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handoutMasterIdLst>
    <p:handoutMasterId r:id="rId32"/>
  </p:handout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274" r:id="rId20"/>
    <p:sldId id="275" r:id="rId21"/>
    <p:sldId id="276" r:id="rId22"/>
    <p:sldId id="277" r:id="rId23"/>
    <p:sldId id="278" r:id="rId24"/>
    <p:sldId id="279" r:id="rId25"/>
    <p:sldId id="280" r:id="rId26"/>
    <p:sldId id="281" r:id="rId27"/>
    <p:sldId id="301" r:id="rId28"/>
    <p:sldId id="302" r:id="rId29"/>
    <p:sldId id="303" r:id="rId30"/>
  </p:sldIdLst>
  <p:sldSz cx="12192000" cy="6858000"/>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62" autoAdjust="0"/>
    <p:restoredTop sz="85031" autoAdjust="0"/>
  </p:normalViewPr>
  <p:slideViewPr>
    <p:cSldViewPr snapToGrid="0">
      <p:cViewPr varScale="1">
        <p:scale>
          <a:sx n="74" d="100"/>
          <a:sy n="74" d="100"/>
        </p:scale>
        <p:origin x="1144" y="48"/>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131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38B4FBC-DDAD-9E4B-928F-2521D2C79A7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ahoma" pitchFamily="34"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93B68876-7917-0641-AFE7-AD5885CAC96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Tahoma" pitchFamily="34" charset="0"/>
                <a:ea typeface="宋体" pitchFamily="2" charset="-122"/>
              </a:defRPr>
            </a:lvl1pPr>
          </a:lstStyle>
          <a:p>
            <a:pPr>
              <a:defRPr/>
            </a:pPr>
            <a:fld id="{C856ADEA-35B6-3441-92D7-C0F1127176D3}" type="datetimeFigureOut">
              <a:rPr lang="zh-CN" altLang="en-US"/>
              <a:pPr>
                <a:defRPr/>
              </a:pPr>
              <a:t>2023/5/9</a:t>
            </a:fld>
            <a:endParaRPr lang="zh-CN" altLang="en-US"/>
          </a:p>
        </p:txBody>
      </p:sp>
      <p:sp>
        <p:nvSpPr>
          <p:cNvPr id="4" name="页脚占位符 3">
            <a:extLst>
              <a:ext uri="{FF2B5EF4-FFF2-40B4-BE49-F238E27FC236}">
                <a16:creationId xmlns:a16="http://schemas.microsoft.com/office/drawing/2014/main" id="{831B93CD-52B0-8444-A9B1-2F07EDA4CCAE}"/>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ahoma" pitchFamily="34" charset="0"/>
                <a:ea typeface="宋体" pitchFamily="2" charset="-122"/>
              </a:defRPr>
            </a:lvl1pPr>
          </a:lstStyle>
          <a:p>
            <a:pPr>
              <a:defRPr/>
            </a:pPr>
            <a:endParaRPr lang="zh-CN" altLang="en-US"/>
          </a:p>
        </p:txBody>
      </p:sp>
      <p:sp>
        <p:nvSpPr>
          <p:cNvPr id="5" name="灯片编号占位符 4">
            <a:extLst>
              <a:ext uri="{FF2B5EF4-FFF2-40B4-BE49-F238E27FC236}">
                <a16:creationId xmlns:a16="http://schemas.microsoft.com/office/drawing/2014/main" id="{7C10EA17-25F1-9F42-B51D-C4B372E16C6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Tahoma" charset="0"/>
                <a:ea typeface="宋体" charset="-122"/>
              </a:defRPr>
            </a:lvl1pPr>
          </a:lstStyle>
          <a:p>
            <a:pPr>
              <a:defRPr/>
            </a:pPr>
            <a:fld id="{6A6A86B2-FA0F-064F-89C4-AFFAF2BF8928}"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52D2984-3CD5-4F40-A1D7-79F2659824D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宋体" pitchFamily="2" charset="-122"/>
              </a:defRPr>
            </a:lvl1pPr>
          </a:lstStyle>
          <a:p>
            <a:pPr>
              <a:defRPr/>
            </a:pPr>
            <a:endParaRPr lang="zh-CN" altLang="en-US"/>
          </a:p>
        </p:txBody>
      </p:sp>
      <p:sp>
        <p:nvSpPr>
          <p:cNvPr id="114691" name="Rectangle 3">
            <a:extLst>
              <a:ext uri="{FF2B5EF4-FFF2-40B4-BE49-F238E27FC236}">
                <a16:creationId xmlns:a16="http://schemas.microsoft.com/office/drawing/2014/main" id="{C7A2850C-E948-7C4F-BBD7-D77F78699F4C}"/>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宋体" pitchFamily="2" charset="-122"/>
              </a:defRPr>
            </a:lvl1pPr>
          </a:lstStyle>
          <a:p>
            <a:pPr>
              <a:defRPr/>
            </a:pPr>
            <a:endParaRPr lang="en-US" altLang="zh-CN"/>
          </a:p>
        </p:txBody>
      </p:sp>
      <p:sp>
        <p:nvSpPr>
          <p:cNvPr id="18436" name="Rectangle 4">
            <a:extLst>
              <a:ext uri="{FF2B5EF4-FFF2-40B4-BE49-F238E27FC236}">
                <a16:creationId xmlns:a16="http://schemas.microsoft.com/office/drawing/2014/main" id="{158E9590-7550-FC4C-89BF-C644369931DB}"/>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4693" name="Rectangle 5">
            <a:extLst>
              <a:ext uri="{FF2B5EF4-FFF2-40B4-BE49-F238E27FC236}">
                <a16:creationId xmlns:a16="http://schemas.microsoft.com/office/drawing/2014/main" id="{690036D7-B490-9D45-80BA-0CA38A6FCC6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6BF61364-CFD0-9B41-A2E8-BE8DE58720DB}"/>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02AC79A0-2EEB-0F41-B89E-AEE076104A1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ahoma" charset="0"/>
                <a:ea typeface="宋体" charset="-122"/>
              </a:defRPr>
            </a:lvl1pPr>
          </a:lstStyle>
          <a:p>
            <a:pPr>
              <a:defRPr/>
            </a:pPr>
            <a:fld id="{26D9300C-35A0-2B43-B29F-BA94CEC747C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89424D2D-8886-7744-9AF9-97704997A862}"/>
              </a:ext>
            </a:extLst>
          </p:cNvPr>
          <p:cNvSpPr>
            <a:spLocks noGrp="1" noRot="1" noChangeAspect="1" noChangeArrowheads="1" noTextEdit="1"/>
          </p:cNvSpPr>
          <p:nvPr>
            <p:ph type="sldImg"/>
          </p:nvPr>
        </p:nvSpPr>
        <p:spPr>
          <a:xfrm>
            <a:off x="381000" y="685800"/>
            <a:ext cx="6096000" cy="3429000"/>
          </a:xfrm>
          <a:ln/>
        </p:spPr>
      </p:sp>
      <p:sp>
        <p:nvSpPr>
          <p:cNvPr id="19460" name="Rectangle 3">
            <a:extLst>
              <a:ext uri="{FF2B5EF4-FFF2-40B4-BE49-F238E27FC236}">
                <a16:creationId xmlns:a16="http://schemas.microsoft.com/office/drawing/2014/main" id="{35B38720-2C9B-D14B-94E5-D391BCA0E50D}"/>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dirty="0" err="1">
                <a:ea typeface="宋体" charset="0"/>
              </a:rPr>
              <a:t>TTL</a:t>
            </a:r>
            <a:r>
              <a:rPr lang="en-US" altLang="zh-CN" dirty="0">
                <a:ea typeface="宋体" charset="0"/>
              </a:rPr>
              <a:t> </a:t>
            </a:r>
            <a:r>
              <a:rPr lang="zh-CN" altLang="en-US" dirty="0">
                <a:ea typeface="宋体" charset="0"/>
              </a:rPr>
              <a:t>三极管</a:t>
            </a:r>
            <a:r>
              <a:rPr lang="en-US" altLang="zh-CN" dirty="0">
                <a:ea typeface="宋体" charset="0"/>
              </a:rPr>
              <a:t>-</a:t>
            </a:r>
            <a:r>
              <a:rPr lang="zh-CN" altLang="en-US" dirty="0">
                <a:ea typeface="宋体" charset="0"/>
              </a:rPr>
              <a:t>三极管逻辑 </a:t>
            </a:r>
            <a:r>
              <a:rPr lang="en-US" altLang="zh-CN" dirty="0">
                <a:ea typeface="宋体" charset="0"/>
              </a:rPr>
              <a:t>Transistor-Transistor Logic</a:t>
            </a:r>
            <a:r>
              <a:rPr lang="zh-CN" altLang="en-US" dirty="0">
                <a:ea typeface="宋体" charset="0"/>
              </a:rPr>
              <a:t>简称</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BB096201-F995-4F4B-A7CC-C4E887FF0417}"/>
              </a:ext>
            </a:extLst>
          </p:cNvPr>
          <p:cNvSpPr>
            <a:spLocks noGrp="1" noRot="1" noChangeAspect="1" noChangeArrowheads="1" noTextEdit="1"/>
          </p:cNvSpPr>
          <p:nvPr>
            <p:ph type="sldImg"/>
          </p:nvPr>
        </p:nvSpPr>
        <p:spPr>
          <a:xfrm>
            <a:off x="381000" y="685800"/>
            <a:ext cx="6096000" cy="3429000"/>
          </a:xfrm>
          <a:ln/>
        </p:spPr>
      </p:sp>
      <p:sp>
        <p:nvSpPr>
          <p:cNvPr id="28676" name="Rectangle 3">
            <a:extLst>
              <a:ext uri="{FF2B5EF4-FFF2-40B4-BE49-F238E27FC236}">
                <a16:creationId xmlns:a16="http://schemas.microsoft.com/office/drawing/2014/main" id="{11AA4A02-D9E2-2045-BB82-4CD25ED4D365}"/>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E840B79F-660E-CA4D-91D5-0C31C8B19B64}"/>
              </a:ext>
            </a:extLst>
          </p:cNvPr>
          <p:cNvSpPr>
            <a:spLocks noGrp="1" noRot="1" noChangeAspect="1" noChangeArrowheads="1" noTextEdit="1"/>
          </p:cNvSpPr>
          <p:nvPr>
            <p:ph type="sldImg"/>
          </p:nvPr>
        </p:nvSpPr>
        <p:spPr>
          <a:xfrm>
            <a:off x="381000" y="685800"/>
            <a:ext cx="6096000" cy="3429000"/>
          </a:xfrm>
          <a:ln/>
        </p:spPr>
      </p:sp>
      <p:sp>
        <p:nvSpPr>
          <p:cNvPr id="29700" name="Rectangle 3">
            <a:extLst>
              <a:ext uri="{FF2B5EF4-FFF2-40B4-BE49-F238E27FC236}">
                <a16:creationId xmlns:a16="http://schemas.microsoft.com/office/drawing/2014/main" id="{69763178-B042-3840-AF48-842272AE913F}"/>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AD8DCDBE-3367-FF4B-BE4F-0B5135C4ED3C}"/>
              </a:ext>
            </a:extLst>
          </p:cNvPr>
          <p:cNvSpPr>
            <a:spLocks noGrp="1" noRot="1" noChangeAspect="1" noChangeArrowheads="1" noTextEdit="1"/>
          </p:cNvSpPr>
          <p:nvPr>
            <p:ph type="sldImg"/>
          </p:nvPr>
        </p:nvSpPr>
        <p:spPr>
          <a:xfrm>
            <a:off x="381000" y="685800"/>
            <a:ext cx="6096000" cy="3429000"/>
          </a:xfrm>
          <a:ln/>
        </p:spPr>
      </p:sp>
      <p:sp>
        <p:nvSpPr>
          <p:cNvPr id="30724" name="Rectangle 3">
            <a:extLst>
              <a:ext uri="{FF2B5EF4-FFF2-40B4-BE49-F238E27FC236}">
                <a16:creationId xmlns:a16="http://schemas.microsoft.com/office/drawing/2014/main" id="{2B737AC5-439B-DE4C-AE8B-B765650AB80D}"/>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143FB04-D75D-F94A-8D05-B808EDDC6780}"/>
              </a:ext>
            </a:extLst>
          </p:cNvPr>
          <p:cNvSpPr>
            <a:spLocks noGrp="1" noRot="1" noChangeAspect="1"/>
          </p:cNvSpPr>
          <p:nvPr>
            <p:ph type="sldImg"/>
          </p:nvPr>
        </p:nvSpPr>
        <p:spPr>
          <a:xfrm>
            <a:off x="381000" y="685800"/>
            <a:ext cx="6096000" cy="3429000"/>
          </a:xfrm>
        </p:spPr>
      </p:sp>
      <p:sp>
        <p:nvSpPr>
          <p:cNvPr id="31747" name="备注占位符 2">
            <a:extLst>
              <a:ext uri="{FF2B5EF4-FFF2-40B4-BE49-F238E27FC236}">
                <a16:creationId xmlns:a16="http://schemas.microsoft.com/office/drawing/2014/main" id="{7E2D7DC3-4643-DF44-98FB-D45976AEAB74}"/>
              </a:ext>
            </a:extLst>
          </p:cNvPr>
          <p:cNvSpPr>
            <a:spLocks noGrp="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zh-CN" altLang="en-US" dirty="0">
                <a:ea typeface="宋体" charset="-122"/>
              </a:rPr>
              <a:t>双极型三极管 </a:t>
            </a:r>
            <a:r>
              <a:rPr lang="en-US" altLang="zh-CN" dirty="0">
                <a:ea typeface="宋体" charset="-122"/>
              </a:rPr>
              <a:t>Bipolar Junction Transistor, </a:t>
            </a:r>
            <a:r>
              <a:rPr lang="en-US" altLang="zh-CN" dirty="0" err="1">
                <a:ea typeface="宋体" charset="-122"/>
              </a:rPr>
              <a:t>BJT</a:t>
            </a:r>
            <a:endParaRPr lang="zh-CN" altLang="en-US" dirty="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 103 </a:t>
            </a:r>
            <a:r>
              <a:rPr lang="zh-CN" altLang="en-US" dirty="0"/>
              <a:t>图</a:t>
            </a:r>
            <a:r>
              <a:rPr lang="en-US" altLang="zh-CN" dirty="0"/>
              <a:t>3.4.5</a:t>
            </a:r>
            <a:endParaRPr lang="zh-CN" altLang="en-US" dirty="0"/>
          </a:p>
        </p:txBody>
      </p:sp>
    </p:spTree>
    <p:extLst>
      <p:ext uri="{BB962C8B-B14F-4D97-AF65-F5344CB8AC3E}">
        <p14:creationId xmlns:p14="http://schemas.microsoft.com/office/powerpoint/2010/main" val="8364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94266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9DBF3AED-F7F1-A041-BAF9-C34F5748B5AB}"/>
              </a:ext>
            </a:extLst>
          </p:cNvPr>
          <p:cNvSpPr>
            <a:spLocks noGrp="1" noRot="1" noChangeAspect="1" noChangeArrowheads="1" noTextEdit="1"/>
          </p:cNvSpPr>
          <p:nvPr>
            <p:ph type="sldImg"/>
          </p:nvPr>
        </p:nvSpPr>
        <p:spPr>
          <a:xfrm>
            <a:off x="381000" y="685800"/>
            <a:ext cx="6096000" cy="3429000"/>
          </a:xfrm>
          <a:ln/>
        </p:spPr>
      </p:sp>
      <p:sp>
        <p:nvSpPr>
          <p:cNvPr id="23556" name="Rectangle 3">
            <a:extLst>
              <a:ext uri="{FF2B5EF4-FFF2-40B4-BE49-F238E27FC236}">
                <a16:creationId xmlns:a16="http://schemas.microsoft.com/office/drawing/2014/main" id="{26E29582-C76F-9740-B4B0-CB32877C963E}"/>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016190F6-65A8-0541-A05E-7EA0C663F5B1}"/>
              </a:ext>
            </a:extLst>
          </p:cNvPr>
          <p:cNvSpPr>
            <a:spLocks noGrp="1" noRot="1" noChangeAspect="1" noChangeArrowheads="1" noTextEdit="1"/>
          </p:cNvSpPr>
          <p:nvPr>
            <p:ph type="sldImg"/>
          </p:nvPr>
        </p:nvSpPr>
        <p:spPr>
          <a:xfrm>
            <a:off x="381000" y="685800"/>
            <a:ext cx="6096000" cy="3429000"/>
          </a:xfrm>
          <a:ln/>
        </p:spPr>
      </p:sp>
      <p:sp>
        <p:nvSpPr>
          <p:cNvPr id="24580" name="Rectangle 3">
            <a:extLst>
              <a:ext uri="{FF2B5EF4-FFF2-40B4-BE49-F238E27FC236}">
                <a16:creationId xmlns:a16="http://schemas.microsoft.com/office/drawing/2014/main" id="{42B617D3-5050-004A-868E-285B0FC51178}"/>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CDD28A6C-7720-D94E-B9AF-F54181F0C5D7}"/>
              </a:ext>
            </a:extLst>
          </p:cNvPr>
          <p:cNvSpPr>
            <a:spLocks noGrp="1" noRot="1" noChangeAspect="1" noChangeArrowheads="1" noTextEdit="1"/>
          </p:cNvSpPr>
          <p:nvPr>
            <p:ph type="sldImg"/>
          </p:nvPr>
        </p:nvSpPr>
        <p:spPr>
          <a:xfrm>
            <a:off x="381000" y="685800"/>
            <a:ext cx="6096000" cy="3429000"/>
          </a:xfrm>
          <a:ln/>
        </p:spPr>
      </p:sp>
      <p:sp>
        <p:nvSpPr>
          <p:cNvPr id="25604" name="Rectangle 3">
            <a:extLst>
              <a:ext uri="{FF2B5EF4-FFF2-40B4-BE49-F238E27FC236}">
                <a16:creationId xmlns:a16="http://schemas.microsoft.com/office/drawing/2014/main" id="{D0D06C0D-2CD7-0C49-827A-3461D255819C}"/>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558BF3AE-05A6-184A-B929-13C18D011222}"/>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D0D83932-47A3-844E-9643-52CD7F08838E}"/>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6CE7C3F5-98D0-C14C-AAFD-B19941C0033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B6B05E4F-265B-1945-910C-AB2FFB878237}"/>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zh-CN" altLang="en-US">
                <a:latin typeface="Arial" panose="020B0604020202020204" pitchFamily="34" charset="0"/>
              </a:rPr>
              <a:t>判断饱和时应该求出基极最大饱和电流</a:t>
            </a:r>
            <a:r>
              <a:rPr lang="en-US" altLang="zh-CN">
                <a:latin typeface="Arial" panose="020B0604020202020204" pitchFamily="34" charset="0"/>
              </a:rPr>
              <a:t>IBS</a:t>
            </a:r>
            <a:r>
              <a:rPr lang="zh-CN" altLang="en-US">
                <a:latin typeface="Arial" panose="020B0604020202020204" pitchFamily="34" charset="0"/>
              </a:rPr>
              <a:t>，然后再根据实际的电路求出当前的基极电流，如果当前的基极电流大于基级最大饱和电流，则可判断电路此时处于饱和状态。</a:t>
            </a:r>
            <a:endParaRPr lang="en-US" altLang="zh-CN">
              <a:latin typeface="Arial" panose="020B0604020202020204" pitchFamily="34" charset="0"/>
            </a:endParaRPr>
          </a:p>
          <a:p>
            <a:pPr eaLnBrk="1" hangingPunct="1"/>
            <a:r>
              <a:rPr lang="zh-CN" altLang="en-US">
                <a:latin typeface="Arial" panose="020B0604020202020204" pitchFamily="34" charset="0"/>
              </a:rPr>
              <a:t>饱和的条件： </a:t>
            </a:r>
            <a:r>
              <a:rPr lang="en-US" altLang="zh-CN">
                <a:latin typeface="Arial" panose="020B0604020202020204" pitchFamily="34" charset="0"/>
              </a:rPr>
              <a:t>1.</a:t>
            </a:r>
            <a:r>
              <a:rPr lang="zh-CN" altLang="en-US">
                <a:latin typeface="Arial" panose="020B0604020202020204" pitchFamily="34" charset="0"/>
              </a:rPr>
              <a:t>集电极和电源之间有电阻存在 且越大就越容易管子饱和</a:t>
            </a:r>
            <a:r>
              <a:rPr lang="en-US" altLang="zh-CN">
                <a:latin typeface="Arial" panose="020B0604020202020204" pitchFamily="34" charset="0"/>
              </a:rPr>
              <a:t>;2.</a:t>
            </a:r>
            <a:r>
              <a:rPr lang="zh-CN" altLang="en-US">
                <a:latin typeface="Arial" panose="020B0604020202020204" pitchFamily="34" charset="0"/>
              </a:rPr>
              <a:t>基集电流比较大以使集电极的电阻把集电极的电源拉得很低，从而出现</a:t>
            </a:r>
            <a:r>
              <a:rPr lang="en-US" altLang="zh-CN">
                <a:latin typeface="Arial" panose="020B0604020202020204" pitchFamily="34" charset="0"/>
              </a:rPr>
              <a:t>b</a:t>
            </a:r>
            <a:r>
              <a:rPr lang="zh-CN" altLang="en-US">
                <a:latin typeface="Arial" panose="020B0604020202020204" pitchFamily="34" charset="0"/>
              </a:rPr>
              <a:t>较</a:t>
            </a:r>
            <a:r>
              <a:rPr lang="en-US" altLang="zh-CN">
                <a:latin typeface="Arial" panose="020B0604020202020204" pitchFamily="34" charset="0"/>
              </a:rPr>
              <a:t>c</a:t>
            </a:r>
            <a:r>
              <a:rPr lang="zh-CN" altLang="en-US">
                <a:latin typeface="Arial" panose="020B0604020202020204" pitchFamily="34" charset="0"/>
              </a:rPr>
              <a:t>电压高的情况。</a:t>
            </a:r>
            <a:endParaRPr lang="en-US" altLang="zh-CN">
              <a:latin typeface="Arial" panose="020B0604020202020204" pitchFamily="34" charset="0"/>
            </a:endParaRPr>
          </a:p>
          <a:p>
            <a:pPr eaLnBrk="1" hangingPunct="1"/>
            <a:r>
              <a:rPr lang="zh-CN" altLang="en-US">
                <a:latin typeface="Arial" panose="020B0604020202020204" pitchFamily="34" charset="0"/>
              </a:rPr>
              <a:t>影响饱和的因素：</a:t>
            </a:r>
            <a:r>
              <a:rPr lang="en-US" altLang="zh-CN">
                <a:latin typeface="Arial" panose="020B0604020202020204" pitchFamily="34" charset="0"/>
              </a:rPr>
              <a:t>1.</a:t>
            </a:r>
            <a:r>
              <a:rPr lang="zh-CN" altLang="en-US">
                <a:latin typeface="Arial" panose="020B0604020202020204" pitchFamily="34" charset="0"/>
              </a:rPr>
              <a:t>集电极电阻 越大越容易饱和</a:t>
            </a:r>
            <a:r>
              <a:rPr lang="en-US" altLang="zh-CN">
                <a:latin typeface="Arial" panose="020B0604020202020204" pitchFamily="34" charset="0"/>
              </a:rPr>
              <a:t>;2.</a:t>
            </a:r>
            <a:r>
              <a:rPr lang="zh-CN" altLang="en-US">
                <a:latin typeface="Arial" panose="020B0604020202020204" pitchFamily="34" charset="0"/>
              </a:rPr>
              <a:t>管子的放大倍数 放大倍数越大越容易饱和</a:t>
            </a:r>
            <a:r>
              <a:rPr lang="en-US" altLang="zh-CN">
                <a:latin typeface="Arial" panose="020B0604020202020204" pitchFamily="34" charset="0"/>
              </a:rPr>
              <a:t>;3.</a:t>
            </a:r>
            <a:r>
              <a:rPr lang="zh-CN" altLang="en-US">
                <a:latin typeface="Arial" panose="020B0604020202020204" pitchFamily="34" charset="0"/>
              </a:rPr>
              <a:t>基集电流的大小</a:t>
            </a:r>
            <a:r>
              <a:rPr lang="en-US" altLang="zh-CN">
                <a:latin typeface="Arial" panose="020B0604020202020204" pitchFamily="34" charset="0"/>
              </a:rPr>
              <a:t>;</a:t>
            </a:r>
          </a:p>
          <a:p>
            <a:pPr eaLnBrk="1" hangingPunct="1"/>
            <a:r>
              <a:rPr lang="zh-CN" altLang="en-US">
                <a:latin typeface="Arial" panose="020B0604020202020204" pitchFamily="34" charset="0"/>
              </a:rPr>
              <a:t>饱和后的现象：</a:t>
            </a:r>
            <a:r>
              <a:rPr lang="en-US" altLang="zh-CN">
                <a:latin typeface="Arial" panose="020B0604020202020204" pitchFamily="34" charset="0"/>
              </a:rPr>
              <a:t>1.</a:t>
            </a:r>
            <a:r>
              <a:rPr lang="zh-CN" altLang="en-US">
                <a:latin typeface="Arial" panose="020B0604020202020204" pitchFamily="34" charset="0"/>
              </a:rPr>
              <a:t>基极的电压大于集电极的电压</a:t>
            </a:r>
            <a:r>
              <a:rPr lang="en-US" altLang="zh-CN">
                <a:latin typeface="Arial" panose="020B0604020202020204" pitchFamily="34" charset="0"/>
              </a:rPr>
              <a:t>;2.</a:t>
            </a:r>
            <a:r>
              <a:rPr lang="zh-CN" altLang="en-US">
                <a:latin typeface="Arial" panose="020B0604020202020204" pitchFamily="34" charset="0"/>
              </a:rPr>
              <a:t>集电极的电压为</a:t>
            </a:r>
            <a:r>
              <a:rPr lang="en-US" altLang="zh-CN">
                <a:latin typeface="Arial" panose="020B0604020202020204" pitchFamily="34" charset="0"/>
              </a:rPr>
              <a:t>0.3</a:t>
            </a:r>
            <a:r>
              <a:rPr lang="zh-CN" altLang="en-US">
                <a:latin typeface="Arial" panose="020B0604020202020204" pitchFamily="34" charset="0"/>
              </a:rPr>
              <a:t>左右，基极为</a:t>
            </a:r>
            <a:r>
              <a:rPr lang="en-US" altLang="zh-CN">
                <a:latin typeface="Arial" panose="020B0604020202020204" pitchFamily="34" charset="0"/>
              </a:rPr>
              <a:t>0.7</a:t>
            </a:r>
            <a:r>
              <a:rPr lang="zh-CN" altLang="en-US">
                <a:latin typeface="Arial" panose="020B0604020202020204" pitchFamily="34" charset="0"/>
              </a:rPr>
              <a:t>左右</a:t>
            </a:r>
            <a:r>
              <a:rPr lang="en-US" altLang="zh-CN">
                <a:latin typeface="Arial" panose="020B0604020202020204" pitchFamily="34" charset="0"/>
              </a:rPr>
              <a:t>(</a:t>
            </a:r>
            <a:r>
              <a:rPr lang="zh-CN" altLang="en-US">
                <a:latin typeface="Arial" panose="020B0604020202020204" pitchFamily="34" charset="0"/>
              </a:rPr>
              <a:t>假设</a:t>
            </a:r>
            <a:r>
              <a:rPr lang="en-US" altLang="zh-CN">
                <a:latin typeface="Arial" panose="020B0604020202020204" pitchFamily="34" charset="0"/>
              </a:rPr>
              <a:t>e</a:t>
            </a:r>
            <a:r>
              <a:rPr lang="zh-CN" altLang="en-US">
                <a:latin typeface="Arial" panose="020B0604020202020204" pitchFamily="34" charset="0"/>
              </a:rPr>
              <a:t>极接地</a:t>
            </a:r>
            <a:r>
              <a:rPr lang="en-US" altLang="zh-CN">
                <a:latin typeface="Arial" panose="020B0604020202020204" pitchFamily="34" charset="0"/>
              </a:rPr>
              <a:t>)</a:t>
            </a: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E9B9031-B639-5B48-B11D-247EDA57BE54}"/>
              </a:ext>
            </a:extLst>
          </p:cNvPr>
          <p:cNvGrpSpPr>
            <a:grpSpLocks/>
          </p:cNvGrpSpPr>
          <p:nvPr/>
        </p:nvGrpSpPr>
        <p:grpSpPr bwMode="auto">
          <a:xfrm>
            <a:off x="1" y="2438401"/>
            <a:ext cx="12012084" cy="1052513"/>
            <a:chOff x="0" y="1536"/>
            <a:chExt cx="5675" cy="663"/>
          </a:xfrm>
        </p:grpSpPr>
        <p:grpSp>
          <p:nvGrpSpPr>
            <p:cNvPr id="5" name="Group 3">
              <a:extLst>
                <a:ext uri="{FF2B5EF4-FFF2-40B4-BE49-F238E27FC236}">
                  <a16:creationId xmlns:a16="http://schemas.microsoft.com/office/drawing/2014/main" id="{FA42042F-5D09-374B-B8A6-142511579CAC}"/>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FE76AB26-F463-974B-87B5-9FACC94FAFD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sp>
            <p:nvSpPr>
              <p:cNvPr id="13" name="Rectangle 5">
                <a:extLst>
                  <a:ext uri="{FF2B5EF4-FFF2-40B4-BE49-F238E27FC236}">
                    <a16:creationId xmlns:a16="http://schemas.microsoft.com/office/drawing/2014/main" id="{B78B21B5-B0EF-334A-BE51-5E979E3D424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grpSp>
        <p:grpSp>
          <p:nvGrpSpPr>
            <p:cNvPr id="6" name="Group 6">
              <a:extLst>
                <a:ext uri="{FF2B5EF4-FFF2-40B4-BE49-F238E27FC236}">
                  <a16:creationId xmlns:a16="http://schemas.microsoft.com/office/drawing/2014/main" id="{6C7DD930-DE18-5A47-BEF0-18B00CC44B98}"/>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52285078-DF15-C747-A3AC-2F6693CBA7BE}"/>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sp>
            <p:nvSpPr>
              <p:cNvPr id="11" name="Rectangle 8">
                <a:extLst>
                  <a:ext uri="{FF2B5EF4-FFF2-40B4-BE49-F238E27FC236}">
                    <a16:creationId xmlns:a16="http://schemas.microsoft.com/office/drawing/2014/main" id="{44D6F4EE-C349-D642-9AA9-F24F0ADFBE20}"/>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grpSp>
        <p:sp>
          <p:nvSpPr>
            <p:cNvPr id="7" name="Rectangle 9">
              <a:extLst>
                <a:ext uri="{FF2B5EF4-FFF2-40B4-BE49-F238E27FC236}">
                  <a16:creationId xmlns:a16="http://schemas.microsoft.com/office/drawing/2014/main" id="{C1C911F8-2919-CB45-86F6-BB61DD57CD1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sp>
          <p:nvSpPr>
            <p:cNvPr id="8" name="Rectangle 10">
              <a:extLst>
                <a:ext uri="{FF2B5EF4-FFF2-40B4-BE49-F238E27FC236}">
                  <a16:creationId xmlns:a16="http://schemas.microsoft.com/office/drawing/2014/main" id="{B61B5486-02C2-2149-950A-907AEFAB59FC}"/>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sp>
          <p:nvSpPr>
            <p:cNvPr id="9" name="Rectangle 11">
              <a:extLst>
                <a:ext uri="{FF2B5EF4-FFF2-40B4-BE49-F238E27FC236}">
                  <a16:creationId xmlns:a16="http://schemas.microsoft.com/office/drawing/2014/main" id="{300E5409-712F-0345-847C-1257EFB3ACE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grpSp>
      <p:pic>
        <p:nvPicPr>
          <p:cNvPr id="14" name="Picture 17" descr="zd">
            <a:extLst>
              <a:ext uri="{FF2B5EF4-FFF2-40B4-BE49-F238E27FC236}">
                <a16:creationId xmlns:a16="http://schemas.microsoft.com/office/drawing/2014/main" id="{6167ED6C-D26D-5C41-BDEF-945DFE9339A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360506" y="21945"/>
            <a:ext cx="831494"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8" name="Rectangle 12"/>
          <p:cNvSpPr>
            <a:spLocks noGrp="1" noChangeArrowheads="1"/>
          </p:cNvSpPr>
          <p:nvPr>
            <p:ph type="ctrTitle"/>
          </p:nvPr>
        </p:nvSpPr>
        <p:spPr>
          <a:xfrm>
            <a:off x="1320800" y="1828800"/>
            <a:ext cx="10363200" cy="1143000"/>
          </a:xfrm>
        </p:spPr>
        <p:txBody>
          <a:bodyPr/>
          <a:lstStyle>
            <a:lvl1pPr>
              <a:defRPr/>
            </a:lvl1pPr>
          </a:lstStyle>
          <a:p>
            <a:pPr lvl="0"/>
            <a:r>
              <a:rPr lang="zh-CN" altLang="en-US" noProof="0"/>
              <a:t>单击此处编辑母版标题样式</a:t>
            </a:r>
          </a:p>
        </p:txBody>
      </p:sp>
      <p:sp>
        <p:nvSpPr>
          <p:cNvPr id="6554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5" name="Rectangle 24">
            <a:extLst>
              <a:ext uri="{FF2B5EF4-FFF2-40B4-BE49-F238E27FC236}">
                <a16:creationId xmlns:a16="http://schemas.microsoft.com/office/drawing/2014/main" id="{93277B94-7664-514A-86EE-4B066C865FEE}"/>
              </a:ext>
            </a:extLst>
          </p:cNvPr>
          <p:cNvSpPr>
            <a:spLocks noGrp="1" noChangeArrowheads="1"/>
          </p:cNvSpPr>
          <p:nvPr>
            <p:ph type="dt" sz="half" idx="10"/>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solidFill>
                  <a:schemeClr val="bg2"/>
                </a:solidFill>
                <a:latin typeface="Tahoma" pitchFamily="34" charset="0"/>
                <a:ea typeface="宋体" pitchFamily="2" charset="-122"/>
              </a:defRPr>
            </a:lvl1pPr>
          </a:lstStyle>
          <a:p>
            <a:pPr>
              <a:defRPr/>
            </a:pPr>
            <a:endParaRPr lang="en-US" altLang="zh-CN"/>
          </a:p>
        </p:txBody>
      </p:sp>
      <p:sp>
        <p:nvSpPr>
          <p:cNvPr id="16" name="Rectangle 25">
            <a:extLst>
              <a:ext uri="{FF2B5EF4-FFF2-40B4-BE49-F238E27FC236}">
                <a16:creationId xmlns:a16="http://schemas.microsoft.com/office/drawing/2014/main" id="{A41DFB37-8B9A-1D44-90EE-4F2EB06F1B80}"/>
              </a:ext>
            </a:extLst>
          </p:cNvPr>
          <p:cNvSpPr>
            <a:spLocks noGrp="1" noChangeArrowheads="1"/>
          </p:cNvSpPr>
          <p:nvPr>
            <p:ph type="ftr" sz="quarter" idx="11"/>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solidFill>
                  <a:schemeClr val="bg2"/>
                </a:solidFill>
                <a:latin typeface="Tahoma" pitchFamily="34" charset="0"/>
                <a:ea typeface="宋体" pitchFamily="2" charset="-122"/>
              </a:defRPr>
            </a:lvl1pPr>
          </a:lstStyle>
          <a:p>
            <a:pPr>
              <a:defRPr/>
            </a:pPr>
            <a:endParaRPr lang="en-US" altLang="zh-CN"/>
          </a:p>
        </p:txBody>
      </p:sp>
      <p:sp>
        <p:nvSpPr>
          <p:cNvPr id="17" name="Rectangle 26">
            <a:extLst>
              <a:ext uri="{FF2B5EF4-FFF2-40B4-BE49-F238E27FC236}">
                <a16:creationId xmlns:a16="http://schemas.microsoft.com/office/drawing/2014/main" id="{C71359E8-293A-AB48-94C3-C46CA11A9FA9}"/>
              </a:ext>
            </a:extLst>
          </p:cNvPr>
          <p:cNvSpPr>
            <a:spLocks noGrp="1" noChangeArrowheads="1"/>
          </p:cNvSpPr>
          <p:nvPr>
            <p:ph type="sldNum" sz="quarter" idx="12"/>
          </p:nvPr>
        </p:nvSpPr>
        <p:spPr bwMode="auto">
          <a:xfrm>
            <a:off x="91440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smtClean="0">
                <a:solidFill>
                  <a:schemeClr val="bg2"/>
                </a:solidFill>
                <a:latin typeface="Tahoma" charset="0"/>
                <a:ea typeface="宋体" charset="-122"/>
              </a:defRPr>
            </a:lvl1pPr>
          </a:lstStyle>
          <a:p>
            <a:pPr>
              <a:defRPr/>
            </a:pPr>
            <a:fld id="{1AE0286C-6E2E-5141-BBD1-53A4389E0445}" type="slidenum">
              <a:rPr lang="zh-CN" altLang="en-US"/>
              <a:pPr>
                <a:defRPr/>
              </a:pPr>
              <a:t>‹#›</a:t>
            </a:fld>
            <a:endParaRPr lang="en-US" altLang="zh-CN"/>
          </a:p>
        </p:txBody>
      </p:sp>
    </p:spTree>
    <p:extLst>
      <p:ext uri="{BB962C8B-B14F-4D97-AF65-F5344CB8AC3E}">
        <p14:creationId xmlns:p14="http://schemas.microsoft.com/office/powerpoint/2010/main" val="177012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458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11733" y="765175"/>
            <a:ext cx="2590800" cy="5086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3" y="765175"/>
            <a:ext cx="7569200" cy="5086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292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3267" y="765175"/>
            <a:ext cx="9245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1439333" y="1736725"/>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22533" y="1736725"/>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1679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87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710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39333" y="1736725"/>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22533" y="1736725"/>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652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8648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8039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10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7297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2048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9599E42-BAA2-0548-999E-981EA8D973F1}"/>
              </a:ext>
            </a:extLst>
          </p:cNvPr>
          <p:cNvSpPr>
            <a:spLocks noChangeArrowheads="1"/>
          </p:cNvSpPr>
          <p:nvPr/>
        </p:nvSpPr>
        <p:spPr bwMode="ltGray">
          <a:xfrm>
            <a:off x="387351" y="981076"/>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27" name="Rectangle 3">
            <a:extLst>
              <a:ext uri="{FF2B5EF4-FFF2-40B4-BE49-F238E27FC236}">
                <a16:creationId xmlns:a16="http://schemas.microsoft.com/office/drawing/2014/main" id="{A1738D51-7B11-D344-9129-349786DFA167}"/>
              </a:ext>
            </a:extLst>
          </p:cNvPr>
          <p:cNvSpPr>
            <a:spLocks noChangeArrowheads="1"/>
          </p:cNvSpPr>
          <p:nvPr/>
        </p:nvSpPr>
        <p:spPr bwMode="ltGray">
          <a:xfrm>
            <a:off x="897467" y="981076"/>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28" name="Rectangle 4">
            <a:extLst>
              <a:ext uri="{FF2B5EF4-FFF2-40B4-BE49-F238E27FC236}">
                <a16:creationId xmlns:a16="http://schemas.microsoft.com/office/drawing/2014/main" id="{F5B543F5-5BCA-484A-89A1-11A9B8696380}"/>
              </a:ext>
            </a:extLst>
          </p:cNvPr>
          <p:cNvSpPr>
            <a:spLocks noChangeArrowheads="1"/>
          </p:cNvSpPr>
          <p:nvPr/>
        </p:nvSpPr>
        <p:spPr bwMode="ltGray">
          <a:xfrm>
            <a:off x="552452" y="1403351"/>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29" name="Rectangle 5">
            <a:extLst>
              <a:ext uri="{FF2B5EF4-FFF2-40B4-BE49-F238E27FC236}">
                <a16:creationId xmlns:a16="http://schemas.microsoft.com/office/drawing/2014/main" id="{CEAE288D-2C8E-6247-9D55-F7D78CF612EC}"/>
              </a:ext>
            </a:extLst>
          </p:cNvPr>
          <p:cNvSpPr>
            <a:spLocks noChangeArrowheads="1"/>
          </p:cNvSpPr>
          <p:nvPr/>
        </p:nvSpPr>
        <p:spPr bwMode="ltGray">
          <a:xfrm>
            <a:off x="1045633" y="1403351"/>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30" name="Rectangle 6">
            <a:extLst>
              <a:ext uri="{FF2B5EF4-FFF2-40B4-BE49-F238E27FC236}">
                <a16:creationId xmlns:a16="http://schemas.microsoft.com/office/drawing/2014/main" id="{B5B788B1-45BE-5F44-9200-BCA369453672}"/>
              </a:ext>
            </a:extLst>
          </p:cNvPr>
          <p:cNvSpPr>
            <a:spLocks noChangeArrowheads="1"/>
          </p:cNvSpPr>
          <p:nvPr/>
        </p:nvSpPr>
        <p:spPr bwMode="ltGray">
          <a:xfrm>
            <a:off x="0" y="1330326"/>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31" name="Rectangle 7">
            <a:extLst>
              <a:ext uri="{FF2B5EF4-FFF2-40B4-BE49-F238E27FC236}">
                <a16:creationId xmlns:a16="http://schemas.microsoft.com/office/drawing/2014/main" id="{53A338B1-0580-EE4D-BFBE-A787A0385B26}"/>
              </a:ext>
            </a:extLst>
          </p:cNvPr>
          <p:cNvSpPr>
            <a:spLocks noChangeArrowheads="1"/>
          </p:cNvSpPr>
          <p:nvPr/>
        </p:nvSpPr>
        <p:spPr bwMode="gray">
          <a:xfrm>
            <a:off x="846667" y="873126"/>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32" name="Rectangle 8">
            <a:extLst>
              <a:ext uri="{FF2B5EF4-FFF2-40B4-BE49-F238E27FC236}">
                <a16:creationId xmlns:a16="http://schemas.microsoft.com/office/drawing/2014/main" id="{EA31C1BF-703F-984C-BD10-6EF1E424B40F}"/>
              </a:ext>
            </a:extLst>
          </p:cNvPr>
          <p:cNvSpPr>
            <a:spLocks noChangeArrowheads="1"/>
          </p:cNvSpPr>
          <p:nvPr/>
        </p:nvSpPr>
        <p:spPr bwMode="gray">
          <a:xfrm>
            <a:off x="624418" y="1509713"/>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33" name="Rectangle 9">
            <a:extLst>
              <a:ext uri="{FF2B5EF4-FFF2-40B4-BE49-F238E27FC236}">
                <a16:creationId xmlns:a16="http://schemas.microsoft.com/office/drawing/2014/main" id="{63C7213D-64DE-144A-B336-B8F914791116}"/>
              </a:ext>
            </a:extLst>
          </p:cNvPr>
          <p:cNvSpPr>
            <a:spLocks noGrp="1" noChangeArrowheads="1"/>
          </p:cNvSpPr>
          <p:nvPr>
            <p:ph type="title"/>
          </p:nvPr>
        </p:nvSpPr>
        <p:spPr bwMode="auto">
          <a:xfrm>
            <a:off x="1583267" y="765175"/>
            <a:ext cx="9245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68F040D1-6ADD-AE42-9B6F-39303F20E3D2}"/>
              </a:ext>
            </a:extLst>
          </p:cNvPr>
          <p:cNvSpPr>
            <a:spLocks noGrp="1" noChangeArrowheads="1"/>
          </p:cNvSpPr>
          <p:nvPr>
            <p:ph type="body" idx="1"/>
          </p:nvPr>
        </p:nvSpPr>
        <p:spPr bwMode="auto">
          <a:xfrm>
            <a:off x="1439333" y="1736725"/>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4" descr="zd">
            <a:extLst>
              <a:ext uri="{FF2B5EF4-FFF2-40B4-BE49-F238E27FC236}">
                <a16:creationId xmlns:a16="http://schemas.microsoft.com/office/drawing/2014/main" id="{C142F699-00A3-EB43-A29B-194A34D88F2D}"/>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11352713" y="36575"/>
            <a:ext cx="827091"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6">
            <a:extLst>
              <a:ext uri="{FF2B5EF4-FFF2-40B4-BE49-F238E27FC236}">
                <a16:creationId xmlns:a16="http://schemas.microsoft.com/office/drawing/2014/main" id="{C2226FE8-4FC1-E749-82BF-2D5C399DA939}"/>
              </a:ext>
            </a:extLst>
          </p:cNvPr>
          <p:cNvSpPr>
            <a:spLocks noChangeArrowheads="1"/>
          </p:cNvSpPr>
          <p:nvPr userDrawn="1"/>
        </p:nvSpPr>
        <p:spPr bwMode="auto">
          <a:xfrm>
            <a:off x="0" y="6524625"/>
            <a:ext cx="21590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63500" tIns="25400" rIns="63500" bIns="2540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000" b="1">
                <a:latin typeface="Helvetica" pitchFamily="2" charset="0"/>
              </a:rPr>
              <a:t>门电路 </a:t>
            </a:r>
            <a:r>
              <a:rPr kumimoji="0" lang="en-US" altLang="en-US" sz="1000" b="1">
                <a:latin typeface="Helvetica" pitchFamily="2" charset="0"/>
              </a:rPr>
              <a:t>  (</a:t>
            </a:r>
            <a:fld id="{655F156F-1E2C-2447-9E8F-2E57516FB88A}" type="slidenum">
              <a:rPr kumimoji="0" lang="en-US" altLang="en-US" sz="1000" b="1">
                <a:latin typeface="Helvetica" pitchFamily="2" charset="0"/>
              </a:rPr>
              <a:pPr/>
              <a:t>‹#›</a:t>
            </a:fld>
            <a:r>
              <a:rPr kumimoji="0" lang="en-US" altLang="en-US" sz="1000" b="1">
                <a:latin typeface="Helvetica" pitchFamily="2" charset="0"/>
              </a:rPr>
              <a:t>)</a:t>
            </a:r>
          </a:p>
        </p:txBody>
      </p:sp>
      <p:graphicFrame>
        <p:nvGraphicFramePr>
          <p:cNvPr id="2" name="对象 1">
            <a:extLst>
              <a:ext uri="{FF2B5EF4-FFF2-40B4-BE49-F238E27FC236}">
                <a16:creationId xmlns:a16="http://schemas.microsoft.com/office/drawing/2014/main" id="{3E8E1A39-1DC7-D84B-B916-4F4B9392DD1A}"/>
              </a:ext>
            </a:extLst>
          </p:cNvPr>
          <p:cNvGraphicFramePr>
            <a:graphicFrameLocks noChangeAspect="1"/>
          </p:cNvGraphicFramePr>
          <p:nvPr userDrawn="1">
            <p:extLst>
              <p:ext uri="{D42A27DB-BD31-4B8C-83A1-F6EECF244321}">
                <p14:modId xmlns:p14="http://schemas.microsoft.com/office/powerpoint/2010/main" val="3859737146"/>
              </p:ext>
            </p:extLst>
          </p:nvPr>
        </p:nvGraphicFramePr>
        <p:xfrm>
          <a:off x="10599725" y="6437377"/>
          <a:ext cx="1499616" cy="339941"/>
        </p:xfrm>
        <a:graphic>
          <a:graphicData uri="http://schemas.openxmlformats.org/presentationml/2006/ole">
            <mc:AlternateContent xmlns:mc="http://schemas.openxmlformats.org/markup-compatibility/2006">
              <mc:Choice xmlns:v="urn:schemas-microsoft-com:vml" Requires="v">
                <p:oleObj name="Visio" r:id="rId15" imgW="1625600" imgH="368300" progId="Visio.Drawing.11">
                  <p:embed/>
                </p:oleObj>
              </mc:Choice>
              <mc:Fallback>
                <p:oleObj name="Visio" r:id="rId15" imgW="1625600" imgH="368300" progId="Visio.Drawing.11">
                  <p:embed/>
                  <p:pic>
                    <p:nvPicPr>
                      <p:cNvPr id="0" name="对象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99725" y="6437377"/>
                        <a:ext cx="1499616" cy="339941"/>
                      </a:xfrm>
                      <a:prstGeom prst="rect">
                        <a:avLst/>
                      </a:prstGeom>
                      <a:noFill/>
                      <a:ln>
                        <a:noFill/>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4"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32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32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3200">
          <a:solidFill>
            <a:schemeClr val="tx2"/>
          </a:solidFill>
          <a:latin typeface="Tahoma" pitchFamily="34" charset="0"/>
          <a:ea typeface="宋体" pitchFamily="2" charset="-122"/>
        </a:defRPr>
      </a:lvl5pPr>
      <a:lvl6pPr marL="457200" algn="l" rtl="0" fontAlgn="base">
        <a:spcBef>
          <a:spcPct val="0"/>
        </a:spcBef>
        <a:spcAft>
          <a:spcPct val="0"/>
        </a:spcAft>
        <a:defRPr kumimoji="1" sz="3200">
          <a:solidFill>
            <a:schemeClr val="tx2"/>
          </a:solidFill>
          <a:latin typeface="Tahoma" pitchFamily="34" charset="0"/>
          <a:ea typeface="宋体" pitchFamily="2" charset="-122"/>
        </a:defRPr>
      </a:lvl6pPr>
      <a:lvl7pPr marL="914400" algn="l" rtl="0" fontAlgn="base">
        <a:spcBef>
          <a:spcPct val="0"/>
        </a:spcBef>
        <a:spcAft>
          <a:spcPct val="0"/>
        </a:spcAft>
        <a:defRPr kumimoji="1" sz="3200">
          <a:solidFill>
            <a:schemeClr val="tx2"/>
          </a:solidFill>
          <a:latin typeface="Tahoma" pitchFamily="34" charset="0"/>
          <a:ea typeface="宋体" pitchFamily="2" charset="-122"/>
        </a:defRPr>
      </a:lvl7pPr>
      <a:lvl8pPr marL="1371600" algn="l" rtl="0" fontAlgn="base">
        <a:spcBef>
          <a:spcPct val="0"/>
        </a:spcBef>
        <a:spcAft>
          <a:spcPct val="0"/>
        </a:spcAft>
        <a:defRPr kumimoji="1" sz="3200">
          <a:solidFill>
            <a:schemeClr val="tx2"/>
          </a:solidFill>
          <a:latin typeface="Tahoma" pitchFamily="34" charset="0"/>
          <a:ea typeface="宋体" pitchFamily="2" charset="-122"/>
        </a:defRPr>
      </a:lvl8pPr>
      <a:lvl9pPr marL="1828800" algn="l" rtl="0" fontAlgn="base">
        <a:spcBef>
          <a:spcPct val="0"/>
        </a:spcBef>
        <a:spcAft>
          <a:spcPct val="0"/>
        </a:spcAft>
        <a:defRPr kumimoji="1" sz="32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9.bin"/><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oleObject" Target="../embeddings/oleObject12.bin"/><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3.bin"/><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5.bin"/><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21.bin"/><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0.emf"/><Relationship Id="rId5" Type="http://schemas.openxmlformats.org/officeDocument/2006/relationships/oleObject" Target="../embeddings/oleObject25.bin"/><Relationship Id="rId4" Type="http://schemas.openxmlformats.org/officeDocument/2006/relationships/image" Target="../media/image29.emf"/></Relationships>
</file>

<file path=ppt/slides/_rels/slide25.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oleObject" Target="../embeddings/oleObject28.bin"/><Relationship Id="rId4" Type="http://schemas.openxmlformats.org/officeDocument/2006/relationships/image" Target="../media/image3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6.emf"/><Relationship Id="rId5" Type="http://schemas.openxmlformats.org/officeDocument/2006/relationships/oleObject" Target="../embeddings/oleObject31.bin"/><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oleObject" Target="../embeddings/oleObject6.bin"/><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FEB4AB8-7CC6-714B-8C74-FB8D6F4C18FB}"/>
              </a:ext>
            </a:extLst>
          </p:cNvPr>
          <p:cNvSpPr>
            <a:spLocks noGrp="1" noChangeArrowheads="1"/>
          </p:cNvSpPr>
          <p:nvPr>
            <p:ph type="ctrTitle"/>
          </p:nvPr>
        </p:nvSpPr>
        <p:spPr>
          <a:xfrm>
            <a:off x="2171700" y="1082612"/>
            <a:ext cx="7772400" cy="2089150"/>
          </a:xfrm>
        </p:spPr>
        <p:txBody>
          <a:bodyPr/>
          <a:lstStyle/>
          <a:p>
            <a:pPr algn="ctr" eaLnBrk="1" hangingPunct="1"/>
            <a:r>
              <a:rPr lang="zh-CN" altLang="en-US" sz="4800" b="1" dirty="0">
                <a:latin typeface="微软雅黑" panose="020B0503020204020204" pitchFamily="34" charset="-122"/>
                <a:ea typeface="微软雅黑" panose="020B0503020204020204" pitchFamily="34" charset="-122"/>
              </a:rPr>
              <a:t>数字系统设计</a:t>
            </a:r>
            <a:r>
              <a:rPr lang="en-US" altLang="zh-CN" sz="4000" b="1" i="1" dirty="0">
                <a:latin typeface="微软雅黑" panose="020B0503020204020204" pitchFamily="34" charset="-122"/>
                <a:ea typeface="微软雅黑" panose="020B0503020204020204" pitchFamily="34" charset="-122"/>
              </a:rPr>
              <a:t>--</a:t>
            </a:r>
            <a:r>
              <a:rPr lang="en-US" altLang="zh-CN" sz="4000" b="1" dirty="0">
                <a:latin typeface="微软雅黑" panose="020B0503020204020204" pitchFamily="34" charset="-122"/>
                <a:ea typeface="微软雅黑" panose="020B0503020204020204" pitchFamily="34" charset="-122"/>
              </a:rPr>
              <a:t>TTL</a:t>
            </a:r>
          </a:p>
        </p:txBody>
      </p:sp>
      <p:sp>
        <p:nvSpPr>
          <p:cNvPr id="3075" name="Rectangle 3">
            <a:extLst>
              <a:ext uri="{FF2B5EF4-FFF2-40B4-BE49-F238E27FC236}">
                <a16:creationId xmlns:a16="http://schemas.microsoft.com/office/drawing/2014/main" id="{9251111C-3AF3-464A-A4BE-DA0A990B0FC7}"/>
              </a:ext>
            </a:extLst>
          </p:cNvPr>
          <p:cNvSpPr>
            <a:spLocks noGrp="1" noChangeArrowheads="1"/>
          </p:cNvSpPr>
          <p:nvPr>
            <p:ph type="subTitle" idx="1"/>
          </p:nvPr>
        </p:nvSpPr>
        <p:spPr>
          <a:xfrm>
            <a:off x="2857500" y="3686238"/>
            <a:ext cx="6400800" cy="2343150"/>
          </a:xfrm>
        </p:spPr>
        <p:txBody>
          <a:bodyPr/>
          <a:lstStyle/>
          <a:p>
            <a:pPr eaLnBrk="1" hangingPunct="1">
              <a:buFont typeface="Wingdings" charset="2"/>
              <a:buNone/>
              <a:defRPr/>
            </a:pPr>
            <a:r>
              <a:rPr lang="zh-CN" altLang="en-US" sz="3600" b="1" dirty="0">
                <a:latin typeface="微软雅黑" panose="020B0503020204020204" pitchFamily="34" charset="-122"/>
                <a:ea typeface="微软雅黑" panose="020B0503020204020204" pitchFamily="34" charset="-122"/>
              </a:rPr>
              <a:t>刘 鹏</a:t>
            </a:r>
            <a:r>
              <a:rPr lang="zh-CN" altLang="en-US"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eaLnBrk="1" hangingPunct="1">
              <a:buFont typeface="Wingdings" charset="2"/>
              <a:buNone/>
              <a:defRPr/>
            </a:pPr>
            <a:r>
              <a:rPr lang="zh-CN" altLang="en-US" sz="2800" b="1" dirty="0">
                <a:latin typeface="微软雅黑" panose="020B0503020204020204" pitchFamily="34" charset="-122"/>
                <a:ea typeface="微软雅黑" panose="020B0503020204020204" pitchFamily="34" charset="-122"/>
              </a:rPr>
              <a:t>浙江大学</a:t>
            </a:r>
          </a:p>
          <a:p>
            <a:pPr eaLnBrk="1" hangingPunct="1">
              <a:buFont typeface="Wingdings" charset="2"/>
              <a:buNone/>
              <a:defRPr/>
            </a:pPr>
            <a:r>
              <a:rPr lang="zh-CN" altLang="en-US" sz="2800" b="1" dirty="0">
                <a:latin typeface="微软雅黑" panose="020B0503020204020204" pitchFamily="34" charset="-122"/>
                <a:ea typeface="微软雅黑" panose="020B0503020204020204" pitchFamily="34" charset="-122"/>
              </a:rPr>
              <a:t>信息与电子工程学院</a:t>
            </a:r>
            <a:endParaRPr lang="en-US" altLang="zh-CN" sz="2800" b="1" dirty="0">
              <a:latin typeface="微软雅黑" panose="020B0503020204020204" pitchFamily="34" charset="-122"/>
              <a:ea typeface="微软雅黑" panose="020B0503020204020204" pitchFamily="34" charset="-122"/>
            </a:endParaRPr>
          </a:p>
          <a:p>
            <a:pPr eaLnBrk="1" hangingPunct="1">
              <a:buFont typeface="Wingdings" charset="2"/>
              <a:buNone/>
              <a:defRPr/>
            </a:pPr>
            <a:r>
              <a:rPr lang="en-US" altLang="zh-CN" sz="2800" dirty="0">
                <a:latin typeface="Arial" panose="020B0604020202020204" pitchFamily="34" charset="0"/>
                <a:ea typeface="微软雅黑" panose="020B0503020204020204" pitchFamily="34" charset="-122"/>
                <a:cs typeface="Arial" panose="020B0604020202020204" pitchFamily="34" charset="0"/>
              </a:rPr>
              <a:t>liupeng@zju.edu.cn</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a:extLst>
              <a:ext uri="{FF2B5EF4-FFF2-40B4-BE49-F238E27FC236}">
                <a16:creationId xmlns:a16="http://schemas.microsoft.com/office/drawing/2014/main" id="{38D78288-8ADB-4B4F-A169-697CEC78242F}"/>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反相器的</a:t>
            </a:r>
            <a:r>
              <a:rPr lang="zh-CN" altLang="en-US" b="1" dirty="0">
                <a:latin typeface="微软雅黑" panose="020B0503020204020204" pitchFamily="34" charset="-122"/>
                <a:ea typeface="微软雅黑" panose="020B0503020204020204" pitchFamily="34" charset="-122"/>
              </a:rPr>
              <a:t>输入特性</a:t>
            </a:r>
          </a:p>
        </p:txBody>
      </p:sp>
      <p:graphicFrame>
        <p:nvGraphicFramePr>
          <p:cNvPr id="16386" name="Object 4">
            <a:extLst>
              <a:ext uri="{FF2B5EF4-FFF2-40B4-BE49-F238E27FC236}">
                <a16:creationId xmlns:a16="http://schemas.microsoft.com/office/drawing/2014/main" id="{D018F21A-FCE3-A94A-A6FA-0D44DDA09472}"/>
              </a:ext>
            </a:extLst>
          </p:cNvPr>
          <p:cNvGraphicFramePr>
            <a:graphicFrameLocks noGrp="1" noChangeAspect="1"/>
          </p:cNvGraphicFramePr>
          <p:nvPr>
            <p:ph sz="half" idx="1"/>
            <p:extLst>
              <p:ext uri="{D42A27DB-BD31-4B8C-83A1-F6EECF244321}">
                <p14:modId xmlns:p14="http://schemas.microsoft.com/office/powerpoint/2010/main" val="2600060155"/>
              </p:ext>
            </p:extLst>
          </p:nvPr>
        </p:nvGraphicFramePr>
        <p:xfrm>
          <a:off x="1424066" y="2593748"/>
          <a:ext cx="4427459" cy="3864803"/>
        </p:xfrm>
        <a:graphic>
          <a:graphicData uri="http://schemas.openxmlformats.org/presentationml/2006/ole">
            <mc:AlternateContent xmlns:mc="http://schemas.openxmlformats.org/markup-compatibility/2006">
              <mc:Choice xmlns:v="urn:schemas-microsoft-com:vml" Requires="v">
                <p:oleObj name="Photo Editor 照片" r:id="rId2" imgW="8997950" imgH="7854950" progId="MSPhotoEd.3">
                  <p:embed/>
                </p:oleObj>
              </mc:Choice>
              <mc:Fallback>
                <p:oleObj name="Photo Editor 照片" r:id="rId2" imgW="8997950" imgH="7854950"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66" y="2593748"/>
                        <a:ext cx="4427459" cy="3864803"/>
                      </a:xfrm>
                      <a:prstGeom prst="rect">
                        <a:avLst/>
                      </a:prstGeom>
                      <a:noFill/>
                      <a:ln>
                        <a:noFill/>
                      </a:ln>
                      <a:effectLst/>
                    </p:spPr>
                  </p:pic>
                </p:oleObj>
              </mc:Fallback>
            </mc:AlternateContent>
          </a:graphicData>
        </a:graphic>
      </p:graphicFrame>
      <p:graphicFrame>
        <p:nvGraphicFramePr>
          <p:cNvPr id="16387" name="Object 7">
            <a:extLst>
              <a:ext uri="{FF2B5EF4-FFF2-40B4-BE49-F238E27FC236}">
                <a16:creationId xmlns:a16="http://schemas.microsoft.com/office/drawing/2014/main" id="{EC2DD286-5014-4843-8EB3-4B931C1BC016}"/>
              </a:ext>
            </a:extLst>
          </p:cNvPr>
          <p:cNvGraphicFramePr>
            <a:graphicFrameLocks noGrp="1" noChangeAspect="1"/>
          </p:cNvGraphicFramePr>
          <p:nvPr>
            <p:ph sz="half" idx="2"/>
            <p:extLst>
              <p:ext uri="{D42A27DB-BD31-4B8C-83A1-F6EECF244321}">
                <p14:modId xmlns:p14="http://schemas.microsoft.com/office/powerpoint/2010/main" val="343819115"/>
              </p:ext>
            </p:extLst>
          </p:nvPr>
        </p:nvGraphicFramePr>
        <p:xfrm>
          <a:off x="5851525" y="2439692"/>
          <a:ext cx="5920018" cy="3601344"/>
        </p:xfrm>
        <a:graphic>
          <a:graphicData uri="http://schemas.openxmlformats.org/presentationml/2006/ole">
            <mc:AlternateContent xmlns:mc="http://schemas.openxmlformats.org/markup-compatibility/2006">
              <mc:Choice xmlns:v="urn:schemas-microsoft-com:vml" Requires="v">
                <p:oleObj name="Photo Editor 照片" r:id="rId4" imgW="12998450" imgH="7905750" progId="MSPhotoEd.3">
                  <p:embed/>
                </p:oleObj>
              </mc:Choice>
              <mc:Fallback>
                <p:oleObj name="Photo Editor 照片" r:id="rId4" imgW="12998450" imgH="7905750" progId="MSPhotoEd.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525" y="2439692"/>
                        <a:ext cx="5920018" cy="3601344"/>
                      </a:xfrm>
                      <a:prstGeom prst="rect">
                        <a:avLst/>
                      </a:prstGeom>
                      <a:noFill/>
                      <a:ln>
                        <a:noFill/>
                      </a:ln>
                      <a:effectLst/>
                    </p:spPr>
                  </p:pic>
                </p:oleObj>
              </mc:Fallback>
            </mc:AlternateContent>
          </a:graphicData>
        </a:graphic>
      </p:graphicFrame>
      <p:sp>
        <p:nvSpPr>
          <p:cNvPr id="12293" name="Text Box 10">
            <a:extLst>
              <a:ext uri="{FF2B5EF4-FFF2-40B4-BE49-F238E27FC236}">
                <a16:creationId xmlns:a16="http://schemas.microsoft.com/office/drawing/2014/main" id="{2A749BD1-1649-2047-BD2B-DEFC3A05FAC6}"/>
              </a:ext>
            </a:extLst>
          </p:cNvPr>
          <p:cNvSpPr txBox="1">
            <a:spLocks noChangeArrowheads="1"/>
          </p:cNvSpPr>
          <p:nvPr/>
        </p:nvSpPr>
        <p:spPr bwMode="auto">
          <a:xfrm>
            <a:off x="1583268" y="1714501"/>
            <a:ext cx="861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dirty="0">
                <a:latin typeface="微软雅黑" panose="020B0503020204020204" pitchFamily="34" charset="-122"/>
                <a:ea typeface="微软雅黑" panose="020B0503020204020204" pitchFamily="34" charset="-122"/>
              </a:rPr>
              <a:t>输入伏安特性曲线：反映输入电流</a:t>
            </a:r>
            <a:r>
              <a:rPr lang="en-US" altLang="zh-CN" dirty="0">
                <a:latin typeface="微软雅黑" panose="020B0503020204020204" pitchFamily="34" charset="-122"/>
                <a:ea typeface="微软雅黑" panose="020B0503020204020204" pitchFamily="34" charset="-122"/>
              </a:rPr>
              <a:t>i</a:t>
            </a:r>
            <a:r>
              <a:rPr lang="en-US" altLang="zh-CN" sz="1200" b="1"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和电压</a:t>
            </a:r>
            <a:r>
              <a:rPr lang="en-US" altLang="zh-CN" dirty="0">
                <a:latin typeface="微软雅黑" panose="020B0503020204020204" pitchFamily="34" charset="-122"/>
                <a:ea typeface="微软雅黑" panose="020B0503020204020204" pitchFamily="34" charset="-122"/>
              </a:rPr>
              <a:t>V</a:t>
            </a:r>
            <a:r>
              <a:rPr lang="en-US" altLang="zh-CN" sz="1200" b="1"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关系的曲线</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a:extLst>
              <a:ext uri="{FF2B5EF4-FFF2-40B4-BE49-F238E27FC236}">
                <a16:creationId xmlns:a16="http://schemas.microsoft.com/office/drawing/2014/main" id="{B4B2EAE3-73DF-044B-91B9-1E4BE5C2CE6D}"/>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反相器输出特性</a:t>
            </a:r>
            <a:endParaRPr lang="zh-CN" altLang="en-US" b="1" dirty="0">
              <a:latin typeface="微软雅黑" panose="020B0503020204020204" pitchFamily="34" charset="-122"/>
              <a:ea typeface="微软雅黑" panose="020B0503020204020204" pitchFamily="34" charset="-122"/>
            </a:endParaRPr>
          </a:p>
        </p:txBody>
      </p:sp>
      <p:graphicFrame>
        <p:nvGraphicFramePr>
          <p:cNvPr id="17410" name="Object 4">
            <a:extLst>
              <a:ext uri="{FF2B5EF4-FFF2-40B4-BE49-F238E27FC236}">
                <a16:creationId xmlns:a16="http://schemas.microsoft.com/office/drawing/2014/main" id="{D36B4821-1C29-C74C-B2F8-5763ADB2796C}"/>
              </a:ext>
            </a:extLst>
          </p:cNvPr>
          <p:cNvGraphicFramePr>
            <a:graphicFrameLocks noGrp="1" noChangeAspect="1"/>
          </p:cNvGraphicFramePr>
          <p:nvPr>
            <p:ph sz="half" idx="1"/>
          </p:nvPr>
        </p:nvGraphicFramePr>
        <p:xfrm>
          <a:off x="2830514" y="1736725"/>
          <a:ext cx="3355975" cy="4114800"/>
        </p:xfrm>
        <a:graphic>
          <a:graphicData uri="http://schemas.openxmlformats.org/presentationml/2006/ole">
            <mc:AlternateContent xmlns:mc="http://schemas.openxmlformats.org/markup-compatibility/2006">
              <mc:Choice xmlns:v="urn:schemas-microsoft-com:vml" Requires="v">
                <p:oleObj name="Photo Editor 照片" r:id="rId3" imgW="6407150" imgH="7854950" progId="MSPhotoEd.3">
                  <p:embed/>
                </p:oleObj>
              </mc:Choice>
              <mc:Fallback>
                <p:oleObj name="Photo Editor 照片" r:id="rId3" imgW="6407150" imgH="785495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514" y="1736725"/>
                        <a:ext cx="33559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7">
            <a:extLst>
              <a:ext uri="{FF2B5EF4-FFF2-40B4-BE49-F238E27FC236}">
                <a16:creationId xmlns:a16="http://schemas.microsoft.com/office/drawing/2014/main" id="{A4601F8C-425F-4748-A91A-34645480D43F}"/>
              </a:ext>
            </a:extLst>
          </p:cNvPr>
          <p:cNvGraphicFramePr>
            <a:graphicFrameLocks noGrp="1" noChangeAspect="1"/>
          </p:cNvGraphicFramePr>
          <p:nvPr>
            <p:ph sz="half" idx="2"/>
          </p:nvPr>
        </p:nvGraphicFramePr>
        <p:xfrm>
          <a:off x="6565900" y="1973264"/>
          <a:ext cx="3810000" cy="3641725"/>
        </p:xfrm>
        <a:graphic>
          <a:graphicData uri="http://schemas.openxmlformats.org/presentationml/2006/ole">
            <mc:AlternateContent xmlns:mc="http://schemas.openxmlformats.org/markup-compatibility/2006">
              <mc:Choice xmlns:v="urn:schemas-microsoft-com:vml" Requires="v">
                <p:oleObj name="Photo Editor 照片" r:id="rId5" imgW="8896350" imgH="8502650" progId="MSPhotoEd.3">
                  <p:embed/>
                </p:oleObj>
              </mc:Choice>
              <mc:Fallback>
                <p:oleObj name="Photo Editor 照片" r:id="rId5" imgW="8896350" imgH="8502650" progId="MSPhotoEd.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5900" y="1973264"/>
                        <a:ext cx="3810000"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6906" name="Rectangle 10">
            <a:extLst>
              <a:ext uri="{FF2B5EF4-FFF2-40B4-BE49-F238E27FC236}">
                <a16:creationId xmlns:a16="http://schemas.microsoft.com/office/drawing/2014/main" id="{1C8806CB-C2E7-0741-A9C8-93B2D1A01884}"/>
              </a:ext>
            </a:extLst>
          </p:cNvPr>
          <p:cNvSpPr>
            <a:spLocks noChangeArrowheads="1"/>
          </p:cNvSpPr>
          <p:nvPr/>
        </p:nvSpPr>
        <p:spPr bwMode="auto">
          <a:xfrm>
            <a:off x="2633663" y="5868988"/>
            <a:ext cx="37433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反相器高电平输出等效电路</a:t>
            </a:r>
            <a:endPar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6907" name="Rectangle 11">
            <a:extLst>
              <a:ext uri="{FF2B5EF4-FFF2-40B4-BE49-F238E27FC236}">
                <a16:creationId xmlns:a16="http://schemas.microsoft.com/office/drawing/2014/main" id="{3514F803-915F-D841-9BC6-F29FC1B9E466}"/>
              </a:ext>
            </a:extLst>
          </p:cNvPr>
          <p:cNvSpPr>
            <a:spLocks noChangeArrowheads="1"/>
          </p:cNvSpPr>
          <p:nvPr/>
        </p:nvSpPr>
        <p:spPr bwMode="auto">
          <a:xfrm>
            <a:off x="6805614" y="5868988"/>
            <a:ext cx="3227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反相器高电平输出特性</a:t>
            </a:r>
            <a:endPar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61814F3-F498-E44E-B0FE-9372DEDCDA3C}"/>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反相器输出特性</a:t>
            </a:r>
            <a:endParaRPr lang="zh-CN" altLang="en-US" b="1" dirty="0">
              <a:latin typeface="微软雅黑" panose="020B0503020204020204" pitchFamily="34" charset="-122"/>
              <a:ea typeface="微软雅黑" panose="020B0503020204020204" pitchFamily="34" charset="-122"/>
            </a:endParaRPr>
          </a:p>
        </p:txBody>
      </p:sp>
      <p:graphicFrame>
        <p:nvGraphicFramePr>
          <p:cNvPr id="18434" name="Object 4">
            <a:extLst>
              <a:ext uri="{FF2B5EF4-FFF2-40B4-BE49-F238E27FC236}">
                <a16:creationId xmlns:a16="http://schemas.microsoft.com/office/drawing/2014/main" id="{71F53BE9-27E2-224B-8C5D-D6299030EDA2}"/>
              </a:ext>
            </a:extLst>
          </p:cNvPr>
          <p:cNvGraphicFramePr>
            <a:graphicFrameLocks noGrp="1" noChangeAspect="1"/>
          </p:cNvGraphicFramePr>
          <p:nvPr>
            <p:ph sz="half" idx="1"/>
          </p:nvPr>
        </p:nvGraphicFramePr>
        <p:xfrm>
          <a:off x="2871789" y="1736725"/>
          <a:ext cx="3271837" cy="4114800"/>
        </p:xfrm>
        <a:graphic>
          <a:graphicData uri="http://schemas.openxmlformats.org/presentationml/2006/ole">
            <mc:AlternateContent xmlns:mc="http://schemas.openxmlformats.org/markup-compatibility/2006">
              <mc:Choice xmlns:v="urn:schemas-microsoft-com:vml" Requires="v">
                <p:oleObj name="Photo Editor 照片" r:id="rId2" imgW="6305550" imgH="7931150" progId="MSPhotoEd.3">
                  <p:embed/>
                </p:oleObj>
              </mc:Choice>
              <mc:Fallback>
                <p:oleObj name="Photo Editor 照片" r:id="rId2" imgW="6305550" imgH="7931150"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9" y="1736725"/>
                        <a:ext cx="32718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9974" name="Rectangle 6">
            <a:extLst>
              <a:ext uri="{FF2B5EF4-FFF2-40B4-BE49-F238E27FC236}">
                <a16:creationId xmlns:a16="http://schemas.microsoft.com/office/drawing/2014/main" id="{8995608E-A7B0-FF49-816F-17E22FDBD877}"/>
              </a:ext>
            </a:extLst>
          </p:cNvPr>
          <p:cNvSpPr>
            <a:spLocks noChangeArrowheads="1"/>
          </p:cNvSpPr>
          <p:nvPr/>
        </p:nvSpPr>
        <p:spPr bwMode="auto">
          <a:xfrm>
            <a:off x="2252663" y="5792788"/>
            <a:ext cx="37433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反相器低电平输出等效电路</a:t>
            </a:r>
            <a:endPar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18436" name="Object 7">
            <a:extLst>
              <a:ext uri="{FF2B5EF4-FFF2-40B4-BE49-F238E27FC236}">
                <a16:creationId xmlns:a16="http://schemas.microsoft.com/office/drawing/2014/main" id="{806CD8B3-9B2A-EA47-ADA4-3B450F0A2517}"/>
              </a:ext>
            </a:extLst>
          </p:cNvPr>
          <p:cNvGraphicFramePr>
            <a:graphicFrameLocks noGrp="1" noChangeAspect="1"/>
          </p:cNvGraphicFramePr>
          <p:nvPr>
            <p:ph sz="half" idx="2"/>
            <p:extLst>
              <p:ext uri="{D42A27DB-BD31-4B8C-83A1-F6EECF244321}">
                <p14:modId xmlns:p14="http://schemas.microsoft.com/office/powerpoint/2010/main" val="732038467"/>
              </p:ext>
            </p:extLst>
          </p:nvPr>
        </p:nvGraphicFramePr>
        <p:xfrm>
          <a:off x="6365875" y="2320926"/>
          <a:ext cx="4711856" cy="3005772"/>
        </p:xfrm>
        <a:graphic>
          <a:graphicData uri="http://schemas.openxmlformats.org/presentationml/2006/ole">
            <mc:AlternateContent xmlns:mc="http://schemas.openxmlformats.org/markup-compatibility/2006">
              <mc:Choice xmlns:v="urn:schemas-microsoft-com:vml" Requires="v">
                <p:oleObj name="Photo Editor 照片" r:id="rId4" imgW="10045700" imgH="6407150" progId="MSPhotoEd.3">
                  <p:embed/>
                </p:oleObj>
              </mc:Choice>
              <mc:Fallback>
                <p:oleObj name="Photo Editor 照片" r:id="rId4" imgW="10045700" imgH="6407150" progId="MSPhotoEd.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875" y="2320926"/>
                        <a:ext cx="4711856" cy="3005772"/>
                      </a:xfrm>
                      <a:prstGeom prst="rect">
                        <a:avLst/>
                      </a:prstGeom>
                      <a:noFill/>
                      <a:ln>
                        <a:noFill/>
                      </a:ln>
                      <a:effectLst/>
                    </p:spPr>
                  </p:pic>
                </p:oleObj>
              </mc:Fallback>
            </mc:AlternateContent>
          </a:graphicData>
        </a:graphic>
      </p:graphicFrame>
      <p:sp>
        <p:nvSpPr>
          <p:cNvPr id="339977" name="Rectangle 9">
            <a:extLst>
              <a:ext uri="{FF2B5EF4-FFF2-40B4-BE49-F238E27FC236}">
                <a16:creationId xmlns:a16="http://schemas.microsoft.com/office/drawing/2014/main" id="{99AA8040-ED24-9340-8183-95446565CC45}"/>
              </a:ext>
            </a:extLst>
          </p:cNvPr>
          <p:cNvSpPr>
            <a:spLocks noChangeArrowheads="1"/>
          </p:cNvSpPr>
          <p:nvPr/>
        </p:nvSpPr>
        <p:spPr bwMode="auto">
          <a:xfrm>
            <a:off x="7190138" y="5792788"/>
            <a:ext cx="3227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反相器低电平输出特性</a:t>
            </a:r>
            <a:endPar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8" name="Rectangle 8">
            <a:extLst>
              <a:ext uri="{FF2B5EF4-FFF2-40B4-BE49-F238E27FC236}">
                <a16:creationId xmlns:a16="http://schemas.microsoft.com/office/drawing/2014/main" id="{DB3324A2-CB5B-F94F-86ED-3109267F3194}"/>
              </a:ext>
            </a:extLst>
          </p:cNvPr>
          <p:cNvSpPr>
            <a:spLocks noGrp="1" noChangeArrowheads="1"/>
          </p:cNvSpPr>
          <p:nvPr>
            <p:ph type="title"/>
          </p:nvPr>
        </p:nvSpPr>
        <p:spPr/>
        <p:txBody>
          <a:bodyPr/>
          <a:lstStyle/>
          <a:p>
            <a:pPr eaLnBrk="1" hangingPunct="1">
              <a:defRPr/>
            </a:pPr>
            <a:r>
              <a:rPr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输入端负载特性</a:t>
            </a:r>
          </a:p>
        </p:txBody>
      </p:sp>
      <p:graphicFrame>
        <p:nvGraphicFramePr>
          <p:cNvPr id="19458" name="Object 4">
            <a:extLst>
              <a:ext uri="{FF2B5EF4-FFF2-40B4-BE49-F238E27FC236}">
                <a16:creationId xmlns:a16="http://schemas.microsoft.com/office/drawing/2014/main" id="{F5115BE9-9799-6A46-B673-41B148EBFBAC}"/>
              </a:ext>
            </a:extLst>
          </p:cNvPr>
          <p:cNvGraphicFramePr>
            <a:graphicFrameLocks noGrp="1" noChangeAspect="1"/>
          </p:cNvGraphicFramePr>
          <p:nvPr>
            <p:ph sz="half" idx="1"/>
          </p:nvPr>
        </p:nvGraphicFramePr>
        <p:xfrm>
          <a:off x="2603500" y="1751013"/>
          <a:ext cx="3162300" cy="2868612"/>
        </p:xfrm>
        <a:graphic>
          <a:graphicData uri="http://schemas.openxmlformats.org/presentationml/2006/ole">
            <mc:AlternateContent xmlns:mc="http://schemas.openxmlformats.org/markup-compatibility/2006">
              <mc:Choice xmlns:v="urn:schemas-microsoft-com:vml" Requires="v">
                <p:oleObj name="Photo Editor 照片" r:id="rId2" imgW="7651750" imgH="6940550" progId="MSPhotoEd.3">
                  <p:embed/>
                </p:oleObj>
              </mc:Choice>
              <mc:Fallback>
                <p:oleObj name="Photo Editor 照片" r:id="rId2" imgW="7651750" imgH="6940550"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0" y="1751013"/>
                        <a:ext cx="316230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7">
            <a:extLst>
              <a:ext uri="{FF2B5EF4-FFF2-40B4-BE49-F238E27FC236}">
                <a16:creationId xmlns:a16="http://schemas.microsoft.com/office/drawing/2014/main" id="{6171A747-CB0E-DB47-B70A-566CF50B1FC6}"/>
              </a:ext>
            </a:extLst>
          </p:cNvPr>
          <p:cNvGraphicFramePr>
            <a:graphicFrameLocks noGrp="1" noChangeAspect="1"/>
          </p:cNvGraphicFramePr>
          <p:nvPr>
            <p:ph sz="half" idx="2"/>
          </p:nvPr>
        </p:nvGraphicFramePr>
        <p:xfrm>
          <a:off x="6565900" y="2571750"/>
          <a:ext cx="3810000" cy="2444750"/>
        </p:xfrm>
        <a:graphic>
          <a:graphicData uri="http://schemas.openxmlformats.org/presentationml/2006/ole">
            <mc:AlternateContent xmlns:mc="http://schemas.openxmlformats.org/markup-compatibility/2006">
              <mc:Choice xmlns:v="urn:schemas-microsoft-com:vml" Requires="v">
                <p:oleObj name="Photo Editor 照片" r:id="rId4" imgW="9626600" imgH="6178550" progId="MSPhotoEd.3">
                  <p:embed/>
                </p:oleObj>
              </mc:Choice>
              <mc:Fallback>
                <p:oleObj name="Photo Editor 照片" r:id="rId4" imgW="9626600" imgH="6178550" progId="MSPhotoEd.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5900" y="2571750"/>
                        <a:ext cx="381000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3050" name="Rectangle 10">
            <a:extLst>
              <a:ext uri="{FF2B5EF4-FFF2-40B4-BE49-F238E27FC236}">
                <a16:creationId xmlns:a16="http://schemas.microsoft.com/office/drawing/2014/main" id="{FD7A1D18-5168-C34E-B1AC-282D988A0FE2}"/>
              </a:ext>
            </a:extLst>
          </p:cNvPr>
          <p:cNvSpPr>
            <a:spLocks noChangeArrowheads="1"/>
          </p:cNvSpPr>
          <p:nvPr/>
        </p:nvSpPr>
        <p:spPr bwMode="auto">
          <a:xfrm>
            <a:off x="6596064" y="5554663"/>
            <a:ext cx="3227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a:t>
            </a:r>
            <a:r>
              <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输入端负载特性</a:t>
            </a:r>
          </a:p>
        </p:txBody>
      </p:sp>
      <p:sp>
        <p:nvSpPr>
          <p:cNvPr id="343051" name="Rectangle 11">
            <a:extLst>
              <a:ext uri="{FF2B5EF4-FFF2-40B4-BE49-F238E27FC236}">
                <a16:creationId xmlns:a16="http://schemas.microsoft.com/office/drawing/2014/main" id="{48647085-39C6-F141-9B88-19DC80169A95}"/>
              </a:ext>
            </a:extLst>
          </p:cNvPr>
          <p:cNvSpPr>
            <a:spLocks noChangeArrowheads="1"/>
          </p:cNvSpPr>
          <p:nvPr/>
        </p:nvSpPr>
        <p:spPr bwMode="auto">
          <a:xfrm>
            <a:off x="2378076" y="4695825"/>
            <a:ext cx="34852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a:t>
            </a:r>
            <a:r>
              <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输入端经电阻接地</a:t>
            </a:r>
            <a:br>
              <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时的等效电路</a:t>
            </a:r>
          </a:p>
        </p:txBody>
      </p:sp>
      <p:sp>
        <p:nvSpPr>
          <p:cNvPr id="15367" name="Text Box 12">
            <a:extLst>
              <a:ext uri="{FF2B5EF4-FFF2-40B4-BE49-F238E27FC236}">
                <a16:creationId xmlns:a16="http://schemas.microsoft.com/office/drawing/2014/main" id="{72171671-6BF4-7647-BAA2-0F168E8F406C}"/>
              </a:ext>
            </a:extLst>
          </p:cNvPr>
          <p:cNvSpPr txBox="1">
            <a:spLocks noChangeArrowheads="1"/>
          </p:cNvSpPr>
          <p:nvPr/>
        </p:nvSpPr>
        <p:spPr bwMode="auto">
          <a:xfrm>
            <a:off x="2581276" y="5534025"/>
            <a:ext cx="317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en-US" altLang="zh-CN"/>
              <a:t>V</a:t>
            </a:r>
            <a:r>
              <a:rPr lang="en-US" altLang="zh-CN" sz="1200" b="1"/>
              <a:t>i</a:t>
            </a:r>
            <a:r>
              <a:rPr lang="en-US" altLang="zh-CN"/>
              <a:t>=(V</a:t>
            </a:r>
            <a:r>
              <a:rPr lang="en-US" altLang="zh-CN" sz="1000" b="1"/>
              <a:t>cc</a:t>
            </a:r>
            <a:r>
              <a:rPr lang="en-US" altLang="zh-CN"/>
              <a:t>-V</a:t>
            </a:r>
            <a:r>
              <a:rPr lang="en-US" altLang="zh-CN" sz="1000" b="1"/>
              <a:t>BE1</a:t>
            </a:r>
            <a:r>
              <a:rPr lang="en-US" altLang="zh-CN"/>
              <a:t>)R</a:t>
            </a:r>
            <a:r>
              <a:rPr lang="en-US" altLang="zh-CN" sz="1000" b="1"/>
              <a:t>p</a:t>
            </a:r>
            <a:r>
              <a:rPr lang="en-US" altLang="zh-CN"/>
              <a:t>/(R</a:t>
            </a:r>
            <a:r>
              <a:rPr lang="en-US" altLang="zh-CN" sz="1200" b="1"/>
              <a:t>1</a:t>
            </a:r>
            <a:r>
              <a:rPr lang="en-US" altLang="zh-CN"/>
              <a:t>+R</a:t>
            </a:r>
            <a:r>
              <a:rPr lang="en-US" altLang="zh-CN" sz="1200" b="1"/>
              <a:t>p</a:t>
            </a:r>
            <a:r>
              <a:rPr lang="en-US" altLang="zh-CN"/>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9D6A63F7-ADFF-A14C-908D-7CF9E2D48EF9}"/>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传输延迟时间</a:t>
            </a:r>
          </a:p>
        </p:txBody>
      </p:sp>
      <p:graphicFrame>
        <p:nvGraphicFramePr>
          <p:cNvPr id="20482" name="Object 4">
            <a:extLst>
              <a:ext uri="{FF2B5EF4-FFF2-40B4-BE49-F238E27FC236}">
                <a16:creationId xmlns:a16="http://schemas.microsoft.com/office/drawing/2014/main" id="{EDEF58EF-0B31-774C-ADA8-F98BAA6723A8}"/>
              </a:ext>
            </a:extLst>
          </p:cNvPr>
          <p:cNvGraphicFramePr>
            <a:graphicFrameLocks noGrp="1" noChangeAspect="1"/>
          </p:cNvGraphicFramePr>
          <p:nvPr>
            <p:ph idx="1"/>
          </p:nvPr>
        </p:nvGraphicFramePr>
        <p:xfrm>
          <a:off x="2830514" y="1441451"/>
          <a:ext cx="5487987" cy="2924175"/>
        </p:xfrm>
        <a:graphic>
          <a:graphicData uri="http://schemas.openxmlformats.org/presentationml/2006/ole">
            <mc:AlternateContent xmlns:mc="http://schemas.openxmlformats.org/markup-compatibility/2006">
              <mc:Choice xmlns:v="urn:schemas-microsoft-com:vml" Requires="v">
                <p:oleObj name="Photo Editor 照片" r:id="rId2" imgW="12001500" imgH="8997950" progId="MSPhotoEd.3">
                  <p:embed/>
                </p:oleObj>
              </mc:Choice>
              <mc:Fallback>
                <p:oleObj name="Photo Editor 照片" r:id="rId2" imgW="12001500" imgH="8997950"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514" y="1441451"/>
                        <a:ext cx="5487987"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Text Box 7">
            <a:extLst>
              <a:ext uri="{FF2B5EF4-FFF2-40B4-BE49-F238E27FC236}">
                <a16:creationId xmlns:a16="http://schemas.microsoft.com/office/drawing/2014/main" id="{7371676A-A08B-8449-8E0E-3519F16EC385}"/>
              </a:ext>
            </a:extLst>
          </p:cNvPr>
          <p:cNvSpPr txBox="1">
            <a:spLocks noChangeArrowheads="1"/>
          </p:cNvSpPr>
          <p:nvPr/>
        </p:nvSpPr>
        <p:spPr bwMode="auto">
          <a:xfrm>
            <a:off x="2486026" y="4400551"/>
            <a:ext cx="7362825" cy="707886"/>
          </a:xfrm>
          <a:prstGeom prst="rec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PHL</a:t>
            </a:r>
            <a:r>
              <a:rPr lang="en-US" altLang="zh-CN" sz="18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输出电压由高电平变为低电平的传输延迟时间，从</a:t>
            </a:r>
            <a:r>
              <a:rPr lang="en-US" altLang="zh-CN" sz="2000" dirty="0">
                <a:latin typeface="微软雅黑" panose="020B0503020204020204" pitchFamily="34" charset="-122"/>
                <a:ea typeface="微软雅黑" panose="020B0503020204020204" pitchFamily="34" charset="-122"/>
              </a:rPr>
              <a:t>V</a:t>
            </a:r>
            <a:r>
              <a:rPr lang="en-US" altLang="zh-CN" sz="2000" b="1"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波形上升沿的中点到</a:t>
            </a:r>
            <a:r>
              <a:rPr lang="en-US" altLang="zh-CN" sz="2000" dirty="0">
                <a:latin typeface="微软雅黑" panose="020B0503020204020204" pitchFamily="34" charset="-122"/>
                <a:ea typeface="微软雅黑" panose="020B0503020204020204" pitchFamily="34" charset="-122"/>
              </a:rPr>
              <a:t>Vo</a:t>
            </a:r>
            <a:r>
              <a:rPr lang="zh-CN" altLang="en-US" sz="2000" dirty="0">
                <a:latin typeface="微软雅黑" panose="020B0503020204020204" pitchFamily="34" charset="-122"/>
                <a:ea typeface="微软雅黑" panose="020B0503020204020204" pitchFamily="34" charset="-122"/>
              </a:rPr>
              <a:t>波形下降沿的中点的延迟时间</a:t>
            </a:r>
            <a:endParaRPr lang="en-US" altLang="zh-CN" sz="2000" dirty="0">
              <a:latin typeface="微软雅黑" panose="020B0503020204020204" pitchFamily="34" charset="-122"/>
              <a:ea typeface="微软雅黑" panose="020B0503020204020204" pitchFamily="34" charset="-122"/>
            </a:endParaRPr>
          </a:p>
        </p:txBody>
      </p:sp>
      <p:sp>
        <p:nvSpPr>
          <p:cNvPr id="16389" name="Text Box 8">
            <a:extLst>
              <a:ext uri="{FF2B5EF4-FFF2-40B4-BE49-F238E27FC236}">
                <a16:creationId xmlns:a16="http://schemas.microsoft.com/office/drawing/2014/main" id="{C191DE06-9EEC-BC46-9F27-FDC5B5E25202}"/>
              </a:ext>
            </a:extLst>
          </p:cNvPr>
          <p:cNvSpPr txBox="1">
            <a:spLocks noChangeArrowheads="1"/>
          </p:cNvSpPr>
          <p:nvPr/>
        </p:nvSpPr>
        <p:spPr bwMode="auto">
          <a:xfrm>
            <a:off x="2474914" y="5199064"/>
            <a:ext cx="7362825" cy="70788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PLH</a:t>
            </a:r>
            <a:r>
              <a:rPr lang="en-US" altLang="zh-CN" sz="18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输出电压由低电平变为高电平的传输延迟时间，从</a:t>
            </a:r>
            <a:r>
              <a:rPr lang="en-US" altLang="zh-CN" sz="2000" dirty="0">
                <a:latin typeface="微软雅黑" panose="020B0503020204020204" pitchFamily="34" charset="-122"/>
                <a:ea typeface="微软雅黑" panose="020B0503020204020204" pitchFamily="34" charset="-122"/>
              </a:rPr>
              <a:t>V</a:t>
            </a:r>
            <a:r>
              <a:rPr lang="en-US" altLang="zh-CN" sz="2000" b="1"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波形下降沿的中点到</a:t>
            </a:r>
            <a:r>
              <a:rPr lang="en-US" altLang="zh-CN" sz="2000" dirty="0">
                <a:latin typeface="微软雅黑" panose="020B0503020204020204" pitchFamily="34" charset="-122"/>
                <a:ea typeface="微软雅黑" panose="020B0503020204020204" pitchFamily="34" charset="-122"/>
              </a:rPr>
              <a:t>Vo</a:t>
            </a:r>
            <a:r>
              <a:rPr lang="zh-CN" altLang="en-US" sz="2000" dirty="0">
                <a:latin typeface="微软雅黑" panose="020B0503020204020204" pitchFamily="34" charset="-122"/>
                <a:ea typeface="微软雅黑" panose="020B0503020204020204" pitchFamily="34" charset="-122"/>
              </a:rPr>
              <a:t>波形上升沿的中点的延迟时间</a:t>
            </a:r>
            <a:endParaRPr lang="en-US" altLang="zh-CN" sz="2000" dirty="0">
              <a:latin typeface="微软雅黑" panose="020B0503020204020204" pitchFamily="34" charset="-122"/>
              <a:ea typeface="微软雅黑" panose="020B0503020204020204" pitchFamily="34" charset="-122"/>
            </a:endParaRPr>
          </a:p>
        </p:txBody>
      </p:sp>
      <p:sp>
        <p:nvSpPr>
          <p:cNvPr id="16390" name="Text Box 9">
            <a:extLst>
              <a:ext uri="{FF2B5EF4-FFF2-40B4-BE49-F238E27FC236}">
                <a16:creationId xmlns:a16="http://schemas.microsoft.com/office/drawing/2014/main" id="{519DFF3B-D7A4-0340-8E2F-4109A07DA630}"/>
              </a:ext>
            </a:extLst>
          </p:cNvPr>
          <p:cNvSpPr txBox="1">
            <a:spLocks noChangeArrowheads="1"/>
          </p:cNvSpPr>
          <p:nvPr/>
        </p:nvSpPr>
        <p:spPr bwMode="auto">
          <a:xfrm>
            <a:off x="2474913" y="5997577"/>
            <a:ext cx="7362825" cy="40011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pd</a:t>
            </a:r>
            <a:r>
              <a:rPr lang="zh-CN" altLang="en-US" sz="2000" dirty="0">
                <a:latin typeface="微软雅黑" panose="020B0503020204020204" pitchFamily="34" charset="-122"/>
                <a:ea typeface="微软雅黑" panose="020B0503020204020204" pitchFamily="34" charset="-122"/>
              </a:rPr>
              <a:t>平均传输延迟时间 </a:t>
            </a: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PHL</a:t>
            </a: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PLH</a:t>
            </a:r>
            <a:r>
              <a:rPr lang="en-US" altLang="zh-CN" sz="1800" dirty="0">
                <a:latin typeface="微软雅黑" panose="020B0503020204020204" pitchFamily="34" charset="-122"/>
                <a:ea typeface="微软雅黑" panose="020B0503020204020204" pitchFamily="34" charset="-122"/>
              </a:rPr>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570AD63-7EF0-1541-B09C-73F6AC4040F5}"/>
              </a:ext>
            </a:extLst>
          </p:cNvPr>
          <p:cNvSpPr>
            <a:spLocks noGrp="1" noChangeArrowheads="1"/>
          </p:cNvSpPr>
          <p:nvPr>
            <p:ph type="title"/>
          </p:nvPr>
        </p:nvSpPr>
        <p:spPr/>
        <p:txBody>
          <a:bodyPr/>
          <a:lstStyle/>
          <a:p>
            <a:pPr eaLnBrk="1" hangingPunct="1">
              <a:defRPr/>
            </a:pPr>
            <a:r>
              <a:rPr lang="en-US" altLang="zh-CN" b="1" dirty="0" err="1">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反相器的交流</a:t>
            </a:r>
            <a:r>
              <a:rPr lang="zh-CN" altLang="en-US" b="1" dirty="0">
                <a:latin typeface="微软雅黑" panose="020B0503020204020204" pitchFamily="34" charset="-122"/>
                <a:ea typeface="微软雅黑" panose="020B0503020204020204" pitchFamily="34" charset="-122"/>
              </a:rPr>
              <a:t>噪声容限</a:t>
            </a:r>
          </a:p>
        </p:txBody>
      </p:sp>
      <p:graphicFrame>
        <p:nvGraphicFramePr>
          <p:cNvPr id="21506" name="Object 4">
            <a:extLst>
              <a:ext uri="{FF2B5EF4-FFF2-40B4-BE49-F238E27FC236}">
                <a16:creationId xmlns:a16="http://schemas.microsoft.com/office/drawing/2014/main" id="{9F65B4CC-ED99-3748-9A1E-E23F297BD82E}"/>
              </a:ext>
            </a:extLst>
          </p:cNvPr>
          <p:cNvGraphicFramePr>
            <a:graphicFrameLocks noGrp="1" noChangeAspect="1"/>
          </p:cNvGraphicFramePr>
          <p:nvPr>
            <p:ph idx="1"/>
            <p:extLst>
              <p:ext uri="{D42A27DB-BD31-4B8C-83A1-F6EECF244321}">
                <p14:modId xmlns:p14="http://schemas.microsoft.com/office/powerpoint/2010/main" val="1112801426"/>
              </p:ext>
            </p:extLst>
          </p:nvPr>
        </p:nvGraphicFramePr>
        <p:xfrm>
          <a:off x="1978702" y="1578703"/>
          <a:ext cx="3676573" cy="4989360"/>
        </p:xfrm>
        <a:graphic>
          <a:graphicData uri="http://schemas.openxmlformats.org/presentationml/2006/ole">
            <mc:AlternateContent xmlns:mc="http://schemas.openxmlformats.org/markup-compatibility/2006">
              <mc:Choice xmlns:v="urn:schemas-microsoft-com:vml" Requires="v">
                <p:oleObj name="Photo Editor 照片" r:id="rId2" imgW="14001750" imgH="18999200" progId="MSPhotoEd.3">
                  <p:embed/>
                </p:oleObj>
              </mc:Choice>
              <mc:Fallback>
                <p:oleObj name="Photo Editor 照片" r:id="rId2" imgW="14001750" imgH="18999200"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702" y="1578703"/>
                        <a:ext cx="3676573" cy="4989360"/>
                      </a:xfrm>
                      <a:prstGeom prst="rect">
                        <a:avLst/>
                      </a:prstGeom>
                      <a:noFill/>
                      <a:ln>
                        <a:noFill/>
                      </a:ln>
                      <a:effectLst/>
                    </p:spPr>
                  </p:pic>
                </p:oleObj>
              </mc:Fallback>
            </mc:AlternateContent>
          </a:graphicData>
        </a:graphic>
      </p:graphicFrame>
      <p:sp>
        <p:nvSpPr>
          <p:cNvPr id="17412" name="Rectangle 6">
            <a:extLst>
              <a:ext uri="{FF2B5EF4-FFF2-40B4-BE49-F238E27FC236}">
                <a16:creationId xmlns:a16="http://schemas.microsoft.com/office/drawing/2014/main" id="{FC9A2108-AF78-9641-9E86-F84A603E0BE9}"/>
              </a:ext>
            </a:extLst>
          </p:cNvPr>
          <p:cNvSpPr>
            <a:spLocks noChangeArrowheads="1"/>
          </p:cNvSpPr>
          <p:nvPr/>
        </p:nvSpPr>
        <p:spPr bwMode="auto">
          <a:xfrm>
            <a:off x="6206067" y="2370321"/>
            <a:ext cx="31245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正</a:t>
            </a:r>
            <a:r>
              <a:rPr lang="zh-CN" altLang="en-US" b="1" dirty="0">
                <a:latin typeface="微软雅黑" panose="020B0503020204020204" pitchFamily="34" charset="-122"/>
                <a:ea typeface="微软雅黑" panose="020B0503020204020204" pitchFamily="34" charset="-122"/>
              </a:rPr>
              <a:t>脉冲噪声容限</a:t>
            </a:r>
          </a:p>
        </p:txBody>
      </p:sp>
      <p:sp>
        <p:nvSpPr>
          <p:cNvPr id="17413" name="Rectangle 7">
            <a:extLst>
              <a:ext uri="{FF2B5EF4-FFF2-40B4-BE49-F238E27FC236}">
                <a16:creationId xmlns:a16="http://schemas.microsoft.com/office/drawing/2014/main" id="{2F733139-6DA8-C545-98A4-A321424E4279}"/>
              </a:ext>
            </a:extLst>
          </p:cNvPr>
          <p:cNvSpPr>
            <a:spLocks noChangeArrowheads="1"/>
          </p:cNvSpPr>
          <p:nvPr/>
        </p:nvSpPr>
        <p:spPr bwMode="auto">
          <a:xfrm>
            <a:off x="6206067" y="4859624"/>
            <a:ext cx="3151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负</a:t>
            </a:r>
            <a:r>
              <a:rPr lang="zh-CN" altLang="en-US" b="1" dirty="0">
                <a:latin typeface="微软雅黑" panose="020B0503020204020204" pitchFamily="34" charset="-122"/>
                <a:ea typeface="微软雅黑" panose="020B0503020204020204" pitchFamily="34" charset="-122"/>
              </a:rPr>
              <a:t>脉冲噪声容限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604D313-7F43-4F40-ABEE-814783021526}"/>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反相器电源电流的计算</a:t>
            </a:r>
            <a:endParaRPr lang="zh-CN" altLang="en-US" b="1" dirty="0">
              <a:latin typeface="微软雅黑" panose="020B0503020204020204" pitchFamily="34" charset="-122"/>
              <a:ea typeface="微软雅黑" panose="020B0503020204020204" pitchFamily="34" charset="-122"/>
            </a:endParaRPr>
          </a:p>
        </p:txBody>
      </p:sp>
      <p:graphicFrame>
        <p:nvGraphicFramePr>
          <p:cNvPr id="22530" name="Object 4">
            <a:extLst>
              <a:ext uri="{FF2B5EF4-FFF2-40B4-BE49-F238E27FC236}">
                <a16:creationId xmlns:a16="http://schemas.microsoft.com/office/drawing/2014/main" id="{789F1148-496A-9C43-848D-923EF796C747}"/>
              </a:ext>
            </a:extLst>
          </p:cNvPr>
          <p:cNvGraphicFramePr>
            <a:graphicFrameLocks noGrp="1" noChangeAspect="1"/>
          </p:cNvGraphicFramePr>
          <p:nvPr>
            <p:ph idx="1"/>
            <p:extLst>
              <p:ext uri="{D42A27DB-BD31-4B8C-83A1-F6EECF244321}">
                <p14:modId xmlns:p14="http://schemas.microsoft.com/office/powerpoint/2010/main" val="1417817905"/>
              </p:ext>
            </p:extLst>
          </p:nvPr>
        </p:nvGraphicFramePr>
        <p:xfrm>
          <a:off x="1583267" y="1666876"/>
          <a:ext cx="9029769" cy="4059367"/>
        </p:xfrm>
        <a:graphic>
          <a:graphicData uri="http://schemas.openxmlformats.org/presentationml/2006/ole">
            <mc:AlternateContent xmlns:mc="http://schemas.openxmlformats.org/markup-compatibility/2006">
              <mc:Choice xmlns:v="urn:schemas-microsoft-com:vml" Requires="v">
                <p:oleObj name="Photo Editor 照片" r:id="rId2" imgW="24898350" imgH="10998200" progId="MSPhotoEd.3">
                  <p:embed/>
                </p:oleObj>
              </mc:Choice>
              <mc:Fallback>
                <p:oleObj name="Photo Editor 照片" r:id="rId2" imgW="24898350" imgH="10998200"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67" y="1666876"/>
                        <a:ext cx="9029769" cy="4059367"/>
                      </a:xfrm>
                      <a:prstGeom prst="rect">
                        <a:avLst/>
                      </a:prstGeom>
                      <a:noFill/>
                      <a:ln>
                        <a:noFill/>
                      </a:ln>
                      <a:effectLst/>
                    </p:spPr>
                  </p:pic>
                </p:oleObj>
              </mc:Fallback>
            </mc:AlternateContent>
          </a:graphicData>
        </a:graphic>
      </p:graphicFrame>
      <p:sp>
        <p:nvSpPr>
          <p:cNvPr id="350214" name="Rectangle 6">
            <a:extLst>
              <a:ext uri="{FF2B5EF4-FFF2-40B4-BE49-F238E27FC236}">
                <a16:creationId xmlns:a16="http://schemas.microsoft.com/office/drawing/2014/main" id="{0AA1CE88-3487-3143-A7E5-456EE70B34BB}"/>
              </a:ext>
            </a:extLst>
          </p:cNvPr>
          <p:cNvSpPr>
            <a:spLocks noChangeArrowheads="1"/>
          </p:cNvSpPr>
          <p:nvPr/>
        </p:nvSpPr>
        <p:spPr bwMode="auto">
          <a:xfrm>
            <a:off x="3052498" y="5942144"/>
            <a:ext cx="68018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a:solidFill>
                  <a:schemeClr val="tx2"/>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a</a:t>
            </a:r>
            <a:r>
              <a:rPr lang="zh-CN" altLang="en-US" sz="2000" b="1">
                <a:solidFill>
                  <a:schemeClr val="tx2"/>
                </a:solidFill>
                <a:effectLst>
                  <a:outerShdw blurRad="38100" dist="38100" dir="2700000" algn="tl">
                    <a:srgbClr val="C0C0C0"/>
                  </a:outerShdw>
                </a:effectLst>
              </a:rPr>
              <a:t>）</a:t>
            </a:r>
            <a:r>
              <a:rPr lang="en-US" altLang="zh-CN" sz="2000" b="1" i="1">
                <a:solidFill>
                  <a:schemeClr val="tx2"/>
                </a:solidFill>
                <a:effectLst>
                  <a:outerShdw blurRad="38100" dist="38100" dir="2700000" algn="tl">
                    <a:srgbClr val="C0C0C0"/>
                  </a:outerShdw>
                </a:effectLst>
              </a:rPr>
              <a:t>V</a:t>
            </a:r>
            <a:r>
              <a:rPr lang="en-US" altLang="zh-CN" sz="2000" b="1" baseline="-25000">
                <a:solidFill>
                  <a:schemeClr val="tx2"/>
                </a:solidFill>
                <a:effectLst>
                  <a:outerShdw blurRad="38100" dist="38100" dir="2700000" algn="tl">
                    <a:srgbClr val="C0C0C0"/>
                  </a:outerShdw>
                </a:effectLst>
              </a:rPr>
              <a:t>O</a:t>
            </a:r>
            <a:r>
              <a:rPr lang="zh-CN" altLang="en-US" sz="2000" b="1">
                <a:solidFill>
                  <a:schemeClr val="tx2"/>
                </a:solidFill>
                <a:effectLst>
                  <a:outerShdw blurRad="38100" dist="38100" dir="2700000" algn="tl">
                    <a:srgbClr val="C0C0C0"/>
                  </a:outerShdw>
                </a:effectLst>
              </a:rPr>
              <a:t>＝</a:t>
            </a:r>
            <a:r>
              <a:rPr lang="en-US" altLang="zh-CN" sz="2000" b="1" i="1">
                <a:solidFill>
                  <a:schemeClr val="tx2"/>
                </a:solidFill>
                <a:effectLst>
                  <a:outerShdw blurRad="38100" dist="38100" dir="2700000" algn="tl">
                    <a:srgbClr val="C0C0C0"/>
                  </a:outerShdw>
                </a:effectLst>
              </a:rPr>
              <a:t>V</a:t>
            </a:r>
            <a:r>
              <a:rPr lang="en-US" altLang="zh-CN" sz="2000" b="1" baseline="-25000">
                <a:solidFill>
                  <a:schemeClr val="tx2"/>
                </a:solidFill>
                <a:effectLst>
                  <a:outerShdw blurRad="38100" dist="38100" dir="2700000" algn="tl">
                    <a:srgbClr val="C0C0C0"/>
                  </a:outerShdw>
                </a:effectLst>
              </a:rPr>
              <a:t>OL </a:t>
            </a:r>
            <a:r>
              <a:rPr lang="zh-CN" altLang="zh-CN" sz="2000" b="1">
                <a:solidFill>
                  <a:schemeClr val="tx2"/>
                </a:solidFill>
                <a:effectLst>
                  <a:outerShdw blurRad="38100" dist="38100" dir="2700000" algn="tl">
                    <a:srgbClr val="C0C0C0"/>
                  </a:outerShdw>
                </a:effectLst>
              </a:rPr>
              <a:t>的情况     </a:t>
            </a:r>
            <a:r>
              <a:rPr lang="zh-CN" altLang="en-US" sz="2000" b="1">
                <a:solidFill>
                  <a:schemeClr val="tx2"/>
                </a:solidFill>
                <a:effectLst>
                  <a:outerShdw blurRad="38100" dist="38100" dir="2700000" algn="tl">
                    <a:srgbClr val="C0C0C0"/>
                  </a:outerShdw>
                </a:effectLst>
              </a:rPr>
              <a:t>                </a:t>
            </a:r>
            <a:r>
              <a:rPr lang="zh-CN" altLang="zh-CN" sz="2000" b="1">
                <a:solidFill>
                  <a:schemeClr val="tx2"/>
                </a:solidFill>
                <a:effectLst>
                  <a:outerShdw blurRad="38100" dist="38100" dir="2700000" algn="tl">
                    <a:srgbClr val="C0C0C0"/>
                  </a:outerShdw>
                </a:effectLst>
              </a:rPr>
              <a:t> </a:t>
            </a:r>
            <a:r>
              <a:rPr lang="zh-CN" altLang="en-US" sz="2000" b="1">
                <a:solidFill>
                  <a:schemeClr val="tx2"/>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b</a:t>
            </a:r>
            <a:r>
              <a:rPr lang="zh-CN" altLang="en-US" sz="2000" b="1">
                <a:solidFill>
                  <a:schemeClr val="tx2"/>
                </a:solidFill>
                <a:effectLst>
                  <a:outerShdw blurRad="38100" dist="38100" dir="2700000" algn="tl">
                    <a:srgbClr val="C0C0C0"/>
                  </a:outerShdw>
                </a:effectLst>
              </a:rPr>
              <a:t>） </a:t>
            </a:r>
            <a:r>
              <a:rPr lang="en-US" altLang="zh-CN" sz="2000" b="1" i="1">
                <a:solidFill>
                  <a:schemeClr val="tx2"/>
                </a:solidFill>
                <a:effectLst>
                  <a:outerShdw blurRad="38100" dist="38100" dir="2700000" algn="tl">
                    <a:srgbClr val="C0C0C0"/>
                  </a:outerShdw>
                </a:effectLst>
              </a:rPr>
              <a:t>V</a:t>
            </a:r>
            <a:r>
              <a:rPr lang="en-US" altLang="zh-CN" sz="2000" b="1" baseline="-25000">
                <a:solidFill>
                  <a:schemeClr val="tx2"/>
                </a:solidFill>
                <a:effectLst>
                  <a:outerShdw blurRad="38100" dist="38100" dir="2700000" algn="tl">
                    <a:srgbClr val="C0C0C0"/>
                  </a:outerShdw>
                </a:effectLst>
              </a:rPr>
              <a:t>O</a:t>
            </a:r>
            <a:r>
              <a:rPr lang="zh-CN" altLang="en-US" sz="2000" b="1">
                <a:solidFill>
                  <a:schemeClr val="tx2"/>
                </a:solidFill>
                <a:effectLst>
                  <a:outerShdw blurRad="38100" dist="38100" dir="2700000" algn="tl">
                    <a:srgbClr val="C0C0C0"/>
                  </a:outerShdw>
                </a:effectLst>
              </a:rPr>
              <a:t>＝</a:t>
            </a:r>
            <a:r>
              <a:rPr lang="en-US" altLang="zh-CN" sz="2000" b="1" i="1">
                <a:solidFill>
                  <a:schemeClr val="tx2"/>
                </a:solidFill>
                <a:effectLst>
                  <a:outerShdw blurRad="38100" dist="38100" dir="2700000" algn="tl">
                    <a:srgbClr val="C0C0C0"/>
                  </a:outerShdw>
                </a:effectLst>
              </a:rPr>
              <a:t>V</a:t>
            </a:r>
            <a:r>
              <a:rPr lang="en-US" altLang="zh-CN" sz="2000" b="1" baseline="-25000">
                <a:solidFill>
                  <a:schemeClr val="tx2"/>
                </a:solidFill>
                <a:effectLst>
                  <a:outerShdw blurRad="38100" dist="38100" dir="2700000" algn="tl">
                    <a:srgbClr val="C0C0C0"/>
                  </a:outerShdw>
                </a:effectLst>
              </a:rPr>
              <a:t>OH</a:t>
            </a:r>
            <a:r>
              <a:rPr lang="zh-CN" altLang="zh-CN" sz="2000" b="1">
                <a:solidFill>
                  <a:schemeClr val="tx2"/>
                </a:solidFill>
                <a:effectLst>
                  <a:outerShdw blurRad="38100" dist="38100" dir="2700000" algn="tl">
                    <a:srgbClr val="C0C0C0"/>
                  </a:outerShdw>
                </a:effectLst>
              </a:rPr>
              <a:t>的情况</a:t>
            </a:r>
            <a:endParaRPr lang="zh-CN" altLang="en-US" sz="2000" b="1">
              <a:solidFill>
                <a:schemeClr val="tx2"/>
              </a:solidFill>
              <a:effectLst>
                <a:outerShdw blurRad="38100" dist="38100" dir="2700000" algn="tl">
                  <a:srgbClr val="C0C0C0"/>
                </a:outerShdw>
              </a:effectLst>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140A34-7904-7545-9318-7D629C12B74E}"/>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反相器的电源动态尖峰电流</a:t>
            </a:r>
            <a:endParaRPr lang="zh-CN" altLang="en-US" b="1" dirty="0">
              <a:latin typeface="微软雅黑" panose="020B0503020204020204" pitchFamily="34" charset="-122"/>
              <a:ea typeface="微软雅黑" panose="020B0503020204020204" pitchFamily="34" charset="-122"/>
            </a:endParaRPr>
          </a:p>
        </p:txBody>
      </p:sp>
      <p:graphicFrame>
        <p:nvGraphicFramePr>
          <p:cNvPr id="23554" name="Object 4">
            <a:extLst>
              <a:ext uri="{FF2B5EF4-FFF2-40B4-BE49-F238E27FC236}">
                <a16:creationId xmlns:a16="http://schemas.microsoft.com/office/drawing/2014/main" id="{42187CBB-42DD-854B-8055-418B570C53AE}"/>
              </a:ext>
            </a:extLst>
          </p:cNvPr>
          <p:cNvGraphicFramePr>
            <a:graphicFrameLocks noGrp="1" noChangeAspect="1"/>
          </p:cNvGraphicFramePr>
          <p:nvPr>
            <p:ph idx="1"/>
          </p:nvPr>
        </p:nvGraphicFramePr>
        <p:xfrm>
          <a:off x="2884488" y="1593851"/>
          <a:ext cx="5670550" cy="3249613"/>
        </p:xfrm>
        <a:graphic>
          <a:graphicData uri="http://schemas.openxmlformats.org/presentationml/2006/ole">
            <mc:AlternateContent xmlns:mc="http://schemas.openxmlformats.org/markup-compatibility/2006">
              <mc:Choice xmlns:v="urn:schemas-microsoft-com:vml" Requires="v">
                <p:oleObj name="Photo Editor 照片" r:id="rId2" imgW="14001750" imgH="10001250" progId="MSPhotoEd.3">
                  <p:embed/>
                </p:oleObj>
              </mc:Choice>
              <mc:Fallback>
                <p:oleObj name="Photo Editor 照片" r:id="rId2" imgW="14001750" imgH="10001250"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1593851"/>
                        <a:ext cx="5670550"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Oval 6">
            <a:extLst>
              <a:ext uri="{FF2B5EF4-FFF2-40B4-BE49-F238E27FC236}">
                <a16:creationId xmlns:a16="http://schemas.microsoft.com/office/drawing/2014/main" id="{1E6ED8EF-F330-1242-9553-AB1EAC35F96D}"/>
              </a:ext>
            </a:extLst>
          </p:cNvPr>
          <p:cNvSpPr>
            <a:spLocks noChangeArrowheads="1"/>
          </p:cNvSpPr>
          <p:nvPr/>
        </p:nvSpPr>
        <p:spPr bwMode="auto">
          <a:xfrm>
            <a:off x="4219575" y="3695700"/>
            <a:ext cx="361950" cy="476250"/>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endParaRPr lang="zh-CN" altLang="zh-CN"/>
          </a:p>
        </p:txBody>
      </p:sp>
      <p:sp>
        <p:nvSpPr>
          <p:cNvPr id="19461" name="Oval 7">
            <a:extLst>
              <a:ext uri="{FF2B5EF4-FFF2-40B4-BE49-F238E27FC236}">
                <a16:creationId xmlns:a16="http://schemas.microsoft.com/office/drawing/2014/main" id="{F7DE9EB5-6CBF-3A4E-90C2-BDFEEFE813B6}"/>
              </a:ext>
            </a:extLst>
          </p:cNvPr>
          <p:cNvSpPr>
            <a:spLocks noChangeArrowheads="1"/>
          </p:cNvSpPr>
          <p:nvPr/>
        </p:nvSpPr>
        <p:spPr bwMode="auto">
          <a:xfrm>
            <a:off x="6084888" y="3741738"/>
            <a:ext cx="361950" cy="476250"/>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endParaRPr lang="zh-CN" altLang="zh-CN"/>
          </a:p>
        </p:txBody>
      </p:sp>
      <p:sp>
        <p:nvSpPr>
          <p:cNvPr id="19462" name="Oval 8">
            <a:extLst>
              <a:ext uri="{FF2B5EF4-FFF2-40B4-BE49-F238E27FC236}">
                <a16:creationId xmlns:a16="http://schemas.microsoft.com/office/drawing/2014/main" id="{ED479988-4F09-B241-84CC-FB180C04D3C1}"/>
              </a:ext>
            </a:extLst>
          </p:cNvPr>
          <p:cNvSpPr>
            <a:spLocks noChangeArrowheads="1"/>
          </p:cNvSpPr>
          <p:nvPr/>
        </p:nvSpPr>
        <p:spPr bwMode="auto">
          <a:xfrm>
            <a:off x="5141914" y="2894014"/>
            <a:ext cx="390525" cy="1438275"/>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endParaRPr lang="zh-CN" altLang="zh-CN"/>
          </a:p>
        </p:txBody>
      </p:sp>
      <p:sp>
        <p:nvSpPr>
          <p:cNvPr id="19463" name="Oval 9">
            <a:extLst>
              <a:ext uri="{FF2B5EF4-FFF2-40B4-BE49-F238E27FC236}">
                <a16:creationId xmlns:a16="http://schemas.microsoft.com/office/drawing/2014/main" id="{790FFCC0-B0CF-AB41-AF19-2227A080E6B2}"/>
              </a:ext>
            </a:extLst>
          </p:cNvPr>
          <p:cNvSpPr>
            <a:spLocks noChangeArrowheads="1"/>
          </p:cNvSpPr>
          <p:nvPr/>
        </p:nvSpPr>
        <p:spPr bwMode="auto">
          <a:xfrm>
            <a:off x="7083426" y="2844801"/>
            <a:ext cx="390525" cy="1438275"/>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endParaRPr lang="zh-CN" altLang="zh-CN"/>
          </a:p>
        </p:txBody>
      </p:sp>
      <p:sp>
        <p:nvSpPr>
          <p:cNvPr id="19464" name="Text Box 10">
            <a:extLst>
              <a:ext uri="{FF2B5EF4-FFF2-40B4-BE49-F238E27FC236}">
                <a16:creationId xmlns:a16="http://schemas.microsoft.com/office/drawing/2014/main" id="{47527E67-10E4-A24E-8985-E59D260499C0}"/>
              </a:ext>
            </a:extLst>
          </p:cNvPr>
          <p:cNvSpPr txBox="1">
            <a:spLocks noChangeArrowheads="1"/>
          </p:cNvSpPr>
          <p:nvPr/>
        </p:nvSpPr>
        <p:spPr bwMode="auto">
          <a:xfrm>
            <a:off x="822946" y="4704139"/>
            <a:ext cx="1031323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dirty="0">
                <a:latin typeface="微软雅黑" panose="020B0503020204020204" pitchFamily="34" charset="-122"/>
                <a:ea typeface="微软雅黑" panose="020B0503020204020204" pitchFamily="34" charset="-122"/>
              </a:rPr>
              <a:t>电源尖峰电流带来的影响：</a:t>
            </a:r>
          </a:p>
          <a:p>
            <a:pPr eaLnBrk="1" hangingPunct="1">
              <a:spcBef>
                <a:spcPct val="50000"/>
              </a:spcBef>
              <a:buFontTx/>
              <a:buChar char="•"/>
              <a:defRPr/>
            </a:pPr>
            <a:r>
              <a:rPr lang="zh-CN" altLang="en-US" dirty="0">
                <a:latin typeface="微软雅黑" panose="020B0503020204020204" pitchFamily="34" charset="-122"/>
                <a:ea typeface="微软雅黑" panose="020B0503020204020204" pitchFamily="34" charset="-122"/>
              </a:rPr>
              <a:t>使电源的平均电流增加</a:t>
            </a:r>
          </a:p>
          <a:p>
            <a:pPr eaLnBrk="1" hangingPunct="1">
              <a:spcBef>
                <a:spcPct val="50000"/>
              </a:spcBef>
              <a:buFontTx/>
              <a:buChar char="•"/>
              <a:defRPr/>
            </a:pPr>
            <a:r>
              <a:rPr lang="zh-CN" altLang="en-US" dirty="0">
                <a:latin typeface="微软雅黑" panose="020B0503020204020204" pitchFamily="34" charset="-122"/>
                <a:ea typeface="微软雅黑" panose="020B0503020204020204" pitchFamily="34" charset="-122"/>
              </a:rPr>
              <a:t>尖峰电流将通过电源线和地线以及电源的内阻形成一个系统内部的噪声源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00468F8D-7062-CB44-BD63-B7C6020E0684}"/>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与非门</a:t>
            </a:r>
            <a:r>
              <a:rPr lang="zh-CN" altLang="en-US" b="1" dirty="0">
                <a:latin typeface="微软雅黑" panose="020B0503020204020204" pitchFamily="34" charset="-122"/>
                <a:ea typeface="微软雅黑" panose="020B0503020204020204" pitchFamily="34" charset="-122"/>
              </a:rPr>
              <a:t>/或非门</a:t>
            </a:r>
            <a:r>
              <a:rPr lang="zh-CN" altLang="zh-CN" b="1" dirty="0">
                <a:latin typeface="微软雅黑" panose="020B0503020204020204" pitchFamily="34" charset="-122"/>
                <a:ea typeface="微软雅黑" panose="020B0503020204020204" pitchFamily="34" charset="-122"/>
              </a:rPr>
              <a:t>电路</a:t>
            </a:r>
            <a:endParaRPr lang="zh-CN" altLang="en-US" b="1" dirty="0">
              <a:latin typeface="微软雅黑" panose="020B0503020204020204" pitchFamily="34" charset="-122"/>
              <a:ea typeface="微软雅黑" panose="020B0503020204020204" pitchFamily="34" charset="-122"/>
            </a:endParaRPr>
          </a:p>
        </p:txBody>
      </p:sp>
      <p:graphicFrame>
        <p:nvGraphicFramePr>
          <p:cNvPr id="24578" name="Object 4">
            <a:extLst>
              <a:ext uri="{FF2B5EF4-FFF2-40B4-BE49-F238E27FC236}">
                <a16:creationId xmlns:a16="http://schemas.microsoft.com/office/drawing/2014/main" id="{85348692-4AD1-7342-8CD8-79C60C5BE145}"/>
              </a:ext>
            </a:extLst>
          </p:cNvPr>
          <p:cNvGraphicFramePr>
            <a:graphicFrameLocks noGrp="1" noChangeAspect="1"/>
          </p:cNvGraphicFramePr>
          <p:nvPr>
            <p:ph sz="half" idx="1"/>
            <p:extLst>
              <p:ext uri="{D42A27DB-BD31-4B8C-83A1-F6EECF244321}">
                <p14:modId xmlns:p14="http://schemas.microsoft.com/office/powerpoint/2010/main" val="2976737458"/>
              </p:ext>
            </p:extLst>
          </p:nvPr>
        </p:nvGraphicFramePr>
        <p:xfrm>
          <a:off x="959370" y="2107128"/>
          <a:ext cx="5064385" cy="3749754"/>
        </p:xfrm>
        <a:graphic>
          <a:graphicData uri="http://schemas.openxmlformats.org/presentationml/2006/ole">
            <mc:AlternateContent xmlns:mc="http://schemas.openxmlformats.org/markup-compatibility/2006">
              <mc:Choice xmlns:v="urn:schemas-microsoft-com:vml" Requires="v">
                <p:oleObj name="Photo Editor 照片" r:id="rId2" imgW="12230100" imgH="9055100" progId="MSPhotoEd.3">
                  <p:embed/>
                </p:oleObj>
              </mc:Choice>
              <mc:Fallback>
                <p:oleObj name="Photo Editor 照片" r:id="rId2" imgW="12230100" imgH="9055100"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370" y="2107128"/>
                        <a:ext cx="5064385" cy="3749754"/>
                      </a:xfrm>
                      <a:prstGeom prst="rect">
                        <a:avLst/>
                      </a:prstGeom>
                      <a:noFill/>
                      <a:ln>
                        <a:noFill/>
                      </a:ln>
                      <a:effectLst/>
                    </p:spPr>
                  </p:pic>
                </p:oleObj>
              </mc:Fallback>
            </mc:AlternateContent>
          </a:graphicData>
        </a:graphic>
      </p:graphicFrame>
      <p:graphicFrame>
        <p:nvGraphicFramePr>
          <p:cNvPr id="24579" name="Object 7">
            <a:extLst>
              <a:ext uri="{FF2B5EF4-FFF2-40B4-BE49-F238E27FC236}">
                <a16:creationId xmlns:a16="http://schemas.microsoft.com/office/drawing/2014/main" id="{17211102-0040-2E40-BD9B-4ACAB2A2DF2E}"/>
              </a:ext>
            </a:extLst>
          </p:cNvPr>
          <p:cNvGraphicFramePr>
            <a:graphicFrameLocks noGrp="1" noChangeAspect="1"/>
          </p:cNvGraphicFramePr>
          <p:nvPr>
            <p:ph sz="half" idx="2"/>
            <p:extLst>
              <p:ext uri="{D42A27DB-BD31-4B8C-83A1-F6EECF244321}">
                <p14:modId xmlns:p14="http://schemas.microsoft.com/office/powerpoint/2010/main" val="1668992381"/>
              </p:ext>
            </p:extLst>
          </p:nvPr>
        </p:nvGraphicFramePr>
        <p:xfrm>
          <a:off x="6171350" y="2107128"/>
          <a:ext cx="4924453" cy="3576384"/>
        </p:xfrm>
        <a:graphic>
          <a:graphicData uri="http://schemas.openxmlformats.org/presentationml/2006/ole">
            <mc:AlternateContent xmlns:mc="http://schemas.openxmlformats.org/markup-compatibility/2006">
              <mc:Choice xmlns:v="urn:schemas-microsoft-com:vml" Requires="v">
                <p:oleObj name="Photo Editor 照片" r:id="rId4" imgW="14001750" imgH="10166350" progId="MSPhotoEd.3">
                  <p:embed/>
                </p:oleObj>
              </mc:Choice>
              <mc:Fallback>
                <p:oleObj name="Photo Editor 照片" r:id="rId4" imgW="14001750" imgH="10166350" progId="MSPhotoEd.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350" y="2107128"/>
                        <a:ext cx="4924453" cy="3576384"/>
                      </a:xfrm>
                      <a:prstGeom prst="rect">
                        <a:avLst/>
                      </a:prstGeom>
                      <a:noFill/>
                      <a:ln>
                        <a:noFill/>
                      </a:ln>
                      <a:effec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64547" name="Group 3">
            <a:extLst>
              <a:ext uri="{FF2B5EF4-FFF2-40B4-BE49-F238E27FC236}">
                <a16:creationId xmlns:a16="http://schemas.microsoft.com/office/drawing/2014/main" id="{61EADB09-7816-AC40-A069-30FFF8F753E3}"/>
              </a:ext>
            </a:extLst>
          </p:cNvPr>
          <p:cNvGrpSpPr>
            <a:grpSpLocks/>
          </p:cNvGrpSpPr>
          <p:nvPr/>
        </p:nvGrpSpPr>
        <p:grpSpPr bwMode="auto">
          <a:xfrm>
            <a:off x="3143251" y="4233863"/>
            <a:ext cx="1710617" cy="2194918"/>
            <a:chOff x="96" y="912"/>
            <a:chExt cx="1387" cy="1580"/>
          </a:xfrm>
        </p:grpSpPr>
        <p:sp>
          <p:nvSpPr>
            <p:cNvPr id="7208" name="Rectangle 4">
              <a:extLst>
                <a:ext uri="{FF2B5EF4-FFF2-40B4-BE49-F238E27FC236}">
                  <a16:creationId xmlns:a16="http://schemas.microsoft.com/office/drawing/2014/main" id="{D664DAAB-B21F-0E4C-921E-67E73D9EA6AD}"/>
                </a:ext>
              </a:extLst>
            </p:cNvPr>
            <p:cNvSpPr>
              <a:spLocks noChangeArrowheads="1"/>
            </p:cNvSpPr>
            <p:nvPr/>
          </p:nvSpPr>
          <p:spPr bwMode="auto">
            <a:xfrm>
              <a:off x="480" y="1248"/>
              <a:ext cx="480" cy="86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7209" name="Rectangle 5">
              <a:extLst>
                <a:ext uri="{FF2B5EF4-FFF2-40B4-BE49-F238E27FC236}">
                  <a16:creationId xmlns:a16="http://schemas.microsoft.com/office/drawing/2014/main" id="{4B32E125-4B08-D148-B65C-04D6D4C7E0CD}"/>
                </a:ext>
              </a:extLst>
            </p:cNvPr>
            <p:cNvSpPr>
              <a:spLocks noChangeArrowheads="1"/>
            </p:cNvSpPr>
            <p:nvPr/>
          </p:nvSpPr>
          <p:spPr bwMode="auto">
            <a:xfrm>
              <a:off x="480" y="1632"/>
              <a:ext cx="480" cy="9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7210" name="Rectangle 6">
              <a:extLst>
                <a:ext uri="{FF2B5EF4-FFF2-40B4-BE49-F238E27FC236}">
                  <a16:creationId xmlns:a16="http://schemas.microsoft.com/office/drawing/2014/main" id="{23DFDE68-C2B3-754E-9040-CD42441BDBD9}"/>
                </a:ext>
              </a:extLst>
            </p:cNvPr>
            <p:cNvSpPr>
              <a:spLocks noChangeArrowheads="1"/>
            </p:cNvSpPr>
            <p:nvPr/>
          </p:nvSpPr>
          <p:spPr bwMode="auto">
            <a:xfrm>
              <a:off x="576" y="1296"/>
              <a:ext cx="30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b="1">
                <a:latin typeface="Times New Roman" charset="0"/>
                <a:ea typeface="仿宋_GB2312" charset="0"/>
              </a:endParaRPr>
            </a:p>
          </p:txBody>
        </p:sp>
        <p:sp>
          <p:nvSpPr>
            <p:cNvPr id="7211" name="Rectangle 7">
              <a:extLst>
                <a:ext uri="{FF2B5EF4-FFF2-40B4-BE49-F238E27FC236}">
                  <a16:creationId xmlns:a16="http://schemas.microsoft.com/office/drawing/2014/main" id="{66D47178-495B-144F-B642-60C0C3CB102B}"/>
                </a:ext>
              </a:extLst>
            </p:cNvPr>
            <p:cNvSpPr>
              <a:spLocks noChangeArrowheads="1"/>
            </p:cNvSpPr>
            <p:nvPr/>
          </p:nvSpPr>
          <p:spPr bwMode="auto">
            <a:xfrm>
              <a:off x="576" y="1776"/>
              <a:ext cx="30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P</a:t>
              </a:r>
            </a:p>
          </p:txBody>
        </p:sp>
        <p:sp>
          <p:nvSpPr>
            <p:cNvPr id="7212" name="Line 8">
              <a:extLst>
                <a:ext uri="{FF2B5EF4-FFF2-40B4-BE49-F238E27FC236}">
                  <a16:creationId xmlns:a16="http://schemas.microsoft.com/office/drawing/2014/main" id="{7B118311-2DCF-594A-BF6C-5BD343D6F9BC}"/>
                </a:ext>
              </a:extLst>
            </p:cNvPr>
            <p:cNvSpPr>
              <a:spLocks noChangeShapeType="1"/>
            </p:cNvSpPr>
            <p:nvPr/>
          </p:nvSpPr>
          <p:spPr bwMode="auto">
            <a:xfrm flipH="1">
              <a:off x="864" y="1584"/>
              <a:ext cx="287" cy="9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13" name="Rectangle 9">
              <a:extLst>
                <a:ext uri="{FF2B5EF4-FFF2-40B4-BE49-F238E27FC236}">
                  <a16:creationId xmlns:a16="http://schemas.microsoft.com/office/drawing/2014/main" id="{DF78979C-4DEA-0744-B221-F55C0F809AF5}"/>
                </a:ext>
              </a:extLst>
            </p:cNvPr>
            <p:cNvSpPr>
              <a:spLocks noChangeArrowheads="1"/>
            </p:cNvSpPr>
            <p:nvPr/>
          </p:nvSpPr>
          <p:spPr bwMode="auto">
            <a:xfrm>
              <a:off x="1153" y="1440"/>
              <a:ext cx="33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N</a:t>
              </a:r>
            </a:p>
          </p:txBody>
        </p:sp>
        <p:sp>
          <p:nvSpPr>
            <p:cNvPr id="7214" name="Line 10">
              <a:extLst>
                <a:ext uri="{FF2B5EF4-FFF2-40B4-BE49-F238E27FC236}">
                  <a16:creationId xmlns:a16="http://schemas.microsoft.com/office/drawing/2014/main" id="{C1102C48-92AA-D849-B04B-82466B3FC9F3}"/>
                </a:ext>
              </a:extLst>
            </p:cNvPr>
            <p:cNvSpPr>
              <a:spLocks noChangeShapeType="1"/>
            </p:cNvSpPr>
            <p:nvPr/>
          </p:nvSpPr>
          <p:spPr bwMode="auto">
            <a:xfrm flipV="1">
              <a:off x="720" y="1008"/>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15" name="Line 11">
              <a:extLst>
                <a:ext uri="{FF2B5EF4-FFF2-40B4-BE49-F238E27FC236}">
                  <a16:creationId xmlns:a16="http://schemas.microsoft.com/office/drawing/2014/main" id="{E2DB5038-6BAC-3549-B2FA-28CD6B64943C}"/>
                </a:ext>
              </a:extLst>
            </p:cNvPr>
            <p:cNvSpPr>
              <a:spLocks noChangeShapeType="1"/>
            </p:cNvSpPr>
            <p:nvPr/>
          </p:nvSpPr>
          <p:spPr bwMode="auto">
            <a:xfrm flipV="1">
              <a:off x="720" y="2112"/>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16" name="Line 12">
              <a:extLst>
                <a:ext uri="{FF2B5EF4-FFF2-40B4-BE49-F238E27FC236}">
                  <a16:creationId xmlns:a16="http://schemas.microsoft.com/office/drawing/2014/main" id="{11463286-16F0-9946-B4B0-53CBFD61D738}"/>
                </a:ext>
              </a:extLst>
            </p:cNvPr>
            <p:cNvSpPr>
              <a:spLocks noChangeShapeType="1"/>
            </p:cNvSpPr>
            <p:nvPr/>
          </p:nvSpPr>
          <p:spPr bwMode="auto">
            <a:xfrm flipH="1">
              <a:off x="288" y="1680"/>
              <a:ext cx="19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17" name="Rectangle 13">
              <a:extLst>
                <a:ext uri="{FF2B5EF4-FFF2-40B4-BE49-F238E27FC236}">
                  <a16:creationId xmlns:a16="http://schemas.microsoft.com/office/drawing/2014/main" id="{B3A50780-9194-EB4A-B565-461CA9114538}"/>
                </a:ext>
              </a:extLst>
            </p:cNvPr>
            <p:cNvSpPr>
              <a:spLocks noChangeArrowheads="1"/>
            </p:cNvSpPr>
            <p:nvPr/>
          </p:nvSpPr>
          <p:spPr bwMode="auto">
            <a:xfrm>
              <a:off x="673" y="912"/>
              <a:ext cx="26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c</a:t>
              </a:r>
            </a:p>
          </p:txBody>
        </p:sp>
        <p:sp>
          <p:nvSpPr>
            <p:cNvPr id="7218" name="Rectangle 14">
              <a:extLst>
                <a:ext uri="{FF2B5EF4-FFF2-40B4-BE49-F238E27FC236}">
                  <a16:creationId xmlns:a16="http://schemas.microsoft.com/office/drawing/2014/main" id="{F1AAF3FA-D45F-0F46-9B9E-EAB08F682517}"/>
                </a:ext>
              </a:extLst>
            </p:cNvPr>
            <p:cNvSpPr>
              <a:spLocks noChangeArrowheads="1"/>
            </p:cNvSpPr>
            <p:nvPr/>
          </p:nvSpPr>
          <p:spPr bwMode="auto">
            <a:xfrm>
              <a:off x="719" y="2160"/>
              <a:ext cx="26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e</a:t>
              </a:r>
            </a:p>
          </p:txBody>
        </p:sp>
        <p:sp>
          <p:nvSpPr>
            <p:cNvPr id="7219" name="Rectangle 15">
              <a:extLst>
                <a:ext uri="{FF2B5EF4-FFF2-40B4-BE49-F238E27FC236}">
                  <a16:creationId xmlns:a16="http://schemas.microsoft.com/office/drawing/2014/main" id="{884C8606-D3B9-8841-88A9-97E3EB9213B9}"/>
                </a:ext>
              </a:extLst>
            </p:cNvPr>
            <p:cNvSpPr>
              <a:spLocks noChangeArrowheads="1"/>
            </p:cNvSpPr>
            <p:nvPr/>
          </p:nvSpPr>
          <p:spPr bwMode="auto">
            <a:xfrm>
              <a:off x="96" y="1488"/>
              <a:ext cx="23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b</a:t>
              </a:r>
            </a:p>
          </p:txBody>
        </p:sp>
      </p:grpSp>
      <p:grpSp>
        <p:nvGrpSpPr>
          <p:cNvPr id="364560" name="Group 16">
            <a:extLst>
              <a:ext uri="{FF2B5EF4-FFF2-40B4-BE49-F238E27FC236}">
                <a16:creationId xmlns:a16="http://schemas.microsoft.com/office/drawing/2014/main" id="{3E237B98-3DB0-3048-88F8-347A547FD481}"/>
              </a:ext>
            </a:extLst>
          </p:cNvPr>
          <p:cNvGrpSpPr>
            <a:grpSpLocks/>
          </p:cNvGrpSpPr>
          <p:nvPr/>
        </p:nvGrpSpPr>
        <p:grpSpPr bwMode="auto">
          <a:xfrm>
            <a:off x="5735638" y="2058988"/>
            <a:ext cx="952500" cy="1752600"/>
            <a:chOff x="1440" y="1056"/>
            <a:chExt cx="649" cy="1104"/>
          </a:xfrm>
        </p:grpSpPr>
        <p:grpSp>
          <p:nvGrpSpPr>
            <p:cNvPr id="25629" name="Group 17">
              <a:extLst>
                <a:ext uri="{FF2B5EF4-FFF2-40B4-BE49-F238E27FC236}">
                  <a16:creationId xmlns:a16="http://schemas.microsoft.com/office/drawing/2014/main" id="{E6940D8B-6DA7-8F48-99A7-F8FD7B168AE8}"/>
                </a:ext>
              </a:extLst>
            </p:cNvPr>
            <p:cNvGrpSpPr>
              <a:grpSpLocks/>
            </p:cNvGrpSpPr>
            <p:nvPr/>
          </p:nvGrpSpPr>
          <p:grpSpPr bwMode="auto">
            <a:xfrm>
              <a:off x="1632" y="1296"/>
              <a:ext cx="336" cy="624"/>
              <a:chOff x="4608" y="864"/>
              <a:chExt cx="336" cy="624"/>
            </a:xfrm>
          </p:grpSpPr>
          <p:sp>
            <p:nvSpPr>
              <p:cNvPr id="7202" name="Line 18">
                <a:extLst>
                  <a:ext uri="{FF2B5EF4-FFF2-40B4-BE49-F238E27FC236}">
                    <a16:creationId xmlns:a16="http://schemas.microsoft.com/office/drawing/2014/main" id="{4452CC09-7263-DE49-9B23-1F6E1DB44E43}"/>
                  </a:ext>
                </a:extLst>
              </p:cNvPr>
              <p:cNvSpPr>
                <a:spLocks noChangeShapeType="1"/>
              </p:cNvSpPr>
              <p:nvPr/>
            </p:nvSpPr>
            <p:spPr bwMode="auto">
              <a:xfrm>
                <a:off x="4752" y="1056"/>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03" name="Line 19">
                <a:extLst>
                  <a:ext uri="{FF2B5EF4-FFF2-40B4-BE49-F238E27FC236}">
                    <a16:creationId xmlns:a16="http://schemas.microsoft.com/office/drawing/2014/main" id="{CF184BFE-68A4-6A41-A145-98FF0C73F22F}"/>
                  </a:ext>
                </a:extLst>
              </p:cNvPr>
              <p:cNvSpPr>
                <a:spLocks noChangeShapeType="1"/>
              </p:cNvSpPr>
              <p:nvPr/>
            </p:nvSpPr>
            <p:spPr bwMode="auto">
              <a:xfrm>
                <a:off x="4752" y="1248"/>
                <a:ext cx="19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04" name="Line 20">
                <a:extLst>
                  <a:ext uri="{FF2B5EF4-FFF2-40B4-BE49-F238E27FC236}">
                    <a16:creationId xmlns:a16="http://schemas.microsoft.com/office/drawing/2014/main" id="{9A49EBBE-01A5-5241-8EA0-A2089DF6D27E}"/>
                  </a:ext>
                </a:extLst>
              </p:cNvPr>
              <p:cNvSpPr>
                <a:spLocks noChangeShapeType="1"/>
              </p:cNvSpPr>
              <p:nvPr/>
            </p:nvSpPr>
            <p:spPr bwMode="auto">
              <a:xfrm flipV="1">
                <a:off x="4752" y="1008"/>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05" name="Line 21">
                <a:extLst>
                  <a:ext uri="{FF2B5EF4-FFF2-40B4-BE49-F238E27FC236}">
                    <a16:creationId xmlns:a16="http://schemas.microsoft.com/office/drawing/2014/main" id="{9E332E92-808E-DA48-8C0A-A7891E137159}"/>
                  </a:ext>
                </a:extLst>
              </p:cNvPr>
              <p:cNvSpPr>
                <a:spLocks noChangeShapeType="1"/>
              </p:cNvSpPr>
              <p:nvPr/>
            </p:nvSpPr>
            <p:spPr bwMode="auto">
              <a:xfrm flipV="1">
                <a:off x="4896" y="8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06" name="Line 22">
                <a:extLst>
                  <a:ext uri="{FF2B5EF4-FFF2-40B4-BE49-F238E27FC236}">
                    <a16:creationId xmlns:a16="http://schemas.microsoft.com/office/drawing/2014/main" id="{A4CBEE59-73BF-0A40-A47B-7EDDB7736EBC}"/>
                  </a:ext>
                </a:extLst>
              </p:cNvPr>
              <p:cNvSpPr>
                <a:spLocks noChangeShapeType="1"/>
              </p:cNvSpPr>
              <p:nvPr/>
            </p:nvSpPr>
            <p:spPr bwMode="auto">
              <a:xfrm>
                <a:off x="4944" y="134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07" name="Line 23">
                <a:extLst>
                  <a:ext uri="{FF2B5EF4-FFF2-40B4-BE49-F238E27FC236}">
                    <a16:creationId xmlns:a16="http://schemas.microsoft.com/office/drawing/2014/main" id="{CD496D8E-7A50-164B-B0B9-AD157FCF55CE}"/>
                  </a:ext>
                </a:extLst>
              </p:cNvPr>
              <p:cNvSpPr>
                <a:spLocks noChangeShapeType="1"/>
              </p:cNvSpPr>
              <p:nvPr/>
            </p:nvSpPr>
            <p:spPr bwMode="auto">
              <a:xfrm>
                <a:off x="4610" y="12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7199" name="Rectangle 24">
              <a:extLst>
                <a:ext uri="{FF2B5EF4-FFF2-40B4-BE49-F238E27FC236}">
                  <a16:creationId xmlns:a16="http://schemas.microsoft.com/office/drawing/2014/main" id="{663BC9A5-72B6-2246-A142-BD6C5F9CC3B9}"/>
                </a:ext>
              </a:extLst>
            </p:cNvPr>
            <p:cNvSpPr>
              <a:spLocks noChangeArrowheads="1"/>
            </p:cNvSpPr>
            <p:nvPr/>
          </p:nvSpPr>
          <p:spPr bwMode="auto">
            <a:xfrm>
              <a:off x="1872" y="1872"/>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e</a:t>
              </a:r>
            </a:p>
          </p:txBody>
        </p:sp>
        <p:sp>
          <p:nvSpPr>
            <p:cNvPr id="7200" name="Rectangle 25">
              <a:extLst>
                <a:ext uri="{FF2B5EF4-FFF2-40B4-BE49-F238E27FC236}">
                  <a16:creationId xmlns:a16="http://schemas.microsoft.com/office/drawing/2014/main" id="{649DE123-4267-E54F-8E74-DBFCEB519224}"/>
                </a:ext>
              </a:extLst>
            </p:cNvPr>
            <p:cNvSpPr>
              <a:spLocks noChangeArrowheads="1"/>
            </p:cNvSpPr>
            <p:nvPr/>
          </p:nvSpPr>
          <p:spPr bwMode="auto">
            <a:xfrm>
              <a:off x="1777" y="1056"/>
              <a:ext cx="2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c</a:t>
              </a:r>
            </a:p>
          </p:txBody>
        </p:sp>
        <p:sp>
          <p:nvSpPr>
            <p:cNvPr id="7201" name="Rectangle 26">
              <a:extLst>
                <a:ext uri="{FF2B5EF4-FFF2-40B4-BE49-F238E27FC236}">
                  <a16:creationId xmlns:a16="http://schemas.microsoft.com/office/drawing/2014/main" id="{53270C75-6CBF-8543-8699-ED10E8C3001B}"/>
                </a:ext>
              </a:extLst>
            </p:cNvPr>
            <p:cNvSpPr>
              <a:spLocks noChangeArrowheads="1"/>
            </p:cNvSpPr>
            <p:nvPr/>
          </p:nvSpPr>
          <p:spPr bwMode="auto">
            <a:xfrm>
              <a:off x="1440" y="14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b</a:t>
              </a:r>
            </a:p>
          </p:txBody>
        </p:sp>
      </p:grpSp>
      <p:grpSp>
        <p:nvGrpSpPr>
          <p:cNvPr id="364571" name="Group 27">
            <a:extLst>
              <a:ext uri="{FF2B5EF4-FFF2-40B4-BE49-F238E27FC236}">
                <a16:creationId xmlns:a16="http://schemas.microsoft.com/office/drawing/2014/main" id="{3541BDBF-90B1-DC4A-9938-B63C15EBBC26}"/>
              </a:ext>
            </a:extLst>
          </p:cNvPr>
          <p:cNvGrpSpPr>
            <a:grpSpLocks/>
          </p:cNvGrpSpPr>
          <p:nvPr/>
        </p:nvGrpSpPr>
        <p:grpSpPr bwMode="auto">
          <a:xfrm>
            <a:off x="5807075" y="4291013"/>
            <a:ext cx="952500" cy="1905000"/>
            <a:chOff x="4464" y="912"/>
            <a:chExt cx="650" cy="1200"/>
          </a:xfrm>
        </p:grpSpPr>
        <p:sp>
          <p:nvSpPr>
            <p:cNvPr id="7189" name="Line 28">
              <a:extLst>
                <a:ext uri="{FF2B5EF4-FFF2-40B4-BE49-F238E27FC236}">
                  <a16:creationId xmlns:a16="http://schemas.microsoft.com/office/drawing/2014/main" id="{26CCB77C-249E-7344-8FA0-EC0090EA67CA}"/>
                </a:ext>
              </a:extLst>
            </p:cNvPr>
            <p:cNvSpPr>
              <a:spLocks noChangeShapeType="1"/>
            </p:cNvSpPr>
            <p:nvPr/>
          </p:nvSpPr>
          <p:spPr bwMode="auto">
            <a:xfrm>
              <a:off x="4800" y="144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0" name="Line 29">
              <a:extLst>
                <a:ext uri="{FF2B5EF4-FFF2-40B4-BE49-F238E27FC236}">
                  <a16:creationId xmlns:a16="http://schemas.microsoft.com/office/drawing/2014/main" id="{C923CBE4-5BAB-F846-BC01-68BE9C17A739}"/>
                </a:ext>
              </a:extLst>
            </p:cNvPr>
            <p:cNvSpPr>
              <a:spLocks noChangeShapeType="1"/>
            </p:cNvSpPr>
            <p:nvPr/>
          </p:nvSpPr>
          <p:spPr bwMode="auto">
            <a:xfrm flipH="1" flipV="1">
              <a:off x="4800" y="1632"/>
              <a:ext cx="192"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1" name="Line 30">
              <a:extLst>
                <a:ext uri="{FF2B5EF4-FFF2-40B4-BE49-F238E27FC236}">
                  <a16:creationId xmlns:a16="http://schemas.microsoft.com/office/drawing/2014/main" id="{D9BB8354-14D8-A94D-A31B-78F29A8932AC}"/>
                </a:ext>
              </a:extLst>
            </p:cNvPr>
            <p:cNvSpPr>
              <a:spLocks noChangeShapeType="1"/>
            </p:cNvSpPr>
            <p:nvPr/>
          </p:nvSpPr>
          <p:spPr bwMode="auto">
            <a:xfrm flipV="1">
              <a:off x="4800" y="1392"/>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2" name="Line 31">
              <a:extLst>
                <a:ext uri="{FF2B5EF4-FFF2-40B4-BE49-F238E27FC236}">
                  <a16:creationId xmlns:a16="http://schemas.microsoft.com/office/drawing/2014/main" id="{B35625E1-BA16-B84D-B90F-4AE3BFC2227C}"/>
                </a:ext>
              </a:extLst>
            </p:cNvPr>
            <p:cNvSpPr>
              <a:spLocks noChangeShapeType="1"/>
            </p:cNvSpPr>
            <p:nvPr/>
          </p:nvSpPr>
          <p:spPr bwMode="auto">
            <a:xfrm flipV="1">
              <a:off x="4944" y="1248"/>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3" name="Line 32">
              <a:extLst>
                <a:ext uri="{FF2B5EF4-FFF2-40B4-BE49-F238E27FC236}">
                  <a16:creationId xmlns:a16="http://schemas.microsoft.com/office/drawing/2014/main" id="{29DAED4E-82A2-4F47-BD62-168AFCF9CFBA}"/>
                </a:ext>
              </a:extLst>
            </p:cNvPr>
            <p:cNvSpPr>
              <a:spLocks noChangeShapeType="1"/>
            </p:cNvSpPr>
            <p:nvPr/>
          </p:nvSpPr>
          <p:spPr bwMode="auto">
            <a:xfrm>
              <a:off x="4992" y="1728"/>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4" name="Line 33">
              <a:extLst>
                <a:ext uri="{FF2B5EF4-FFF2-40B4-BE49-F238E27FC236}">
                  <a16:creationId xmlns:a16="http://schemas.microsoft.com/office/drawing/2014/main" id="{33A3B661-3CD8-8F43-AEF9-8BDAA1A1D5D5}"/>
                </a:ext>
              </a:extLst>
            </p:cNvPr>
            <p:cNvSpPr>
              <a:spLocks noChangeShapeType="1"/>
            </p:cNvSpPr>
            <p:nvPr/>
          </p:nvSpPr>
          <p:spPr bwMode="auto">
            <a:xfrm>
              <a:off x="4656" y="158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5" name="Rectangle 34">
              <a:extLst>
                <a:ext uri="{FF2B5EF4-FFF2-40B4-BE49-F238E27FC236}">
                  <a16:creationId xmlns:a16="http://schemas.microsoft.com/office/drawing/2014/main" id="{96C95673-0EB3-3A4A-81A7-22774207B76C}"/>
                </a:ext>
              </a:extLst>
            </p:cNvPr>
            <p:cNvSpPr>
              <a:spLocks noChangeArrowheads="1"/>
            </p:cNvSpPr>
            <p:nvPr/>
          </p:nvSpPr>
          <p:spPr bwMode="auto">
            <a:xfrm>
              <a:off x="4896" y="1824"/>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e</a:t>
              </a:r>
            </a:p>
          </p:txBody>
        </p:sp>
        <p:sp>
          <p:nvSpPr>
            <p:cNvPr id="7196" name="Rectangle 35">
              <a:extLst>
                <a:ext uri="{FF2B5EF4-FFF2-40B4-BE49-F238E27FC236}">
                  <a16:creationId xmlns:a16="http://schemas.microsoft.com/office/drawing/2014/main" id="{8408255B-359D-0F46-A74F-C3756BC38EA7}"/>
                </a:ext>
              </a:extLst>
            </p:cNvPr>
            <p:cNvSpPr>
              <a:spLocks noChangeArrowheads="1"/>
            </p:cNvSpPr>
            <p:nvPr/>
          </p:nvSpPr>
          <p:spPr bwMode="auto">
            <a:xfrm>
              <a:off x="4848" y="912"/>
              <a:ext cx="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c</a:t>
              </a:r>
            </a:p>
          </p:txBody>
        </p:sp>
        <p:sp>
          <p:nvSpPr>
            <p:cNvPr id="7197" name="Rectangle 36">
              <a:extLst>
                <a:ext uri="{FF2B5EF4-FFF2-40B4-BE49-F238E27FC236}">
                  <a16:creationId xmlns:a16="http://schemas.microsoft.com/office/drawing/2014/main" id="{562E2A11-3713-F24F-A98C-B9434255E279}"/>
                </a:ext>
              </a:extLst>
            </p:cNvPr>
            <p:cNvSpPr>
              <a:spLocks noChangeArrowheads="1"/>
            </p:cNvSpPr>
            <p:nvPr/>
          </p:nvSpPr>
          <p:spPr bwMode="auto">
            <a:xfrm>
              <a:off x="4464" y="14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b</a:t>
              </a:r>
            </a:p>
          </p:txBody>
        </p:sp>
      </p:grpSp>
      <p:grpSp>
        <p:nvGrpSpPr>
          <p:cNvPr id="364581" name="Group 37">
            <a:extLst>
              <a:ext uri="{FF2B5EF4-FFF2-40B4-BE49-F238E27FC236}">
                <a16:creationId xmlns:a16="http://schemas.microsoft.com/office/drawing/2014/main" id="{87EB942A-AA17-4B44-8691-40B6EECB338D}"/>
              </a:ext>
            </a:extLst>
          </p:cNvPr>
          <p:cNvGrpSpPr>
            <a:grpSpLocks/>
          </p:cNvGrpSpPr>
          <p:nvPr/>
        </p:nvGrpSpPr>
        <p:grpSpPr bwMode="auto">
          <a:xfrm>
            <a:off x="3143251" y="1916113"/>
            <a:ext cx="1747267" cy="2072086"/>
            <a:chOff x="96" y="912"/>
            <a:chExt cx="1342" cy="1606"/>
          </a:xfrm>
        </p:grpSpPr>
        <p:sp>
          <p:nvSpPr>
            <p:cNvPr id="7177" name="Rectangle 38">
              <a:extLst>
                <a:ext uri="{FF2B5EF4-FFF2-40B4-BE49-F238E27FC236}">
                  <a16:creationId xmlns:a16="http://schemas.microsoft.com/office/drawing/2014/main" id="{E279B2C4-AE77-744C-9275-61FDC453E76F}"/>
                </a:ext>
              </a:extLst>
            </p:cNvPr>
            <p:cNvSpPr>
              <a:spLocks noChangeArrowheads="1"/>
            </p:cNvSpPr>
            <p:nvPr/>
          </p:nvSpPr>
          <p:spPr bwMode="auto">
            <a:xfrm>
              <a:off x="480" y="1248"/>
              <a:ext cx="480" cy="86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7178" name="Rectangle 39">
              <a:extLst>
                <a:ext uri="{FF2B5EF4-FFF2-40B4-BE49-F238E27FC236}">
                  <a16:creationId xmlns:a16="http://schemas.microsoft.com/office/drawing/2014/main" id="{BE1C162F-C049-6D44-8153-5453B5AB27DC}"/>
                </a:ext>
              </a:extLst>
            </p:cNvPr>
            <p:cNvSpPr>
              <a:spLocks noChangeArrowheads="1"/>
            </p:cNvSpPr>
            <p:nvPr/>
          </p:nvSpPr>
          <p:spPr bwMode="auto">
            <a:xfrm>
              <a:off x="480" y="1632"/>
              <a:ext cx="480" cy="9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7179" name="Rectangle 40">
              <a:extLst>
                <a:ext uri="{FF2B5EF4-FFF2-40B4-BE49-F238E27FC236}">
                  <a16:creationId xmlns:a16="http://schemas.microsoft.com/office/drawing/2014/main" id="{8F6B0CB2-3D97-AB43-91C9-33C2D3C194BA}"/>
                </a:ext>
              </a:extLst>
            </p:cNvPr>
            <p:cNvSpPr>
              <a:spLocks noChangeArrowheads="1"/>
            </p:cNvSpPr>
            <p:nvPr/>
          </p:nvSpPr>
          <p:spPr bwMode="auto">
            <a:xfrm>
              <a:off x="576" y="1296"/>
              <a:ext cx="307"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N</a:t>
              </a:r>
            </a:p>
          </p:txBody>
        </p:sp>
        <p:sp>
          <p:nvSpPr>
            <p:cNvPr id="7180" name="Rectangle 41">
              <a:extLst>
                <a:ext uri="{FF2B5EF4-FFF2-40B4-BE49-F238E27FC236}">
                  <a16:creationId xmlns:a16="http://schemas.microsoft.com/office/drawing/2014/main" id="{77342C0B-B341-F344-92D2-84C3FB1B67B2}"/>
                </a:ext>
              </a:extLst>
            </p:cNvPr>
            <p:cNvSpPr>
              <a:spLocks noChangeArrowheads="1"/>
            </p:cNvSpPr>
            <p:nvPr/>
          </p:nvSpPr>
          <p:spPr bwMode="auto">
            <a:xfrm>
              <a:off x="576" y="1776"/>
              <a:ext cx="307"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N</a:t>
              </a:r>
            </a:p>
          </p:txBody>
        </p:sp>
        <p:sp>
          <p:nvSpPr>
            <p:cNvPr id="7181" name="Line 42">
              <a:extLst>
                <a:ext uri="{FF2B5EF4-FFF2-40B4-BE49-F238E27FC236}">
                  <a16:creationId xmlns:a16="http://schemas.microsoft.com/office/drawing/2014/main" id="{B80D1F2C-0DE3-9F45-A094-CB7E54F35E1B}"/>
                </a:ext>
              </a:extLst>
            </p:cNvPr>
            <p:cNvSpPr>
              <a:spLocks noChangeShapeType="1"/>
            </p:cNvSpPr>
            <p:nvPr/>
          </p:nvSpPr>
          <p:spPr bwMode="auto">
            <a:xfrm flipH="1">
              <a:off x="864" y="1584"/>
              <a:ext cx="288" cy="9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82" name="Rectangle 43">
              <a:extLst>
                <a:ext uri="{FF2B5EF4-FFF2-40B4-BE49-F238E27FC236}">
                  <a16:creationId xmlns:a16="http://schemas.microsoft.com/office/drawing/2014/main" id="{561CBA8E-368C-B542-B8EB-8525AC3AC02F}"/>
                </a:ext>
              </a:extLst>
            </p:cNvPr>
            <p:cNvSpPr>
              <a:spLocks noChangeArrowheads="1"/>
            </p:cNvSpPr>
            <p:nvPr/>
          </p:nvSpPr>
          <p:spPr bwMode="auto">
            <a:xfrm>
              <a:off x="1152" y="1440"/>
              <a:ext cx="28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P</a:t>
              </a:r>
            </a:p>
          </p:txBody>
        </p:sp>
        <p:sp>
          <p:nvSpPr>
            <p:cNvPr id="7183" name="Line 44">
              <a:extLst>
                <a:ext uri="{FF2B5EF4-FFF2-40B4-BE49-F238E27FC236}">
                  <a16:creationId xmlns:a16="http://schemas.microsoft.com/office/drawing/2014/main" id="{2ECF44CB-DDB1-D942-A8D5-75100BBB79CB}"/>
                </a:ext>
              </a:extLst>
            </p:cNvPr>
            <p:cNvSpPr>
              <a:spLocks noChangeShapeType="1"/>
            </p:cNvSpPr>
            <p:nvPr/>
          </p:nvSpPr>
          <p:spPr bwMode="auto">
            <a:xfrm flipV="1">
              <a:off x="720" y="1008"/>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84" name="Line 45">
              <a:extLst>
                <a:ext uri="{FF2B5EF4-FFF2-40B4-BE49-F238E27FC236}">
                  <a16:creationId xmlns:a16="http://schemas.microsoft.com/office/drawing/2014/main" id="{3485A6E6-D5AC-2444-954A-9BF049B392F5}"/>
                </a:ext>
              </a:extLst>
            </p:cNvPr>
            <p:cNvSpPr>
              <a:spLocks noChangeShapeType="1"/>
            </p:cNvSpPr>
            <p:nvPr/>
          </p:nvSpPr>
          <p:spPr bwMode="auto">
            <a:xfrm flipV="1">
              <a:off x="720" y="2112"/>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85" name="Line 46">
              <a:extLst>
                <a:ext uri="{FF2B5EF4-FFF2-40B4-BE49-F238E27FC236}">
                  <a16:creationId xmlns:a16="http://schemas.microsoft.com/office/drawing/2014/main" id="{6AACB65A-CDE5-5040-BBA0-6259CE1AE95C}"/>
                </a:ext>
              </a:extLst>
            </p:cNvPr>
            <p:cNvSpPr>
              <a:spLocks noChangeShapeType="1"/>
            </p:cNvSpPr>
            <p:nvPr/>
          </p:nvSpPr>
          <p:spPr bwMode="auto">
            <a:xfrm flipH="1">
              <a:off x="287" y="1680"/>
              <a:ext cx="193"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86" name="Rectangle 47">
              <a:extLst>
                <a:ext uri="{FF2B5EF4-FFF2-40B4-BE49-F238E27FC236}">
                  <a16:creationId xmlns:a16="http://schemas.microsoft.com/office/drawing/2014/main" id="{438E8632-511F-014F-9C05-EBDAF0080673}"/>
                </a:ext>
              </a:extLst>
            </p:cNvPr>
            <p:cNvSpPr>
              <a:spLocks noChangeArrowheads="1"/>
            </p:cNvSpPr>
            <p:nvPr/>
          </p:nvSpPr>
          <p:spPr bwMode="auto">
            <a:xfrm>
              <a:off x="673" y="912"/>
              <a:ext cx="24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c</a:t>
              </a:r>
            </a:p>
          </p:txBody>
        </p:sp>
        <p:sp>
          <p:nvSpPr>
            <p:cNvPr id="7187" name="Rectangle 48">
              <a:extLst>
                <a:ext uri="{FF2B5EF4-FFF2-40B4-BE49-F238E27FC236}">
                  <a16:creationId xmlns:a16="http://schemas.microsoft.com/office/drawing/2014/main" id="{9EBDAEBB-F33F-5F41-8852-99A35B5839C3}"/>
                </a:ext>
              </a:extLst>
            </p:cNvPr>
            <p:cNvSpPr>
              <a:spLocks noChangeArrowheads="1"/>
            </p:cNvSpPr>
            <p:nvPr/>
          </p:nvSpPr>
          <p:spPr bwMode="auto">
            <a:xfrm>
              <a:off x="720" y="2160"/>
              <a:ext cx="24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e</a:t>
              </a:r>
            </a:p>
          </p:txBody>
        </p:sp>
        <p:sp>
          <p:nvSpPr>
            <p:cNvPr id="7188" name="Rectangle 49">
              <a:extLst>
                <a:ext uri="{FF2B5EF4-FFF2-40B4-BE49-F238E27FC236}">
                  <a16:creationId xmlns:a16="http://schemas.microsoft.com/office/drawing/2014/main" id="{410409ED-C1AE-1047-A5CC-FD94BB185A98}"/>
                </a:ext>
              </a:extLst>
            </p:cNvPr>
            <p:cNvSpPr>
              <a:spLocks noChangeArrowheads="1"/>
            </p:cNvSpPr>
            <p:nvPr/>
          </p:nvSpPr>
          <p:spPr bwMode="auto">
            <a:xfrm>
              <a:off x="96" y="1488"/>
              <a:ext cx="240"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b</a:t>
              </a:r>
            </a:p>
          </p:txBody>
        </p:sp>
      </p:grpSp>
      <p:sp>
        <p:nvSpPr>
          <p:cNvPr id="364594" name="Text Box 50">
            <a:extLst>
              <a:ext uri="{FF2B5EF4-FFF2-40B4-BE49-F238E27FC236}">
                <a16:creationId xmlns:a16="http://schemas.microsoft.com/office/drawing/2014/main" id="{136EB974-C9D4-7A43-9992-DB0A8D58CBE0}"/>
              </a:ext>
            </a:extLst>
          </p:cNvPr>
          <p:cNvSpPr txBox="1">
            <a:spLocks noChangeArrowheads="1"/>
          </p:cNvSpPr>
          <p:nvPr/>
        </p:nvSpPr>
        <p:spPr bwMode="auto">
          <a:xfrm>
            <a:off x="2062163" y="1671638"/>
            <a:ext cx="16730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800" b="1" dirty="0">
                <a:solidFill>
                  <a:srgbClr val="CC3300"/>
                </a:solidFill>
                <a:latin typeface="Times New Roman" charset="0"/>
                <a:ea typeface="仿宋_GB2312" charset="0"/>
              </a:rPr>
              <a:t>(a) NPN</a:t>
            </a:r>
          </a:p>
        </p:txBody>
      </p:sp>
      <p:sp>
        <p:nvSpPr>
          <p:cNvPr id="364595" name="Text Box 51">
            <a:extLst>
              <a:ext uri="{FF2B5EF4-FFF2-40B4-BE49-F238E27FC236}">
                <a16:creationId xmlns:a16="http://schemas.microsoft.com/office/drawing/2014/main" id="{DB0810C7-3E66-D24C-8C21-EA1A32311186}"/>
              </a:ext>
            </a:extLst>
          </p:cNvPr>
          <p:cNvSpPr txBox="1">
            <a:spLocks noChangeArrowheads="1"/>
          </p:cNvSpPr>
          <p:nvPr/>
        </p:nvSpPr>
        <p:spPr bwMode="auto">
          <a:xfrm>
            <a:off x="2062163" y="4148138"/>
            <a:ext cx="1401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800" b="1">
                <a:solidFill>
                  <a:srgbClr val="CC3300"/>
                </a:solidFill>
                <a:latin typeface="Times New Roman" charset="0"/>
                <a:ea typeface="仿宋_GB2312" charset="0"/>
              </a:rPr>
              <a:t>(b) PNP</a:t>
            </a:r>
          </a:p>
        </p:txBody>
      </p:sp>
      <p:sp>
        <p:nvSpPr>
          <p:cNvPr id="2" name="标题 1">
            <a:extLst>
              <a:ext uri="{FF2B5EF4-FFF2-40B4-BE49-F238E27FC236}">
                <a16:creationId xmlns:a16="http://schemas.microsoft.com/office/drawing/2014/main" id="{EC2E616E-822E-5648-82D7-939B14DD5CFE}"/>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半导体三极管结构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4594"/>
                                        </p:tgtEl>
                                        <p:attrNameLst>
                                          <p:attrName>style.visibility</p:attrName>
                                        </p:attrNameLst>
                                      </p:cBhvr>
                                      <p:to>
                                        <p:strVal val="visible"/>
                                      </p:to>
                                    </p:set>
                                    <p:anim calcmode="lin" valueType="num">
                                      <p:cBhvr additive="base">
                                        <p:cTn id="7" dur="500" fill="hold"/>
                                        <p:tgtEl>
                                          <p:spTgt spid="364594"/>
                                        </p:tgtEl>
                                        <p:attrNameLst>
                                          <p:attrName>ppt_x</p:attrName>
                                        </p:attrNameLst>
                                      </p:cBhvr>
                                      <p:tavLst>
                                        <p:tav tm="0">
                                          <p:val>
                                            <p:strVal val="0-#ppt_w/2"/>
                                          </p:val>
                                        </p:tav>
                                        <p:tav tm="100000">
                                          <p:val>
                                            <p:strVal val="#ppt_x"/>
                                          </p:val>
                                        </p:tav>
                                      </p:tavLst>
                                    </p:anim>
                                    <p:anim calcmode="lin" valueType="num">
                                      <p:cBhvr additive="base">
                                        <p:cTn id="8" dur="500" fill="hold"/>
                                        <p:tgtEl>
                                          <p:spTgt spid="3645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4581"/>
                                        </p:tgtEl>
                                        <p:attrNameLst>
                                          <p:attrName>style.visibility</p:attrName>
                                        </p:attrNameLst>
                                      </p:cBhvr>
                                      <p:to>
                                        <p:strVal val="visible"/>
                                      </p:to>
                                    </p:set>
                                    <p:anim calcmode="lin" valueType="num">
                                      <p:cBhvr additive="base">
                                        <p:cTn id="13" dur="500" fill="hold"/>
                                        <p:tgtEl>
                                          <p:spTgt spid="364581"/>
                                        </p:tgtEl>
                                        <p:attrNameLst>
                                          <p:attrName>ppt_x</p:attrName>
                                        </p:attrNameLst>
                                      </p:cBhvr>
                                      <p:tavLst>
                                        <p:tav tm="0">
                                          <p:val>
                                            <p:strVal val="0-#ppt_w/2"/>
                                          </p:val>
                                        </p:tav>
                                        <p:tav tm="100000">
                                          <p:val>
                                            <p:strVal val="#ppt_x"/>
                                          </p:val>
                                        </p:tav>
                                      </p:tavLst>
                                    </p:anim>
                                    <p:anim calcmode="lin" valueType="num">
                                      <p:cBhvr additive="base">
                                        <p:cTn id="14" dur="500" fill="hold"/>
                                        <p:tgtEl>
                                          <p:spTgt spid="3645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4560"/>
                                        </p:tgtEl>
                                        <p:attrNameLst>
                                          <p:attrName>style.visibility</p:attrName>
                                        </p:attrNameLst>
                                      </p:cBhvr>
                                      <p:to>
                                        <p:strVal val="visible"/>
                                      </p:to>
                                    </p:set>
                                    <p:anim calcmode="lin" valueType="num">
                                      <p:cBhvr additive="base">
                                        <p:cTn id="19" dur="500" fill="hold"/>
                                        <p:tgtEl>
                                          <p:spTgt spid="364560"/>
                                        </p:tgtEl>
                                        <p:attrNameLst>
                                          <p:attrName>ppt_x</p:attrName>
                                        </p:attrNameLst>
                                      </p:cBhvr>
                                      <p:tavLst>
                                        <p:tav tm="0">
                                          <p:val>
                                            <p:strVal val="0-#ppt_w/2"/>
                                          </p:val>
                                        </p:tav>
                                        <p:tav tm="100000">
                                          <p:val>
                                            <p:strVal val="#ppt_x"/>
                                          </p:val>
                                        </p:tav>
                                      </p:tavLst>
                                    </p:anim>
                                    <p:anim calcmode="lin" valueType="num">
                                      <p:cBhvr additive="base">
                                        <p:cTn id="20" dur="500" fill="hold"/>
                                        <p:tgtEl>
                                          <p:spTgt spid="3645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4595"/>
                                        </p:tgtEl>
                                        <p:attrNameLst>
                                          <p:attrName>style.visibility</p:attrName>
                                        </p:attrNameLst>
                                      </p:cBhvr>
                                      <p:to>
                                        <p:strVal val="visible"/>
                                      </p:to>
                                    </p:set>
                                    <p:anim calcmode="lin" valueType="num">
                                      <p:cBhvr additive="base">
                                        <p:cTn id="25" dur="500" fill="hold"/>
                                        <p:tgtEl>
                                          <p:spTgt spid="364595"/>
                                        </p:tgtEl>
                                        <p:attrNameLst>
                                          <p:attrName>ppt_x</p:attrName>
                                        </p:attrNameLst>
                                      </p:cBhvr>
                                      <p:tavLst>
                                        <p:tav tm="0">
                                          <p:val>
                                            <p:strVal val="0-#ppt_w/2"/>
                                          </p:val>
                                        </p:tav>
                                        <p:tav tm="100000">
                                          <p:val>
                                            <p:strVal val="#ppt_x"/>
                                          </p:val>
                                        </p:tav>
                                      </p:tavLst>
                                    </p:anim>
                                    <p:anim calcmode="lin" valueType="num">
                                      <p:cBhvr additive="base">
                                        <p:cTn id="26" dur="500" fill="hold"/>
                                        <p:tgtEl>
                                          <p:spTgt spid="36459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4547"/>
                                        </p:tgtEl>
                                        <p:attrNameLst>
                                          <p:attrName>style.visibility</p:attrName>
                                        </p:attrNameLst>
                                      </p:cBhvr>
                                      <p:to>
                                        <p:strVal val="visible"/>
                                      </p:to>
                                    </p:set>
                                    <p:anim calcmode="lin" valueType="num">
                                      <p:cBhvr additive="base">
                                        <p:cTn id="31" dur="500" fill="hold"/>
                                        <p:tgtEl>
                                          <p:spTgt spid="364547"/>
                                        </p:tgtEl>
                                        <p:attrNameLst>
                                          <p:attrName>ppt_x</p:attrName>
                                        </p:attrNameLst>
                                      </p:cBhvr>
                                      <p:tavLst>
                                        <p:tav tm="0">
                                          <p:val>
                                            <p:strVal val="0-#ppt_w/2"/>
                                          </p:val>
                                        </p:tav>
                                        <p:tav tm="100000">
                                          <p:val>
                                            <p:strVal val="#ppt_x"/>
                                          </p:val>
                                        </p:tav>
                                      </p:tavLst>
                                    </p:anim>
                                    <p:anim calcmode="lin" valueType="num">
                                      <p:cBhvr additive="base">
                                        <p:cTn id="32" dur="500" fill="hold"/>
                                        <p:tgtEl>
                                          <p:spTgt spid="36454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64571"/>
                                        </p:tgtEl>
                                        <p:attrNameLst>
                                          <p:attrName>style.visibility</p:attrName>
                                        </p:attrNameLst>
                                      </p:cBhvr>
                                      <p:to>
                                        <p:strVal val="visible"/>
                                      </p:to>
                                    </p:set>
                                    <p:anim calcmode="lin" valueType="num">
                                      <p:cBhvr additive="base">
                                        <p:cTn id="37" dur="500" fill="hold"/>
                                        <p:tgtEl>
                                          <p:spTgt spid="364571"/>
                                        </p:tgtEl>
                                        <p:attrNameLst>
                                          <p:attrName>ppt_x</p:attrName>
                                        </p:attrNameLst>
                                      </p:cBhvr>
                                      <p:tavLst>
                                        <p:tav tm="0">
                                          <p:val>
                                            <p:strVal val="0-#ppt_w/2"/>
                                          </p:val>
                                        </p:tav>
                                        <p:tav tm="100000">
                                          <p:val>
                                            <p:strVal val="#ppt_x"/>
                                          </p:val>
                                        </p:tav>
                                      </p:tavLst>
                                    </p:anim>
                                    <p:anim calcmode="lin" valueType="num">
                                      <p:cBhvr additive="base">
                                        <p:cTn id="38" dur="500" fill="hold"/>
                                        <p:tgtEl>
                                          <p:spTgt spid="364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94" grpId="0" autoUpdateAnimBg="0"/>
      <p:bldP spid="36459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2024C77-EBB3-EC42-9C08-B942AA4EEC12}"/>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双极型三极管的开关特性</a:t>
            </a:r>
          </a:p>
        </p:txBody>
      </p:sp>
      <p:graphicFrame>
        <p:nvGraphicFramePr>
          <p:cNvPr id="7170" name="Object 3">
            <a:extLst>
              <a:ext uri="{FF2B5EF4-FFF2-40B4-BE49-F238E27FC236}">
                <a16:creationId xmlns:a16="http://schemas.microsoft.com/office/drawing/2014/main" id="{4F449233-BC99-CF41-A20F-06A89157AB45}"/>
              </a:ext>
            </a:extLst>
          </p:cNvPr>
          <p:cNvGraphicFramePr>
            <a:graphicFrameLocks noGrp="1" noChangeAspect="1"/>
          </p:cNvGraphicFramePr>
          <p:nvPr>
            <p:ph idx="1"/>
          </p:nvPr>
        </p:nvGraphicFramePr>
        <p:xfrm>
          <a:off x="2603501" y="2036764"/>
          <a:ext cx="7140575" cy="3227387"/>
        </p:xfrm>
        <a:graphic>
          <a:graphicData uri="http://schemas.openxmlformats.org/presentationml/2006/ole">
            <mc:AlternateContent xmlns:mc="http://schemas.openxmlformats.org/markup-compatibility/2006">
              <mc:Choice xmlns:v="urn:schemas-microsoft-com:vml" Requires="v">
                <p:oleObj name="Photo Editor 照片" r:id="rId3" imgW="21653500" imgH="9785350" progId="MSPhotoEd.3">
                  <p:embed/>
                </p:oleObj>
              </mc:Choice>
              <mc:Fallback>
                <p:oleObj name="Photo Editor 照片" r:id="rId3" imgW="21653500" imgH="9785350"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1" y="2036764"/>
                        <a:ext cx="7140575" cy="322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Text Box 4">
            <a:extLst>
              <a:ext uri="{FF2B5EF4-FFF2-40B4-BE49-F238E27FC236}">
                <a16:creationId xmlns:a16="http://schemas.microsoft.com/office/drawing/2014/main" id="{06A1B961-9AD5-3446-923F-DA7BF03E259C}"/>
              </a:ext>
            </a:extLst>
          </p:cNvPr>
          <p:cNvSpPr txBox="1">
            <a:spLocks noChangeArrowheads="1"/>
          </p:cNvSpPr>
          <p:nvPr/>
        </p:nvSpPr>
        <p:spPr bwMode="auto">
          <a:xfrm>
            <a:off x="2628901" y="5457825"/>
            <a:ext cx="753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dirty="0">
                <a:latin typeface="微软雅黑" panose="020B0503020204020204" pitchFamily="34" charset="-122"/>
                <a:ea typeface="微软雅黑" panose="020B0503020204020204" pitchFamily="34" charset="-122"/>
              </a:rPr>
              <a:t>工作时有电子和空穴两种载流子参与导电过程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2" name="Rectangle 4">
            <a:extLst>
              <a:ext uri="{FF2B5EF4-FFF2-40B4-BE49-F238E27FC236}">
                <a16:creationId xmlns:a16="http://schemas.microsoft.com/office/drawing/2014/main" id="{644F08C0-92A4-3D49-8BD8-6167054B9C1C}"/>
              </a:ext>
            </a:extLst>
          </p:cNvPr>
          <p:cNvSpPr>
            <a:spLocks noChangeArrowheads="1"/>
          </p:cNvSpPr>
          <p:nvPr/>
        </p:nvSpPr>
        <p:spPr bwMode="auto">
          <a:xfrm>
            <a:off x="7464426" y="2254251"/>
            <a:ext cx="29622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latin typeface="微软雅黑" panose="020B0503020204020204" pitchFamily="34" charset="-122"/>
                <a:ea typeface="微软雅黑" panose="020B0503020204020204" pitchFamily="34" charset="-122"/>
              </a:rPr>
              <a:t>特点：</a:t>
            </a:r>
          </a:p>
          <a:p>
            <a:pPr eaLnBrk="1" hangingPunct="1">
              <a:spcBef>
                <a:spcPct val="0"/>
              </a:spcBef>
              <a:buClrTx/>
              <a:buSzTx/>
              <a:buFontTx/>
              <a:buNone/>
            </a:pPr>
            <a:r>
              <a:rPr lang="en-US" altLang="zh-CN" sz="2000" b="1" dirty="0">
                <a:latin typeface="Times New Roman" panose="02020603050405020304" pitchFamily="18" charset="0"/>
                <a:ea typeface="仿宋_GB2312" panose="02010609030101010101" pitchFamily="49" charset="-122"/>
              </a:rPr>
              <a:t>(a) </a:t>
            </a:r>
            <a:r>
              <a:rPr lang="en-US" altLang="zh-CN" sz="2000" b="1" dirty="0" err="1">
                <a:latin typeface="Times New Roman" panose="02020603050405020304" pitchFamily="18" charset="0"/>
                <a:ea typeface="仿宋_GB2312" panose="02010609030101010101" pitchFamily="49" charset="-122"/>
              </a:rPr>
              <a:t>i</a:t>
            </a:r>
            <a:r>
              <a:rPr lang="en-US" altLang="zh-CN" sz="2000" b="1" baseline="-25000" dirty="0" err="1">
                <a:latin typeface="Times New Roman" panose="02020603050405020304" pitchFamily="18" charset="0"/>
                <a:ea typeface="仿宋_GB2312" panose="02010609030101010101" pitchFamily="49" charset="-122"/>
              </a:rPr>
              <a:t>B</a:t>
            </a:r>
            <a:r>
              <a:rPr lang="en-US" altLang="zh-CN" sz="2000" b="1" dirty="0">
                <a:latin typeface="Times New Roman" panose="02020603050405020304" pitchFamily="18" charset="0"/>
                <a:ea typeface="仿宋_GB2312" panose="02010609030101010101" pitchFamily="49" charset="-122"/>
              </a:rPr>
              <a:t> &gt;0 ; </a:t>
            </a:r>
            <a:r>
              <a:rPr lang="en-US" altLang="zh-CN" sz="2000" b="1" dirty="0">
                <a:solidFill>
                  <a:srgbClr val="CC3300"/>
                </a:solidFill>
                <a:latin typeface="Times New Roman" panose="02020603050405020304" pitchFamily="18" charset="0"/>
                <a:ea typeface="仿宋_GB2312" panose="02010609030101010101" pitchFamily="49" charset="-122"/>
              </a:rPr>
              <a:t> </a:t>
            </a:r>
            <a:r>
              <a:rPr lang="en-US" altLang="zh-CN" sz="2000" b="1" dirty="0" err="1">
                <a:solidFill>
                  <a:srgbClr val="CC3300"/>
                </a:solidFill>
                <a:latin typeface="Times New Roman" panose="02020603050405020304" pitchFamily="18" charset="0"/>
                <a:ea typeface="仿宋_GB2312" panose="02010609030101010101" pitchFamily="49" charset="-122"/>
              </a:rPr>
              <a:t>i</a:t>
            </a:r>
            <a:r>
              <a:rPr lang="en-US" altLang="zh-CN" sz="2000" b="1" baseline="-25000" dirty="0" err="1">
                <a:solidFill>
                  <a:srgbClr val="CC3300"/>
                </a:solidFill>
                <a:latin typeface="Times New Roman" panose="02020603050405020304" pitchFamily="18" charset="0"/>
                <a:ea typeface="仿宋_GB2312" panose="02010609030101010101" pitchFamily="49" charset="-122"/>
              </a:rPr>
              <a:t>C</a:t>
            </a:r>
            <a:r>
              <a:rPr lang="en-US" altLang="zh-CN" sz="2000" b="1" dirty="0">
                <a:solidFill>
                  <a:srgbClr val="CC3300"/>
                </a:solidFill>
                <a:latin typeface="Times New Roman" panose="02020603050405020304" pitchFamily="18" charset="0"/>
                <a:ea typeface="仿宋_GB2312" panose="02010609030101010101" pitchFamily="49" charset="-122"/>
              </a:rPr>
              <a:t>/</a:t>
            </a:r>
            <a:r>
              <a:rPr lang="en-US" altLang="zh-CN" sz="2000" b="1" dirty="0" err="1">
                <a:solidFill>
                  <a:srgbClr val="CC3300"/>
                </a:solidFill>
                <a:latin typeface="Times New Roman" panose="02020603050405020304" pitchFamily="18" charset="0"/>
                <a:ea typeface="仿宋_GB2312" panose="02010609030101010101" pitchFamily="49" charset="-122"/>
              </a:rPr>
              <a:t>i</a:t>
            </a:r>
            <a:r>
              <a:rPr lang="en-US" altLang="zh-CN" sz="2000" b="1" baseline="-25000" dirty="0" err="1">
                <a:solidFill>
                  <a:srgbClr val="CC3300"/>
                </a:solidFill>
                <a:latin typeface="Times New Roman" panose="02020603050405020304" pitchFamily="18" charset="0"/>
                <a:ea typeface="仿宋_GB2312" panose="02010609030101010101" pitchFamily="49" charset="-122"/>
              </a:rPr>
              <a:t>B</a:t>
            </a:r>
            <a:r>
              <a:rPr lang="en-US" altLang="zh-CN" sz="2000" b="1" dirty="0">
                <a:solidFill>
                  <a:srgbClr val="CC3300"/>
                </a:solidFill>
                <a:latin typeface="Times New Roman" panose="02020603050405020304" pitchFamily="18" charset="0"/>
                <a:ea typeface="仿宋_GB2312" panose="02010609030101010101" pitchFamily="49" charset="-122"/>
              </a:rPr>
              <a:t>=β </a:t>
            </a:r>
            <a:endParaRPr lang="zh-CN" altLang="en-US" sz="2000" b="1" dirty="0">
              <a:latin typeface="Times New Roman" panose="02020603050405020304" pitchFamily="18" charset="0"/>
              <a:ea typeface="仿宋_GB2312" panose="02010609030101010101" pitchFamily="49" charset="-122"/>
            </a:endParaRPr>
          </a:p>
          <a:p>
            <a:pPr eaLnBrk="1" hangingPunct="1">
              <a:spcBef>
                <a:spcPct val="0"/>
              </a:spcBef>
              <a:buClrTx/>
              <a:buSzTx/>
              <a:buFontTx/>
              <a:buNone/>
            </a:pPr>
            <a:r>
              <a:rPr lang="en-US" altLang="zh-CN" sz="2000" b="1" dirty="0">
                <a:latin typeface="Times New Roman" panose="02020603050405020304" pitchFamily="18" charset="0"/>
                <a:ea typeface="仿宋_GB2312" panose="02010609030101010101" pitchFamily="49" charset="-122"/>
              </a:rPr>
              <a:t>(b)</a:t>
            </a:r>
            <a:r>
              <a:rPr lang="zh-CN" altLang="en-US" sz="2000" b="1" dirty="0">
                <a:latin typeface="微软雅黑" panose="020B0503020204020204" pitchFamily="34" charset="-122"/>
                <a:ea typeface="微软雅黑" panose="020B0503020204020204" pitchFamily="34" charset="-122"/>
              </a:rPr>
              <a:t>发射结（</a:t>
            </a:r>
            <a:r>
              <a:rPr lang="en-US" altLang="zh-CN" sz="2000" b="1" dirty="0">
                <a:latin typeface="微软雅黑" panose="020B0503020204020204" pitchFamily="34" charset="-122"/>
                <a:ea typeface="微软雅黑" panose="020B0503020204020204" pitchFamily="34" charset="-122"/>
              </a:rPr>
              <a:t>BE</a:t>
            </a:r>
            <a:r>
              <a:rPr lang="zh-CN" altLang="en-US" sz="2000" b="1" dirty="0">
                <a:latin typeface="微软雅黑" panose="020B0503020204020204" pitchFamily="34" charset="-122"/>
                <a:ea typeface="微软雅黑" panose="020B0503020204020204" pitchFamily="34" charset="-122"/>
              </a:rPr>
              <a:t>）正偏</a:t>
            </a:r>
          </a:p>
          <a:p>
            <a:pPr eaLnBrk="1" hangingPunct="1">
              <a:spcBef>
                <a:spcPct val="0"/>
              </a:spcBef>
              <a:buClrTx/>
              <a:buSzTx/>
              <a:buFontTx/>
              <a:buNone/>
            </a:pPr>
            <a:r>
              <a:rPr lang="zh-CN" altLang="en-US" sz="2000" b="1" dirty="0">
                <a:latin typeface="微软雅黑" panose="020B0503020204020204" pitchFamily="34" charset="-122"/>
                <a:ea typeface="微软雅黑" panose="020B0503020204020204" pitchFamily="34" charset="-122"/>
              </a:rPr>
              <a:t>     集电结（</a:t>
            </a:r>
            <a:r>
              <a:rPr lang="en-US" altLang="zh-CN" sz="2000" b="1" dirty="0">
                <a:latin typeface="微软雅黑" panose="020B0503020204020204" pitchFamily="34" charset="-122"/>
                <a:ea typeface="微软雅黑" panose="020B0503020204020204" pitchFamily="34" charset="-122"/>
              </a:rPr>
              <a:t>BC</a:t>
            </a:r>
            <a:r>
              <a:rPr lang="zh-CN" altLang="en-US" sz="2000" b="1" dirty="0">
                <a:latin typeface="微软雅黑" panose="020B0503020204020204" pitchFamily="34" charset="-122"/>
                <a:ea typeface="微软雅黑" panose="020B0503020204020204" pitchFamily="34" charset="-122"/>
              </a:rPr>
              <a:t>）反偏</a:t>
            </a:r>
            <a:endParaRPr lang="zh-CN" altLang="en-US" b="1" dirty="0">
              <a:latin typeface="微软雅黑" panose="020B0503020204020204" pitchFamily="34" charset="-122"/>
              <a:ea typeface="微软雅黑" panose="020B0503020204020204" pitchFamily="34" charset="-122"/>
            </a:endParaRPr>
          </a:p>
        </p:txBody>
      </p:sp>
      <p:grpSp>
        <p:nvGrpSpPr>
          <p:cNvPr id="365573" name="Group 5">
            <a:extLst>
              <a:ext uri="{FF2B5EF4-FFF2-40B4-BE49-F238E27FC236}">
                <a16:creationId xmlns:a16="http://schemas.microsoft.com/office/drawing/2014/main" id="{0BC953E4-499D-9946-852C-1070C9E920B7}"/>
              </a:ext>
            </a:extLst>
          </p:cNvPr>
          <p:cNvGrpSpPr>
            <a:grpSpLocks/>
          </p:cNvGrpSpPr>
          <p:nvPr/>
        </p:nvGrpSpPr>
        <p:grpSpPr bwMode="auto">
          <a:xfrm>
            <a:off x="2060294" y="5067302"/>
            <a:ext cx="3362607" cy="1077913"/>
            <a:chOff x="249" y="2614"/>
            <a:chExt cx="1814" cy="679"/>
          </a:xfrm>
        </p:grpSpPr>
        <p:sp>
          <p:nvSpPr>
            <p:cNvPr id="8249" name="Rectangle 6">
              <a:extLst>
                <a:ext uri="{FF2B5EF4-FFF2-40B4-BE49-F238E27FC236}">
                  <a16:creationId xmlns:a16="http://schemas.microsoft.com/office/drawing/2014/main" id="{24A5F90A-AA06-2B4F-9672-B2BF3362DAA1}"/>
                </a:ext>
              </a:extLst>
            </p:cNvPr>
            <p:cNvSpPr>
              <a:spLocks noChangeArrowheads="1"/>
            </p:cNvSpPr>
            <p:nvPr/>
          </p:nvSpPr>
          <p:spPr bwMode="auto">
            <a:xfrm>
              <a:off x="249" y="2614"/>
              <a:ext cx="1814"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marL="457200" indent="-457200">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en-US" altLang="zh-CN" sz="2000" b="1" dirty="0">
                  <a:latin typeface="Times New Roman" charset="0"/>
                  <a:ea typeface="仿宋_GB2312" charset="-122"/>
                </a:rPr>
                <a:t>(c) V</a:t>
              </a:r>
              <a:r>
                <a:rPr lang="en-US" altLang="zh-CN" sz="2000" b="1" baseline="-25000" dirty="0">
                  <a:latin typeface="Times New Roman" charset="0"/>
                  <a:ea typeface="仿宋_GB2312" charset="-122"/>
                </a:rPr>
                <a:t>CE</a:t>
              </a:r>
              <a:r>
                <a:rPr lang="en-US" altLang="zh-CN" sz="2000" b="1" dirty="0">
                  <a:latin typeface="Times New Roman" charset="0"/>
                  <a:ea typeface="仿宋_GB2312" charset="-122"/>
                </a:rPr>
                <a:t> &lt;0.7V  </a:t>
              </a:r>
              <a:r>
                <a:rPr lang="zh-CN" altLang="en-US" sz="2000" b="1" dirty="0">
                  <a:latin typeface="微软雅黑" panose="020B0503020204020204" pitchFamily="34" charset="-122"/>
                  <a:ea typeface="微软雅黑" panose="020B0503020204020204" pitchFamily="34" charset="-122"/>
                </a:rPr>
                <a:t>且</a:t>
              </a:r>
              <a:r>
                <a:rPr lang="en-US" altLang="zh-CN" sz="2000" b="1" dirty="0" err="1">
                  <a:latin typeface="Times New Roman" charset="0"/>
                  <a:ea typeface="仿宋_GB2312" charset="-122"/>
                </a:rPr>
                <a:t>i</a:t>
              </a:r>
              <a:r>
                <a:rPr lang="en-US" altLang="zh-CN" sz="2000" b="1" baseline="-25000" dirty="0" err="1">
                  <a:latin typeface="Times New Roman" charset="0"/>
                  <a:ea typeface="仿宋_GB2312" charset="-122"/>
                </a:rPr>
                <a:t>B</a:t>
              </a:r>
              <a:r>
                <a:rPr lang="zh-CN" altLang="en-US" sz="2000" b="1" dirty="0">
                  <a:latin typeface="微软雅黑" panose="020B0503020204020204" pitchFamily="34" charset="-122"/>
                  <a:ea typeface="微软雅黑" panose="020B0503020204020204" pitchFamily="34" charset="-122"/>
                </a:rPr>
                <a:t>一定时</a:t>
              </a:r>
              <a:r>
                <a:rPr lang="zh-CN" altLang="en-US" sz="2000" b="1" dirty="0">
                  <a:latin typeface="Times New Roman" charset="0"/>
                  <a:ea typeface="仿宋_GB2312" charset="-122"/>
                </a:rPr>
                <a:t>，</a:t>
              </a:r>
            </a:p>
            <a:p>
              <a:pPr eaLnBrk="1" hangingPunct="1">
                <a:defRPr/>
              </a:pPr>
              <a:r>
                <a:rPr lang="zh-CN" altLang="en-US" b="1" dirty="0">
                  <a:latin typeface="Times New Roman" charset="0"/>
                  <a:ea typeface="仿宋_GB2312" charset="-122"/>
                </a:rPr>
                <a:t>    </a:t>
              </a:r>
              <a:r>
                <a:rPr lang="en-US" altLang="zh-CN" b="1" dirty="0" err="1">
                  <a:solidFill>
                    <a:srgbClr val="CC3300"/>
                  </a:solidFill>
                  <a:latin typeface="Times New Roman" charset="0"/>
                  <a:ea typeface="仿宋_GB2312" charset="-122"/>
                </a:rPr>
                <a:t>i</a:t>
              </a:r>
              <a:r>
                <a:rPr lang="en-US" altLang="zh-CN" b="1" baseline="-25000" dirty="0" err="1">
                  <a:solidFill>
                    <a:srgbClr val="CC3300"/>
                  </a:solidFill>
                  <a:latin typeface="Times New Roman" charset="0"/>
                  <a:ea typeface="仿宋_GB2312" charset="-122"/>
                </a:rPr>
                <a:t>C</a:t>
              </a:r>
              <a:endParaRPr lang="en-US" altLang="zh-CN" b="1" baseline="-25000" dirty="0">
                <a:solidFill>
                  <a:srgbClr val="CC3300"/>
                </a:solidFill>
                <a:latin typeface="Times New Roman" charset="0"/>
                <a:ea typeface="仿宋_GB2312" charset="-122"/>
              </a:endParaRPr>
            </a:p>
            <a:p>
              <a:pPr eaLnBrk="1" hangingPunct="1">
                <a:defRPr/>
              </a:pPr>
              <a:r>
                <a:rPr lang="en-US" altLang="zh-CN" sz="2000" b="1" dirty="0">
                  <a:latin typeface="Times New Roman" charset="0"/>
                  <a:ea typeface="仿宋_GB2312" charset="-122"/>
                </a:rPr>
                <a:t>     </a:t>
              </a:r>
              <a:endParaRPr lang="en-US" altLang="zh-CN" b="1" dirty="0">
                <a:solidFill>
                  <a:schemeClr val="accent2"/>
                </a:solidFill>
                <a:latin typeface="Times New Roman" charset="0"/>
                <a:ea typeface="仿宋_GB2312" charset="-122"/>
              </a:endParaRPr>
            </a:p>
          </p:txBody>
        </p:sp>
        <p:sp>
          <p:nvSpPr>
            <p:cNvPr id="8250" name="Line 7">
              <a:extLst>
                <a:ext uri="{FF2B5EF4-FFF2-40B4-BE49-F238E27FC236}">
                  <a16:creationId xmlns:a16="http://schemas.microsoft.com/office/drawing/2014/main" id="{1F61BB2F-21D3-6942-9484-BCB3B3A495FA}"/>
                </a:ext>
              </a:extLst>
            </p:cNvPr>
            <p:cNvSpPr>
              <a:spLocks noChangeShapeType="1"/>
            </p:cNvSpPr>
            <p:nvPr/>
          </p:nvSpPr>
          <p:spPr bwMode="auto">
            <a:xfrm>
              <a:off x="1246" y="2914"/>
              <a:ext cx="0" cy="192"/>
            </a:xfrm>
            <a:prstGeom prst="line">
              <a:avLst/>
            </a:prstGeom>
            <a:noFill/>
            <a:ln w="158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51" name="Rectangle 8">
              <a:extLst>
                <a:ext uri="{FF2B5EF4-FFF2-40B4-BE49-F238E27FC236}">
                  <a16:creationId xmlns:a16="http://schemas.microsoft.com/office/drawing/2014/main" id="{DE761DC6-AE8B-D244-8339-895DEC71B3AF}"/>
                </a:ext>
              </a:extLst>
            </p:cNvPr>
            <p:cNvSpPr>
              <a:spLocks noChangeArrowheads="1"/>
            </p:cNvSpPr>
            <p:nvPr/>
          </p:nvSpPr>
          <p:spPr bwMode="auto">
            <a:xfrm>
              <a:off x="695" y="2821"/>
              <a:ext cx="6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b="1">
                  <a:latin typeface="Times New Roman" charset="0"/>
                  <a:ea typeface="仿宋_GB2312" charset="0"/>
                </a:rPr>
                <a:t>，</a:t>
              </a:r>
              <a:r>
                <a:rPr lang="en-US" altLang="zh-CN" b="1">
                  <a:solidFill>
                    <a:srgbClr val="CC3300"/>
                  </a:solidFill>
                  <a:latin typeface="Times New Roman" charset="0"/>
                  <a:ea typeface="仿宋_GB2312" charset="0"/>
                </a:rPr>
                <a:t>V</a:t>
              </a:r>
              <a:r>
                <a:rPr lang="en-US" altLang="zh-CN" b="1" baseline="-25000">
                  <a:solidFill>
                    <a:srgbClr val="CC3300"/>
                  </a:solidFill>
                  <a:latin typeface="Times New Roman" charset="0"/>
                  <a:ea typeface="仿宋_GB2312" charset="0"/>
                </a:rPr>
                <a:t>CE</a:t>
              </a:r>
            </a:p>
          </p:txBody>
        </p:sp>
        <p:sp>
          <p:nvSpPr>
            <p:cNvPr id="8252" name="Line 9">
              <a:extLst>
                <a:ext uri="{FF2B5EF4-FFF2-40B4-BE49-F238E27FC236}">
                  <a16:creationId xmlns:a16="http://schemas.microsoft.com/office/drawing/2014/main" id="{77CEF529-4A74-1F41-BC70-15DB92C378BE}"/>
                </a:ext>
              </a:extLst>
            </p:cNvPr>
            <p:cNvSpPr>
              <a:spLocks noChangeShapeType="1"/>
            </p:cNvSpPr>
            <p:nvPr/>
          </p:nvSpPr>
          <p:spPr bwMode="auto">
            <a:xfrm>
              <a:off x="611" y="2852"/>
              <a:ext cx="0" cy="192"/>
            </a:xfrm>
            <a:prstGeom prst="line">
              <a:avLst/>
            </a:prstGeom>
            <a:noFill/>
            <a:ln w="158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grpSp>
        <p:nvGrpSpPr>
          <p:cNvPr id="365578" name="Group 10">
            <a:extLst>
              <a:ext uri="{FF2B5EF4-FFF2-40B4-BE49-F238E27FC236}">
                <a16:creationId xmlns:a16="http://schemas.microsoft.com/office/drawing/2014/main" id="{01616648-C534-4742-8512-56B6A9E62D1C}"/>
              </a:ext>
            </a:extLst>
          </p:cNvPr>
          <p:cNvGrpSpPr>
            <a:grpSpLocks/>
          </p:cNvGrpSpPr>
          <p:nvPr/>
        </p:nvGrpSpPr>
        <p:grpSpPr bwMode="auto">
          <a:xfrm>
            <a:off x="5432426" y="2276475"/>
            <a:ext cx="3908431" cy="2903538"/>
            <a:chOff x="103" y="1117"/>
            <a:chExt cx="2462" cy="1829"/>
          </a:xfrm>
        </p:grpSpPr>
        <p:sp>
          <p:nvSpPr>
            <p:cNvPr id="8230" name="Line 11">
              <a:extLst>
                <a:ext uri="{FF2B5EF4-FFF2-40B4-BE49-F238E27FC236}">
                  <a16:creationId xmlns:a16="http://schemas.microsoft.com/office/drawing/2014/main" id="{6882B5BB-24BC-8E4C-B1D4-24F98BCD38C9}"/>
                </a:ext>
              </a:extLst>
            </p:cNvPr>
            <p:cNvSpPr>
              <a:spLocks noChangeShapeType="1"/>
            </p:cNvSpPr>
            <p:nvPr/>
          </p:nvSpPr>
          <p:spPr bwMode="auto">
            <a:xfrm>
              <a:off x="166" y="2675"/>
              <a:ext cx="2134"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31" name="Line 12">
              <a:extLst>
                <a:ext uri="{FF2B5EF4-FFF2-40B4-BE49-F238E27FC236}">
                  <a16:creationId xmlns:a16="http://schemas.microsoft.com/office/drawing/2014/main" id="{BA4654BA-8A8A-474B-A79F-75A974173D26}"/>
                </a:ext>
              </a:extLst>
            </p:cNvPr>
            <p:cNvSpPr>
              <a:spLocks noChangeShapeType="1"/>
            </p:cNvSpPr>
            <p:nvPr/>
          </p:nvSpPr>
          <p:spPr bwMode="auto">
            <a:xfrm flipV="1">
              <a:off x="349" y="1185"/>
              <a:ext cx="0" cy="1761"/>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27686" name="Freeform 13">
              <a:extLst>
                <a:ext uri="{FF2B5EF4-FFF2-40B4-BE49-F238E27FC236}">
                  <a16:creationId xmlns:a16="http://schemas.microsoft.com/office/drawing/2014/main" id="{B22F03E7-18FB-3E41-A5F2-783395888CF3}"/>
                </a:ext>
              </a:extLst>
            </p:cNvPr>
            <p:cNvSpPr>
              <a:spLocks/>
            </p:cNvSpPr>
            <p:nvPr/>
          </p:nvSpPr>
          <p:spPr bwMode="auto">
            <a:xfrm>
              <a:off x="349" y="1320"/>
              <a:ext cx="500" cy="1377"/>
            </a:xfrm>
            <a:custGeom>
              <a:avLst/>
              <a:gdLst>
                <a:gd name="T0" fmla="*/ 0 w 528"/>
                <a:gd name="T1" fmla="*/ 5456 h 976"/>
                <a:gd name="T2" fmla="*/ 183 w 528"/>
                <a:gd name="T3" fmla="*/ 896 h 976"/>
                <a:gd name="T4" fmla="*/ 402 w 528"/>
                <a:gd name="T5" fmla="*/ 89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7" name="Freeform 14">
              <a:extLst>
                <a:ext uri="{FF2B5EF4-FFF2-40B4-BE49-F238E27FC236}">
                  <a16:creationId xmlns:a16="http://schemas.microsoft.com/office/drawing/2014/main" id="{9F634AC3-8632-E04D-B41E-DFEC4F04B2F2}"/>
                </a:ext>
              </a:extLst>
            </p:cNvPr>
            <p:cNvSpPr>
              <a:spLocks/>
            </p:cNvSpPr>
            <p:nvPr/>
          </p:nvSpPr>
          <p:spPr bwMode="auto">
            <a:xfrm>
              <a:off x="349" y="1862"/>
              <a:ext cx="317" cy="835"/>
            </a:xfrm>
            <a:custGeom>
              <a:avLst/>
              <a:gdLst>
                <a:gd name="T0" fmla="*/ 0 w 528"/>
                <a:gd name="T1" fmla="*/ 447 h 976"/>
                <a:gd name="T2" fmla="*/ 19 w 528"/>
                <a:gd name="T3" fmla="*/ 74 h 976"/>
                <a:gd name="T4" fmla="*/ 41 w 528"/>
                <a:gd name="T5" fmla="*/ 8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8" name="Freeform 15">
              <a:extLst>
                <a:ext uri="{FF2B5EF4-FFF2-40B4-BE49-F238E27FC236}">
                  <a16:creationId xmlns:a16="http://schemas.microsoft.com/office/drawing/2014/main" id="{E5B928F0-9AD8-FA40-81B4-4C3A9E12588F}"/>
                </a:ext>
              </a:extLst>
            </p:cNvPr>
            <p:cNvSpPr>
              <a:spLocks/>
            </p:cNvSpPr>
            <p:nvPr/>
          </p:nvSpPr>
          <p:spPr bwMode="auto">
            <a:xfrm>
              <a:off x="349" y="1591"/>
              <a:ext cx="363" cy="1106"/>
            </a:xfrm>
            <a:custGeom>
              <a:avLst/>
              <a:gdLst>
                <a:gd name="T0" fmla="*/ 0 w 528"/>
                <a:gd name="T1" fmla="*/ 1823 h 976"/>
                <a:gd name="T2" fmla="*/ 37 w 528"/>
                <a:gd name="T3" fmla="*/ 298 h 976"/>
                <a:gd name="T4" fmla="*/ 81 w 528"/>
                <a:gd name="T5" fmla="*/ 29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9" name="Freeform 16">
              <a:extLst>
                <a:ext uri="{FF2B5EF4-FFF2-40B4-BE49-F238E27FC236}">
                  <a16:creationId xmlns:a16="http://schemas.microsoft.com/office/drawing/2014/main" id="{1444F97C-26B5-0144-AF02-EC0206B14C22}"/>
                </a:ext>
              </a:extLst>
            </p:cNvPr>
            <p:cNvSpPr>
              <a:spLocks/>
            </p:cNvSpPr>
            <p:nvPr/>
          </p:nvSpPr>
          <p:spPr bwMode="auto">
            <a:xfrm>
              <a:off x="349" y="2133"/>
              <a:ext cx="226" cy="542"/>
            </a:xfrm>
            <a:custGeom>
              <a:avLst/>
              <a:gdLst>
                <a:gd name="T0" fmla="*/ 0 w 528"/>
                <a:gd name="T1" fmla="*/ 52 h 976"/>
                <a:gd name="T2" fmla="*/ 3 w 528"/>
                <a:gd name="T3" fmla="*/ 8 h 976"/>
                <a:gd name="T4" fmla="*/ 8 w 528"/>
                <a:gd name="T5" fmla="*/ 1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0" name="Freeform 17">
              <a:extLst>
                <a:ext uri="{FF2B5EF4-FFF2-40B4-BE49-F238E27FC236}">
                  <a16:creationId xmlns:a16="http://schemas.microsoft.com/office/drawing/2014/main" id="{025B821F-15D3-4B4E-8650-88FA3D137D32}"/>
                </a:ext>
              </a:extLst>
            </p:cNvPr>
            <p:cNvSpPr>
              <a:spLocks/>
            </p:cNvSpPr>
            <p:nvPr/>
          </p:nvSpPr>
          <p:spPr bwMode="auto">
            <a:xfrm>
              <a:off x="349" y="2363"/>
              <a:ext cx="182" cy="295"/>
            </a:xfrm>
            <a:custGeom>
              <a:avLst/>
              <a:gdLst>
                <a:gd name="T0" fmla="*/ 0 w 528"/>
                <a:gd name="T1" fmla="*/ 2 h 976"/>
                <a:gd name="T2" fmla="*/ 1 w 528"/>
                <a:gd name="T3" fmla="*/ 1 h 976"/>
                <a:gd name="T4" fmla="*/ 3 w 528"/>
                <a:gd name="T5" fmla="*/ 0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7" name="Line 18">
              <a:extLst>
                <a:ext uri="{FF2B5EF4-FFF2-40B4-BE49-F238E27FC236}">
                  <a16:creationId xmlns:a16="http://schemas.microsoft.com/office/drawing/2014/main" id="{B4B4C542-1B29-6249-A6E4-A623FC54196B}"/>
                </a:ext>
              </a:extLst>
            </p:cNvPr>
            <p:cNvSpPr>
              <a:spLocks noChangeShapeType="1"/>
            </p:cNvSpPr>
            <p:nvPr/>
          </p:nvSpPr>
          <p:spPr bwMode="auto">
            <a:xfrm>
              <a:off x="803" y="1355"/>
              <a:ext cx="67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38" name="Line 19">
              <a:extLst>
                <a:ext uri="{FF2B5EF4-FFF2-40B4-BE49-F238E27FC236}">
                  <a16:creationId xmlns:a16="http://schemas.microsoft.com/office/drawing/2014/main" id="{CC8C5FD3-5B48-B145-8414-B9351F37BD77}"/>
                </a:ext>
              </a:extLst>
            </p:cNvPr>
            <p:cNvSpPr>
              <a:spLocks noChangeShapeType="1"/>
            </p:cNvSpPr>
            <p:nvPr/>
          </p:nvSpPr>
          <p:spPr bwMode="auto">
            <a:xfrm>
              <a:off x="712" y="1624"/>
              <a:ext cx="839"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39" name="Line 20">
              <a:extLst>
                <a:ext uri="{FF2B5EF4-FFF2-40B4-BE49-F238E27FC236}">
                  <a16:creationId xmlns:a16="http://schemas.microsoft.com/office/drawing/2014/main" id="{065F5453-E314-A045-9008-17484E66DC94}"/>
                </a:ext>
              </a:extLst>
            </p:cNvPr>
            <p:cNvSpPr>
              <a:spLocks noChangeShapeType="1"/>
            </p:cNvSpPr>
            <p:nvPr/>
          </p:nvSpPr>
          <p:spPr bwMode="auto">
            <a:xfrm>
              <a:off x="666" y="1892"/>
              <a:ext cx="96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40" name="Line 21">
              <a:extLst>
                <a:ext uri="{FF2B5EF4-FFF2-40B4-BE49-F238E27FC236}">
                  <a16:creationId xmlns:a16="http://schemas.microsoft.com/office/drawing/2014/main" id="{515E6618-DF12-B44A-9C70-231F1269318A}"/>
                </a:ext>
              </a:extLst>
            </p:cNvPr>
            <p:cNvSpPr>
              <a:spLocks noChangeShapeType="1"/>
            </p:cNvSpPr>
            <p:nvPr/>
          </p:nvSpPr>
          <p:spPr bwMode="auto">
            <a:xfrm>
              <a:off x="575" y="2151"/>
              <a:ext cx="1131"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41" name="Line 22">
              <a:extLst>
                <a:ext uri="{FF2B5EF4-FFF2-40B4-BE49-F238E27FC236}">
                  <a16:creationId xmlns:a16="http://schemas.microsoft.com/office/drawing/2014/main" id="{6E38CE4A-C11E-494C-AD00-EAE4D6A7B782}"/>
                </a:ext>
              </a:extLst>
            </p:cNvPr>
            <p:cNvSpPr>
              <a:spLocks noChangeShapeType="1"/>
            </p:cNvSpPr>
            <p:nvPr/>
          </p:nvSpPr>
          <p:spPr bwMode="auto">
            <a:xfrm>
              <a:off x="531" y="2376"/>
              <a:ext cx="125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42" name="Line 23">
              <a:extLst>
                <a:ext uri="{FF2B5EF4-FFF2-40B4-BE49-F238E27FC236}">
                  <a16:creationId xmlns:a16="http://schemas.microsoft.com/office/drawing/2014/main" id="{94836D1A-5FE5-884B-928C-CF4A331636B9}"/>
                </a:ext>
              </a:extLst>
            </p:cNvPr>
            <p:cNvSpPr>
              <a:spLocks noChangeShapeType="1"/>
            </p:cNvSpPr>
            <p:nvPr/>
          </p:nvSpPr>
          <p:spPr bwMode="auto">
            <a:xfrm flipH="1">
              <a:off x="419" y="2621"/>
              <a:ext cx="153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43" name="Text Box 24">
              <a:extLst>
                <a:ext uri="{FF2B5EF4-FFF2-40B4-BE49-F238E27FC236}">
                  <a16:creationId xmlns:a16="http://schemas.microsoft.com/office/drawing/2014/main" id="{4E343266-5C6B-764D-9D04-C35F13DD5249}"/>
                </a:ext>
              </a:extLst>
            </p:cNvPr>
            <p:cNvSpPr txBox="1">
              <a:spLocks noChangeArrowheads="1"/>
            </p:cNvSpPr>
            <p:nvPr/>
          </p:nvSpPr>
          <p:spPr bwMode="auto">
            <a:xfrm>
              <a:off x="113" y="1117"/>
              <a:ext cx="2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C</a:t>
              </a:r>
            </a:p>
          </p:txBody>
        </p:sp>
        <p:sp>
          <p:nvSpPr>
            <p:cNvPr id="8244" name="Rectangle 25">
              <a:extLst>
                <a:ext uri="{FF2B5EF4-FFF2-40B4-BE49-F238E27FC236}">
                  <a16:creationId xmlns:a16="http://schemas.microsoft.com/office/drawing/2014/main" id="{C1A0777B-4847-254B-BF87-9BE8CC94E001}"/>
                </a:ext>
              </a:extLst>
            </p:cNvPr>
            <p:cNvSpPr>
              <a:spLocks noChangeArrowheads="1"/>
            </p:cNvSpPr>
            <p:nvPr/>
          </p:nvSpPr>
          <p:spPr bwMode="auto">
            <a:xfrm>
              <a:off x="103" y="2607"/>
              <a:ext cx="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dirty="0">
                  <a:latin typeface="Times New Roman" charset="0"/>
                  <a:ea typeface="仿宋_GB2312" charset="0"/>
                </a:rPr>
                <a:t>O</a:t>
              </a:r>
            </a:p>
          </p:txBody>
        </p:sp>
        <p:sp>
          <p:nvSpPr>
            <p:cNvPr id="8245" name="Rectangle 26">
              <a:extLst>
                <a:ext uri="{FF2B5EF4-FFF2-40B4-BE49-F238E27FC236}">
                  <a16:creationId xmlns:a16="http://schemas.microsoft.com/office/drawing/2014/main" id="{9762A915-9C7A-F743-9C17-803B2EDC1101}"/>
                </a:ext>
              </a:extLst>
            </p:cNvPr>
            <p:cNvSpPr>
              <a:spLocks noChangeArrowheads="1"/>
            </p:cNvSpPr>
            <p:nvPr/>
          </p:nvSpPr>
          <p:spPr bwMode="auto">
            <a:xfrm>
              <a:off x="2087" y="2675"/>
              <a:ext cx="38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CE</a:t>
              </a:r>
            </a:p>
          </p:txBody>
        </p:sp>
        <p:sp>
          <p:nvSpPr>
            <p:cNvPr id="8246" name="Text Box 27">
              <a:extLst>
                <a:ext uri="{FF2B5EF4-FFF2-40B4-BE49-F238E27FC236}">
                  <a16:creationId xmlns:a16="http://schemas.microsoft.com/office/drawing/2014/main" id="{A675DD16-21DF-2944-9839-4BD7FDB904D1}"/>
                </a:ext>
              </a:extLst>
            </p:cNvPr>
            <p:cNvSpPr txBox="1">
              <a:spLocks noChangeArrowheads="1"/>
            </p:cNvSpPr>
            <p:nvPr/>
          </p:nvSpPr>
          <p:spPr bwMode="auto">
            <a:xfrm>
              <a:off x="1925" y="2410"/>
              <a:ext cx="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dirty="0" err="1">
                  <a:solidFill>
                    <a:srgbClr val="FF0000"/>
                  </a:solidFill>
                  <a:latin typeface="Times New Roman" charset="0"/>
                  <a:ea typeface="仿宋_GB2312" charset="0"/>
                </a:rPr>
                <a:t>i</a:t>
              </a:r>
              <a:r>
                <a:rPr lang="en-US" altLang="zh-CN" sz="2000" b="1" baseline="-25000" dirty="0" err="1">
                  <a:solidFill>
                    <a:srgbClr val="FF0000"/>
                  </a:solidFill>
                  <a:latin typeface="Times New Roman" charset="0"/>
                  <a:ea typeface="仿宋_GB2312" charset="0"/>
                </a:rPr>
                <a:t>B</a:t>
              </a:r>
              <a:r>
                <a:rPr lang="en-US" altLang="zh-CN" sz="2000" b="1" dirty="0">
                  <a:solidFill>
                    <a:srgbClr val="FF0000"/>
                  </a:solidFill>
                  <a:latin typeface="Times New Roman" charset="0"/>
                  <a:ea typeface="仿宋_GB2312" charset="0"/>
                </a:rPr>
                <a:t>=0</a:t>
              </a:r>
            </a:p>
          </p:txBody>
        </p:sp>
        <p:sp>
          <p:nvSpPr>
            <p:cNvPr id="27701" name="Freeform 28">
              <a:extLst>
                <a:ext uri="{FF2B5EF4-FFF2-40B4-BE49-F238E27FC236}">
                  <a16:creationId xmlns:a16="http://schemas.microsoft.com/office/drawing/2014/main" id="{47872EC9-CC7D-474A-B062-AE921F17D6D7}"/>
                </a:ext>
              </a:extLst>
            </p:cNvPr>
            <p:cNvSpPr>
              <a:spLocks/>
            </p:cNvSpPr>
            <p:nvPr/>
          </p:nvSpPr>
          <p:spPr bwMode="auto">
            <a:xfrm>
              <a:off x="380" y="1252"/>
              <a:ext cx="373" cy="1423"/>
            </a:xfrm>
            <a:custGeom>
              <a:avLst/>
              <a:gdLst>
                <a:gd name="T0" fmla="*/ 0 w 848"/>
                <a:gd name="T1" fmla="*/ 377 h 1984"/>
                <a:gd name="T2" fmla="*/ 10 w 848"/>
                <a:gd name="T3" fmla="*/ 204 h 1984"/>
                <a:gd name="T4" fmla="*/ 13 w 848"/>
                <a:gd name="T5" fmla="*/ 30 h 1984"/>
                <a:gd name="T6" fmla="*/ 13 w 848"/>
                <a:gd name="T7" fmla="*/ 21 h 19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8" h="1984">
                  <a:moveTo>
                    <a:pt x="0" y="1984"/>
                  </a:moveTo>
                  <a:cubicBezTo>
                    <a:pt x="244" y="1680"/>
                    <a:pt x="488" y="1376"/>
                    <a:pt x="624" y="1072"/>
                  </a:cubicBezTo>
                  <a:cubicBezTo>
                    <a:pt x="760" y="768"/>
                    <a:pt x="784" y="320"/>
                    <a:pt x="816" y="160"/>
                  </a:cubicBezTo>
                  <a:cubicBezTo>
                    <a:pt x="848" y="0"/>
                    <a:pt x="832" y="56"/>
                    <a:pt x="816" y="112"/>
                  </a:cubicBez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02" name="Freeform 29">
              <a:extLst>
                <a:ext uri="{FF2B5EF4-FFF2-40B4-BE49-F238E27FC236}">
                  <a16:creationId xmlns:a16="http://schemas.microsoft.com/office/drawing/2014/main" id="{BF669673-048B-F341-B2C5-EAD6A9429942}"/>
                </a:ext>
              </a:extLst>
            </p:cNvPr>
            <p:cNvSpPr>
              <a:spLocks/>
            </p:cNvSpPr>
            <p:nvPr/>
          </p:nvSpPr>
          <p:spPr bwMode="auto">
            <a:xfrm>
              <a:off x="351" y="2621"/>
              <a:ext cx="113" cy="44"/>
            </a:xfrm>
            <a:custGeom>
              <a:avLst/>
              <a:gdLst>
                <a:gd name="T0" fmla="*/ 0 w 528"/>
                <a:gd name="T1" fmla="*/ 0 h 976"/>
                <a:gd name="T2" fmla="*/ 0 w 528"/>
                <a:gd name="T3" fmla="*/ 0 h 976"/>
                <a:gd name="T4" fmla="*/ 0 w 528"/>
                <a:gd name="T5" fmla="*/ 0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317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5598" name="Group 30">
            <a:extLst>
              <a:ext uri="{FF2B5EF4-FFF2-40B4-BE49-F238E27FC236}">
                <a16:creationId xmlns:a16="http://schemas.microsoft.com/office/drawing/2014/main" id="{23AF9086-5086-C245-81D8-F2A566080DEF}"/>
              </a:ext>
            </a:extLst>
          </p:cNvPr>
          <p:cNvGrpSpPr>
            <a:grpSpLocks/>
          </p:cNvGrpSpPr>
          <p:nvPr/>
        </p:nvGrpSpPr>
        <p:grpSpPr bwMode="auto">
          <a:xfrm>
            <a:off x="2351089" y="1624013"/>
            <a:ext cx="2589213" cy="1676400"/>
            <a:chOff x="340" y="2880"/>
            <a:chExt cx="1631" cy="1056"/>
          </a:xfrm>
        </p:grpSpPr>
        <p:grpSp>
          <p:nvGrpSpPr>
            <p:cNvPr id="27663" name="Group 31">
              <a:extLst>
                <a:ext uri="{FF2B5EF4-FFF2-40B4-BE49-F238E27FC236}">
                  <a16:creationId xmlns:a16="http://schemas.microsoft.com/office/drawing/2014/main" id="{2CB6100C-2DB1-724E-BD62-CF12AAA90E11}"/>
                </a:ext>
              </a:extLst>
            </p:cNvPr>
            <p:cNvGrpSpPr>
              <a:grpSpLocks/>
            </p:cNvGrpSpPr>
            <p:nvPr/>
          </p:nvGrpSpPr>
          <p:grpSpPr bwMode="auto">
            <a:xfrm>
              <a:off x="916" y="3024"/>
              <a:ext cx="310" cy="624"/>
              <a:chOff x="4608" y="864"/>
              <a:chExt cx="336" cy="624"/>
            </a:xfrm>
          </p:grpSpPr>
          <p:sp>
            <p:nvSpPr>
              <p:cNvPr id="8224" name="Line 32">
                <a:extLst>
                  <a:ext uri="{FF2B5EF4-FFF2-40B4-BE49-F238E27FC236}">
                    <a16:creationId xmlns:a16="http://schemas.microsoft.com/office/drawing/2014/main" id="{C9036050-20F7-8246-A7A8-B40980D71766}"/>
                  </a:ext>
                </a:extLst>
              </p:cNvPr>
              <p:cNvSpPr>
                <a:spLocks noChangeShapeType="1"/>
              </p:cNvSpPr>
              <p:nvPr/>
            </p:nvSpPr>
            <p:spPr bwMode="auto">
              <a:xfrm>
                <a:off x="4752" y="1056"/>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5" name="Line 33">
                <a:extLst>
                  <a:ext uri="{FF2B5EF4-FFF2-40B4-BE49-F238E27FC236}">
                    <a16:creationId xmlns:a16="http://schemas.microsoft.com/office/drawing/2014/main" id="{D0CC34B1-83BA-E248-AEAB-33A2D2349F4C}"/>
                  </a:ext>
                </a:extLst>
              </p:cNvPr>
              <p:cNvSpPr>
                <a:spLocks noChangeShapeType="1"/>
              </p:cNvSpPr>
              <p:nvPr/>
            </p:nvSpPr>
            <p:spPr bwMode="auto">
              <a:xfrm>
                <a:off x="4752" y="1248"/>
                <a:ext cx="192"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6" name="Line 34">
                <a:extLst>
                  <a:ext uri="{FF2B5EF4-FFF2-40B4-BE49-F238E27FC236}">
                    <a16:creationId xmlns:a16="http://schemas.microsoft.com/office/drawing/2014/main" id="{0D197293-07C7-C94E-ACA5-8561C2A62B72}"/>
                  </a:ext>
                </a:extLst>
              </p:cNvPr>
              <p:cNvSpPr>
                <a:spLocks noChangeShapeType="1"/>
              </p:cNvSpPr>
              <p:nvPr/>
            </p:nvSpPr>
            <p:spPr bwMode="auto">
              <a:xfrm flipV="1">
                <a:off x="4752" y="1008"/>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7" name="Line 35">
                <a:extLst>
                  <a:ext uri="{FF2B5EF4-FFF2-40B4-BE49-F238E27FC236}">
                    <a16:creationId xmlns:a16="http://schemas.microsoft.com/office/drawing/2014/main" id="{4AF04E22-BB76-204B-A0D1-730268189207}"/>
                  </a:ext>
                </a:extLst>
              </p:cNvPr>
              <p:cNvSpPr>
                <a:spLocks noChangeShapeType="1"/>
              </p:cNvSpPr>
              <p:nvPr/>
            </p:nvSpPr>
            <p:spPr bwMode="auto">
              <a:xfrm flipV="1">
                <a:off x="4896" y="8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8" name="Line 36">
                <a:extLst>
                  <a:ext uri="{FF2B5EF4-FFF2-40B4-BE49-F238E27FC236}">
                    <a16:creationId xmlns:a16="http://schemas.microsoft.com/office/drawing/2014/main" id="{7B08C9B0-9C45-E547-BCA4-5FC09B69C64D}"/>
                  </a:ext>
                </a:extLst>
              </p:cNvPr>
              <p:cNvSpPr>
                <a:spLocks noChangeShapeType="1"/>
              </p:cNvSpPr>
              <p:nvPr/>
            </p:nvSpPr>
            <p:spPr bwMode="auto">
              <a:xfrm>
                <a:off x="4944" y="134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9" name="Line 37">
                <a:extLst>
                  <a:ext uri="{FF2B5EF4-FFF2-40B4-BE49-F238E27FC236}">
                    <a16:creationId xmlns:a16="http://schemas.microsoft.com/office/drawing/2014/main" id="{D90971BE-20E1-6C47-9841-94C34918B5EF}"/>
                  </a:ext>
                </a:extLst>
              </p:cNvPr>
              <p:cNvSpPr>
                <a:spLocks noChangeShapeType="1"/>
              </p:cNvSpPr>
              <p:nvPr/>
            </p:nvSpPr>
            <p:spPr bwMode="auto">
              <a:xfrm>
                <a:off x="4608" y="12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8210" name="Line 38">
              <a:extLst>
                <a:ext uri="{FF2B5EF4-FFF2-40B4-BE49-F238E27FC236}">
                  <a16:creationId xmlns:a16="http://schemas.microsoft.com/office/drawing/2014/main" id="{EEC95521-B116-7742-A668-DABB49AC1103}"/>
                </a:ext>
              </a:extLst>
            </p:cNvPr>
            <p:cNvSpPr>
              <a:spLocks noChangeShapeType="1"/>
            </p:cNvSpPr>
            <p:nvPr/>
          </p:nvSpPr>
          <p:spPr bwMode="auto">
            <a:xfrm flipV="1">
              <a:off x="1181"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1" name="Line 39">
              <a:extLst>
                <a:ext uri="{FF2B5EF4-FFF2-40B4-BE49-F238E27FC236}">
                  <a16:creationId xmlns:a16="http://schemas.microsoft.com/office/drawing/2014/main" id="{14FF630F-04B2-C347-BE41-118671735617}"/>
                </a:ext>
              </a:extLst>
            </p:cNvPr>
            <p:cNvSpPr>
              <a:spLocks noChangeShapeType="1"/>
            </p:cNvSpPr>
            <p:nvPr/>
          </p:nvSpPr>
          <p:spPr bwMode="auto">
            <a:xfrm>
              <a:off x="1226" y="3648"/>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2" name="Line 40">
              <a:extLst>
                <a:ext uri="{FF2B5EF4-FFF2-40B4-BE49-F238E27FC236}">
                  <a16:creationId xmlns:a16="http://schemas.microsoft.com/office/drawing/2014/main" id="{0A07C093-EB5B-FC45-9D1B-DD39FE9E065B}"/>
                </a:ext>
              </a:extLst>
            </p:cNvPr>
            <p:cNvSpPr>
              <a:spLocks noChangeShapeType="1"/>
            </p:cNvSpPr>
            <p:nvPr/>
          </p:nvSpPr>
          <p:spPr bwMode="auto">
            <a:xfrm>
              <a:off x="476" y="3884"/>
              <a:ext cx="1328"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3" name="Line 41">
              <a:extLst>
                <a:ext uri="{FF2B5EF4-FFF2-40B4-BE49-F238E27FC236}">
                  <a16:creationId xmlns:a16="http://schemas.microsoft.com/office/drawing/2014/main" id="{A1813B8C-B945-5640-94A0-3E017B370E5E}"/>
                </a:ext>
              </a:extLst>
            </p:cNvPr>
            <p:cNvSpPr>
              <a:spLocks noChangeShapeType="1"/>
            </p:cNvSpPr>
            <p:nvPr/>
          </p:nvSpPr>
          <p:spPr bwMode="auto">
            <a:xfrm flipH="1">
              <a:off x="476" y="3357"/>
              <a:ext cx="50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4" name="Oval 42">
              <a:extLst>
                <a:ext uri="{FF2B5EF4-FFF2-40B4-BE49-F238E27FC236}">
                  <a16:creationId xmlns:a16="http://schemas.microsoft.com/office/drawing/2014/main" id="{A9FF0D85-B901-524F-8925-7458C146B9DF}"/>
                </a:ext>
              </a:extLst>
            </p:cNvPr>
            <p:cNvSpPr>
              <a:spLocks noChangeArrowheads="1"/>
            </p:cNvSpPr>
            <p:nvPr/>
          </p:nvSpPr>
          <p:spPr bwMode="auto">
            <a:xfrm>
              <a:off x="1181" y="3840"/>
              <a:ext cx="89"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8215" name="Line 43">
              <a:extLst>
                <a:ext uri="{FF2B5EF4-FFF2-40B4-BE49-F238E27FC236}">
                  <a16:creationId xmlns:a16="http://schemas.microsoft.com/office/drawing/2014/main" id="{1A5A4FCE-2C50-1441-A5D2-01D5C2D2AB5A}"/>
                </a:ext>
              </a:extLst>
            </p:cNvPr>
            <p:cNvSpPr>
              <a:spLocks noChangeShapeType="1"/>
            </p:cNvSpPr>
            <p:nvPr/>
          </p:nvSpPr>
          <p:spPr bwMode="auto">
            <a:xfrm>
              <a:off x="1181" y="2976"/>
              <a:ext cx="53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6" name="Line 44">
              <a:extLst>
                <a:ext uri="{FF2B5EF4-FFF2-40B4-BE49-F238E27FC236}">
                  <a16:creationId xmlns:a16="http://schemas.microsoft.com/office/drawing/2014/main" id="{C62C1748-9753-8B4C-8886-DCA804909E3C}"/>
                </a:ext>
              </a:extLst>
            </p:cNvPr>
            <p:cNvSpPr>
              <a:spLocks noChangeShapeType="1"/>
            </p:cNvSpPr>
            <p:nvPr/>
          </p:nvSpPr>
          <p:spPr bwMode="auto">
            <a:xfrm>
              <a:off x="1226" y="3120"/>
              <a:ext cx="0" cy="28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7" name="Rectangle 45">
              <a:extLst>
                <a:ext uri="{FF2B5EF4-FFF2-40B4-BE49-F238E27FC236}">
                  <a16:creationId xmlns:a16="http://schemas.microsoft.com/office/drawing/2014/main" id="{6009575C-5778-9B46-BBD0-E50AF0197AD5}"/>
                </a:ext>
              </a:extLst>
            </p:cNvPr>
            <p:cNvSpPr>
              <a:spLocks noChangeArrowheads="1"/>
            </p:cNvSpPr>
            <p:nvPr/>
          </p:nvSpPr>
          <p:spPr bwMode="auto">
            <a:xfrm>
              <a:off x="1202" y="3113"/>
              <a:ext cx="2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C</a:t>
              </a:r>
            </a:p>
          </p:txBody>
        </p:sp>
        <p:sp>
          <p:nvSpPr>
            <p:cNvPr id="8218" name="Line 46">
              <a:extLst>
                <a:ext uri="{FF2B5EF4-FFF2-40B4-BE49-F238E27FC236}">
                  <a16:creationId xmlns:a16="http://schemas.microsoft.com/office/drawing/2014/main" id="{EC352EAF-78F4-0144-8288-C9B349E41061}"/>
                </a:ext>
              </a:extLst>
            </p:cNvPr>
            <p:cNvSpPr>
              <a:spLocks noChangeShapeType="1"/>
            </p:cNvSpPr>
            <p:nvPr/>
          </p:nvSpPr>
          <p:spPr bwMode="auto">
            <a:xfrm>
              <a:off x="517" y="3456"/>
              <a:ext cx="0"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9" name="Rectangle 47">
              <a:extLst>
                <a:ext uri="{FF2B5EF4-FFF2-40B4-BE49-F238E27FC236}">
                  <a16:creationId xmlns:a16="http://schemas.microsoft.com/office/drawing/2014/main" id="{79A6631B-B4FF-DB4A-82D5-CBE5B38F5F1D}"/>
                </a:ext>
              </a:extLst>
            </p:cNvPr>
            <p:cNvSpPr>
              <a:spLocks noChangeArrowheads="1"/>
            </p:cNvSpPr>
            <p:nvPr/>
          </p:nvSpPr>
          <p:spPr bwMode="auto">
            <a:xfrm>
              <a:off x="340" y="345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I</a:t>
              </a:r>
            </a:p>
          </p:txBody>
        </p:sp>
        <p:sp>
          <p:nvSpPr>
            <p:cNvPr id="8220" name="Line 48">
              <a:extLst>
                <a:ext uri="{FF2B5EF4-FFF2-40B4-BE49-F238E27FC236}">
                  <a16:creationId xmlns:a16="http://schemas.microsoft.com/office/drawing/2014/main" id="{37149C08-7F1C-F141-B555-D53328E6488E}"/>
                </a:ext>
              </a:extLst>
            </p:cNvPr>
            <p:cNvSpPr>
              <a:spLocks noChangeShapeType="1"/>
            </p:cNvSpPr>
            <p:nvPr/>
          </p:nvSpPr>
          <p:spPr bwMode="auto">
            <a:xfrm>
              <a:off x="739" y="3456"/>
              <a:ext cx="177"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1" name="Rectangle 49">
              <a:extLst>
                <a:ext uri="{FF2B5EF4-FFF2-40B4-BE49-F238E27FC236}">
                  <a16:creationId xmlns:a16="http://schemas.microsoft.com/office/drawing/2014/main" id="{9E30319F-3ABB-8346-8939-9A81EEF54586}"/>
                </a:ext>
              </a:extLst>
            </p:cNvPr>
            <p:cNvSpPr>
              <a:spLocks noChangeArrowheads="1"/>
            </p:cNvSpPr>
            <p:nvPr/>
          </p:nvSpPr>
          <p:spPr bwMode="auto">
            <a:xfrm>
              <a:off x="694" y="3408"/>
              <a:ext cx="2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B</a:t>
              </a:r>
            </a:p>
          </p:txBody>
        </p:sp>
        <p:sp>
          <p:nvSpPr>
            <p:cNvPr id="8222" name="Rectangle 50">
              <a:extLst>
                <a:ext uri="{FF2B5EF4-FFF2-40B4-BE49-F238E27FC236}">
                  <a16:creationId xmlns:a16="http://schemas.microsoft.com/office/drawing/2014/main" id="{36FDB9D3-2590-0A4A-8E34-2F8490F5A77F}"/>
                </a:ext>
              </a:extLst>
            </p:cNvPr>
            <p:cNvSpPr>
              <a:spLocks noChangeArrowheads="1"/>
            </p:cNvSpPr>
            <p:nvPr/>
          </p:nvSpPr>
          <p:spPr bwMode="auto">
            <a:xfrm>
              <a:off x="1624" y="3264"/>
              <a:ext cx="3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CE</a:t>
              </a:r>
            </a:p>
          </p:txBody>
        </p:sp>
        <p:sp>
          <p:nvSpPr>
            <p:cNvPr id="8223" name="Line 51">
              <a:extLst>
                <a:ext uri="{FF2B5EF4-FFF2-40B4-BE49-F238E27FC236}">
                  <a16:creationId xmlns:a16="http://schemas.microsoft.com/office/drawing/2014/main" id="{F25537DD-D7BD-DB4F-9737-488873AF3B1F}"/>
                </a:ext>
              </a:extLst>
            </p:cNvPr>
            <p:cNvSpPr>
              <a:spLocks noChangeShapeType="1"/>
            </p:cNvSpPr>
            <p:nvPr/>
          </p:nvSpPr>
          <p:spPr bwMode="auto">
            <a:xfrm>
              <a:off x="1669" y="3072"/>
              <a:ext cx="0" cy="67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365620" name="AutoShape 52">
            <a:extLst>
              <a:ext uri="{FF2B5EF4-FFF2-40B4-BE49-F238E27FC236}">
                <a16:creationId xmlns:a16="http://schemas.microsoft.com/office/drawing/2014/main" id="{576B1839-9598-EE42-9317-DB3A35CB8D35}"/>
              </a:ext>
            </a:extLst>
          </p:cNvPr>
          <p:cNvSpPr>
            <a:spLocks noChangeArrowheads="1"/>
          </p:cNvSpPr>
          <p:nvPr/>
        </p:nvSpPr>
        <p:spPr bwMode="auto">
          <a:xfrm>
            <a:off x="5159376" y="1700213"/>
            <a:ext cx="2232025" cy="360362"/>
          </a:xfrm>
          <a:prstGeom prst="wedgeRoundRectCallout">
            <a:avLst>
              <a:gd name="adj1" fmla="val 7398"/>
              <a:gd name="adj2" fmla="val 206829"/>
              <a:gd name="adj3" fmla="val 16667"/>
            </a:avLst>
          </a:prstGeom>
          <a:solidFill>
            <a:srgbClr val="FF000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lgn="ctr">
              <a:defRPr/>
            </a:pPr>
            <a:r>
              <a:rPr lang="zh-CN" altLang="en-US" b="1" dirty="0">
                <a:latin typeface="微软雅黑" panose="020B0503020204020204" pitchFamily="34" charset="-122"/>
                <a:ea typeface="微软雅黑" panose="020B0503020204020204" pitchFamily="34" charset="-122"/>
              </a:rPr>
              <a:t>临界饱和线</a:t>
            </a:r>
          </a:p>
        </p:txBody>
      </p:sp>
      <p:sp>
        <p:nvSpPr>
          <p:cNvPr id="365621" name="AutoShape 53">
            <a:extLst>
              <a:ext uri="{FF2B5EF4-FFF2-40B4-BE49-F238E27FC236}">
                <a16:creationId xmlns:a16="http://schemas.microsoft.com/office/drawing/2014/main" id="{81C33D55-AC12-1748-A6E3-6E91A3CC21A6}"/>
              </a:ext>
            </a:extLst>
          </p:cNvPr>
          <p:cNvSpPr>
            <a:spLocks noChangeArrowheads="1"/>
          </p:cNvSpPr>
          <p:nvPr/>
        </p:nvSpPr>
        <p:spPr bwMode="auto">
          <a:xfrm>
            <a:off x="6816726" y="4941889"/>
            <a:ext cx="1439863" cy="504825"/>
          </a:xfrm>
          <a:prstGeom prst="wedgeRoundRectCallout">
            <a:avLst>
              <a:gd name="adj1" fmla="val -50222"/>
              <a:gd name="adj2" fmla="val -105347"/>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a:defRPr/>
            </a:pPr>
            <a:r>
              <a:rPr lang="zh-CN" altLang="en-US" sz="2800" b="1" dirty="0">
                <a:solidFill>
                  <a:srgbClr val="CC3300"/>
                </a:solidFill>
                <a:latin typeface="微软雅黑" panose="020B0503020204020204" pitchFamily="34" charset="-122"/>
                <a:ea typeface="微软雅黑" panose="020B0503020204020204" pitchFamily="34" charset="-122"/>
              </a:rPr>
              <a:t>截止区</a:t>
            </a:r>
          </a:p>
        </p:txBody>
      </p:sp>
      <p:sp>
        <p:nvSpPr>
          <p:cNvPr id="365622" name="AutoShape 54">
            <a:extLst>
              <a:ext uri="{FF2B5EF4-FFF2-40B4-BE49-F238E27FC236}">
                <a16:creationId xmlns:a16="http://schemas.microsoft.com/office/drawing/2014/main" id="{51253609-9CFF-7547-B12B-45A6CFD841FD}"/>
              </a:ext>
            </a:extLst>
          </p:cNvPr>
          <p:cNvSpPr>
            <a:spLocks noChangeArrowheads="1"/>
          </p:cNvSpPr>
          <p:nvPr/>
        </p:nvSpPr>
        <p:spPr bwMode="auto">
          <a:xfrm rot="10775530" flipV="1">
            <a:off x="7754939" y="1681163"/>
            <a:ext cx="1654175" cy="512762"/>
          </a:xfrm>
          <a:prstGeom prst="wedgeRoundRectCallout">
            <a:avLst>
              <a:gd name="adj1" fmla="val 124079"/>
              <a:gd name="adj2" fmla="val 314046"/>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a:defRPr/>
            </a:pPr>
            <a:r>
              <a:rPr lang="zh-CN" altLang="en-US" sz="2800" b="1" dirty="0">
                <a:solidFill>
                  <a:srgbClr val="FF0000"/>
                </a:solidFill>
                <a:latin typeface="微软雅黑" panose="020B0503020204020204" pitchFamily="34" charset="-122"/>
                <a:ea typeface="微软雅黑" panose="020B0503020204020204" pitchFamily="34" charset="-122"/>
              </a:rPr>
              <a:t>放大区</a:t>
            </a:r>
            <a:endParaRPr lang="zh-CN" altLang="en-US" sz="2800" b="1" dirty="0">
              <a:solidFill>
                <a:srgbClr val="CC3300"/>
              </a:solidFill>
              <a:latin typeface="微软雅黑" panose="020B0503020204020204" pitchFamily="34" charset="-122"/>
              <a:ea typeface="微软雅黑" panose="020B0503020204020204" pitchFamily="34" charset="-122"/>
            </a:endParaRPr>
          </a:p>
        </p:txBody>
      </p:sp>
      <p:grpSp>
        <p:nvGrpSpPr>
          <p:cNvPr id="365623" name="Group 55">
            <a:extLst>
              <a:ext uri="{FF2B5EF4-FFF2-40B4-BE49-F238E27FC236}">
                <a16:creationId xmlns:a16="http://schemas.microsoft.com/office/drawing/2014/main" id="{98350550-A736-D443-B52A-CA32CAF9C78C}"/>
              </a:ext>
            </a:extLst>
          </p:cNvPr>
          <p:cNvGrpSpPr>
            <a:grpSpLocks/>
          </p:cNvGrpSpPr>
          <p:nvPr/>
        </p:nvGrpSpPr>
        <p:grpSpPr bwMode="auto">
          <a:xfrm>
            <a:off x="6888163" y="5445125"/>
            <a:ext cx="2933700" cy="871538"/>
            <a:chOff x="851" y="3404"/>
            <a:chExt cx="1848" cy="790"/>
          </a:xfrm>
        </p:grpSpPr>
        <mc:AlternateContent xmlns:mc="http://schemas.openxmlformats.org/markup-compatibility/2006">
          <mc:Choice xmlns:a14="http://schemas.microsoft.com/office/drawing/2010/main" Requires="a14">
            <p:sp>
              <p:nvSpPr>
                <p:cNvPr id="27661" name="Object 56">
                  <a:extLst>
                    <a:ext uri="{FF2B5EF4-FFF2-40B4-BE49-F238E27FC236}">
                      <a16:creationId xmlns:a16="http://schemas.microsoft.com/office/drawing/2014/main" id="{62879957-82F5-4D42-BB8D-4FB734709C3A}"/>
                    </a:ext>
                  </a:extLst>
                </p:cNvPr>
                <p:cNvSpPr txBox="1"/>
                <p:nvPr/>
              </p:nvSpPr>
              <p:spPr bwMode="auto">
                <a:xfrm>
                  <a:off x="930" y="3793"/>
                  <a:ext cx="1769" cy="401"/>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𝐵</m:t>
                            </m:r>
                          </m:sub>
                        </m:sSub>
                        <m:r>
                          <a:rPr lang="zh-CN" altLang="en-US" i="1">
                            <a:solidFill>
                              <a:srgbClr val="000000"/>
                            </a:solidFill>
                            <a:latin typeface="Cambria Math" panose="02040503050406030204" pitchFamily="18" charset="0"/>
                          </a:rPr>
                          <m:t>=0;</m:t>
                        </m:r>
                        <m:r>
                          <a:rPr lang="zh-CN" altLang="en-US" i="1" smtClean="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𝐶</m:t>
                            </m:r>
                          </m:sub>
                        </m:sSub>
                        <m:r>
                          <a:rPr lang="zh-CN" altLang="en-US" i="1">
                            <a:solidFill>
                              <a:srgbClr val="000000"/>
                            </a:solidFill>
                            <a:latin typeface="Cambria Math" panose="02040503050406030204" pitchFamily="18" charset="0"/>
                          </a:rPr>
                          <m:t>≈0</m:t>
                        </m:r>
                      </m:oMath>
                    </m:oMathPara>
                  </a14:m>
                  <a:endParaRPr lang="zh-CN" altLang="en-US" dirty="0"/>
                </a:p>
              </p:txBody>
            </p:sp>
          </mc:Choice>
          <mc:Fallback>
            <p:sp>
              <p:nvSpPr>
                <p:cNvPr id="27661" name="Object 56">
                  <a:extLst>
                    <a:ext uri="{FF2B5EF4-FFF2-40B4-BE49-F238E27FC236}">
                      <a16:creationId xmlns:a16="http://schemas.microsoft.com/office/drawing/2014/main" id="{62879957-82F5-4D42-BB8D-4FB734709C3A}"/>
                    </a:ext>
                  </a:extLst>
                </p:cNvPr>
                <p:cNvSpPr txBox="1">
                  <a:spLocks noRot="1" noChangeAspect="1" noMove="1" noResize="1" noEditPoints="1" noAdjustHandles="1" noChangeArrowheads="1" noChangeShapeType="1" noTextEdit="1"/>
                </p:cNvSpPr>
                <p:nvPr/>
              </p:nvSpPr>
              <p:spPr bwMode="auto">
                <a:xfrm>
                  <a:off x="930" y="3793"/>
                  <a:ext cx="1769" cy="401"/>
                </a:xfrm>
                <a:prstGeom prst="rect">
                  <a:avLst/>
                </a:prstGeom>
                <a:blipFill>
                  <a:blip r:embed="rId3"/>
                  <a:stretch>
                    <a:fillRect l="-217" b="-1389"/>
                  </a:stretch>
                </a:blipFill>
                <a:ln>
                  <a:noFill/>
                </a:ln>
                <a:effectLst/>
              </p:spPr>
              <p:txBody>
                <a:bodyPr/>
                <a:lstStyle/>
                <a:p>
                  <a:r>
                    <a:rPr lang="zh-CN" altLang="en-US">
                      <a:noFill/>
                    </a:rPr>
                    <a:t> </a:t>
                  </a:r>
                </a:p>
              </p:txBody>
            </p:sp>
          </mc:Fallback>
        </mc:AlternateContent>
        <p:sp>
          <p:nvSpPr>
            <p:cNvPr id="8208" name="Rectangle 57">
              <a:extLst>
                <a:ext uri="{FF2B5EF4-FFF2-40B4-BE49-F238E27FC236}">
                  <a16:creationId xmlns:a16="http://schemas.microsoft.com/office/drawing/2014/main" id="{64235635-D127-804B-8108-B66159DBBAF5}"/>
                </a:ext>
              </a:extLst>
            </p:cNvPr>
            <p:cNvSpPr>
              <a:spLocks noChangeArrowheads="1"/>
            </p:cNvSpPr>
            <p:nvPr/>
          </p:nvSpPr>
          <p:spPr bwMode="auto">
            <a:xfrm>
              <a:off x="851" y="3404"/>
              <a:ext cx="60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defRPr/>
              </a:pPr>
              <a:r>
                <a:rPr lang="zh-CN" altLang="en-US" sz="2000" b="1" dirty="0">
                  <a:latin typeface="微软雅黑" panose="020B0503020204020204" pitchFamily="34" charset="-122"/>
                  <a:ea typeface="微软雅黑" panose="020B0503020204020204" pitchFamily="34" charset="-122"/>
                </a:rPr>
                <a:t>特点：</a:t>
              </a:r>
            </a:p>
          </p:txBody>
        </p:sp>
      </p:grpSp>
      <p:sp>
        <p:nvSpPr>
          <p:cNvPr id="365626" name="AutoShape 58">
            <a:extLst>
              <a:ext uri="{FF2B5EF4-FFF2-40B4-BE49-F238E27FC236}">
                <a16:creationId xmlns:a16="http://schemas.microsoft.com/office/drawing/2014/main" id="{F0C2C2AB-5FD2-DF4A-A59A-077C39F5C966}"/>
              </a:ext>
            </a:extLst>
          </p:cNvPr>
          <p:cNvSpPr>
            <a:spLocks noChangeArrowheads="1"/>
          </p:cNvSpPr>
          <p:nvPr/>
        </p:nvSpPr>
        <p:spPr bwMode="auto">
          <a:xfrm>
            <a:off x="2289175" y="3367089"/>
            <a:ext cx="1944688" cy="504825"/>
          </a:xfrm>
          <a:prstGeom prst="wedgeRoundRectCallout">
            <a:avLst>
              <a:gd name="adj1" fmla="val 145023"/>
              <a:gd name="adj2" fmla="val 111949"/>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sz="2800" b="1" dirty="0">
                <a:solidFill>
                  <a:srgbClr val="CC3300"/>
                </a:solidFill>
                <a:latin typeface="微软雅黑" panose="020B0503020204020204" pitchFamily="34" charset="-122"/>
                <a:ea typeface="微软雅黑" panose="020B0503020204020204" pitchFamily="34" charset="-122"/>
              </a:rPr>
              <a:t>饱和区</a:t>
            </a:r>
          </a:p>
        </p:txBody>
      </p:sp>
      <p:sp>
        <p:nvSpPr>
          <p:cNvPr id="365627" name="Rectangle 59">
            <a:extLst>
              <a:ext uri="{FF2B5EF4-FFF2-40B4-BE49-F238E27FC236}">
                <a16:creationId xmlns:a16="http://schemas.microsoft.com/office/drawing/2014/main" id="{BE38659B-F78D-D14F-BF8F-80833DEC5D67}"/>
              </a:ext>
            </a:extLst>
          </p:cNvPr>
          <p:cNvSpPr>
            <a:spLocks noChangeArrowheads="1"/>
          </p:cNvSpPr>
          <p:nvPr/>
        </p:nvSpPr>
        <p:spPr bwMode="auto">
          <a:xfrm>
            <a:off x="2351089" y="6037114"/>
            <a:ext cx="215749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b="1" dirty="0" err="1">
                <a:solidFill>
                  <a:srgbClr val="FF0001"/>
                </a:solidFill>
                <a:latin typeface="Times New Roman" charset="0"/>
                <a:ea typeface="仿宋_GB2312" charset="-122"/>
              </a:rPr>
              <a:t>i</a:t>
            </a:r>
            <a:r>
              <a:rPr lang="en-US" altLang="zh-CN" b="1" baseline="-25000" dirty="0" err="1">
                <a:solidFill>
                  <a:srgbClr val="FF0001"/>
                </a:solidFill>
                <a:latin typeface="Times New Roman" charset="0"/>
                <a:ea typeface="仿宋_GB2312" charset="-122"/>
              </a:rPr>
              <a:t>C</a:t>
            </a:r>
            <a:r>
              <a:rPr lang="en-US" altLang="zh-CN" b="1" baseline="-25000" dirty="0">
                <a:solidFill>
                  <a:srgbClr val="FF0001"/>
                </a:solidFill>
                <a:latin typeface="Times New Roman" charset="0"/>
                <a:ea typeface="仿宋_GB2312" charset="-122"/>
              </a:rPr>
              <a:t> </a:t>
            </a:r>
            <a:r>
              <a:rPr lang="en-US" altLang="zh-CN" b="1" dirty="0">
                <a:solidFill>
                  <a:srgbClr val="FF0001"/>
                </a:solidFill>
                <a:latin typeface="Times New Roman" charset="0"/>
                <a:ea typeface="仿宋_GB2312" charset="-122"/>
              </a:rPr>
              <a:t>=0</a:t>
            </a:r>
            <a:r>
              <a:rPr lang="zh-CN" altLang="en-US" b="1" dirty="0">
                <a:solidFill>
                  <a:srgbClr val="FF0001"/>
                </a:solidFill>
                <a:latin typeface="微软雅黑" panose="020B0503020204020204" pitchFamily="34" charset="-122"/>
                <a:ea typeface="微软雅黑" panose="020B0503020204020204" pitchFamily="34" charset="-122"/>
              </a:rPr>
              <a:t>时</a:t>
            </a:r>
            <a:r>
              <a:rPr lang="en-US" altLang="zh-CN" b="1" dirty="0">
                <a:solidFill>
                  <a:srgbClr val="FF0001"/>
                </a:solidFill>
                <a:latin typeface="Times New Roman" charset="0"/>
                <a:ea typeface="仿宋_GB2312" charset="-122"/>
              </a:rPr>
              <a:t>, V</a:t>
            </a:r>
            <a:r>
              <a:rPr lang="en-US" altLang="zh-CN" b="1" baseline="-25000" dirty="0">
                <a:solidFill>
                  <a:srgbClr val="FF0001"/>
                </a:solidFill>
                <a:latin typeface="Times New Roman" charset="0"/>
                <a:ea typeface="仿宋_GB2312" charset="-122"/>
              </a:rPr>
              <a:t>CE</a:t>
            </a:r>
            <a:r>
              <a:rPr lang="en-US" altLang="zh-CN" b="1" dirty="0">
                <a:solidFill>
                  <a:srgbClr val="FF0001"/>
                </a:solidFill>
                <a:latin typeface="Times New Roman" charset="0"/>
                <a:ea typeface="仿宋_GB2312" charset="-122"/>
              </a:rPr>
              <a:t> ≈0</a:t>
            </a:r>
          </a:p>
        </p:txBody>
      </p:sp>
      <p:sp>
        <p:nvSpPr>
          <p:cNvPr id="365628" name="Rectangle 60">
            <a:extLst>
              <a:ext uri="{FF2B5EF4-FFF2-40B4-BE49-F238E27FC236}">
                <a16:creationId xmlns:a16="http://schemas.microsoft.com/office/drawing/2014/main" id="{4FFD6D19-CE12-6F46-A39C-367F7059DBAB}"/>
              </a:ext>
            </a:extLst>
          </p:cNvPr>
          <p:cNvSpPr>
            <a:spLocks noChangeArrowheads="1"/>
          </p:cNvSpPr>
          <p:nvPr/>
        </p:nvSpPr>
        <p:spPr bwMode="auto">
          <a:xfrm>
            <a:off x="1919289" y="3906839"/>
            <a:ext cx="3889375"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spAutoFit/>
          </a:bodyPr>
          <a:lstStyle>
            <a:lvl1pPr marL="457200" indent="-457200">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b="1" dirty="0">
                <a:latin typeface="微软雅黑" panose="020B0503020204020204" pitchFamily="34" charset="-122"/>
                <a:ea typeface="微软雅黑" panose="020B0503020204020204" pitchFamily="34" charset="-122"/>
              </a:rPr>
              <a:t>特点：</a:t>
            </a:r>
          </a:p>
          <a:p>
            <a:pPr>
              <a:spcBef>
                <a:spcPct val="30000"/>
              </a:spcBef>
              <a:spcAft>
                <a:spcPct val="30000"/>
              </a:spcAft>
              <a:buClrTx/>
              <a:buSzTx/>
              <a:buFontTx/>
              <a:buNone/>
            </a:pPr>
            <a:r>
              <a:rPr lang="zh-CN" altLang="en-US" sz="2000" dirty="0">
                <a:latin typeface="Times New Roman" panose="02020603050405020304" pitchFamily="18" charset="0"/>
              </a:rPr>
              <a:t>  </a:t>
            </a:r>
            <a:r>
              <a:rPr lang="en-US" altLang="zh-CN" sz="2000" b="1" dirty="0">
                <a:latin typeface="Times New Roman" panose="02020603050405020304" pitchFamily="18" charset="0"/>
              </a:rPr>
              <a:t>(a) </a:t>
            </a:r>
            <a:r>
              <a:rPr lang="en-US" altLang="zh-CN" sz="2000" b="1" dirty="0" err="1">
                <a:latin typeface="Times New Roman" panose="02020603050405020304" pitchFamily="18" charset="0"/>
              </a:rPr>
              <a:t>i</a:t>
            </a:r>
            <a:r>
              <a:rPr lang="en-US" altLang="zh-CN" sz="2000" b="1" baseline="-25000" dirty="0" err="1">
                <a:latin typeface="Times New Roman" panose="02020603050405020304" pitchFamily="18" charset="0"/>
              </a:rPr>
              <a:t>B</a:t>
            </a:r>
            <a:r>
              <a:rPr lang="en-US" altLang="zh-CN" sz="2000" b="1" dirty="0">
                <a:latin typeface="Times New Roman" panose="02020603050405020304" pitchFamily="18" charset="0"/>
              </a:rPr>
              <a:t> &gt;0 ; </a:t>
            </a:r>
            <a:r>
              <a:rPr lang="en-US" altLang="zh-CN" sz="2000" b="1" dirty="0" err="1">
                <a:latin typeface="Times New Roman" panose="02020603050405020304" pitchFamily="18" charset="0"/>
              </a:rPr>
              <a:t>i</a:t>
            </a:r>
            <a:r>
              <a:rPr lang="en-US" altLang="zh-CN" sz="2000" b="1" baseline="-25000" dirty="0" err="1">
                <a:latin typeface="Times New Roman" panose="02020603050405020304" pitchFamily="18" charset="0"/>
              </a:rPr>
              <a:t>C</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i</a:t>
            </a:r>
            <a:r>
              <a:rPr lang="en-US" altLang="zh-CN" sz="2000" b="1" baseline="-25000" dirty="0" err="1">
                <a:latin typeface="Times New Roman" panose="02020603050405020304" pitchFamily="18" charset="0"/>
              </a:rPr>
              <a:t>B</a:t>
            </a:r>
            <a:r>
              <a:rPr lang="en-US" altLang="zh-CN" sz="2000" b="1" dirty="0">
                <a:latin typeface="Times New Roman" panose="02020603050405020304" pitchFamily="18" charset="0"/>
              </a:rPr>
              <a:t>&lt;β </a:t>
            </a:r>
          </a:p>
          <a:p>
            <a:pPr>
              <a:spcBef>
                <a:spcPct val="0"/>
              </a:spcBef>
              <a:buClrTx/>
              <a:buSzTx/>
              <a:buFontTx/>
              <a:buNone/>
            </a:pPr>
            <a:r>
              <a:rPr lang="en-US" altLang="zh-CN" sz="2000" b="1" dirty="0">
                <a:latin typeface="Times New Roman" panose="02020603050405020304" pitchFamily="18" charset="0"/>
              </a:rPr>
              <a:t>  (b)</a:t>
            </a:r>
            <a:r>
              <a:rPr lang="zh-CN" altLang="en-US" sz="2000" b="1" dirty="0">
                <a:latin typeface="微软雅黑" panose="020B0503020204020204" pitchFamily="34" charset="-122"/>
                <a:ea typeface="微软雅黑" panose="020B0503020204020204" pitchFamily="34" charset="-122"/>
              </a:rPr>
              <a:t>发射结和 集电结都</a:t>
            </a:r>
            <a:r>
              <a:rPr lang="zh-CN" altLang="en-US" sz="2000" b="1" dirty="0">
                <a:solidFill>
                  <a:srgbClr val="CC3300"/>
                </a:solidFill>
                <a:latin typeface="微软雅黑" panose="020B0503020204020204" pitchFamily="34" charset="-122"/>
                <a:ea typeface="微软雅黑" panose="020B0503020204020204" pitchFamily="34" charset="-122"/>
              </a:rPr>
              <a:t>正偏</a:t>
            </a:r>
          </a:p>
        </p:txBody>
      </p:sp>
      <p:sp>
        <p:nvSpPr>
          <p:cNvPr id="2" name="标题 1">
            <a:extLst>
              <a:ext uri="{FF2B5EF4-FFF2-40B4-BE49-F238E27FC236}">
                <a16:creationId xmlns:a16="http://schemas.microsoft.com/office/drawing/2014/main" id="{F5F2F32D-13CE-0742-A77C-A3F6BF180BCC}"/>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三极管输出特性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5598"/>
                                        </p:tgtEl>
                                        <p:attrNameLst>
                                          <p:attrName>style.visibility</p:attrName>
                                        </p:attrNameLst>
                                      </p:cBhvr>
                                      <p:to>
                                        <p:strVal val="visible"/>
                                      </p:to>
                                    </p:set>
                                    <p:anim calcmode="lin" valueType="num">
                                      <p:cBhvr additive="base">
                                        <p:cTn id="7" dur="500" fill="hold"/>
                                        <p:tgtEl>
                                          <p:spTgt spid="365598"/>
                                        </p:tgtEl>
                                        <p:attrNameLst>
                                          <p:attrName>ppt_x</p:attrName>
                                        </p:attrNameLst>
                                      </p:cBhvr>
                                      <p:tavLst>
                                        <p:tav tm="0">
                                          <p:val>
                                            <p:strVal val="0-#ppt_w/2"/>
                                          </p:val>
                                        </p:tav>
                                        <p:tav tm="100000">
                                          <p:val>
                                            <p:strVal val="#ppt_x"/>
                                          </p:val>
                                        </p:tav>
                                      </p:tavLst>
                                    </p:anim>
                                    <p:anim calcmode="lin" valueType="num">
                                      <p:cBhvr additive="base">
                                        <p:cTn id="8" dur="500" fill="hold"/>
                                        <p:tgtEl>
                                          <p:spTgt spid="3655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65578"/>
                                        </p:tgtEl>
                                        <p:attrNameLst>
                                          <p:attrName>style.visibility</p:attrName>
                                        </p:attrNameLst>
                                      </p:cBhvr>
                                      <p:to>
                                        <p:strVal val="visible"/>
                                      </p:to>
                                    </p:set>
                                    <p:anim calcmode="lin" valueType="num">
                                      <p:cBhvr additive="base">
                                        <p:cTn id="13" dur="500" fill="hold"/>
                                        <p:tgtEl>
                                          <p:spTgt spid="365578"/>
                                        </p:tgtEl>
                                        <p:attrNameLst>
                                          <p:attrName>ppt_x</p:attrName>
                                        </p:attrNameLst>
                                      </p:cBhvr>
                                      <p:tavLst>
                                        <p:tav tm="0">
                                          <p:val>
                                            <p:strVal val="1+#ppt_w/2"/>
                                          </p:val>
                                        </p:tav>
                                        <p:tav tm="100000">
                                          <p:val>
                                            <p:strVal val="#ppt_x"/>
                                          </p:val>
                                        </p:tav>
                                      </p:tavLst>
                                    </p:anim>
                                    <p:anim calcmode="lin" valueType="num">
                                      <p:cBhvr additive="base">
                                        <p:cTn id="14" dur="500" fill="hold"/>
                                        <p:tgtEl>
                                          <p:spTgt spid="3655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65620"/>
                                        </p:tgtEl>
                                        <p:attrNameLst>
                                          <p:attrName>style.visibility</p:attrName>
                                        </p:attrNameLst>
                                      </p:cBhvr>
                                      <p:to>
                                        <p:strVal val="visible"/>
                                      </p:to>
                                    </p:set>
                                    <p:anim calcmode="lin" valueType="num">
                                      <p:cBhvr additive="base">
                                        <p:cTn id="19" dur="500" fill="hold"/>
                                        <p:tgtEl>
                                          <p:spTgt spid="365620"/>
                                        </p:tgtEl>
                                        <p:attrNameLst>
                                          <p:attrName>ppt_x</p:attrName>
                                        </p:attrNameLst>
                                      </p:cBhvr>
                                      <p:tavLst>
                                        <p:tav tm="0">
                                          <p:val>
                                            <p:strVal val="#ppt_x"/>
                                          </p:val>
                                        </p:tav>
                                        <p:tav tm="100000">
                                          <p:val>
                                            <p:strVal val="#ppt_x"/>
                                          </p:val>
                                        </p:tav>
                                      </p:tavLst>
                                    </p:anim>
                                    <p:anim calcmode="lin" valueType="num">
                                      <p:cBhvr additive="base">
                                        <p:cTn id="20" dur="500" fill="hold"/>
                                        <p:tgtEl>
                                          <p:spTgt spid="365620"/>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5621"/>
                                        </p:tgtEl>
                                        <p:attrNameLst>
                                          <p:attrName>style.visibility</p:attrName>
                                        </p:attrNameLst>
                                      </p:cBhvr>
                                      <p:to>
                                        <p:strVal val="visible"/>
                                      </p:to>
                                    </p:set>
                                    <p:anim calcmode="lin" valueType="num">
                                      <p:cBhvr additive="base">
                                        <p:cTn id="25" dur="500" fill="hold"/>
                                        <p:tgtEl>
                                          <p:spTgt spid="365621"/>
                                        </p:tgtEl>
                                        <p:attrNameLst>
                                          <p:attrName>ppt_x</p:attrName>
                                        </p:attrNameLst>
                                      </p:cBhvr>
                                      <p:tavLst>
                                        <p:tav tm="0">
                                          <p:val>
                                            <p:strVal val="#ppt_x"/>
                                          </p:val>
                                        </p:tav>
                                        <p:tav tm="100000">
                                          <p:val>
                                            <p:strVal val="#ppt_x"/>
                                          </p:val>
                                        </p:tav>
                                      </p:tavLst>
                                    </p:anim>
                                    <p:anim calcmode="lin" valueType="num">
                                      <p:cBhvr additive="base">
                                        <p:cTn id="26" dur="500" fill="hold"/>
                                        <p:tgtEl>
                                          <p:spTgt spid="3656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5623"/>
                                        </p:tgtEl>
                                        <p:attrNameLst>
                                          <p:attrName>style.visibility</p:attrName>
                                        </p:attrNameLst>
                                      </p:cBhvr>
                                      <p:to>
                                        <p:strVal val="visible"/>
                                      </p:to>
                                    </p:set>
                                    <p:anim calcmode="lin" valueType="num">
                                      <p:cBhvr additive="base">
                                        <p:cTn id="31" dur="500" fill="hold"/>
                                        <p:tgtEl>
                                          <p:spTgt spid="365623"/>
                                        </p:tgtEl>
                                        <p:attrNameLst>
                                          <p:attrName>ppt_x</p:attrName>
                                        </p:attrNameLst>
                                      </p:cBhvr>
                                      <p:tavLst>
                                        <p:tav tm="0">
                                          <p:val>
                                            <p:strVal val="#ppt_x"/>
                                          </p:val>
                                        </p:tav>
                                        <p:tav tm="100000">
                                          <p:val>
                                            <p:strVal val="#ppt_x"/>
                                          </p:val>
                                        </p:tav>
                                      </p:tavLst>
                                    </p:anim>
                                    <p:anim calcmode="lin" valueType="num">
                                      <p:cBhvr additive="base">
                                        <p:cTn id="32" dur="500" fill="hold"/>
                                        <p:tgtEl>
                                          <p:spTgt spid="36562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65622"/>
                                        </p:tgtEl>
                                        <p:attrNameLst>
                                          <p:attrName>style.visibility</p:attrName>
                                        </p:attrNameLst>
                                      </p:cBhvr>
                                      <p:to>
                                        <p:strVal val="visible"/>
                                      </p:to>
                                    </p:set>
                                    <p:anim calcmode="lin" valueType="num">
                                      <p:cBhvr additive="base">
                                        <p:cTn id="37" dur="500" fill="hold"/>
                                        <p:tgtEl>
                                          <p:spTgt spid="365622"/>
                                        </p:tgtEl>
                                        <p:attrNameLst>
                                          <p:attrName>ppt_x</p:attrName>
                                        </p:attrNameLst>
                                      </p:cBhvr>
                                      <p:tavLst>
                                        <p:tav tm="0">
                                          <p:val>
                                            <p:strVal val="#ppt_x"/>
                                          </p:val>
                                        </p:tav>
                                        <p:tav tm="100000">
                                          <p:val>
                                            <p:strVal val="#ppt_x"/>
                                          </p:val>
                                        </p:tav>
                                      </p:tavLst>
                                    </p:anim>
                                    <p:anim calcmode="lin" valueType="num">
                                      <p:cBhvr additive="base">
                                        <p:cTn id="38" dur="500" fill="hold"/>
                                        <p:tgtEl>
                                          <p:spTgt spid="365622"/>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5572">
                                            <p:txEl>
                                              <p:pRg st="0" end="0"/>
                                            </p:txEl>
                                          </p:spTgt>
                                        </p:tgtEl>
                                        <p:attrNameLst>
                                          <p:attrName>style.visibility</p:attrName>
                                        </p:attrNameLst>
                                      </p:cBhvr>
                                      <p:to>
                                        <p:strVal val="visible"/>
                                      </p:to>
                                    </p:set>
                                    <p:anim calcmode="lin" valueType="num">
                                      <p:cBhvr additive="base">
                                        <p:cTn id="43" dur="500" fill="hold"/>
                                        <p:tgtEl>
                                          <p:spTgt spid="36557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55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5572">
                                            <p:txEl>
                                              <p:pRg st="1" end="1"/>
                                            </p:txEl>
                                          </p:spTgt>
                                        </p:tgtEl>
                                        <p:attrNameLst>
                                          <p:attrName>style.visibility</p:attrName>
                                        </p:attrNameLst>
                                      </p:cBhvr>
                                      <p:to>
                                        <p:strVal val="visible"/>
                                      </p:to>
                                    </p:set>
                                    <p:anim calcmode="lin" valueType="num">
                                      <p:cBhvr additive="base">
                                        <p:cTn id="49" dur="500" fill="hold"/>
                                        <p:tgtEl>
                                          <p:spTgt spid="365572">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55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5572">
                                            <p:txEl>
                                              <p:pRg st="2" end="2"/>
                                            </p:txEl>
                                          </p:spTgt>
                                        </p:tgtEl>
                                        <p:attrNameLst>
                                          <p:attrName>style.visibility</p:attrName>
                                        </p:attrNameLst>
                                      </p:cBhvr>
                                      <p:to>
                                        <p:strVal val="visible"/>
                                      </p:to>
                                    </p:set>
                                    <p:anim calcmode="lin" valueType="num">
                                      <p:cBhvr additive="base">
                                        <p:cTn id="55" dur="500" fill="hold"/>
                                        <p:tgtEl>
                                          <p:spTgt spid="365572">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55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65572">
                                            <p:txEl>
                                              <p:pRg st="3" end="3"/>
                                            </p:txEl>
                                          </p:spTgt>
                                        </p:tgtEl>
                                        <p:attrNameLst>
                                          <p:attrName>style.visibility</p:attrName>
                                        </p:attrNameLst>
                                      </p:cBhvr>
                                      <p:to>
                                        <p:strVal val="visible"/>
                                      </p:to>
                                    </p:set>
                                    <p:anim calcmode="lin" valueType="num">
                                      <p:cBhvr additive="base">
                                        <p:cTn id="61" dur="500" fill="hold"/>
                                        <p:tgtEl>
                                          <p:spTgt spid="365572">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55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5626"/>
                                        </p:tgtEl>
                                        <p:attrNameLst>
                                          <p:attrName>style.visibility</p:attrName>
                                        </p:attrNameLst>
                                      </p:cBhvr>
                                      <p:to>
                                        <p:strVal val="visible"/>
                                      </p:to>
                                    </p:set>
                                    <p:anim calcmode="lin" valueType="num">
                                      <p:cBhvr additive="base">
                                        <p:cTn id="67" dur="500" fill="hold"/>
                                        <p:tgtEl>
                                          <p:spTgt spid="365626"/>
                                        </p:tgtEl>
                                        <p:attrNameLst>
                                          <p:attrName>ppt_x</p:attrName>
                                        </p:attrNameLst>
                                      </p:cBhvr>
                                      <p:tavLst>
                                        <p:tav tm="0">
                                          <p:val>
                                            <p:strVal val="0-#ppt_w/2"/>
                                          </p:val>
                                        </p:tav>
                                        <p:tav tm="100000">
                                          <p:val>
                                            <p:strVal val="#ppt_x"/>
                                          </p:val>
                                        </p:tav>
                                      </p:tavLst>
                                    </p:anim>
                                    <p:anim calcmode="lin" valueType="num">
                                      <p:cBhvr additive="base">
                                        <p:cTn id="68" dur="500" fill="hold"/>
                                        <p:tgtEl>
                                          <p:spTgt spid="36562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65628">
                                            <p:txEl>
                                              <p:pRg st="0" end="0"/>
                                            </p:txEl>
                                          </p:spTgt>
                                        </p:tgtEl>
                                        <p:attrNameLst>
                                          <p:attrName>style.visibility</p:attrName>
                                        </p:attrNameLst>
                                      </p:cBhvr>
                                      <p:to>
                                        <p:strVal val="visible"/>
                                      </p:to>
                                    </p:set>
                                    <p:anim calcmode="lin" valueType="num">
                                      <p:cBhvr additive="base">
                                        <p:cTn id="73" dur="500" fill="hold"/>
                                        <p:tgtEl>
                                          <p:spTgt spid="36562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65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65628">
                                            <p:txEl>
                                              <p:pRg st="1" end="1"/>
                                            </p:txEl>
                                          </p:spTgt>
                                        </p:tgtEl>
                                        <p:attrNameLst>
                                          <p:attrName>style.visibility</p:attrName>
                                        </p:attrNameLst>
                                      </p:cBhvr>
                                      <p:to>
                                        <p:strVal val="visible"/>
                                      </p:to>
                                    </p:set>
                                    <p:anim calcmode="lin" valueType="num">
                                      <p:cBhvr additive="base">
                                        <p:cTn id="79" dur="500" fill="hold"/>
                                        <p:tgtEl>
                                          <p:spTgt spid="365628">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65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65628">
                                            <p:txEl>
                                              <p:pRg st="2" end="2"/>
                                            </p:txEl>
                                          </p:spTgt>
                                        </p:tgtEl>
                                        <p:attrNameLst>
                                          <p:attrName>style.visibility</p:attrName>
                                        </p:attrNameLst>
                                      </p:cBhvr>
                                      <p:to>
                                        <p:strVal val="visible"/>
                                      </p:to>
                                    </p:set>
                                    <p:anim calcmode="lin" valueType="num">
                                      <p:cBhvr additive="base">
                                        <p:cTn id="85" dur="500" fill="hold"/>
                                        <p:tgtEl>
                                          <p:spTgt spid="365628">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65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65573"/>
                                        </p:tgtEl>
                                        <p:attrNameLst>
                                          <p:attrName>style.visibility</p:attrName>
                                        </p:attrNameLst>
                                      </p:cBhvr>
                                      <p:to>
                                        <p:strVal val="visible"/>
                                      </p:to>
                                    </p:set>
                                    <p:anim calcmode="lin" valueType="num">
                                      <p:cBhvr additive="base">
                                        <p:cTn id="91" dur="500" fill="hold"/>
                                        <p:tgtEl>
                                          <p:spTgt spid="365573"/>
                                        </p:tgtEl>
                                        <p:attrNameLst>
                                          <p:attrName>ppt_x</p:attrName>
                                        </p:attrNameLst>
                                      </p:cBhvr>
                                      <p:tavLst>
                                        <p:tav tm="0">
                                          <p:val>
                                            <p:strVal val="#ppt_x"/>
                                          </p:val>
                                        </p:tav>
                                        <p:tav tm="100000">
                                          <p:val>
                                            <p:strVal val="#ppt_x"/>
                                          </p:val>
                                        </p:tav>
                                      </p:tavLst>
                                    </p:anim>
                                    <p:anim calcmode="lin" valueType="num">
                                      <p:cBhvr additive="base">
                                        <p:cTn id="92" dur="500" fill="hold"/>
                                        <p:tgtEl>
                                          <p:spTgt spid="365573"/>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65627"/>
                                        </p:tgtEl>
                                        <p:attrNameLst>
                                          <p:attrName>style.visibility</p:attrName>
                                        </p:attrNameLst>
                                      </p:cBhvr>
                                      <p:to>
                                        <p:strVal val="visible"/>
                                      </p:to>
                                    </p:set>
                                    <p:anim calcmode="lin" valueType="num">
                                      <p:cBhvr additive="base">
                                        <p:cTn id="97" dur="500" fill="hold"/>
                                        <p:tgtEl>
                                          <p:spTgt spid="365627"/>
                                        </p:tgtEl>
                                        <p:attrNameLst>
                                          <p:attrName>ppt_x</p:attrName>
                                        </p:attrNameLst>
                                      </p:cBhvr>
                                      <p:tavLst>
                                        <p:tav tm="0">
                                          <p:val>
                                            <p:strVal val="#ppt_x"/>
                                          </p:val>
                                        </p:tav>
                                        <p:tav tm="100000">
                                          <p:val>
                                            <p:strVal val="#ppt_x"/>
                                          </p:val>
                                        </p:tav>
                                      </p:tavLst>
                                    </p:anim>
                                    <p:anim calcmode="lin" valueType="num">
                                      <p:cBhvr additive="base">
                                        <p:cTn id="98" dur="500" fill="hold"/>
                                        <p:tgtEl>
                                          <p:spTgt spid="365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build="p"/>
      <p:bldP spid="365620" grpId="0" animBg="1"/>
      <p:bldP spid="365621" grpId="0" animBg="1"/>
      <p:bldP spid="365622" grpId="0" animBg="1"/>
      <p:bldP spid="365626" grpId="0" animBg="1"/>
      <p:bldP spid="365627" grpId="0"/>
      <p:bldP spid="36562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6595" name="Group 3">
            <a:extLst>
              <a:ext uri="{FF2B5EF4-FFF2-40B4-BE49-F238E27FC236}">
                <a16:creationId xmlns:a16="http://schemas.microsoft.com/office/drawing/2014/main" id="{7201948E-201D-BF47-BC4A-10553D9F07B4}"/>
              </a:ext>
            </a:extLst>
          </p:cNvPr>
          <p:cNvGrpSpPr>
            <a:grpSpLocks/>
          </p:cNvGrpSpPr>
          <p:nvPr/>
        </p:nvGrpSpPr>
        <p:grpSpPr bwMode="auto">
          <a:xfrm>
            <a:off x="3616329" y="1954213"/>
            <a:ext cx="2609853" cy="2743200"/>
            <a:chOff x="2180" y="572"/>
            <a:chExt cx="1644" cy="1728"/>
          </a:xfrm>
        </p:grpSpPr>
        <p:sp>
          <p:nvSpPr>
            <p:cNvPr id="29725" name="Freeform 4">
              <a:extLst>
                <a:ext uri="{FF2B5EF4-FFF2-40B4-BE49-F238E27FC236}">
                  <a16:creationId xmlns:a16="http://schemas.microsoft.com/office/drawing/2014/main" id="{22BE4488-D0C6-8A44-8237-CB973FCFEB6C}"/>
                </a:ext>
              </a:extLst>
            </p:cNvPr>
            <p:cNvSpPr>
              <a:spLocks/>
            </p:cNvSpPr>
            <p:nvPr/>
          </p:nvSpPr>
          <p:spPr bwMode="auto">
            <a:xfrm rot="10800000">
              <a:off x="2510" y="764"/>
              <a:ext cx="665" cy="1088"/>
            </a:xfrm>
            <a:custGeom>
              <a:avLst/>
              <a:gdLst>
                <a:gd name="T0" fmla="*/ 0 w 1296"/>
                <a:gd name="T1" fmla="*/ 1088 h 1088"/>
                <a:gd name="T2" fmla="*/ 26 w 1296"/>
                <a:gd name="T3" fmla="*/ 176 h 1088"/>
                <a:gd name="T4" fmla="*/ 46 w 1296"/>
                <a:gd name="T5" fmla="*/ 32 h 1088"/>
                <a:gd name="T6" fmla="*/ 0 60000 65536"/>
                <a:gd name="T7" fmla="*/ 0 60000 65536"/>
                <a:gd name="T8" fmla="*/ 0 60000 65536"/>
              </a:gdLst>
              <a:ahLst/>
              <a:cxnLst>
                <a:cxn ang="T6">
                  <a:pos x="T0" y="T1"/>
                </a:cxn>
                <a:cxn ang="T7">
                  <a:pos x="T2" y="T3"/>
                </a:cxn>
                <a:cxn ang="T8">
                  <a:pos x="T4" y="T5"/>
                </a:cxn>
              </a:cxnLst>
              <a:rect l="0" t="0" r="r" b="b"/>
              <a:pathLst>
                <a:path w="1296" h="1088">
                  <a:moveTo>
                    <a:pt x="0" y="1088"/>
                  </a:moveTo>
                  <a:cubicBezTo>
                    <a:pt x="252" y="720"/>
                    <a:pt x="504" y="352"/>
                    <a:pt x="720" y="176"/>
                  </a:cubicBezTo>
                  <a:cubicBezTo>
                    <a:pt x="936" y="0"/>
                    <a:pt x="1200" y="56"/>
                    <a:pt x="1296" y="32"/>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7" name="Line 5">
              <a:extLst>
                <a:ext uri="{FF2B5EF4-FFF2-40B4-BE49-F238E27FC236}">
                  <a16:creationId xmlns:a16="http://schemas.microsoft.com/office/drawing/2014/main" id="{3B2BA99E-F020-9345-916E-595ACFF9CFCF}"/>
                </a:ext>
              </a:extLst>
            </p:cNvPr>
            <p:cNvSpPr>
              <a:spLocks noChangeShapeType="1"/>
            </p:cNvSpPr>
            <p:nvPr/>
          </p:nvSpPr>
          <p:spPr bwMode="auto">
            <a:xfrm flipV="1">
              <a:off x="2244" y="1820"/>
              <a:ext cx="1197" cy="1"/>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48" name="Line 6">
              <a:extLst>
                <a:ext uri="{FF2B5EF4-FFF2-40B4-BE49-F238E27FC236}">
                  <a16:creationId xmlns:a16="http://schemas.microsoft.com/office/drawing/2014/main" id="{AD2CCB3A-807B-A748-AB74-C5EFD9BDC620}"/>
                </a:ext>
              </a:extLst>
            </p:cNvPr>
            <p:cNvSpPr>
              <a:spLocks noChangeShapeType="1"/>
            </p:cNvSpPr>
            <p:nvPr/>
          </p:nvSpPr>
          <p:spPr bwMode="auto">
            <a:xfrm flipV="1">
              <a:off x="2377" y="572"/>
              <a:ext cx="0" cy="172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49" name="Line 7">
              <a:extLst>
                <a:ext uri="{FF2B5EF4-FFF2-40B4-BE49-F238E27FC236}">
                  <a16:creationId xmlns:a16="http://schemas.microsoft.com/office/drawing/2014/main" id="{5BE1DD5C-56D2-9B4C-8B20-A5BED5AF5BC0}"/>
                </a:ext>
              </a:extLst>
            </p:cNvPr>
            <p:cNvSpPr>
              <a:spLocks noChangeShapeType="1"/>
            </p:cNvSpPr>
            <p:nvPr/>
          </p:nvSpPr>
          <p:spPr bwMode="auto">
            <a:xfrm flipH="1">
              <a:off x="2377" y="1820"/>
              <a:ext cx="89" cy="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50" name="Line 8">
              <a:extLst>
                <a:ext uri="{FF2B5EF4-FFF2-40B4-BE49-F238E27FC236}">
                  <a16:creationId xmlns:a16="http://schemas.microsoft.com/office/drawing/2014/main" id="{69089A98-798F-7541-9BDC-E4DC1E5759CC}"/>
                </a:ext>
              </a:extLst>
            </p:cNvPr>
            <p:cNvSpPr>
              <a:spLocks noChangeShapeType="1"/>
            </p:cNvSpPr>
            <p:nvPr/>
          </p:nvSpPr>
          <p:spPr bwMode="auto">
            <a:xfrm flipH="1">
              <a:off x="2377" y="1809"/>
              <a:ext cx="89" cy="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51" name="Text Box 9">
              <a:extLst>
                <a:ext uri="{FF2B5EF4-FFF2-40B4-BE49-F238E27FC236}">
                  <a16:creationId xmlns:a16="http://schemas.microsoft.com/office/drawing/2014/main" id="{5D7DE64E-8F90-1540-85FB-3CFFA65F7E0D}"/>
                </a:ext>
              </a:extLst>
            </p:cNvPr>
            <p:cNvSpPr txBox="1">
              <a:spLocks noChangeArrowheads="1"/>
            </p:cNvSpPr>
            <p:nvPr/>
          </p:nvSpPr>
          <p:spPr bwMode="auto">
            <a:xfrm>
              <a:off x="2180" y="572"/>
              <a:ext cx="2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dirty="0" err="1">
                  <a:latin typeface="Times New Roman" charset="0"/>
                  <a:ea typeface="仿宋_GB2312" charset="0"/>
                </a:rPr>
                <a:t>i</a:t>
              </a:r>
              <a:r>
                <a:rPr lang="en-US" altLang="zh-CN" sz="2000" b="1" baseline="-25000" dirty="0" err="1">
                  <a:latin typeface="Times New Roman" charset="0"/>
                  <a:ea typeface="仿宋_GB2312" charset="0"/>
                </a:rPr>
                <a:t>B</a:t>
              </a:r>
              <a:endParaRPr lang="en-US" altLang="zh-CN" sz="2000" b="1" baseline="-25000" dirty="0">
                <a:latin typeface="Times New Roman" charset="0"/>
                <a:ea typeface="仿宋_GB2312" charset="0"/>
              </a:endParaRPr>
            </a:p>
          </p:txBody>
        </p:sp>
        <p:sp>
          <p:nvSpPr>
            <p:cNvPr id="9252" name="Text Box 10">
              <a:extLst>
                <a:ext uri="{FF2B5EF4-FFF2-40B4-BE49-F238E27FC236}">
                  <a16:creationId xmlns:a16="http://schemas.microsoft.com/office/drawing/2014/main" id="{4115C851-0158-3C4F-AB5A-83968E79003D}"/>
                </a:ext>
              </a:extLst>
            </p:cNvPr>
            <p:cNvSpPr txBox="1">
              <a:spLocks noChangeArrowheads="1"/>
            </p:cNvSpPr>
            <p:nvPr/>
          </p:nvSpPr>
          <p:spPr bwMode="auto">
            <a:xfrm>
              <a:off x="2333" y="182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O</a:t>
              </a:r>
            </a:p>
          </p:txBody>
        </p:sp>
        <p:sp>
          <p:nvSpPr>
            <p:cNvPr id="9253" name="Text Box 11">
              <a:extLst>
                <a:ext uri="{FF2B5EF4-FFF2-40B4-BE49-F238E27FC236}">
                  <a16:creationId xmlns:a16="http://schemas.microsoft.com/office/drawing/2014/main" id="{183C4498-8314-3546-800F-703F04AAE423}"/>
                </a:ext>
              </a:extLst>
            </p:cNvPr>
            <p:cNvSpPr txBox="1">
              <a:spLocks noChangeArrowheads="1"/>
            </p:cNvSpPr>
            <p:nvPr/>
          </p:nvSpPr>
          <p:spPr bwMode="auto">
            <a:xfrm>
              <a:off x="3219" y="1820"/>
              <a:ext cx="4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BE</a:t>
              </a:r>
            </a:p>
          </p:txBody>
        </p:sp>
        <p:sp>
          <p:nvSpPr>
            <p:cNvPr id="9254" name="Line 12">
              <a:extLst>
                <a:ext uri="{FF2B5EF4-FFF2-40B4-BE49-F238E27FC236}">
                  <a16:creationId xmlns:a16="http://schemas.microsoft.com/office/drawing/2014/main" id="{B017BBFF-B560-214C-82D9-03674B0B02EA}"/>
                </a:ext>
              </a:extLst>
            </p:cNvPr>
            <p:cNvSpPr>
              <a:spLocks noChangeShapeType="1"/>
            </p:cNvSpPr>
            <p:nvPr/>
          </p:nvSpPr>
          <p:spPr bwMode="auto">
            <a:xfrm>
              <a:off x="2643" y="1676"/>
              <a:ext cx="0" cy="240"/>
            </a:xfrm>
            <a:prstGeom prst="line">
              <a:avLst/>
            </a:prstGeom>
            <a:noFill/>
            <a:ln w="158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55" name="Text Box 13">
              <a:extLst>
                <a:ext uri="{FF2B5EF4-FFF2-40B4-BE49-F238E27FC236}">
                  <a16:creationId xmlns:a16="http://schemas.microsoft.com/office/drawing/2014/main" id="{4769DD08-E658-FB4C-B4D9-290D1CFD7CA4}"/>
                </a:ext>
              </a:extLst>
            </p:cNvPr>
            <p:cNvSpPr txBox="1">
              <a:spLocks noChangeArrowheads="1"/>
            </p:cNvSpPr>
            <p:nvPr/>
          </p:nvSpPr>
          <p:spPr bwMode="auto">
            <a:xfrm>
              <a:off x="2555" y="1797"/>
              <a:ext cx="2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dirty="0">
                  <a:latin typeface="Times New Roman" charset="0"/>
                  <a:ea typeface="仿宋_GB2312" charset="0"/>
                </a:rPr>
                <a:t>e</a:t>
              </a:r>
              <a:r>
                <a:rPr lang="en-US" altLang="zh-CN" sz="2000" b="1" baseline="-25000" dirty="0">
                  <a:latin typeface="Times New Roman" charset="0"/>
                  <a:ea typeface="仿宋_GB2312" charset="0"/>
                </a:rPr>
                <a:t>d</a:t>
              </a:r>
            </a:p>
          </p:txBody>
        </p:sp>
        <p:sp>
          <p:nvSpPr>
            <p:cNvPr id="29735" name="Freeform 14">
              <a:extLst>
                <a:ext uri="{FF2B5EF4-FFF2-40B4-BE49-F238E27FC236}">
                  <a16:creationId xmlns:a16="http://schemas.microsoft.com/office/drawing/2014/main" id="{E9735A05-1E84-C44B-BC40-3E014B099424}"/>
                </a:ext>
              </a:extLst>
            </p:cNvPr>
            <p:cNvSpPr>
              <a:spLocks/>
            </p:cNvSpPr>
            <p:nvPr/>
          </p:nvSpPr>
          <p:spPr bwMode="auto">
            <a:xfrm rot="10800000">
              <a:off x="2377" y="764"/>
              <a:ext cx="532" cy="1088"/>
            </a:xfrm>
            <a:custGeom>
              <a:avLst/>
              <a:gdLst>
                <a:gd name="T0" fmla="*/ 0 w 1296"/>
                <a:gd name="T1" fmla="*/ 1088 h 1088"/>
                <a:gd name="T2" fmla="*/ 9 w 1296"/>
                <a:gd name="T3" fmla="*/ 176 h 1088"/>
                <a:gd name="T4" fmla="*/ 15 w 1296"/>
                <a:gd name="T5" fmla="*/ 32 h 1088"/>
                <a:gd name="T6" fmla="*/ 0 60000 65536"/>
                <a:gd name="T7" fmla="*/ 0 60000 65536"/>
                <a:gd name="T8" fmla="*/ 0 60000 65536"/>
              </a:gdLst>
              <a:ahLst/>
              <a:cxnLst>
                <a:cxn ang="T6">
                  <a:pos x="T0" y="T1"/>
                </a:cxn>
                <a:cxn ang="T7">
                  <a:pos x="T2" y="T3"/>
                </a:cxn>
                <a:cxn ang="T8">
                  <a:pos x="T4" y="T5"/>
                </a:cxn>
              </a:cxnLst>
              <a:rect l="0" t="0" r="r" b="b"/>
              <a:pathLst>
                <a:path w="1296" h="1088">
                  <a:moveTo>
                    <a:pt x="0" y="1088"/>
                  </a:moveTo>
                  <a:cubicBezTo>
                    <a:pt x="252" y="720"/>
                    <a:pt x="504" y="352"/>
                    <a:pt x="720" y="176"/>
                  </a:cubicBezTo>
                  <a:cubicBezTo>
                    <a:pt x="936" y="0"/>
                    <a:pt x="1200" y="56"/>
                    <a:pt x="1296" y="32"/>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Freeform 15">
              <a:extLst>
                <a:ext uri="{FF2B5EF4-FFF2-40B4-BE49-F238E27FC236}">
                  <a16:creationId xmlns:a16="http://schemas.microsoft.com/office/drawing/2014/main" id="{C4D72D64-5D8F-9547-B229-D5310A8EC2F3}"/>
                </a:ext>
              </a:extLst>
            </p:cNvPr>
            <p:cNvSpPr>
              <a:spLocks/>
            </p:cNvSpPr>
            <p:nvPr/>
          </p:nvSpPr>
          <p:spPr bwMode="auto">
            <a:xfrm rot="10800000">
              <a:off x="2732" y="764"/>
              <a:ext cx="665" cy="1088"/>
            </a:xfrm>
            <a:custGeom>
              <a:avLst/>
              <a:gdLst>
                <a:gd name="T0" fmla="*/ 0 w 1296"/>
                <a:gd name="T1" fmla="*/ 1088 h 1088"/>
                <a:gd name="T2" fmla="*/ 26 w 1296"/>
                <a:gd name="T3" fmla="*/ 176 h 1088"/>
                <a:gd name="T4" fmla="*/ 46 w 1296"/>
                <a:gd name="T5" fmla="*/ 32 h 1088"/>
                <a:gd name="T6" fmla="*/ 0 60000 65536"/>
                <a:gd name="T7" fmla="*/ 0 60000 65536"/>
                <a:gd name="T8" fmla="*/ 0 60000 65536"/>
              </a:gdLst>
              <a:ahLst/>
              <a:cxnLst>
                <a:cxn ang="T6">
                  <a:pos x="T0" y="T1"/>
                </a:cxn>
                <a:cxn ang="T7">
                  <a:pos x="T2" y="T3"/>
                </a:cxn>
                <a:cxn ang="T8">
                  <a:pos x="T4" y="T5"/>
                </a:cxn>
              </a:cxnLst>
              <a:rect l="0" t="0" r="r" b="b"/>
              <a:pathLst>
                <a:path w="1296" h="1088">
                  <a:moveTo>
                    <a:pt x="0" y="1088"/>
                  </a:moveTo>
                  <a:cubicBezTo>
                    <a:pt x="252" y="720"/>
                    <a:pt x="504" y="352"/>
                    <a:pt x="720" y="176"/>
                  </a:cubicBezTo>
                  <a:cubicBezTo>
                    <a:pt x="936" y="0"/>
                    <a:pt x="1200" y="56"/>
                    <a:pt x="1296" y="32"/>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8" name="Line 16">
              <a:extLst>
                <a:ext uri="{FF2B5EF4-FFF2-40B4-BE49-F238E27FC236}">
                  <a16:creationId xmlns:a16="http://schemas.microsoft.com/office/drawing/2014/main" id="{8CD83D4B-D0B7-664C-935B-C0D48BFEAAC8}"/>
                </a:ext>
              </a:extLst>
            </p:cNvPr>
            <p:cNvSpPr>
              <a:spLocks noChangeShapeType="1"/>
            </p:cNvSpPr>
            <p:nvPr/>
          </p:nvSpPr>
          <p:spPr bwMode="auto">
            <a:xfrm>
              <a:off x="2555" y="1052"/>
              <a:ext cx="930" cy="0"/>
            </a:xfrm>
            <a:prstGeom prst="line">
              <a:avLst/>
            </a:prstGeom>
            <a:noFill/>
            <a:ln w="222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59" name="Rectangle 17">
              <a:extLst>
                <a:ext uri="{FF2B5EF4-FFF2-40B4-BE49-F238E27FC236}">
                  <a16:creationId xmlns:a16="http://schemas.microsoft.com/office/drawing/2014/main" id="{9575C97D-E821-D144-8398-0FFA52FB0C13}"/>
                </a:ext>
              </a:extLst>
            </p:cNvPr>
            <p:cNvSpPr>
              <a:spLocks noChangeArrowheads="1"/>
            </p:cNvSpPr>
            <p:nvPr/>
          </p:nvSpPr>
          <p:spPr bwMode="auto">
            <a:xfrm>
              <a:off x="3441" y="860"/>
              <a:ext cx="38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CE</a:t>
              </a:r>
            </a:p>
          </p:txBody>
        </p:sp>
        <p:sp>
          <p:nvSpPr>
            <p:cNvPr id="9260" name="Line 18">
              <a:extLst>
                <a:ext uri="{FF2B5EF4-FFF2-40B4-BE49-F238E27FC236}">
                  <a16:creationId xmlns:a16="http://schemas.microsoft.com/office/drawing/2014/main" id="{B98A295E-EFE3-6B47-B12F-19917E3DCB92}"/>
                </a:ext>
              </a:extLst>
            </p:cNvPr>
            <p:cNvSpPr>
              <a:spLocks noChangeShapeType="1"/>
            </p:cNvSpPr>
            <p:nvPr/>
          </p:nvSpPr>
          <p:spPr bwMode="auto">
            <a:xfrm flipV="1">
              <a:off x="3771" y="908"/>
              <a:ext cx="0"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61" name="Rectangle 19">
              <a:extLst>
                <a:ext uri="{FF2B5EF4-FFF2-40B4-BE49-F238E27FC236}">
                  <a16:creationId xmlns:a16="http://schemas.microsoft.com/office/drawing/2014/main" id="{A3DD1F34-0037-0041-85C2-F2231699C755}"/>
                </a:ext>
              </a:extLst>
            </p:cNvPr>
            <p:cNvSpPr>
              <a:spLocks noChangeArrowheads="1"/>
            </p:cNvSpPr>
            <p:nvPr/>
          </p:nvSpPr>
          <p:spPr bwMode="auto">
            <a:xfrm>
              <a:off x="2386" y="1052"/>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sz="2000" b="1" dirty="0">
                  <a:latin typeface="微软雅黑 Light" panose="020B0502040204020203" pitchFamily="34" charset="-122"/>
                  <a:ea typeface="微软雅黑 Light" panose="020B0502040204020203" pitchFamily="34" charset="-122"/>
                </a:rPr>
                <a:t>饱和</a:t>
              </a:r>
            </a:p>
          </p:txBody>
        </p:sp>
        <p:sp>
          <p:nvSpPr>
            <p:cNvPr id="9262" name="Rectangle 20">
              <a:extLst>
                <a:ext uri="{FF2B5EF4-FFF2-40B4-BE49-F238E27FC236}">
                  <a16:creationId xmlns:a16="http://schemas.microsoft.com/office/drawing/2014/main" id="{0E31EBE4-C2AC-8F46-86FF-35EE48FE8E35}"/>
                </a:ext>
              </a:extLst>
            </p:cNvPr>
            <p:cNvSpPr>
              <a:spLocks noChangeArrowheads="1"/>
            </p:cNvSpPr>
            <p:nvPr/>
          </p:nvSpPr>
          <p:spPr bwMode="auto">
            <a:xfrm>
              <a:off x="3264" y="1052"/>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sz="2000" b="1" dirty="0">
                  <a:latin typeface="微软雅黑 Light" panose="020B0502040204020203" pitchFamily="34" charset="-122"/>
                  <a:ea typeface="微软雅黑 Light" panose="020B0502040204020203" pitchFamily="34" charset="-122"/>
                </a:rPr>
                <a:t>截止</a:t>
              </a:r>
            </a:p>
          </p:txBody>
        </p:sp>
      </p:grpSp>
      <p:grpSp>
        <p:nvGrpSpPr>
          <p:cNvPr id="366613" name="Group 21">
            <a:extLst>
              <a:ext uri="{FF2B5EF4-FFF2-40B4-BE49-F238E27FC236}">
                <a16:creationId xmlns:a16="http://schemas.microsoft.com/office/drawing/2014/main" id="{CF1537BC-8B4F-D748-8465-B032C28BD900}"/>
              </a:ext>
            </a:extLst>
          </p:cNvPr>
          <p:cNvGrpSpPr>
            <a:grpSpLocks/>
          </p:cNvGrpSpPr>
          <p:nvPr/>
        </p:nvGrpSpPr>
        <p:grpSpPr bwMode="auto">
          <a:xfrm>
            <a:off x="2495550" y="5041901"/>
            <a:ext cx="7848600" cy="1476375"/>
            <a:chOff x="612" y="2568"/>
            <a:chExt cx="4944" cy="930"/>
          </a:xfrm>
        </p:grpSpPr>
        <p:sp>
          <p:nvSpPr>
            <p:cNvPr id="9243" name="Text Box 22">
              <a:extLst>
                <a:ext uri="{FF2B5EF4-FFF2-40B4-BE49-F238E27FC236}">
                  <a16:creationId xmlns:a16="http://schemas.microsoft.com/office/drawing/2014/main" id="{4B3BE603-A709-5749-ADF3-EEFE7E8C9E35}"/>
                </a:ext>
              </a:extLst>
            </p:cNvPr>
            <p:cNvSpPr txBox="1">
              <a:spLocks noChangeArrowheads="1"/>
            </p:cNvSpPr>
            <p:nvPr/>
          </p:nvSpPr>
          <p:spPr bwMode="auto">
            <a:xfrm>
              <a:off x="612" y="2568"/>
              <a:ext cx="4944"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sz="2000" b="1" dirty="0">
                  <a:latin typeface="Times New Roman" charset="0"/>
                  <a:ea typeface="仿宋_GB2312" charset="-122"/>
                </a:rPr>
                <a:t> </a:t>
              </a: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BE</a:t>
              </a:r>
              <a:r>
                <a:rPr lang="zh-CN" altLang="en-US" dirty="0">
                  <a:latin typeface="微软雅黑" panose="020B0503020204020204" pitchFamily="34" charset="-122"/>
                  <a:ea typeface="微软雅黑" panose="020B0503020204020204" pitchFamily="34" charset="-122"/>
                </a:rPr>
                <a:t>为一个</a:t>
              </a:r>
              <a:r>
                <a:rPr lang="en-US" altLang="zh-CN" dirty="0">
                  <a:latin typeface="微软雅黑" panose="020B0503020204020204" pitchFamily="34" charset="-122"/>
                  <a:ea typeface="微软雅黑" panose="020B0503020204020204" pitchFamily="34" charset="-122"/>
                </a:rPr>
                <a:t>PN</a:t>
              </a:r>
              <a:r>
                <a:rPr lang="zh-CN" altLang="en-US" dirty="0">
                  <a:latin typeface="微软雅黑" panose="020B0503020204020204" pitchFamily="34" charset="-122"/>
                  <a:ea typeface="微软雅黑" panose="020B0503020204020204" pitchFamily="34" charset="-122"/>
                </a:rPr>
                <a:t>结，所以输入特性类似二极管特性，但受</a:t>
              </a:r>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CE</a:t>
              </a:r>
              <a:r>
                <a:rPr lang="zh-CN" altLang="en-US" dirty="0">
                  <a:latin typeface="微软雅黑" panose="020B0503020204020204" pitchFamily="34" charset="-122"/>
                  <a:ea typeface="微软雅黑" panose="020B0503020204020204" pitchFamily="34" charset="-122"/>
                </a:rPr>
                <a:t>影响：</a:t>
              </a:r>
            </a:p>
            <a:p>
              <a:pPr eaLnBrk="1" hangingPunct="1">
                <a:defRPr/>
              </a:pPr>
              <a:r>
                <a:rPr lang="zh-CN" altLang="en-US" sz="2800" b="1" dirty="0">
                  <a:solidFill>
                    <a:srgbClr val="CC3300"/>
                  </a:solidFill>
                  <a:latin typeface="微软雅黑" panose="020B0503020204020204" pitchFamily="34" charset="-122"/>
                  <a:ea typeface="微软雅黑" panose="020B0503020204020204" pitchFamily="34" charset="-122"/>
                </a:rPr>
                <a:t>          </a:t>
              </a:r>
              <a:r>
                <a:rPr lang="en-US" altLang="zh-CN" sz="2800" b="1" dirty="0" err="1">
                  <a:solidFill>
                    <a:srgbClr val="CC3300"/>
                  </a:solidFill>
                  <a:latin typeface="微软雅黑" panose="020B0503020204020204" pitchFamily="34" charset="-122"/>
                  <a:ea typeface="微软雅黑" panose="020B0503020204020204" pitchFamily="34" charset="-122"/>
                </a:rPr>
                <a:t>i</a:t>
              </a:r>
              <a:r>
                <a:rPr lang="en-US" altLang="zh-CN" sz="2800" b="1" baseline="-25000" dirty="0" err="1">
                  <a:solidFill>
                    <a:srgbClr val="CC3300"/>
                  </a:solidFill>
                  <a:latin typeface="微软雅黑" panose="020B0503020204020204" pitchFamily="34" charset="-122"/>
                  <a:ea typeface="微软雅黑" panose="020B0503020204020204" pitchFamily="34" charset="-122"/>
                </a:rPr>
                <a:t>B</a:t>
              </a:r>
              <a:r>
                <a:rPr lang="zh-CN" altLang="en-US" sz="2800" b="1" dirty="0">
                  <a:solidFill>
                    <a:srgbClr val="CC3300"/>
                  </a:solidFill>
                  <a:latin typeface="微软雅黑" panose="020B0503020204020204" pitchFamily="34" charset="-122"/>
                  <a:ea typeface="微软雅黑" panose="020B0503020204020204" pitchFamily="34" charset="-122"/>
                </a:rPr>
                <a:t>一定时，</a:t>
              </a:r>
              <a:r>
                <a:rPr lang="en-US" altLang="zh-CN" sz="2800" b="1" dirty="0">
                  <a:solidFill>
                    <a:srgbClr val="CC3300"/>
                  </a:solidFill>
                  <a:latin typeface="微软雅黑" panose="020B0503020204020204" pitchFamily="34" charset="-122"/>
                  <a:ea typeface="微软雅黑" panose="020B0503020204020204" pitchFamily="34" charset="-122"/>
                </a:rPr>
                <a:t>V</a:t>
              </a:r>
              <a:r>
                <a:rPr lang="en-US" altLang="zh-CN" sz="2800" b="1" baseline="-25000" dirty="0">
                  <a:solidFill>
                    <a:srgbClr val="CC3300"/>
                  </a:solidFill>
                  <a:latin typeface="微软雅黑" panose="020B0503020204020204" pitchFamily="34" charset="-122"/>
                  <a:ea typeface="微软雅黑" panose="020B0503020204020204" pitchFamily="34" charset="-122"/>
                </a:rPr>
                <a:t>CE</a:t>
              </a:r>
              <a:r>
                <a:rPr lang="en-US" altLang="zh-CN" sz="2800" b="1" dirty="0">
                  <a:solidFill>
                    <a:srgbClr val="CC3300"/>
                  </a:solidFill>
                  <a:latin typeface="微软雅黑" panose="020B0503020204020204" pitchFamily="34" charset="-122"/>
                  <a:ea typeface="微软雅黑" panose="020B0503020204020204" pitchFamily="34" charset="-122"/>
                </a:rPr>
                <a:t>   </a:t>
              </a:r>
              <a:r>
                <a:rPr lang="zh-CN" altLang="en-US" sz="2800" b="1" dirty="0">
                  <a:solidFill>
                    <a:srgbClr val="CC3300"/>
                  </a:solidFill>
                  <a:latin typeface="微软雅黑" panose="020B0503020204020204" pitchFamily="34" charset="-122"/>
                  <a:ea typeface="微软雅黑" panose="020B0503020204020204" pitchFamily="34" charset="-122"/>
                </a:rPr>
                <a:t>，</a:t>
              </a:r>
              <a:r>
                <a:rPr lang="en-US" altLang="zh-CN" sz="2800" b="1" dirty="0">
                  <a:solidFill>
                    <a:srgbClr val="CC3300"/>
                  </a:solidFill>
                  <a:latin typeface="微软雅黑" panose="020B0503020204020204" pitchFamily="34" charset="-122"/>
                  <a:ea typeface="微软雅黑" panose="020B0503020204020204" pitchFamily="34" charset="-122"/>
                </a:rPr>
                <a:t>V</a:t>
              </a:r>
              <a:r>
                <a:rPr lang="en-US" altLang="zh-CN" sz="2800" b="1" baseline="-25000" dirty="0">
                  <a:solidFill>
                    <a:srgbClr val="CC3300"/>
                  </a:solidFill>
                  <a:latin typeface="微软雅黑" panose="020B0503020204020204" pitchFamily="34" charset="-122"/>
                  <a:ea typeface="微软雅黑" panose="020B0503020204020204" pitchFamily="34" charset="-122"/>
                </a:rPr>
                <a:t>BE</a:t>
              </a:r>
              <a:r>
                <a:rPr lang="en-US" altLang="zh-CN" sz="2800" b="1" baseline="-25000" dirty="0">
                  <a:latin typeface="微软雅黑" panose="020B0503020204020204" pitchFamily="34" charset="-122"/>
                  <a:ea typeface="微软雅黑" panose="020B0503020204020204" pitchFamily="34" charset="-122"/>
                </a:rPr>
                <a:t>     </a:t>
              </a:r>
              <a:endParaRPr lang="zh-CN" altLang="en-US" sz="2800" b="1" baseline="-25000" dirty="0">
                <a:latin typeface="微软雅黑" panose="020B0503020204020204" pitchFamily="34" charset="-122"/>
                <a:ea typeface="微软雅黑" panose="020B0503020204020204" pitchFamily="34" charset="-122"/>
              </a:endParaRPr>
            </a:p>
          </p:txBody>
        </p:sp>
        <p:sp>
          <p:nvSpPr>
            <p:cNvPr id="9244" name="Line 23">
              <a:extLst>
                <a:ext uri="{FF2B5EF4-FFF2-40B4-BE49-F238E27FC236}">
                  <a16:creationId xmlns:a16="http://schemas.microsoft.com/office/drawing/2014/main" id="{D6980E47-78F9-964C-A85F-EB7EA828DB11}"/>
                </a:ext>
              </a:extLst>
            </p:cNvPr>
            <p:cNvSpPr>
              <a:spLocks noChangeShapeType="1"/>
            </p:cNvSpPr>
            <p:nvPr/>
          </p:nvSpPr>
          <p:spPr bwMode="auto">
            <a:xfrm flipV="1">
              <a:off x="2790" y="3113"/>
              <a:ext cx="0" cy="362"/>
            </a:xfrm>
            <a:prstGeom prst="line">
              <a:avLst/>
            </a:prstGeom>
            <a:noFill/>
            <a:ln w="222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nchor="ctr"/>
            <a:lstStyle/>
            <a:p>
              <a:pPr>
                <a:defRPr/>
              </a:pPr>
              <a:endParaRPr lang="zh-CN" altLang="en-US">
                <a:latin typeface="Tahoma" charset="0"/>
                <a:ea typeface="宋体" charset="-122"/>
              </a:endParaRPr>
            </a:p>
          </p:txBody>
        </p:sp>
        <p:sp>
          <p:nvSpPr>
            <p:cNvPr id="9245" name="Line 24">
              <a:extLst>
                <a:ext uri="{FF2B5EF4-FFF2-40B4-BE49-F238E27FC236}">
                  <a16:creationId xmlns:a16="http://schemas.microsoft.com/office/drawing/2014/main" id="{D8049B71-4225-4445-AC68-E85517CC7B6B}"/>
                </a:ext>
              </a:extLst>
            </p:cNvPr>
            <p:cNvSpPr>
              <a:spLocks noChangeShapeType="1"/>
            </p:cNvSpPr>
            <p:nvPr/>
          </p:nvSpPr>
          <p:spPr bwMode="auto">
            <a:xfrm flipV="1">
              <a:off x="3545" y="3113"/>
              <a:ext cx="0" cy="385"/>
            </a:xfrm>
            <a:prstGeom prst="line">
              <a:avLst/>
            </a:prstGeom>
            <a:noFill/>
            <a:ln w="222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nchor="ctr"/>
            <a:lstStyle/>
            <a:p>
              <a:pPr>
                <a:defRPr/>
              </a:pPr>
              <a:endParaRPr lang="zh-CN" altLang="en-US">
                <a:latin typeface="Tahoma" charset="0"/>
                <a:ea typeface="宋体" charset="-122"/>
              </a:endParaRPr>
            </a:p>
          </p:txBody>
        </p:sp>
      </p:grpSp>
      <p:grpSp>
        <p:nvGrpSpPr>
          <p:cNvPr id="366617" name="Group 25">
            <a:extLst>
              <a:ext uri="{FF2B5EF4-FFF2-40B4-BE49-F238E27FC236}">
                <a16:creationId xmlns:a16="http://schemas.microsoft.com/office/drawing/2014/main" id="{CCA78310-9C9B-A949-8E68-44E41CDE04F8}"/>
              </a:ext>
            </a:extLst>
          </p:cNvPr>
          <p:cNvGrpSpPr>
            <a:grpSpLocks/>
          </p:cNvGrpSpPr>
          <p:nvPr/>
        </p:nvGrpSpPr>
        <p:grpSpPr bwMode="auto">
          <a:xfrm>
            <a:off x="6654801" y="2076451"/>
            <a:ext cx="3078677" cy="2016125"/>
            <a:chOff x="3424" y="164"/>
            <a:chExt cx="1840" cy="1056"/>
          </a:xfrm>
        </p:grpSpPr>
        <p:grpSp>
          <p:nvGrpSpPr>
            <p:cNvPr id="29701" name="Group 26">
              <a:extLst>
                <a:ext uri="{FF2B5EF4-FFF2-40B4-BE49-F238E27FC236}">
                  <a16:creationId xmlns:a16="http://schemas.microsoft.com/office/drawing/2014/main" id="{0FE6EF76-D942-0C4F-9B1E-B892C67C8A52}"/>
                </a:ext>
              </a:extLst>
            </p:cNvPr>
            <p:cNvGrpSpPr>
              <a:grpSpLocks/>
            </p:cNvGrpSpPr>
            <p:nvPr/>
          </p:nvGrpSpPr>
          <p:grpSpPr bwMode="auto">
            <a:xfrm>
              <a:off x="4227" y="308"/>
              <a:ext cx="310" cy="624"/>
              <a:chOff x="4608" y="864"/>
              <a:chExt cx="336" cy="624"/>
            </a:xfrm>
          </p:grpSpPr>
          <p:sp>
            <p:nvSpPr>
              <p:cNvPr id="9237" name="Line 27">
                <a:extLst>
                  <a:ext uri="{FF2B5EF4-FFF2-40B4-BE49-F238E27FC236}">
                    <a16:creationId xmlns:a16="http://schemas.microsoft.com/office/drawing/2014/main" id="{D6A7BDCF-4879-F443-9E2F-95DA70050D86}"/>
                  </a:ext>
                </a:extLst>
              </p:cNvPr>
              <p:cNvSpPr>
                <a:spLocks noChangeShapeType="1"/>
              </p:cNvSpPr>
              <p:nvPr/>
            </p:nvSpPr>
            <p:spPr bwMode="auto">
              <a:xfrm>
                <a:off x="4752" y="1056"/>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38" name="Line 28">
                <a:extLst>
                  <a:ext uri="{FF2B5EF4-FFF2-40B4-BE49-F238E27FC236}">
                    <a16:creationId xmlns:a16="http://schemas.microsoft.com/office/drawing/2014/main" id="{5997372D-3083-BA40-B455-E3EEE2B21A0B}"/>
                  </a:ext>
                </a:extLst>
              </p:cNvPr>
              <p:cNvSpPr>
                <a:spLocks noChangeShapeType="1"/>
              </p:cNvSpPr>
              <p:nvPr/>
            </p:nvSpPr>
            <p:spPr bwMode="auto">
              <a:xfrm>
                <a:off x="4752" y="1248"/>
                <a:ext cx="192"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39" name="Line 29">
                <a:extLst>
                  <a:ext uri="{FF2B5EF4-FFF2-40B4-BE49-F238E27FC236}">
                    <a16:creationId xmlns:a16="http://schemas.microsoft.com/office/drawing/2014/main" id="{C522287E-DB5F-4047-AE80-0385C2075297}"/>
                  </a:ext>
                </a:extLst>
              </p:cNvPr>
              <p:cNvSpPr>
                <a:spLocks noChangeShapeType="1"/>
              </p:cNvSpPr>
              <p:nvPr/>
            </p:nvSpPr>
            <p:spPr bwMode="auto">
              <a:xfrm flipV="1">
                <a:off x="4752" y="1008"/>
                <a:ext cx="144"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40" name="Line 30">
                <a:extLst>
                  <a:ext uri="{FF2B5EF4-FFF2-40B4-BE49-F238E27FC236}">
                    <a16:creationId xmlns:a16="http://schemas.microsoft.com/office/drawing/2014/main" id="{3DF93785-3563-DA4C-9B2D-28128BB18D41}"/>
                  </a:ext>
                </a:extLst>
              </p:cNvPr>
              <p:cNvSpPr>
                <a:spLocks noChangeShapeType="1"/>
              </p:cNvSpPr>
              <p:nvPr/>
            </p:nvSpPr>
            <p:spPr bwMode="auto">
              <a:xfrm flipV="1">
                <a:off x="4896" y="8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41" name="Line 31">
                <a:extLst>
                  <a:ext uri="{FF2B5EF4-FFF2-40B4-BE49-F238E27FC236}">
                    <a16:creationId xmlns:a16="http://schemas.microsoft.com/office/drawing/2014/main" id="{0EAF3F7C-99D7-9640-B3BA-2B43C606839C}"/>
                  </a:ext>
                </a:extLst>
              </p:cNvPr>
              <p:cNvSpPr>
                <a:spLocks noChangeShapeType="1"/>
              </p:cNvSpPr>
              <p:nvPr/>
            </p:nvSpPr>
            <p:spPr bwMode="auto">
              <a:xfrm>
                <a:off x="4944" y="134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42" name="Line 32">
                <a:extLst>
                  <a:ext uri="{FF2B5EF4-FFF2-40B4-BE49-F238E27FC236}">
                    <a16:creationId xmlns:a16="http://schemas.microsoft.com/office/drawing/2014/main" id="{ADB02B31-493F-4746-BC57-61A55C354614}"/>
                  </a:ext>
                </a:extLst>
              </p:cNvPr>
              <p:cNvSpPr>
                <a:spLocks noChangeShapeType="1"/>
              </p:cNvSpPr>
              <p:nvPr/>
            </p:nvSpPr>
            <p:spPr bwMode="auto">
              <a:xfrm>
                <a:off x="4608" y="12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9223" name="Line 33">
              <a:extLst>
                <a:ext uri="{FF2B5EF4-FFF2-40B4-BE49-F238E27FC236}">
                  <a16:creationId xmlns:a16="http://schemas.microsoft.com/office/drawing/2014/main" id="{57483525-E9E3-3C45-9398-215631350829}"/>
                </a:ext>
              </a:extLst>
            </p:cNvPr>
            <p:cNvSpPr>
              <a:spLocks noChangeShapeType="1"/>
            </p:cNvSpPr>
            <p:nvPr/>
          </p:nvSpPr>
          <p:spPr bwMode="auto">
            <a:xfrm flipV="1">
              <a:off x="4492" y="1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24" name="Line 34">
              <a:extLst>
                <a:ext uri="{FF2B5EF4-FFF2-40B4-BE49-F238E27FC236}">
                  <a16:creationId xmlns:a16="http://schemas.microsoft.com/office/drawing/2014/main" id="{3B29D652-A5D8-814F-9D66-DE6CA742793C}"/>
                </a:ext>
              </a:extLst>
            </p:cNvPr>
            <p:cNvSpPr>
              <a:spLocks noChangeShapeType="1"/>
            </p:cNvSpPr>
            <p:nvPr/>
          </p:nvSpPr>
          <p:spPr bwMode="auto">
            <a:xfrm>
              <a:off x="4537" y="932"/>
              <a:ext cx="0" cy="239"/>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25" name="Line 35">
              <a:extLst>
                <a:ext uri="{FF2B5EF4-FFF2-40B4-BE49-F238E27FC236}">
                  <a16:creationId xmlns:a16="http://schemas.microsoft.com/office/drawing/2014/main" id="{CDC52CCF-3D53-A544-9519-F781BD21DF06}"/>
                </a:ext>
              </a:extLst>
            </p:cNvPr>
            <p:cNvSpPr>
              <a:spLocks noChangeShapeType="1"/>
            </p:cNvSpPr>
            <p:nvPr/>
          </p:nvSpPr>
          <p:spPr bwMode="auto">
            <a:xfrm>
              <a:off x="3787" y="1168"/>
              <a:ext cx="132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26" name="Line 36">
              <a:extLst>
                <a:ext uri="{FF2B5EF4-FFF2-40B4-BE49-F238E27FC236}">
                  <a16:creationId xmlns:a16="http://schemas.microsoft.com/office/drawing/2014/main" id="{585CFAB7-DB61-DE44-944E-B1EACBC5313F}"/>
                </a:ext>
              </a:extLst>
            </p:cNvPr>
            <p:cNvSpPr>
              <a:spLocks noChangeShapeType="1"/>
            </p:cNvSpPr>
            <p:nvPr/>
          </p:nvSpPr>
          <p:spPr bwMode="auto">
            <a:xfrm flipH="1">
              <a:off x="3787" y="646"/>
              <a:ext cx="50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27" name="Oval 37">
              <a:extLst>
                <a:ext uri="{FF2B5EF4-FFF2-40B4-BE49-F238E27FC236}">
                  <a16:creationId xmlns:a16="http://schemas.microsoft.com/office/drawing/2014/main" id="{02092218-895E-274A-B8D8-CA40BEEC9EBD}"/>
                </a:ext>
              </a:extLst>
            </p:cNvPr>
            <p:cNvSpPr>
              <a:spLocks noChangeArrowheads="1"/>
            </p:cNvSpPr>
            <p:nvPr/>
          </p:nvSpPr>
          <p:spPr bwMode="auto">
            <a:xfrm>
              <a:off x="4492" y="1124"/>
              <a:ext cx="87"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9228" name="Line 38">
              <a:extLst>
                <a:ext uri="{FF2B5EF4-FFF2-40B4-BE49-F238E27FC236}">
                  <a16:creationId xmlns:a16="http://schemas.microsoft.com/office/drawing/2014/main" id="{3C12BB4E-F19F-DB47-848D-736D4BD1D9D8}"/>
                </a:ext>
              </a:extLst>
            </p:cNvPr>
            <p:cNvSpPr>
              <a:spLocks noChangeShapeType="1"/>
            </p:cNvSpPr>
            <p:nvPr/>
          </p:nvSpPr>
          <p:spPr bwMode="auto">
            <a:xfrm>
              <a:off x="4492" y="260"/>
              <a:ext cx="53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29" name="Line 39">
              <a:extLst>
                <a:ext uri="{FF2B5EF4-FFF2-40B4-BE49-F238E27FC236}">
                  <a16:creationId xmlns:a16="http://schemas.microsoft.com/office/drawing/2014/main" id="{CD55A43B-2892-CE46-A319-C779B1334DF5}"/>
                </a:ext>
              </a:extLst>
            </p:cNvPr>
            <p:cNvSpPr>
              <a:spLocks noChangeShapeType="1"/>
            </p:cNvSpPr>
            <p:nvPr/>
          </p:nvSpPr>
          <p:spPr bwMode="auto">
            <a:xfrm flipH="1">
              <a:off x="4537" y="383"/>
              <a:ext cx="0" cy="309"/>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30" name="Rectangle 40">
              <a:extLst>
                <a:ext uri="{FF2B5EF4-FFF2-40B4-BE49-F238E27FC236}">
                  <a16:creationId xmlns:a16="http://schemas.microsoft.com/office/drawing/2014/main" id="{8758BE49-C964-4546-9B6E-0CA1EECB6CF4}"/>
                </a:ext>
              </a:extLst>
            </p:cNvPr>
            <p:cNvSpPr>
              <a:spLocks noChangeArrowheads="1"/>
            </p:cNvSpPr>
            <p:nvPr/>
          </p:nvSpPr>
          <p:spPr bwMode="auto">
            <a:xfrm>
              <a:off x="4513" y="397"/>
              <a:ext cx="2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C</a:t>
              </a:r>
            </a:p>
          </p:txBody>
        </p:sp>
        <p:sp>
          <p:nvSpPr>
            <p:cNvPr id="9231" name="Line 41">
              <a:extLst>
                <a:ext uri="{FF2B5EF4-FFF2-40B4-BE49-F238E27FC236}">
                  <a16:creationId xmlns:a16="http://schemas.microsoft.com/office/drawing/2014/main" id="{7038BE2E-1C23-1249-936F-94DCD33DBF16}"/>
                </a:ext>
              </a:extLst>
            </p:cNvPr>
            <p:cNvSpPr>
              <a:spLocks noChangeShapeType="1"/>
            </p:cNvSpPr>
            <p:nvPr/>
          </p:nvSpPr>
          <p:spPr bwMode="auto">
            <a:xfrm>
              <a:off x="3828" y="740"/>
              <a:ext cx="0"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32" name="Rectangle 42">
              <a:extLst>
                <a:ext uri="{FF2B5EF4-FFF2-40B4-BE49-F238E27FC236}">
                  <a16:creationId xmlns:a16="http://schemas.microsoft.com/office/drawing/2014/main" id="{CFF4EBC6-7D32-B741-B09B-FF8F4B5808D3}"/>
                </a:ext>
              </a:extLst>
            </p:cNvPr>
            <p:cNvSpPr>
              <a:spLocks noChangeArrowheads="1"/>
            </p:cNvSpPr>
            <p:nvPr/>
          </p:nvSpPr>
          <p:spPr bwMode="auto">
            <a:xfrm>
              <a:off x="3424" y="646"/>
              <a:ext cx="40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800" b="1">
                  <a:latin typeface="Times New Roman" charset="0"/>
                  <a:ea typeface="仿宋_GB2312" charset="0"/>
                </a:rPr>
                <a:t>v</a:t>
              </a:r>
              <a:r>
                <a:rPr lang="en-US" altLang="zh-CN" sz="2800" b="1" baseline="-25000">
                  <a:latin typeface="Times New Roman" charset="0"/>
                  <a:ea typeface="仿宋_GB2312" charset="0"/>
                </a:rPr>
                <a:t>BE</a:t>
              </a:r>
            </a:p>
          </p:txBody>
        </p:sp>
        <p:sp>
          <p:nvSpPr>
            <p:cNvPr id="9233" name="Line 43">
              <a:extLst>
                <a:ext uri="{FF2B5EF4-FFF2-40B4-BE49-F238E27FC236}">
                  <a16:creationId xmlns:a16="http://schemas.microsoft.com/office/drawing/2014/main" id="{2FFA1AC9-96BF-594C-A0A6-CF7F04E328C5}"/>
                </a:ext>
              </a:extLst>
            </p:cNvPr>
            <p:cNvSpPr>
              <a:spLocks noChangeShapeType="1"/>
            </p:cNvSpPr>
            <p:nvPr/>
          </p:nvSpPr>
          <p:spPr bwMode="auto">
            <a:xfrm>
              <a:off x="4050" y="602"/>
              <a:ext cx="176"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34" name="Rectangle 44">
              <a:extLst>
                <a:ext uri="{FF2B5EF4-FFF2-40B4-BE49-F238E27FC236}">
                  <a16:creationId xmlns:a16="http://schemas.microsoft.com/office/drawing/2014/main" id="{C4D0BA10-97D0-BE4F-A695-4C3E25FF6A8E}"/>
                </a:ext>
              </a:extLst>
            </p:cNvPr>
            <p:cNvSpPr>
              <a:spLocks noChangeArrowheads="1"/>
            </p:cNvSpPr>
            <p:nvPr/>
          </p:nvSpPr>
          <p:spPr bwMode="auto">
            <a:xfrm>
              <a:off x="3976" y="300"/>
              <a:ext cx="26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800" b="1" dirty="0" err="1">
                  <a:latin typeface="Times New Roman" charset="0"/>
                  <a:ea typeface="仿宋_GB2312" charset="0"/>
                </a:rPr>
                <a:t>i</a:t>
              </a:r>
              <a:r>
                <a:rPr lang="en-US" altLang="zh-CN" sz="2800" b="1" baseline="-25000" dirty="0" err="1">
                  <a:latin typeface="Times New Roman" charset="0"/>
                  <a:ea typeface="仿宋_GB2312" charset="0"/>
                </a:rPr>
                <a:t>B</a:t>
              </a:r>
              <a:endParaRPr lang="en-US" altLang="zh-CN" sz="2800" b="1" baseline="-25000" dirty="0">
                <a:latin typeface="Times New Roman" charset="0"/>
                <a:ea typeface="仿宋_GB2312" charset="0"/>
              </a:endParaRPr>
            </a:p>
          </p:txBody>
        </p:sp>
        <p:sp>
          <p:nvSpPr>
            <p:cNvPr id="9235" name="Rectangle 45">
              <a:extLst>
                <a:ext uri="{FF2B5EF4-FFF2-40B4-BE49-F238E27FC236}">
                  <a16:creationId xmlns:a16="http://schemas.microsoft.com/office/drawing/2014/main" id="{50DC081A-63D7-1C44-BA3D-B3119EB72F87}"/>
                </a:ext>
              </a:extLst>
            </p:cNvPr>
            <p:cNvSpPr>
              <a:spLocks noChangeArrowheads="1"/>
            </p:cNvSpPr>
            <p:nvPr/>
          </p:nvSpPr>
          <p:spPr bwMode="auto">
            <a:xfrm>
              <a:off x="4935" y="548"/>
              <a:ext cx="32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CE</a:t>
              </a:r>
            </a:p>
          </p:txBody>
        </p:sp>
        <p:sp>
          <p:nvSpPr>
            <p:cNvPr id="9236" name="Line 46">
              <a:extLst>
                <a:ext uri="{FF2B5EF4-FFF2-40B4-BE49-F238E27FC236}">
                  <a16:creationId xmlns:a16="http://schemas.microsoft.com/office/drawing/2014/main" id="{9DB1B67A-FE9E-7342-835A-C54F87EB2BEC}"/>
                </a:ext>
              </a:extLst>
            </p:cNvPr>
            <p:cNvSpPr>
              <a:spLocks noChangeShapeType="1"/>
            </p:cNvSpPr>
            <p:nvPr/>
          </p:nvSpPr>
          <p:spPr bwMode="auto">
            <a:xfrm>
              <a:off x="4980" y="356"/>
              <a:ext cx="0" cy="67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2" name="标题 1">
            <a:extLst>
              <a:ext uri="{FF2B5EF4-FFF2-40B4-BE49-F238E27FC236}">
                <a16:creationId xmlns:a16="http://schemas.microsoft.com/office/drawing/2014/main" id="{B148EF42-48A5-EF42-8FAE-BE024F937720}"/>
              </a:ext>
            </a:extLst>
          </p:cNvPr>
          <p:cNvSpPr>
            <a:spLocks noGrp="1"/>
          </p:cNvSpPr>
          <p:nvPr>
            <p:ph type="title" idx="4294967295"/>
          </p:nvPr>
        </p:nvSpPr>
        <p:spPr>
          <a:xfrm>
            <a:off x="1484026" y="722313"/>
            <a:ext cx="8198137" cy="685800"/>
          </a:xfrm>
        </p:spPr>
        <p:txBody>
          <a:bodyPr/>
          <a:lstStyle/>
          <a:p>
            <a:pPr>
              <a:defRPr/>
            </a:pPr>
            <a:r>
              <a:rPr lang="zh-CN" altLang="en-US" b="1" dirty="0">
                <a:latin typeface="微软雅黑" panose="020B0503020204020204" pitchFamily="34" charset="-122"/>
                <a:ea typeface="微软雅黑" panose="020B0503020204020204" pitchFamily="34" charset="-122"/>
              </a:rPr>
              <a:t>三极管输入特性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6617"/>
                                        </p:tgtEl>
                                        <p:attrNameLst>
                                          <p:attrName>style.visibility</p:attrName>
                                        </p:attrNameLst>
                                      </p:cBhvr>
                                      <p:to>
                                        <p:strVal val="visible"/>
                                      </p:to>
                                    </p:set>
                                    <p:anim calcmode="lin" valueType="num">
                                      <p:cBhvr additive="base">
                                        <p:cTn id="7" dur="500" fill="hold"/>
                                        <p:tgtEl>
                                          <p:spTgt spid="366617"/>
                                        </p:tgtEl>
                                        <p:attrNameLst>
                                          <p:attrName>ppt_x</p:attrName>
                                        </p:attrNameLst>
                                      </p:cBhvr>
                                      <p:tavLst>
                                        <p:tav tm="0">
                                          <p:val>
                                            <p:strVal val="#ppt_x"/>
                                          </p:val>
                                        </p:tav>
                                        <p:tav tm="100000">
                                          <p:val>
                                            <p:strVal val="#ppt_x"/>
                                          </p:val>
                                        </p:tav>
                                      </p:tavLst>
                                    </p:anim>
                                    <p:anim calcmode="lin" valueType="num">
                                      <p:cBhvr additive="base">
                                        <p:cTn id="8" dur="500" fill="hold"/>
                                        <p:tgtEl>
                                          <p:spTgt spid="3666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6595"/>
                                        </p:tgtEl>
                                        <p:attrNameLst>
                                          <p:attrName>style.visibility</p:attrName>
                                        </p:attrNameLst>
                                      </p:cBhvr>
                                      <p:to>
                                        <p:strVal val="visible"/>
                                      </p:to>
                                    </p:set>
                                    <p:anim calcmode="lin" valueType="num">
                                      <p:cBhvr additive="base">
                                        <p:cTn id="13" dur="500" fill="hold"/>
                                        <p:tgtEl>
                                          <p:spTgt spid="366595"/>
                                        </p:tgtEl>
                                        <p:attrNameLst>
                                          <p:attrName>ppt_x</p:attrName>
                                        </p:attrNameLst>
                                      </p:cBhvr>
                                      <p:tavLst>
                                        <p:tav tm="0">
                                          <p:val>
                                            <p:strVal val="#ppt_x"/>
                                          </p:val>
                                        </p:tav>
                                        <p:tav tm="100000">
                                          <p:val>
                                            <p:strVal val="#ppt_x"/>
                                          </p:val>
                                        </p:tav>
                                      </p:tavLst>
                                    </p:anim>
                                    <p:anim calcmode="lin" valueType="num">
                                      <p:cBhvr additive="base">
                                        <p:cTn id="14" dur="500" fill="hold"/>
                                        <p:tgtEl>
                                          <p:spTgt spid="3665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6613"/>
                                        </p:tgtEl>
                                        <p:attrNameLst>
                                          <p:attrName>style.visibility</p:attrName>
                                        </p:attrNameLst>
                                      </p:cBhvr>
                                      <p:to>
                                        <p:strVal val="visible"/>
                                      </p:to>
                                    </p:set>
                                    <p:anim calcmode="lin" valueType="num">
                                      <p:cBhvr additive="base">
                                        <p:cTn id="19" dur="500" fill="hold"/>
                                        <p:tgtEl>
                                          <p:spTgt spid="366613"/>
                                        </p:tgtEl>
                                        <p:attrNameLst>
                                          <p:attrName>ppt_x</p:attrName>
                                        </p:attrNameLst>
                                      </p:cBhvr>
                                      <p:tavLst>
                                        <p:tav tm="0">
                                          <p:val>
                                            <p:strVal val="#ppt_x"/>
                                          </p:val>
                                        </p:tav>
                                        <p:tav tm="100000">
                                          <p:val>
                                            <p:strVal val="#ppt_x"/>
                                          </p:val>
                                        </p:tav>
                                      </p:tavLst>
                                    </p:anim>
                                    <p:anim calcmode="lin" valueType="num">
                                      <p:cBhvr additive="base">
                                        <p:cTn id="20" dur="500" fill="hold"/>
                                        <p:tgtEl>
                                          <p:spTgt spid="366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Text Box 3">
            <a:extLst>
              <a:ext uri="{FF2B5EF4-FFF2-40B4-BE49-F238E27FC236}">
                <a16:creationId xmlns:a16="http://schemas.microsoft.com/office/drawing/2014/main" id="{4C7F3FA7-176C-2A41-8A3C-4EB4F003C364}"/>
              </a:ext>
            </a:extLst>
          </p:cNvPr>
          <p:cNvSpPr txBox="1">
            <a:spLocks noChangeArrowheads="1"/>
          </p:cNvSpPr>
          <p:nvPr/>
        </p:nvSpPr>
        <p:spPr bwMode="auto">
          <a:xfrm>
            <a:off x="1584326" y="1882776"/>
            <a:ext cx="197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sz="2800" b="1" dirty="0">
                <a:solidFill>
                  <a:srgbClr val="CC3300"/>
                </a:solidFill>
                <a:latin typeface="Times New Roman" charset="0"/>
                <a:ea typeface="仿宋_GB2312" charset="0"/>
              </a:rPr>
              <a:t>（</a:t>
            </a:r>
            <a:r>
              <a:rPr lang="en-US" altLang="zh-CN" sz="2800" b="1" dirty="0">
                <a:solidFill>
                  <a:srgbClr val="CC3300"/>
                </a:solidFill>
                <a:latin typeface="Times New Roman" charset="0"/>
                <a:ea typeface="仿宋_GB2312" charset="0"/>
              </a:rPr>
              <a:t>1</a:t>
            </a:r>
            <a:r>
              <a:rPr lang="zh-CN" altLang="en-US" sz="2800" b="1" dirty="0">
                <a:solidFill>
                  <a:srgbClr val="CC3300"/>
                </a:solidFill>
                <a:latin typeface="Times New Roman" charset="0"/>
                <a:ea typeface="仿宋_GB2312" charset="0"/>
              </a:rPr>
              <a:t>）</a:t>
            </a:r>
            <a:r>
              <a:rPr lang="zh-CN" altLang="en-US" sz="2800" b="1" dirty="0">
                <a:solidFill>
                  <a:srgbClr val="CC3300"/>
                </a:solidFill>
                <a:latin typeface="微软雅黑" panose="020B0503020204020204" pitchFamily="34" charset="-122"/>
                <a:ea typeface="微软雅黑" panose="020B0503020204020204" pitchFamily="34" charset="-122"/>
              </a:rPr>
              <a:t>截止</a:t>
            </a:r>
          </a:p>
        </p:txBody>
      </p:sp>
      <p:grpSp>
        <p:nvGrpSpPr>
          <p:cNvPr id="367620" name="Group 4">
            <a:extLst>
              <a:ext uri="{FF2B5EF4-FFF2-40B4-BE49-F238E27FC236}">
                <a16:creationId xmlns:a16="http://schemas.microsoft.com/office/drawing/2014/main" id="{10F64354-CE8C-1C48-B860-FA0E249B5C98}"/>
              </a:ext>
            </a:extLst>
          </p:cNvPr>
          <p:cNvGrpSpPr>
            <a:grpSpLocks/>
          </p:cNvGrpSpPr>
          <p:nvPr/>
        </p:nvGrpSpPr>
        <p:grpSpPr bwMode="auto">
          <a:xfrm>
            <a:off x="2454276" y="1951039"/>
            <a:ext cx="1336675" cy="2073275"/>
            <a:chOff x="144" y="528"/>
            <a:chExt cx="912" cy="1306"/>
          </a:xfrm>
        </p:grpSpPr>
        <p:sp>
          <p:nvSpPr>
            <p:cNvPr id="10305" name="Oval 5">
              <a:extLst>
                <a:ext uri="{FF2B5EF4-FFF2-40B4-BE49-F238E27FC236}">
                  <a16:creationId xmlns:a16="http://schemas.microsoft.com/office/drawing/2014/main" id="{93EDDCF8-1E37-9049-904E-5AAF6396B171}"/>
                </a:ext>
              </a:extLst>
            </p:cNvPr>
            <p:cNvSpPr>
              <a:spLocks noChangeArrowheads="1"/>
            </p:cNvSpPr>
            <p:nvPr/>
          </p:nvSpPr>
          <p:spPr bwMode="auto">
            <a:xfrm>
              <a:off x="432" y="1104"/>
              <a:ext cx="96" cy="96"/>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306" name="Oval 6">
              <a:extLst>
                <a:ext uri="{FF2B5EF4-FFF2-40B4-BE49-F238E27FC236}">
                  <a16:creationId xmlns:a16="http://schemas.microsoft.com/office/drawing/2014/main" id="{BB4E74E1-A9EF-FC47-89D3-4D2DBB6DBAB5}"/>
                </a:ext>
              </a:extLst>
            </p:cNvPr>
            <p:cNvSpPr>
              <a:spLocks noChangeArrowheads="1"/>
            </p:cNvSpPr>
            <p:nvPr/>
          </p:nvSpPr>
          <p:spPr bwMode="auto">
            <a:xfrm>
              <a:off x="768" y="960"/>
              <a:ext cx="96" cy="96"/>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307" name="Oval 7">
              <a:extLst>
                <a:ext uri="{FF2B5EF4-FFF2-40B4-BE49-F238E27FC236}">
                  <a16:creationId xmlns:a16="http://schemas.microsoft.com/office/drawing/2014/main" id="{9E118F72-DAEF-C545-84C9-9A98D528221D}"/>
                </a:ext>
              </a:extLst>
            </p:cNvPr>
            <p:cNvSpPr>
              <a:spLocks noChangeArrowheads="1"/>
            </p:cNvSpPr>
            <p:nvPr/>
          </p:nvSpPr>
          <p:spPr bwMode="auto">
            <a:xfrm>
              <a:off x="768" y="1296"/>
              <a:ext cx="96" cy="96"/>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308" name="Line 8">
              <a:extLst>
                <a:ext uri="{FF2B5EF4-FFF2-40B4-BE49-F238E27FC236}">
                  <a16:creationId xmlns:a16="http://schemas.microsoft.com/office/drawing/2014/main" id="{1FD5B11A-C8E6-4F42-82BD-B62AA44B06F2}"/>
                </a:ext>
              </a:extLst>
            </p:cNvPr>
            <p:cNvSpPr>
              <a:spLocks noChangeShapeType="1"/>
            </p:cNvSpPr>
            <p:nvPr/>
          </p:nvSpPr>
          <p:spPr bwMode="auto">
            <a:xfrm flipH="1">
              <a:off x="192" y="1152"/>
              <a:ext cx="24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09" name="Line 9">
              <a:extLst>
                <a:ext uri="{FF2B5EF4-FFF2-40B4-BE49-F238E27FC236}">
                  <a16:creationId xmlns:a16="http://schemas.microsoft.com/office/drawing/2014/main" id="{BEF8B528-0C20-8845-9DB6-EF4A96D9DBF3}"/>
                </a:ext>
              </a:extLst>
            </p:cNvPr>
            <p:cNvSpPr>
              <a:spLocks noChangeShapeType="1"/>
            </p:cNvSpPr>
            <p:nvPr/>
          </p:nvSpPr>
          <p:spPr bwMode="auto">
            <a:xfrm flipV="1">
              <a:off x="816" y="768"/>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10" name="Line 10">
              <a:extLst>
                <a:ext uri="{FF2B5EF4-FFF2-40B4-BE49-F238E27FC236}">
                  <a16:creationId xmlns:a16="http://schemas.microsoft.com/office/drawing/2014/main" id="{A7119160-A2AC-684C-B2FF-443F128B8259}"/>
                </a:ext>
              </a:extLst>
            </p:cNvPr>
            <p:cNvSpPr>
              <a:spLocks noChangeShapeType="1"/>
            </p:cNvSpPr>
            <p:nvPr/>
          </p:nvSpPr>
          <p:spPr bwMode="auto">
            <a:xfrm>
              <a:off x="816" y="139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11" name="Rectangle 11">
              <a:extLst>
                <a:ext uri="{FF2B5EF4-FFF2-40B4-BE49-F238E27FC236}">
                  <a16:creationId xmlns:a16="http://schemas.microsoft.com/office/drawing/2014/main" id="{0B3BAA81-75A4-CC47-8998-348CCAA4C627}"/>
                </a:ext>
              </a:extLst>
            </p:cNvPr>
            <p:cNvSpPr>
              <a:spLocks noChangeArrowheads="1"/>
            </p:cNvSpPr>
            <p:nvPr/>
          </p:nvSpPr>
          <p:spPr bwMode="auto">
            <a:xfrm>
              <a:off x="144" y="912"/>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b</a:t>
              </a:r>
            </a:p>
          </p:txBody>
        </p:sp>
        <p:sp>
          <p:nvSpPr>
            <p:cNvPr id="10312" name="Rectangle 12">
              <a:extLst>
                <a:ext uri="{FF2B5EF4-FFF2-40B4-BE49-F238E27FC236}">
                  <a16:creationId xmlns:a16="http://schemas.microsoft.com/office/drawing/2014/main" id="{E9E4A703-E10A-6748-84EA-29BF8BE4E2BC}"/>
                </a:ext>
              </a:extLst>
            </p:cNvPr>
            <p:cNvSpPr>
              <a:spLocks noChangeArrowheads="1"/>
            </p:cNvSpPr>
            <p:nvPr/>
          </p:nvSpPr>
          <p:spPr bwMode="auto">
            <a:xfrm>
              <a:off x="768" y="52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c</a:t>
              </a:r>
            </a:p>
          </p:txBody>
        </p:sp>
        <p:sp>
          <p:nvSpPr>
            <p:cNvPr id="10313" name="Rectangle 13">
              <a:extLst>
                <a:ext uri="{FF2B5EF4-FFF2-40B4-BE49-F238E27FC236}">
                  <a16:creationId xmlns:a16="http://schemas.microsoft.com/office/drawing/2014/main" id="{D4733B81-EF26-0C43-A768-AC8DE924587D}"/>
                </a:ext>
              </a:extLst>
            </p:cNvPr>
            <p:cNvSpPr>
              <a:spLocks noChangeArrowheads="1"/>
            </p:cNvSpPr>
            <p:nvPr/>
          </p:nvSpPr>
          <p:spPr bwMode="auto">
            <a:xfrm>
              <a:off x="768" y="158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e</a:t>
              </a:r>
            </a:p>
          </p:txBody>
        </p:sp>
        <p:sp>
          <p:nvSpPr>
            <p:cNvPr id="10314" name="Rectangle 14">
              <a:extLst>
                <a:ext uri="{FF2B5EF4-FFF2-40B4-BE49-F238E27FC236}">
                  <a16:creationId xmlns:a16="http://schemas.microsoft.com/office/drawing/2014/main" id="{BCB17AD6-DCB5-0D48-992C-D0C14E7CB907}"/>
                </a:ext>
              </a:extLst>
            </p:cNvPr>
            <p:cNvSpPr>
              <a:spLocks noChangeArrowheads="1"/>
            </p:cNvSpPr>
            <p:nvPr/>
          </p:nvSpPr>
          <p:spPr bwMode="auto">
            <a:xfrm>
              <a:off x="336" y="816"/>
              <a:ext cx="720" cy="672"/>
            </a:xfrm>
            <a:prstGeom prst="rect">
              <a:avLst/>
            </a:prstGeom>
            <a:noFill/>
            <a:ln w="158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grpSp>
      <p:grpSp>
        <p:nvGrpSpPr>
          <p:cNvPr id="367631" name="Group 15">
            <a:extLst>
              <a:ext uri="{FF2B5EF4-FFF2-40B4-BE49-F238E27FC236}">
                <a16:creationId xmlns:a16="http://schemas.microsoft.com/office/drawing/2014/main" id="{CE81B9B0-D824-0340-80C2-4BABF940A8C9}"/>
              </a:ext>
            </a:extLst>
          </p:cNvPr>
          <p:cNvGrpSpPr>
            <a:grpSpLocks/>
          </p:cNvGrpSpPr>
          <p:nvPr/>
        </p:nvGrpSpPr>
        <p:grpSpPr bwMode="auto">
          <a:xfrm>
            <a:off x="6743701" y="2060576"/>
            <a:ext cx="2278063" cy="2259013"/>
            <a:chOff x="1344" y="528"/>
            <a:chExt cx="1359" cy="1281"/>
          </a:xfrm>
        </p:grpSpPr>
        <p:sp>
          <p:nvSpPr>
            <p:cNvPr id="10286" name="Line 16">
              <a:extLst>
                <a:ext uri="{FF2B5EF4-FFF2-40B4-BE49-F238E27FC236}">
                  <a16:creationId xmlns:a16="http://schemas.microsoft.com/office/drawing/2014/main" id="{20BC5B57-B508-6345-A8E7-6F9647BEDAAF}"/>
                </a:ext>
              </a:extLst>
            </p:cNvPr>
            <p:cNvSpPr>
              <a:spLocks noChangeShapeType="1"/>
            </p:cNvSpPr>
            <p:nvPr/>
          </p:nvSpPr>
          <p:spPr bwMode="auto">
            <a:xfrm flipH="1">
              <a:off x="1360" y="1162"/>
              <a:ext cx="467"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7" name="Line 17">
              <a:extLst>
                <a:ext uri="{FF2B5EF4-FFF2-40B4-BE49-F238E27FC236}">
                  <a16:creationId xmlns:a16="http://schemas.microsoft.com/office/drawing/2014/main" id="{20F86C44-114B-6D45-94D6-1B998CA1D7F8}"/>
                </a:ext>
              </a:extLst>
            </p:cNvPr>
            <p:cNvSpPr>
              <a:spLocks noChangeShapeType="1"/>
            </p:cNvSpPr>
            <p:nvPr/>
          </p:nvSpPr>
          <p:spPr bwMode="auto">
            <a:xfrm flipV="1">
              <a:off x="2208" y="672"/>
              <a:ext cx="0" cy="48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8" name="Line 18">
              <a:extLst>
                <a:ext uri="{FF2B5EF4-FFF2-40B4-BE49-F238E27FC236}">
                  <a16:creationId xmlns:a16="http://schemas.microsoft.com/office/drawing/2014/main" id="{68DE32C6-AFD2-874B-8AF6-B51850FB9754}"/>
                </a:ext>
              </a:extLst>
            </p:cNvPr>
            <p:cNvSpPr>
              <a:spLocks noChangeShapeType="1"/>
            </p:cNvSpPr>
            <p:nvPr/>
          </p:nvSpPr>
          <p:spPr bwMode="auto">
            <a:xfrm>
              <a:off x="2208" y="1200"/>
              <a:ext cx="0" cy="48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9" name="Rectangle 19">
              <a:extLst>
                <a:ext uri="{FF2B5EF4-FFF2-40B4-BE49-F238E27FC236}">
                  <a16:creationId xmlns:a16="http://schemas.microsoft.com/office/drawing/2014/main" id="{324D593A-8F0F-8447-98C5-03B0FB9466B1}"/>
                </a:ext>
              </a:extLst>
            </p:cNvPr>
            <p:cNvSpPr>
              <a:spLocks noChangeArrowheads="1"/>
            </p:cNvSpPr>
            <p:nvPr/>
          </p:nvSpPr>
          <p:spPr bwMode="auto">
            <a:xfrm>
              <a:off x="1344" y="864"/>
              <a:ext cx="205"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b</a:t>
              </a:r>
            </a:p>
          </p:txBody>
        </p:sp>
        <p:sp>
          <p:nvSpPr>
            <p:cNvPr id="10290" name="Rectangle 20">
              <a:extLst>
                <a:ext uri="{FF2B5EF4-FFF2-40B4-BE49-F238E27FC236}">
                  <a16:creationId xmlns:a16="http://schemas.microsoft.com/office/drawing/2014/main" id="{D279EC08-A2C3-5D47-9633-279935A41044}"/>
                </a:ext>
              </a:extLst>
            </p:cNvPr>
            <p:cNvSpPr>
              <a:spLocks noChangeArrowheads="1"/>
            </p:cNvSpPr>
            <p:nvPr/>
          </p:nvSpPr>
          <p:spPr bwMode="auto">
            <a:xfrm>
              <a:off x="2208" y="528"/>
              <a:ext cx="20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c</a:t>
              </a:r>
            </a:p>
          </p:txBody>
        </p:sp>
        <p:sp>
          <p:nvSpPr>
            <p:cNvPr id="10291" name="Rectangle 21">
              <a:extLst>
                <a:ext uri="{FF2B5EF4-FFF2-40B4-BE49-F238E27FC236}">
                  <a16:creationId xmlns:a16="http://schemas.microsoft.com/office/drawing/2014/main" id="{7493ACA1-E40A-9A41-8DD6-2EBFF70EE6F3}"/>
                </a:ext>
              </a:extLst>
            </p:cNvPr>
            <p:cNvSpPr>
              <a:spLocks noChangeArrowheads="1"/>
            </p:cNvSpPr>
            <p:nvPr/>
          </p:nvSpPr>
          <p:spPr bwMode="auto">
            <a:xfrm>
              <a:off x="2160" y="1584"/>
              <a:ext cx="205"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e</a:t>
              </a:r>
            </a:p>
          </p:txBody>
        </p:sp>
        <p:sp>
          <p:nvSpPr>
            <p:cNvPr id="10292" name="Rectangle 22">
              <a:extLst>
                <a:ext uri="{FF2B5EF4-FFF2-40B4-BE49-F238E27FC236}">
                  <a16:creationId xmlns:a16="http://schemas.microsoft.com/office/drawing/2014/main" id="{AB2E45CD-70E6-5F40-9BAB-D20BD8B15872}"/>
                </a:ext>
              </a:extLst>
            </p:cNvPr>
            <p:cNvSpPr>
              <a:spLocks noChangeArrowheads="1"/>
            </p:cNvSpPr>
            <p:nvPr/>
          </p:nvSpPr>
          <p:spPr bwMode="auto">
            <a:xfrm>
              <a:off x="1536" y="816"/>
              <a:ext cx="1152" cy="816"/>
            </a:xfrm>
            <a:prstGeom prst="rect">
              <a:avLst/>
            </a:prstGeom>
            <a:noFill/>
            <a:ln w="158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93" name="Line 23">
              <a:extLst>
                <a:ext uri="{FF2B5EF4-FFF2-40B4-BE49-F238E27FC236}">
                  <a16:creationId xmlns:a16="http://schemas.microsoft.com/office/drawing/2014/main" id="{33D2AA9C-81A8-9F41-8FF6-6A15C350C425}"/>
                </a:ext>
              </a:extLst>
            </p:cNvPr>
            <p:cNvSpPr>
              <a:spLocks noChangeShapeType="1"/>
            </p:cNvSpPr>
            <p:nvPr/>
          </p:nvSpPr>
          <p:spPr bwMode="auto">
            <a:xfrm>
              <a:off x="2112" y="1152"/>
              <a:ext cx="19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94" name="Line 24">
              <a:extLst>
                <a:ext uri="{FF2B5EF4-FFF2-40B4-BE49-F238E27FC236}">
                  <a16:creationId xmlns:a16="http://schemas.microsoft.com/office/drawing/2014/main" id="{FFA29176-715F-8147-BE74-A110DC94ABAE}"/>
                </a:ext>
              </a:extLst>
            </p:cNvPr>
            <p:cNvSpPr>
              <a:spLocks noChangeShapeType="1"/>
            </p:cNvSpPr>
            <p:nvPr/>
          </p:nvSpPr>
          <p:spPr bwMode="auto">
            <a:xfrm>
              <a:off x="2160" y="1200"/>
              <a:ext cx="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nvGrpSpPr>
            <p:cNvPr id="31798" name="Group 25">
              <a:extLst>
                <a:ext uri="{FF2B5EF4-FFF2-40B4-BE49-F238E27FC236}">
                  <a16:creationId xmlns:a16="http://schemas.microsoft.com/office/drawing/2014/main" id="{E03646CA-FDA1-F64B-8199-05DB0FA21C8B}"/>
                </a:ext>
              </a:extLst>
            </p:cNvPr>
            <p:cNvGrpSpPr>
              <a:grpSpLocks/>
            </p:cNvGrpSpPr>
            <p:nvPr/>
          </p:nvGrpSpPr>
          <p:grpSpPr bwMode="auto">
            <a:xfrm rot="8100000">
              <a:off x="1872" y="1104"/>
              <a:ext cx="192" cy="432"/>
              <a:chOff x="3120" y="1152"/>
              <a:chExt cx="192" cy="432"/>
            </a:xfrm>
          </p:grpSpPr>
          <p:sp>
            <p:nvSpPr>
              <p:cNvPr id="10300" name="Line 26">
                <a:extLst>
                  <a:ext uri="{FF2B5EF4-FFF2-40B4-BE49-F238E27FC236}">
                    <a16:creationId xmlns:a16="http://schemas.microsoft.com/office/drawing/2014/main" id="{E174CAA5-2936-A446-A122-728149582803}"/>
                  </a:ext>
                </a:extLst>
              </p:cNvPr>
              <p:cNvSpPr>
                <a:spLocks noChangeShapeType="1"/>
              </p:cNvSpPr>
              <p:nvPr/>
            </p:nvSpPr>
            <p:spPr bwMode="auto">
              <a:xfrm>
                <a:off x="3121" y="1394"/>
                <a:ext cx="19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01" name="Line 27">
                <a:extLst>
                  <a:ext uri="{FF2B5EF4-FFF2-40B4-BE49-F238E27FC236}">
                    <a16:creationId xmlns:a16="http://schemas.microsoft.com/office/drawing/2014/main" id="{86A6EAB0-B851-BC45-870D-292A745AA75E}"/>
                  </a:ext>
                </a:extLst>
              </p:cNvPr>
              <p:cNvSpPr>
                <a:spLocks noChangeShapeType="1"/>
              </p:cNvSpPr>
              <p:nvPr/>
            </p:nvSpPr>
            <p:spPr bwMode="auto">
              <a:xfrm>
                <a:off x="3121" y="1394"/>
                <a:ext cx="19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02" name="Line 28">
                <a:extLst>
                  <a:ext uri="{FF2B5EF4-FFF2-40B4-BE49-F238E27FC236}">
                    <a16:creationId xmlns:a16="http://schemas.microsoft.com/office/drawing/2014/main" id="{9D6FCCB2-DC8C-0640-9B63-C6BAA4993138}"/>
                  </a:ext>
                </a:extLst>
              </p:cNvPr>
              <p:cNvSpPr>
                <a:spLocks noChangeShapeType="1"/>
              </p:cNvSpPr>
              <p:nvPr/>
            </p:nvSpPr>
            <p:spPr bwMode="auto">
              <a:xfrm>
                <a:off x="3171" y="1346"/>
                <a:ext cx="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03" name="Line 29">
                <a:extLst>
                  <a:ext uri="{FF2B5EF4-FFF2-40B4-BE49-F238E27FC236}">
                    <a16:creationId xmlns:a16="http://schemas.microsoft.com/office/drawing/2014/main" id="{0729FA65-9EEF-774A-A2F8-3E056FC4B891}"/>
                  </a:ext>
                </a:extLst>
              </p:cNvPr>
              <p:cNvSpPr>
                <a:spLocks noChangeShapeType="1"/>
              </p:cNvSpPr>
              <p:nvPr/>
            </p:nvSpPr>
            <p:spPr bwMode="auto">
              <a:xfrm flipV="1">
                <a:off x="3216" y="1154"/>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04" name="Line 30">
                <a:extLst>
                  <a:ext uri="{FF2B5EF4-FFF2-40B4-BE49-F238E27FC236}">
                    <a16:creationId xmlns:a16="http://schemas.microsoft.com/office/drawing/2014/main" id="{334989AB-BF11-A643-B161-DEE42EABBA06}"/>
                  </a:ext>
                </a:extLst>
              </p:cNvPr>
              <p:cNvSpPr>
                <a:spLocks noChangeShapeType="1"/>
              </p:cNvSpPr>
              <p:nvPr/>
            </p:nvSpPr>
            <p:spPr bwMode="auto">
              <a:xfrm flipV="1">
                <a:off x="3216" y="1394"/>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10296" name="Line 31">
              <a:extLst>
                <a:ext uri="{FF2B5EF4-FFF2-40B4-BE49-F238E27FC236}">
                  <a16:creationId xmlns:a16="http://schemas.microsoft.com/office/drawing/2014/main" id="{7DAC039B-47F7-8B4A-9615-317F32C5385B}"/>
                </a:ext>
              </a:extLst>
            </p:cNvPr>
            <p:cNvSpPr>
              <a:spLocks noChangeShapeType="1"/>
            </p:cNvSpPr>
            <p:nvPr/>
          </p:nvSpPr>
          <p:spPr bwMode="auto">
            <a:xfrm>
              <a:off x="2112" y="1464"/>
              <a:ext cx="9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97" name="Oval 32">
              <a:extLst>
                <a:ext uri="{FF2B5EF4-FFF2-40B4-BE49-F238E27FC236}">
                  <a16:creationId xmlns:a16="http://schemas.microsoft.com/office/drawing/2014/main" id="{C4855645-B159-254E-A88C-1976F6CA9BA0}"/>
                </a:ext>
              </a:extLst>
            </p:cNvPr>
            <p:cNvSpPr>
              <a:spLocks noChangeArrowheads="1"/>
            </p:cNvSpPr>
            <p:nvPr/>
          </p:nvSpPr>
          <p:spPr bwMode="auto">
            <a:xfrm>
              <a:off x="2160" y="1440"/>
              <a:ext cx="96"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98" name="Text Box 33">
              <a:extLst>
                <a:ext uri="{FF2B5EF4-FFF2-40B4-BE49-F238E27FC236}">
                  <a16:creationId xmlns:a16="http://schemas.microsoft.com/office/drawing/2014/main" id="{ABA668EE-168A-CA41-AE63-EB40F2BB2F19}"/>
                </a:ext>
              </a:extLst>
            </p:cNvPr>
            <p:cNvSpPr txBox="1">
              <a:spLocks noChangeArrowheads="1"/>
            </p:cNvSpPr>
            <p:nvPr/>
          </p:nvSpPr>
          <p:spPr bwMode="auto">
            <a:xfrm>
              <a:off x="2294" y="1017"/>
              <a:ext cx="40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0.2V</a:t>
              </a:r>
            </a:p>
          </p:txBody>
        </p:sp>
        <p:sp>
          <p:nvSpPr>
            <p:cNvPr id="10299" name="Text Box 34">
              <a:extLst>
                <a:ext uri="{FF2B5EF4-FFF2-40B4-BE49-F238E27FC236}">
                  <a16:creationId xmlns:a16="http://schemas.microsoft.com/office/drawing/2014/main" id="{BFAD2FDE-5234-F143-B2C5-BBD11A05C93D}"/>
                </a:ext>
              </a:extLst>
            </p:cNvPr>
            <p:cNvSpPr txBox="1">
              <a:spLocks noChangeArrowheads="1"/>
            </p:cNvSpPr>
            <p:nvPr/>
          </p:nvSpPr>
          <p:spPr bwMode="auto">
            <a:xfrm>
              <a:off x="1488" y="1248"/>
              <a:ext cx="40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0.7V</a:t>
              </a:r>
            </a:p>
          </p:txBody>
        </p:sp>
      </p:grpSp>
      <p:sp>
        <p:nvSpPr>
          <p:cNvPr id="367651" name="Text Box 35">
            <a:extLst>
              <a:ext uri="{FF2B5EF4-FFF2-40B4-BE49-F238E27FC236}">
                <a16:creationId xmlns:a16="http://schemas.microsoft.com/office/drawing/2014/main" id="{ACC2947F-508D-6B44-88BC-83A32E0FDA74}"/>
              </a:ext>
            </a:extLst>
          </p:cNvPr>
          <p:cNvSpPr txBox="1">
            <a:spLocks noChangeArrowheads="1"/>
          </p:cNvSpPr>
          <p:nvPr/>
        </p:nvSpPr>
        <p:spPr bwMode="auto">
          <a:xfrm>
            <a:off x="6510339" y="1731963"/>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sz="2800" b="1" dirty="0">
                <a:solidFill>
                  <a:srgbClr val="CC3300"/>
                </a:solidFill>
                <a:latin typeface="Times New Roman" charset="0"/>
                <a:ea typeface="仿宋_GB2312" charset="-122"/>
              </a:rPr>
              <a:t>（</a:t>
            </a:r>
            <a:r>
              <a:rPr lang="en-US" altLang="zh-CN" sz="2800" b="1" dirty="0">
                <a:solidFill>
                  <a:srgbClr val="CC3300"/>
                </a:solidFill>
                <a:latin typeface="Times New Roman" charset="0"/>
                <a:ea typeface="仿宋_GB2312" charset="-122"/>
              </a:rPr>
              <a:t>3</a:t>
            </a:r>
            <a:r>
              <a:rPr lang="zh-CN" altLang="en-US" sz="2800" b="1" dirty="0">
                <a:solidFill>
                  <a:srgbClr val="CC3300"/>
                </a:solidFill>
                <a:latin typeface="Times New Roman" charset="0"/>
                <a:ea typeface="仿宋_GB2312" charset="-122"/>
              </a:rPr>
              <a:t>）</a:t>
            </a:r>
            <a:r>
              <a:rPr lang="zh-CN" altLang="en-US" sz="2800" b="1" dirty="0">
                <a:solidFill>
                  <a:srgbClr val="CC3300"/>
                </a:solidFill>
                <a:latin typeface="微软雅黑" panose="020B0503020204020204" pitchFamily="34" charset="-122"/>
                <a:ea typeface="微软雅黑" panose="020B0503020204020204" pitchFamily="34" charset="-122"/>
              </a:rPr>
              <a:t>饱和</a:t>
            </a:r>
          </a:p>
        </p:txBody>
      </p:sp>
      <p:grpSp>
        <p:nvGrpSpPr>
          <p:cNvPr id="367652" name="Group 36">
            <a:extLst>
              <a:ext uri="{FF2B5EF4-FFF2-40B4-BE49-F238E27FC236}">
                <a16:creationId xmlns:a16="http://schemas.microsoft.com/office/drawing/2014/main" id="{FBB8B928-59B0-EC4A-959A-55112BB014B9}"/>
              </a:ext>
            </a:extLst>
          </p:cNvPr>
          <p:cNvGrpSpPr>
            <a:grpSpLocks/>
          </p:cNvGrpSpPr>
          <p:nvPr/>
        </p:nvGrpSpPr>
        <p:grpSpPr bwMode="auto">
          <a:xfrm>
            <a:off x="2711451" y="3860801"/>
            <a:ext cx="2663825" cy="2601913"/>
            <a:chOff x="480" y="2208"/>
            <a:chExt cx="1584" cy="1416"/>
          </a:xfrm>
        </p:grpSpPr>
        <p:sp>
          <p:nvSpPr>
            <p:cNvPr id="10258" name="Rectangle 37">
              <a:extLst>
                <a:ext uri="{FF2B5EF4-FFF2-40B4-BE49-F238E27FC236}">
                  <a16:creationId xmlns:a16="http://schemas.microsoft.com/office/drawing/2014/main" id="{681C1649-01EA-604D-AE40-210F83B37D4C}"/>
                </a:ext>
              </a:extLst>
            </p:cNvPr>
            <p:cNvSpPr>
              <a:spLocks noChangeArrowheads="1"/>
            </p:cNvSpPr>
            <p:nvPr/>
          </p:nvSpPr>
          <p:spPr bwMode="auto">
            <a:xfrm>
              <a:off x="1248" y="2208"/>
              <a:ext cx="20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c</a:t>
              </a:r>
            </a:p>
          </p:txBody>
        </p:sp>
        <p:grpSp>
          <p:nvGrpSpPr>
            <p:cNvPr id="31762" name="Group 38">
              <a:extLst>
                <a:ext uri="{FF2B5EF4-FFF2-40B4-BE49-F238E27FC236}">
                  <a16:creationId xmlns:a16="http://schemas.microsoft.com/office/drawing/2014/main" id="{1E4D1564-F715-D540-8BF4-0CE3BD8EB946}"/>
                </a:ext>
              </a:extLst>
            </p:cNvPr>
            <p:cNvGrpSpPr>
              <a:grpSpLocks/>
            </p:cNvGrpSpPr>
            <p:nvPr/>
          </p:nvGrpSpPr>
          <p:grpSpPr bwMode="auto">
            <a:xfrm>
              <a:off x="480" y="2400"/>
              <a:ext cx="1584" cy="1224"/>
              <a:chOff x="3120" y="528"/>
              <a:chExt cx="1584" cy="1224"/>
            </a:xfrm>
          </p:grpSpPr>
          <p:sp>
            <p:nvSpPr>
              <p:cNvPr id="10260" name="Line 39">
                <a:extLst>
                  <a:ext uri="{FF2B5EF4-FFF2-40B4-BE49-F238E27FC236}">
                    <a16:creationId xmlns:a16="http://schemas.microsoft.com/office/drawing/2014/main" id="{46A6E411-56B4-4241-A053-70EAA0242265}"/>
                  </a:ext>
                </a:extLst>
              </p:cNvPr>
              <p:cNvSpPr>
                <a:spLocks noChangeShapeType="1"/>
              </p:cNvSpPr>
              <p:nvPr/>
            </p:nvSpPr>
            <p:spPr bwMode="auto">
              <a:xfrm flipH="1">
                <a:off x="3136" y="1114"/>
                <a:ext cx="467"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61" name="Line 40">
                <a:extLst>
                  <a:ext uri="{FF2B5EF4-FFF2-40B4-BE49-F238E27FC236}">
                    <a16:creationId xmlns:a16="http://schemas.microsoft.com/office/drawing/2014/main" id="{E183FA60-23DB-3543-BE30-70C83F537987}"/>
                  </a:ext>
                </a:extLst>
              </p:cNvPr>
              <p:cNvSpPr>
                <a:spLocks noChangeShapeType="1"/>
              </p:cNvSpPr>
              <p:nvPr/>
            </p:nvSpPr>
            <p:spPr bwMode="auto">
              <a:xfrm flipV="1">
                <a:off x="3984" y="528"/>
                <a:ext cx="0" cy="57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62" name="Line 41">
                <a:extLst>
                  <a:ext uri="{FF2B5EF4-FFF2-40B4-BE49-F238E27FC236}">
                    <a16:creationId xmlns:a16="http://schemas.microsoft.com/office/drawing/2014/main" id="{3C874881-8461-FA41-B6EE-C74948DCA108}"/>
                  </a:ext>
                </a:extLst>
              </p:cNvPr>
              <p:cNvSpPr>
                <a:spLocks noChangeShapeType="1"/>
              </p:cNvSpPr>
              <p:nvPr/>
            </p:nvSpPr>
            <p:spPr bwMode="auto">
              <a:xfrm>
                <a:off x="3984" y="1152"/>
                <a:ext cx="0" cy="48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63" name="Rectangle 42">
                <a:extLst>
                  <a:ext uri="{FF2B5EF4-FFF2-40B4-BE49-F238E27FC236}">
                    <a16:creationId xmlns:a16="http://schemas.microsoft.com/office/drawing/2014/main" id="{A4E4A8EF-EC33-9944-BF3D-FBB522561A0F}"/>
                  </a:ext>
                </a:extLst>
              </p:cNvPr>
              <p:cNvSpPr>
                <a:spLocks noChangeArrowheads="1"/>
              </p:cNvSpPr>
              <p:nvPr/>
            </p:nvSpPr>
            <p:spPr bwMode="auto">
              <a:xfrm>
                <a:off x="3120" y="815"/>
                <a:ext cx="20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b</a:t>
                </a:r>
              </a:p>
            </p:txBody>
          </p:sp>
          <p:sp>
            <p:nvSpPr>
              <p:cNvPr id="10264" name="Rectangle 43">
                <a:extLst>
                  <a:ext uri="{FF2B5EF4-FFF2-40B4-BE49-F238E27FC236}">
                    <a16:creationId xmlns:a16="http://schemas.microsoft.com/office/drawing/2014/main" id="{E948D0B8-CD51-1241-AC84-3AB5C7B828D8}"/>
                  </a:ext>
                </a:extLst>
              </p:cNvPr>
              <p:cNvSpPr>
                <a:spLocks noChangeArrowheads="1"/>
              </p:cNvSpPr>
              <p:nvPr/>
            </p:nvSpPr>
            <p:spPr bwMode="auto">
              <a:xfrm>
                <a:off x="3936" y="1536"/>
                <a:ext cx="2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e</a:t>
                </a:r>
              </a:p>
            </p:txBody>
          </p:sp>
          <p:sp>
            <p:nvSpPr>
              <p:cNvPr id="10265" name="Rectangle 44">
                <a:extLst>
                  <a:ext uri="{FF2B5EF4-FFF2-40B4-BE49-F238E27FC236}">
                    <a16:creationId xmlns:a16="http://schemas.microsoft.com/office/drawing/2014/main" id="{321602F7-3844-0241-A1D6-5CFC6AED29A7}"/>
                  </a:ext>
                </a:extLst>
              </p:cNvPr>
              <p:cNvSpPr>
                <a:spLocks noChangeArrowheads="1"/>
              </p:cNvSpPr>
              <p:nvPr/>
            </p:nvSpPr>
            <p:spPr bwMode="auto">
              <a:xfrm>
                <a:off x="3264" y="672"/>
                <a:ext cx="1390" cy="912"/>
              </a:xfrm>
              <a:prstGeom prst="rect">
                <a:avLst/>
              </a:prstGeom>
              <a:noFill/>
              <a:ln w="158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grpSp>
            <p:nvGrpSpPr>
              <p:cNvPr id="31769" name="Group 45">
                <a:extLst>
                  <a:ext uri="{FF2B5EF4-FFF2-40B4-BE49-F238E27FC236}">
                    <a16:creationId xmlns:a16="http://schemas.microsoft.com/office/drawing/2014/main" id="{D143D7A6-ED61-F148-9185-4065E259B7EE}"/>
                  </a:ext>
                </a:extLst>
              </p:cNvPr>
              <p:cNvGrpSpPr>
                <a:grpSpLocks/>
              </p:cNvGrpSpPr>
              <p:nvPr/>
            </p:nvGrpSpPr>
            <p:grpSpPr bwMode="auto">
              <a:xfrm rot="8100000">
                <a:off x="3648" y="1056"/>
                <a:ext cx="192" cy="432"/>
                <a:chOff x="3120" y="1152"/>
                <a:chExt cx="192" cy="432"/>
              </a:xfrm>
            </p:grpSpPr>
            <p:sp>
              <p:nvSpPr>
                <p:cNvPr id="10281" name="Line 46">
                  <a:extLst>
                    <a:ext uri="{FF2B5EF4-FFF2-40B4-BE49-F238E27FC236}">
                      <a16:creationId xmlns:a16="http://schemas.microsoft.com/office/drawing/2014/main" id="{178A2CA1-EB31-C944-B8BF-62AB2ADDEE0A}"/>
                    </a:ext>
                  </a:extLst>
                </p:cNvPr>
                <p:cNvSpPr>
                  <a:spLocks noChangeShapeType="1"/>
                </p:cNvSpPr>
                <p:nvPr/>
              </p:nvSpPr>
              <p:spPr bwMode="auto">
                <a:xfrm>
                  <a:off x="3119" y="1394"/>
                  <a:ext cx="19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2" name="Line 47">
                  <a:extLst>
                    <a:ext uri="{FF2B5EF4-FFF2-40B4-BE49-F238E27FC236}">
                      <a16:creationId xmlns:a16="http://schemas.microsoft.com/office/drawing/2014/main" id="{681C408E-CBB9-6C4C-B309-44F7FB07525F}"/>
                    </a:ext>
                  </a:extLst>
                </p:cNvPr>
                <p:cNvSpPr>
                  <a:spLocks noChangeShapeType="1"/>
                </p:cNvSpPr>
                <p:nvPr/>
              </p:nvSpPr>
              <p:spPr bwMode="auto">
                <a:xfrm>
                  <a:off x="3119" y="1394"/>
                  <a:ext cx="19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3" name="Line 48">
                  <a:extLst>
                    <a:ext uri="{FF2B5EF4-FFF2-40B4-BE49-F238E27FC236}">
                      <a16:creationId xmlns:a16="http://schemas.microsoft.com/office/drawing/2014/main" id="{9944F090-E4F5-BB40-A849-7CDCEE8BA623}"/>
                    </a:ext>
                  </a:extLst>
                </p:cNvPr>
                <p:cNvSpPr>
                  <a:spLocks noChangeShapeType="1"/>
                </p:cNvSpPr>
                <p:nvPr/>
              </p:nvSpPr>
              <p:spPr bwMode="auto">
                <a:xfrm>
                  <a:off x="3168" y="1345"/>
                  <a:ext cx="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4" name="Line 49">
                  <a:extLst>
                    <a:ext uri="{FF2B5EF4-FFF2-40B4-BE49-F238E27FC236}">
                      <a16:creationId xmlns:a16="http://schemas.microsoft.com/office/drawing/2014/main" id="{AAD91A0E-095B-7F45-B5F7-3B4059DB6262}"/>
                    </a:ext>
                  </a:extLst>
                </p:cNvPr>
                <p:cNvSpPr>
                  <a:spLocks noChangeShapeType="1"/>
                </p:cNvSpPr>
                <p:nvPr/>
              </p:nvSpPr>
              <p:spPr bwMode="auto">
                <a:xfrm flipV="1">
                  <a:off x="3216" y="1154"/>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5" name="Line 50">
                  <a:extLst>
                    <a:ext uri="{FF2B5EF4-FFF2-40B4-BE49-F238E27FC236}">
                      <a16:creationId xmlns:a16="http://schemas.microsoft.com/office/drawing/2014/main" id="{D6A53A71-D7AE-7743-82FE-F67FF4B9B5D5}"/>
                    </a:ext>
                  </a:extLst>
                </p:cNvPr>
                <p:cNvSpPr>
                  <a:spLocks noChangeShapeType="1"/>
                </p:cNvSpPr>
                <p:nvPr/>
              </p:nvSpPr>
              <p:spPr bwMode="auto">
                <a:xfrm flipV="1">
                  <a:off x="3216" y="1393"/>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10267" name="Line 51">
                <a:extLst>
                  <a:ext uri="{FF2B5EF4-FFF2-40B4-BE49-F238E27FC236}">
                    <a16:creationId xmlns:a16="http://schemas.microsoft.com/office/drawing/2014/main" id="{923A11A4-4F26-0241-9643-DDF7697BC050}"/>
                  </a:ext>
                </a:extLst>
              </p:cNvPr>
              <p:cNvSpPr>
                <a:spLocks noChangeShapeType="1"/>
              </p:cNvSpPr>
              <p:nvPr/>
            </p:nvSpPr>
            <p:spPr bwMode="auto">
              <a:xfrm>
                <a:off x="3888" y="1416"/>
                <a:ext cx="9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68" name="Oval 52">
                <a:extLst>
                  <a:ext uri="{FF2B5EF4-FFF2-40B4-BE49-F238E27FC236}">
                    <a16:creationId xmlns:a16="http://schemas.microsoft.com/office/drawing/2014/main" id="{93E91FB8-F2AD-BB4F-8721-73220DA7BFDE}"/>
                  </a:ext>
                </a:extLst>
              </p:cNvPr>
              <p:cNvSpPr>
                <a:spLocks noChangeArrowheads="1"/>
              </p:cNvSpPr>
              <p:nvPr/>
            </p:nvSpPr>
            <p:spPr bwMode="auto">
              <a:xfrm>
                <a:off x="3936" y="1392"/>
                <a:ext cx="96"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69" name="Text Box 53">
                <a:extLst>
                  <a:ext uri="{FF2B5EF4-FFF2-40B4-BE49-F238E27FC236}">
                    <a16:creationId xmlns:a16="http://schemas.microsoft.com/office/drawing/2014/main" id="{12406841-FE0A-5C43-B1F1-A5418C321B5C}"/>
                  </a:ext>
                </a:extLst>
              </p:cNvPr>
              <p:cNvSpPr txBox="1">
                <a:spLocks noChangeArrowheads="1"/>
              </p:cNvSpPr>
              <p:nvPr/>
            </p:nvSpPr>
            <p:spPr bwMode="auto">
              <a:xfrm>
                <a:off x="3600" y="768"/>
                <a:ext cx="4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β</a:t>
                </a:r>
                <a:r>
                  <a:rPr lang="en-US" altLang="zh-CN" b="1">
                    <a:latin typeface="Times New Roman" charset="0"/>
                    <a:ea typeface="仿宋_GB2312" charset="0"/>
                  </a:rPr>
                  <a:t>i</a:t>
                </a:r>
                <a:r>
                  <a:rPr lang="en-US" altLang="zh-CN" b="1" baseline="-25000">
                    <a:latin typeface="Times New Roman" charset="0"/>
                    <a:ea typeface="仿宋_GB2312" charset="0"/>
                  </a:rPr>
                  <a:t>B</a:t>
                </a:r>
              </a:p>
            </p:txBody>
          </p:sp>
          <p:sp>
            <p:nvSpPr>
              <p:cNvPr id="10270" name="Text Box 54">
                <a:extLst>
                  <a:ext uri="{FF2B5EF4-FFF2-40B4-BE49-F238E27FC236}">
                    <a16:creationId xmlns:a16="http://schemas.microsoft.com/office/drawing/2014/main" id="{4A69B7E4-5A36-904C-BAF5-2D2E59E41D96}"/>
                  </a:ext>
                </a:extLst>
              </p:cNvPr>
              <p:cNvSpPr txBox="1">
                <a:spLocks noChangeArrowheads="1"/>
              </p:cNvSpPr>
              <p:nvPr/>
            </p:nvSpPr>
            <p:spPr bwMode="auto">
              <a:xfrm>
                <a:off x="3216" y="1200"/>
                <a:ext cx="48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0.75V</a:t>
                </a:r>
              </a:p>
            </p:txBody>
          </p:sp>
          <p:sp>
            <p:nvSpPr>
              <p:cNvPr id="10271" name="Oval 55">
                <a:extLst>
                  <a:ext uri="{FF2B5EF4-FFF2-40B4-BE49-F238E27FC236}">
                    <a16:creationId xmlns:a16="http://schemas.microsoft.com/office/drawing/2014/main" id="{2920AD57-CDC8-CB42-BD4B-B66CD3E08F62}"/>
                  </a:ext>
                </a:extLst>
              </p:cNvPr>
              <p:cNvSpPr>
                <a:spLocks noChangeArrowheads="1"/>
              </p:cNvSpPr>
              <p:nvPr/>
            </p:nvSpPr>
            <p:spPr bwMode="auto">
              <a:xfrm>
                <a:off x="3888" y="1008"/>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72" name="Line 56">
                <a:extLst>
                  <a:ext uri="{FF2B5EF4-FFF2-40B4-BE49-F238E27FC236}">
                    <a16:creationId xmlns:a16="http://schemas.microsoft.com/office/drawing/2014/main" id="{261CC9D1-852E-AA45-89AA-17D9F68C2315}"/>
                  </a:ext>
                </a:extLst>
              </p:cNvPr>
              <p:cNvSpPr>
                <a:spLocks noChangeShapeType="1"/>
              </p:cNvSpPr>
              <p:nvPr/>
            </p:nvSpPr>
            <p:spPr bwMode="auto">
              <a:xfrm>
                <a:off x="3984" y="1008"/>
                <a:ext cx="0"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73" name="Rectangle 57">
                <a:extLst>
                  <a:ext uri="{FF2B5EF4-FFF2-40B4-BE49-F238E27FC236}">
                    <a16:creationId xmlns:a16="http://schemas.microsoft.com/office/drawing/2014/main" id="{43C9A73B-E9BF-2E4E-ADA2-22315E59E712}"/>
                  </a:ext>
                </a:extLst>
              </p:cNvPr>
              <p:cNvSpPr>
                <a:spLocks noChangeArrowheads="1"/>
              </p:cNvSpPr>
              <p:nvPr/>
            </p:nvSpPr>
            <p:spPr bwMode="auto">
              <a:xfrm>
                <a:off x="4224" y="1008"/>
                <a:ext cx="94" cy="192"/>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74" name="Line 58">
                <a:extLst>
                  <a:ext uri="{FF2B5EF4-FFF2-40B4-BE49-F238E27FC236}">
                    <a16:creationId xmlns:a16="http://schemas.microsoft.com/office/drawing/2014/main" id="{AB15C6F0-41D6-1B4A-B731-50AE404FF890}"/>
                  </a:ext>
                </a:extLst>
              </p:cNvPr>
              <p:cNvSpPr>
                <a:spLocks noChangeShapeType="1"/>
              </p:cNvSpPr>
              <p:nvPr/>
            </p:nvSpPr>
            <p:spPr bwMode="auto">
              <a:xfrm>
                <a:off x="4272" y="8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75" name="Line 59">
                <a:extLst>
                  <a:ext uri="{FF2B5EF4-FFF2-40B4-BE49-F238E27FC236}">
                    <a16:creationId xmlns:a16="http://schemas.microsoft.com/office/drawing/2014/main" id="{84EB2768-E7BC-7E40-A096-49E7B2F4A8F5}"/>
                  </a:ext>
                </a:extLst>
              </p:cNvPr>
              <p:cNvSpPr>
                <a:spLocks noChangeShapeType="1"/>
              </p:cNvSpPr>
              <p:nvPr/>
            </p:nvSpPr>
            <p:spPr bwMode="auto">
              <a:xfrm>
                <a:off x="4272" y="1200"/>
                <a:ext cx="0" cy="9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76" name="Line 60">
                <a:extLst>
                  <a:ext uri="{FF2B5EF4-FFF2-40B4-BE49-F238E27FC236}">
                    <a16:creationId xmlns:a16="http://schemas.microsoft.com/office/drawing/2014/main" id="{612C9157-A994-5144-B690-5CE83CC29A14}"/>
                  </a:ext>
                </a:extLst>
              </p:cNvPr>
              <p:cNvSpPr>
                <a:spLocks noChangeShapeType="1"/>
              </p:cNvSpPr>
              <p:nvPr/>
            </p:nvSpPr>
            <p:spPr bwMode="auto">
              <a:xfrm flipH="1">
                <a:off x="3984" y="1296"/>
                <a:ext cx="288"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77" name="Line 61">
                <a:extLst>
                  <a:ext uri="{FF2B5EF4-FFF2-40B4-BE49-F238E27FC236}">
                    <a16:creationId xmlns:a16="http://schemas.microsoft.com/office/drawing/2014/main" id="{A225E799-2D62-EC4C-A06F-42340DF5961E}"/>
                  </a:ext>
                </a:extLst>
              </p:cNvPr>
              <p:cNvSpPr>
                <a:spLocks noChangeShapeType="1"/>
              </p:cNvSpPr>
              <p:nvPr/>
            </p:nvSpPr>
            <p:spPr bwMode="auto">
              <a:xfrm flipH="1">
                <a:off x="3984" y="1296"/>
                <a:ext cx="288"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78" name="Oval 62">
                <a:extLst>
                  <a:ext uri="{FF2B5EF4-FFF2-40B4-BE49-F238E27FC236}">
                    <a16:creationId xmlns:a16="http://schemas.microsoft.com/office/drawing/2014/main" id="{E968B4F7-6937-D840-A918-DE571395FCC5}"/>
                  </a:ext>
                </a:extLst>
              </p:cNvPr>
              <p:cNvSpPr>
                <a:spLocks noChangeArrowheads="1"/>
              </p:cNvSpPr>
              <p:nvPr/>
            </p:nvSpPr>
            <p:spPr bwMode="auto">
              <a:xfrm>
                <a:off x="3936" y="720"/>
                <a:ext cx="96"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79" name="Line 63">
                <a:extLst>
                  <a:ext uri="{FF2B5EF4-FFF2-40B4-BE49-F238E27FC236}">
                    <a16:creationId xmlns:a16="http://schemas.microsoft.com/office/drawing/2014/main" id="{09A3368F-C808-4444-8A05-B01B2413D6B3}"/>
                  </a:ext>
                </a:extLst>
              </p:cNvPr>
              <p:cNvSpPr>
                <a:spLocks noChangeShapeType="1"/>
              </p:cNvSpPr>
              <p:nvPr/>
            </p:nvSpPr>
            <p:spPr bwMode="auto">
              <a:xfrm flipH="1" flipV="1">
                <a:off x="3984" y="768"/>
                <a:ext cx="288" cy="9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0" name="Rectangle 64">
                <a:extLst>
                  <a:ext uri="{FF2B5EF4-FFF2-40B4-BE49-F238E27FC236}">
                    <a16:creationId xmlns:a16="http://schemas.microsoft.com/office/drawing/2014/main" id="{921B2005-FCC6-4C4F-9565-BF3477E32A94}"/>
                  </a:ext>
                </a:extLst>
              </p:cNvPr>
              <p:cNvSpPr>
                <a:spLocks noChangeArrowheads="1"/>
              </p:cNvSpPr>
              <p:nvPr/>
            </p:nvSpPr>
            <p:spPr bwMode="auto">
              <a:xfrm>
                <a:off x="4272" y="960"/>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R</a:t>
                </a:r>
                <a:r>
                  <a:rPr lang="en-US" altLang="zh-CN" b="1" baseline="-25000">
                    <a:latin typeface="Times New Roman" charset="0"/>
                    <a:ea typeface="仿宋_GB2312" charset="0"/>
                  </a:rPr>
                  <a:t>ce</a:t>
                </a:r>
              </a:p>
            </p:txBody>
          </p:sp>
        </p:grpSp>
      </p:grpSp>
      <p:sp>
        <p:nvSpPr>
          <p:cNvPr id="367681" name="Text Box 65">
            <a:extLst>
              <a:ext uri="{FF2B5EF4-FFF2-40B4-BE49-F238E27FC236}">
                <a16:creationId xmlns:a16="http://schemas.microsoft.com/office/drawing/2014/main" id="{A9F2058F-BBBD-934B-A6EF-94FAC74A9AA9}"/>
              </a:ext>
            </a:extLst>
          </p:cNvPr>
          <p:cNvSpPr txBox="1">
            <a:spLocks noChangeArrowheads="1"/>
          </p:cNvSpPr>
          <p:nvPr/>
        </p:nvSpPr>
        <p:spPr bwMode="auto">
          <a:xfrm>
            <a:off x="1622425" y="3822701"/>
            <a:ext cx="215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sz="2800" b="1" dirty="0">
                <a:solidFill>
                  <a:srgbClr val="CC3300"/>
                </a:solidFill>
                <a:latin typeface="Times New Roman" charset="0"/>
                <a:ea typeface="仿宋_GB2312" charset="0"/>
              </a:rPr>
              <a:t>（</a:t>
            </a:r>
            <a:r>
              <a:rPr lang="en-US" altLang="zh-CN" sz="2800" b="1" dirty="0">
                <a:solidFill>
                  <a:srgbClr val="CC3300"/>
                </a:solidFill>
                <a:latin typeface="Times New Roman" charset="0"/>
                <a:ea typeface="仿宋_GB2312" charset="0"/>
              </a:rPr>
              <a:t>2</a:t>
            </a:r>
            <a:r>
              <a:rPr lang="zh-CN" altLang="en-US" sz="2800" b="1" dirty="0">
                <a:solidFill>
                  <a:srgbClr val="CC3300"/>
                </a:solidFill>
                <a:latin typeface="Times New Roman" charset="0"/>
                <a:ea typeface="仿宋_GB2312" charset="0"/>
              </a:rPr>
              <a:t>）</a:t>
            </a:r>
            <a:r>
              <a:rPr lang="zh-CN" altLang="en-US" sz="2800" b="1" dirty="0">
                <a:solidFill>
                  <a:srgbClr val="CC3300"/>
                </a:solidFill>
                <a:latin typeface="微软雅黑" panose="020B0503020204020204" pitchFamily="34" charset="-122"/>
                <a:ea typeface="微软雅黑" panose="020B0503020204020204" pitchFamily="34" charset="-122"/>
              </a:rPr>
              <a:t>放大</a:t>
            </a:r>
          </a:p>
        </p:txBody>
      </p:sp>
      <p:sp>
        <p:nvSpPr>
          <p:cNvPr id="367682" name="AutoShape 66">
            <a:extLst>
              <a:ext uri="{FF2B5EF4-FFF2-40B4-BE49-F238E27FC236}">
                <a16:creationId xmlns:a16="http://schemas.microsoft.com/office/drawing/2014/main" id="{A7138828-5D1C-EA41-9D1D-01FE713AEA01}"/>
              </a:ext>
            </a:extLst>
          </p:cNvPr>
          <p:cNvSpPr>
            <a:spLocks noChangeArrowheads="1"/>
          </p:cNvSpPr>
          <p:nvPr/>
        </p:nvSpPr>
        <p:spPr bwMode="auto">
          <a:xfrm>
            <a:off x="6619875" y="4640263"/>
            <a:ext cx="3671888" cy="792162"/>
          </a:xfrm>
          <a:prstGeom prst="wedgeRoundRectCallout">
            <a:avLst>
              <a:gd name="adj1" fmla="val -7542"/>
              <a:gd name="adj2" fmla="val -21052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dirty="0" err="1">
                <a:solidFill>
                  <a:srgbClr val="CC3300"/>
                </a:solidFill>
                <a:latin typeface="微软雅黑" panose="020B0503020204020204" pitchFamily="34" charset="-122"/>
                <a:ea typeface="微软雅黑" panose="020B0503020204020204" pitchFamily="34" charset="-122"/>
              </a:rPr>
              <a:t>v</a:t>
            </a:r>
            <a:r>
              <a:rPr lang="en-US" altLang="zh-CN" baseline="-25000" dirty="0" err="1">
                <a:solidFill>
                  <a:srgbClr val="CC3300"/>
                </a:solidFill>
                <a:latin typeface="微软雅黑" panose="020B0503020204020204" pitchFamily="34" charset="-122"/>
                <a:ea typeface="微软雅黑" panose="020B0503020204020204" pitchFamily="34" charset="-122"/>
              </a:rPr>
              <a:t>CE</a:t>
            </a:r>
            <a:r>
              <a:rPr lang="zh-CN" altLang="en-US" dirty="0">
                <a:solidFill>
                  <a:srgbClr val="CC3300"/>
                </a:solidFill>
                <a:latin typeface="微软雅黑" panose="020B0503020204020204" pitchFamily="34" charset="-122"/>
                <a:ea typeface="微软雅黑" panose="020B0503020204020204" pitchFamily="34" charset="-122"/>
              </a:rPr>
              <a:t>与饱和深度有关，平均值为</a:t>
            </a:r>
            <a:r>
              <a:rPr lang="en-US" altLang="zh-CN" dirty="0">
                <a:solidFill>
                  <a:srgbClr val="CC3300"/>
                </a:solidFill>
                <a:latin typeface="微软雅黑" panose="020B0503020204020204" pitchFamily="34" charset="-122"/>
                <a:ea typeface="微软雅黑" panose="020B0503020204020204" pitchFamily="34" charset="-122"/>
              </a:rPr>
              <a:t>0.2V</a:t>
            </a:r>
            <a:r>
              <a:rPr lang="en-US" altLang="zh-CN" dirty="0">
                <a:latin typeface="微软雅黑" panose="020B0503020204020204" pitchFamily="34" charset="-122"/>
                <a:ea typeface="微软雅黑" panose="020B0503020204020204" pitchFamily="34" charset="-122"/>
              </a:rPr>
              <a:t>     </a:t>
            </a:r>
          </a:p>
        </p:txBody>
      </p:sp>
      <p:grpSp>
        <p:nvGrpSpPr>
          <p:cNvPr id="367683" name="Group 67">
            <a:extLst>
              <a:ext uri="{FF2B5EF4-FFF2-40B4-BE49-F238E27FC236}">
                <a16:creationId xmlns:a16="http://schemas.microsoft.com/office/drawing/2014/main" id="{BE98B6C1-D923-794A-9AB3-E79348662BFA}"/>
              </a:ext>
            </a:extLst>
          </p:cNvPr>
          <p:cNvGrpSpPr>
            <a:grpSpLocks/>
          </p:cNvGrpSpPr>
          <p:nvPr/>
        </p:nvGrpSpPr>
        <p:grpSpPr bwMode="auto">
          <a:xfrm>
            <a:off x="3914776" y="3543301"/>
            <a:ext cx="3844925" cy="2549525"/>
            <a:chOff x="1383" y="1888"/>
            <a:chExt cx="2450" cy="1905"/>
          </a:xfrm>
        </p:grpSpPr>
        <p:sp>
          <p:nvSpPr>
            <p:cNvPr id="10256" name="Line 68">
              <a:extLst>
                <a:ext uri="{FF2B5EF4-FFF2-40B4-BE49-F238E27FC236}">
                  <a16:creationId xmlns:a16="http://schemas.microsoft.com/office/drawing/2014/main" id="{9E87BEA9-3AFF-DC4F-B4F7-160392FD696E}"/>
                </a:ext>
              </a:extLst>
            </p:cNvPr>
            <p:cNvSpPr>
              <a:spLocks noChangeShapeType="1"/>
            </p:cNvSpPr>
            <p:nvPr/>
          </p:nvSpPr>
          <p:spPr bwMode="auto">
            <a:xfrm>
              <a:off x="1383" y="3475"/>
              <a:ext cx="1542"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nchor="ctr"/>
            <a:lstStyle/>
            <a:p>
              <a:pPr>
                <a:defRPr/>
              </a:pPr>
              <a:endParaRPr lang="zh-CN" altLang="en-US">
                <a:latin typeface="Tahoma" charset="0"/>
                <a:ea typeface="宋体" charset="-122"/>
              </a:endParaRPr>
            </a:p>
          </p:txBody>
        </p:sp>
        <p:sp>
          <p:nvSpPr>
            <p:cNvPr id="10257" name="Line 69">
              <a:extLst>
                <a:ext uri="{FF2B5EF4-FFF2-40B4-BE49-F238E27FC236}">
                  <a16:creationId xmlns:a16="http://schemas.microsoft.com/office/drawing/2014/main" id="{FDA62ACE-DB56-BE4C-B982-CB3BB18D2203}"/>
                </a:ext>
              </a:extLst>
            </p:cNvPr>
            <p:cNvSpPr>
              <a:spLocks noChangeShapeType="1"/>
            </p:cNvSpPr>
            <p:nvPr/>
          </p:nvSpPr>
          <p:spPr bwMode="auto">
            <a:xfrm flipH="1">
              <a:off x="2925" y="1888"/>
              <a:ext cx="908" cy="18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nchor="ctr"/>
            <a:lstStyle/>
            <a:p>
              <a:pPr>
                <a:defRPr/>
              </a:pPr>
              <a:endParaRPr lang="zh-CN" altLang="en-US">
                <a:latin typeface="Tahoma" charset="0"/>
                <a:ea typeface="宋体" charset="-122"/>
              </a:endParaRPr>
            </a:p>
          </p:txBody>
        </p:sp>
      </p:grpSp>
      <p:sp>
        <p:nvSpPr>
          <p:cNvPr id="367686" name="Text Box 70">
            <a:extLst>
              <a:ext uri="{FF2B5EF4-FFF2-40B4-BE49-F238E27FC236}">
                <a16:creationId xmlns:a16="http://schemas.microsoft.com/office/drawing/2014/main" id="{B6E90527-BEA6-4547-B032-88FD41E38D4F}"/>
              </a:ext>
            </a:extLst>
          </p:cNvPr>
          <p:cNvSpPr txBox="1">
            <a:spLocks noChangeArrowheads="1"/>
          </p:cNvSpPr>
          <p:nvPr/>
        </p:nvSpPr>
        <p:spPr bwMode="auto">
          <a:xfrm>
            <a:off x="6371437" y="5700529"/>
            <a:ext cx="3802062"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b="1">
                <a:latin typeface="Times New Roman" charset="0"/>
              </a:rPr>
              <a:t>与</a:t>
            </a:r>
            <a:r>
              <a:rPr lang="en-US" altLang="zh-CN" b="1">
                <a:latin typeface="Times New Roman" charset="0"/>
              </a:rPr>
              <a:t>V</a:t>
            </a:r>
            <a:r>
              <a:rPr lang="en-US" altLang="zh-CN" b="1" baseline="-25000">
                <a:latin typeface="Times New Roman" charset="0"/>
              </a:rPr>
              <a:t>CE</a:t>
            </a:r>
            <a:r>
              <a:rPr lang="zh-CN" altLang="en-US" b="1">
                <a:latin typeface="Times New Roman" charset="0"/>
              </a:rPr>
              <a:t>有关， </a:t>
            </a:r>
            <a:r>
              <a:rPr lang="en-US" altLang="zh-CN" b="1">
                <a:latin typeface="Times New Roman" charset="0"/>
              </a:rPr>
              <a:t>v</a:t>
            </a:r>
            <a:r>
              <a:rPr lang="en-US" altLang="zh-CN" b="1" baseline="-25000">
                <a:latin typeface="Times New Roman" charset="0"/>
              </a:rPr>
              <a:t>BE</a:t>
            </a:r>
            <a:r>
              <a:rPr lang="zh-CN" altLang="en-US" b="1">
                <a:latin typeface="Times New Roman" charset="0"/>
              </a:rPr>
              <a:t>不同，</a:t>
            </a:r>
          </a:p>
          <a:p>
            <a:pPr>
              <a:defRPr/>
            </a:pPr>
            <a:r>
              <a:rPr lang="zh-CN" altLang="en-US" b="1">
                <a:latin typeface="Times New Roman" charset="0"/>
              </a:rPr>
              <a:t>计算时都可用</a:t>
            </a:r>
            <a:r>
              <a:rPr lang="en-US" altLang="zh-CN" b="1">
                <a:latin typeface="Times New Roman" charset="0"/>
              </a:rPr>
              <a:t>0.7V</a:t>
            </a:r>
            <a:r>
              <a:rPr lang="zh-CN" altLang="en-US" b="1">
                <a:latin typeface="Times New Roman" charset="0"/>
              </a:rPr>
              <a:t>近似</a:t>
            </a:r>
          </a:p>
        </p:txBody>
      </p:sp>
      <p:grpSp>
        <p:nvGrpSpPr>
          <p:cNvPr id="367687" name="Group 71">
            <a:extLst>
              <a:ext uri="{FF2B5EF4-FFF2-40B4-BE49-F238E27FC236}">
                <a16:creationId xmlns:a16="http://schemas.microsoft.com/office/drawing/2014/main" id="{D06E7D5C-1294-D144-96BA-DFC387B5EBA7}"/>
              </a:ext>
            </a:extLst>
          </p:cNvPr>
          <p:cNvGrpSpPr>
            <a:grpSpLocks/>
          </p:cNvGrpSpPr>
          <p:nvPr/>
        </p:nvGrpSpPr>
        <p:grpSpPr bwMode="auto">
          <a:xfrm>
            <a:off x="3856038" y="1882775"/>
            <a:ext cx="2324100" cy="1225550"/>
            <a:chOff x="1474" y="119"/>
            <a:chExt cx="1464" cy="772"/>
          </a:xfrm>
        </p:grpSpPr>
        <p:sp>
          <p:nvSpPr>
            <p:cNvPr id="10253" name="AutoShape 72">
              <a:extLst>
                <a:ext uri="{FF2B5EF4-FFF2-40B4-BE49-F238E27FC236}">
                  <a16:creationId xmlns:a16="http://schemas.microsoft.com/office/drawing/2014/main" id="{675BC574-CEFA-ED44-A4B4-68C7AEC857E9}"/>
                </a:ext>
              </a:extLst>
            </p:cNvPr>
            <p:cNvSpPr>
              <a:spLocks noChangeArrowheads="1"/>
            </p:cNvSpPr>
            <p:nvPr/>
          </p:nvSpPr>
          <p:spPr bwMode="auto">
            <a:xfrm>
              <a:off x="1474" y="119"/>
              <a:ext cx="1419" cy="772"/>
            </a:xfrm>
            <a:prstGeom prst="wedgeRoundRectCallout">
              <a:avLst>
                <a:gd name="adj1" fmla="val -61347"/>
                <a:gd name="adj2" fmla="val 37176"/>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defRPr/>
              </a:pPr>
              <a:endParaRPr lang="zh-CN" altLang="en-US" dirty="0">
                <a:latin typeface="Times New Roman" charset="0"/>
              </a:endParaRPr>
            </a:p>
            <a:p>
              <a:pPr>
                <a:defRPr/>
              </a:pPr>
              <a:endParaRPr lang="zh-CN" altLang="en-US" dirty="0">
                <a:latin typeface="Times New Roman" charset="0"/>
              </a:endParaRPr>
            </a:p>
            <a:p>
              <a:pPr>
                <a:defRPr/>
              </a:pPr>
              <a:endParaRPr lang="zh-CN" altLang="en-US" dirty="0">
                <a:latin typeface="Times New Roman" charset="0"/>
              </a:endParaRPr>
            </a:p>
            <a:p>
              <a:pPr>
                <a:defRPr/>
              </a:pPr>
              <a:r>
                <a:rPr lang="en-US" altLang="zh-CN" sz="2000" dirty="0">
                  <a:latin typeface="微软雅黑" panose="020B0503020204020204" pitchFamily="34" charset="-122"/>
                  <a:ea typeface="微软雅黑" panose="020B0503020204020204" pitchFamily="34" charset="-122"/>
                </a:rPr>
                <a:t>BE</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CE</a:t>
              </a:r>
              <a:r>
                <a:rPr lang="zh-CN" altLang="en-US" sz="2000" dirty="0">
                  <a:latin typeface="微软雅黑" panose="020B0503020204020204" pitchFamily="34" charset="-122"/>
                  <a:ea typeface="微软雅黑" panose="020B0503020204020204" pitchFamily="34" charset="-122"/>
                </a:rPr>
                <a:t>均截止</a:t>
              </a:r>
            </a:p>
            <a:p>
              <a:pPr algn="ctr">
                <a:defRPr/>
              </a:pPr>
              <a:endParaRPr lang="zh-CN" altLang="en-US" dirty="0">
                <a:latin typeface="Times New Roman" charset="0"/>
              </a:endParaRPr>
            </a:p>
          </p:txBody>
        </p:sp>
        <mc:AlternateContent xmlns:mc="http://schemas.openxmlformats.org/markup-compatibility/2006">
          <mc:Choice xmlns:a14="http://schemas.microsoft.com/office/drawing/2010/main" Requires="a14">
            <p:sp>
              <p:nvSpPr>
                <p:cNvPr id="31757" name="Object 73">
                  <a:extLst>
                    <a:ext uri="{FF2B5EF4-FFF2-40B4-BE49-F238E27FC236}">
                      <a16:creationId xmlns:a16="http://schemas.microsoft.com/office/drawing/2014/main" id="{9DEACDA2-19B6-5B4C-9843-F05179B90D97}"/>
                    </a:ext>
                  </a:extLst>
                </p:cNvPr>
                <p:cNvSpPr txBox="1"/>
                <p:nvPr/>
              </p:nvSpPr>
              <p:spPr bwMode="auto">
                <a:xfrm>
                  <a:off x="1500" y="154"/>
                  <a:ext cx="1438" cy="442"/>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𝑖</m:t>
                            </m:r>
                          </m:e>
                          <m:sub>
                            <m:r>
                              <a:rPr lang="zh-CN" altLang="en-US" sz="3200" i="1">
                                <a:solidFill>
                                  <a:srgbClr val="000000"/>
                                </a:solidFill>
                                <a:latin typeface="Cambria Math" panose="02040503050406030204" pitchFamily="18" charset="0"/>
                              </a:rPr>
                              <m:t>𝐵</m:t>
                            </m:r>
                          </m:sub>
                        </m:sSub>
                        <m:r>
                          <a:rPr lang="zh-CN" altLang="en-US" sz="3200" i="1">
                            <a:solidFill>
                              <a:srgbClr val="000000"/>
                            </a:solidFill>
                            <a:latin typeface="Cambria Math" panose="02040503050406030204" pitchFamily="18" charset="0"/>
                          </a:rPr>
                          <m:t>=0;</m:t>
                        </m:r>
                        <m:r>
                          <a:rPr lang="zh-CN" altLang="en-US" sz="3200" i="1" smtClean="0">
                            <a:solidFill>
                              <a:srgbClr val="000000"/>
                            </a:solidFill>
                            <a:latin typeface="Cambria Math" panose="02040503050406030204" pitchFamily="18" charset="0"/>
                          </a:rPr>
                          <m:t> </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𝑖</m:t>
                            </m:r>
                          </m:e>
                          <m:sub>
                            <m:r>
                              <a:rPr lang="zh-CN" altLang="en-US" sz="3200" i="1">
                                <a:solidFill>
                                  <a:srgbClr val="000000"/>
                                </a:solidFill>
                                <a:latin typeface="Cambria Math" panose="02040503050406030204" pitchFamily="18" charset="0"/>
                              </a:rPr>
                              <m:t>𝐶</m:t>
                            </m:r>
                          </m:sub>
                        </m:sSub>
                        <m:r>
                          <a:rPr lang="zh-CN" altLang="en-US" sz="3200" i="1">
                            <a:solidFill>
                              <a:srgbClr val="000000"/>
                            </a:solidFill>
                            <a:latin typeface="Cambria Math" panose="02040503050406030204" pitchFamily="18" charset="0"/>
                          </a:rPr>
                          <m:t>≈0</m:t>
                        </m:r>
                      </m:oMath>
                    </m:oMathPara>
                  </a14:m>
                  <a:endParaRPr lang="zh-CN" altLang="en-US" sz="3200" dirty="0">
                    <a:latin typeface="Arial" panose="020B0604020202020204" pitchFamily="34" charset="0"/>
                    <a:cs typeface="Arial" panose="020B0604020202020204" pitchFamily="34" charset="0"/>
                  </a:endParaRPr>
                </a:p>
              </p:txBody>
            </p:sp>
          </mc:Choice>
          <mc:Fallback>
            <p:sp>
              <p:nvSpPr>
                <p:cNvPr id="31757" name="Object 73">
                  <a:extLst>
                    <a:ext uri="{FF2B5EF4-FFF2-40B4-BE49-F238E27FC236}">
                      <a16:creationId xmlns:a16="http://schemas.microsoft.com/office/drawing/2014/main" id="{9DEACDA2-19B6-5B4C-9843-F05179B90D97}"/>
                    </a:ext>
                  </a:extLst>
                </p:cNvPr>
                <p:cNvSpPr txBox="1">
                  <a:spLocks noRot="1" noChangeAspect="1" noMove="1" noResize="1" noEditPoints="1" noAdjustHandles="1" noChangeArrowheads="1" noChangeShapeType="1" noTextEdit="1"/>
                </p:cNvSpPr>
                <p:nvPr/>
              </p:nvSpPr>
              <p:spPr bwMode="auto">
                <a:xfrm>
                  <a:off x="1500" y="154"/>
                  <a:ext cx="1438" cy="442"/>
                </a:xfrm>
                <a:prstGeom prst="rect">
                  <a:avLst/>
                </a:prstGeom>
                <a:blipFill>
                  <a:blip r:embed="rId3"/>
                  <a:stretch>
                    <a:fillRect/>
                  </a:stretch>
                </a:blipFill>
                <a:ln>
                  <a:noFill/>
                </a:ln>
              </p:spPr>
              <p:txBody>
                <a:bodyPr/>
                <a:lstStyle/>
                <a:p>
                  <a:r>
                    <a:rPr lang="zh-CN" altLang="en-US">
                      <a:noFill/>
                    </a:rPr>
                    <a:t> </a:t>
                  </a:r>
                </a:p>
              </p:txBody>
            </p:sp>
          </mc:Fallback>
        </mc:AlternateContent>
        <p:sp>
          <p:nvSpPr>
            <p:cNvPr id="10255" name="Text Box 74">
              <a:extLst>
                <a:ext uri="{FF2B5EF4-FFF2-40B4-BE49-F238E27FC236}">
                  <a16:creationId xmlns:a16="http://schemas.microsoft.com/office/drawing/2014/main" id="{CD01C138-E13A-7545-9A6D-F2EFF55239EC}"/>
                </a:ext>
              </a:extLst>
            </p:cNvPr>
            <p:cNvSpPr txBox="1">
              <a:spLocks noChangeArrowheads="1"/>
            </p:cNvSpPr>
            <p:nvPr/>
          </p:nvSpPr>
          <p:spPr bwMode="auto">
            <a:xfrm>
              <a:off x="1655" y="572"/>
              <a:ext cx="115"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defRPr/>
              </a:pPr>
              <a:endParaRPr lang="zh-CN" altLang="en-US">
                <a:latin typeface="Times New Roman" charset="0"/>
              </a:endParaRPr>
            </a:p>
          </p:txBody>
        </p:sp>
      </p:grpSp>
      <p:sp>
        <p:nvSpPr>
          <p:cNvPr id="2" name="标题 1">
            <a:extLst>
              <a:ext uri="{FF2B5EF4-FFF2-40B4-BE49-F238E27FC236}">
                <a16:creationId xmlns:a16="http://schemas.microsoft.com/office/drawing/2014/main" id="{8C826519-9000-AD45-B9BC-C4007CEFCBE3}"/>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等效电路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7619"/>
                                        </p:tgtEl>
                                        <p:attrNameLst>
                                          <p:attrName>style.visibility</p:attrName>
                                        </p:attrNameLst>
                                      </p:cBhvr>
                                      <p:to>
                                        <p:strVal val="visible"/>
                                      </p:to>
                                    </p:set>
                                    <p:anim calcmode="lin" valueType="num">
                                      <p:cBhvr additive="base">
                                        <p:cTn id="7" dur="500" fill="hold"/>
                                        <p:tgtEl>
                                          <p:spTgt spid="367619"/>
                                        </p:tgtEl>
                                        <p:attrNameLst>
                                          <p:attrName>ppt_x</p:attrName>
                                        </p:attrNameLst>
                                      </p:cBhvr>
                                      <p:tavLst>
                                        <p:tav tm="0">
                                          <p:val>
                                            <p:strVal val="0-#ppt_w/2"/>
                                          </p:val>
                                        </p:tav>
                                        <p:tav tm="100000">
                                          <p:val>
                                            <p:strVal val="#ppt_x"/>
                                          </p:val>
                                        </p:tav>
                                      </p:tavLst>
                                    </p:anim>
                                    <p:anim calcmode="lin" valueType="num">
                                      <p:cBhvr additive="base">
                                        <p:cTn id="8" dur="500" fill="hold"/>
                                        <p:tgtEl>
                                          <p:spTgt spid="3676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7620"/>
                                        </p:tgtEl>
                                        <p:attrNameLst>
                                          <p:attrName>style.visibility</p:attrName>
                                        </p:attrNameLst>
                                      </p:cBhvr>
                                      <p:to>
                                        <p:strVal val="visible"/>
                                      </p:to>
                                    </p:set>
                                    <p:anim calcmode="lin" valueType="num">
                                      <p:cBhvr additive="base">
                                        <p:cTn id="13" dur="500" fill="hold"/>
                                        <p:tgtEl>
                                          <p:spTgt spid="367620"/>
                                        </p:tgtEl>
                                        <p:attrNameLst>
                                          <p:attrName>ppt_x</p:attrName>
                                        </p:attrNameLst>
                                      </p:cBhvr>
                                      <p:tavLst>
                                        <p:tav tm="0">
                                          <p:val>
                                            <p:strVal val="0-#ppt_w/2"/>
                                          </p:val>
                                        </p:tav>
                                        <p:tav tm="100000">
                                          <p:val>
                                            <p:strVal val="#ppt_x"/>
                                          </p:val>
                                        </p:tav>
                                      </p:tavLst>
                                    </p:anim>
                                    <p:anim calcmode="lin" valueType="num">
                                      <p:cBhvr additive="base">
                                        <p:cTn id="14" dur="500" fill="hold"/>
                                        <p:tgtEl>
                                          <p:spTgt spid="3676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7687"/>
                                        </p:tgtEl>
                                        <p:attrNameLst>
                                          <p:attrName>style.visibility</p:attrName>
                                        </p:attrNameLst>
                                      </p:cBhvr>
                                      <p:to>
                                        <p:strVal val="visible"/>
                                      </p:to>
                                    </p:set>
                                    <p:anim calcmode="lin" valueType="num">
                                      <p:cBhvr additive="base">
                                        <p:cTn id="19" dur="500" fill="hold"/>
                                        <p:tgtEl>
                                          <p:spTgt spid="367687"/>
                                        </p:tgtEl>
                                        <p:attrNameLst>
                                          <p:attrName>ppt_x</p:attrName>
                                        </p:attrNameLst>
                                      </p:cBhvr>
                                      <p:tavLst>
                                        <p:tav tm="0">
                                          <p:val>
                                            <p:strVal val="#ppt_x"/>
                                          </p:val>
                                        </p:tav>
                                        <p:tav tm="100000">
                                          <p:val>
                                            <p:strVal val="#ppt_x"/>
                                          </p:val>
                                        </p:tav>
                                      </p:tavLst>
                                    </p:anim>
                                    <p:anim calcmode="lin" valueType="num">
                                      <p:cBhvr additive="base">
                                        <p:cTn id="20" dur="500" fill="hold"/>
                                        <p:tgtEl>
                                          <p:spTgt spid="36768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7651"/>
                                        </p:tgtEl>
                                        <p:attrNameLst>
                                          <p:attrName>style.visibility</p:attrName>
                                        </p:attrNameLst>
                                      </p:cBhvr>
                                      <p:to>
                                        <p:strVal val="visible"/>
                                      </p:to>
                                    </p:set>
                                    <p:anim calcmode="lin" valueType="num">
                                      <p:cBhvr additive="base">
                                        <p:cTn id="25" dur="500" fill="hold"/>
                                        <p:tgtEl>
                                          <p:spTgt spid="367651"/>
                                        </p:tgtEl>
                                        <p:attrNameLst>
                                          <p:attrName>ppt_x</p:attrName>
                                        </p:attrNameLst>
                                      </p:cBhvr>
                                      <p:tavLst>
                                        <p:tav tm="0">
                                          <p:val>
                                            <p:strVal val="0-#ppt_w/2"/>
                                          </p:val>
                                        </p:tav>
                                        <p:tav tm="100000">
                                          <p:val>
                                            <p:strVal val="#ppt_x"/>
                                          </p:val>
                                        </p:tav>
                                      </p:tavLst>
                                    </p:anim>
                                    <p:anim calcmode="lin" valueType="num">
                                      <p:cBhvr additive="base">
                                        <p:cTn id="26" dur="500" fill="hold"/>
                                        <p:tgtEl>
                                          <p:spTgt spid="3676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7631"/>
                                        </p:tgtEl>
                                        <p:attrNameLst>
                                          <p:attrName>style.visibility</p:attrName>
                                        </p:attrNameLst>
                                      </p:cBhvr>
                                      <p:to>
                                        <p:strVal val="visible"/>
                                      </p:to>
                                    </p:set>
                                    <p:anim calcmode="lin" valueType="num">
                                      <p:cBhvr additive="base">
                                        <p:cTn id="31" dur="500" fill="hold"/>
                                        <p:tgtEl>
                                          <p:spTgt spid="367631"/>
                                        </p:tgtEl>
                                        <p:attrNameLst>
                                          <p:attrName>ppt_x</p:attrName>
                                        </p:attrNameLst>
                                      </p:cBhvr>
                                      <p:tavLst>
                                        <p:tav tm="0">
                                          <p:val>
                                            <p:strVal val="0-#ppt_w/2"/>
                                          </p:val>
                                        </p:tav>
                                        <p:tav tm="100000">
                                          <p:val>
                                            <p:strVal val="#ppt_x"/>
                                          </p:val>
                                        </p:tav>
                                      </p:tavLst>
                                    </p:anim>
                                    <p:anim calcmode="lin" valueType="num">
                                      <p:cBhvr additive="base">
                                        <p:cTn id="32" dur="500" fill="hold"/>
                                        <p:tgtEl>
                                          <p:spTgt spid="36763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7682"/>
                                        </p:tgtEl>
                                        <p:attrNameLst>
                                          <p:attrName>style.visibility</p:attrName>
                                        </p:attrNameLst>
                                      </p:cBhvr>
                                      <p:to>
                                        <p:strVal val="visible"/>
                                      </p:to>
                                    </p:set>
                                    <p:anim calcmode="lin" valueType="num">
                                      <p:cBhvr additive="base">
                                        <p:cTn id="37" dur="500" fill="hold"/>
                                        <p:tgtEl>
                                          <p:spTgt spid="367682"/>
                                        </p:tgtEl>
                                        <p:attrNameLst>
                                          <p:attrName>ppt_x</p:attrName>
                                        </p:attrNameLst>
                                      </p:cBhvr>
                                      <p:tavLst>
                                        <p:tav tm="0">
                                          <p:val>
                                            <p:strVal val="#ppt_x"/>
                                          </p:val>
                                        </p:tav>
                                        <p:tav tm="100000">
                                          <p:val>
                                            <p:strVal val="#ppt_x"/>
                                          </p:val>
                                        </p:tav>
                                      </p:tavLst>
                                    </p:anim>
                                    <p:anim calcmode="lin" valueType="num">
                                      <p:cBhvr additive="base">
                                        <p:cTn id="38" dur="500" fill="hold"/>
                                        <p:tgtEl>
                                          <p:spTgt spid="36768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6768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7681"/>
                                        </p:tgtEl>
                                        <p:attrNameLst>
                                          <p:attrName>style.visibility</p:attrName>
                                        </p:attrNameLst>
                                      </p:cBhvr>
                                      <p:to>
                                        <p:strVal val="visible"/>
                                      </p:to>
                                    </p:set>
                                    <p:anim calcmode="lin" valueType="num">
                                      <p:cBhvr additive="base">
                                        <p:cTn id="43" dur="500" fill="hold"/>
                                        <p:tgtEl>
                                          <p:spTgt spid="367681"/>
                                        </p:tgtEl>
                                        <p:attrNameLst>
                                          <p:attrName>ppt_x</p:attrName>
                                        </p:attrNameLst>
                                      </p:cBhvr>
                                      <p:tavLst>
                                        <p:tav tm="0">
                                          <p:val>
                                            <p:strVal val="0-#ppt_w/2"/>
                                          </p:val>
                                        </p:tav>
                                        <p:tav tm="100000">
                                          <p:val>
                                            <p:strVal val="#ppt_x"/>
                                          </p:val>
                                        </p:tav>
                                      </p:tavLst>
                                    </p:anim>
                                    <p:anim calcmode="lin" valueType="num">
                                      <p:cBhvr additive="base">
                                        <p:cTn id="44" dur="500" fill="hold"/>
                                        <p:tgtEl>
                                          <p:spTgt spid="36768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367652"/>
                                        </p:tgtEl>
                                        <p:attrNameLst>
                                          <p:attrName>style.visibility</p:attrName>
                                        </p:attrNameLst>
                                      </p:cBhvr>
                                      <p:to>
                                        <p:strVal val="visible"/>
                                      </p:to>
                                    </p:set>
                                    <p:anim calcmode="lin" valueType="num">
                                      <p:cBhvr additive="base">
                                        <p:cTn id="49" dur="500" fill="hold"/>
                                        <p:tgtEl>
                                          <p:spTgt spid="367652"/>
                                        </p:tgtEl>
                                        <p:attrNameLst>
                                          <p:attrName>ppt_x</p:attrName>
                                        </p:attrNameLst>
                                      </p:cBhvr>
                                      <p:tavLst>
                                        <p:tav tm="0">
                                          <p:val>
                                            <p:strVal val="0-#ppt_w/2"/>
                                          </p:val>
                                        </p:tav>
                                        <p:tav tm="100000">
                                          <p:val>
                                            <p:strVal val="#ppt_x"/>
                                          </p:val>
                                        </p:tav>
                                      </p:tavLst>
                                    </p:anim>
                                    <p:anim calcmode="lin" valueType="num">
                                      <p:cBhvr additive="base">
                                        <p:cTn id="50" dur="500" fill="hold"/>
                                        <p:tgtEl>
                                          <p:spTgt spid="36765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67683"/>
                                        </p:tgtEl>
                                        <p:attrNameLst>
                                          <p:attrName>style.visibility</p:attrName>
                                        </p:attrNameLst>
                                      </p:cBhvr>
                                      <p:to>
                                        <p:strVal val="visible"/>
                                      </p:to>
                                    </p:set>
                                    <p:anim calcmode="lin" valueType="num">
                                      <p:cBhvr additive="base">
                                        <p:cTn id="55" dur="500" fill="hold"/>
                                        <p:tgtEl>
                                          <p:spTgt spid="367683"/>
                                        </p:tgtEl>
                                        <p:attrNameLst>
                                          <p:attrName>ppt_x</p:attrName>
                                        </p:attrNameLst>
                                      </p:cBhvr>
                                      <p:tavLst>
                                        <p:tav tm="0">
                                          <p:val>
                                            <p:strVal val="#ppt_x"/>
                                          </p:val>
                                        </p:tav>
                                        <p:tav tm="100000">
                                          <p:val>
                                            <p:strVal val="#ppt_x"/>
                                          </p:val>
                                        </p:tav>
                                      </p:tavLst>
                                    </p:anim>
                                    <p:anim calcmode="lin" valueType="num">
                                      <p:cBhvr additive="base">
                                        <p:cTn id="56" dur="500" fill="hold"/>
                                        <p:tgtEl>
                                          <p:spTgt spid="36768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67686"/>
                                        </p:tgtEl>
                                        <p:attrNameLst>
                                          <p:attrName>style.visibility</p:attrName>
                                        </p:attrNameLst>
                                      </p:cBhvr>
                                      <p:to>
                                        <p:strVal val="visible"/>
                                      </p:to>
                                    </p:set>
                                    <p:anim calcmode="lin" valueType="num">
                                      <p:cBhvr additive="base">
                                        <p:cTn id="61" dur="500" fill="hold"/>
                                        <p:tgtEl>
                                          <p:spTgt spid="367686"/>
                                        </p:tgtEl>
                                        <p:attrNameLst>
                                          <p:attrName>ppt_x</p:attrName>
                                        </p:attrNameLst>
                                      </p:cBhvr>
                                      <p:tavLst>
                                        <p:tav tm="0">
                                          <p:val>
                                            <p:strVal val="#ppt_x"/>
                                          </p:val>
                                        </p:tav>
                                        <p:tav tm="100000">
                                          <p:val>
                                            <p:strVal val="#ppt_x"/>
                                          </p:val>
                                        </p:tav>
                                      </p:tavLst>
                                    </p:anim>
                                    <p:anim calcmode="lin" valueType="num">
                                      <p:cBhvr additive="base">
                                        <p:cTn id="62" dur="500" fill="hold"/>
                                        <p:tgtEl>
                                          <p:spTgt spid="367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autoUpdateAnimBg="0"/>
      <p:bldP spid="367651" grpId="0" autoUpdateAnimBg="0"/>
      <p:bldP spid="367681" grpId="0" autoUpdateAnimBg="0"/>
      <p:bldP spid="367682" grpId="0" animBg="1"/>
      <p:bldP spid="3676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43" name="Group 3">
            <a:extLst>
              <a:ext uri="{FF2B5EF4-FFF2-40B4-BE49-F238E27FC236}">
                <a16:creationId xmlns:a16="http://schemas.microsoft.com/office/drawing/2014/main" id="{3E3B8EE7-6732-404F-A106-18BAA428D718}"/>
              </a:ext>
            </a:extLst>
          </p:cNvPr>
          <p:cNvGrpSpPr>
            <a:grpSpLocks/>
          </p:cNvGrpSpPr>
          <p:nvPr/>
        </p:nvGrpSpPr>
        <p:grpSpPr bwMode="auto">
          <a:xfrm>
            <a:off x="1703388" y="1776413"/>
            <a:ext cx="2697280" cy="3600450"/>
            <a:chOff x="2256" y="336"/>
            <a:chExt cx="1668" cy="1776"/>
          </a:xfrm>
        </p:grpSpPr>
        <p:grpSp>
          <p:nvGrpSpPr>
            <p:cNvPr id="33802" name="Group 4">
              <a:extLst>
                <a:ext uri="{FF2B5EF4-FFF2-40B4-BE49-F238E27FC236}">
                  <a16:creationId xmlns:a16="http://schemas.microsoft.com/office/drawing/2014/main" id="{BB255808-1E1D-504A-9664-F3AAF12F39D5}"/>
                </a:ext>
              </a:extLst>
            </p:cNvPr>
            <p:cNvGrpSpPr>
              <a:grpSpLocks/>
            </p:cNvGrpSpPr>
            <p:nvPr/>
          </p:nvGrpSpPr>
          <p:grpSpPr bwMode="auto">
            <a:xfrm>
              <a:off x="2880" y="1200"/>
              <a:ext cx="336" cy="624"/>
              <a:chOff x="4608" y="864"/>
              <a:chExt cx="336" cy="624"/>
            </a:xfrm>
          </p:grpSpPr>
          <p:sp>
            <p:nvSpPr>
              <p:cNvPr id="11297" name="Line 5">
                <a:extLst>
                  <a:ext uri="{FF2B5EF4-FFF2-40B4-BE49-F238E27FC236}">
                    <a16:creationId xmlns:a16="http://schemas.microsoft.com/office/drawing/2014/main" id="{20E7D844-3E71-FE4F-B001-3337124F8E30}"/>
                  </a:ext>
                </a:extLst>
              </p:cNvPr>
              <p:cNvSpPr>
                <a:spLocks noChangeShapeType="1"/>
              </p:cNvSpPr>
              <p:nvPr/>
            </p:nvSpPr>
            <p:spPr bwMode="auto">
              <a:xfrm>
                <a:off x="4754" y="1056"/>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98" name="Line 6">
                <a:extLst>
                  <a:ext uri="{FF2B5EF4-FFF2-40B4-BE49-F238E27FC236}">
                    <a16:creationId xmlns:a16="http://schemas.microsoft.com/office/drawing/2014/main" id="{A8F02CA1-C0C9-B548-BC0A-FEC417E63575}"/>
                  </a:ext>
                </a:extLst>
              </p:cNvPr>
              <p:cNvSpPr>
                <a:spLocks noChangeShapeType="1"/>
              </p:cNvSpPr>
              <p:nvPr/>
            </p:nvSpPr>
            <p:spPr bwMode="auto">
              <a:xfrm>
                <a:off x="4754" y="1247"/>
                <a:ext cx="19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99" name="Line 7">
                <a:extLst>
                  <a:ext uri="{FF2B5EF4-FFF2-40B4-BE49-F238E27FC236}">
                    <a16:creationId xmlns:a16="http://schemas.microsoft.com/office/drawing/2014/main" id="{878E80D9-60C3-9846-80F1-6F56B072CA5C}"/>
                  </a:ext>
                </a:extLst>
              </p:cNvPr>
              <p:cNvSpPr>
                <a:spLocks noChangeShapeType="1"/>
              </p:cNvSpPr>
              <p:nvPr/>
            </p:nvSpPr>
            <p:spPr bwMode="auto">
              <a:xfrm flipV="1">
                <a:off x="4754" y="1008"/>
                <a:ext cx="142"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300" name="Line 8">
                <a:extLst>
                  <a:ext uri="{FF2B5EF4-FFF2-40B4-BE49-F238E27FC236}">
                    <a16:creationId xmlns:a16="http://schemas.microsoft.com/office/drawing/2014/main" id="{131788A7-C598-1841-B45F-AE48EC9BCB81}"/>
                  </a:ext>
                </a:extLst>
              </p:cNvPr>
              <p:cNvSpPr>
                <a:spLocks noChangeShapeType="1"/>
              </p:cNvSpPr>
              <p:nvPr/>
            </p:nvSpPr>
            <p:spPr bwMode="auto">
              <a:xfrm flipV="1">
                <a:off x="4896" y="8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301" name="Line 9">
                <a:extLst>
                  <a:ext uri="{FF2B5EF4-FFF2-40B4-BE49-F238E27FC236}">
                    <a16:creationId xmlns:a16="http://schemas.microsoft.com/office/drawing/2014/main" id="{A233D97B-2995-934F-AF18-EE495997A868}"/>
                  </a:ext>
                </a:extLst>
              </p:cNvPr>
              <p:cNvSpPr>
                <a:spLocks noChangeShapeType="1"/>
              </p:cNvSpPr>
              <p:nvPr/>
            </p:nvSpPr>
            <p:spPr bwMode="auto">
              <a:xfrm>
                <a:off x="4944" y="134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302" name="Line 10">
                <a:extLst>
                  <a:ext uri="{FF2B5EF4-FFF2-40B4-BE49-F238E27FC236}">
                    <a16:creationId xmlns:a16="http://schemas.microsoft.com/office/drawing/2014/main" id="{FDB31D6E-B41A-4646-B018-365AF7994A74}"/>
                  </a:ext>
                </a:extLst>
              </p:cNvPr>
              <p:cNvSpPr>
                <a:spLocks noChangeShapeType="1"/>
              </p:cNvSpPr>
              <p:nvPr/>
            </p:nvSpPr>
            <p:spPr bwMode="auto">
              <a:xfrm>
                <a:off x="4608" y="12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11276" name="Rectangle 11">
              <a:extLst>
                <a:ext uri="{FF2B5EF4-FFF2-40B4-BE49-F238E27FC236}">
                  <a16:creationId xmlns:a16="http://schemas.microsoft.com/office/drawing/2014/main" id="{688EFCBB-B5C2-CA46-8356-C944B704AAA2}"/>
                </a:ext>
              </a:extLst>
            </p:cNvPr>
            <p:cNvSpPr>
              <a:spLocks noChangeArrowheads="1"/>
            </p:cNvSpPr>
            <p:nvPr/>
          </p:nvSpPr>
          <p:spPr bwMode="auto">
            <a:xfrm>
              <a:off x="3120" y="768"/>
              <a:ext cx="96" cy="28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1277" name="Line 12">
              <a:extLst>
                <a:ext uri="{FF2B5EF4-FFF2-40B4-BE49-F238E27FC236}">
                  <a16:creationId xmlns:a16="http://schemas.microsoft.com/office/drawing/2014/main" id="{8FCD1CB0-2904-1347-B848-10DB1C7FFC31}"/>
                </a:ext>
              </a:extLst>
            </p:cNvPr>
            <p:cNvSpPr>
              <a:spLocks noChangeShapeType="1"/>
            </p:cNvSpPr>
            <p:nvPr/>
          </p:nvSpPr>
          <p:spPr bwMode="auto">
            <a:xfrm flipV="1">
              <a:off x="3168" y="528"/>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78" name="Rectangle 13">
              <a:extLst>
                <a:ext uri="{FF2B5EF4-FFF2-40B4-BE49-F238E27FC236}">
                  <a16:creationId xmlns:a16="http://schemas.microsoft.com/office/drawing/2014/main" id="{99836896-6EC5-BE42-9CF0-276869964192}"/>
                </a:ext>
              </a:extLst>
            </p:cNvPr>
            <p:cNvSpPr>
              <a:spLocks noChangeArrowheads="1"/>
            </p:cNvSpPr>
            <p:nvPr/>
          </p:nvSpPr>
          <p:spPr bwMode="auto">
            <a:xfrm>
              <a:off x="3120" y="336"/>
              <a:ext cx="38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CC</a:t>
              </a:r>
            </a:p>
          </p:txBody>
        </p:sp>
        <p:sp>
          <p:nvSpPr>
            <p:cNvPr id="11279" name="Rectangle 14">
              <a:extLst>
                <a:ext uri="{FF2B5EF4-FFF2-40B4-BE49-F238E27FC236}">
                  <a16:creationId xmlns:a16="http://schemas.microsoft.com/office/drawing/2014/main" id="{4E1E720C-09EC-9B40-ABB3-3B863EFE0E4E}"/>
                </a:ext>
              </a:extLst>
            </p:cNvPr>
            <p:cNvSpPr>
              <a:spLocks noChangeArrowheads="1"/>
            </p:cNvSpPr>
            <p:nvPr/>
          </p:nvSpPr>
          <p:spPr bwMode="auto">
            <a:xfrm>
              <a:off x="3216" y="816"/>
              <a:ext cx="30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R</a:t>
              </a:r>
              <a:r>
                <a:rPr lang="en-US" altLang="zh-CN" sz="2000" b="1" baseline="-25000">
                  <a:latin typeface="Times New Roman" charset="0"/>
                  <a:ea typeface="仿宋_GB2312" charset="0"/>
                </a:rPr>
                <a:t>C</a:t>
              </a:r>
            </a:p>
          </p:txBody>
        </p:sp>
        <p:sp>
          <p:nvSpPr>
            <p:cNvPr id="11280" name="Line 15">
              <a:extLst>
                <a:ext uri="{FF2B5EF4-FFF2-40B4-BE49-F238E27FC236}">
                  <a16:creationId xmlns:a16="http://schemas.microsoft.com/office/drawing/2014/main" id="{AE38895B-E595-D94A-986F-7A5CD006C546}"/>
                </a:ext>
              </a:extLst>
            </p:cNvPr>
            <p:cNvSpPr>
              <a:spLocks noChangeShapeType="1"/>
            </p:cNvSpPr>
            <p:nvPr/>
          </p:nvSpPr>
          <p:spPr bwMode="auto">
            <a:xfrm flipV="1">
              <a:off x="3168" y="1056"/>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1" name="Line 16">
              <a:extLst>
                <a:ext uri="{FF2B5EF4-FFF2-40B4-BE49-F238E27FC236}">
                  <a16:creationId xmlns:a16="http://schemas.microsoft.com/office/drawing/2014/main" id="{AC91F677-0416-1B4F-95EC-D0914B99DCAD}"/>
                </a:ext>
              </a:extLst>
            </p:cNvPr>
            <p:cNvSpPr>
              <a:spLocks noChangeShapeType="1"/>
            </p:cNvSpPr>
            <p:nvPr/>
          </p:nvSpPr>
          <p:spPr bwMode="auto">
            <a:xfrm>
              <a:off x="3216" y="1824"/>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2" name="Line 17">
              <a:extLst>
                <a:ext uri="{FF2B5EF4-FFF2-40B4-BE49-F238E27FC236}">
                  <a16:creationId xmlns:a16="http://schemas.microsoft.com/office/drawing/2014/main" id="{AD6D4126-9986-E643-9272-5CA4793ACE73}"/>
                </a:ext>
              </a:extLst>
            </p:cNvPr>
            <p:cNvSpPr>
              <a:spLocks noChangeShapeType="1"/>
            </p:cNvSpPr>
            <p:nvPr/>
          </p:nvSpPr>
          <p:spPr bwMode="auto">
            <a:xfrm>
              <a:off x="2400" y="2064"/>
              <a:ext cx="144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3" name="Rectangle 18">
              <a:extLst>
                <a:ext uri="{FF2B5EF4-FFF2-40B4-BE49-F238E27FC236}">
                  <a16:creationId xmlns:a16="http://schemas.microsoft.com/office/drawing/2014/main" id="{D334BB2E-93BB-AA4E-9775-BDC13B3AF8A8}"/>
                </a:ext>
              </a:extLst>
            </p:cNvPr>
            <p:cNvSpPr>
              <a:spLocks noChangeArrowheads="1"/>
            </p:cNvSpPr>
            <p:nvPr/>
          </p:nvSpPr>
          <p:spPr bwMode="auto">
            <a:xfrm>
              <a:off x="2640" y="1488"/>
              <a:ext cx="242" cy="9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1284" name="Line 19">
              <a:extLst>
                <a:ext uri="{FF2B5EF4-FFF2-40B4-BE49-F238E27FC236}">
                  <a16:creationId xmlns:a16="http://schemas.microsoft.com/office/drawing/2014/main" id="{33B8B680-65A3-1B4E-8B23-B031C5F38EE7}"/>
                </a:ext>
              </a:extLst>
            </p:cNvPr>
            <p:cNvSpPr>
              <a:spLocks noChangeShapeType="1"/>
            </p:cNvSpPr>
            <p:nvPr/>
          </p:nvSpPr>
          <p:spPr bwMode="auto">
            <a:xfrm flipH="1">
              <a:off x="2400" y="1536"/>
              <a:ext cx="24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5" name="Oval 20">
              <a:extLst>
                <a:ext uri="{FF2B5EF4-FFF2-40B4-BE49-F238E27FC236}">
                  <a16:creationId xmlns:a16="http://schemas.microsoft.com/office/drawing/2014/main" id="{369922B6-943A-8C42-99AE-998B9AF8FA71}"/>
                </a:ext>
              </a:extLst>
            </p:cNvPr>
            <p:cNvSpPr>
              <a:spLocks noChangeArrowheads="1"/>
            </p:cNvSpPr>
            <p:nvPr/>
          </p:nvSpPr>
          <p:spPr bwMode="auto">
            <a:xfrm>
              <a:off x="3168" y="2016"/>
              <a:ext cx="96"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1286" name="Oval 21">
              <a:extLst>
                <a:ext uri="{FF2B5EF4-FFF2-40B4-BE49-F238E27FC236}">
                  <a16:creationId xmlns:a16="http://schemas.microsoft.com/office/drawing/2014/main" id="{380C3D88-F5BA-E14F-BC76-3F7862AA89C6}"/>
                </a:ext>
              </a:extLst>
            </p:cNvPr>
            <p:cNvSpPr>
              <a:spLocks noChangeArrowheads="1"/>
            </p:cNvSpPr>
            <p:nvPr/>
          </p:nvSpPr>
          <p:spPr bwMode="auto">
            <a:xfrm>
              <a:off x="3120" y="1104"/>
              <a:ext cx="96"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1287" name="Line 22">
              <a:extLst>
                <a:ext uri="{FF2B5EF4-FFF2-40B4-BE49-F238E27FC236}">
                  <a16:creationId xmlns:a16="http://schemas.microsoft.com/office/drawing/2014/main" id="{48CCBF95-341D-314F-807D-CF8DBAA8CCCC}"/>
                </a:ext>
              </a:extLst>
            </p:cNvPr>
            <p:cNvSpPr>
              <a:spLocks noChangeShapeType="1"/>
            </p:cNvSpPr>
            <p:nvPr/>
          </p:nvSpPr>
          <p:spPr bwMode="auto">
            <a:xfrm>
              <a:off x="3168" y="1152"/>
              <a:ext cx="57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8" name="Line 23">
              <a:extLst>
                <a:ext uri="{FF2B5EF4-FFF2-40B4-BE49-F238E27FC236}">
                  <a16:creationId xmlns:a16="http://schemas.microsoft.com/office/drawing/2014/main" id="{39A2F418-5E2D-3E43-AC3F-4D330EC04607}"/>
                </a:ext>
              </a:extLst>
            </p:cNvPr>
            <p:cNvSpPr>
              <a:spLocks noChangeShapeType="1"/>
            </p:cNvSpPr>
            <p:nvPr/>
          </p:nvSpPr>
          <p:spPr bwMode="auto">
            <a:xfrm>
              <a:off x="3216" y="1296"/>
              <a:ext cx="0" cy="28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9" name="Rectangle 24">
              <a:extLst>
                <a:ext uri="{FF2B5EF4-FFF2-40B4-BE49-F238E27FC236}">
                  <a16:creationId xmlns:a16="http://schemas.microsoft.com/office/drawing/2014/main" id="{8FBB92B3-71FB-2747-A0F4-4231DC110B87}"/>
                </a:ext>
              </a:extLst>
            </p:cNvPr>
            <p:cNvSpPr>
              <a:spLocks noChangeArrowheads="1"/>
            </p:cNvSpPr>
            <p:nvPr/>
          </p:nvSpPr>
          <p:spPr bwMode="auto">
            <a:xfrm>
              <a:off x="3216" y="1296"/>
              <a:ext cx="23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C</a:t>
              </a:r>
            </a:p>
          </p:txBody>
        </p:sp>
        <p:sp>
          <p:nvSpPr>
            <p:cNvPr id="11290" name="Line 25">
              <a:extLst>
                <a:ext uri="{FF2B5EF4-FFF2-40B4-BE49-F238E27FC236}">
                  <a16:creationId xmlns:a16="http://schemas.microsoft.com/office/drawing/2014/main" id="{200793E7-4CC1-3740-8A4F-44CE1F340923}"/>
                </a:ext>
              </a:extLst>
            </p:cNvPr>
            <p:cNvSpPr>
              <a:spLocks noChangeShapeType="1"/>
            </p:cNvSpPr>
            <p:nvPr/>
          </p:nvSpPr>
          <p:spPr bwMode="auto">
            <a:xfrm>
              <a:off x="2448" y="1632"/>
              <a:ext cx="0"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91" name="Rectangle 26">
              <a:extLst>
                <a:ext uri="{FF2B5EF4-FFF2-40B4-BE49-F238E27FC236}">
                  <a16:creationId xmlns:a16="http://schemas.microsoft.com/office/drawing/2014/main" id="{877CEEB6-B81F-BC4F-9C44-12BFD14762C9}"/>
                </a:ext>
              </a:extLst>
            </p:cNvPr>
            <p:cNvSpPr>
              <a:spLocks noChangeArrowheads="1"/>
            </p:cNvSpPr>
            <p:nvPr/>
          </p:nvSpPr>
          <p:spPr bwMode="auto">
            <a:xfrm>
              <a:off x="2256" y="1632"/>
              <a:ext cx="23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I</a:t>
              </a:r>
            </a:p>
          </p:txBody>
        </p:sp>
        <p:sp>
          <p:nvSpPr>
            <p:cNvPr id="11292" name="Rectangle 27">
              <a:extLst>
                <a:ext uri="{FF2B5EF4-FFF2-40B4-BE49-F238E27FC236}">
                  <a16:creationId xmlns:a16="http://schemas.microsoft.com/office/drawing/2014/main" id="{EBC4F92F-839E-454C-B7F7-3C8C946C210D}"/>
                </a:ext>
              </a:extLst>
            </p:cNvPr>
            <p:cNvSpPr>
              <a:spLocks noChangeArrowheads="1"/>
            </p:cNvSpPr>
            <p:nvPr/>
          </p:nvSpPr>
          <p:spPr bwMode="auto">
            <a:xfrm>
              <a:off x="2640" y="1248"/>
              <a:ext cx="30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R</a:t>
              </a:r>
              <a:r>
                <a:rPr lang="en-US" altLang="zh-CN" sz="2000" b="1" baseline="-25000">
                  <a:latin typeface="Times New Roman" charset="0"/>
                  <a:ea typeface="仿宋_GB2312" charset="0"/>
                </a:rPr>
                <a:t>B</a:t>
              </a:r>
            </a:p>
          </p:txBody>
        </p:sp>
        <p:sp>
          <p:nvSpPr>
            <p:cNvPr id="11293" name="Line 28">
              <a:extLst>
                <a:ext uri="{FF2B5EF4-FFF2-40B4-BE49-F238E27FC236}">
                  <a16:creationId xmlns:a16="http://schemas.microsoft.com/office/drawing/2014/main" id="{D229A086-6ADC-BD48-A9B1-6E9EB68FC78C}"/>
                </a:ext>
              </a:extLst>
            </p:cNvPr>
            <p:cNvSpPr>
              <a:spLocks noChangeShapeType="1"/>
            </p:cNvSpPr>
            <p:nvPr/>
          </p:nvSpPr>
          <p:spPr bwMode="auto">
            <a:xfrm>
              <a:off x="2688" y="1632"/>
              <a:ext cx="192"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94" name="Rectangle 29">
              <a:extLst>
                <a:ext uri="{FF2B5EF4-FFF2-40B4-BE49-F238E27FC236}">
                  <a16:creationId xmlns:a16="http://schemas.microsoft.com/office/drawing/2014/main" id="{4784951E-F173-E146-B8D2-0A3A6B6E5877}"/>
                </a:ext>
              </a:extLst>
            </p:cNvPr>
            <p:cNvSpPr>
              <a:spLocks noChangeArrowheads="1"/>
            </p:cNvSpPr>
            <p:nvPr/>
          </p:nvSpPr>
          <p:spPr bwMode="auto">
            <a:xfrm>
              <a:off x="2640" y="1584"/>
              <a:ext cx="22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B</a:t>
              </a:r>
            </a:p>
          </p:txBody>
        </p:sp>
        <p:sp>
          <p:nvSpPr>
            <p:cNvPr id="11295" name="Rectangle 30">
              <a:extLst>
                <a:ext uri="{FF2B5EF4-FFF2-40B4-BE49-F238E27FC236}">
                  <a16:creationId xmlns:a16="http://schemas.microsoft.com/office/drawing/2014/main" id="{855A960A-AD7A-924B-B1D2-626FC1F633E4}"/>
                </a:ext>
              </a:extLst>
            </p:cNvPr>
            <p:cNvSpPr>
              <a:spLocks noChangeArrowheads="1"/>
            </p:cNvSpPr>
            <p:nvPr/>
          </p:nvSpPr>
          <p:spPr bwMode="auto">
            <a:xfrm>
              <a:off x="3648" y="1440"/>
              <a:ext cx="2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O</a:t>
              </a:r>
            </a:p>
          </p:txBody>
        </p:sp>
        <p:sp>
          <p:nvSpPr>
            <p:cNvPr id="11296" name="Line 31">
              <a:extLst>
                <a:ext uri="{FF2B5EF4-FFF2-40B4-BE49-F238E27FC236}">
                  <a16:creationId xmlns:a16="http://schemas.microsoft.com/office/drawing/2014/main" id="{0F3FEBC0-20A9-DC48-A290-BE5B95469DE4}"/>
                </a:ext>
              </a:extLst>
            </p:cNvPr>
            <p:cNvSpPr>
              <a:spLocks noChangeShapeType="1"/>
            </p:cNvSpPr>
            <p:nvPr/>
          </p:nvSpPr>
          <p:spPr bwMode="auto">
            <a:xfrm>
              <a:off x="3696" y="1248"/>
              <a:ext cx="0" cy="67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368672" name="Text Box 32">
            <a:extLst>
              <a:ext uri="{FF2B5EF4-FFF2-40B4-BE49-F238E27FC236}">
                <a16:creationId xmlns:a16="http://schemas.microsoft.com/office/drawing/2014/main" id="{3C4B3B6B-B836-B045-9345-D896C9FAFE5D}"/>
              </a:ext>
            </a:extLst>
          </p:cNvPr>
          <p:cNvSpPr txBox="1">
            <a:spLocks noChangeArrowheads="1"/>
          </p:cNvSpPr>
          <p:nvPr/>
        </p:nvSpPr>
        <p:spPr bwMode="auto">
          <a:xfrm>
            <a:off x="4711701" y="1516063"/>
            <a:ext cx="56165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dirty="0">
                <a:latin typeface="Times New Roman" panose="02020603050405020304" pitchFamily="18" charset="0"/>
                <a:ea typeface="仿宋_GB2312" panose="02010609030101010101" pitchFamily="49" charset="-122"/>
              </a:rPr>
              <a:t>(1) </a:t>
            </a:r>
            <a:r>
              <a:rPr lang="en-US" altLang="zh-CN" b="1" dirty="0" err="1">
                <a:latin typeface="微软雅黑" panose="020B0503020204020204" pitchFamily="34" charset="-122"/>
                <a:ea typeface="微软雅黑" panose="020B0503020204020204" pitchFamily="34" charset="-122"/>
              </a:rPr>
              <a:t>v</a:t>
            </a:r>
            <a:r>
              <a:rPr lang="en-US" altLang="zh-CN" b="1" baseline="-25000"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 &lt;V</a:t>
            </a:r>
            <a:r>
              <a:rPr lang="en-US" altLang="zh-CN" b="1" baseline="-25000" dirty="0">
                <a:latin typeface="微软雅黑" panose="020B0503020204020204" pitchFamily="34" charset="-122"/>
                <a:ea typeface="微软雅黑" panose="020B0503020204020204" pitchFamily="34" charset="-122"/>
              </a:rPr>
              <a:t>on</a:t>
            </a:r>
            <a:r>
              <a:rPr lang="en-US" altLang="zh-CN" b="1" dirty="0">
                <a:latin typeface="微软雅黑" panose="020B0503020204020204" pitchFamily="34" charset="-122"/>
                <a:ea typeface="微软雅黑" panose="020B0503020204020204" pitchFamily="34" charset="-122"/>
              </a:rPr>
              <a:t> (0.7V)</a:t>
            </a:r>
            <a:r>
              <a:rPr lang="zh-CN" altLang="en-US" b="1" dirty="0">
                <a:latin typeface="微软雅黑" panose="020B0503020204020204" pitchFamily="34" charset="-122"/>
                <a:ea typeface="微软雅黑" panose="020B0503020204020204" pitchFamily="34" charset="-122"/>
              </a:rPr>
              <a:t>时</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a:t>
            </a:r>
            <a:r>
              <a:rPr lang="en-US" altLang="zh-CN" b="1" baseline="-25000" dirty="0" err="1">
                <a:latin typeface="微软雅黑" panose="020B0503020204020204" pitchFamily="34" charset="-122"/>
                <a:ea typeface="微软雅黑" panose="020B0503020204020204" pitchFamily="34" charset="-122"/>
              </a:rPr>
              <a:t>B</a:t>
            </a:r>
            <a:r>
              <a:rPr lang="en-US" altLang="zh-CN" b="1" dirty="0">
                <a:latin typeface="微软雅黑" panose="020B0503020204020204" pitchFamily="34" charset="-122"/>
                <a:ea typeface="微软雅黑" panose="020B0503020204020204" pitchFamily="34" charset="-122"/>
              </a:rPr>
              <a:t> =0: </a:t>
            </a:r>
            <a:r>
              <a:rPr lang="zh-CN" altLang="en-US" b="1" dirty="0">
                <a:latin typeface="微软雅黑" panose="020B0503020204020204" pitchFamily="34" charset="-122"/>
                <a:ea typeface="微软雅黑" panose="020B0503020204020204" pitchFamily="34" charset="-122"/>
              </a:rPr>
              <a:t>截止</a:t>
            </a:r>
          </a:p>
        </p:txBody>
      </p:sp>
      <p:sp>
        <p:nvSpPr>
          <p:cNvPr id="368673" name="Text Box 33">
            <a:extLst>
              <a:ext uri="{FF2B5EF4-FFF2-40B4-BE49-F238E27FC236}">
                <a16:creationId xmlns:a16="http://schemas.microsoft.com/office/drawing/2014/main" id="{CE964159-BF7E-0D4D-8408-DB2253A418FA}"/>
              </a:ext>
            </a:extLst>
          </p:cNvPr>
          <p:cNvSpPr txBox="1">
            <a:spLocks noChangeArrowheads="1"/>
          </p:cNvSpPr>
          <p:nvPr/>
        </p:nvSpPr>
        <p:spPr bwMode="auto">
          <a:xfrm>
            <a:off x="4692651" y="1990726"/>
            <a:ext cx="5724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dirty="0">
                <a:latin typeface="Times New Roman" panose="02020603050405020304" pitchFamily="18" charset="0"/>
                <a:ea typeface="仿宋_GB2312" panose="02010609030101010101" pitchFamily="49" charset="-122"/>
              </a:rPr>
              <a:t>(2) </a:t>
            </a:r>
            <a:r>
              <a:rPr lang="en-US" altLang="zh-CN" b="1" dirty="0" err="1">
                <a:latin typeface="微软雅黑" panose="020B0503020204020204" pitchFamily="34" charset="-122"/>
                <a:ea typeface="微软雅黑" panose="020B0503020204020204" pitchFamily="34" charset="-122"/>
              </a:rPr>
              <a:t>v</a:t>
            </a:r>
            <a:r>
              <a:rPr lang="en-US" altLang="zh-CN" b="1" baseline="-25000"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 &gt;V</a:t>
            </a:r>
            <a:r>
              <a:rPr lang="en-US" altLang="zh-CN" b="1" baseline="-25000" dirty="0">
                <a:latin typeface="微软雅黑" panose="020B0503020204020204" pitchFamily="34" charset="-122"/>
                <a:ea typeface="微软雅黑" panose="020B0503020204020204" pitchFamily="34" charset="-122"/>
              </a:rPr>
              <a:t>on</a:t>
            </a:r>
            <a:r>
              <a:rPr lang="en-US" altLang="zh-CN" b="1" dirty="0">
                <a:latin typeface="微软雅黑" panose="020B0503020204020204" pitchFamily="34" charset="-122"/>
                <a:ea typeface="微软雅黑" panose="020B0503020204020204" pitchFamily="34" charset="-122"/>
              </a:rPr>
              <a:t> (0.7V)</a:t>
            </a:r>
            <a:r>
              <a:rPr lang="zh-CN" altLang="en-US" b="1" dirty="0">
                <a:latin typeface="微软雅黑" panose="020B0503020204020204" pitchFamily="34" charset="-122"/>
                <a:ea typeface="微软雅黑" panose="020B0503020204020204" pitchFamily="34" charset="-122"/>
              </a:rPr>
              <a:t>时</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a:t>
            </a:r>
            <a:r>
              <a:rPr lang="en-US" altLang="zh-CN" b="1" baseline="-25000" dirty="0" err="1">
                <a:latin typeface="微软雅黑" panose="020B0503020204020204" pitchFamily="34" charset="-122"/>
                <a:ea typeface="微软雅黑" panose="020B0503020204020204" pitchFamily="34" charset="-122"/>
              </a:rPr>
              <a:t>B</a:t>
            </a:r>
            <a:r>
              <a:rPr lang="en-US" altLang="zh-CN" b="1" dirty="0">
                <a:latin typeface="微软雅黑" panose="020B0503020204020204" pitchFamily="34" charset="-122"/>
                <a:ea typeface="微软雅黑" panose="020B0503020204020204" pitchFamily="34" charset="-122"/>
              </a:rPr>
              <a:t> &gt;0: </a:t>
            </a:r>
            <a:r>
              <a:rPr lang="zh-CN" altLang="en-US" b="1" dirty="0">
                <a:latin typeface="微软雅黑" panose="020B0503020204020204" pitchFamily="34" charset="-122"/>
                <a:ea typeface="微软雅黑" panose="020B0503020204020204" pitchFamily="34" charset="-122"/>
              </a:rPr>
              <a:t>导通</a:t>
            </a:r>
          </a:p>
        </p:txBody>
      </p:sp>
      <p:sp>
        <p:nvSpPr>
          <p:cNvPr id="368674" name="Rectangle 34">
            <a:extLst>
              <a:ext uri="{FF2B5EF4-FFF2-40B4-BE49-F238E27FC236}">
                <a16:creationId xmlns:a16="http://schemas.microsoft.com/office/drawing/2014/main" id="{05D7FB15-6687-3443-A31E-7E29FC4EDD96}"/>
              </a:ext>
            </a:extLst>
          </p:cNvPr>
          <p:cNvSpPr>
            <a:spLocks noChangeArrowheads="1"/>
          </p:cNvSpPr>
          <p:nvPr/>
        </p:nvSpPr>
        <p:spPr bwMode="auto">
          <a:xfrm>
            <a:off x="5354638" y="2390776"/>
            <a:ext cx="2665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b="1" dirty="0">
                <a:solidFill>
                  <a:srgbClr val="FF0000"/>
                </a:solidFill>
                <a:latin typeface="微软雅黑" panose="020B0503020204020204" pitchFamily="34" charset="-122"/>
                <a:ea typeface="微软雅黑" panose="020B0503020204020204" pitchFamily="34" charset="-122"/>
              </a:rPr>
              <a:t>饱和？放大</a:t>
            </a:r>
            <a:r>
              <a:rPr lang="zh-CN" altLang="en-US" sz="2800" b="1" dirty="0">
                <a:solidFill>
                  <a:srgbClr val="FF0000"/>
                </a:solidFill>
                <a:latin typeface="微软雅黑" panose="020B0503020204020204" pitchFamily="34" charset="-122"/>
                <a:ea typeface="微软雅黑" panose="020B0503020204020204" pitchFamily="34" charset="-122"/>
              </a:rPr>
              <a:t>？</a:t>
            </a:r>
          </a:p>
        </p:txBody>
      </p:sp>
      <p:sp>
        <p:nvSpPr>
          <p:cNvPr id="368675" name="Text Box 35">
            <a:extLst>
              <a:ext uri="{FF2B5EF4-FFF2-40B4-BE49-F238E27FC236}">
                <a16:creationId xmlns:a16="http://schemas.microsoft.com/office/drawing/2014/main" id="{9B094466-ECF2-9743-ABA2-EA1411383CF9}"/>
              </a:ext>
            </a:extLst>
          </p:cNvPr>
          <p:cNvSpPr txBox="1">
            <a:spLocks noChangeArrowheads="1"/>
          </p:cNvSpPr>
          <p:nvPr/>
        </p:nvSpPr>
        <p:spPr bwMode="auto">
          <a:xfrm>
            <a:off x="4598989" y="2989263"/>
            <a:ext cx="550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sz="2000" b="1" dirty="0">
                <a:solidFill>
                  <a:srgbClr val="CC3300"/>
                </a:solidFill>
                <a:latin typeface="微软雅黑" panose="020B0503020204020204" pitchFamily="34" charset="-122"/>
                <a:ea typeface="微软雅黑" panose="020B0503020204020204" pitchFamily="34" charset="-122"/>
              </a:rPr>
              <a:t>方法</a:t>
            </a:r>
            <a:r>
              <a:rPr lang="en-US" altLang="zh-CN" sz="2000" b="1" dirty="0">
                <a:solidFill>
                  <a:srgbClr val="CC3300"/>
                </a:solidFill>
                <a:latin typeface="微软雅黑" panose="020B0503020204020204" pitchFamily="34" charset="-122"/>
                <a:ea typeface="微软雅黑" panose="020B0503020204020204" pitchFamily="34" charset="-122"/>
              </a:rPr>
              <a:t>1</a:t>
            </a:r>
            <a:r>
              <a:rPr lang="zh-CN" altLang="en-US" sz="2000" b="1" dirty="0">
                <a:solidFill>
                  <a:srgbClr val="CC33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求临界饱和基极电流</a:t>
            </a:r>
            <a:r>
              <a:rPr lang="en-US" altLang="zh-CN" sz="2000" b="1" dirty="0">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BS</a:t>
            </a:r>
          </a:p>
        </p:txBody>
      </p:sp>
      <p:sp>
        <p:nvSpPr>
          <p:cNvPr id="368676" name="Rectangle 36">
            <a:extLst>
              <a:ext uri="{FF2B5EF4-FFF2-40B4-BE49-F238E27FC236}">
                <a16:creationId xmlns:a16="http://schemas.microsoft.com/office/drawing/2014/main" id="{0FD83D28-8D8F-B541-963D-FC8E763A17D8}"/>
              </a:ext>
            </a:extLst>
          </p:cNvPr>
          <p:cNvSpPr>
            <a:spLocks noChangeArrowheads="1"/>
          </p:cNvSpPr>
          <p:nvPr/>
        </p:nvSpPr>
        <p:spPr bwMode="auto">
          <a:xfrm>
            <a:off x="5092701" y="3492501"/>
            <a:ext cx="445674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buFontTx/>
              <a:buChar char="•"/>
              <a:defRPr/>
            </a:pPr>
            <a:r>
              <a:rPr lang="en-US" altLang="zh-CN" sz="2000" b="1" dirty="0" err="1">
                <a:latin typeface="微软雅黑" panose="020B0503020204020204" pitchFamily="34" charset="-122"/>
                <a:ea typeface="微软雅黑" panose="020B0503020204020204" pitchFamily="34" charset="-122"/>
              </a:rPr>
              <a:t>i</a:t>
            </a:r>
            <a:r>
              <a:rPr lang="en-US" altLang="zh-CN" sz="2000" b="1" baseline="-25000" dirty="0" err="1">
                <a:latin typeface="微软雅黑" panose="020B0503020204020204" pitchFamily="34" charset="-122"/>
                <a:ea typeface="微软雅黑" panose="020B0503020204020204" pitchFamily="34" charset="-122"/>
              </a:rPr>
              <a:t>B</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&gt;</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BS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饱和</a:t>
            </a:r>
            <a:endParaRPr lang="zh-CN" altLang="en-US" sz="2000" b="1" dirty="0">
              <a:solidFill>
                <a:schemeClr val="accent2"/>
              </a:solidFill>
              <a:latin typeface="微软雅黑" panose="020B0503020204020204" pitchFamily="34" charset="-122"/>
              <a:ea typeface="微软雅黑" panose="020B0503020204020204" pitchFamily="34" charset="-122"/>
            </a:endParaRPr>
          </a:p>
          <a:p>
            <a:pPr eaLnBrk="1" hangingPunct="1">
              <a:buFontTx/>
              <a:buChar char="•"/>
              <a:defRPr/>
            </a:pPr>
            <a:r>
              <a:rPr lang="en-US" altLang="zh-CN" sz="2000" b="1" dirty="0" err="1">
                <a:latin typeface="微软雅黑" panose="020B0503020204020204" pitchFamily="34" charset="-122"/>
                <a:ea typeface="微软雅黑" panose="020B0503020204020204" pitchFamily="34" charset="-122"/>
              </a:rPr>
              <a:t>i</a:t>
            </a:r>
            <a:r>
              <a:rPr lang="en-US" altLang="zh-CN" sz="2000" b="1" baseline="-25000" dirty="0" err="1">
                <a:latin typeface="微软雅黑" panose="020B0503020204020204" pitchFamily="34" charset="-122"/>
                <a:ea typeface="微软雅黑" panose="020B0503020204020204" pitchFamily="34" charset="-122"/>
              </a:rPr>
              <a:t>B</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&lt;</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BS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放大</a:t>
            </a:r>
          </a:p>
        </p:txBody>
      </p:sp>
      <p:graphicFrame>
        <p:nvGraphicFramePr>
          <p:cNvPr id="368677" name="Object 37">
            <a:extLst>
              <a:ext uri="{FF2B5EF4-FFF2-40B4-BE49-F238E27FC236}">
                <a16:creationId xmlns:a16="http://schemas.microsoft.com/office/drawing/2014/main" id="{7DF6D69E-7F34-7943-BD9A-61107653FBC4}"/>
              </a:ext>
            </a:extLst>
          </p:cNvPr>
          <p:cNvGraphicFramePr>
            <a:graphicFrameLocks noChangeAspect="1"/>
          </p:cNvGraphicFramePr>
          <p:nvPr/>
        </p:nvGraphicFramePr>
        <p:xfrm>
          <a:off x="4800600" y="4397376"/>
          <a:ext cx="4235450" cy="1179513"/>
        </p:xfrm>
        <a:graphic>
          <a:graphicData uri="http://schemas.openxmlformats.org/presentationml/2006/ole">
            <mc:AlternateContent xmlns:mc="http://schemas.openxmlformats.org/markup-compatibility/2006">
              <mc:Choice xmlns:v="urn:schemas-microsoft-com:vml" Requires="v">
                <p:oleObj name="公式" r:id="rId3" imgW="40957500" imgH="10528300" progId="Equation.3">
                  <p:embed/>
                </p:oleObj>
              </mc:Choice>
              <mc:Fallback>
                <p:oleObj name="公式" r:id="rId3" imgW="40957500" imgH="1052830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397376"/>
                        <a:ext cx="423545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8678" name="Rectangle 38">
            <a:extLst>
              <a:ext uri="{FF2B5EF4-FFF2-40B4-BE49-F238E27FC236}">
                <a16:creationId xmlns:a16="http://schemas.microsoft.com/office/drawing/2014/main" id="{7D069DEB-0036-944D-8421-DA2D863BF61A}"/>
              </a:ext>
            </a:extLst>
          </p:cNvPr>
          <p:cNvSpPr>
            <a:spLocks noChangeArrowheads="1"/>
          </p:cNvSpPr>
          <p:nvPr/>
        </p:nvSpPr>
        <p:spPr bwMode="auto">
          <a:xfrm>
            <a:off x="3143250" y="5661026"/>
            <a:ext cx="57213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sz="2000" b="1" dirty="0">
                <a:solidFill>
                  <a:srgbClr val="FF0000"/>
                </a:solidFill>
                <a:latin typeface="微软雅黑" panose="020B0503020204020204" pitchFamily="34" charset="-122"/>
                <a:ea typeface="微软雅黑" panose="020B0503020204020204" pitchFamily="34" charset="-122"/>
              </a:rPr>
              <a:t>方法</a:t>
            </a:r>
            <a:r>
              <a:rPr lang="en-US" altLang="zh-CN" sz="2000" b="1" dirty="0">
                <a:solidFill>
                  <a:srgbClr val="FF0000"/>
                </a:solidFill>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假设放大，验证是否正确？</a:t>
            </a:r>
          </a:p>
          <a:p>
            <a:pPr eaLnBrk="1" hangingPunct="1">
              <a:defRPr/>
            </a:pPr>
            <a:r>
              <a:rPr lang="zh-CN" altLang="en-US" sz="2000" b="1" dirty="0">
                <a:latin typeface="微软雅黑" panose="020B0503020204020204" pitchFamily="34" charset="-122"/>
                <a:ea typeface="微软雅黑" panose="020B0503020204020204" pitchFamily="34" charset="-122"/>
              </a:rPr>
              <a:t>（计算</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CE</a:t>
            </a:r>
            <a:r>
              <a:rPr lang="zh-CN" altLang="en-US" sz="2000" b="1" dirty="0">
                <a:latin typeface="微软雅黑" panose="020B0503020204020204" pitchFamily="34" charset="-122"/>
                <a:ea typeface="微软雅黑" panose="020B0503020204020204" pitchFamily="34" charset="-122"/>
              </a:rPr>
              <a:t>值</a:t>
            </a:r>
            <a:r>
              <a:rPr lang="en-US" altLang="zh-CN" sz="2000" b="1" dirty="0">
                <a:latin typeface="微软雅黑" panose="020B0503020204020204" pitchFamily="34" charset="-122"/>
                <a:ea typeface="微软雅黑" panose="020B0503020204020204" pitchFamily="34" charset="-122"/>
              </a:rPr>
              <a:t>: V</a:t>
            </a:r>
            <a:r>
              <a:rPr lang="en-US" altLang="zh-CN" sz="2000" b="1" baseline="-25000" dirty="0">
                <a:latin typeface="微软雅黑" panose="020B0503020204020204" pitchFamily="34" charset="-122"/>
                <a:ea typeface="微软雅黑" panose="020B0503020204020204" pitchFamily="34" charset="-122"/>
              </a:rPr>
              <a:t>CE</a:t>
            </a:r>
            <a:r>
              <a:rPr lang="en-US" altLang="zh-CN" sz="2000" b="1" dirty="0">
                <a:latin typeface="微软雅黑" panose="020B0503020204020204" pitchFamily="34" charset="-122"/>
                <a:ea typeface="微软雅黑" panose="020B0503020204020204" pitchFamily="34" charset="-122"/>
              </a:rPr>
              <a:t> &gt;0.7V, </a:t>
            </a:r>
            <a:r>
              <a:rPr lang="zh-CN" altLang="en-US" sz="2000" b="1" dirty="0">
                <a:latin typeface="微软雅黑" panose="020B0503020204020204" pitchFamily="34" charset="-122"/>
                <a:ea typeface="微软雅黑" panose="020B0503020204020204" pitchFamily="34" charset="-122"/>
              </a:rPr>
              <a:t>放大</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否则饱和）</a:t>
            </a:r>
          </a:p>
        </p:txBody>
      </p:sp>
      <p:sp>
        <p:nvSpPr>
          <p:cNvPr id="2" name="标题 1">
            <a:extLst>
              <a:ext uri="{FF2B5EF4-FFF2-40B4-BE49-F238E27FC236}">
                <a16:creationId xmlns:a16="http://schemas.microsoft.com/office/drawing/2014/main" id="{7D88E838-A1B5-1E4D-B29B-E347F8BB7F2F}"/>
              </a:ext>
            </a:extLst>
          </p:cNvPr>
          <p:cNvSpPr>
            <a:spLocks noGrp="1"/>
          </p:cNvSpPr>
          <p:nvPr>
            <p:ph type="title"/>
          </p:nvPr>
        </p:nvSpPr>
        <p:spPr/>
        <p:txBody>
          <a:bodyPr/>
          <a:lstStyle/>
          <a:p>
            <a:pPr>
              <a:defRPr/>
            </a:pPr>
            <a:r>
              <a:rPr lang="zh-CN" altLang="zh-CN" b="1" dirty="0">
                <a:latin typeface="微软雅黑" panose="020B0503020204020204" pitchFamily="34" charset="-122"/>
                <a:ea typeface="微软雅黑" panose="020B0503020204020204" pitchFamily="34" charset="-122"/>
              </a:rPr>
              <a:t>三极管的基本开关电路的计算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8643"/>
                                        </p:tgtEl>
                                        <p:attrNameLst>
                                          <p:attrName>style.visibility</p:attrName>
                                        </p:attrNameLst>
                                      </p:cBhvr>
                                      <p:to>
                                        <p:strVal val="visible"/>
                                      </p:to>
                                    </p:set>
                                    <p:anim calcmode="lin" valueType="num">
                                      <p:cBhvr additive="base">
                                        <p:cTn id="7" dur="500" fill="hold"/>
                                        <p:tgtEl>
                                          <p:spTgt spid="368643"/>
                                        </p:tgtEl>
                                        <p:attrNameLst>
                                          <p:attrName>ppt_x</p:attrName>
                                        </p:attrNameLst>
                                      </p:cBhvr>
                                      <p:tavLst>
                                        <p:tav tm="0">
                                          <p:val>
                                            <p:strVal val="0-#ppt_w/2"/>
                                          </p:val>
                                        </p:tav>
                                        <p:tav tm="100000">
                                          <p:val>
                                            <p:strVal val="#ppt_x"/>
                                          </p:val>
                                        </p:tav>
                                      </p:tavLst>
                                    </p:anim>
                                    <p:anim calcmode="lin" valueType="num">
                                      <p:cBhvr additive="base">
                                        <p:cTn id="8" dur="500" fill="hold"/>
                                        <p:tgtEl>
                                          <p:spTgt spid="3686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2"/>
                                        </p:tgtEl>
                                        <p:attrNameLst>
                                          <p:attrName>style.visibility</p:attrName>
                                        </p:attrNameLst>
                                      </p:cBhvr>
                                      <p:to>
                                        <p:strVal val="visible"/>
                                      </p:to>
                                    </p:set>
                                    <p:anim calcmode="lin" valueType="num">
                                      <p:cBhvr additive="base">
                                        <p:cTn id="13" dur="500" fill="hold"/>
                                        <p:tgtEl>
                                          <p:spTgt spid="368672"/>
                                        </p:tgtEl>
                                        <p:attrNameLst>
                                          <p:attrName>ppt_x</p:attrName>
                                        </p:attrNameLst>
                                      </p:cBhvr>
                                      <p:tavLst>
                                        <p:tav tm="0">
                                          <p:val>
                                            <p:strVal val="0-#ppt_w/2"/>
                                          </p:val>
                                        </p:tav>
                                        <p:tav tm="100000">
                                          <p:val>
                                            <p:strVal val="#ppt_x"/>
                                          </p:val>
                                        </p:tav>
                                      </p:tavLst>
                                    </p:anim>
                                    <p:anim calcmode="lin" valueType="num">
                                      <p:cBhvr additive="base">
                                        <p:cTn id="14" dur="500" fill="hold"/>
                                        <p:tgtEl>
                                          <p:spTgt spid="3686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73"/>
                                        </p:tgtEl>
                                        <p:attrNameLst>
                                          <p:attrName>style.visibility</p:attrName>
                                        </p:attrNameLst>
                                      </p:cBhvr>
                                      <p:to>
                                        <p:strVal val="visible"/>
                                      </p:to>
                                    </p:set>
                                    <p:anim calcmode="lin" valueType="num">
                                      <p:cBhvr additive="base">
                                        <p:cTn id="19" dur="500" fill="hold"/>
                                        <p:tgtEl>
                                          <p:spTgt spid="368673"/>
                                        </p:tgtEl>
                                        <p:attrNameLst>
                                          <p:attrName>ppt_x</p:attrName>
                                        </p:attrNameLst>
                                      </p:cBhvr>
                                      <p:tavLst>
                                        <p:tav tm="0">
                                          <p:val>
                                            <p:strVal val="0-#ppt_w/2"/>
                                          </p:val>
                                        </p:tav>
                                        <p:tav tm="100000">
                                          <p:val>
                                            <p:strVal val="#ppt_x"/>
                                          </p:val>
                                        </p:tav>
                                      </p:tavLst>
                                    </p:anim>
                                    <p:anim calcmode="lin" valueType="num">
                                      <p:cBhvr additive="base">
                                        <p:cTn id="20" dur="500" fill="hold"/>
                                        <p:tgtEl>
                                          <p:spTgt spid="3686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74"/>
                                        </p:tgtEl>
                                        <p:attrNameLst>
                                          <p:attrName>style.visibility</p:attrName>
                                        </p:attrNameLst>
                                      </p:cBhvr>
                                      <p:to>
                                        <p:strVal val="visible"/>
                                      </p:to>
                                    </p:set>
                                    <p:anim calcmode="lin" valueType="num">
                                      <p:cBhvr additive="base">
                                        <p:cTn id="25" dur="500" fill="hold"/>
                                        <p:tgtEl>
                                          <p:spTgt spid="368674"/>
                                        </p:tgtEl>
                                        <p:attrNameLst>
                                          <p:attrName>ppt_x</p:attrName>
                                        </p:attrNameLst>
                                      </p:cBhvr>
                                      <p:tavLst>
                                        <p:tav tm="0">
                                          <p:val>
                                            <p:strVal val="0-#ppt_w/2"/>
                                          </p:val>
                                        </p:tav>
                                        <p:tav tm="100000">
                                          <p:val>
                                            <p:strVal val="#ppt_x"/>
                                          </p:val>
                                        </p:tav>
                                      </p:tavLst>
                                    </p:anim>
                                    <p:anim calcmode="lin" valueType="num">
                                      <p:cBhvr additive="base">
                                        <p:cTn id="26" dur="500" fill="hold"/>
                                        <p:tgtEl>
                                          <p:spTgt spid="3686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675"/>
                                        </p:tgtEl>
                                        <p:attrNameLst>
                                          <p:attrName>style.visibility</p:attrName>
                                        </p:attrNameLst>
                                      </p:cBhvr>
                                      <p:to>
                                        <p:strVal val="visible"/>
                                      </p:to>
                                    </p:set>
                                    <p:anim calcmode="lin" valueType="num">
                                      <p:cBhvr additive="base">
                                        <p:cTn id="31" dur="500" fill="hold"/>
                                        <p:tgtEl>
                                          <p:spTgt spid="368675"/>
                                        </p:tgtEl>
                                        <p:attrNameLst>
                                          <p:attrName>ppt_x</p:attrName>
                                        </p:attrNameLst>
                                      </p:cBhvr>
                                      <p:tavLst>
                                        <p:tav tm="0">
                                          <p:val>
                                            <p:strVal val="0-#ppt_w/2"/>
                                          </p:val>
                                        </p:tav>
                                        <p:tav tm="100000">
                                          <p:val>
                                            <p:strVal val="#ppt_x"/>
                                          </p:val>
                                        </p:tav>
                                      </p:tavLst>
                                    </p:anim>
                                    <p:anim calcmode="lin" valueType="num">
                                      <p:cBhvr additive="base">
                                        <p:cTn id="32" dur="500" fill="hold"/>
                                        <p:tgtEl>
                                          <p:spTgt spid="36867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76"/>
                                        </p:tgtEl>
                                        <p:attrNameLst>
                                          <p:attrName>style.visibility</p:attrName>
                                        </p:attrNameLst>
                                      </p:cBhvr>
                                      <p:to>
                                        <p:strVal val="visible"/>
                                      </p:to>
                                    </p:set>
                                    <p:anim calcmode="lin" valueType="num">
                                      <p:cBhvr additive="base">
                                        <p:cTn id="37" dur="500" fill="hold"/>
                                        <p:tgtEl>
                                          <p:spTgt spid="368676"/>
                                        </p:tgtEl>
                                        <p:attrNameLst>
                                          <p:attrName>ppt_x</p:attrName>
                                        </p:attrNameLst>
                                      </p:cBhvr>
                                      <p:tavLst>
                                        <p:tav tm="0">
                                          <p:val>
                                            <p:strVal val="0-#ppt_w/2"/>
                                          </p:val>
                                        </p:tav>
                                        <p:tav tm="100000">
                                          <p:val>
                                            <p:strVal val="#ppt_x"/>
                                          </p:val>
                                        </p:tav>
                                      </p:tavLst>
                                    </p:anim>
                                    <p:anim calcmode="lin" valueType="num">
                                      <p:cBhvr additive="base">
                                        <p:cTn id="38" dur="500" fill="hold"/>
                                        <p:tgtEl>
                                          <p:spTgt spid="36867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368677"/>
                                        </p:tgtEl>
                                        <p:attrNameLst>
                                          <p:attrName>style.visibility</p:attrName>
                                        </p:attrNameLst>
                                      </p:cBhvr>
                                      <p:to>
                                        <p:strVal val="visible"/>
                                      </p:to>
                                    </p:set>
                                    <p:anim calcmode="lin" valueType="num">
                                      <p:cBhvr additive="base">
                                        <p:cTn id="43" dur="500" fill="hold"/>
                                        <p:tgtEl>
                                          <p:spTgt spid="368677"/>
                                        </p:tgtEl>
                                        <p:attrNameLst>
                                          <p:attrName>ppt_x</p:attrName>
                                        </p:attrNameLst>
                                      </p:cBhvr>
                                      <p:tavLst>
                                        <p:tav tm="0">
                                          <p:val>
                                            <p:strVal val="0-#ppt_w/2"/>
                                          </p:val>
                                        </p:tav>
                                        <p:tav tm="100000">
                                          <p:val>
                                            <p:strVal val="#ppt_x"/>
                                          </p:val>
                                        </p:tav>
                                      </p:tavLst>
                                    </p:anim>
                                    <p:anim calcmode="lin" valueType="num">
                                      <p:cBhvr additive="base">
                                        <p:cTn id="44" dur="500" fill="hold"/>
                                        <p:tgtEl>
                                          <p:spTgt spid="36867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8678"/>
                                        </p:tgtEl>
                                        <p:attrNameLst>
                                          <p:attrName>style.visibility</p:attrName>
                                        </p:attrNameLst>
                                      </p:cBhvr>
                                      <p:to>
                                        <p:strVal val="visible"/>
                                      </p:to>
                                    </p:set>
                                    <p:anim calcmode="lin" valueType="num">
                                      <p:cBhvr additive="base">
                                        <p:cTn id="49" dur="500" fill="hold"/>
                                        <p:tgtEl>
                                          <p:spTgt spid="368678"/>
                                        </p:tgtEl>
                                        <p:attrNameLst>
                                          <p:attrName>ppt_x</p:attrName>
                                        </p:attrNameLst>
                                      </p:cBhvr>
                                      <p:tavLst>
                                        <p:tav tm="0">
                                          <p:val>
                                            <p:strVal val="0-#ppt_w/2"/>
                                          </p:val>
                                        </p:tav>
                                        <p:tav tm="100000">
                                          <p:val>
                                            <p:strVal val="#ppt_x"/>
                                          </p:val>
                                        </p:tav>
                                      </p:tavLst>
                                    </p:anim>
                                    <p:anim calcmode="lin" valueType="num">
                                      <p:cBhvr additive="base">
                                        <p:cTn id="50" dur="500" fill="hold"/>
                                        <p:tgtEl>
                                          <p:spTgt spid="3686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2" grpId="0" autoUpdateAnimBg="0"/>
      <p:bldP spid="368673" grpId="0" autoUpdateAnimBg="0"/>
      <p:bldP spid="368674" grpId="0" autoUpdateAnimBg="0"/>
      <p:bldP spid="368675" grpId="0" autoUpdateAnimBg="0"/>
      <p:bldP spid="368676" grpId="0" autoUpdateAnimBg="0"/>
      <p:bldP spid="36867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9667" name="Group 3">
            <a:extLst>
              <a:ext uri="{FF2B5EF4-FFF2-40B4-BE49-F238E27FC236}">
                <a16:creationId xmlns:a16="http://schemas.microsoft.com/office/drawing/2014/main" id="{643A2714-9CA6-A441-858D-F346F54AB23D}"/>
              </a:ext>
            </a:extLst>
          </p:cNvPr>
          <p:cNvGrpSpPr>
            <a:grpSpLocks/>
          </p:cNvGrpSpPr>
          <p:nvPr/>
        </p:nvGrpSpPr>
        <p:grpSpPr bwMode="auto">
          <a:xfrm>
            <a:off x="2483597" y="1489075"/>
            <a:ext cx="2482850" cy="2505075"/>
            <a:chOff x="35" y="1176"/>
            <a:chExt cx="1564" cy="1578"/>
          </a:xfrm>
        </p:grpSpPr>
        <p:sp>
          <p:nvSpPr>
            <p:cNvPr id="35849" name="Line 4">
              <a:extLst>
                <a:ext uri="{FF2B5EF4-FFF2-40B4-BE49-F238E27FC236}">
                  <a16:creationId xmlns:a16="http://schemas.microsoft.com/office/drawing/2014/main" id="{2DAEE192-ABAD-D944-B098-1B72E7195412}"/>
                </a:ext>
              </a:extLst>
            </p:cNvPr>
            <p:cNvSpPr>
              <a:spLocks noChangeShapeType="1"/>
            </p:cNvSpPr>
            <p:nvPr/>
          </p:nvSpPr>
          <p:spPr bwMode="auto">
            <a:xfrm flipH="1">
              <a:off x="1030" y="1929"/>
              <a:ext cx="44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5">
              <a:extLst>
                <a:ext uri="{FF2B5EF4-FFF2-40B4-BE49-F238E27FC236}">
                  <a16:creationId xmlns:a16="http://schemas.microsoft.com/office/drawing/2014/main" id="{4502C26F-3A87-D643-8B7A-4B3AB5C35C45}"/>
                </a:ext>
              </a:extLst>
            </p:cNvPr>
            <p:cNvSpPr>
              <a:spLocks noChangeShapeType="1"/>
            </p:cNvSpPr>
            <p:nvPr/>
          </p:nvSpPr>
          <p:spPr bwMode="auto">
            <a:xfrm flipV="1">
              <a:off x="1040" y="2561"/>
              <a:ext cx="0" cy="11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Line 6">
              <a:extLst>
                <a:ext uri="{FF2B5EF4-FFF2-40B4-BE49-F238E27FC236}">
                  <a16:creationId xmlns:a16="http://schemas.microsoft.com/office/drawing/2014/main" id="{80EFCCC7-81E5-8442-AA0C-30C6E41492A1}"/>
                </a:ext>
              </a:extLst>
            </p:cNvPr>
            <p:cNvSpPr>
              <a:spLocks noChangeShapeType="1"/>
            </p:cNvSpPr>
            <p:nvPr/>
          </p:nvSpPr>
          <p:spPr bwMode="auto">
            <a:xfrm flipH="1">
              <a:off x="1001" y="2753"/>
              <a:ext cx="6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7">
              <a:extLst>
                <a:ext uri="{FF2B5EF4-FFF2-40B4-BE49-F238E27FC236}">
                  <a16:creationId xmlns:a16="http://schemas.microsoft.com/office/drawing/2014/main" id="{55E627A5-473D-8E43-BA97-BA5B95A75C2C}"/>
                </a:ext>
              </a:extLst>
            </p:cNvPr>
            <p:cNvSpPr>
              <a:spLocks noChangeShapeType="1"/>
            </p:cNvSpPr>
            <p:nvPr/>
          </p:nvSpPr>
          <p:spPr bwMode="auto">
            <a:xfrm flipH="1">
              <a:off x="973" y="2710"/>
              <a:ext cx="12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Line 8">
              <a:extLst>
                <a:ext uri="{FF2B5EF4-FFF2-40B4-BE49-F238E27FC236}">
                  <a16:creationId xmlns:a16="http://schemas.microsoft.com/office/drawing/2014/main" id="{5E27596D-4400-2D49-A617-4FBCB02E81CA}"/>
                </a:ext>
              </a:extLst>
            </p:cNvPr>
            <p:cNvSpPr>
              <a:spLocks noChangeShapeType="1"/>
            </p:cNvSpPr>
            <p:nvPr/>
          </p:nvSpPr>
          <p:spPr bwMode="auto">
            <a:xfrm flipH="1">
              <a:off x="932" y="2670"/>
              <a:ext cx="104" cy="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Line 9">
              <a:extLst>
                <a:ext uri="{FF2B5EF4-FFF2-40B4-BE49-F238E27FC236}">
                  <a16:creationId xmlns:a16="http://schemas.microsoft.com/office/drawing/2014/main" id="{CB6944E8-09B9-EF4E-A9DC-B5ADCF42D313}"/>
                </a:ext>
              </a:extLst>
            </p:cNvPr>
            <p:cNvSpPr>
              <a:spLocks noChangeShapeType="1"/>
            </p:cNvSpPr>
            <p:nvPr/>
          </p:nvSpPr>
          <p:spPr bwMode="auto">
            <a:xfrm flipH="1">
              <a:off x="1032" y="2660"/>
              <a:ext cx="106" cy="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Line 10">
              <a:extLst>
                <a:ext uri="{FF2B5EF4-FFF2-40B4-BE49-F238E27FC236}">
                  <a16:creationId xmlns:a16="http://schemas.microsoft.com/office/drawing/2014/main" id="{440000E1-3D5B-C44E-95BA-78C097D331EC}"/>
                </a:ext>
              </a:extLst>
            </p:cNvPr>
            <p:cNvSpPr>
              <a:spLocks noChangeShapeType="1"/>
            </p:cNvSpPr>
            <p:nvPr/>
          </p:nvSpPr>
          <p:spPr bwMode="auto">
            <a:xfrm>
              <a:off x="353" y="2199"/>
              <a:ext cx="105"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Line 11">
              <a:extLst>
                <a:ext uri="{FF2B5EF4-FFF2-40B4-BE49-F238E27FC236}">
                  <a16:creationId xmlns:a16="http://schemas.microsoft.com/office/drawing/2014/main" id="{F5B0EBC7-CFAE-3B48-A876-C92F2206D6BC}"/>
                </a:ext>
              </a:extLst>
            </p:cNvPr>
            <p:cNvSpPr>
              <a:spLocks noChangeShapeType="1"/>
            </p:cNvSpPr>
            <p:nvPr/>
          </p:nvSpPr>
          <p:spPr bwMode="auto">
            <a:xfrm>
              <a:off x="458" y="2136"/>
              <a:ext cx="0" cy="7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7" name="Freeform 12">
              <a:extLst>
                <a:ext uri="{FF2B5EF4-FFF2-40B4-BE49-F238E27FC236}">
                  <a16:creationId xmlns:a16="http://schemas.microsoft.com/office/drawing/2014/main" id="{7436E0DA-9563-664F-B00D-26E5C0EFE9D2}"/>
                </a:ext>
              </a:extLst>
            </p:cNvPr>
            <p:cNvSpPr>
              <a:spLocks/>
            </p:cNvSpPr>
            <p:nvPr/>
          </p:nvSpPr>
          <p:spPr bwMode="auto">
            <a:xfrm>
              <a:off x="458" y="2199"/>
              <a:ext cx="211" cy="64"/>
            </a:xfrm>
            <a:custGeom>
              <a:avLst/>
              <a:gdLst>
                <a:gd name="T0" fmla="*/ 0 w 865"/>
                <a:gd name="T1" fmla="*/ 0 h 217"/>
                <a:gd name="T2" fmla="*/ 0 w 865"/>
                <a:gd name="T3" fmla="*/ 1 h 217"/>
                <a:gd name="T4" fmla="*/ 1 w 865"/>
                <a:gd name="T5" fmla="*/ 1 h 217"/>
                <a:gd name="T6" fmla="*/ 1 w 865"/>
                <a:gd name="T7" fmla="*/ 0 h 2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5" h="217">
                  <a:moveTo>
                    <a:pt x="0" y="0"/>
                  </a:moveTo>
                  <a:lnTo>
                    <a:pt x="0" y="217"/>
                  </a:lnTo>
                  <a:lnTo>
                    <a:pt x="865" y="217"/>
                  </a:lnTo>
                  <a:lnTo>
                    <a:pt x="865"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8" name="Line 13">
              <a:extLst>
                <a:ext uri="{FF2B5EF4-FFF2-40B4-BE49-F238E27FC236}">
                  <a16:creationId xmlns:a16="http://schemas.microsoft.com/office/drawing/2014/main" id="{E0A3887D-CE81-E948-8A1E-98DA1CABFF3D}"/>
                </a:ext>
              </a:extLst>
            </p:cNvPr>
            <p:cNvSpPr>
              <a:spLocks noChangeShapeType="1"/>
            </p:cNvSpPr>
            <p:nvPr/>
          </p:nvSpPr>
          <p:spPr bwMode="auto">
            <a:xfrm>
              <a:off x="669" y="2199"/>
              <a:ext cx="154"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9" name="Line 14">
              <a:extLst>
                <a:ext uri="{FF2B5EF4-FFF2-40B4-BE49-F238E27FC236}">
                  <a16:creationId xmlns:a16="http://schemas.microsoft.com/office/drawing/2014/main" id="{159947FE-930F-E740-AC51-0E972EAE2E54}"/>
                </a:ext>
              </a:extLst>
            </p:cNvPr>
            <p:cNvSpPr>
              <a:spLocks noChangeShapeType="1"/>
            </p:cNvSpPr>
            <p:nvPr/>
          </p:nvSpPr>
          <p:spPr bwMode="auto">
            <a:xfrm flipV="1">
              <a:off x="669" y="2136"/>
              <a:ext cx="1" cy="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15">
              <a:extLst>
                <a:ext uri="{FF2B5EF4-FFF2-40B4-BE49-F238E27FC236}">
                  <a16:creationId xmlns:a16="http://schemas.microsoft.com/office/drawing/2014/main" id="{2F731F06-285E-E449-8C2F-79C38B15EA67}"/>
                </a:ext>
              </a:extLst>
            </p:cNvPr>
            <p:cNvSpPr>
              <a:spLocks noChangeShapeType="1"/>
            </p:cNvSpPr>
            <p:nvPr/>
          </p:nvSpPr>
          <p:spPr bwMode="auto">
            <a:xfrm flipH="1" flipV="1">
              <a:off x="458" y="2138"/>
              <a:ext cx="21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Line 17">
              <a:extLst>
                <a:ext uri="{FF2B5EF4-FFF2-40B4-BE49-F238E27FC236}">
                  <a16:creationId xmlns:a16="http://schemas.microsoft.com/office/drawing/2014/main" id="{449682CF-3387-2748-8235-3CDD5C0EAFD8}"/>
                </a:ext>
              </a:extLst>
            </p:cNvPr>
            <p:cNvSpPr>
              <a:spLocks noChangeShapeType="1"/>
            </p:cNvSpPr>
            <p:nvPr/>
          </p:nvSpPr>
          <p:spPr bwMode="auto">
            <a:xfrm flipH="1">
              <a:off x="1033" y="1552"/>
              <a:ext cx="5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Freeform 18">
              <a:extLst>
                <a:ext uri="{FF2B5EF4-FFF2-40B4-BE49-F238E27FC236}">
                  <a16:creationId xmlns:a16="http://schemas.microsoft.com/office/drawing/2014/main" id="{FA8434F5-855A-7949-9C4C-0CF77500674E}"/>
                </a:ext>
              </a:extLst>
            </p:cNvPr>
            <p:cNvSpPr>
              <a:spLocks/>
            </p:cNvSpPr>
            <p:nvPr/>
          </p:nvSpPr>
          <p:spPr bwMode="auto">
            <a:xfrm>
              <a:off x="978" y="1552"/>
              <a:ext cx="52" cy="251"/>
            </a:xfrm>
            <a:custGeom>
              <a:avLst/>
              <a:gdLst>
                <a:gd name="T0" fmla="*/ 0 w 217"/>
                <a:gd name="T1" fmla="*/ 0 h 865"/>
                <a:gd name="T2" fmla="*/ 0 w 217"/>
                <a:gd name="T3" fmla="*/ 0 h 865"/>
                <a:gd name="T4" fmla="*/ 0 w 217"/>
                <a:gd name="T5" fmla="*/ 2 h 865"/>
                <a:gd name="T6" fmla="*/ 0 w 217"/>
                <a:gd name="T7" fmla="*/ 2 h 8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7" h="865">
                  <a:moveTo>
                    <a:pt x="217" y="0"/>
                  </a:moveTo>
                  <a:lnTo>
                    <a:pt x="0" y="0"/>
                  </a:lnTo>
                  <a:lnTo>
                    <a:pt x="0" y="865"/>
                  </a:lnTo>
                  <a:lnTo>
                    <a:pt x="217" y="865"/>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4" name="Line 19">
              <a:extLst>
                <a:ext uri="{FF2B5EF4-FFF2-40B4-BE49-F238E27FC236}">
                  <a16:creationId xmlns:a16="http://schemas.microsoft.com/office/drawing/2014/main" id="{979CE0E6-DCD2-DC47-A5BC-A8E55FDAA99B}"/>
                </a:ext>
              </a:extLst>
            </p:cNvPr>
            <p:cNvSpPr>
              <a:spLocks noChangeShapeType="1"/>
            </p:cNvSpPr>
            <p:nvPr/>
          </p:nvSpPr>
          <p:spPr bwMode="auto">
            <a:xfrm>
              <a:off x="1030" y="1803"/>
              <a:ext cx="2" cy="12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Line 20">
              <a:extLst>
                <a:ext uri="{FF2B5EF4-FFF2-40B4-BE49-F238E27FC236}">
                  <a16:creationId xmlns:a16="http://schemas.microsoft.com/office/drawing/2014/main" id="{69873848-0F78-E84A-B6B7-6718E2DFCCFA}"/>
                </a:ext>
              </a:extLst>
            </p:cNvPr>
            <p:cNvSpPr>
              <a:spLocks noChangeShapeType="1"/>
            </p:cNvSpPr>
            <p:nvPr/>
          </p:nvSpPr>
          <p:spPr bwMode="auto">
            <a:xfrm>
              <a:off x="1030" y="1803"/>
              <a:ext cx="6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21">
              <a:extLst>
                <a:ext uri="{FF2B5EF4-FFF2-40B4-BE49-F238E27FC236}">
                  <a16:creationId xmlns:a16="http://schemas.microsoft.com/office/drawing/2014/main" id="{FE2AFB35-B8F6-154F-8747-3E3CBB21E6AE}"/>
                </a:ext>
              </a:extLst>
            </p:cNvPr>
            <p:cNvSpPr>
              <a:spLocks noChangeShapeType="1"/>
            </p:cNvSpPr>
            <p:nvPr/>
          </p:nvSpPr>
          <p:spPr bwMode="auto">
            <a:xfrm flipH="1" flipV="1">
              <a:off x="1082" y="1550"/>
              <a:ext cx="4" cy="24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Line 22">
              <a:extLst>
                <a:ext uri="{FF2B5EF4-FFF2-40B4-BE49-F238E27FC236}">
                  <a16:creationId xmlns:a16="http://schemas.microsoft.com/office/drawing/2014/main" id="{4B010536-BA57-6D47-A543-BF9062A8F533}"/>
                </a:ext>
              </a:extLst>
            </p:cNvPr>
            <p:cNvSpPr>
              <a:spLocks noChangeShapeType="1"/>
            </p:cNvSpPr>
            <p:nvPr/>
          </p:nvSpPr>
          <p:spPr bwMode="auto">
            <a:xfrm>
              <a:off x="1030" y="1315"/>
              <a:ext cx="1" cy="24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Freeform 23">
              <a:extLst>
                <a:ext uri="{FF2B5EF4-FFF2-40B4-BE49-F238E27FC236}">
                  <a16:creationId xmlns:a16="http://schemas.microsoft.com/office/drawing/2014/main" id="{A22D99FE-7ACE-3048-BB36-66F68434D669}"/>
                </a:ext>
              </a:extLst>
            </p:cNvPr>
            <p:cNvSpPr>
              <a:spLocks/>
            </p:cNvSpPr>
            <p:nvPr/>
          </p:nvSpPr>
          <p:spPr bwMode="auto">
            <a:xfrm>
              <a:off x="1005" y="1247"/>
              <a:ext cx="53" cy="64"/>
            </a:xfrm>
            <a:custGeom>
              <a:avLst/>
              <a:gdLst>
                <a:gd name="T0" fmla="*/ 0 w 217"/>
                <a:gd name="T1" fmla="*/ 1 h 216"/>
                <a:gd name="T2" fmla="*/ 0 w 217"/>
                <a:gd name="T3" fmla="*/ 1 h 216"/>
                <a:gd name="T4" fmla="*/ 0 w 217"/>
                <a:gd name="T5" fmla="*/ 1 h 216"/>
                <a:gd name="T6" fmla="*/ 0 w 217"/>
                <a:gd name="T7" fmla="*/ 0 h 216"/>
                <a:gd name="T8" fmla="*/ 0 w 217"/>
                <a:gd name="T9" fmla="*/ 0 h 216"/>
                <a:gd name="T10" fmla="*/ 0 w 217"/>
                <a:gd name="T11" fmla="*/ 0 h 216"/>
                <a:gd name="T12" fmla="*/ 0 w 217"/>
                <a:gd name="T13" fmla="*/ 0 h 216"/>
                <a:gd name="T14" fmla="*/ 0 w 217"/>
                <a:gd name="T15" fmla="*/ 0 h 216"/>
                <a:gd name="T16" fmla="*/ 0 w 217"/>
                <a:gd name="T17" fmla="*/ 0 h 216"/>
                <a:gd name="T18" fmla="*/ 0 w 217"/>
                <a:gd name="T19" fmla="*/ 0 h 216"/>
                <a:gd name="T20" fmla="*/ 0 w 217"/>
                <a:gd name="T21" fmla="*/ 0 h 216"/>
                <a:gd name="T22" fmla="*/ 0 w 217"/>
                <a:gd name="T23" fmla="*/ 0 h 216"/>
                <a:gd name="T24" fmla="*/ 0 w 217"/>
                <a:gd name="T25" fmla="*/ 0 h 216"/>
                <a:gd name="T26" fmla="*/ 0 w 217"/>
                <a:gd name="T27" fmla="*/ 0 h 216"/>
                <a:gd name="T28" fmla="*/ 0 w 217"/>
                <a:gd name="T29" fmla="*/ 0 h 216"/>
                <a:gd name="T30" fmla="*/ 0 w 217"/>
                <a:gd name="T31" fmla="*/ 0 h 216"/>
                <a:gd name="T32" fmla="*/ 0 w 217"/>
                <a:gd name="T33" fmla="*/ 0 h 216"/>
                <a:gd name="T34" fmla="*/ 0 w 217"/>
                <a:gd name="T35" fmla="*/ 0 h 216"/>
                <a:gd name="T36" fmla="*/ 0 w 217"/>
                <a:gd name="T37" fmla="*/ 0 h 216"/>
                <a:gd name="T38" fmla="*/ 0 w 217"/>
                <a:gd name="T39" fmla="*/ 0 h 216"/>
                <a:gd name="T40" fmla="*/ 0 w 217"/>
                <a:gd name="T41" fmla="*/ 0 h 216"/>
                <a:gd name="T42" fmla="*/ 0 w 217"/>
                <a:gd name="T43" fmla="*/ 0 h 216"/>
                <a:gd name="T44" fmla="*/ 0 w 217"/>
                <a:gd name="T45" fmla="*/ 0 h 216"/>
                <a:gd name="T46" fmla="*/ 0 w 217"/>
                <a:gd name="T47" fmla="*/ 0 h 216"/>
                <a:gd name="T48" fmla="*/ 0 w 217"/>
                <a:gd name="T49" fmla="*/ 0 h 216"/>
                <a:gd name="T50" fmla="*/ 0 w 217"/>
                <a:gd name="T51" fmla="*/ 0 h 216"/>
                <a:gd name="T52" fmla="*/ 0 w 217"/>
                <a:gd name="T53" fmla="*/ 0 h 216"/>
                <a:gd name="T54" fmla="*/ 0 w 217"/>
                <a:gd name="T55" fmla="*/ 0 h 216"/>
                <a:gd name="T56" fmla="*/ 0 w 217"/>
                <a:gd name="T57" fmla="*/ 0 h 216"/>
                <a:gd name="T58" fmla="*/ 0 w 217"/>
                <a:gd name="T59" fmla="*/ 0 h 216"/>
                <a:gd name="T60" fmla="*/ 0 w 217"/>
                <a:gd name="T61" fmla="*/ 0 h 216"/>
                <a:gd name="T62" fmla="*/ 0 w 217"/>
                <a:gd name="T63" fmla="*/ 0 h 216"/>
                <a:gd name="T64" fmla="*/ 0 w 217"/>
                <a:gd name="T65" fmla="*/ 0 h 216"/>
                <a:gd name="T66" fmla="*/ 0 w 217"/>
                <a:gd name="T67" fmla="*/ 0 h 216"/>
                <a:gd name="T68" fmla="*/ 0 w 217"/>
                <a:gd name="T69" fmla="*/ 0 h 216"/>
                <a:gd name="T70" fmla="*/ 0 w 217"/>
                <a:gd name="T71" fmla="*/ 0 h 216"/>
                <a:gd name="T72" fmla="*/ 0 w 217"/>
                <a:gd name="T73" fmla="*/ 0 h 216"/>
                <a:gd name="T74" fmla="*/ 0 w 217"/>
                <a:gd name="T75" fmla="*/ 0 h 216"/>
                <a:gd name="T76" fmla="*/ 0 w 217"/>
                <a:gd name="T77" fmla="*/ 0 h 216"/>
                <a:gd name="T78" fmla="*/ 0 w 217"/>
                <a:gd name="T79" fmla="*/ 1 h 216"/>
                <a:gd name="T80" fmla="*/ 0 w 217"/>
                <a:gd name="T81" fmla="*/ 1 h 2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7" h="216">
                  <a:moveTo>
                    <a:pt x="107" y="216"/>
                  </a:moveTo>
                  <a:lnTo>
                    <a:pt x="109" y="216"/>
                  </a:lnTo>
                  <a:lnTo>
                    <a:pt x="129" y="214"/>
                  </a:lnTo>
                  <a:lnTo>
                    <a:pt x="148" y="207"/>
                  </a:lnTo>
                  <a:lnTo>
                    <a:pt x="157" y="202"/>
                  </a:lnTo>
                  <a:lnTo>
                    <a:pt x="167" y="198"/>
                  </a:lnTo>
                  <a:lnTo>
                    <a:pt x="184" y="184"/>
                  </a:lnTo>
                  <a:lnTo>
                    <a:pt x="196" y="167"/>
                  </a:lnTo>
                  <a:lnTo>
                    <a:pt x="201" y="157"/>
                  </a:lnTo>
                  <a:lnTo>
                    <a:pt x="204" y="152"/>
                  </a:lnTo>
                  <a:lnTo>
                    <a:pt x="205" y="150"/>
                  </a:lnTo>
                  <a:lnTo>
                    <a:pt x="207" y="149"/>
                  </a:lnTo>
                  <a:lnTo>
                    <a:pt x="213" y="129"/>
                  </a:lnTo>
                  <a:lnTo>
                    <a:pt x="213" y="123"/>
                  </a:lnTo>
                  <a:lnTo>
                    <a:pt x="215" y="118"/>
                  </a:lnTo>
                  <a:lnTo>
                    <a:pt x="217" y="108"/>
                  </a:lnTo>
                  <a:lnTo>
                    <a:pt x="213" y="85"/>
                  </a:lnTo>
                  <a:lnTo>
                    <a:pt x="207" y="65"/>
                  </a:lnTo>
                  <a:lnTo>
                    <a:pt x="196" y="46"/>
                  </a:lnTo>
                  <a:lnTo>
                    <a:pt x="184" y="30"/>
                  </a:lnTo>
                  <a:lnTo>
                    <a:pt x="167" y="16"/>
                  </a:lnTo>
                  <a:lnTo>
                    <a:pt x="148" y="8"/>
                  </a:lnTo>
                  <a:lnTo>
                    <a:pt x="129" y="1"/>
                  </a:lnTo>
                  <a:lnTo>
                    <a:pt x="109" y="0"/>
                  </a:lnTo>
                  <a:lnTo>
                    <a:pt x="86" y="1"/>
                  </a:lnTo>
                  <a:lnTo>
                    <a:pt x="66" y="8"/>
                  </a:lnTo>
                  <a:lnTo>
                    <a:pt x="47" y="16"/>
                  </a:lnTo>
                  <a:lnTo>
                    <a:pt x="31" y="30"/>
                  </a:lnTo>
                  <a:lnTo>
                    <a:pt x="16" y="46"/>
                  </a:lnTo>
                  <a:lnTo>
                    <a:pt x="7" y="65"/>
                  </a:lnTo>
                  <a:lnTo>
                    <a:pt x="1" y="85"/>
                  </a:lnTo>
                  <a:lnTo>
                    <a:pt x="1" y="108"/>
                  </a:lnTo>
                  <a:lnTo>
                    <a:pt x="0" y="118"/>
                  </a:lnTo>
                  <a:lnTo>
                    <a:pt x="1" y="129"/>
                  </a:lnTo>
                  <a:lnTo>
                    <a:pt x="7" y="149"/>
                  </a:lnTo>
                  <a:lnTo>
                    <a:pt x="16" y="167"/>
                  </a:lnTo>
                  <a:lnTo>
                    <a:pt x="31" y="184"/>
                  </a:lnTo>
                  <a:lnTo>
                    <a:pt x="47" y="198"/>
                  </a:lnTo>
                  <a:lnTo>
                    <a:pt x="65" y="207"/>
                  </a:lnTo>
                  <a:lnTo>
                    <a:pt x="85" y="214"/>
                  </a:lnTo>
                  <a:lnTo>
                    <a:pt x="107" y="216"/>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9" name="Freeform 24">
              <a:extLst>
                <a:ext uri="{FF2B5EF4-FFF2-40B4-BE49-F238E27FC236}">
                  <a16:creationId xmlns:a16="http://schemas.microsoft.com/office/drawing/2014/main" id="{DAEACD17-5710-D746-8811-890F013E5A0C}"/>
                </a:ext>
              </a:extLst>
            </p:cNvPr>
            <p:cNvSpPr>
              <a:spLocks/>
            </p:cNvSpPr>
            <p:nvPr/>
          </p:nvSpPr>
          <p:spPr bwMode="auto">
            <a:xfrm>
              <a:off x="881" y="2261"/>
              <a:ext cx="163" cy="195"/>
            </a:xfrm>
            <a:custGeom>
              <a:avLst/>
              <a:gdLst>
                <a:gd name="T0" fmla="*/ 0 w 671"/>
                <a:gd name="T1" fmla="*/ 0 h 667"/>
                <a:gd name="T2" fmla="*/ 0 w 671"/>
                <a:gd name="T3" fmla="*/ 0 h 667"/>
                <a:gd name="T4" fmla="*/ 0 w 671"/>
                <a:gd name="T5" fmla="*/ 1 h 667"/>
                <a:gd name="T6" fmla="*/ 0 w 671"/>
                <a:gd name="T7" fmla="*/ 1 h 667"/>
                <a:gd name="T8" fmla="*/ 0 w 671"/>
                <a:gd name="T9" fmla="*/ 1 h 667"/>
                <a:gd name="T10" fmla="*/ 0 w 671"/>
                <a:gd name="T11" fmla="*/ 1 h 667"/>
                <a:gd name="T12" fmla="*/ 0 w 671"/>
                <a:gd name="T13" fmla="*/ 1 h 667"/>
                <a:gd name="T14" fmla="*/ 0 w 671"/>
                <a:gd name="T15" fmla="*/ 1 h 667"/>
                <a:gd name="T16" fmla="*/ 0 w 671"/>
                <a:gd name="T17" fmla="*/ 1 h 667"/>
                <a:gd name="T18" fmla="*/ 0 w 671"/>
                <a:gd name="T19" fmla="*/ 1 h 667"/>
                <a:gd name="T20" fmla="*/ 0 w 671"/>
                <a:gd name="T21" fmla="*/ 1 h 667"/>
                <a:gd name="T22" fmla="*/ 0 w 671"/>
                <a:gd name="T23" fmla="*/ 1 h 667"/>
                <a:gd name="T24" fmla="*/ 0 w 671"/>
                <a:gd name="T25" fmla="*/ 1 h 667"/>
                <a:gd name="T26" fmla="*/ 0 w 671"/>
                <a:gd name="T27" fmla="*/ 1 h 667"/>
                <a:gd name="T28" fmla="*/ 0 w 671"/>
                <a:gd name="T29" fmla="*/ 1 h 667"/>
                <a:gd name="T30" fmla="*/ 0 w 671"/>
                <a:gd name="T31" fmla="*/ 1 h 667"/>
                <a:gd name="T32" fmla="*/ 0 w 671"/>
                <a:gd name="T33" fmla="*/ 1 h 667"/>
                <a:gd name="T34" fmla="*/ 0 w 671"/>
                <a:gd name="T35" fmla="*/ 1 h 667"/>
                <a:gd name="T36" fmla="*/ 0 w 671"/>
                <a:gd name="T37" fmla="*/ 1 h 667"/>
                <a:gd name="T38" fmla="*/ 0 w 671"/>
                <a:gd name="T39" fmla="*/ 1 h 667"/>
                <a:gd name="T40" fmla="*/ 0 w 671"/>
                <a:gd name="T41" fmla="*/ 1 h 667"/>
                <a:gd name="T42" fmla="*/ 0 w 671"/>
                <a:gd name="T43" fmla="*/ 1 h 667"/>
                <a:gd name="T44" fmla="*/ 0 w 671"/>
                <a:gd name="T45" fmla="*/ 0 h 6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71" h="667">
                  <a:moveTo>
                    <a:pt x="31" y="0"/>
                  </a:moveTo>
                  <a:lnTo>
                    <a:pt x="0" y="30"/>
                  </a:lnTo>
                  <a:lnTo>
                    <a:pt x="536" y="567"/>
                  </a:lnTo>
                  <a:lnTo>
                    <a:pt x="385" y="591"/>
                  </a:lnTo>
                  <a:lnTo>
                    <a:pt x="383" y="602"/>
                  </a:lnTo>
                  <a:lnTo>
                    <a:pt x="643" y="664"/>
                  </a:lnTo>
                  <a:lnTo>
                    <a:pt x="643" y="636"/>
                  </a:lnTo>
                  <a:lnTo>
                    <a:pt x="643" y="664"/>
                  </a:lnTo>
                  <a:lnTo>
                    <a:pt x="658" y="667"/>
                  </a:lnTo>
                  <a:lnTo>
                    <a:pt x="660" y="665"/>
                  </a:lnTo>
                  <a:lnTo>
                    <a:pt x="664" y="665"/>
                  </a:lnTo>
                  <a:lnTo>
                    <a:pt x="666" y="664"/>
                  </a:lnTo>
                  <a:lnTo>
                    <a:pt x="669" y="664"/>
                  </a:lnTo>
                  <a:lnTo>
                    <a:pt x="669" y="660"/>
                  </a:lnTo>
                  <a:lnTo>
                    <a:pt x="670" y="658"/>
                  </a:lnTo>
                  <a:lnTo>
                    <a:pt x="670" y="654"/>
                  </a:lnTo>
                  <a:lnTo>
                    <a:pt x="670" y="652"/>
                  </a:lnTo>
                  <a:lnTo>
                    <a:pt x="670" y="651"/>
                  </a:lnTo>
                  <a:lnTo>
                    <a:pt x="671" y="651"/>
                  </a:lnTo>
                  <a:lnTo>
                    <a:pt x="610" y="381"/>
                  </a:lnTo>
                  <a:lnTo>
                    <a:pt x="598" y="381"/>
                  </a:lnTo>
                  <a:lnTo>
                    <a:pt x="569" y="53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0" name="Line 25">
              <a:extLst>
                <a:ext uri="{FF2B5EF4-FFF2-40B4-BE49-F238E27FC236}">
                  <a16:creationId xmlns:a16="http://schemas.microsoft.com/office/drawing/2014/main" id="{2CA328EC-528B-0E43-BCF6-9B412715A42D}"/>
                </a:ext>
              </a:extLst>
            </p:cNvPr>
            <p:cNvSpPr>
              <a:spLocks noChangeShapeType="1"/>
            </p:cNvSpPr>
            <p:nvPr/>
          </p:nvSpPr>
          <p:spPr bwMode="auto">
            <a:xfrm flipH="1">
              <a:off x="885" y="1985"/>
              <a:ext cx="148" cy="15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26">
              <a:extLst>
                <a:ext uri="{FF2B5EF4-FFF2-40B4-BE49-F238E27FC236}">
                  <a16:creationId xmlns:a16="http://schemas.microsoft.com/office/drawing/2014/main" id="{20E2E79C-004A-E04B-A15F-6E9AD093CDBF}"/>
                </a:ext>
              </a:extLst>
            </p:cNvPr>
            <p:cNvSpPr>
              <a:spLocks noChangeShapeType="1"/>
            </p:cNvSpPr>
            <p:nvPr/>
          </p:nvSpPr>
          <p:spPr bwMode="auto">
            <a:xfrm flipV="1">
              <a:off x="881" y="2010"/>
              <a:ext cx="1" cy="12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2" name="Freeform 27">
              <a:extLst>
                <a:ext uri="{FF2B5EF4-FFF2-40B4-BE49-F238E27FC236}">
                  <a16:creationId xmlns:a16="http://schemas.microsoft.com/office/drawing/2014/main" id="{75CA088F-3BF1-A747-92D9-97EDA86CB0E8}"/>
                </a:ext>
              </a:extLst>
            </p:cNvPr>
            <p:cNvSpPr>
              <a:spLocks/>
            </p:cNvSpPr>
            <p:nvPr/>
          </p:nvSpPr>
          <p:spPr bwMode="auto">
            <a:xfrm>
              <a:off x="881" y="2203"/>
              <a:ext cx="1" cy="180"/>
            </a:xfrm>
            <a:custGeom>
              <a:avLst/>
              <a:gdLst>
                <a:gd name="T0" fmla="*/ 0 w 1"/>
                <a:gd name="T1" fmla="*/ 0 h 620"/>
                <a:gd name="T2" fmla="*/ 0 w 1"/>
                <a:gd name="T3" fmla="*/ 0 h 620"/>
                <a:gd name="T4" fmla="*/ 0 w 1"/>
                <a:gd name="T5" fmla="*/ 1 h 620"/>
                <a:gd name="T6" fmla="*/ 0 60000 65536"/>
                <a:gd name="T7" fmla="*/ 0 60000 65536"/>
                <a:gd name="T8" fmla="*/ 0 60000 65536"/>
              </a:gdLst>
              <a:ahLst/>
              <a:cxnLst>
                <a:cxn ang="T6">
                  <a:pos x="T0" y="T1"/>
                </a:cxn>
                <a:cxn ang="T7">
                  <a:pos x="T2" y="T3"/>
                </a:cxn>
                <a:cxn ang="T8">
                  <a:pos x="T4" y="T5"/>
                </a:cxn>
              </a:cxnLst>
              <a:rect l="0" t="0" r="r" b="b"/>
              <a:pathLst>
                <a:path w="1" h="620">
                  <a:moveTo>
                    <a:pt x="0" y="0"/>
                  </a:moveTo>
                  <a:lnTo>
                    <a:pt x="0" y="218"/>
                  </a:lnTo>
                  <a:lnTo>
                    <a:pt x="0" y="62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3" name="Freeform 28">
              <a:extLst>
                <a:ext uri="{FF2B5EF4-FFF2-40B4-BE49-F238E27FC236}">
                  <a16:creationId xmlns:a16="http://schemas.microsoft.com/office/drawing/2014/main" id="{E466C413-CE20-1A49-9FEC-A12159BD89E8}"/>
                </a:ext>
              </a:extLst>
            </p:cNvPr>
            <p:cNvSpPr>
              <a:spLocks/>
            </p:cNvSpPr>
            <p:nvPr/>
          </p:nvSpPr>
          <p:spPr bwMode="auto">
            <a:xfrm>
              <a:off x="1036" y="2447"/>
              <a:ext cx="2" cy="125"/>
            </a:xfrm>
            <a:custGeom>
              <a:avLst/>
              <a:gdLst>
                <a:gd name="T0" fmla="*/ 0 w 2"/>
                <a:gd name="T1" fmla="*/ 1 h 433"/>
                <a:gd name="T2" fmla="*/ 0 w 2"/>
                <a:gd name="T3" fmla="*/ 0 h 433"/>
                <a:gd name="T4" fmla="*/ 0 w 2"/>
                <a:gd name="T5" fmla="*/ 0 h 433"/>
                <a:gd name="T6" fmla="*/ 0 60000 65536"/>
                <a:gd name="T7" fmla="*/ 0 60000 65536"/>
                <a:gd name="T8" fmla="*/ 0 60000 65536"/>
              </a:gdLst>
              <a:ahLst/>
              <a:cxnLst>
                <a:cxn ang="T6">
                  <a:pos x="T0" y="T1"/>
                </a:cxn>
                <a:cxn ang="T7">
                  <a:pos x="T2" y="T3"/>
                </a:cxn>
                <a:cxn ang="T8">
                  <a:pos x="T4" y="T5"/>
                </a:cxn>
              </a:cxnLst>
              <a:rect l="0" t="0" r="r" b="b"/>
              <a:pathLst>
                <a:path w="2" h="433">
                  <a:moveTo>
                    <a:pt x="0" y="433"/>
                  </a:moveTo>
                  <a:lnTo>
                    <a:pt x="0" y="28"/>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4" name="Freeform 29">
              <a:extLst>
                <a:ext uri="{FF2B5EF4-FFF2-40B4-BE49-F238E27FC236}">
                  <a16:creationId xmlns:a16="http://schemas.microsoft.com/office/drawing/2014/main" id="{C5212338-79DD-5445-AAEC-D1FC17D40175}"/>
                </a:ext>
              </a:extLst>
            </p:cNvPr>
            <p:cNvSpPr>
              <a:spLocks/>
            </p:cNvSpPr>
            <p:nvPr/>
          </p:nvSpPr>
          <p:spPr bwMode="auto">
            <a:xfrm>
              <a:off x="776" y="2139"/>
              <a:ext cx="105" cy="60"/>
            </a:xfrm>
            <a:custGeom>
              <a:avLst/>
              <a:gdLst>
                <a:gd name="T0" fmla="*/ 0 w 430"/>
                <a:gd name="T1" fmla="*/ 0 h 204"/>
                <a:gd name="T2" fmla="*/ 0 w 430"/>
                <a:gd name="T3" fmla="*/ 0 h 204"/>
                <a:gd name="T4" fmla="*/ 0 w 430"/>
                <a:gd name="T5" fmla="*/ 0 h 204"/>
                <a:gd name="T6" fmla="*/ 0 60000 65536"/>
                <a:gd name="T7" fmla="*/ 0 60000 65536"/>
                <a:gd name="T8" fmla="*/ 0 60000 65536"/>
              </a:gdLst>
              <a:ahLst/>
              <a:cxnLst>
                <a:cxn ang="T6">
                  <a:pos x="T0" y="T1"/>
                </a:cxn>
                <a:cxn ang="T7">
                  <a:pos x="T2" y="T3"/>
                </a:cxn>
                <a:cxn ang="T8">
                  <a:pos x="T4" y="T5"/>
                </a:cxn>
              </a:cxnLst>
              <a:rect l="0" t="0" r="r" b="b"/>
              <a:pathLst>
                <a:path w="430" h="204">
                  <a:moveTo>
                    <a:pt x="430" y="0"/>
                  </a:moveTo>
                  <a:lnTo>
                    <a:pt x="430" y="204"/>
                  </a:lnTo>
                  <a:lnTo>
                    <a:pt x="0" y="204"/>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5" name="Line 30">
              <a:extLst>
                <a:ext uri="{FF2B5EF4-FFF2-40B4-BE49-F238E27FC236}">
                  <a16:creationId xmlns:a16="http://schemas.microsoft.com/office/drawing/2014/main" id="{8EF5AC98-784F-DA4D-8A49-7EEC6387C3BC}"/>
                </a:ext>
              </a:extLst>
            </p:cNvPr>
            <p:cNvSpPr>
              <a:spLocks noChangeShapeType="1"/>
            </p:cNvSpPr>
            <p:nvPr/>
          </p:nvSpPr>
          <p:spPr bwMode="auto">
            <a:xfrm>
              <a:off x="1033" y="1933"/>
              <a:ext cx="0" cy="5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6" name="Rectangle 31">
              <a:extLst>
                <a:ext uri="{FF2B5EF4-FFF2-40B4-BE49-F238E27FC236}">
                  <a16:creationId xmlns:a16="http://schemas.microsoft.com/office/drawing/2014/main" id="{9EE11436-B872-2649-8FFD-71B3B0CFD9B6}"/>
                </a:ext>
              </a:extLst>
            </p:cNvPr>
            <p:cNvSpPr>
              <a:spLocks noChangeArrowheads="1"/>
            </p:cNvSpPr>
            <p:nvPr/>
          </p:nvSpPr>
          <p:spPr bwMode="auto">
            <a:xfrm>
              <a:off x="1173" y="1176"/>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10V</a:t>
              </a:r>
              <a:endParaRPr lang="en-US" altLang="zh-CN">
                <a:latin typeface="Times New Roman" panose="02020603050405020304" pitchFamily="18" charset="0"/>
              </a:endParaRPr>
            </a:p>
          </p:txBody>
        </p:sp>
        <p:sp>
          <p:nvSpPr>
            <p:cNvPr id="35877" name="Rectangle 32">
              <a:extLst>
                <a:ext uri="{FF2B5EF4-FFF2-40B4-BE49-F238E27FC236}">
                  <a16:creationId xmlns:a16="http://schemas.microsoft.com/office/drawing/2014/main" id="{1C6B3048-042A-D847-A3E5-7E2E9780CCE9}"/>
                </a:ext>
              </a:extLst>
            </p:cNvPr>
            <p:cNvSpPr>
              <a:spLocks noChangeArrowheads="1"/>
            </p:cNvSpPr>
            <p:nvPr/>
          </p:nvSpPr>
          <p:spPr bwMode="auto">
            <a:xfrm>
              <a:off x="1173" y="1502"/>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1k</a:t>
              </a:r>
              <a:endParaRPr lang="en-US" altLang="zh-CN">
                <a:latin typeface="Times New Roman" panose="02020603050405020304" pitchFamily="18" charset="0"/>
              </a:endParaRPr>
            </a:p>
          </p:txBody>
        </p:sp>
        <p:sp>
          <p:nvSpPr>
            <p:cNvPr id="35878" name="Rectangle 33">
              <a:extLst>
                <a:ext uri="{FF2B5EF4-FFF2-40B4-BE49-F238E27FC236}">
                  <a16:creationId xmlns:a16="http://schemas.microsoft.com/office/drawing/2014/main" id="{0D66D117-BC34-4743-A772-B833022CB128}"/>
                </a:ext>
              </a:extLst>
            </p:cNvPr>
            <p:cNvSpPr>
              <a:spLocks noChangeArrowheads="1"/>
            </p:cNvSpPr>
            <p:nvPr/>
          </p:nvSpPr>
          <p:spPr bwMode="auto">
            <a:xfrm>
              <a:off x="35" y="2155"/>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6V</a:t>
              </a:r>
              <a:endParaRPr lang="en-US" altLang="zh-CN">
                <a:latin typeface="Times New Roman" panose="02020603050405020304" pitchFamily="18" charset="0"/>
              </a:endParaRPr>
            </a:p>
          </p:txBody>
        </p:sp>
        <p:sp>
          <p:nvSpPr>
            <p:cNvPr id="35879" name="Rectangle 34">
              <a:extLst>
                <a:ext uri="{FF2B5EF4-FFF2-40B4-BE49-F238E27FC236}">
                  <a16:creationId xmlns:a16="http://schemas.microsoft.com/office/drawing/2014/main" id="{CA07492F-57D7-AF45-B88C-D81E53597412}"/>
                </a:ext>
              </a:extLst>
            </p:cNvPr>
            <p:cNvSpPr>
              <a:spLocks noChangeArrowheads="1"/>
            </p:cNvSpPr>
            <p:nvPr/>
          </p:nvSpPr>
          <p:spPr bwMode="auto">
            <a:xfrm>
              <a:off x="382" y="1740"/>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50k</a:t>
              </a:r>
              <a:endParaRPr lang="en-US" altLang="zh-CN">
                <a:latin typeface="Times New Roman" panose="02020603050405020304" pitchFamily="18" charset="0"/>
              </a:endParaRPr>
            </a:p>
          </p:txBody>
        </p:sp>
        <p:sp>
          <p:nvSpPr>
            <p:cNvPr id="35880" name="Rectangle 35">
              <a:extLst>
                <a:ext uri="{FF2B5EF4-FFF2-40B4-BE49-F238E27FC236}">
                  <a16:creationId xmlns:a16="http://schemas.microsoft.com/office/drawing/2014/main" id="{2BC4BF8A-DC03-BC45-8949-591E446E42C8}"/>
                </a:ext>
              </a:extLst>
            </p:cNvPr>
            <p:cNvSpPr>
              <a:spLocks noChangeArrowheads="1"/>
            </p:cNvSpPr>
            <p:nvPr/>
          </p:nvSpPr>
          <p:spPr bwMode="auto">
            <a:xfrm>
              <a:off x="1036" y="2017"/>
              <a:ext cx="5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β=50</a:t>
              </a:r>
              <a:endParaRPr lang="en-US" altLang="zh-CN">
                <a:latin typeface="Times New Roman" panose="02020603050405020304" pitchFamily="18" charset="0"/>
              </a:endParaRPr>
            </a:p>
          </p:txBody>
        </p:sp>
        <p:sp>
          <p:nvSpPr>
            <p:cNvPr id="35881" name="Rectangle 36">
              <a:extLst>
                <a:ext uri="{FF2B5EF4-FFF2-40B4-BE49-F238E27FC236}">
                  <a16:creationId xmlns:a16="http://schemas.microsoft.com/office/drawing/2014/main" id="{D12EE875-0032-B44F-8A16-21207179B6D0}"/>
                </a:ext>
              </a:extLst>
            </p:cNvPr>
            <p:cNvSpPr>
              <a:spLocks noChangeArrowheads="1"/>
            </p:cNvSpPr>
            <p:nvPr/>
          </p:nvSpPr>
          <p:spPr bwMode="auto">
            <a:xfrm>
              <a:off x="1130" y="236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T</a:t>
              </a:r>
              <a:endParaRPr lang="en-US" altLang="zh-CN">
                <a:latin typeface="Times New Roman" panose="02020603050405020304" pitchFamily="18" charset="0"/>
              </a:endParaRPr>
            </a:p>
          </p:txBody>
        </p:sp>
        <p:sp>
          <p:nvSpPr>
            <p:cNvPr id="35882" name="Rectangle 37">
              <a:extLst>
                <a:ext uri="{FF2B5EF4-FFF2-40B4-BE49-F238E27FC236}">
                  <a16:creationId xmlns:a16="http://schemas.microsoft.com/office/drawing/2014/main" id="{ECDC882F-3C41-314B-990A-F8EA217FF97E}"/>
                </a:ext>
              </a:extLst>
            </p:cNvPr>
            <p:cNvSpPr>
              <a:spLocks noChangeArrowheads="1"/>
            </p:cNvSpPr>
            <p:nvPr/>
          </p:nvSpPr>
          <p:spPr bwMode="auto">
            <a:xfrm>
              <a:off x="1257" y="242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宋体" panose="02010600030101010101" pitchFamily="2" charset="-122"/>
                </a:rPr>
                <a:t>1</a:t>
              </a:r>
              <a:endParaRPr lang="en-US" altLang="zh-CN">
                <a:latin typeface="Times New Roman" panose="02020603050405020304" pitchFamily="18" charset="0"/>
              </a:endParaRPr>
            </a:p>
          </p:txBody>
        </p:sp>
        <p:sp>
          <p:nvSpPr>
            <p:cNvPr id="35883" name="Rectangle 38">
              <a:extLst>
                <a:ext uri="{FF2B5EF4-FFF2-40B4-BE49-F238E27FC236}">
                  <a16:creationId xmlns:a16="http://schemas.microsoft.com/office/drawing/2014/main" id="{BD8D6485-6416-494D-B17E-2205EF6B4FAF}"/>
                </a:ext>
              </a:extLst>
            </p:cNvPr>
            <p:cNvSpPr>
              <a:spLocks noChangeArrowheads="1"/>
            </p:cNvSpPr>
            <p:nvPr/>
          </p:nvSpPr>
          <p:spPr bwMode="auto">
            <a:xfrm>
              <a:off x="1359" y="1491"/>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000">
                  <a:solidFill>
                    <a:srgbClr val="333333"/>
                  </a:solidFill>
                  <a:latin typeface="宋体" panose="02010600030101010101" pitchFamily="2" charset="-122"/>
                </a:rPr>
                <a:t>Ω</a:t>
              </a:r>
              <a:endParaRPr lang="en-US" altLang="zh-CN">
                <a:latin typeface="Times New Roman" panose="02020603050405020304" pitchFamily="18" charset="0"/>
              </a:endParaRPr>
            </a:p>
          </p:txBody>
        </p:sp>
        <p:sp>
          <p:nvSpPr>
            <p:cNvPr id="35884" name="Rectangle 39">
              <a:extLst>
                <a:ext uri="{FF2B5EF4-FFF2-40B4-BE49-F238E27FC236}">
                  <a16:creationId xmlns:a16="http://schemas.microsoft.com/office/drawing/2014/main" id="{30CC6386-0455-B94E-BC25-55002DF01457}"/>
                </a:ext>
              </a:extLst>
            </p:cNvPr>
            <p:cNvSpPr>
              <a:spLocks noChangeArrowheads="1"/>
            </p:cNvSpPr>
            <p:nvPr/>
          </p:nvSpPr>
          <p:spPr bwMode="auto">
            <a:xfrm>
              <a:off x="678" y="174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000">
                  <a:solidFill>
                    <a:srgbClr val="333333"/>
                  </a:solidFill>
                  <a:latin typeface="宋体" panose="02010600030101010101" pitchFamily="2" charset="-122"/>
                </a:rPr>
                <a:t>Ω</a:t>
              </a:r>
              <a:endParaRPr lang="en-US" altLang="zh-CN">
                <a:latin typeface="Times New Roman" panose="02020603050405020304" pitchFamily="18" charset="0"/>
              </a:endParaRPr>
            </a:p>
          </p:txBody>
        </p:sp>
      </p:grpSp>
      <p:graphicFrame>
        <p:nvGraphicFramePr>
          <p:cNvPr id="369704" name="Object 40">
            <a:extLst>
              <a:ext uri="{FF2B5EF4-FFF2-40B4-BE49-F238E27FC236}">
                <a16:creationId xmlns:a16="http://schemas.microsoft.com/office/drawing/2014/main" id="{5B7443E3-2536-3E4B-A2B6-AC5D4438AAFA}"/>
              </a:ext>
            </a:extLst>
          </p:cNvPr>
          <p:cNvGraphicFramePr>
            <a:graphicFrameLocks noChangeAspect="1"/>
          </p:cNvGraphicFramePr>
          <p:nvPr/>
        </p:nvGraphicFramePr>
        <p:xfrm>
          <a:off x="3503614" y="5064126"/>
          <a:ext cx="3629025" cy="1014413"/>
        </p:xfrm>
        <a:graphic>
          <a:graphicData uri="http://schemas.openxmlformats.org/presentationml/2006/ole">
            <mc:AlternateContent xmlns:mc="http://schemas.openxmlformats.org/markup-compatibility/2006">
              <mc:Choice xmlns:v="urn:schemas-microsoft-com:vml" Requires="v">
                <p:oleObj name="公式" r:id="rId3" imgW="35102800" imgH="9067800" progId="Equation.3">
                  <p:embed/>
                </p:oleObj>
              </mc:Choice>
              <mc:Fallback>
                <p:oleObj name="公式" r:id="rId3" imgW="35102800" imgH="906780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4" y="5064126"/>
                        <a:ext cx="3629025"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9705" name="Object 41">
            <a:extLst>
              <a:ext uri="{FF2B5EF4-FFF2-40B4-BE49-F238E27FC236}">
                <a16:creationId xmlns:a16="http://schemas.microsoft.com/office/drawing/2014/main" id="{02D6F428-D2C8-C042-9C7D-4C8282D516B0}"/>
              </a:ext>
            </a:extLst>
          </p:cNvPr>
          <p:cNvGraphicFramePr>
            <a:graphicFrameLocks noChangeAspect="1"/>
          </p:cNvGraphicFramePr>
          <p:nvPr/>
        </p:nvGraphicFramePr>
        <p:xfrm>
          <a:off x="3503614" y="4198938"/>
          <a:ext cx="4052887" cy="1014412"/>
        </p:xfrm>
        <a:graphic>
          <a:graphicData uri="http://schemas.openxmlformats.org/presentationml/2006/ole">
            <mc:AlternateContent xmlns:mc="http://schemas.openxmlformats.org/markup-compatibility/2006">
              <mc:Choice xmlns:v="urn:schemas-microsoft-com:vml" Requires="v">
                <p:oleObj name="公式" r:id="rId5" imgW="39204900" imgH="9067800" progId="Equation.3">
                  <p:embed/>
                </p:oleObj>
              </mc:Choice>
              <mc:Fallback>
                <p:oleObj name="公式" r:id="rId5" imgW="39204900" imgH="906780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614" y="4198938"/>
                        <a:ext cx="4052887"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69706" name="Group 42">
            <a:extLst>
              <a:ext uri="{FF2B5EF4-FFF2-40B4-BE49-F238E27FC236}">
                <a16:creationId xmlns:a16="http://schemas.microsoft.com/office/drawing/2014/main" id="{DEC3E963-22BD-C040-97ED-8633D9A45B82}"/>
              </a:ext>
            </a:extLst>
          </p:cNvPr>
          <p:cNvGrpSpPr>
            <a:grpSpLocks/>
          </p:cNvGrpSpPr>
          <p:nvPr/>
        </p:nvGrpSpPr>
        <p:grpSpPr bwMode="auto">
          <a:xfrm>
            <a:off x="3576639" y="6145213"/>
            <a:ext cx="4068763" cy="558800"/>
            <a:chOff x="2381" y="2478"/>
            <a:chExt cx="2563" cy="352"/>
          </a:xfrm>
        </p:grpSpPr>
        <p:graphicFrame>
          <p:nvGraphicFramePr>
            <p:cNvPr id="35847" name="Object 43">
              <a:extLst>
                <a:ext uri="{FF2B5EF4-FFF2-40B4-BE49-F238E27FC236}">
                  <a16:creationId xmlns:a16="http://schemas.microsoft.com/office/drawing/2014/main" id="{CC19DC88-7111-1248-AD17-3F1D46D4D6E6}"/>
                </a:ext>
              </a:extLst>
            </p:cNvPr>
            <p:cNvGraphicFramePr>
              <a:graphicFrameLocks noChangeAspect="1"/>
            </p:cNvGraphicFramePr>
            <p:nvPr/>
          </p:nvGraphicFramePr>
          <p:xfrm>
            <a:off x="2381" y="2478"/>
            <a:ext cx="1426" cy="352"/>
          </p:xfrm>
          <a:graphic>
            <a:graphicData uri="http://schemas.openxmlformats.org/presentationml/2006/ole">
              <mc:AlternateContent xmlns:mc="http://schemas.openxmlformats.org/markup-compatibility/2006">
                <mc:Choice xmlns:v="urn:schemas-microsoft-com:vml" Requires="v">
                  <p:oleObj name="公式" r:id="rId7" imgW="21361400" imgH="5270500" progId="Equation.3">
                    <p:embed/>
                  </p:oleObj>
                </mc:Choice>
                <mc:Fallback>
                  <p:oleObj name="公式" r:id="rId7" imgW="21361400" imgH="527050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 y="2478"/>
                          <a:ext cx="1426"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297" name="Rectangle 44">
              <a:extLst>
                <a:ext uri="{FF2B5EF4-FFF2-40B4-BE49-F238E27FC236}">
                  <a16:creationId xmlns:a16="http://schemas.microsoft.com/office/drawing/2014/main" id="{EB4C99D5-004F-2B4F-A462-2633ADF8B044}"/>
                </a:ext>
              </a:extLst>
            </p:cNvPr>
            <p:cNvSpPr>
              <a:spLocks noChangeArrowheads="1"/>
            </p:cNvSpPr>
            <p:nvPr/>
          </p:nvSpPr>
          <p:spPr bwMode="auto">
            <a:xfrm>
              <a:off x="3923" y="2490"/>
              <a:ext cx="102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sz="2800" b="1" dirty="0">
                  <a:solidFill>
                    <a:srgbClr val="CC3300"/>
                  </a:solidFill>
                  <a:latin typeface="微软雅黑" panose="020B0503020204020204" pitchFamily="34" charset="-122"/>
                  <a:ea typeface="微软雅黑" panose="020B0503020204020204" pitchFamily="34" charset="-122"/>
                </a:rPr>
                <a:t>放大</a:t>
              </a:r>
              <a:r>
                <a:rPr kumimoji="0" lang="zh-CN" altLang="en-US" sz="2800" dirty="0">
                  <a:latin typeface="微软雅黑" panose="020B0503020204020204" pitchFamily="34" charset="-122"/>
                  <a:ea typeface="微软雅黑" panose="020B0503020204020204" pitchFamily="34" charset="-122"/>
                </a:rPr>
                <a:t>状态</a:t>
              </a:r>
            </a:p>
          </p:txBody>
        </p:sp>
      </p:grpSp>
      <p:sp>
        <p:nvSpPr>
          <p:cNvPr id="369709" name="Text Box 45">
            <a:extLst>
              <a:ext uri="{FF2B5EF4-FFF2-40B4-BE49-F238E27FC236}">
                <a16:creationId xmlns:a16="http://schemas.microsoft.com/office/drawing/2014/main" id="{85BBC809-917E-4049-8C61-D3845107A79E}"/>
              </a:ext>
            </a:extLst>
          </p:cNvPr>
          <p:cNvSpPr txBox="1">
            <a:spLocks noChangeArrowheads="1"/>
          </p:cNvSpPr>
          <p:nvPr/>
        </p:nvSpPr>
        <p:spPr bwMode="auto">
          <a:xfrm>
            <a:off x="5951538" y="2255838"/>
            <a:ext cx="262794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大于</a:t>
            </a:r>
            <a:r>
              <a:rPr lang="en-US" altLang="zh-CN" dirty="0">
                <a:latin typeface="微软雅黑" panose="020B0503020204020204" pitchFamily="34" charset="-122"/>
                <a:ea typeface="微软雅黑" panose="020B0503020204020204" pitchFamily="34" charset="-122"/>
              </a:rPr>
              <a:t>0.7V</a:t>
            </a:r>
            <a:r>
              <a:rPr lang="zh-CN" altLang="en-US" dirty="0">
                <a:latin typeface="微软雅黑" panose="020B0503020204020204" pitchFamily="34" charset="-122"/>
                <a:ea typeface="微软雅黑" panose="020B0503020204020204" pitchFamily="34" charset="-122"/>
              </a:rPr>
              <a:t>，导通</a:t>
            </a:r>
          </a:p>
        </p:txBody>
      </p:sp>
      <p:sp>
        <p:nvSpPr>
          <p:cNvPr id="2" name="标题 1">
            <a:extLst>
              <a:ext uri="{FF2B5EF4-FFF2-40B4-BE49-F238E27FC236}">
                <a16:creationId xmlns:a16="http://schemas.microsoft.com/office/drawing/2014/main" id="{5BEFA0D7-9C66-044E-ACEC-4B96808EF698}"/>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：判断三极管</a:t>
            </a:r>
            <a:r>
              <a:rPr lang="en-US" altLang="zh-CN" b="1" dirty="0">
                <a:latin typeface="微软雅黑" panose="020B0503020204020204" pitchFamily="34" charset="-122"/>
                <a:ea typeface="微软雅黑" panose="020B0503020204020204" pitchFamily="34" charset="-122"/>
              </a:rPr>
              <a:t>T</a:t>
            </a:r>
            <a:r>
              <a:rPr lang="zh-CN" altLang="en-US" b="1" dirty="0">
                <a:latin typeface="微软雅黑" panose="020B0503020204020204" pitchFamily="34" charset="-122"/>
                <a:ea typeface="微软雅黑" panose="020B0503020204020204" pitchFamily="34" charset="-122"/>
              </a:rPr>
              <a:t>的状态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9667"/>
                                        </p:tgtEl>
                                        <p:attrNameLst>
                                          <p:attrName>style.visibility</p:attrName>
                                        </p:attrNameLst>
                                      </p:cBhvr>
                                      <p:to>
                                        <p:strVal val="visible"/>
                                      </p:to>
                                    </p:set>
                                    <p:anim calcmode="lin" valueType="num">
                                      <p:cBhvr additive="base">
                                        <p:cTn id="7" dur="500" fill="hold"/>
                                        <p:tgtEl>
                                          <p:spTgt spid="369667"/>
                                        </p:tgtEl>
                                        <p:attrNameLst>
                                          <p:attrName>ppt_x</p:attrName>
                                        </p:attrNameLst>
                                      </p:cBhvr>
                                      <p:tavLst>
                                        <p:tav tm="0">
                                          <p:val>
                                            <p:strVal val="#ppt_x"/>
                                          </p:val>
                                        </p:tav>
                                        <p:tav tm="100000">
                                          <p:val>
                                            <p:strVal val="#ppt_x"/>
                                          </p:val>
                                        </p:tav>
                                      </p:tavLst>
                                    </p:anim>
                                    <p:anim calcmode="lin" valueType="num">
                                      <p:cBhvr additive="base">
                                        <p:cTn id="8" dur="500" fill="hold"/>
                                        <p:tgtEl>
                                          <p:spTgt spid="3696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9709"/>
                                        </p:tgtEl>
                                        <p:attrNameLst>
                                          <p:attrName>style.visibility</p:attrName>
                                        </p:attrNameLst>
                                      </p:cBhvr>
                                      <p:to>
                                        <p:strVal val="visible"/>
                                      </p:to>
                                    </p:set>
                                    <p:anim calcmode="lin" valueType="num">
                                      <p:cBhvr additive="base">
                                        <p:cTn id="13" dur="500" fill="hold"/>
                                        <p:tgtEl>
                                          <p:spTgt spid="369709"/>
                                        </p:tgtEl>
                                        <p:attrNameLst>
                                          <p:attrName>ppt_x</p:attrName>
                                        </p:attrNameLst>
                                      </p:cBhvr>
                                      <p:tavLst>
                                        <p:tav tm="0">
                                          <p:val>
                                            <p:strVal val="#ppt_x"/>
                                          </p:val>
                                        </p:tav>
                                        <p:tav tm="100000">
                                          <p:val>
                                            <p:strVal val="#ppt_x"/>
                                          </p:val>
                                        </p:tav>
                                      </p:tavLst>
                                    </p:anim>
                                    <p:anim calcmode="lin" valueType="num">
                                      <p:cBhvr additive="base">
                                        <p:cTn id="14" dur="500" fill="hold"/>
                                        <p:tgtEl>
                                          <p:spTgt spid="36970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9705"/>
                                        </p:tgtEl>
                                        <p:attrNameLst>
                                          <p:attrName>style.visibility</p:attrName>
                                        </p:attrNameLst>
                                      </p:cBhvr>
                                      <p:to>
                                        <p:strVal val="visible"/>
                                      </p:to>
                                    </p:set>
                                    <p:anim calcmode="lin" valueType="num">
                                      <p:cBhvr additive="base">
                                        <p:cTn id="19" dur="500" fill="hold"/>
                                        <p:tgtEl>
                                          <p:spTgt spid="369705"/>
                                        </p:tgtEl>
                                        <p:attrNameLst>
                                          <p:attrName>ppt_x</p:attrName>
                                        </p:attrNameLst>
                                      </p:cBhvr>
                                      <p:tavLst>
                                        <p:tav tm="0">
                                          <p:val>
                                            <p:strVal val="0-#ppt_w/2"/>
                                          </p:val>
                                        </p:tav>
                                        <p:tav tm="100000">
                                          <p:val>
                                            <p:strVal val="#ppt_x"/>
                                          </p:val>
                                        </p:tav>
                                      </p:tavLst>
                                    </p:anim>
                                    <p:anim calcmode="lin" valueType="num">
                                      <p:cBhvr additive="base">
                                        <p:cTn id="20" dur="500" fill="hold"/>
                                        <p:tgtEl>
                                          <p:spTgt spid="3697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69704"/>
                                        </p:tgtEl>
                                        <p:attrNameLst>
                                          <p:attrName>style.visibility</p:attrName>
                                        </p:attrNameLst>
                                      </p:cBhvr>
                                      <p:to>
                                        <p:strVal val="visible"/>
                                      </p:to>
                                    </p:set>
                                    <p:anim calcmode="lin" valueType="num">
                                      <p:cBhvr additive="base">
                                        <p:cTn id="25" dur="500" fill="hold"/>
                                        <p:tgtEl>
                                          <p:spTgt spid="369704"/>
                                        </p:tgtEl>
                                        <p:attrNameLst>
                                          <p:attrName>ppt_x</p:attrName>
                                        </p:attrNameLst>
                                      </p:cBhvr>
                                      <p:tavLst>
                                        <p:tav tm="0">
                                          <p:val>
                                            <p:strVal val="0-#ppt_w/2"/>
                                          </p:val>
                                        </p:tav>
                                        <p:tav tm="100000">
                                          <p:val>
                                            <p:strVal val="#ppt_x"/>
                                          </p:val>
                                        </p:tav>
                                      </p:tavLst>
                                    </p:anim>
                                    <p:anim calcmode="lin" valueType="num">
                                      <p:cBhvr additive="base">
                                        <p:cTn id="26" dur="500" fill="hold"/>
                                        <p:tgtEl>
                                          <p:spTgt spid="36970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9706"/>
                                        </p:tgtEl>
                                        <p:attrNameLst>
                                          <p:attrName>style.visibility</p:attrName>
                                        </p:attrNameLst>
                                      </p:cBhvr>
                                      <p:to>
                                        <p:strVal val="visible"/>
                                      </p:to>
                                    </p:set>
                                    <p:anim calcmode="lin" valueType="num">
                                      <p:cBhvr additive="base">
                                        <p:cTn id="31" dur="500" fill="hold"/>
                                        <p:tgtEl>
                                          <p:spTgt spid="369706"/>
                                        </p:tgtEl>
                                        <p:attrNameLst>
                                          <p:attrName>ppt_x</p:attrName>
                                        </p:attrNameLst>
                                      </p:cBhvr>
                                      <p:tavLst>
                                        <p:tav tm="0">
                                          <p:val>
                                            <p:strVal val="#ppt_x"/>
                                          </p:val>
                                        </p:tav>
                                        <p:tav tm="100000">
                                          <p:val>
                                            <p:strVal val="#ppt_x"/>
                                          </p:val>
                                        </p:tav>
                                      </p:tavLst>
                                    </p:anim>
                                    <p:anim calcmode="lin" valueType="num">
                                      <p:cBhvr additive="base">
                                        <p:cTn id="32" dur="500" fill="hold"/>
                                        <p:tgtEl>
                                          <p:spTgt spid="369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691" name="Object 3">
            <a:extLst>
              <a:ext uri="{FF2B5EF4-FFF2-40B4-BE49-F238E27FC236}">
                <a16:creationId xmlns:a16="http://schemas.microsoft.com/office/drawing/2014/main" id="{0C812D43-90BA-6446-87E0-189541B35663}"/>
              </a:ext>
            </a:extLst>
          </p:cNvPr>
          <p:cNvGraphicFramePr>
            <a:graphicFrameLocks noChangeAspect="1"/>
          </p:cNvGraphicFramePr>
          <p:nvPr/>
        </p:nvGraphicFramePr>
        <p:xfrm>
          <a:off x="2566989" y="5013325"/>
          <a:ext cx="3438525" cy="901700"/>
        </p:xfrm>
        <a:graphic>
          <a:graphicData uri="http://schemas.openxmlformats.org/presentationml/2006/ole">
            <mc:AlternateContent xmlns:mc="http://schemas.openxmlformats.org/markup-compatibility/2006">
              <mc:Choice xmlns:v="urn:schemas-microsoft-com:vml" Requires="v">
                <p:oleObj name="公式" r:id="rId3" imgW="37452300" imgH="9067800" progId="Equation.3">
                  <p:embed/>
                </p:oleObj>
              </mc:Choice>
              <mc:Fallback>
                <p:oleObj name="公式" r:id="rId3" imgW="37452300" imgH="9067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9" y="5013325"/>
                        <a:ext cx="34385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0692" name="Object 4">
            <a:extLst>
              <a:ext uri="{FF2B5EF4-FFF2-40B4-BE49-F238E27FC236}">
                <a16:creationId xmlns:a16="http://schemas.microsoft.com/office/drawing/2014/main" id="{1557EB1A-F586-2C44-BA74-34786070728D}"/>
              </a:ext>
            </a:extLst>
          </p:cNvPr>
          <p:cNvGraphicFramePr>
            <a:graphicFrameLocks noChangeAspect="1"/>
          </p:cNvGraphicFramePr>
          <p:nvPr/>
        </p:nvGraphicFramePr>
        <p:xfrm>
          <a:off x="2424114" y="3933826"/>
          <a:ext cx="5661025" cy="900113"/>
        </p:xfrm>
        <a:graphic>
          <a:graphicData uri="http://schemas.openxmlformats.org/presentationml/2006/ole">
            <mc:AlternateContent xmlns:mc="http://schemas.openxmlformats.org/markup-compatibility/2006">
              <mc:Choice xmlns:v="urn:schemas-microsoft-com:vml" Requires="v">
                <p:oleObj name="公式" r:id="rId5" imgW="61734700" imgH="9067800" progId="Equation.3">
                  <p:embed/>
                </p:oleObj>
              </mc:Choice>
              <mc:Fallback>
                <p:oleObj name="公式" r:id="rId5" imgW="61734700" imgH="9067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114" y="3933826"/>
                        <a:ext cx="5661025"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70693" name="Group 5">
            <a:extLst>
              <a:ext uri="{FF2B5EF4-FFF2-40B4-BE49-F238E27FC236}">
                <a16:creationId xmlns:a16="http://schemas.microsoft.com/office/drawing/2014/main" id="{84E29F3F-7200-3D4B-9FC4-BD3EBB6C978F}"/>
              </a:ext>
            </a:extLst>
          </p:cNvPr>
          <p:cNvGrpSpPr>
            <a:grpSpLocks/>
          </p:cNvGrpSpPr>
          <p:nvPr/>
        </p:nvGrpSpPr>
        <p:grpSpPr bwMode="auto">
          <a:xfrm>
            <a:off x="2424114" y="6069018"/>
            <a:ext cx="3884613" cy="582613"/>
            <a:chOff x="1610" y="3823"/>
            <a:chExt cx="2447" cy="367"/>
          </a:xfrm>
        </p:grpSpPr>
        <p:graphicFrame>
          <p:nvGraphicFramePr>
            <p:cNvPr id="37943" name="Object 6">
              <a:extLst>
                <a:ext uri="{FF2B5EF4-FFF2-40B4-BE49-F238E27FC236}">
                  <a16:creationId xmlns:a16="http://schemas.microsoft.com/office/drawing/2014/main" id="{0DDD5DAE-70E4-A149-ACE3-0ED80EEC5887}"/>
                </a:ext>
              </a:extLst>
            </p:cNvPr>
            <p:cNvGraphicFramePr>
              <a:graphicFrameLocks noChangeAspect="1"/>
            </p:cNvGraphicFramePr>
            <p:nvPr/>
          </p:nvGraphicFramePr>
          <p:xfrm>
            <a:off x="1610" y="3838"/>
            <a:ext cx="1426" cy="352"/>
          </p:xfrm>
          <a:graphic>
            <a:graphicData uri="http://schemas.openxmlformats.org/presentationml/2006/ole">
              <mc:AlternateContent xmlns:mc="http://schemas.openxmlformats.org/markup-compatibility/2006">
                <mc:Choice xmlns:v="urn:schemas-microsoft-com:vml" Requires="v">
                  <p:oleObj name="公式" r:id="rId7" imgW="21361400" imgH="5270500" progId="Equation.3">
                    <p:embed/>
                  </p:oleObj>
                </mc:Choice>
                <mc:Fallback>
                  <p:oleObj name="公式" r:id="rId7" imgW="21361400" imgH="52705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3838"/>
                          <a:ext cx="1426"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369" name="Rectangle 7">
              <a:extLst>
                <a:ext uri="{FF2B5EF4-FFF2-40B4-BE49-F238E27FC236}">
                  <a16:creationId xmlns:a16="http://schemas.microsoft.com/office/drawing/2014/main" id="{4BE85C40-A84C-4449-A858-1F591728BD69}"/>
                </a:ext>
              </a:extLst>
            </p:cNvPr>
            <p:cNvSpPr>
              <a:spLocks noChangeArrowheads="1"/>
            </p:cNvSpPr>
            <p:nvPr/>
          </p:nvSpPr>
          <p:spPr bwMode="auto">
            <a:xfrm>
              <a:off x="3036" y="3823"/>
              <a:ext cx="102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sz="2800" b="1" dirty="0">
                  <a:solidFill>
                    <a:srgbClr val="CC3300"/>
                  </a:solidFill>
                  <a:latin typeface="微软雅黑" panose="020B0503020204020204" pitchFamily="34" charset="-122"/>
                  <a:ea typeface="微软雅黑" panose="020B0503020204020204" pitchFamily="34" charset="-122"/>
                </a:rPr>
                <a:t>饱和</a:t>
              </a:r>
              <a:r>
                <a:rPr kumimoji="0" lang="zh-CN" altLang="en-US" sz="2800" dirty="0">
                  <a:latin typeface="微软雅黑" panose="020B0503020204020204" pitchFamily="34" charset="-122"/>
                  <a:ea typeface="微软雅黑" panose="020B0503020204020204" pitchFamily="34" charset="-122"/>
                </a:rPr>
                <a:t>状态</a:t>
              </a:r>
            </a:p>
          </p:txBody>
        </p:sp>
      </p:grpSp>
      <p:grpSp>
        <p:nvGrpSpPr>
          <p:cNvPr id="370696" name="Group 8">
            <a:extLst>
              <a:ext uri="{FF2B5EF4-FFF2-40B4-BE49-F238E27FC236}">
                <a16:creationId xmlns:a16="http://schemas.microsoft.com/office/drawing/2014/main" id="{46D7CC31-3355-DB44-92A7-0B0070D2A7C8}"/>
              </a:ext>
            </a:extLst>
          </p:cNvPr>
          <p:cNvGrpSpPr>
            <a:grpSpLocks/>
          </p:cNvGrpSpPr>
          <p:nvPr/>
        </p:nvGrpSpPr>
        <p:grpSpPr bwMode="auto">
          <a:xfrm>
            <a:off x="6738939" y="1057276"/>
            <a:ext cx="3705225" cy="3438525"/>
            <a:chOff x="3152" y="164"/>
            <a:chExt cx="2334" cy="2166"/>
          </a:xfrm>
        </p:grpSpPr>
        <p:grpSp>
          <p:nvGrpSpPr>
            <p:cNvPr id="37897" name="Group 9">
              <a:extLst>
                <a:ext uri="{FF2B5EF4-FFF2-40B4-BE49-F238E27FC236}">
                  <a16:creationId xmlns:a16="http://schemas.microsoft.com/office/drawing/2014/main" id="{631CBC89-8C83-3441-962C-26D4BE225F22}"/>
                </a:ext>
              </a:extLst>
            </p:cNvPr>
            <p:cNvGrpSpPr>
              <a:grpSpLocks/>
            </p:cNvGrpSpPr>
            <p:nvPr/>
          </p:nvGrpSpPr>
          <p:grpSpPr bwMode="auto">
            <a:xfrm>
              <a:off x="3470" y="164"/>
              <a:ext cx="2016" cy="2166"/>
              <a:chOff x="1237" y="391"/>
              <a:chExt cx="1624" cy="1833"/>
            </a:xfrm>
          </p:grpSpPr>
          <p:sp>
            <p:nvSpPr>
              <p:cNvPr id="37899" name="Line 10">
                <a:extLst>
                  <a:ext uri="{FF2B5EF4-FFF2-40B4-BE49-F238E27FC236}">
                    <a16:creationId xmlns:a16="http://schemas.microsoft.com/office/drawing/2014/main" id="{95806761-FB39-0F4A-9122-FBEEF392186E}"/>
                  </a:ext>
                </a:extLst>
              </p:cNvPr>
              <p:cNvSpPr>
                <a:spLocks noChangeShapeType="1"/>
              </p:cNvSpPr>
              <p:nvPr/>
            </p:nvSpPr>
            <p:spPr bwMode="auto">
              <a:xfrm flipH="1">
                <a:off x="2172" y="1104"/>
                <a:ext cx="43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Rectangle 11">
                <a:extLst>
                  <a:ext uri="{FF2B5EF4-FFF2-40B4-BE49-F238E27FC236}">
                    <a16:creationId xmlns:a16="http://schemas.microsoft.com/office/drawing/2014/main" id="{50D7BCC1-D67B-1A45-9A0A-6042D304AD6E}"/>
                  </a:ext>
                </a:extLst>
              </p:cNvPr>
              <p:cNvSpPr>
                <a:spLocks noChangeArrowheads="1"/>
              </p:cNvSpPr>
              <p:nvPr/>
            </p:nvSpPr>
            <p:spPr bwMode="auto">
              <a:xfrm>
                <a:off x="2151" y="1198"/>
                <a:ext cx="56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β=30</a:t>
                </a:r>
                <a:endParaRPr lang="en-US" altLang="zh-CN">
                  <a:latin typeface="Times New Roman" panose="02020603050405020304" pitchFamily="18" charset="0"/>
                </a:endParaRPr>
              </a:p>
            </p:txBody>
          </p:sp>
          <p:sp>
            <p:nvSpPr>
              <p:cNvPr id="37901" name="Line 12">
                <a:extLst>
                  <a:ext uri="{FF2B5EF4-FFF2-40B4-BE49-F238E27FC236}">
                    <a16:creationId xmlns:a16="http://schemas.microsoft.com/office/drawing/2014/main" id="{B3ADFCB5-E5F5-EC46-AD6A-A69BD21C320F}"/>
                  </a:ext>
                </a:extLst>
              </p:cNvPr>
              <p:cNvSpPr>
                <a:spLocks noChangeShapeType="1"/>
              </p:cNvSpPr>
              <p:nvPr/>
            </p:nvSpPr>
            <p:spPr bwMode="auto">
              <a:xfrm flipV="1">
                <a:off x="2173" y="1649"/>
                <a:ext cx="1" cy="9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13">
                <a:extLst>
                  <a:ext uri="{FF2B5EF4-FFF2-40B4-BE49-F238E27FC236}">
                    <a16:creationId xmlns:a16="http://schemas.microsoft.com/office/drawing/2014/main" id="{D2132522-0C32-224E-958F-EF087902B598}"/>
                  </a:ext>
                </a:extLst>
              </p:cNvPr>
              <p:cNvSpPr>
                <a:spLocks noChangeShapeType="1"/>
              </p:cNvSpPr>
              <p:nvPr/>
            </p:nvSpPr>
            <p:spPr bwMode="auto">
              <a:xfrm flipH="1">
                <a:off x="2141" y="1833"/>
                <a:ext cx="6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3" name="Line 14">
                <a:extLst>
                  <a:ext uri="{FF2B5EF4-FFF2-40B4-BE49-F238E27FC236}">
                    <a16:creationId xmlns:a16="http://schemas.microsoft.com/office/drawing/2014/main" id="{555F6C65-62FF-B547-9478-05FA9E04F9F7}"/>
                  </a:ext>
                </a:extLst>
              </p:cNvPr>
              <p:cNvSpPr>
                <a:spLocks noChangeShapeType="1"/>
              </p:cNvSpPr>
              <p:nvPr/>
            </p:nvSpPr>
            <p:spPr bwMode="auto">
              <a:xfrm flipH="1">
                <a:off x="2109" y="1787"/>
                <a:ext cx="12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15">
                <a:extLst>
                  <a:ext uri="{FF2B5EF4-FFF2-40B4-BE49-F238E27FC236}">
                    <a16:creationId xmlns:a16="http://schemas.microsoft.com/office/drawing/2014/main" id="{8D6FADC5-3339-B744-8B61-57EF64E8CB85}"/>
                  </a:ext>
                </a:extLst>
              </p:cNvPr>
              <p:cNvSpPr>
                <a:spLocks noChangeShapeType="1"/>
              </p:cNvSpPr>
              <p:nvPr/>
            </p:nvSpPr>
            <p:spPr bwMode="auto">
              <a:xfrm flipH="1">
                <a:off x="2066" y="1741"/>
                <a:ext cx="10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Line 16">
                <a:extLst>
                  <a:ext uri="{FF2B5EF4-FFF2-40B4-BE49-F238E27FC236}">
                    <a16:creationId xmlns:a16="http://schemas.microsoft.com/office/drawing/2014/main" id="{D86FA43C-02C6-E549-9894-4A0791D11FE2}"/>
                  </a:ext>
                </a:extLst>
              </p:cNvPr>
              <p:cNvSpPr>
                <a:spLocks noChangeShapeType="1"/>
              </p:cNvSpPr>
              <p:nvPr/>
            </p:nvSpPr>
            <p:spPr bwMode="auto">
              <a:xfrm flipH="1">
                <a:off x="2173" y="1741"/>
                <a:ext cx="10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Freeform 17">
                <a:extLst>
                  <a:ext uri="{FF2B5EF4-FFF2-40B4-BE49-F238E27FC236}">
                    <a16:creationId xmlns:a16="http://schemas.microsoft.com/office/drawing/2014/main" id="{F67477C3-D1E9-8046-B508-CD8032D5A9B7}"/>
                  </a:ext>
                </a:extLst>
              </p:cNvPr>
              <p:cNvSpPr>
                <a:spLocks/>
              </p:cNvSpPr>
              <p:nvPr/>
            </p:nvSpPr>
            <p:spPr bwMode="auto">
              <a:xfrm>
                <a:off x="1806" y="1494"/>
                <a:ext cx="53" cy="231"/>
              </a:xfrm>
              <a:custGeom>
                <a:avLst/>
                <a:gdLst>
                  <a:gd name="T0" fmla="*/ 0 w 213"/>
                  <a:gd name="T1" fmla="*/ 0 h 924"/>
                  <a:gd name="T2" fmla="*/ 0 w 213"/>
                  <a:gd name="T3" fmla="*/ 0 h 924"/>
                  <a:gd name="T4" fmla="*/ 0 w 213"/>
                  <a:gd name="T5" fmla="*/ 1 h 924"/>
                  <a:gd name="T6" fmla="*/ 0 w 213"/>
                  <a:gd name="T7" fmla="*/ 1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 h="924">
                    <a:moveTo>
                      <a:pt x="213" y="0"/>
                    </a:moveTo>
                    <a:lnTo>
                      <a:pt x="0" y="0"/>
                    </a:lnTo>
                    <a:lnTo>
                      <a:pt x="0" y="924"/>
                    </a:lnTo>
                    <a:lnTo>
                      <a:pt x="213" y="92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7" name="Line 18">
                <a:extLst>
                  <a:ext uri="{FF2B5EF4-FFF2-40B4-BE49-F238E27FC236}">
                    <a16:creationId xmlns:a16="http://schemas.microsoft.com/office/drawing/2014/main" id="{603BC688-F77E-FD4B-9A21-BD14183B9975}"/>
                  </a:ext>
                </a:extLst>
              </p:cNvPr>
              <p:cNvSpPr>
                <a:spLocks noChangeShapeType="1"/>
              </p:cNvSpPr>
              <p:nvPr/>
            </p:nvSpPr>
            <p:spPr bwMode="auto">
              <a:xfrm>
                <a:off x="1859" y="1725"/>
                <a:ext cx="1" cy="11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Line 19">
                <a:extLst>
                  <a:ext uri="{FF2B5EF4-FFF2-40B4-BE49-F238E27FC236}">
                    <a16:creationId xmlns:a16="http://schemas.microsoft.com/office/drawing/2014/main" id="{70338277-1CF1-DA47-B406-B240512CE63D}"/>
                  </a:ext>
                </a:extLst>
              </p:cNvPr>
              <p:cNvSpPr>
                <a:spLocks noChangeShapeType="1"/>
              </p:cNvSpPr>
              <p:nvPr/>
            </p:nvSpPr>
            <p:spPr bwMode="auto">
              <a:xfrm>
                <a:off x="1859" y="1379"/>
                <a:ext cx="1" cy="11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Freeform 20">
                <a:extLst>
                  <a:ext uri="{FF2B5EF4-FFF2-40B4-BE49-F238E27FC236}">
                    <a16:creationId xmlns:a16="http://schemas.microsoft.com/office/drawing/2014/main" id="{BB8A4E56-D804-6145-BCA4-5E23B116818B}"/>
                  </a:ext>
                </a:extLst>
              </p:cNvPr>
              <p:cNvSpPr>
                <a:spLocks/>
              </p:cNvSpPr>
              <p:nvPr/>
            </p:nvSpPr>
            <p:spPr bwMode="auto">
              <a:xfrm>
                <a:off x="1859" y="1494"/>
                <a:ext cx="53" cy="231"/>
              </a:xfrm>
              <a:custGeom>
                <a:avLst/>
                <a:gdLst>
                  <a:gd name="T0" fmla="*/ 0 w 212"/>
                  <a:gd name="T1" fmla="*/ 1 h 924"/>
                  <a:gd name="T2" fmla="*/ 0 w 212"/>
                  <a:gd name="T3" fmla="*/ 1 h 924"/>
                  <a:gd name="T4" fmla="*/ 0 w 212"/>
                  <a:gd name="T5" fmla="*/ 0 h 924"/>
                  <a:gd name="T6" fmla="*/ 0 w 212"/>
                  <a:gd name="T7" fmla="*/ 0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 h="924">
                    <a:moveTo>
                      <a:pt x="0" y="924"/>
                    </a:moveTo>
                    <a:lnTo>
                      <a:pt x="212" y="924"/>
                    </a:lnTo>
                    <a:lnTo>
                      <a:pt x="212"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0" name="Freeform 21">
                <a:extLst>
                  <a:ext uri="{FF2B5EF4-FFF2-40B4-BE49-F238E27FC236}">
                    <a16:creationId xmlns:a16="http://schemas.microsoft.com/office/drawing/2014/main" id="{1C48A9CF-44B7-654C-8833-F16DA4240912}"/>
                  </a:ext>
                </a:extLst>
              </p:cNvPr>
              <p:cNvSpPr>
                <a:spLocks/>
              </p:cNvSpPr>
              <p:nvPr/>
            </p:nvSpPr>
            <p:spPr bwMode="auto">
              <a:xfrm>
                <a:off x="1610" y="1377"/>
                <a:ext cx="212" cy="57"/>
              </a:xfrm>
              <a:custGeom>
                <a:avLst/>
                <a:gdLst>
                  <a:gd name="T0" fmla="*/ 0 w 850"/>
                  <a:gd name="T1" fmla="*/ 0 h 232"/>
                  <a:gd name="T2" fmla="*/ 0 w 850"/>
                  <a:gd name="T3" fmla="*/ 0 h 232"/>
                  <a:gd name="T4" fmla="*/ 1 w 850"/>
                  <a:gd name="T5" fmla="*/ 0 h 232"/>
                  <a:gd name="T6" fmla="*/ 1 w 850"/>
                  <a:gd name="T7" fmla="*/ 0 h 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0" h="232">
                    <a:moveTo>
                      <a:pt x="0" y="0"/>
                    </a:moveTo>
                    <a:lnTo>
                      <a:pt x="0" y="232"/>
                    </a:lnTo>
                    <a:lnTo>
                      <a:pt x="850" y="232"/>
                    </a:lnTo>
                    <a:lnTo>
                      <a:pt x="85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1" name="Line 22">
                <a:extLst>
                  <a:ext uri="{FF2B5EF4-FFF2-40B4-BE49-F238E27FC236}">
                    <a16:creationId xmlns:a16="http://schemas.microsoft.com/office/drawing/2014/main" id="{B6929035-9780-944A-BD21-83DF32D6C3A9}"/>
                  </a:ext>
                </a:extLst>
              </p:cNvPr>
              <p:cNvSpPr>
                <a:spLocks noChangeShapeType="1"/>
              </p:cNvSpPr>
              <p:nvPr/>
            </p:nvSpPr>
            <p:spPr bwMode="auto">
              <a:xfrm>
                <a:off x="1822" y="1377"/>
                <a:ext cx="10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Line 23">
                <a:extLst>
                  <a:ext uri="{FF2B5EF4-FFF2-40B4-BE49-F238E27FC236}">
                    <a16:creationId xmlns:a16="http://schemas.microsoft.com/office/drawing/2014/main" id="{2E54B5A3-DBA2-FE4C-ABBF-9604A5392B37}"/>
                  </a:ext>
                </a:extLst>
              </p:cNvPr>
              <p:cNvSpPr>
                <a:spLocks noChangeShapeType="1"/>
              </p:cNvSpPr>
              <p:nvPr/>
            </p:nvSpPr>
            <p:spPr bwMode="auto">
              <a:xfrm>
                <a:off x="1503" y="1377"/>
                <a:ext cx="10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3" name="Freeform 24">
                <a:extLst>
                  <a:ext uri="{FF2B5EF4-FFF2-40B4-BE49-F238E27FC236}">
                    <a16:creationId xmlns:a16="http://schemas.microsoft.com/office/drawing/2014/main" id="{F3D3012D-555A-794B-902F-7E8E4BE3901C}"/>
                  </a:ext>
                </a:extLst>
              </p:cNvPr>
              <p:cNvSpPr>
                <a:spLocks/>
              </p:cNvSpPr>
              <p:nvPr/>
            </p:nvSpPr>
            <p:spPr bwMode="auto">
              <a:xfrm>
                <a:off x="1610" y="1319"/>
                <a:ext cx="212" cy="58"/>
              </a:xfrm>
              <a:custGeom>
                <a:avLst/>
                <a:gdLst>
                  <a:gd name="T0" fmla="*/ 1 w 850"/>
                  <a:gd name="T1" fmla="*/ 0 h 230"/>
                  <a:gd name="T2" fmla="*/ 1 w 850"/>
                  <a:gd name="T3" fmla="*/ 0 h 230"/>
                  <a:gd name="T4" fmla="*/ 0 w 850"/>
                  <a:gd name="T5" fmla="*/ 0 h 230"/>
                  <a:gd name="T6" fmla="*/ 0 w 850"/>
                  <a:gd name="T7" fmla="*/ 0 h 2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0" h="230">
                    <a:moveTo>
                      <a:pt x="850" y="230"/>
                    </a:moveTo>
                    <a:lnTo>
                      <a:pt x="850" y="0"/>
                    </a:lnTo>
                    <a:lnTo>
                      <a:pt x="0" y="0"/>
                    </a:lnTo>
                    <a:lnTo>
                      <a:pt x="0" y="23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4" name="Freeform 25">
                <a:extLst>
                  <a:ext uri="{FF2B5EF4-FFF2-40B4-BE49-F238E27FC236}">
                    <a16:creationId xmlns:a16="http://schemas.microsoft.com/office/drawing/2014/main" id="{BE4C5770-E966-F54B-AA00-B19BEDF41FDB}"/>
                  </a:ext>
                </a:extLst>
              </p:cNvPr>
              <p:cNvSpPr>
                <a:spLocks/>
              </p:cNvSpPr>
              <p:nvPr/>
            </p:nvSpPr>
            <p:spPr bwMode="auto">
              <a:xfrm>
                <a:off x="2114" y="781"/>
                <a:ext cx="53" cy="231"/>
              </a:xfrm>
              <a:custGeom>
                <a:avLst/>
                <a:gdLst>
                  <a:gd name="T0" fmla="*/ 0 w 214"/>
                  <a:gd name="T1" fmla="*/ 0 h 924"/>
                  <a:gd name="T2" fmla="*/ 0 w 214"/>
                  <a:gd name="T3" fmla="*/ 0 h 924"/>
                  <a:gd name="T4" fmla="*/ 0 w 214"/>
                  <a:gd name="T5" fmla="*/ 1 h 924"/>
                  <a:gd name="T6" fmla="*/ 0 w 214"/>
                  <a:gd name="T7" fmla="*/ 1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 h="924">
                    <a:moveTo>
                      <a:pt x="214" y="0"/>
                    </a:moveTo>
                    <a:lnTo>
                      <a:pt x="0" y="0"/>
                    </a:lnTo>
                    <a:lnTo>
                      <a:pt x="0" y="924"/>
                    </a:lnTo>
                    <a:lnTo>
                      <a:pt x="214" y="92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5" name="Line 26">
                <a:extLst>
                  <a:ext uri="{FF2B5EF4-FFF2-40B4-BE49-F238E27FC236}">
                    <a16:creationId xmlns:a16="http://schemas.microsoft.com/office/drawing/2014/main" id="{63CEB478-A5FC-E84B-A039-B9F03F77A11A}"/>
                  </a:ext>
                </a:extLst>
              </p:cNvPr>
              <p:cNvSpPr>
                <a:spLocks noChangeShapeType="1"/>
              </p:cNvSpPr>
              <p:nvPr/>
            </p:nvSpPr>
            <p:spPr bwMode="auto">
              <a:xfrm>
                <a:off x="2167" y="1012"/>
                <a:ext cx="1" cy="11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27">
                <a:extLst>
                  <a:ext uri="{FF2B5EF4-FFF2-40B4-BE49-F238E27FC236}">
                    <a16:creationId xmlns:a16="http://schemas.microsoft.com/office/drawing/2014/main" id="{685244F0-1DC4-4241-98CE-CA8019FEB397}"/>
                  </a:ext>
                </a:extLst>
              </p:cNvPr>
              <p:cNvSpPr>
                <a:spLocks noChangeShapeType="1"/>
              </p:cNvSpPr>
              <p:nvPr/>
            </p:nvSpPr>
            <p:spPr bwMode="auto">
              <a:xfrm>
                <a:off x="2167" y="666"/>
                <a:ext cx="1" cy="11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Freeform 28">
                <a:extLst>
                  <a:ext uri="{FF2B5EF4-FFF2-40B4-BE49-F238E27FC236}">
                    <a16:creationId xmlns:a16="http://schemas.microsoft.com/office/drawing/2014/main" id="{2E7B1AD9-1784-8347-B594-09838AF6CC61}"/>
                  </a:ext>
                </a:extLst>
              </p:cNvPr>
              <p:cNvSpPr>
                <a:spLocks/>
              </p:cNvSpPr>
              <p:nvPr/>
            </p:nvSpPr>
            <p:spPr bwMode="auto">
              <a:xfrm>
                <a:off x="2167" y="781"/>
                <a:ext cx="53" cy="231"/>
              </a:xfrm>
              <a:custGeom>
                <a:avLst/>
                <a:gdLst>
                  <a:gd name="T0" fmla="*/ 0 w 212"/>
                  <a:gd name="T1" fmla="*/ 1 h 924"/>
                  <a:gd name="T2" fmla="*/ 0 w 212"/>
                  <a:gd name="T3" fmla="*/ 1 h 924"/>
                  <a:gd name="T4" fmla="*/ 0 w 212"/>
                  <a:gd name="T5" fmla="*/ 0 h 924"/>
                  <a:gd name="T6" fmla="*/ 0 w 212"/>
                  <a:gd name="T7" fmla="*/ 0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 h="924">
                    <a:moveTo>
                      <a:pt x="0" y="924"/>
                    </a:moveTo>
                    <a:lnTo>
                      <a:pt x="212" y="924"/>
                    </a:lnTo>
                    <a:lnTo>
                      <a:pt x="212"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8" name="Freeform 29">
                <a:extLst>
                  <a:ext uri="{FF2B5EF4-FFF2-40B4-BE49-F238E27FC236}">
                    <a16:creationId xmlns:a16="http://schemas.microsoft.com/office/drawing/2014/main" id="{AA12EA81-2744-3C44-9BF6-969993403209}"/>
                  </a:ext>
                </a:extLst>
              </p:cNvPr>
              <p:cNvSpPr>
                <a:spLocks/>
              </p:cNvSpPr>
              <p:nvPr/>
            </p:nvSpPr>
            <p:spPr bwMode="auto">
              <a:xfrm>
                <a:off x="2015" y="1434"/>
                <a:ext cx="165" cy="178"/>
              </a:xfrm>
              <a:custGeom>
                <a:avLst/>
                <a:gdLst>
                  <a:gd name="T0" fmla="*/ 0 w 659"/>
                  <a:gd name="T1" fmla="*/ 0 h 711"/>
                  <a:gd name="T2" fmla="*/ 0 w 659"/>
                  <a:gd name="T3" fmla="*/ 0 h 711"/>
                  <a:gd name="T4" fmla="*/ 1 w 659"/>
                  <a:gd name="T5" fmla="*/ 1 h 711"/>
                  <a:gd name="T6" fmla="*/ 1 w 659"/>
                  <a:gd name="T7" fmla="*/ 1 h 711"/>
                  <a:gd name="T8" fmla="*/ 1 w 659"/>
                  <a:gd name="T9" fmla="*/ 1 h 711"/>
                  <a:gd name="T10" fmla="*/ 1 w 659"/>
                  <a:gd name="T11" fmla="*/ 1 h 711"/>
                  <a:gd name="T12" fmla="*/ 1 w 659"/>
                  <a:gd name="T13" fmla="*/ 1 h 711"/>
                  <a:gd name="T14" fmla="*/ 1 w 659"/>
                  <a:gd name="T15" fmla="*/ 1 h 711"/>
                  <a:gd name="T16" fmla="*/ 1 w 659"/>
                  <a:gd name="T17" fmla="*/ 1 h 711"/>
                  <a:gd name="T18" fmla="*/ 1 w 659"/>
                  <a:gd name="T19" fmla="*/ 1 h 711"/>
                  <a:gd name="T20" fmla="*/ 1 w 659"/>
                  <a:gd name="T21" fmla="*/ 1 h 711"/>
                  <a:gd name="T22" fmla="*/ 1 w 659"/>
                  <a:gd name="T23" fmla="*/ 1 h 711"/>
                  <a:gd name="T24" fmla="*/ 1 w 659"/>
                  <a:gd name="T25" fmla="*/ 1 h 711"/>
                  <a:gd name="T26" fmla="*/ 1 w 659"/>
                  <a:gd name="T27" fmla="*/ 1 h 711"/>
                  <a:gd name="T28" fmla="*/ 1 w 659"/>
                  <a:gd name="T29" fmla="*/ 1 h 711"/>
                  <a:gd name="T30" fmla="*/ 1 w 659"/>
                  <a:gd name="T31" fmla="*/ 1 h 711"/>
                  <a:gd name="T32" fmla="*/ 1 w 659"/>
                  <a:gd name="T33" fmla="*/ 1 h 711"/>
                  <a:gd name="T34" fmla="*/ 1 w 659"/>
                  <a:gd name="T35" fmla="*/ 1 h 711"/>
                  <a:gd name="T36" fmla="*/ 1 w 659"/>
                  <a:gd name="T37" fmla="*/ 1 h 711"/>
                  <a:gd name="T38" fmla="*/ 1 w 659"/>
                  <a:gd name="T39" fmla="*/ 1 h 711"/>
                  <a:gd name="T40" fmla="*/ 1 w 659"/>
                  <a:gd name="T41" fmla="*/ 1 h 711"/>
                  <a:gd name="T42" fmla="*/ 1 w 659"/>
                  <a:gd name="T43" fmla="*/ 1 h 711"/>
                  <a:gd name="T44" fmla="*/ 0 w 659"/>
                  <a:gd name="T45" fmla="*/ 0 h 7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59" h="711">
                    <a:moveTo>
                      <a:pt x="30" y="0"/>
                    </a:moveTo>
                    <a:lnTo>
                      <a:pt x="0" y="32"/>
                    </a:lnTo>
                    <a:lnTo>
                      <a:pt x="526" y="605"/>
                    </a:lnTo>
                    <a:lnTo>
                      <a:pt x="378" y="630"/>
                    </a:lnTo>
                    <a:lnTo>
                      <a:pt x="376" y="642"/>
                    </a:lnTo>
                    <a:lnTo>
                      <a:pt x="631" y="709"/>
                    </a:lnTo>
                    <a:lnTo>
                      <a:pt x="631" y="679"/>
                    </a:lnTo>
                    <a:lnTo>
                      <a:pt x="631" y="709"/>
                    </a:lnTo>
                    <a:lnTo>
                      <a:pt x="646" y="711"/>
                    </a:lnTo>
                    <a:lnTo>
                      <a:pt x="648" y="710"/>
                    </a:lnTo>
                    <a:lnTo>
                      <a:pt x="652" y="710"/>
                    </a:lnTo>
                    <a:lnTo>
                      <a:pt x="654" y="709"/>
                    </a:lnTo>
                    <a:lnTo>
                      <a:pt x="657" y="709"/>
                    </a:lnTo>
                    <a:lnTo>
                      <a:pt x="657" y="705"/>
                    </a:lnTo>
                    <a:lnTo>
                      <a:pt x="658" y="702"/>
                    </a:lnTo>
                    <a:lnTo>
                      <a:pt x="658" y="698"/>
                    </a:lnTo>
                    <a:lnTo>
                      <a:pt x="658" y="696"/>
                    </a:lnTo>
                    <a:lnTo>
                      <a:pt x="658" y="694"/>
                    </a:lnTo>
                    <a:lnTo>
                      <a:pt x="659" y="694"/>
                    </a:lnTo>
                    <a:lnTo>
                      <a:pt x="599" y="406"/>
                    </a:lnTo>
                    <a:lnTo>
                      <a:pt x="587" y="406"/>
                    </a:lnTo>
                    <a:lnTo>
                      <a:pt x="559" y="573"/>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Line 30">
                <a:extLst>
                  <a:ext uri="{FF2B5EF4-FFF2-40B4-BE49-F238E27FC236}">
                    <a16:creationId xmlns:a16="http://schemas.microsoft.com/office/drawing/2014/main" id="{064C9A96-A5B6-014D-B9FD-139783F656FA}"/>
                  </a:ext>
                </a:extLst>
              </p:cNvPr>
              <p:cNvSpPr>
                <a:spLocks noChangeShapeType="1"/>
              </p:cNvSpPr>
              <p:nvPr/>
            </p:nvSpPr>
            <p:spPr bwMode="auto">
              <a:xfrm flipH="1">
                <a:off x="2015" y="1180"/>
                <a:ext cx="150" cy="1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0" name="Line 31">
                <a:extLst>
                  <a:ext uri="{FF2B5EF4-FFF2-40B4-BE49-F238E27FC236}">
                    <a16:creationId xmlns:a16="http://schemas.microsoft.com/office/drawing/2014/main" id="{3194C239-08C1-AE41-844D-7E55D6551D93}"/>
                  </a:ext>
                </a:extLst>
              </p:cNvPr>
              <p:cNvSpPr>
                <a:spLocks noChangeShapeType="1"/>
              </p:cNvSpPr>
              <p:nvPr/>
            </p:nvSpPr>
            <p:spPr bwMode="auto">
              <a:xfrm flipV="1">
                <a:off x="2015" y="1204"/>
                <a:ext cx="1"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Freeform 32">
                <a:extLst>
                  <a:ext uri="{FF2B5EF4-FFF2-40B4-BE49-F238E27FC236}">
                    <a16:creationId xmlns:a16="http://schemas.microsoft.com/office/drawing/2014/main" id="{F250EDB5-DEDF-6B49-85CC-462AD0AF311F}"/>
                  </a:ext>
                </a:extLst>
              </p:cNvPr>
              <p:cNvSpPr>
                <a:spLocks/>
              </p:cNvSpPr>
              <p:nvPr/>
            </p:nvSpPr>
            <p:spPr bwMode="auto">
              <a:xfrm>
                <a:off x="2015" y="1384"/>
                <a:ext cx="1" cy="166"/>
              </a:xfrm>
              <a:custGeom>
                <a:avLst/>
                <a:gdLst>
                  <a:gd name="T0" fmla="*/ 0 w 1"/>
                  <a:gd name="T1" fmla="*/ 0 h 662"/>
                  <a:gd name="T2" fmla="*/ 0 w 1"/>
                  <a:gd name="T3" fmla="*/ 0 h 662"/>
                  <a:gd name="T4" fmla="*/ 0 w 1"/>
                  <a:gd name="T5" fmla="*/ 1 h 662"/>
                  <a:gd name="T6" fmla="*/ 0 60000 65536"/>
                  <a:gd name="T7" fmla="*/ 0 60000 65536"/>
                  <a:gd name="T8" fmla="*/ 0 60000 65536"/>
                </a:gdLst>
                <a:ahLst/>
                <a:cxnLst>
                  <a:cxn ang="T6">
                    <a:pos x="T0" y="T1"/>
                  </a:cxn>
                  <a:cxn ang="T7">
                    <a:pos x="T2" y="T3"/>
                  </a:cxn>
                  <a:cxn ang="T8">
                    <a:pos x="T4" y="T5"/>
                  </a:cxn>
                </a:cxnLst>
                <a:rect l="0" t="0" r="r" b="b"/>
                <a:pathLst>
                  <a:path w="1" h="662">
                    <a:moveTo>
                      <a:pt x="0" y="0"/>
                    </a:moveTo>
                    <a:lnTo>
                      <a:pt x="0" y="233"/>
                    </a:lnTo>
                    <a:lnTo>
                      <a:pt x="0" y="66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2" name="Freeform 33">
                <a:extLst>
                  <a:ext uri="{FF2B5EF4-FFF2-40B4-BE49-F238E27FC236}">
                    <a16:creationId xmlns:a16="http://schemas.microsoft.com/office/drawing/2014/main" id="{B1A042E3-E898-2B48-A4E3-C9235F439F52}"/>
                  </a:ext>
                </a:extLst>
              </p:cNvPr>
              <p:cNvSpPr>
                <a:spLocks/>
              </p:cNvSpPr>
              <p:nvPr/>
            </p:nvSpPr>
            <p:spPr bwMode="auto">
              <a:xfrm>
                <a:off x="2173" y="1604"/>
                <a:ext cx="1" cy="115"/>
              </a:xfrm>
              <a:custGeom>
                <a:avLst/>
                <a:gdLst>
                  <a:gd name="T0" fmla="*/ 0 w 1"/>
                  <a:gd name="T1" fmla="*/ 0 h 461"/>
                  <a:gd name="T2" fmla="*/ 0 w 1"/>
                  <a:gd name="T3" fmla="*/ 0 h 461"/>
                  <a:gd name="T4" fmla="*/ 0 w 1"/>
                  <a:gd name="T5" fmla="*/ 0 h 461"/>
                  <a:gd name="T6" fmla="*/ 0 60000 65536"/>
                  <a:gd name="T7" fmla="*/ 0 60000 65536"/>
                  <a:gd name="T8" fmla="*/ 0 60000 65536"/>
                </a:gdLst>
                <a:ahLst/>
                <a:cxnLst>
                  <a:cxn ang="T6">
                    <a:pos x="T0" y="T1"/>
                  </a:cxn>
                  <a:cxn ang="T7">
                    <a:pos x="T2" y="T3"/>
                  </a:cxn>
                  <a:cxn ang="T8">
                    <a:pos x="T4" y="T5"/>
                  </a:cxn>
                </a:cxnLst>
                <a:rect l="0" t="0" r="r" b="b"/>
                <a:pathLst>
                  <a:path w="1" h="461">
                    <a:moveTo>
                      <a:pt x="0" y="461"/>
                    </a:moveTo>
                    <a:lnTo>
                      <a:pt x="0" y="3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3" name="Freeform 34">
                <a:extLst>
                  <a:ext uri="{FF2B5EF4-FFF2-40B4-BE49-F238E27FC236}">
                    <a16:creationId xmlns:a16="http://schemas.microsoft.com/office/drawing/2014/main" id="{39E582D9-EE33-4743-A077-8B9388A4A77E}"/>
                  </a:ext>
                </a:extLst>
              </p:cNvPr>
              <p:cNvSpPr>
                <a:spLocks/>
              </p:cNvSpPr>
              <p:nvPr/>
            </p:nvSpPr>
            <p:spPr bwMode="auto">
              <a:xfrm>
                <a:off x="1909" y="1322"/>
                <a:ext cx="106" cy="55"/>
              </a:xfrm>
              <a:custGeom>
                <a:avLst/>
                <a:gdLst>
                  <a:gd name="T0" fmla="*/ 1 w 423"/>
                  <a:gd name="T1" fmla="*/ 0 h 217"/>
                  <a:gd name="T2" fmla="*/ 1 w 423"/>
                  <a:gd name="T3" fmla="*/ 0 h 217"/>
                  <a:gd name="T4" fmla="*/ 0 w 423"/>
                  <a:gd name="T5" fmla="*/ 0 h 217"/>
                  <a:gd name="T6" fmla="*/ 0 60000 65536"/>
                  <a:gd name="T7" fmla="*/ 0 60000 65536"/>
                  <a:gd name="T8" fmla="*/ 0 60000 65536"/>
                </a:gdLst>
                <a:ahLst/>
                <a:cxnLst>
                  <a:cxn ang="T6">
                    <a:pos x="T0" y="T1"/>
                  </a:cxn>
                  <a:cxn ang="T7">
                    <a:pos x="T2" y="T3"/>
                  </a:cxn>
                  <a:cxn ang="T8">
                    <a:pos x="T4" y="T5"/>
                  </a:cxn>
                </a:cxnLst>
                <a:rect l="0" t="0" r="r" b="b"/>
                <a:pathLst>
                  <a:path w="423" h="217">
                    <a:moveTo>
                      <a:pt x="423" y="0"/>
                    </a:moveTo>
                    <a:lnTo>
                      <a:pt x="423" y="217"/>
                    </a:lnTo>
                    <a:lnTo>
                      <a:pt x="0" y="217"/>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4" name="Line 35">
                <a:extLst>
                  <a:ext uri="{FF2B5EF4-FFF2-40B4-BE49-F238E27FC236}">
                    <a16:creationId xmlns:a16="http://schemas.microsoft.com/office/drawing/2014/main" id="{815EAF78-591B-674A-BDF0-6E5DFA8F9866}"/>
                  </a:ext>
                </a:extLst>
              </p:cNvPr>
              <p:cNvSpPr>
                <a:spLocks noChangeShapeType="1"/>
              </p:cNvSpPr>
              <p:nvPr/>
            </p:nvSpPr>
            <p:spPr bwMode="auto">
              <a:xfrm>
                <a:off x="2167" y="1062"/>
                <a:ext cx="1" cy="11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5" name="Line 36">
                <a:extLst>
                  <a:ext uri="{FF2B5EF4-FFF2-40B4-BE49-F238E27FC236}">
                    <a16:creationId xmlns:a16="http://schemas.microsoft.com/office/drawing/2014/main" id="{B33D1390-9C57-7548-97B2-1D692EF23272}"/>
                  </a:ext>
                </a:extLst>
              </p:cNvPr>
              <p:cNvSpPr>
                <a:spLocks noChangeShapeType="1"/>
              </p:cNvSpPr>
              <p:nvPr/>
            </p:nvSpPr>
            <p:spPr bwMode="auto">
              <a:xfrm>
                <a:off x="1356" y="1377"/>
                <a:ext cx="18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6" name="Freeform 37">
                <a:extLst>
                  <a:ext uri="{FF2B5EF4-FFF2-40B4-BE49-F238E27FC236}">
                    <a16:creationId xmlns:a16="http://schemas.microsoft.com/office/drawing/2014/main" id="{62DA0D52-0C5E-4040-9AA9-A8796812C653}"/>
                  </a:ext>
                </a:extLst>
              </p:cNvPr>
              <p:cNvSpPr>
                <a:spLocks/>
              </p:cNvSpPr>
              <p:nvPr/>
            </p:nvSpPr>
            <p:spPr bwMode="auto">
              <a:xfrm>
                <a:off x="1303" y="1347"/>
                <a:ext cx="53" cy="58"/>
              </a:xfrm>
              <a:custGeom>
                <a:avLst/>
                <a:gdLst>
                  <a:gd name="T0" fmla="*/ 0 w 212"/>
                  <a:gd name="T1" fmla="*/ 0 h 230"/>
                  <a:gd name="T2" fmla="*/ 0 w 212"/>
                  <a:gd name="T3" fmla="*/ 0 h 230"/>
                  <a:gd name="T4" fmla="*/ 0 w 212"/>
                  <a:gd name="T5" fmla="*/ 0 h 230"/>
                  <a:gd name="T6" fmla="*/ 0 w 212"/>
                  <a:gd name="T7" fmla="*/ 0 h 230"/>
                  <a:gd name="T8" fmla="*/ 0 w 212"/>
                  <a:gd name="T9" fmla="*/ 0 h 230"/>
                  <a:gd name="T10" fmla="*/ 0 w 212"/>
                  <a:gd name="T11" fmla="*/ 0 h 230"/>
                  <a:gd name="T12" fmla="*/ 0 w 212"/>
                  <a:gd name="T13" fmla="*/ 0 h 230"/>
                  <a:gd name="T14" fmla="*/ 0 w 212"/>
                  <a:gd name="T15" fmla="*/ 0 h 230"/>
                  <a:gd name="T16" fmla="*/ 0 w 212"/>
                  <a:gd name="T17" fmla="*/ 0 h 230"/>
                  <a:gd name="T18" fmla="*/ 0 w 212"/>
                  <a:gd name="T19" fmla="*/ 0 h 230"/>
                  <a:gd name="T20" fmla="*/ 0 w 212"/>
                  <a:gd name="T21" fmla="*/ 0 h 230"/>
                  <a:gd name="T22" fmla="*/ 0 w 212"/>
                  <a:gd name="T23" fmla="*/ 0 h 230"/>
                  <a:gd name="T24" fmla="*/ 0 w 212"/>
                  <a:gd name="T25" fmla="*/ 0 h 230"/>
                  <a:gd name="T26" fmla="*/ 0 w 212"/>
                  <a:gd name="T27" fmla="*/ 0 h 230"/>
                  <a:gd name="T28" fmla="*/ 0 w 212"/>
                  <a:gd name="T29" fmla="*/ 0 h 230"/>
                  <a:gd name="T30" fmla="*/ 0 w 212"/>
                  <a:gd name="T31" fmla="*/ 0 h 230"/>
                  <a:gd name="T32" fmla="*/ 0 w 212"/>
                  <a:gd name="T33" fmla="*/ 0 h 230"/>
                  <a:gd name="T34" fmla="*/ 0 w 212"/>
                  <a:gd name="T35" fmla="*/ 0 h 230"/>
                  <a:gd name="T36" fmla="*/ 0 w 212"/>
                  <a:gd name="T37" fmla="*/ 0 h 230"/>
                  <a:gd name="T38" fmla="*/ 0 w 212"/>
                  <a:gd name="T39" fmla="*/ 0 h 230"/>
                  <a:gd name="T40" fmla="*/ 0 w 212"/>
                  <a:gd name="T41" fmla="*/ 0 h 230"/>
                  <a:gd name="T42" fmla="*/ 0 w 212"/>
                  <a:gd name="T43" fmla="*/ 0 h 230"/>
                  <a:gd name="T44" fmla="*/ 0 w 212"/>
                  <a:gd name="T45" fmla="*/ 0 h 230"/>
                  <a:gd name="T46" fmla="*/ 0 w 212"/>
                  <a:gd name="T47" fmla="*/ 0 h 230"/>
                  <a:gd name="T48" fmla="*/ 0 w 212"/>
                  <a:gd name="T49" fmla="*/ 0 h 230"/>
                  <a:gd name="T50" fmla="*/ 0 w 212"/>
                  <a:gd name="T51" fmla="*/ 0 h 230"/>
                  <a:gd name="T52" fmla="*/ 0 w 212"/>
                  <a:gd name="T53" fmla="*/ 0 h 230"/>
                  <a:gd name="T54" fmla="*/ 0 w 212"/>
                  <a:gd name="T55" fmla="*/ 0 h 230"/>
                  <a:gd name="T56" fmla="*/ 0 w 212"/>
                  <a:gd name="T57" fmla="*/ 0 h 230"/>
                  <a:gd name="T58" fmla="*/ 0 w 212"/>
                  <a:gd name="T59" fmla="*/ 0 h 230"/>
                  <a:gd name="T60" fmla="*/ 0 w 212"/>
                  <a:gd name="T61" fmla="*/ 0 h 230"/>
                  <a:gd name="T62" fmla="*/ 0 w 212"/>
                  <a:gd name="T63" fmla="*/ 0 h 230"/>
                  <a:gd name="T64" fmla="*/ 0 w 212"/>
                  <a:gd name="T65" fmla="*/ 0 h 230"/>
                  <a:gd name="T66" fmla="*/ 0 w 212"/>
                  <a:gd name="T67" fmla="*/ 0 h 230"/>
                  <a:gd name="T68" fmla="*/ 0 w 212"/>
                  <a:gd name="T69" fmla="*/ 0 h 230"/>
                  <a:gd name="T70" fmla="*/ 0 w 212"/>
                  <a:gd name="T71" fmla="*/ 0 h 230"/>
                  <a:gd name="T72" fmla="*/ 0 w 212"/>
                  <a:gd name="T73" fmla="*/ 0 h 230"/>
                  <a:gd name="T74" fmla="*/ 0 w 212"/>
                  <a:gd name="T75" fmla="*/ 0 h 230"/>
                  <a:gd name="T76" fmla="*/ 0 w 212"/>
                  <a:gd name="T77" fmla="*/ 0 h 230"/>
                  <a:gd name="T78" fmla="*/ 0 w 212"/>
                  <a:gd name="T79" fmla="*/ 0 h 2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2" h="230">
                    <a:moveTo>
                      <a:pt x="212" y="117"/>
                    </a:moveTo>
                    <a:lnTo>
                      <a:pt x="212" y="115"/>
                    </a:lnTo>
                    <a:lnTo>
                      <a:pt x="209" y="91"/>
                    </a:lnTo>
                    <a:lnTo>
                      <a:pt x="203" y="70"/>
                    </a:lnTo>
                    <a:lnTo>
                      <a:pt x="194" y="51"/>
                    </a:lnTo>
                    <a:lnTo>
                      <a:pt x="180" y="34"/>
                    </a:lnTo>
                    <a:lnTo>
                      <a:pt x="163" y="19"/>
                    </a:lnTo>
                    <a:lnTo>
                      <a:pt x="154" y="13"/>
                    </a:lnTo>
                    <a:lnTo>
                      <a:pt x="145" y="9"/>
                    </a:lnTo>
                    <a:lnTo>
                      <a:pt x="126" y="2"/>
                    </a:lnTo>
                    <a:lnTo>
                      <a:pt x="115" y="0"/>
                    </a:lnTo>
                    <a:lnTo>
                      <a:pt x="106" y="0"/>
                    </a:lnTo>
                    <a:lnTo>
                      <a:pt x="83" y="2"/>
                    </a:lnTo>
                    <a:lnTo>
                      <a:pt x="63" y="9"/>
                    </a:lnTo>
                    <a:lnTo>
                      <a:pt x="44" y="19"/>
                    </a:lnTo>
                    <a:lnTo>
                      <a:pt x="28" y="34"/>
                    </a:lnTo>
                    <a:lnTo>
                      <a:pt x="15" y="51"/>
                    </a:lnTo>
                    <a:lnTo>
                      <a:pt x="7" y="70"/>
                    </a:lnTo>
                    <a:lnTo>
                      <a:pt x="1" y="91"/>
                    </a:lnTo>
                    <a:lnTo>
                      <a:pt x="0" y="115"/>
                    </a:lnTo>
                    <a:lnTo>
                      <a:pt x="1" y="137"/>
                    </a:lnTo>
                    <a:lnTo>
                      <a:pt x="7" y="159"/>
                    </a:lnTo>
                    <a:lnTo>
                      <a:pt x="15" y="179"/>
                    </a:lnTo>
                    <a:lnTo>
                      <a:pt x="28" y="198"/>
                    </a:lnTo>
                    <a:lnTo>
                      <a:pt x="44" y="213"/>
                    </a:lnTo>
                    <a:lnTo>
                      <a:pt x="63" y="223"/>
                    </a:lnTo>
                    <a:lnTo>
                      <a:pt x="83" y="229"/>
                    </a:lnTo>
                    <a:lnTo>
                      <a:pt x="106" y="230"/>
                    </a:lnTo>
                    <a:lnTo>
                      <a:pt x="115" y="229"/>
                    </a:lnTo>
                    <a:lnTo>
                      <a:pt x="126" y="229"/>
                    </a:lnTo>
                    <a:lnTo>
                      <a:pt x="145" y="223"/>
                    </a:lnTo>
                    <a:lnTo>
                      <a:pt x="154" y="218"/>
                    </a:lnTo>
                    <a:lnTo>
                      <a:pt x="163" y="213"/>
                    </a:lnTo>
                    <a:lnTo>
                      <a:pt x="180" y="198"/>
                    </a:lnTo>
                    <a:lnTo>
                      <a:pt x="186" y="188"/>
                    </a:lnTo>
                    <a:lnTo>
                      <a:pt x="194" y="179"/>
                    </a:lnTo>
                    <a:lnTo>
                      <a:pt x="198" y="168"/>
                    </a:lnTo>
                    <a:lnTo>
                      <a:pt x="203" y="159"/>
                    </a:lnTo>
                    <a:lnTo>
                      <a:pt x="209" y="138"/>
                    </a:lnTo>
                    <a:lnTo>
                      <a:pt x="212" y="117"/>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7" name="Line 38">
                <a:extLst>
                  <a:ext uri="{FF2B5EF4-FFF2-40B4-BE49-F238E27FC236}">
                    <a16:creationId xmlns:a16="http://schemas.microsoft.com/office/drawing/2014/main" id="{AFD17917-F87E-C549-9BB5-6BA7FB777EE2}"/>
                  </a:ext>
                </a:extLst>
              </p:cNvPr>
              <p:cNvSpPr>
                <a:spLocks noChangeShapeType="1"/>
              </p:cNvSpPr>
              <p:nvPr/>
            </p:nvSpPr>
            <p:spPr bwMode="auto">
              <a:xfrm flipV="1">
                <a:off x="1859" y="1795"/>
                <a:ext cx="1" cy="20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8" name="Freeform 39">
                <a:extLst>
                  <a:ext uri="{FF2B5EF4-FFF2-40B4-BE49-F238E27FC236}">
                    <a16:creationId xmlns:a16="http://schemas.microsoft.com/office/drawing/2014/main" id="{65633AD3-156A-8549-86EC-3DD68944A0FA}"/>
                  </a:ext>
                </a:extLst>
              </p:cNvPr>
              <p:cNvSpPr>
                <a:spLocks/>
              </p:cNvSpPr>
              <p:nvPr/>
            </p:nvSpPr>
            <p:spPr bwMode="auto">
              <a:xfrm>
                <a:off x="1832" y="1997"/>
                <a:ext cx="53" cy="58"/>
              </a:xfrm>
              <a:custGeom>
                <a:avLst/>
                <a:gdLst>
                  <a:gd name="T0" fmla="*/ 0 w 212"/>
                  <a:gd name="T1" fmla="*/ 0 h 230"/>
                  <a:gd name="T2" fmla="*/ 0 w 212"/>
                  <a:gd name="T3" fmla="*/ 0 h 230"/>
                  <a:gd name="T4" fmla="*/ 0 w 212"/>
                  <a:gd name="T5" fmla="*/ 0 h 230"/>
                  <a:gd name="T6" fmla="*/ 0 w 212"/>
                  <a:gd name="T7" fmla="*/ 0 h 230"/>
                  <a:gd name="T8" fmla="*/ 0 w 212"/>
                  <a:gd name="T9" fmla="*/ 0 h 230"/>
                  <a:gd name="T10" fmla="*/ 0 w 212"/>
                  <a:gd name="T11" fmla="*/ 0 h 230"/>
                  <a:gd name="T12" fmla="*/ 0 w 212"/>
                  <a:gd name="T13" fmla="*/ 0 h 230"/>
                  <a:gd name="T14" fmla="*/ 0 w 212"/>
                  <a:gd name="T15" fmla="*/ 0 h 230"/>
                  <a:gd name="T16" fmla="*/ 0 w 212"/>
                  <a:gd name="T17" fmla="*/ 0 h 230"/>
                  <a:gd name="T18" fmla="*/ 0 w 212"/>
                  <a:gd name="T19" fmla="*/ 0 h 230"/>
                  <a:gd name="T20" fmla="*/ 0 w 212"/>
                  <a:gd name="T21" fmla="*/ 0 h 230"/>
                  <a:gd name="T22" fmla="*/ 0 w 212"/>
                  <a:gd name="T23" fmla="*/ 0 h 230"/>
                  <a:gd name="T24" fmla="*/ 0 w 212"/>
                  <a:gd name="T25" fmla="*/ 0 h 230"/>
                  <a:gd name="T26" fmla="*/ 0 w 212"/>
                  <a:gd name="T27" fmla="*/ 0 h 230"/>
                  <a:gd name="T28" fmla="*/ 0 w 212"/>
                  <a:gd name="T29" fmla="*/ 0 h 230"/>
                  <a:gd name="T30" fmla="*/ 0 w 212"/>
                  <a:gd name="T31" fmla="*/ 0 h 230"/>
                  <a:gd name="T32" fmla="*/ 0 w 212"/>
                  <a:gd name="T33" fmla="*/ 0 h 230"/>
                  <a:gd name="T34" fmla="*/ 0 w 212"/>
                  <a:gd name="T35" fmla="*/ 0 h 230"/>
                  <a:gd name="T36" fmla="*/ 0 w 212"/>
                  <a:gd name="T37" fmla="*/ 0 h 230"/>
                  <a:gd name="T38" fmla="*/ 0 w 212"/>
                  <a:gd name="T39" fmla="*/ 0 h 230"/>
                  <a:gd name="T40" fmla="*/ 0 w 212"/>
                  <a:gd name="T41" fmla="*/ 0 h 230"/>
                  <a:gd name="T42" fmla="*/ 0 w 212"/>
                  <a:gd name="T43" fmla="*/ 0 h 230"/>
                  <a:gd name="T44" fmla="*/ 0 w 212"/>
                  <a:gd name="T45" fmla="*/ 0 h 230"/>
                  <a:gd name="T46" fmla="*/ 0 w 212"/>
                  <a:gd name="T47" fmla="*/ 0 h 230"/>
                  <a:gd name="T48" fmla="*/ 0 w 212"/>
                  <a:gd name="T49" fmla="*/ 0 h 230"/>
                  <a:gd name="T50" fmla="*/ 0 w 212"/>
                  <a:gd name="T51" fmla="*/ 0 h 230"/>
                  <a:gd name="T52" fmla="*/ 0 w 212"/>
                  <a:gd name="T53" fmla="*/ 0 h 230"/>
                  <a:gd name="T54" fmla="*/ 0 w 212"/>
                  <a:gd name="T55" fmla="*/ 0 h 230"/>
                  <a:gd name="T56" fmla="*/ 0 w 212"/>
                  <a:gd name="T57" fmla="*/ 0 h 230"/>
                  <a:gd name="T58" fmla="*/ 0 w 212"/>
                  <a:gd name="T59" fmla="*/ 0 h 230"/>
                  <a:gd name="T60" fmla="*/ 0 w 212"/>
                  <a:gd name="T61" fmla="*/ 0 h 230"/>
                  <a:gd name="T62" fmla="*/ 0 w 212"/>
                  <a:gd name="T63" fmla="*/ 0 h 230"/>
                  <a:gd name="T64" fmla="*/ 0 w 212"/>
                  <a:gd name="T65" fmla="*/ 0 h 230"/>
                  <a:gd name="T66" fmla="*/ 0 w 212"/>
                  <a:gd name="T67" fmla="*/ 0 h 230"/>
                  <a:gd name="T68" fmla="*/ 0 w 212"/>
                  <a:gd name="T69" fmla="*/ 0 h 230"/>
                  <a:gd name="T70" fmla="*/ 0 w 212"/>
                  <a:gd name="T71" fmla="*/ 0 h 230"/>
                  <a:gd name="T72" fmla="*/ 0 w 212"/>
                  <a:gd name="T73" fmla="*/ 0 h 230"/>
                  <a:gd name="T74" fmla="*/ 0 w 212"/>
                  <a:gd name="T75" fmla="*/ 0 h 230"/>
                  <a:gd name="T76" fmla="*/ 0 w 212"/>
                  <a:gd name="T77" fmla="*/ 0 h 230"/>
                  <a:gd name="T78" fmla="*/ 0 w 212"/>
                  <a:gd name="T79" fmla="*/ 0 h 230"/>
                  <a:gd name="T80" fmla="*/ 0 w 212"/>
                  <a:gd name="T81" fmla="*/ 0 h 230"/>
                  <a:gd name="T82" fmla="*/ 0 w 212"/>
                  <a:gd name="T83" fmla="*/ 0 h 230"/>
                  <a:gd name="T84" fmla="*/ 0 w 212"/>
                  <a:gd name="T85" fmla="*/ 0 h 230"/>
                  <a:gd name="T86" fmla="*/ 0 w 212"/>
                  <a:gd name="T87" fmla="*/ 0 h 230"/>
                  <a:gd name="T88" fmla="*/ 0 w 212"/>
                  <a:gd name="T89" fmla="*/ 0 h 230"/>
                  <a:gd name="T90" fmla="*/ 0 w 212"/>
                  <a:gd name="T91" fmla="*/ 0 h 230"/>
                  <a:gd name="T92" fmla="*/ 0 w 212"/>
                  <a:gd name="T93" fmla="*/ 0 h 230"/>
                  <a:gd name="T94" fmla="*/ 0 w 212"/>
                  <a:gd name="T95" fmla="*/ 0 h 230"/>
                  <a:gd name="T96" fmla="*/ 0 w 212"/>
                  <a:gd name="T97" fmla="*/ 0 h 2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2" h="230">
                    <a:moveTo>
                      <a:pt x="108" y="0"/>
                    </a:moveTo>
                    <a:lnTo>
                      <a:pt x="106" y="0"/>
                    </a:lnTo>
                    <a:lnTo>
                      <a:pt x="84" y="1"/>
                    </a:lnTo>
                    <a:lnTo>
                      <a:pt x="65" y="8"/>
                    </a:lnTo>
                    <a:lnTo>
                      <a:pt x="47" y="18"/>
                    </a:lnTo>
                    <a:lnTo>
                      <a:pt x="31" y="34"/>
                    </a:lnTo>
                    <a:lnTo>
                      <a:pt x="18" y="50"/>
                    </a:lnTo>
                    <a:lnTo>
                      <a:pt x="8" y="69"/>
                    </a:lnTo>
                    <a:lnTo>
                      <a:pt x="2" y="90"/>
                    </a:lnTo>
                    <a:lnTo>
                      <a:pt x="0" y="115"/>
                    </a:lnTo>
                    <a:lnTo>
                      <a:pt x="0" y="126"/>
                    </a:lnTo>
                    <a:lnTo>
                      <a:pt x="2" y="138"/>
                    </a:lnTo>
                    <a:lnTo>
                      <a:pt x="8" y="160"/>
                    </a:lnTo>
                    <a:lnTo>
                      <a:pt x="12" y="169"/>
                    </a:lnTo>
                    <a:lnTo>
                      <a:pt x="18" y="179"/>
                    </a:lnTo>
                    <a:lnTo>
                      <a:pt x="31" y="199"/>
                    </a:lnTo>
                    <a:lnTo>
                      <a:pt x="47" y="212"/>
                    </a:lnTo>
                    <a:lnTo>
                      <a:pt x="65" y="223"/>
                    </a:lnTo>
                    <a:lnTo>
                      <a:pt x="84" y="228"/>
                    </a:lnTo>
                    <a:lnTo>
                      <a:pt x="106" y="230"/>
                    </a:lnTo>
                    <a:lnTo>
                      <a:pt x="116" y="229"/>
                    </a:lnTo>
                    <a:lnTo>
                      <a:pt x="120" y="228"/>
                    </a:lnTo>
                    <a:lnTo>
                      <a:pt x="126" y="228"/>
                    </a:lnTo>
                    <a:lnTo>
                      <a:pt x="136" y="225"/>
                    </a:lnTo>
                    <a:lnTo>
                      <a:pt x="147" y="223"/>
                    </a:lnTo>
                    <a:lnTo>
                      <a:pt x="155" y="217"/>
                    </a:lnTo>
                    <a:lnTo>
                      <a:pt x="165" y="212"/>
                    </a:lnTo>
                    <a:lnTo>
                      <a:pt x="166" y="209"/>
                    </a:lnTo>
                    <a:lnTo>
                      <a:pt x="169" y="208"/>
                    </a:lnTo>
                    <a:lnTo>
                      <a:pt x="173" y="206"/>
                    </a:lnTo>
                    <a:lnTo>
                      <a:pt x="183" y="199"/>
                    </a:lnTo>
                    <a:lnTo>
                      <a:pt x="189" y="189"/>
                    </a:lnTo>
                    <a:lnTo>
                      <a:pt x="196" y="179"/>
                    </a:lnTo>
                    <a:lnTo>
                      <a:pt x="201" y="169"/>
                    </a:lnTo>
                    <a:lnTo>
                      <a:pt x="206" y="160"/>
                    </a:lnTo>
                    <a:lnTo>
                      <a:pt x="208" y="148"/>
                    </a:lnTo>
                    <a:lnTo>
                      <a:pt x="211" y="138"/>
                    </a:lnTo>
                    <a:lnTo>
                      <a:pt x="211" y="126"/>
                    </a:lnTo>
                    <a:lnTo>
                      <a:pt x="212" y="115"/>
                    </a:lnTo>
                    <a:lnTo>
                      <a:pt x="211" y="90"/>
                    </a:lnTo>
                    <a:lnTo>
                      <a:pt x="206" y="69"/>
                    </a:lnTo>
                    <a:lnTo>
                      <a:pt x="196" y="50"/>
                    </a:lnTo>
                    <a:lnTo>
                      <a:pt x="183" y="34"/>
                    </a:lnTo>
                    <a:lnTo>
                      <a:pt x="173" y="25"/>
                    </a:lnTo>
                    <a:lnTo>
                      <a:pt x="165" y="18"/>
                    </a:lnTo>
                    <a:lnTo>
                      <a:pt x="155" y="12"/>
                    </a:lnTo>
                    <a:lnTo>
                      <a:pt x="147" y="8"/>
                    </a:lnTo>
                    <a:lnTo>
                      <a:pt x="128" y="1"/>
                    </a:lnTo>
                    <a:lnTo>
                      <a:pt x="108"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9" name="Line 40">
                <a:extLst>
                  <a:ext uri="{FF2B5EF4-FFF2-40B4-BE49-F238E27FC236}">
                    <a16:creationId xmlns:a16="http://schemas.microsoft.com/office/drawing/2014/main" id="{C5F9E5A1-E21F-C34D-9319-40515CB6D35B}"/>
                  </a:ext>
                </a:extLst>
              </p:cNvPr>
              <p:cNvSpPr>
                <a:spLocks noChangeShapeType="1"/>
              </p:cNvSpPr>
              <p:nvPr/>
            </p:nvSpPr>
            <p:spPr bwMode="auto">
              <a:xfrm>
                <a:off x="2167" y="547"/>
                <a:ext cx="1" cy="20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0" name="Freeform 41">
                <a:extLst>
                  <a:ext uri="{FF2B5EF4-FFF2-40B4-BE49-F238E27FC236}">
                    <a16:creationId xmlns:a16="http://schemas.microsoft.com/office/drawing/2014/main" id="{8B5BDAEE-A9D0-1441-8B8C-27AC802F7B58}"/>
                  </a:ext>
                </a:extLst>
              </p:cNvPr>
              <p:cNvSpPr>
                <a:spLocks/>
              </p:cNvSpPr>
              <p:nvPr/>
            </p:nvSpPr>
            <p:spPr bwMode="auto">
              <a:xfrm>
                <a:off x="2141" y="490"/>
                <a:ext cx="53" cy="57"/>
              </a:xfrm>
              <a:custGeom>
                <a:avLst/>
                <a:gdLst>
                  <a:gd name="T0" fmla="*/ 0 w 213"/>
                  <a:gd name="T1" fmla="*/ 0 h 231"/>
                  <a:gd name="T2" fmla="*/ 0 w 213"/>
                  <a:gd name="T3" fmla="*/ 0 h 231"/>
                  <a:gd name="T4" fmla="*/ 0 w 213"/>
                  <a:gd name="T5" fmla="*/ 0 h 231"/>
                  <a:gd name="T6" fmla="*/ 0 w 213"/>
                  <a:gd name="T7" fmla="*/ 0 h 231"/>
                  <a:gd name="T8" fmla="*/ 0 w 213"/>
                  <a:gd name="T9" fmla="*/ 0 h 231"/>
                  <a:gd name="T10" fmla="*/ 0 w 213"/>
                  <a:gd name="T11" fmla="*/ 0 h 231"/>
                  <a:gd name="T12" fmla="*/ 0 w 213"/>
                  <a:gd name="T13" fmla="*/ 0 h 231"/>
                  <a:gd name="T14" fmla="*/ 0 w 213"/>
                  <a:gd name="T15" fmla="*/ 0 h 231"/>
                  <a:gd name="T16" fmla="*/ 0 w 213"/>
                  <a:gd name="T17" fmla="*/ 0 h 231"/>
                  <a:gd name="T18" fmla="*/ 0 w 213"/>
                  <a:gd name="T19" fmla="*/ 0 h 231"/>
                  <a:gd name="T20" fmla="*/ 0 w 213"/>
                  <a:gd name="T21" fmla="*/ 0 h 231"/>
                  <a:gd name="T22" fmla="*/ 0 w 213"/>
                  <a:gd name="T23" fmla="*/ 0 h 231"/>
                  <a:gd name="T24" fmla="*/ 0 w 213"/>
                  <a:gd name="T25" fmla="*/ 0 h 231"/>
                  <a:gd name="T26" fmla="*/ 0 w 213"/>
                  <a:gd name="T27" fmla="*/ 0 h 231"/>
                  <a:gd name="T28" fmla="*/ 0 w 213"/>
                  <a:gd name="T29" fmla="*/ 0 h 231"/>
                  <a:gd name="T30" fmla="*/ 0 w 213"/>
                  <a:gd name="T31" fmla="*/ 0 h 231"/>
                  <a:gd name="T32" fmla="*/ 0 w 213"/>
                  <a:gd name="T33" fmla="*/ 0 h 231"/>
                  <a:gd name="T34" fmla="*/ 0 w 213"/>
                  <a:gd name="T35" fmla="*/ 0 h 231"/>
                  <a:gd name="T36" fmla="*/ 0 w 213"/>
                  <a:gd name="T37" fmla="*/ 0 h 231"/>
                  <a:gd name="T38" fmla="*/ 0 w 213"/>
                  <a:gd name="T39" fmla="*/ 0 h 231"/>
                  <a:gd name="T40" fmla="*/ 0 w 213"/>
                  <a:gd name="T41" fmla="*/ 0 h 231"/>
                  <a:gd name="T42" fmla="*/ 0 w 213"/>
                  <a:gd name="T43" fmla="*/ 0 h 231"/>
                  <a:gd name="T44" fmla="*/ 0 w 213"/>
                  <a:gd name="T45" fmla="*/ 0 h 231"/>
                  <a:gd name="T46" fmla="*/ 0 w 213"/>
                  <a:gd name="T47" fmla="*/ 0 h 231"/>
                  <a:gd name="T48" fmla="*/ 0 w 213"/>
                  <a:gd name="T49" fmla="*/ 0 h 231"/>
                  <a:gd name="T50" fmla="*/ 0 w 213"/>
                  <a:gd name="T51" fmla="*/ 0 h 231"/>
                  <a:gd name="T52" fmla="*/ 0 w 213"/>
                  <a:gd name="T53" fmla="*/ 0 h 231"/>
                  <a:gd name="T54" fmla="*/ 0 w 213"/>
                  <a:gd name="T55" fmla="*/ 0 h 231"/>
                  <a:gd name="T56" fmla="*/ 0 w 213"/>
                  <a:gd name="T57" fmla="*/ 0 h 231"/>
                  <a:gd name="T58" fmla="*/ 0 w 213"/>
                  <a:gd name="T59" fmla="*/ 0 h 231"/>
                  <a:gd name="T60" fmla="*/ 0 w 213"/>
                  <a:gd name="T61" fmla="*/ 0 h 231"/>
                  <a:gd name="T62" fmla="*/ 0 w 213"/>
                  <a:gd name="T63" fmla="*/ 0 h 231"/>
                  <a:gd name="T64" fmla="*/ 0 w 213"/>
                  <a:gd name="T65" fmla="*/ 0 h 231"/>
                  <a:gd name="T66" fmla="*/ 0 w 213"/>
                  <a:gd name="T67" fmla="*/ 0 h 231"/>
                  <a:gd name="T68" fmla="*/ 0 w 213"/>
                  <a:gd name="T69" fmla="*/ 0 h 231"/>
                  <a:gd name="T70" fmla="*/ 0 w 213"/>
                  <a:gd name="T71" fmla="*/ 0 h 231"/>
                  <a:gd name="T72" fmla="*/ 0 w 213"/>
                  <a:gd name="T73" fmla="*/ 0 h 231"/>
                  <a:gd name="T74" fmla="*/ 0 w 213"/>
                  <a:gd name="T75" fmla="*/ 0 h 231"/>
                  <a:gd name="T76" fmla="*/ 0 w 213"/>
                  <a:gd name="T77" fmla="*/ 0 h 231"/>
                  <a:gd name="T78" fmla="*/ 0 w 213"/>
                  <a:gd name="T79" fmla="*/ 0 h 2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3" h="231">
                    <a:moveTo>
                      <a:pt x="105" y="231"/>
                    </a:moveTo>
                    <a:lnTo>
                      <a:pt x="107" y="231"/>
                    </a:lnTo>
                    <a:lnTo>
                      <a:pt x="126" y="228"/>
                    </a:lnTo>
                    <a:lnTo>
                      <a:pt x="145" y="221"/>
                    </a:lnTo>
                    <a:lnTo>
                      <a:pt x="154" y="216"/>
                    </a:lnTo>
                    <a:lnTo>
                      <a:pt x="164" y="211"/>
                    </a:lnTo>
                    <a:lnTo>
                      <a:pt x="172" y="203"/>
                    </a:lnTo>
                    <a:lnTo>
                      <a:pt x="182" y="196"/>
                    </a:lnTo>
                    <a:lnTo>
                      <a:pt x="194" y="178"/>
                    </a:lnTo>
                    <a:lnTo>
                      <a:pt x="198" y="168"/>
                    </a:lnTo>
                    <a:lnTo>
                      <a:pt x="203" y="159"/>
                    </a:lnTo>
                    <a:lnTo>
                      <a:pt x="209" y="138"/>
                    </a:lnTo>
                    <a:lnTo>
                      <a:pt x="209" y="131"/>
                    </a:lnTo>
                    <a:lnTo>
                      <a:pt x="211" y="126"/>
                    </a:lnTo>
                    <a:lnTo>
                      <a:pt x="213" y="115"/>
                    </a:lnTo>
                    <a:lnTo>
                      <a:pt x="209" y="91"/>
                    </a:lnTo>
                    <a:lnTo>
                      <a:pt x="203" y="70"/>
                    </a:lnTo>
                    <a:lnTo>
                      <a:pt x="194" y="49"/>
                    </a:lnTo>
                    <a:lnTo>
                      <a:pt x="182" y="32"/>
                    </a:lnTo>
                    <a:lnTo>
                      <a:pt x="164" y="17"/>
                    </a:lnTo>
                    <a:lnTo>
                      <a:pt x="145" y="8"/>
                    </a:lnTo>
                    <a:lnTo>
                      <a:pt x="126" y="2"/>
                    </a:lnTo>
                    <a:lnTo>
                      <a:pt x="107" y="0"/>
                    </a:lnTo>
                    <a:lnTo>
                      <a:pt x="84" y="2"/>
                    </a:lnTo>
                    <a:lnTo>
                      <a:pt x="65" y="8"/>
                    </a:lnTo>
                    <a:lnTo>
                      <a:pt x="46" y="17"/>
                    </a:lnTo>
                    <a:lnTo>
                      <a:pt x="30" y="32"/>
                    </a:lnTo>
                    <a:lnTo>
                      <a:pt x="15" y="49"/>
                    </a:lnTo>
                    <a:lnTo>
                      <a:pt x="7" y="70"/>
                    </a:lnTo>
                    <a:lnTo>
                      <a:pt x="1" y="91"/>
                    </a:lnTo>
                    <a:lnTo>
                      <a:pt x="1" y="115"/>
                    </a:lnTo>
                    <a:lnTo>
                      <a:pt x="0" y="126"/>
                    </a:lnTo>
                    <a:lnTo>
                      <a:pt x="1" y="138"/>
                    </a:lnTo>
                    <a:lnTo>
                      <a:pt x="7" y="159"/>
                    </a:lnTo>
                    <a:lnTo>
                      <a:pt x="15" y="178"/>
                    </a:lnTo>
                    <a:lnTo>
                      <a:pt x="30" y="196"/>
                    </a:lnTo>
                    <a:lnTo>
                      <a:pt x="46" y="211"/>
                    </a:lnTo>
                    <a:lnTo>
                      <a:pt x="64" y="221"/>
                    </a:lnTo>
                    <a:lnTo>
                      <a:pt x="83" y="228"/>
                    </a:lnTo>
                    <a:lnTo>
                      <a:pt x="105" y="23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1" name="Rectangle 42">
                <a:extLst>
                  <a:ext uri="{FF2B5EF4-FFF2-40B4-BE49-F238E27FC236}">
                    <a16:creationId xmlns:a16="http://schemas.microsoft.com/office/drawing/2014/main" id="{91D8F6C6-317C-3542-B0E5-DE7D6E8FCD71}"/>
                  </a:ext>
                </a:extLst>
              </p:cNvPr>
              <p:cNvSpPr>
                <a:spLocks noChangeArrowheads="1"/>
              </p:cNvSpPr>
              <p:nvPr/>
            </p:nvSpPr>
            <p:spPr bwMode="auto">
              <a:xfrm>
                <a:off x="2288" y="391"/>
                <a:ext cx="3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dirty="0">
                    <a:solidFill>
                      <a:srgbClr val="000000"/>
                    </a:solidFill>
                    <a:latin typeface="宋体" panose="02010600030101010101" pitchFamily="2" charset="-122"/>
                  </a:rPr>
                  <a:t>15V</a:t>
                </a:r>
                <a:endParaRPr lang="en-US" altLang="zh-CN" dirty="0">
                  <a:latin typeface="Times New Roman" panose="02020603050405020304" pitchFamily="18" charset="0"/>
                </a:endParaRPr>
              </a:p>
            </p:txBody>
          </p:sp>
          <p:sp>
            <p:nvSpPr>
              <p:cNvPr id="37932" name="Rectangle 43">
                <a:extLst>
                  <a:ext uri="{FF2B5EF4-FFF2-40B4-BE49-F238E27FC236}">
                    <a16:creationId xmlns:a16="http://schemas.microsoft.com/office/drawing/2014/main" id="{40B48508-8A56-9348-B9C7-EC8B740855DD}"/>
                  </a:ext>
                </a:extLst>
              </p:cNvPr>
              <p:cNvSpPr>
                <a:spLocks noChangeArrowheads="1"/>
              </p:cNvSpPr>
              <p:nvPr/>
            </p:nvSpPr>
            <p:spPr bwMode="auto">
              <a:xfrm>
                <a:off x="2288" y="690"/>
                <a:ext cx="22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dirty="0">
                    <a:solidFill>
                      <a:srgbClr val="000000"/>
                    </a:solidFill>
                    <a:latin typeface="宋体" panose="02010600030101010101" pitchFamily="2" charset="-122"/>
                  </a:rPr>
                  <a:t>2k</a:t>
                </a:r>
                <a:endParaRPr lang="en-US" altLang="zh-CN" dirty="0">
                  <a:latin typeface="Times New Roman" panose="02020603050405020304" pitchFamily="18" charset="0"/>
                </a:endParaRPr>
              </a:p>
            </p:txBody>
          </p:sp>
          <p:sp>
            <p:nvSpPr>
              <p:cNvPr id="37933" name="Rectangle 44">
                <a:extLst>
                  <a:ext uri="{FF2B5EF4-FFF2-40B4-BE49-F238E27FC236}">
                    <a16:creationId xmlns:a16="http://schemas.microsoft.com/office/drawing/2014/main" id="{8A632EF8-261E-B84F-816C-ADB28D0AE050}"/>
                  </a:ext>
                </a:extLst>
              </p:cNvPr>
              <p:cNvSpPr>
                <a:spLocks noChangeArrowheads="1"/>
              </p:cNvSpPr>
              <p:nvPr/>
            </p:nvSpPr>
            <p:spPr bwMode="auto">
              <a:xfrm>
                <a:off x="2649" y="944"/>
                <a:ext cx="1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F</a:t>
                </a:r>
                <a:endParaRPr lang="en-US" altLang="zh-CN">
                  <a:latin typeface="Times New Roman" panose="02020603050405020304" pitchFamily="18" charset="0"/>
                </a:endParaRPr>
              </a:p>
            </p:txBody>
          </p:sp>
          <p:sp>
            <p:nvSpPr>
              <p:cNvPr id="37934" name="Rectangle 45">
                <a:extLst>
                  <a:ext uri="{FF2B5EF4-FFF2-40B4-BE49-F238E27FC236}">
                    <a16:creationId xmlns:a16="http://schemas.microsoft.com/office/drawing/2014/main" id="{12459189-924B-BF4B-83DA-C3D162B38715}"/>
                  </a:ext>
                </a:extLst>
              </p:cNvPr>
              <p:cNvSpPr>
                <a:spLocks noChangeArrowheads="1"/>
              </p:cNvSpPr>
              <p:nvPr/>
            </p:nvSpPr>
            <p:spPr bwMode="auto">
              <a:xfrm>
                <a:off x="2777" y="1003"/>
                <a:ext cx="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3</a:t>
                </a:r>
                <a:endParaRPr lang="en-US" altLang="zh-CN">
                  <a:latin typeface="Times New Roman" panose="02020603050405020304" pitchFamily="18" charset="0"/>
                </a:endParaRPr>
              </a:p>
            </p:txBody>
          </p:sp>
          <p:sp>
            <p:nvSpPr>
              <p:cNvPr id="37935" name="Rectangle 46">
                <a:extLst>
                  <a:ext uri="{FF2B5EF4-FFF2-40B4-BE49-F238E27FC236}">
                    <a16:creationId xmlns:a16="http://schemas.microsoft.com/office/drawing/2014/main" id="{71AC8343-1413-EC4E-8B9F-32ABED5E547B}"/>
                  </a:ext>
                </a:extLst>
              </p:cNvPr>
              <p:cNvSpPr>
                <a:spLocks noChangeArrowheads="1"/>
              </p:cNvSpPr>
              <p:nvPr/>
            </p:nvSpPr>
            <p:spPr bwMode="auto">
              <a:xfrm>
                <a:off x="1917" y="1937"/>
                <a:ext cx="3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-2V</a:t>
                </a:r>
                <a:endParaRPr lang="en-US" altLang="zh-CN">
                  <a:latin typeface="Times New Roman" panose="02020603050405020304" pitchFamily="18" charset="0"/>
                </a:endParaRPr>
              </a:p>
            </p:txBody>
          </p:sp>
          <p:sp>
            <p:nvSpPr>
              <p:cNvPr id="37936" name="Rectangle 47">
                <a:extLst>
                  <a:ext uri="{FF2B5EF4-FFF2-40B4-BE49-F238E27FC236}">
                    <a16:creationId xmlns:a16="http://schemas.microsoft.com/office/drawing/2014/main" id="{76CDD98B-D939-7549-B6DA-037A0DCB11A9}"/>
                  </a:ext>
                </a:extLst>
              </p:cNvPr>
              <p:cNvSpPr>
                <a:spLocks noChangeArrowheads="1"/>
              </p:cNvSpPr>
              <p:nvPr/>
            </p:nvSpPr>
            <p:spPr bwMode="auto">
              <a:xfrm>
                <a:off x="1428" y="968"/>
                <a:ext cx="3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10k</a:t>
                </a:r>
                <a:endParaRPr lang="en-US" altLang="zh-CN">
                  <a:latin typeface="Times New Roman" panose="02020603050405020304" pitchFamily="18" charset="0"/>
                </a:endParaRPr>
              </a:p>
            </p:txBody>
          </p:sp>
          <p:sp>
            <p:nvSpPr>
              <p:cNvPr id="37937" name="Rectangle 48">
                <a:extLst>
                  <a:ext uri="{FF2B5EF4-FFF2-40B4-BE49-F238E27FC236}">
                    <a16:creationId xmlns:a16="http://schemas.microsoft.com/office/drawing/2014/main" id="{D5EA844E-0051-BD40-A1F6-B23656A640B2}"/>
                  </a:ext>
                </a:extLst>
              </p:cNvPr>
              <p:cNvSpPr>
                <a:spLocks noChangeArrowheads="1"/>
              </p:cNvSpPr>
              <p:nvPr/>
            </p:nvSpPr>
            <p:spPr bwMode="auto">
              <a:xfrm>
                <a:off x="1237" y="1591"/>
                <a:ext cx="56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50k  </a:t>
                </a:r>
                <a:endParaRPr lang="en-US" altLang="zh-CN">
                  <a:latin typeface="Times New Roman" panose="02020603050405020304" pitchFamily="18" charset="0"/>
                </a:endParaRPr>
              </a:p>
            </p:txBody>
          </p:sp>
          <p:sp>
            <p:nvSpPr>
              <p:cNvPr id="37938" name="Rectangle 49">
                <a:extLst>
                  <a:ext uri="{FF2B5EF4-FFF2-40B4-BE49-F238E27FC236}">
                    <a16:creationId xmlns:a16="http://schemas.microsoft.com/office/drawing/2014/main" id="{8B5CF106-3300-CA44-A601-8A30453F702B}"/>
                  </a:ext>
                </a:extLst>
              </p:cNvPr>
              <p:cNvSpPr>
                <a:spLocks noChangeArrowheads="1"/>
              </p:cNvSpPr>
              <p:nvPr/>
            </p:nvSpPr>
            <p:spPr bwMode="auto">
              <a:xfrm>
                <a:off x="2299" y="1466"/>
                <a:ext cx="1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T</a:t>
                </a:r>
                <a:endParaRPr lang="en-US" altLang="zh-CN">
                  <a:latin typeface="Times New Roman" panose="02020603050405020304" pitchFamily="18" charset="0"/>
                </a:endParaRPr>
              </a:p>
            </p:txBody>
          </p:sp>
          <p:sp>
            <p:nvSpPr>
              <p:cNvPr id="37939" name="Rectangle 50">
                <a:extLst>
                  <a:ext uri="{FF2B5EF4-FFF2-40B4-BE49-F238E27FC236}">
                    <a16:creationId xmlns:a16="http://schemas.microsoft.com/office/drawing/2014/main" id="{B0100775-3CD5-A743-9108-C25EB895D5E6}"/>
                  </a:ext>
                </a:extLst>
              </p:cNvPr>
              <p:cNvSpPr>
                <a:spLocks noChangeArrowheads="1"/>
              </p:cNvSpPr>
              <p:nvPr/>
            </p:nvSpPr>
            <p:spPr bwMode="auto">
              <a:xfrm>
                <a:off x="2426" y="1525"/>
                <a:ext cx="8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3</a:t>
                </a:r>
                <a:endParaRPr lang="en-US" altLang="zh-CN">
                  <a:latin typeface="Times New Roman" panose="02020603050405020304" pitchFamily="18" charset="0"/>
                </a:endParaRPr>
              </a:p>
            </p:txBody>
          </p:sp>
          <p:sp>
            <p:nvSpPr>
              <p:cNvPr id="37940" name="Rectangle 51">
                <a:extLst>
                  <a:ext uri="{FF2B5EF4-FFF2-40B4-BE49-F238E27FC236}">
                    <a16:creationId xmlns:a16="http://schemas.microsoft.com/office/drawing/2014/main" id="{2D46B77F-B440-AF45-8584-82779ABE3D58}"/>
                  </a:ext>
                </a:extLst>
              </p:cNvPr>
              <p:cNvSpPr>
                <a:spLocks noChangeArrowheads="1"/>
              </p:cNvSpPr>
              <p:nvPr/>
            </p:nvSpPr>
            <p:spPr bwMode="auto">
              <a:xfrm>
                <a:off x="2483" y="680"/>
                <a:ext cx="25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4000">
                    <a:solidFill>
                      <a:srgbClr val="333333"/>
                    </a:solidFill>
                    <a:latin typeface="宋体" panose="02010600030101010101" pitchFamily="2" charset="-122"/>
                  </a:rPr>
                  <a:t>Ω</a:t>
                </a:r>
                <a:endParaRPr lang="en-US" altLang="zh-CN">
                  <a:latin typeface="Times New Roman" panose="02020603050405020304" pitchFamily="18" charset="0"/>
                </a:endParaRPr>
              </a:p>
            </p:txBody>
          </p:sp>
          <p:sp>
            <p:nvSpPr>
              <p:cNvPr id="37941" name="Rectangle 52">
                <a:extLst>
                  <a:ext uri="{FF2B5EF4-FFF2-40B4-BE49-F238E27FC236}">
                    <a16:creationId xmlns:a16="http://schemas.microsoft.com/office/drawing/2014/main" id="{33F5CEE1-C026-474A-888D-EAC1800672B8}"/>
                  </a:ext>
                </a:extLst>
              </p:cNvPr>
              <p:cNvSpPr>
                <a:spLocks noChangeArrowheads="1"/>
              </p:cNvSpPr>
              <p:nvPr/>
            </p:nvSpPr>
            <p:spPr bwMode="auto">
              <a:xfrm>
                <a:off x="1738" y="958"/>
                <a:ext cx="25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4000">
                    <a:solidFill>
                      <a:srgbClr val="333333"/>
                    </a:solidFill>
                    <a:latin typeface="宋体" panose="02010600030101010101" pitchFamily="2" charset="-122"/>
                  </a:rPr>
                  <a:t>Ω</a:t>
                </a:r>
                <a:endParaRPr lang="en-US" altLang="zh-CN">
                  <a:latin typeface="Times New Roman" panose="02020603050405020304" pitchFamily="18" charset="0"/>
                </a:endParaRPr>
              </a:p>
            </p:txBody>
          </p:sp>
          <p:sp>
            <p:nvSpPr>
              <p:cNvPr id="37942" name="Rectangle 53">
                <a:extLst>
                  <a:ext uri="{FF2B5EF4-FFF2-40B4-BE49-F238E27FC236}">
                    <a16:creationId xmlns:a16="http://schemas.microsoft.com/office/drawing/2014/main" id="{883C6707-C92B-EF4C-8F87-E9F7071E8DEC}"/>
                  </a:ext>
                </a:extLst>
              </p:cNvPr>
              <p:cNvSpPr>
                <a:spLocks noChangeArrowheads="1"/>
              </p:cNvSpPr>
              <p:nvPr/>
            </p:nvSpPr>
            <p:spPr bwMode="auto">
              <a:xfrm>
                <a:off x="1546" y="1579"/>
                <a:ext cx="25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4000">
                    <a:solidFill>
                      <a:srgbClr val="333333"/>
                    </a:solidFill>
                    <a:latin typeface="宋体" panose="02010600030101010101" pitchFamily="2" charset="-122"/>
                  </a:rPr>
                  <a:t>Ω</a:t>
                </a:r>
                <a:endParaRPr lang="en-US" altLang="zh-CN">
                  <a:latin typeface="Times New Roman" panose="02020603050405020304" pitchFamily="18" charset="0"/>
                </a:endParaRPr>
              </a:p>
            </p:txBody>
          </p:sp>
        </p:grpSp>
        <p:sp>
          <p:nvSpPr>
            <p:cNvPr id="13323" name="Rectangle 54">
              <a:extLst>
                <a:ext uri="{FF2B5EF4-FFF2-40B4-BE49-F238E27FC236}">
                  <a16:creationId xmlns:a16="http://schemas.microsoft.com/office/drawing/2014/main" id="{9F58C10F-81D7-7D48-87EE-33932313A1E2}"/>
                </a:ext>
              </a:extLst>
            </p:cNvPr>
            <p:cNvSpPr>
              <a:spLocks noChangeArrowheads="1"/>
            </p:cNvSpPr>
            <p:nvPr/>
          </p:nvSpPr>
          <p:spPr bwMode="auto">
            <a:xfrm>
              <a:off x="3152" y="1117"/>
              <a:ext cx="397"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defRPr/>
              </a:pPr>
              <a:r>
                <a:rPr lang="en-US" altLang="zh-CN" sz="3500">
                  <a:solidFill>
                    <a:srgbClr val="000000"/>
                  </a:solidFill>
                  <a:latin typeface="宋体" charset="0"/>
                </a:rPr>
                <a:t>5V</a:t>
              </a:r>
            </a:p>
          </p:txBody>
        </p:sp>
      </p:grpSp>
      <p:sp>
        <p:nvSpPr>
          <p:cNvPr id="370743" name="AutoShape 55">
            <a:extLst>
              <a:ext uri="{FF2B5EF4-FFF2-40B4-BE49-F238E27FC236}">
                <a16:creationId xmlns:a16="http://schemas.microsoft.com/office/drawing/2014/main" id="{BE91CB10-3D6C-CD4B-BF04-44A32144DB4C}"/>
              </a:ext>
            </a:extLst>
          </p:cNvPr>
          <p:cNvSpPr>
            <a:spLocks noChangeArrowheads="1"/>
          </p:cNvSpPr>
          <p:nvPr/>
        </p:nvSpPr>
        <p:spPr bwMode="auto">
          <a:xfrm>
            <a:off x="4795958" y="1513401"/>
            <a:ext cx="3695699" cy="681038"/>
          </a:xfrm>
          <a:prstGeom prst="wedgeEllipseCallout">
            <a:avLst>
              <a:gd name="adj1" fmla="val 57773"/>
              <a:gd name="adj2" fmla="val 118264"/>
            </a:avLst>
          </a:prstGeom>
          <a:solidFill>
            <a:srgbClr val="FF99CC">
              <a:alpha val="59999"/>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lgn="ctr">
              <a:defRPr/>
            </a:pPr>
            <a:r>
              <a:rPr lang="zh-CN" altLang="en-US" b="1" dirty="0">
                <a:latin typeface="微软雅黑" panose="020B0503020204020204" pitchFamily="34" charset="-122"/>
                <a:ea typeface="微软雅黑" panose="020B0503020204020204" pitchFamily="34" charset="-122"/>
              </a:rPr>
              <a:t>假设导通：</a:t>
            </a:r>
            <a:r>
              <a:rPr lang="en-US" altLang="zh-CN" b="1" dirty="0">
                <a:latin typeface="微软雅黑" panose="020B0503020204020204" pitchFamily="34" charset="-122"/>
                <a:ea typeface="微软雅黑" panose="020B0503020204020204" pitchFamily="34" charset="-122"/>
              </a:rPr>
              <a:t>0.7v</a:t>
            </a:r>
          </a:p>
        </p:txBody>
      </p:sp>
      <p:sp>
        <p:nvSpPr>
          <p:cNvPr id="370744" name="AutoShape 56">
            <a:extLst>
              <a:ext uri="{FF2B5EF4-FFF2-40B4-BE49-F238E27FC236}">
                <a16:creationId xmlns:a16="http://schemas.microsoft.com/office/drawing/2014/main" id="{89F86DB5-5C92-EC42-BBBC-B2083DC48B52}"/>
              </a:ext>
            </a:extLst>
          </p:cNvPr>
          <p:cNvSpPr>
            <a:spLocks noChangeArrowheads="1"/>
          </p:cNvSpPr>
          <p:nvPr/>
        </p:nvSpPr>
        <p:spPr bwMode="auto">
          <a:xfrm>
            <a:off x="8036911" y="4827079"/>
            <a:ext cx="2016125" cy="1081088"/>
          </a:xfrm>
          <a:prstGeom prst="wedgeEllipseCallout">
            <a:avLst>
              <a:gd name="adj1" fmla="val -75671"/>
              <a:gd name="adj2" fmla="val -72616"/>
            </a:avLst>
          </a:prstGeom>
          <a:solidFill>
            <a:srgbClr val="FF99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lgn="ctr">
              <a:defRPr/>
            </a:pPr>
            <a:r>
              <a:rPr lang="en-US" altLang="zh-CN" b="1" dirty="0" err="1">
                <a:latin typeface="微软雅黑" panose="020B0503020204020204" pitchFamily="34" charset="-122"/>
                <a:ea typeface="微软雅黑" panose="020B0503020204020204" pitchFamily="34" charset="-122"/>
              </a:rPr>
              <a:t>i</a:t>
            </a:r>
            <a:r>
              <a:rPr lang="en-US" altLang="zh-CN" b="1" baseline="-25000" dirty="0" err="1">
                <a:latin typeface="微软雅黑" panose="020B0503020204020204" pitchFamily="34" charset="-122"/>
                <a:ea typeface="微软雅黑" panose="020B0503020204020204" pitchFamily="34" charset="-122"/>
              </a:rPr>
              <a:t>B</a:t>
            </a:r>
            <a:r>
              <a:rPr lang="en-US" altLang="zh-CN" b="1" dirty="0">
                <a:latin typeface="微软雅黑" panose="020B0503020204020204" pitchFamily="34" charset="-122"/>
                <a:ea typeface="微软雅黑" panose="020B0503020204020204" pitchFamily="34" charset="-122"/>
              </a:rPr>
              <a:t>&gt;0</a:t>
            </a:r>
          </a:p>
          <a:p>
            <a:pPr algn="ctr">
              <a:defRPr/>
            </a:pPr>
            <a:r>
              <a:rPr lang="zh-CN" altLang="en-US" b="1" dirty="0">
                <a:latin typeface="微软雅黑" panose="020B0503020204020204" pitchFamily="34" charset="-122"/>
                <a:ea typeface="微软雅黑" panose="020B0503020204020204" pitchFamily="34" charset="-122"/>
              </a:rPr>
              <a:t>假设成立</a:t>
            </a:r>
          </a:p>
        </p:txBody>
      </p:sp>
      <p:sp>
        <p:nvSpPr>
          <p:cNvPr id="370745" name="Text Box 57">
            <a:extLst>
              <a:ext uri="{FF2B5EF4-FFF2-40B4-BE49-F238E27FC236}">
                <a16:creationId xmlns:a16="http://schemas.microsoft.com/office/drawing/2014/main" id="{C9FCBD6C-2F94-934D-BCCE-6AF71D2DCB9C}"/>
              </a:ext>
            </a:extLst>
          </p:cNvPr>
          <p:cNvSpPr txBox="1">
            <a:spLocks noChangeArrowheads="1"/>
          </p:cNvSpPr>
          <p:nvPr/>
        </p:nvSpPr>
        <p:spPr bwMode="auto">
          <a:xfrm>
            <a:off x="1879600" y="2836863"/>
            <a:ext cx="41021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sz="2800" dirty="0">
                <a:latin typeface="微软雅黑" panose="020B0503020204020204" pitchFamily="34" charset="-122"/>
                <a:ea typeface="微软雅黑" panose="020B0503020204020204" pitchFamily="34" charset="-122"/>
              </a:rPr>
              <a:t>首先，判断导通？截止？</a:t>
            </a:r>
          </a:p>
        </p:txBody>
      </p:sp>
      <p:sp>
        <p:nvSpPr>
          <p:cNvPr id="2" name="标题 1">
            <a:extLst>
              <a:ext uri="{FF2B5EF4-FFF2-40B4-BE49-F238E27FC236}">
                <a16:creationId xmlns:a16="http://schemas.microsoft.com/office/drawing/2014/main" id="{4BFC73BA-2A2C-AC4C-B867-3118CD211F65}"/>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：判断三极管</a:t>
            </a:r>
            <a:r>
              <a:rPr lang="en-US" altLang="zh-CN" b="1" dirty="0">
                <a:latin typeface="微软雅黑" panose="020B0503020204020204" pitchFamily="34" charset="-122"/>
                <a:ea typeface="微软雅黑" panose="020B0503020204020204" pitchFamily="34" charset="-122"/>
              </a:rPr>
              <a:t>T</a:t>
            </a:r>
            <a:r>
              <a:rPr lang="zh-CN" altLang="en-US" b="1" dirty="0">
                <a:latin typeface="微软雅黑" panose="020B0503020204020204" pitchFamily="34" charset="-122"/>
                <a:ea typeface="微软雅黑" panose="020B0503020204020204" pitchFamily="34" charset="-122"/>
              </a:rPr>
              <a:t>的状态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0696"/>
                                        </p:tgtEl>
                                        <p:attrNameLst>
                                          <p:attrName>style.visibility</p:attrName>
                                        </p:attrNameLst>
                                      </p:cBhvr>
                                      <p:to>
                                        <p:strVal val="visible"/>
                                      </p:to>
                                    </p:set>
                                    <p:anim calcmode="lin" valueType="num">
                                      <p:cBhvr additive="base">
                                        <p:cTn id="7" dur="500" fill="hold"/>
                                        <p:tgtEl>
                                          <p:spTgt spid="370696"/>
                                        </p:tgtEl>
                                        <p:attrNameLst>
                                          <p:attrName>ppt_x</p:attrName>
                                        </p:attrNameLst>
                                      </p:cBhvr>
                                      <p:tavLst>
                                        <p:tav tm="0">
                                          <p:val>
                                            <p:strVal val="#ppt_x"/>
                                          </p:val>
                                        </p:tav>
                                        <p:tav tm="100000">
                                          <p:val>
                                            <p:strVal val="#ppt_x"/>
                                          </p:val>
                                        </p:tav>
                                      </p:tavLst>
                                    </p:anim>
                                    <p:anim calcmode="lin" valueType="num">
                                      <p:cBhvr additive="base">
                                        <p:cTn id="8" dur="500" fill="hold"/>
                                        <p:tgtEl>
                                          <p:spTgt spid="3706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0745"/>
                                        </p:tgtEl>
                                        <p:attrNameLst>
                                          <p:attrName>style.visibility</p:attrName>
                                        </p:attrNameLst>
                                      </p:cBhvr>
                                      <p:to>
                                        <p:strVal val="visible"/>
                                      </p:to>
                                    </p:set>
                                    <p:anim calcmode="lin" valueType="num">
                                      <p:cBhvr additive="base">
                                        <p:cTn id="13" dur="500" fill="hold"/>
                                        <p:tgtEl>
                                          <p:spTgt spid="370745"/>
                                        </p:tgtEl>
                                        <p:attrNameLst>
                                          <p:attrName>ppt_x</p:attrName>
                                        </p:attrNameLst>
                                      </p:cBhvr>
                                      <p:tavLst>
                                        <p:tav tm="0">
                                          <p:val>
                                            <p:strVal val="#ppt_x"/>
                                          </p:val>
                                        </p:tav>
                                        <p:tav tm="100000">
                                          <p:val>
                                            <p:strVal val="#ppt_x"/>
                                          </p:val>
                                        </p:tav>
                                      </p:tavLst>
                                    </p:anim>
                                    <p:anim calcmode="lin" valueType="num">
                                      <p:cBhvr additive="base">
                                        <p:cTn id="14" dur="500" fill="hold"/>
                                        <p:tgtEl>
                                          <p:spTgt spid="37074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0743"/>
                                        </p:tgtEl>
                                        <p:attrNameLst>
                                          <p:attrName>style.visibility</p:attrName>
                                        </p:attrNameLst>
                                      </p:cBhvr>
                                      <p:to>
                                        <p:strVal val="visible"/>
                                      </p:to>
                                    </p:set>
                                    <p:anim calcmode="lin" valueType="num">
                                      <p:cBhvr additive="base">
                                        <p:cTn id="19" dur="500" fill="hold"/>
                                        <p:tgtEl>
                                          <p:spTgt spid="370743"/>
                                        </p:tgtEl>
                                        <p:attrNameLst>
                                          <p:attrName>ppt_x</p:attrName>
                                        </p:attrNameLst>
                                      </p:cBhvr>
                                      <p:tavLst>
                                        <p:tav tm="0">
                                          <p:val>
                                            <p:strVal val="#ppt_x"/>
                                          </p:val>
                                        </p:tav>
                                        <p:tav tm="100000">
                                          <p:val>
                                            <p:strVal val="#ppt_x"/>
                                          </p:val>
                                        </p:tav>
                                      </p:tavLst>
                                    </p:anim>
                                    <p:anim calcmode="lin" valueType="num">
                                      <p:cBhvr additive="base">
                                        <p:cTn id="20" dur="500" fill="hold"/>
                                        <p:tgtEl>
                                          <p:spTgt spid="37074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70692"/>
                                        </p:tgtEl>
                                        <p:attrNameLst>
                                          <p:attrName>style.visibility</p:attrName>
                                        </p:attrNameLst>
                                      </p:cBhvr>
                                      <p:to>
                                        <p:strVal val="visible"/>
                                      </p:to>
                                    </p:set>
                                    <p:anim calcmode="lin" valueType="num">
                                      <p:cBhvr additive="base">
                                        <p:cTn id="25" dur="500" fill="hold"/>
                                        <p:tgtEl>
                                          <p:spTgt spid="370692"/>
                                        </p:tgtEl>
                                        <p:attrNameLst>
                                          <p:attrName>ppt_x</p:attrName>
                                        </p:attrNameLst>
                                      </p:cBhvr>
                                      <p:tavLst>
                                        <p:tav tm="0">
                                          <p:val>
                                            <p:strVal val="0-#ppt_w/2"/>
                                          </p:val>
                                        </p:tav>
                                        <p:tav tm="100000">
                                          <p:val>
                                            <p:strVal val="#ppt_x"/>
                                          </p:val>
                                        </p:tav>
                                      </p:tavLst>
                                    </p:anim>
                                    <p:anim calcmode="lin" valueType="num">
                                      <p:cBhvr additive="base">
                                        <p:cTn id="26" dur="500" fill="hold"/>
                                        <p:tgtEl>
                                          <p:spTgt spid="3706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0744"/>
                                        </p:tgtEl>
                                        <p:attrNameLst>
                                          <p:attrName>style.visibility</p:attrName>
                                        </p:attrNameLst>
                                      </p:cBhvr>
                                      <p:to>
                                        <p:strVal val="visible"/>
                                      </p:to>
                                    </p:set>
                                    <p:anim calcmode="lin" valueType="num">
                                      <p:cBhvr additive="base">
                                        <p:cTn id="31" dur="500" fill="hold"/>
                                        <p:tgtEl>
                                          <p:spTgt spid="370744"/>
                                        </p:tgtEl>
                                        <p:attrNameLst>
                                          <p:attrName>ppt_x</p:attrName>
                                        </p:attrNameLst>
                                      </p:cBhvr>
                                      <p:tavLst>
                                        <p:tav tm="0">
                                          <p:val>
                                            <p:strVal val="#ppt_x"/>
                                          </p:val>
                                        </p:tav>
                                        <p:tav tm="100000">
                                          <p:val>
                                            <p:strVal val="#ppt_x"/>
                                          </p:val>
                                        </p:tav>
                                      </p:tavLst>
                                    </p:anim>
                                    <p:anim calcmode="lin" valueType="num">
                                      <p:cBhvr additive="base">
                                        <p:cTn id="32" dur="500" fill="hold"/>
                                        <p:tgtEl>
                                          <p:spTgt spid="37074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70691"/>
                                        </p:tgtEl>
                                        <p:attrNameLst>
                                          <p:attrName>style.visibility</p:attrName>
                                        </p:attrNameLst>
                                      </p:cBhvr>
                                      <p:to>
                                        <p:strVal val="visible"/>
                                      </p:to>
                                    </p:set>
                                    <p:anim calcmode="lin" valueType="num">
                                      <p:cBhvr additive="base">
                                        <p:cTn id="37" dur="500" fill="hold"/>
                                        <p:tgtEl>
                                          <p:spTgt spid="370691"/>
                                        </p:tgtEl>
                                        <p:attrNameLst>
                                          <p:attrName>ppt_x</p:attrName>
                                        </p:attrNameLst>
                                      </p:cBhvr>
                                      <p:tavLst>
                                        <p:tav tm="0">
                                          <p:val>
                                            <p:strVal val="0-#ppt_w/2"/>
                                          </p:val>
                                        </p:tav>
                                        <p:tav tm="100000">
                                          <p:val>
                                            <p:strVal val="#ppt_x"/>
                                          </p:val>
                                        </p:tav>
                                      </p:tavLst>
                                    </p:anim>
                                    <p:anim calcmode="lin" valueType="num">
                                      <p:cBhvr additive="base">
                                        <p:cTn id="38" dur="500" fill="hold"/>
                                        <p:tgtEl>
                                          <p:spTgt spid="37069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70693"/>
                                        </p:tgtEl>
                                        <p:attrNameLst>
                                          <p:attrName>style.visibility</p:attrName>
                                        </p:attrNameLst>
                                      </p:cBhvr>
                                      <p:to>
                                        <p:strVal val="visible"/>
                                      </p:to>
                                    </p:set>
                                    <p:anim calcmode="lin" valueType="num">
                                      <p:cBhvr additive="base">
                                        <p:cTn id="43" dur="500" fill="hold"/>
                                        <p:tgtEl>
                                          <p:spTgt spid="370693"/>
                                        </p:tgtEl>
                                        <p:attrNameLst>
                                          <p:attrName>ppt_x</p:attrName>
                                        </p:attrNameLst>
                                      </p:cBhvr>
                                      <p:tavLst>
                                        <p:tav tm="0">
                                          <p:val>
                                            <p:strVal val="#ppt_x"/>
                                          </p:val>
                                        </p:tav>
                                        <p:tav tm="100000">
                                          <p:val>
                                            <p:strVal val="#ppt_x"/>
                                          </p:val>
                                        </p:tav>
                                      </p:tavLst>
                                    </p:anim>
                                    <p:anim calcmode="lin" valueType="num">
                                      <p:cBhvr additive="base">
                                        <p:cTn id="44" dur="500" fill="hold"/>
                                        <p:tgtEl>
                                          <p:spTgt spid="3706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43" grpId="0" animBg="1"/>
      <p:bldP spid="370744" grpId="0" animBg="1"/>
      <p:bldP spid="3707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1714" name="Group 2">
            <a:extLst>
              <a:ext uri="{FF2B5EF4-FFF2-40B4-BE49-F238E27FC236}">
                <a16:creationId xmlns:a16="http://schemas.microsoft.com/office/drawing/2014/main" id="{2D13BA70-6FC5-5541-A484-D337E046A6FA}"/>
              </a:ext>
            </a:extLst>
          </p:cNvPr>
          <p:cNvGrpSpPr>
            <a:grpSpLocks/>
          </p:cNvGrpSpPr>
          <p:nvPr/>
        </p:nvGrpSpPr>
        <p:grpSpPr bwMode="auto">
          <a:xfrm>
            <a:off x="1663700" y="2257426"/>
            <a:ext cx="3467100" cy="2697163"/>
            <a:chOff x="240" y="480"/>
            <a:chExt cx="1872" cy="1536"/>
          </a:xfrm>
        </p:grpSpPr>
        <p:grpSp>
          <p:nvGrpSpPr>
            <p:cNvPr id="39974" name="Group 3">
              <a:extLst>
                <a:ext uri="{FF2B5EF4-FFF2-40B4-BE49-F238E27FC236}">
                  <a16:creationId xmlns:a16="http://schemas.microsoft.com/office/drawing/2014/main" id="{27C338C4-F2B3-B240-88F0-86C93D80249A}"/>
                </a:ext>
              </a:extLst>
            </p:cNvPr>
            <p:cNvGrpSpPr>
              <a:grpSpLocks/>
            </p:cNvGrpSpPr>
            <p:nvPr/>
          </p:nvGrpSpPr>
          <p:grpSpPr bwMode="auto">
            <a:xfrm>
              <a:off x="1026" y="936"/>
              <a:ext cx="262" cy="425"/>
              <a:chOff x="4608" y="864"/>
              <a:chExt cx="336" cy="624"/>
            </a:xfrm>
          </p:grpSpPr>
          <p:sp>
            <p:nvSpPr>
              <p:cNvPr id="14403" name="Line 4">
                <a:extLst>
                  <a:ext uri="{FF2B5EF4-FFF2-40B4-BE49-F238E27FC236}">
                    <a16:creationId xmlns:a16="http://schemas.microsoft.com/office/drawing/2014/main" id="{F3DCC669-A3CE-C446-9E86-6854C366B324}"/>
                  </a:ext>
                </a:extLst>
              </p:cNvPr>
              <p:cNvSpPr>
                <a:spLocks noChangeShapeType="1"/>
              </p:cNvSpPr>
              <p:nvPr/>
            </p:nvSpPr>
            <p:spPr bwMode="auto">
              <a:xfrm>
                <a:off x="4752" y="1056"/>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4" name="Line 5">
                <a:extLst>
                  <a:ext uri="{FF2B5EF4-FFF2-40B4-BE49-F238E27FC236}">
                    <a16:creationId xmlns:a16="http://schemas.microsoft.com/office/drawing/2014/main" id="{1EC84314-F6B9-CA4F-8374-D2872588F757}"/>
                  </a:ext>
                </a:extLst>
              </p:cNvPr>
              <p:cNvSpPr>
                <a:spLocks noChangeShapeType="1"/>
              </p:cNvSpPr>
              <p:nvPr/>
            </p:nvSpPr>
            <p:spPr bwMode="auto">
              <a:xfrm>
                <a:off x="4752" y="1247"/>
                <a:ext cx="192" cy="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5" name="Line 6">
                <a:extLst>
                  <a:ext uri="{FF2B5EF4-FFF2-40B4-BE49-F238E27FC236}">
                    <a16:creationId xmlns:a16="http://schemas.microsoft.com/office/drawing/2014/main" id="{79DFCC21-109B-B445-BEB4-6B298EE3BBD1}"/>
                  </a:ext>
                </a:extLst>
              </p:cNvPr>
              <p:cNvSpPr>
                <a:spLocks noChangeShapeType="1"/>
              </p:cNvSpPr>
              <p:nvPr/>
            </p:nvSpPr>
            <p:spPr bwMode="auto">
              <a:xfrm flipV="1">
                <a:off x="4752" y="1007"/>
                <a:ext cx="144"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6" name="Line 7">
                <a:extLst>
                  <a:ext uri="{FF2B5EF4-FFF2-40B4-BE49-F238E27FC236}">
                    <a16:creationId xmlns:a16="http://schemas.microsoft.com/office/drawing/2014/main" id="{9E4E0AEF-C1BC-F545-A10C-5C19AFA4ECB7}"/>
                  </a:ext>
                </a:extLst>
              </p:cNvPr>
              <p:cNvSpPr>
                <a:spLocks noChangeShapeType="1"/>
              </p:cNvSpPr>
              <p:nvPr/>
            </p:nvSpPr>
            <p:spPr bwMode="auto">
              <a:xfrm flipV="1">
                <a:off x="4896" y="863"/>
                <a:ext cx="0" cy="14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7" name="Line 8">
                <a:extLst>
                  <a:ext uri="{FF2B5EF4-FFF2-40B4-BE49-F238E27FC236}">
                    <a16:creationId xmlns:a16="http://schemas.microsoft.com/office/drawing/2014/main" id="{A3E4384F-287F-7744-8A3C-7BD93F22AA83}"/>
                  </a:ext>
                </a:extLst>
              </p:cNvPr>
              <p:cNvSpPr>
                <a:spLocks noChangeShapeType="1"/>
              </p:cNvSpPr>
              <p:nvPr/>
            </p:nvSpPr>
            <p:spPr bwMode="auto">
              <a:xfrm>
                <a:off x="4943" y="1344"/>
                <a:ext cx="0" cy="14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8" name="Line 9">
                <a:extLst>
                  <a:ext uri="{FF2B5EF4-FFF2-40B4-BE49-F238E27FC236}">
                    <a16:creationId xmlns:a16="http://schemas.microsoft.com/office/drawing/2014/main" id="{2A3441AC-5020-C547-B245-36F777E09F88}"/>
                  </a:ext>
                </a:extLst>
              </p:cNvPr>
              <p:cNvSpPr>
                <a:spLocks noChangeShapeType="1"/>
              </p:cNvSpPr>
              <p:nvPr/>
            </p:nvSpPr>
            <p:spPr bwMode="auto">
              <a:xfrm>
                <a:off x="4608" y="1198"/>
                <a:ext cx="1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14376" name="Rectangle 10">
              <a:extLst>
                <a:ext uri="{FF2B5EF4-FFF2-40B4-BE49-F238E27FC236}">
                  <a16:creationId xmlns:a16="http://schemas.microsoft.com/office/drawing/2014/main" id="{B91E4C37-9AE3-6E40-9625-BB862CA7A323}"/>
                </a:ext>
              </a:extLst>
            </p:cNvPr>
            <p:cNvSpPr>
              <a:spLocks noChangeArrowheads="1"/>
            </p:cNvSpPr>
            <p:nvPr/>
          </p:nvSpPr>
          <p:spPr bwMode="auto">
            <a:xfrm>
              <a:off x="652" y="740"/>
              <a:ext cx="75" cy="195"/>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7" name="Rectangle 11">
              <a:extLst>
                <a:ext uri="{FF2B5EF4-FFF2-40B4-BE49-F238E27FC236}">
                  <a16:creationId xmlns:a16="http://schemas.microsoft.com/office/drawing/2014/main" id="{CF8FA311-1EA7-D243-A12B-1B890107D863}"/>
                </a:ext>
              </a:extLst>
            </p:cNvPr>
            <p:cNvSpPr>
              <a:spLocks noChangeArrowheads="1"/>
            </p:cNvSpPr>
            <p:nvPr/>
          </p:nvSpPr>
          <p:spPr bwMode="auto">
            <a:xfrm>
              <a:off x="1213" y="740"/>
              <a:ext cx="75" cy="195"/>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8" name="Rectangle 12">
              <a:extLst>
                <a:ext uri="{FF2B5EF4-FFF2-40B4-BE49-F238E27FC236}">
                  <a16:creationId xmlns:a16="http://schemas.microsoft.com/office/drawing/2014/main" id="{CCD4B324-41C3-8B4C-A1BA-C00E1A01BF7C}"/>
                </a:ext>
              </a:extLst>
            </p:cNvPr>
            <p:cNvSpPr>
              <a:spLocks noChangeArrowheads="1"/>
            </p:cNvSpPr>
            <p:nvPr/>
          </p:nvSpPr>
          <p:spPr bwMode="auto">
            <a:xfrm>
              <a:off x="1588" y="1689"/>
              <a:ext cx="75" cy="19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9" name="Line 13">
              <a:extLst>
                <a:ext uri="{FF2B5EF4-FFF2-40B4-BE49-F238E27FC236}">
                  <a16:creationId xmlns:a16="http://schemas.microsoft.com/office/drawing/2014/main" id="{ED6490C3-48C9-794E-A2A1-AED98E13BB20}"/>
                </a:ext>
              </a:extLst>
            </p:cNvPr>
            <p:cNvSpPr>
              <a:spLocks noChangeShapeType="1"/>
            </p:cNvSpPr>
            <p:nvPr/>
          </p:nvSpPr>
          <p:spPr bwMode="auto">
            <a:xfrm>
              <a:off x="689" y="641"/>
              <a:ext cx="899"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0" name="Line 14">
              <a:extLst>
                <a:ext uri="{FF2B5EF4-FFF2-40B4-BE49-F238E27FC236}">
                  <a16:creationId xmlns:a16="http://schemas.microsoft.com/office/drawing/2014/main" id="{D49834E1-1436-2649-ABFF-498F2443A180}"/>
                </a:ext>
              </a:extLst>
            </p:cNvPr>
            <p:cNvSpPr>
              <a:spLocks noChangeShapeType="1"/>
            </p:cNvSpPr>
            <p:nvPr/>
          </p:nvSpPr>
          <p:spPr bwMode="auto">
            <a:xfrm flipV="1">
              <a:off x="689" y="936"/>
              <a:ext cx="0" cy="23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1" name="Line 15">
              <a:extLst>
                <a:ext uri="{FF2B5EF4-FFF2-40B4-BE49-F238E27FC236}">
                  <a16:creationId xmlns:a16="http://schemas.microsoft.com/office/drawing/2014/main" id="{3FE43E89-E99B-4D43-AF97-14C1BA50658F}"/>
                </a:ext>
              </a:extLst>
            </p:cNvPr>
            <p:cNvSpPr>
              <a:spLocks noChangeShapeType="1"/>
            </p:cNvSpPr>
            <p:nvPr/>
          </p:nvSpPr>
          <p:spPr bwMode="auto">
            <a:xfrm flipV="1">
              <a:off x="689" y="641"/>
              <a:ext cx="0" cy="99"/>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2" name="Line 16">
              <a:extLst>
                <a:ext uri="{FF2B5EF4-FFF2-40B4-BE49-F238E27FC236}">
                  <a16:creationId xmlns:a16="http://schemas.microsoft.com/office/drawing/2014/main" id="{D8B736DE-1628-AB43-9766-76D255C5CB91}"/>
                </a:ext>
              </a:extLst>
            </p:cNvPr>
            <p:cNvSpPr>
              <a:spLocks noChangeShapeType="1"/>
            </p:cNvSpPr>
            <p:nvPr/>
          </p:nvSpPr>
          <p:spPr bwMode="auto">
            <a:xfrm flipV="1">
              <a:off x="1251" y="641"/>
              <a:ext cx="0" cy="99"/>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3" name="Line 17">
              <a:extLst>
                <a:ext uri="{FF2B5EF4-FFF2-40B4-BE49-F238E27FC236}">
                  <a16:creationId xmlns:a16="http://schemas.microsoft.com/office/drawing/2014/main" id="{AF549376-E07E-F34A-8EEC-BEED4A9146A4}"/>
                </a:ext>
              </a:extLst>
            </p:cNvPr>
            <p:cNvSpPr>
              <a:spLocks noChangeShapeType="1"/>
            </p:cNvSpPr>
            <p:nvPr/>
          </p:nvSpPr>
          <p:spPr bwMode="auto">
            <a:xfrm flipH="1">
              <a:off x="689" y="1165"/>
              <a:ext cx="337"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4" name="Line 18">
              <a:extLst>
                <a:ext uri="{FF2B5EF4-FFF2-40B4-BE49-F238E27FC236}">
                  <a16:creationId xmlns:a16="http://schemas.microsoft.com/office/drawing/2014/main" id="{27AA0D53-CE45-EC41-B75F-C31C366E3D6A}"/>
                </a:ext>
              </a:extLst>
            </p:cNvPr>
            <p:cNvSpPr>
              <a:spLocks noChangeShapeType="1"/>
            </p:cNvSpPr>
            <p:nvPr/>
          </p:nvSpPr>
          <p:spPr bwMode="auto">
            <a:xfrm flipH="1">
              <a:off x="1288" y="1591"/>
              <a:ext cx="337"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5" name="Line 19">
              <a:extLst>
                <a:ext uri="{FF2B5EF4-FFF2-40B4-BE49-F238E27FC236}">
                  <a16:creationId xmlns:a16="http://schemas.microsoft.com/office/drawing/2014/main" id="{9501D40F-2A30-E743-940F-B3C9B9918587}"/>
                </a:ext>
              </a:extLst>
            </p:cNvPr>
            <p:cNvSpPr>
              <a:spLocks noChangeShapeType="1"/>
            </p:cNvSpPr>
            <p:nvPr/>
          </p:nvSpPr>
          <p:spPr bwMode="auto">
            <a:xfrm>
              <a:off x="1625" y="1885"/>
              <a:ext cx="0" cy="13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6" name="Line 20">
              <a:extLst>
                <a:ext uri="{FF2B5EF4-FFF2-40B4-BE49-F238E27FC236}">
                  <a16:creationId xmlns:a16="http://schemas.microsoft.com/office/drawing/2014/main" id="{9B2EB1BE-A647-484F-8C2F-53702F7EE1CE}"/>
                </a:ext>
              </a:extLst>
            </p:cNvPr>
            <p:cNvSpPr>
              <a:spLocks noChangeShapeType="1"/>
            </p:cNvSpPr>
            <p:nvPr/>
          </p:nvSpPr>
          <p:spPr bwMode="auto">
            <a:xfrm>
              <a:off x="1550" y="2016"/>
              <a:ext cx="1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7" name="Oval 21">
              <a:extLst>
                <a:ext uri="{FF2B5EF4-FFF2-40B4-BE49-F238E27FC236}">
                  <a16:creationId xmlns:a16="http://schemas.microsoft.com/office/drawing/2014/main" id="{1E2829A2-BE08-5D45-9A41-C7D020A94B07}"/>
                </a:ext>
              </a:extLst>
            </p:cNvPr>
            <p:cNvSpPr>
              <a:spLocks noChangeArrowheads="1"/>
            </p:cNvSpPr>
            <p:nvPr/>
          </p:nvSpPr>
          <p:spPr bwMode="auto">
            <a:xfrm>
              <a:off x="1213" y="609"/>
              <a:ext cx="75" cy="65"/>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88" name="Text Box 22">
              <a:extLst>
                <a:ext uri="{FF2B5EF4-FFF2-40B4-BE49-F238E27FC236}">
                  <a16:creationId xmlns:a16="http://schemas.microsoft.com/office/drawing/2014/main" id="{0F21E19A-4DAD-FA4D-A609-F572920F759E}"/>
                </a:ext>
              </a:extLst>
            </p:cNvPr>
            <p:cNvSpPr txBox="1">
              <a:spLocks noChangeArrowheads="1"/>
            </p:cNvSpPr>
            <p:nvPr/>
          </p:nvSpPr>
          <p:spPr bwMode="auto">
            <a:xfrm>
              <a:off x="240" y="707"/>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sz="2000">
                  <a:latin typeface="Times New Roman" charset="0"/>
                  <a:ea typeface="仿宋_GB2312" charset="0"/>
                </a:rPr>
                <a:t>   </a:t>
              </a:r>
              <a:r>
                <a:rPr lang="en-US" altLang="zh-CN" sz="2000">
                  <a:latin typeface="Times New Roman" charset="0"/>
                  <a:ea typeface="仿宋_GB2312" charset="0"/>
                </a:rPr>
                <a:t>R</a:t>
              </a:r>
              <a:r>
                <a:rPr lang="en-US" altLang="zh-CN" sz="2000" baseline="-25000">
                  <a:latin typeface="Times New Roman" charset="0"/>
                  <a:ea typeface="仿宋_GB2312" charset="0"/>
                </a:rPr>
                <a:t>2</a:t>
              </a:r>
            </a:p>
            <a:p>
              <a:pPr eaLnBrk="1" hangingPunct="1">
                <a:defRPr/>
              </a:pPr>
              <a:r>
                <a:rPr lang="en-US" altLang="zh-CN" sz="2000">
                  <a:latin typeface="Times New Roman" charset="0"/>
                  <a:ea typeface="仿宋_GB2312" charset="0"/>
                </a:rPr>
                <a:t>1.6kΩ</a:t>
              </a:r>
            </a:p>
          </p:txBody>
        </p:sp>
        <p:sp>
          <p:nvSpPr>
            <p:cNvPr id="14389" name="Text Box 23">
              <a:extLst>
                <a:ext uri="{FF2B5EF4-FFF2-40B4-BE49-F238E27FC236}">
                  <a16:creationId xmlns:a16="http://schemas.microsoft.com/office/drawing/2014/main" id="{D5357D9E-4422-BF46-8F44-030B025C4F19}"/>
                </a:ext>
              </a:extLst>
            </p:cNvPr>
            <p:cNvSpPr txBox="1">
              <a:spLocks noChangeArrowheads="1"/>
            </p:cNvSpPr>
            <p:nvPr/>
          </p:nvSpPr>
          <p:spPr bwMode="auto">
            <a:xfrm>
              <a:off x="1252" y="707"/>
              <a:ext cx="86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sz="2000">
                  <a:latin typeface="Times New Roman" charset="0"/>
                  <a:ea typeface="仿宋_GB2312" charset="0"/>
                </a:rPr>
                <a:t>   </a:t>
              </a:r>
              <a:r>
                <a:rPr lang="en-US" altLang="zh-CN" sz="2000">
                  <a:latin typeface="Times New Roman" charset="0"/>
                  <a:ea typeface="仿宋_GB2312" charset="0"/>
                </a:rPr>
                <a:t>R</a:t>
              </a:r>
              <a:r>
                <a:rPr lang="en-US" altLang="zh-CN" sz="2000" baseline="-25000">
                  <a:latin typeface="Times New Roman" charset="0"/>
                  <a:ea typeface="仿宋_GB2312" charset="0"/>
                </a:rPr>
                <a:t>4</a:t>
              </a:r>
            </a:p>
            <a:p>
              <a:pPr eaLnBrk="1" hangingPunct="1">
                <a:defRPr/>
              </a:pPr>
              <a:r>
                <a:rPr lang="en-US" altLang="zh-CN" sz="2000">
                  <a:latin typeface="Times New Roman" charset="0"/>
                  <a:ea typeface="仿宋_GB2312" charset="0"/>
                </a:rPr>
                <a:t>130Ω</a:t>
              </a:r>
            </a:p>
          </p:txBody>
        </p:sp>
        <p:sp>
          <p:nvSpPr>
            <p:cNvPr id="14390" name="Text Box 24">
              <a:extLst>
                <a:ext uri="{FF2B5EF4-FFF2-40B4-BE49-F238E27FC236}">
                  <a16:creationId xmlns:a16="http://schemas.microsoft.com/office/drawing/2014/main" id="{28CF3DA3-CE56-C948-954F-394631BA03FB}"/>
                </a:ext>
              </a:extLst>
            </p:cNvPr>
            <p:cNvSpPr txBox="1">
              <a:spLocks noChangeArrowheads="1"/>
            </p:cNvSpPr>
            <p:nvPr/>
          </p:nvSpPr>
          <p:spPr bwMode="auto">
            <a:xfrm>
              <a:off x="1026" y="1296"/>
              <a:ext cx="38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D</a:t>
              </a:r>
              <a:r>
                <a:rPr lang="en-US" altLang="zh-CN" sz="2000" baseline="-25000">
                  <a:latin typeface="Times New Roman" charset="0"/>
                  <a:ea typeface="仿宋_GB2312" charset="0"/>
                </a:rPr>
                <a:t>2</a:t>
              </a:r>
              <a:endParaRPr lang="en-US" altLang="zh-CN" sz="2000">
                <a:latin typeface="Times New Roman" charset="0"/>
                <a:ea typeface="仿宋_GB2312" charset="0"/>
              </a:endParaRPr>
            </a:p>
          </p:txBody>
        </p:sp>
        <p:sp>
          <p:nvSpPr>
            <p:cNvPr id="14391" name="Text Box 25">
              <a:extLst>
                <a:ext uri="{FF2B5EF4-FFF2-40B4-BE49-F238E27FC236}">
                  <a16:creationId xmlns:a16="http://schemas.microsoft.com/office/drawing/2014/main" id="{E37945B0-6C7C-B34D-B824-45CC7154D388}"/>
                </a:ext>
              </a:extLst>
            </p:cNvPr>
            <p:cNvSpPr txBox="1">
              <a:spLocks noChangeArrowheads="1"/>
            </p:cNvSpPr>
            <p:nvPr/>
          </p:nvSpPr>
          <p:spPr bwMode="auto">
            <a:xfrm>
              <a:off x="864" y="1152"/>
              <a:ext cx="72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T</a:t>
              </a:r>
              <a:r>
                <a:rPr lang="en-US" altLang="zh-CN" sz="2000" baseline="-25000">
                  <a:latin typeface="Times New Roman" charset="0"/>
                  <a:ea typeface="仿宋_GB2312" charset="0"/>
                </a:rPr>
                <a:t>4</a:t>
              </a:r>
              <a:endParaRPr lang="en-US" altLang="zh-CN" sz="2000">
                <a:latin typeface="Times New Roman" charset="0"/>
                <a:ea typeface="仿宋_GB2312" charset="0"/>
              </a:endParaRPr>
            </a:p>
          </p:txBody>
        </p:sp>
        <p:sp>
          <p:nvSpPr>
            <p:cNvPr id="14392" name="Text Box 26">
              <a:extLst>
                <a:ext uri="{FF2B5EF4-FFF2-40B4-BE49-F238E27FC236}">
                  <a16:creationId xmlns:a16="http://schemas.microsoft.com/office/drawing/2014/main" id="{D8038A15-DB26-2347-8D1A-758ACD57E8A9}"/>
                </a:ext>
              </a:extLst>
            </p:cNvPr>
            <p:cNvSpPr txBox="1">
              <a:spLocks noChangeArrowheads="1"/>
            </p:cNvSpPr>
            <p:nvPr/>
          </p:nvSpPr>
          <p:spPr bwMode="auto">
            <a:xfrm>
              <a:off x="1700" y="1721"/>
              <a:ext cx="38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R</a:t>
              </a:r>
              <a:r>
                <a:rPr lang="en-US" altLang="zh-CN" sz="2000" baseline="-25000">
                  <a:latin typeface="Times New Roman" charset="0"/>
                  <a:ea typeface="仿宋_GB2312" charset="0"/>
                </a:rPr>
                <a:t>L</a:t>
              </a:r>
              <a:endParaRPr lang="en-US" altLang="zh-CN" sz="2000">
                <a:latin typeface="Times New Roman" charset="0"/>
                <a:ea typeface="仿宋_GB2312" charset="0"/>
              </a:endParaRPr>
            </a:p>
          </p:txBody>
        </p:sp>
        <p:sp>
          <p:nvSpPr>
            <p:cNvPr id="14393" name="Text Box 27">
              <a:extLst>
                <a:ext uri="{FF2B5EF4-FFF2-40B4-BE49-F238E27FC236}">
                  <a16:creationId xmlns:a16="http://schemas.microsoft.com/office/drawing/2014/main" id="{121C529F-B22D-5F43-82BA-5DD31A012557}"/>
                </a:ext>
              </a:extLst>
            </p:cNvPr>
            <p:cNvSpPr txBox="1">
              <a:spLocks noChangeArrowheads="1"/>
            </p:cNvSpPr>
            <p:nvPr/>
          </p:nvSpPr>
          <p:spPr bwMode="auto">
            <a:xfrm>
              <a:off x="1663" y="1492"/>
              <a:ext cx="449"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v</a:t>
              </a:r>
              <a:r>
                <a:rPr lang="en-US" altLang="zh-CN" sz="2000" baseline="-25000">
                  <a:latin typeface="Times New Roman" charset="0"/>
                  <a:ea typeface="仿宋_GB2312" charset="0"/>
                </a:rPr>
                <a:t>o</a:t>
              </a:r>
              <a:endParaRPr lang="en-US" altLang="zh-CN" sz="2000">
                <a:latin typeface="Times New Roman" charset="0"/>
                <a:ea typeface="仿宋_GB2312" charset="0"/>
              </a:endParaRPr>
            </a:p>
          </p:txBody>
        </p:sp>
        <p:sp>
          <p:nvSpPr>
            <p:cNvPr id="14394" name="Rectangle 28">
              <a:extLst>
                <a:ext uri="{FF2B5EF4-FFF2-40B4-BE49-F238E27FC236}">
                  <a16:creationId xmlns:a16="http://schemas.microsoft.com/office/drawing/2014/main" id="{3D4C904E-FF67-CE41-92E7-C8B6D9B7D3DC}"/>
                </a:ext>
              </a:extLst>
            </p:cNvPr>
            <p:cNvSpPr>
              <a:spLocks noChangeArrowheads="1"/>
            </p:cNvSpPr>
            <p:nvPr/>
          </p:nvSpPr>
          <p:spPr bwMode="auto">
            <a:xfrm>
              <a:off x="1536" y="480"/>
              <a:ext cx="52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V</a:t>
              </a:r>
              <a:r>
                <a:rPr lang="en-US" altLang="zh-CN" sz="2000" baseline="-25000">
                  <a:latin typeface="Times New Roman" charset="0"/>
                  <a:ea typeface="仿宋_GB2312" charset="0"/>
                </a:rPr>
                <a:t>CC</a:t>
              </a:r>
            </a:p>
          </p:txBody>
        </p:sp>
        <p:sp>
          <p:nvSpPr>
            <p:cNvPr id="14395" name="AutoShape 29">
              <a:extLst>
                <a:ext uri="{FF2B5EF4-FFF2-40B4-BE49-F238E27FC236}">
                  <a16:creationId xmlns:a16="http://schemas.microsoft.com/office/drawing/2014/main" id="{0D670349-14BD-1649-95EC-1F0B040C1DB2}"/>
                </a:ext>
              </a:extLst>
            </p:cNvPr>
            <p:cNvSpPr>
              <a:spLocks noChangeArrowheads="1"/>
            </p:cNvSpPr>
            <p:nvPr/>
          </p:nvSpPr>
          <p:spPr bwMode="auto">
            <a:xfrm rot="10800000">
              <a:off x="1213" y="1361"/>
              <a:ext cx="150" cy="9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96" name="Line 30">
              <a:extLst>
                <a:ext uri="{FF2B5EF4-FFF2-40B4-BE49-F238E27FC236}">
                  <a16:creationId xmlns:a16="http://schemas.microsoft.com/office/drawing/2014/main" id="{5C146655-2075-2749-A64E-E4D0601235E9}"/>
                </a:ext>
              </a:extLst>
            </p:cNvPr>
            <p:cNvSpPr>
              <a:spLocks noChangeShapeType="1"/>
            </p:cNvSpPr>
            <p:nvPr/>
          </p:nvSpPr>
          <p:spPr bwMode="auto">
            <a:xfrm>
              <a:off x="1213" y="1460"/>
              <a:ext cx="1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97" name="Line 31">
              <a:extLst>
                <a:ext uri="{FF2B5EF4-FFF2-40B4-BE49-F238E27FC236}">
                  <a16:creationId xmlns:a16="http://schemas.microsoft.com/office/drawing/2014/main" id="{E627F84E-9105-094B-A0D1-6598CA4D6C26}"/>
                </a:ext>
              </a:extLst>
            </p:cNvPr>
            <p:cNvSpPr>
              <a:spLocks noChangeShapeType="1"/>
            </p:cNvSpPr>
            <p:nvPr/>
          </p:nvSpPr>
          <p:spPr bwMode="auto">
            <a:xfrm>
              <a:off x="1775" y="1591"/>
              <a:ext cx="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98" name="Line 32">
              <a:extLst>
                <a:ext uri="{FF2B5EF4-FFF2-40B4-BE49-F238E27FC236}">
                  <a16:creationId xmlns:a16="http://schemas.microsoft.com/office/drawing/2014/main" id="{C2BDA23D-A474-A84B-9F1C-3847EFA18E44}"/>
                </a:ext>
              </a:extLst>
            </p:cNvPr>
            <p:cNvSpPr>
              <a:spLocks noChangeShapeType="1"/>
            </p:cNvSpPr>
            <p:nvPr/>
          </p:nvSpPr>
          <p:spPr bwMode="auto">
            <a:xfrm>
              <a:off x="1288" y="1296"/>
              <a:ext cx="0" cy="295"/>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99" name="Oval 33">
              <a:extLst>
                <a:ext uri="{FF2B5EF4-FFF2-40B4-BE49-F238E27FC236}">
                  <a16:creationId xmlns:a16="http://schemas.microsoft.com/office/drawing/2014/main" id="{EA027CA8-6096-B34E-8659-8491535E2293}"/>
                </a:ext>
              </a:extLst>
            </p:cNvPr>
            <p:cNvSpPr>
              <a:spLocks noChangeArrowheads="1"/>
            </p:cNvSpPr>
            <p:nvPr/>
          </p:nvSpPr>
          <p:spPr bwMode="auto">
            <a:xfrm>
              <a:off x="1588" y="1558"/>
              <a:ext cx="75" cy="6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400" name="Line 34">
              <a:extLst>
                <a:ext uri="{FF2B5EF4-FFF2-40B4-BE49-F238E27FC236}">
                  <a16:creationId xmlns:a16="http://schemas.microsoft.com/office/drawing/2014/main" id="{0CA53ADE-33F9-8847-8391-EAC7592D7869}"/>
                </a:ext>
              </a:extLst>
            </p:cNvPr>
            <p:cNvSpPr>
              <a:spLocks noChangeShapeType="1"/>
            </p:cNvSpPr>
            <p:nvPr/>
          </p:nvSpPr>
          <p:spPr bwMode="auto">
            <a:xfrm flipV="1">
              <a:off x="1625" y="1591"/>
              <a:ext cx="0" cy="9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1" name="Line 35">
              <a:extLst>
                <a:ext uri="{FF2B5EF4-FFF2-40B4-BE49-F238E27FC236}">
                  <a16:creationId xmlns:a16="http://schemas.microsoft.com/office/drawing/2014/main" id="{3046EC37-3AF2-FD49-BA10-F84D23EF78BD}"/>
                </a:ext>
              </a:extLst>
            </p:cNvPr>
            <p:cNvSpPr>
              <a:spLocks noChangeShapeType="1"/>
            </p:cNvSpPr>
            <p:nvPr/>
          </p:nvSpPr>
          <p:spPr bwMode="auto">
            <a:xfrm flipH="1" flipV="1">
              <a:off x="1382" y="1535"/>
              <a:ext cx="202" cy="1"/>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2" name="Rectangle 36">
              <a:extLst>
                <a:ext uri="{FF2B5EF4-FFF2-40B4-BE49-F238E27FC236}">
                  <a16:creationId xmlns:a16="http://schemas.microsoft.com/office/drawing/2014/main" id="{34D6EC69-406B-AB46-828A-5D1124F2362D}"/>
                </a:ext>
              </a:extLst>
            </p:cNvPr>
            <p:cNvSpPr>
              <a:spLocks noChangeArrowheads="1"/>
            </p:cNvSpPr>
            <p:nvPr/>
          </p:nvSpPr>
          <p:spPr bwMode="auto">
            <a:xfrm>
              <a:off x="1392" y="1296"/>
              <a:ext cx="300"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solidFill>
                    <a:srgbClr val="FF0000"/>
                  </a:solidFill>
                  <a:latin typeface="Times New Roman" charset="0"/>
                  <a:ea typeface="仿宋_GB2312" charset="0"/>
                </a:rPr>
                <a:t>i</a:t>
              </a:r>
              <a:r>
                <a:rPr lang="en-US" altLang="zh-CN" sz="2000" b="1" baseline="-25000">
                  <a:solidFill>
                    <a:srgbClr val="FF0000"/>
                  </a:solidFill>
                  <a:latin typeface="Times New Roman" charset="0"/>
                  <a:ea typeface="仿宋_GB2312" charset="0"/>
                </a:rPr>
                <a:t>OH</a:t>
              </a:r>
            </a:p>
          </p:txBody>
        </p:sp>
      </p:grpSp>
      <p:sp>
        <p:nvSpPr>
          <p:cNvPr id="371750" name="Rectangle 38">
            <a:extLst>
              <a:ext uri="{FF2B5EF4-FFF2-40B4-BE49-F238E27FC236}">
                <a16:creationId xmlns:a16="http://schemas.microsoft.com/office/drawing/2014/main" id="{901E83B2-AF04-4F40-A78D-98EB1B821897}"/>
              </a:ext>
            </a:extLst>
          </p:cNvPr>
          <p:cNvSpPr>
            <a:spLocks noChangeArrowheads="1"/>
          </p:cNvSpPr>
          <p:nvPr/>
        </p:nvSpPr>
        <p:spPr bwMode="auto">
          <a:xfrm>
            <a:off x="1851026" y="1819276"/>
            <a:ext cx="2616422" cy="461665"/>
          </a:xfrm>
          <a:prstGeom prst="rect">
            <a:avLst/>
          </a:prstGeom>
          <a:solidFill>
            <a:srgbClr val="FFFF99"/>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en-US" altLang="zh-CN" b="1" dirty="0">
                <a:solidFill>
                  <a:schemeClr val="tx2"/>
                </a:solidFill>
                <a:latin typeface="微软雅黑" panose="020B0503020204020204" pitchFamily="34" charset="-122"/>
                <a:ea typeface="微软雅黑" panose="020B0503020204020204" pitchFamily="34" charset="-122"/>
              </a:rPr>
              <a:t>1.</a:t>
            </a:r>
            <a:r>
              <a:rPr lang="zh-CN" altLang="en-US" b="1" dirty="0">
                <a:solidFill>
                  <a:schemeClr val="tx2"/>
                </a:solidFill>
                <a:latin typeface="微软雅黑" panose="020B0503020204020204" pitchFamily="34" charset="-122"/>
                <a:ea typeface="微软雅黑" panose="020B0503020204020204" pitchFamily="34" charset="-122"/>
              </a:rPr>
              <a:t>高电平输出特性</a:t>
            </a:r>
          </a:p>
        </p:txBody>
      </p:sp>
      <p:sp>
        <p:nvSpPr>
          <p:cNvPr id="371751" name="Text Box 39">
            <a:extLst>
              <a:ext uri="{FF2B5EF4-FFF2-40B4-BE49-F238E27FC236}">
                <a16:creationId xmlns:a16="http://schemas.microsoft.com/office/drawing/2014/main" id="{D89BD327-5B04-3F42-8268-10229A276D3C}"/>
              </a:ext>
            </a:extLst>
          </p:cNvPr>
          <p:cNvSpPr txBox="1">
            <a:spLocks noChangeArrowheads="1"/>
          </p:cNvSpPr>
          <p:nvPr/>
        </p:nvSpPr>
        <p:spPr bwMode="auto">
          <a:xfrm>
            <a:off x="5159376" y="2809876"/>
            <a:ext cx="30400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buFontTx/>
              <a:buChar char="•"/>
              <a:defRPr/>
            </a:pPr>
            <a:r>
              <a:rPr lang="zh-CN" altLang="en-US" sz="2000" b="1" dirty="0">
                <a:latin typeface="微软雅黑" panose="020B0503020204020204" pitchFamily="34" charset="-122"/>
                <a:ea typeface="微软雅黑" panose="020B0503020204020204" pitchFamily="34" charset="-122"/>
              </a:rPr>
              <a:t>最大高电平输出电流</a:t>
            </a:r>
          </a:p>
          <a:p>
            <a:pPr eaLnBrk="1" hangingPunct="1">
              <a:defRPr/>
            </a:pPr>
            <a:r>
              <a:rPr lang="zh-CN" altLang="en-US" sz="2000" b="1" dirty="0">
                <a:latin typeface="微软雅黑" panose="020B0503020204020204" pitchFamily="34" charset="-122"/>
                <a:ea typeface="微软雅黑" panose="020B0503020204020204" pitchFamily="34" charset="-122"/>
              </a:rPr>
              <a:t>     （最大拉电流）</a:t>
            </a:r>
          </a:p>
        </p:txBody>
      </p:sp>
      <p:graphicFrame>
        <p:nvGraphicFramePr>
          <p:cNvPr id="371752" name="Object 40">
            <a:extLst>
              <a:ext uri="{FF2B5EF4-FFF2-40B4-BE49-F238E27FC236}">
                <a16:creationId xmlns:a16="http://schemas.microsoft.com/office/drawing/2014/main" id="{140EA3C1-4244-A14D-8B92-774974A31DC0}"/>
              </a:ext>
            </a:extLst>
          </p:cNvPr>
          <p:cNvGraphicFramePr>
            <a:graphicFrameLocks noChangeAspect="1"/>
          </p:cNvGraphicFramePr>
          <p:nvPr/>
        </p:nvGraphicFramePr>
        <p:xfrm>
          <a:off x="5832476" y="3732214"/>
          <a:ext cx="1751013" cy="473075"/>
        </p:xfrm>
        <a:graphic>
          <a:graphicData uri="http://schemas.openxmlformats.org/presentationml/2006/ole">
            <mc:AlternateContent xmlns:mc="http://schemas.openxmlformats.org/markup-compatibility/2006">
              <mc:Choice xmlns:v="urn:schemas-microsoft-com:vml" Requires="v">
                <p:oleObj name="公式" r:id="rId3" imgW="21069300" imgH="5270500" progId="Equation.3">
                  <p:embed/>
                </p:oleObj>
              </mc:Choice>
              <mc:Fallback>
                <p:oleObj name="公式" r:id="rId3" imgW="21069300" imgH="527050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76" y="3732214"/>
                        <a:ext cx="1751013" cy="4730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1753" name="Text Box 41">
            <a:extLst>
              <a:ext uri="{FF2B5EF4-FFF2-40B4-BE49-F238E27FC236}">
                <a16:creationId xmlns:a16="http://schemas.microsoft.com/office/drawing/2014/main" id="{E072DEE2-2D52-B941-B0C2-E72D60B32F14}"/>
              </a:ext>
            </a:extLst>
          </p:cNvPr>
          <p:cNvSpPr txBox="1">
            <a:spLocks noChangeArrowheads="1"/>
          </p:cNvSpPr>
          <p:nvPr/>
        </p:nvSpPr>
        <p:spPr bwMode="auto">
          <a:xfrm>
            <a:off x="1771650" y="5545139"/>
            <a:ext cx="25987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buFontTx/>
              <a:buChar char="•"/>
              <a:defRPr/>
            </a:pPr>
            <a:r>
              <a:rPr lang="zh-CN" altLang="en-US" sz="2000" b="1" dirty="0">
                <a:latin typeface="微软雅黑" panose="020B0503020204020204" pitchFamily="34" charset="-122"/>
                <a:ea typeface="微软雅黑" panose="020B0503020204020204" pitchFamily="34" charset="-122"/>
              </a:rPr>
              <a:t>最大低电平输出电流</a:t>
            </a:r>
          </a:p>
          <a:p>
            <a:pPr eaLnBrk="1" hangingPunct="1">
              <a:defRPr/>
            </a:pPr>
            <a:r>
              <a:rPr lang="zh-CN" altLang="en-US" sz="2000" b="1" dirty="0">
                <a:latin typeface="微软雅黑" panose="020B0503020204020204" pitchFamily="34" charset="-122"/>
                <a:ea typeface="微软雅黑" panose="020B0503020204020204" pitchFamily="34" charset="-122"/>
              </a:rPr>
              <a:t>     （最大灌电流）</a:t>
            </a:r>
          </a:p>
        </p:txBody>
      </p:sp>
      <p:graphicFrame>
        <p:nvGraphicFramePr>
          <p:cNvPr id="371754" name="Object 42">
            <a:extLst>
              <a:ext uri="{FF2B5EF4-FFF2-40B4-BE49-F238E27FC236}">
                <a16:creationId xmlns:a16="http://schemas.microsoft.com/office/drawing/2014/main" id="{BA2E8991-BDEE-4E48-8286-0D9CE81A611D}"/>
              </a:ext>
            </a:extLst>
          </p:cNvPr>
          <p:cNvGraphicFramePr>
            <a:graphicFrameLocks noChangeAspect="1"/>
          </p:cNvGraphicFramePr>
          <p:nvPr/>
        </p:nvGraphicFramePr>
        <p:xfrm>
          <a:off x="4259263" y="5789613"/>
          <a:ext cx="2089150" cy="463550"/>
        </p:xfrm>
        <a:graphic>
          <a:graphicData uri="http://schemas.openxmlformats.org/presentationml/2006/ole">
            <mc:AlternateContent xmlns:mc="http://schemas.openxmlformats.org/markup-compatibility/2006">
              <mc:Choice xmlns:v="urn:schemas-microsoft-com:vml" Requires="v">
                <p:oleObj name="公式" r:id="rId5" imgW="17551400" imgH="5270500" progId="Equation.3">
                  <p:embed/>
                </p:oleObj>
              </mc:Choice>
              <mc:Fallback>
                <p:oleObj name="公式" r:id="rId5" imgW="17551400" imgH="527050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9263" y="5789613"/>
                        <a:ext cx="2089150" cy="463550"/>
                      </a:xfrm>
                      <a:prstGeom prst="rect">
                        <a:avLst/>
                      </a:prstGeom>
                      <a:solidFill>
                        <a:srgbClr val="99CCFF">
                          <a:alpha val="76077"/>
                        </a:srgbClr>
                      </a:solidFill>
                      <a:ln w="9525">
                        <a:solidFill>
                          <a:srgbClr val="990000"/>
                        </a:solidFill>
                        <a:miter lim="800000"/>
                        <a:headEnd/>
                        <a:tailEnd/>
                      </a:ln>
                    </p:spPr>
                  </p:pic>
                </p:oleObj>
              </mc:Fallback>
            </mc:AlternateContent>
          </a:graphicData>
        </a:graphic>
      </p:graphicFrame>
      <p:sp>
        <p:nvSpPr>
          <p:cNvPr id="371756" name="Rectangle 44">
            <a:extLst>
              <a:ext uri="{FF2B5EF4-FFF2-40B4-BE49-F238E27FC236}">
                <a16:creationId xmlns:a16="http://schemas.microsoft.com/office/drawing/2014/main" id="{3F0C550B-A8DA-C747-962E-AE5526B1EF8D}"/>
              </a:ext>
            </a:extLst>
          </p:cNvPr>
          <p:cNvSpPr>
            <a:spLocks noChangeArrowheads="1"/>
          </p:cNvSpPr>
          <p:nvPr/>
        </p:nvSpPr>
        <p:spPr bwMode="auto">
          <a:xfrm>
            <a:off x="1901825" y="4954588"/>
            <a:ext cx="2654300" cy="461962"/>
          </a:xfrm>
          <a:prstGeom prst="rect">
            <a:avLst/>
          </a:prstGeom>
          <a:solidFill>
            <a:srgbClr val="FFFF99"/>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en-US" altLang="zh-CN" b="1" dirty="0">
                <a:solidFill>
                  <a:schemeClr val="tx2"/>
                </a:solidFill>
                <a:latin typeface="微软雅黑" panose="020B0503020204020204" pitchFamily="34" charset="-122"/>
                <a:ea typeface="微软雅黑" panose="020B0503020204020204" pitchFamily="34" charset="-122"/>
              </a:rPr>
              <a:t>2.</a:t>
            </a:r>
            <a:r>
              <a:rPr lang="zh-CN" altLang="en-US" b="1" dirty="0">
                <a:solidFill>
                  <a:schemeClr val="tx2"/>
                </a:solidFill>
                <a:latin typeface="微软雅黑" panose="020B0503020204020204" pitchFamily="34" charset="-122"/>
                <a:ea typeface="微软雅黑" panose="020B0503020204020204" pitchFamily="34" charset="-122"/>
              </a:rPr>
              <a:t>低电平输出特性</a:t>
            </a:r>
          </a:p>
        </p:txBody>
      </p:sp>
      <p:grpSp>
        <p:nvGrpSpPr>
          <p:cNvPr id="371757" name="Group 45">
            <a:extLst>
              <a:ext uri="{FF2B5EF4-FFF2-40B4-BE49-F238E27FC236}">
                <a16:creationId xmlns:a16="http://schemas.microsoft.com/office/drawing/2014/main" id="{AF4D0039-C3C3-F942-A039-4E088BC160E5}"/>
              </a:ext>
            </a:extLst>
          </p:cNvPr>
          <p:cNvGrpSpPr>
            <a:grpSpLocks/>
          </p:cNvGrpSpPr>
          <p:nvPr/>
        </p:nvGrpSpPr>
        <p:grpSpPr bwMode="auto">
          <a:xfrm>
            <a:off x="6311901" y="2924175"/>
            <a:ext cx="3529013" cy="3162300"/>
            <a:chOff x="0" y="2256"/>
            <a:chExt cx="1824" cy="1584"/>
          </a:xfrm>
        </p:grpSpPr>
        <p:sp>
          <p:nvSpPr>
            <p:cNvPr id="14351" name="Text Box 46">
              <a:extLst>
                <a:ext uri="{FF2B5EF4-FFF2-40B4-BE49-F238E27FC236}">
                  <a16:creationId xmlns:a16="http://schemas.microsoft.com/office/drawing/2014/main" id="{5CA70AF3-98FB-C34B-96EC-EDEF3A298069}"/>
                </a:ext>
              </a:extLst>
            </p:cNvPr>
            <p:cNvSpPr txBox="1">
              <a:spLocks noChangeArrowheads="1"/>
            </p:cNvSpPr>
            <p:nvPr/>
          </p:nvSpPr>
          <p:spPr bwMode="auto">
            <a:xfrm>
              <a:off x="0" y="3253"/>
              <a:ext cx="54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sz="2000">
                  <a:latin typeface="Times New Roman" charset="0"/>
                  <a:ea typeface="仿宋_GB2312" charset="0"/>
                </a:rPr>
                <a:t>   </a:t>
              </a:r>
              <a:r>
                <a:rPr lang="en-US" altLang="zh-CN" sz="2000">
                  <a:latin typeface="Times New Roman" charset="0"/>
                  <a:ea typeface="仿宋_GB2312" charset="0"/>
                </a:rPr>
                <a:t>R</a:t>
              </a:r>
              <a:r>
                <a:rPr lang="en-US" altLang="zh-CN" sz="2000" baseline="-25000">
                  <a:latin typeface="Times New Roman" charset="0"/>
                  <a:ea typeface="仿宋_GB2312" charset="0"/>
                </a:rPr>
                <a:t>3</a:t>
              </a:r>
            </a:p>
            <a:p>
              <a:pPr eaLnBrk="1" hangingPunct="1">
                <a:defRPr/>
              </a:pPr>
              <a:r>
                <a:rPr lang="en-US" altLang="zh-CN" sz="2000">
                  <a:latin typeface="Times New Roman" charset="0"/>
                  <a:ea typeface="仿宋_GB2312" charset="0"/>
                </a:rPr>
                <a:t>1kΩ</a:t>
              </a:r>
            </a:p>
          </p:txBody>
        </p:sp>
        <p:sp>
          <p:nvSpPr>
            <p:cNvPr id="14352" name="Text Box 47">
              <a:extLst>
                <a:ext uri="{FF2B5EF4-FFF2-40B4-BE49-F238E27FC236}">
                  <a16:creationId xmlns:a16="http://schemas.microsoft.com/office/drawing/2014/main" id="{5DA4650E-A502-E647-9894-616D3823F086}"/>
                </a:ext>
              </a:extLst>
            </p:cNvPr>
            <p:cNvSpPr txBox="1">
              <a:spLocks noChangeArrowheads="1"/>
            </p:cNvSpPr>
            <p:nvPr/>
          </p:nvSpPr>
          <p:spPr bwMode="auto">
            <a:xfrm>
              <a:off x="1495" y="2665"/>
              <a:ext cx="31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R</a:t>
              </a:r>
              <a:r>
                <a:rPr lang="en-US" altLang="zh-CN" sz="2000" baseline="-25000">
                  <a:latin typeface="Times New Roman" charset="0"/>
                  <a:ea typeface="仿宋_GB2312" charset="0"/>
                </a:rPr>
                <a:t>L</a:t>
              </a:r>
              <a:endParaRPr lang="en-US" altLang="zh-CN" sz="2000">
                <a:latin typeface="Times New Roman" charset="0"/>
                <a:ea typeface="仿宋_GB2312" charset="0"/>
              </a:endParaRPr>
            </a:p>
          </p:txBody>
        </p:sp>
        <p:sp>
          <p:nvSpPr>
            <p:cNvPr id="14353" name="Line 48">
              <a:extLst>
                <a:ext uri="{FF2B5EF4-FFF2-40B4-BE49-F238E27FC236}">
                  <a16:creationId xmlns:a16="http://schemas.microsoft.com/office/drawing/2014/main" id="{81A496FE-A7AC-9143-9627-0BCD82D84E48}"/>
                </a:ext>
              </a:extLst>
            </p:cNvPr>
            <p:cNvSpPr>
              <a:spLocks noChangeShapeType="1"/>
            </p:cNvSpPr>
            <p:nvPr/>
          </p:nvSpPr>
          <p:spPr bwMode="auto">
            <a:xfrm>
              <a:off x="906" y="3162"/>
              <a:ext cx="0" cy="1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54" name="Line 49">
              <a:extLst>
                <a:ext uri="{FF2B5EF4-FFF2-40B4-BE49-F238E27FC236}">
                  <a16:creationId xmlns:a16="http://schemas.microsoft.com/office/drawing/2014/main" id="{C7CAAD6D-CC0D-034B-B7EA-B03317054576}"/>
                </a:ext>
              </a:extLst>
            </p:cNvPr>
            <p:cNvSpPr>
              <a:spLocks noChangeShapeType="1"/>
            </p:cNvSpPr>
            <p:nvPr/>
          </p:nvSpPr>
          <p:spPr bwMode="auto">
            <a:xfrm>
              <a:off x="906" y="3298"/>
              <a:ext cx="182" cy="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55" name="Line 50">
              <a:extLst>
                <a:ext uri="{FF2B5EF4-FFF2-40B4-BE49-F238E27FC236}">
                  <a16:creationId xmlns:a16="http://schemas.microsoft.com/office/drawing/2014/main" id="{303C3CF3-8068-DB47-AE3E-0445C377C5EA}"/>
                </a:ext>
              </a:extLst>
            </p:cNvPr>
            <p:cNvSpPr>
              <a:spLocks noChangeShapeType="1"/>
            </p:cNvSpPr>
            <p:nvPr/>
          </p:nvSpPr>
          <p:spPr bwMode="auto">
            <a:xfrm flipV="1">
              <a:off x="906" y="3142"/>
              <a:ext cx="139" cy="6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56" name="Line 51">
              <a:extLst>
                <a:ext uri="{FF2B5EF4-FFF2-40B4-BE49-F238E27FC236}">
                  <a16:creationId xmlns:a16="http://schemas.microsoft.com/office/drawing/2014/main" id="{D2A4BAD6-7B3D-BF4F-AF3B-CB5F6D1B768B}"/>
                </a:ext>
              </a:extLst>
            </p:cNvPr>
            <p:cNvSpPr>
              <a:spLocks noChangeShapeType="1"/>
            </p:cNvSpPr>
            <p:nvPr/>
          </p:nvSpPr>
          <p:spPr bwMode="auto">
            <a:xfrm flipH="1" flipV="1">
              <a:off x="1042" y="3027"/>
              <a:ext cx="0" cy="13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57" name="Line 52">
              <a:extLst>
                <a:ext uri="{FF2B5EF4-FFF2-40B4-BE49-F238E27FC236}">
                  <a16:creationId xmlns:a16="http://schemas.microsoft.com/office/drawing/2014/main" id="{5D6F7C76-566A-A044-96AF-A327FCAEBECC}"/>
                </a:ext>
              </a:extLst>
            </p:cNvPr>
            <p:cNvSpPr>
              <a:spLocks noChangeShapeType="1"/>
            </p:cNvSpPr>
            <p:nvPr/>
          </p:nvSpPr>
          <p:spPr bwMode="auto">
            <a:xfrm>
              <a:off x="1088" y="3388"/>
              <a:ext cx="0" cy="45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58" name="Rectangle 53">
              <a:extLst>
                <a:ext uri="{FF2B5EF4-FFF2-40B4-BE49-F238E27FC236}">
                  <a16:creationId xmlns:a16="http://schemas.microsoft.com/office/drawing/2014/main" id="{BD49E427-AE18-3946-88A4-E4D4D439DEF8}"/>
                </a:ext>
              </a:extLst>
            </p:cNvPr>
            <p:cNvSpPr>
              <a:spLocks noChangeArrowheads="1"/>
            </p:cNvSpPr>
            <p:nvPr/>
          </p:nvSpPr>
          <p:spPr bwMode="auto">
            <a:xfrm>
              <a:off x="498" y="3479"/>
              <a:ext cx="91" cy="18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59" name="Rectangle 54">
              <a:extLst>
                <a:ext uri="{FF2B5EF4-FFF2-40B4-BE49-F238E27FC236}">
                  <a16:creationId xmlns:a16="http://schemas.microsoft.com/office/drawing/2014/main" id="{29E80CAB-0A54-C146-951D-7156882B0EF3}"/>
                </a:ext>
              </a:extLst>
            </p:cNvPr>
            <p:cNvSpPr>
              <a:spLocks noChangeArrowheads="1"/>
            </p:cNvSpPr>
            <p:nvPr/>
          </p:nvSpPr>
          <p:spPr bwMode="auto">
            <a:xfrm>
              <a:off x="1405" y="2665"/>
              <a:ext cx="90"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60" name="Line 55">
              <a:extLst>
                <a:ext uri="{FF2B5EF4-FFF2-40B4-BE49-F238E27FC236}">
                  <a16:creationId xmlns:a16="http://schemas.microsoft.com/office/drawing/2014/main" id="{C3380EF7-BA75-7149-8292-E3EDF4B7A1D0}"/>
                </a:ext>
              </a:extLst>
            </p:cNvPr>
            <p:cNvSpPr>
              <a:spLocks noChangeShapeType="1"/>
            </p:cNvSpPr>
            <p:nvPr/>
          </p:nvSpPr>
          <p:spPr bwMode="auto">
            <a:xfrm flipH="1">
              <a:off x="544" y="3298"/>
              <a:ext cx="0" cy="18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1" name="Line 56">
              <a:extLst>
                <a:ext uri="{FF2B5EF4-FFF2-40B4-BE49-F238E27FC236}">
                  <a16:creationId xmlns:a16="http://schemas.microsoft.com/office/drawing/2014/main" id="{FE42C009-F15F-F848-85F4-25CD2194AE10}"/>
                </a:ext>
              </a:extLst>
            </p:cNvPr>
            <p:cNvSpPr>
              <a:spLocks noChangeShapeType="1"/>
            </p:cNvSpPr>
            <p:nvPr/>
          </p:nvSpPr>
          <p:spPr bwMode="auto">
            <a:xfrm flipV="1">
              <a:off x="544" y="3659"/>
              <a:ext cx="0" cy="9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2" name="Line 57">
              <a:extLst>
                <a:ext uri="{FF2B5EF4-FFF2-40B4-BE49-F238E27FC236}">
                  <a16:creationId xmlns:a16="http://schemas.microsoft.com/office/drawing/2014/main" id="{2B178438-4C49-FD4B-87BF-4DDAC2C683ED}"/>
                </a:ext>
              </a:extLst>
            </p:cNvPr>
            <p:cNvSpPr>
              <a:spLocks noChangeShapeType="1"/>
            </p:cNvSpPr>
            <p:nvPr/>
          </p:nvSpPr>
          <p:spPr bwMode="auto">
            <a:xfrm flipH="1" flipV="1">
              <a:off x="1452" y="2332"/>
              <a:ext cx="0"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3" name="Line 58">
              <a:extLst>
                <a:ext uri="{FF2B5EF4-FFF2-40B4-BE49-F238E27FC236}">
                  <a16:creationId xmlns:a16="http://schemas.microsoft.com/office/drawing/2014/main" id="{6460EBC5-9860-3A4F-93A6-99F3FB58992B}"/>
                </a:ext>
              </a:extLst>
            </p:cNvPr>
            <p:cNvSpPr>
              <a:spLocks noChangeShapeType="1"/>
            </p:cNvSpPr>
            <p:nvPr/>
          </p:nvSpPr>
          <p:spPr bwMode="auto">
            <a:xfrm flipH="1">
              <a:off x="408" y="3253"/>
              <a:ext cx="498"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4" name="Line 59">
              <a:extLst>
                <a:ext uri="{FF2B5EF4-FFF2-40B4-BE49-F238E27FC236}">
                  <a16:creationId xmlns:a16="http://schemas.microsoft.com/office/drawing/2014/main" id="{840FD610-BB14-DA40-8B30-C2478356FEB6}"/>
                </a:ext>
              </a:extLst>
            </p:cNvPr>
            <p:cNvSpPr>
              <a:spLocks noChangeShapeType="1"/>
            </p:cNvSpPr>
            <p:nvPr/>
          </p:nvSpPr>
          <p:spPr bwMode="auto">
            <a:xfrm>
              <a:off x="997" y="3840"/>
              <a:ext cx="1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5" name="Text Box 60">
              <a:extLst>
                <a:ext uri="{FF2B5EF4-FFF2-40B4-BE49-F238E27FC236}">
                  <a16:creationId xmlns:a16="http://schemas.microsoft.com/office/drawing/2014/main" id="{12297BA4-4268-8D4A-B4A4-11CEDB96F5E4}"/>
                </a:ext>
              </a:extLst>
            </p:cNvPr>
            <p:cNvSpPr txBox="1">
              <a:spLocks noChangeArrowheads="1"/>
            </p:cNvSpPr>
            <p:nvPr/>
          </p:nvSpPr>
          <p:spPr bwMode="auto">
            <a:xfrm>
              <a:off x="1088" y="3162"/>
              <a:ext cx="687"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T</a:t>
              </a:r>
              <a:r>
                <a:rPr lang="en-US" altLang="zh-CN" sz="2000" baseline="-25000">
                  <a:latin typeface="Times New Roman" charset="0"/>
                  <a:ea typeface="仿宋_GB2312" charset="0"/>
                </a:rPr>
                <a:t>5</a:t>
              </a:r>
              <a:endParaRPr lang="en-US" altLang="zh-CN" sz="2000">
                <a:latin typeface="Times New Roman" charset="0"/>
                <a:ea typeface="仿宋_GB2312" charset="0"/>
              </a:endParaRPr>
            </a:p>
          </p:txBody>
        </p:sp>
        <p:sp>
          <p:nvSpPr>
            <p:cNvPr id="14366" name="Rectangle 61">
              <a:extLst>
                <a:ext uri="{FF2B5EF4-FFF2-40B4-BE49-F238E27FC236}">
                  <a16:creationId xmlns:a16="http://schemas.microsoft.com/office/drawing/2014/main" id="{922DC5B4-A6A0-B84A-9C9B-7F0F93705FD9}"/>
                </a:ext>
              </a:extLst>
            </p:cNvPr>
            <p:cNvSpPr>
              <a:spLocks noChangeArrowheads="1"/>
            </p:cNvSpPr>
            <p:nvPr/>
          </p:nvSpPr>
          <p:spPr bwMode="auto">
            <a:xfrm>
              <a:off x="1104" y="2256"/>
              <a:ext cx="499"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V</a:t>
              </a:r>
              <a:r>
                <a:rPr lang="en-US" altLang="zh-CN" sz="2000" baseline="-25000">
                  <a:latin typeface="Times New Roman" charset="0"/>
                  <a:ea typeface="仿宋_GB2312" charset="0"/>
                </a:rPr>
                <a:t>CC</a:t>
              </a:r>
            </a:p>
          </p:txBody>
        </p:sp>
        <p:sp>
          <p:nvSpPr>
            <p:cNvPr id="14367" name="Rectangle 62">
              <a:extLst>
                <a:ext uri="{FF2B5EF4-FFF2-40B4-BE49-F238E27FC236}">
                  <a16:creationId xmlns:a16="http://schemas.microsoft.com/office/drawing/2014/main" id="{9CB8CFAC-B1C9-8E46-A2E9-F294C4DDD26A}"/>
                </a:ext>
              </a:extLst>
            </p:cNvPr>
            <p:cNvSpPr>
              <a:spLocks noChangeArrowheads="1"/>
            </p:cNvSpPr>
            <p:nvPr/>
          </p:nvSpPr>
          <p:spPr bwMode="auto">
            <a:xfrm>
              <a:off x="1541" y="2394"/>
              <a:ext cx="28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solidFill>
                    <a:srgbClr val="FF0000"/>
                  </a:solidFill>
                  <a:latin typeface="Times New Roman" charset="0"/>
                  <a:ea typeface="仿宋_GB2312" charset="0"/>
                </a:rPr>
                <a:t>i</a:t>
              </a:r>
              <a:r>
                <a:rPr lang="en-US" altLang="zh-CN" sz="2000" b="1" baseline="-25000">
                  <a:solidFill>
                    <a:srgbClr val="FF0000"/>
                  </a:solidFill>
                  <a:latin typeface="Times New Roman" charset="0"/>
                  <a:ea typeface="仿宋_GB2312" charset="0"/>
                </a:rPr>
                <a:t>OL</a:t>
              </a:r>
            </a:p>
          </p:txBody>
        </p:sp>
        <p:sp>
          <p:nvSpPr>
            <p:cNvPr id="14368" name="Line 63">
              <a:extLst>
                <a:ext uri="{FF2B5EF4-FFF2-40B4-BE49-F238E27FC236}">
                  <a16:creationId xmlns:a16="http://schemas.microsoft.com/office/drawing/2014/main" id="{3EAE692A-37E3-5D45-B5E3-8E0EB74DC700}"/>
                </a:ext>
              </a:extLst>
            </p:cNvPr>
            <p:cNvSpPr>
              <a:spLocks noChangeShapeType="1"/>
            </p:cNvSpPr>
            <p:nvPr/>
          </p:nvSpPr>
          <p:spPr bwMode="auto">
            <a:xfrm>
              <a:off x="544" y="3750"/>
              <a:ext cx="54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9" name="Oval 64">
              <a:extLst>
                <a:ext uri="{FF2B5EF4-FFF2-40B4-BE49-F238E27FC236}">
                  <a16:creationId xmlns:a16="http://schemas.microsoft.com/office/drawing/2014/main" id="{0ADD56A3-5A9A-7A4D-8DDB-375D9FBD23D3}"/>
                </a:ext>
              </a:extLst>
            </p:cNvPr>
            <p:cNvSpPr>
              <a:spLocks noChangeArrowheads="1"/>
            </p:cNvSpPr>
            <p:nvPr/>
          </p:nvSpPr>
          <p:spPr bwMode="auto">
            <a:xfrm>
              <a:off x="1042" y="3704"/>
              <a:ext cx="91" cy="91"/>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0" name="Oval 65">
              <a:extLst>
                <a:ext uri="{FF2B5EF4-FFF2-40B4-BE49-F238E27FC236}">
                  <a16:creationId xmlns:a16="http://schemas.microsoft.com/office/drawing/2014/main" id="{0CED5621-5DEE-9F46-86CF-BD2EB7F1423A}"/>
                </a:ext>
              </a:extLst>
            </p:cNvPr>
            <p:cNvSpPr>
              <a:spLocks noChangeArrowheads="1"/>
            </p:cNvSpPr>
            <p:nvPr/>
          </p:nvSpPr>
          <p:spPr bwMode="auto">
            <a:xfrm>
              <a:off x="498" y="3208"/>
              <a:ext cx="91" cy="90"/>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1" name="Line 66">
              <a:extLst>
                <a:ext uri="{FF2B5EF4-FFF2-40B4-BE49-F238E27FC236}">
                  <a16:creationId xmlns:a16="http://schemas.microsoft.com/office/drawing/2014/main" id="{4E26DBB6-272A-2B45-B9BB-7A104BA57336}"/>
                </a:ext>
              </a:extLst>
            </p:cNvPr>
            <p:cNvSpPr>
              <a:spLocks noChangeShapeType="1"/>
            </p:cNvSpPr>
            <p:nvPr/>
          </p:nvSpPr>
          <p:spPr bwMode="auto">
            <a:xfrm>
              <a:off x="1488" y="2448"/>
              <a:ext cx="0" cy="181"/>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72" name="Oval 67">
              <a:extLst>
                <a:ext uri="{FF2B5EF4-FFF2-40B4-BE49-F238E27FC236}">
                  <a16:creationId xmlns:a16="http://schemas.microsoft.com/office/drawing/2014/main" id="{0638F188-AA70-E240-9298-361EBD0D8E3A}"/>
                </a:ext>
              </a:extLst>
            </p:cNvPr>
            <p:cNvSpPr>
              <a:spLocks noChangeArrowheads="1"/>
            </p:cNvSpPr>
            <p:nvPr/>
          </p:nvSpPr>
          <p:spPr bwMode="auto">
            <a:xfrm>
              <a:off x="1405" y="2982"/>
              <a:ext cx="90" cy="9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3" name="Line 68">
              <a:extLst>
                <a:ext uri="{FF2B5EF4-FFF2-40B4-BE49-F238E27FC236}">
                  <a16:creationId xmlns:a16="http://schemas.microsoft.com/office/drawing/2014/main" id="{8D9C1732-4438-A542-83CA-2D9A61AA2C28}"/>
                </a:ext>
              </a:extLst>
            </p:cNvPr>
            <p:cNvSpPr>
              <a:spLocks noChangeShapeType="1"/>
            </p:cNvSpPr>
            <p:nvPr/>
          </p:nvSpPr>
          <p:spPr bwMode="auto">
            <a:xfrm>
              <a:off x="1450" y="2891"/>
              <a:ext cx="0" cy="9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74" name="Line 69">
              <a:extLst>
                <a:ext uri="{FF2B5EF4-FFF2-40B4-BE49-F238E27FC236}">
                  <a16:creationId xmlns:a16="http://schemas.microsoft.com/office/drawing/2014/main" id="{48A220A8-D117-B54C-98AD-B6CF46805238}"/>
                </a:ext>
              </a:extLst>
            </p:cNvPr>
            <p:cNvSpPr>
              <a:spLocks noChangeShapeType="1"/>
            </p:cNvSpPr>
            <p:nvPr/>
          </p:nvSpPr>
          <p:spPr bwMode="auto">
            <a:xfrm flipV="1">
              <a:off x="1042" y="3027"/>
              <a:ext cx="363"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371782" name="Text Box 70">
            <a:extLst>
              <a:ext uri="{FF2B5EF4-FFF2-40B4-BE49-F238E27FC236}">
                <a16:creationId xmlns:a16="http://schemas.microsoft.com/office/drawing/2014/main" id="{53C44F4B-7F22-3B4C-9884-28938EE4A5CA}"/>
              </a:ext>
            </a:extLst>
          </p:cNvPr>
          <p:cNvSpPr txBox="1">
            <a:spLocks noChangeArrowheads="1"/>
          </p:cNvSpPr>
          <p:nvPr/>
        </p:nvSpPr>
        <p:spPr bwMode="auto">
          <a:xfrm>
            <a:off x="4032250" y="6380164"/>
            <a:ext cx="4827588" cy="40163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lgn="ctr" eaLnBrk="1" hangingPunct="1">
              <a:defRPr/>
            </a:pPr>
            <a:r>
              <a:rPr lang="zh-CN" altLang="en-US" sz="2000" b="1" dirty="0">
                <a:solidFill>
                  <a:srgbClr val="CC3300"/>
                </a:solidFill>
                <a:latin typeface="微软雅黑" panose="020B0503020204020204" pitchFamily="34" charset="-122"/>
                <a:ea typeface="微软雅黑" panose="020B0503020204020204" pitchFamily="34" charset="-122"/>
              </a:rPr>
              <a:t>注意</a:t>
            </a:r>
            <a:r>
              <a:rPr lang="zh-CN" altLang="en-US" sz="2000" b="1" i="1" dirty="0">
                <a:solidFill>
                  <a:srgbClr val="CC33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高、低电平驱动电阻负载能力不同</a:t>
            </a:r>
          </a:p>
        </p:txBody>
      </p:sp>
      <p:grpSp>
        <p:nvGrpSpPr>
          <p:cNvPr id="371783" name="Group 71">
            <a:extLst>
              <a:ext uri="{FF2B5EF4-FFF2-40B4-BE49-F238E27FC236}">
                <a16:creationId xmlns:a16="http://schemas.microsoft.com/office/drawing/2014/main" id="{27FE39EF-969D-3549-8D79-54B0C2CE5421}"/>
              </a:ext>
            </a:extLst>
          </p:cNvPr>
          <p:cNvGrpSpPr>
            <a:grpSpLocks/>
          </p:cNvGrpSpPr>
          <p:nvPr/>
        </p:nvGrpSpPr>
        <p:grpSpPr bwMode="auto">
          <a:xfrm>
            <a:off x="6049574" y="1577975"/>
            <a:ext cx="2767402" cy="1176310"/>
            <a:chOff x="3637" y="494"/>
            <a:chExt cx="1680" cy="597"/>
          </a:xfrm>
        </p:grpSpPr>
        <p:sp>
          <p:nvSpPr>
            <p:cNvPr id="39948" name="AutoShape 72">
              <a:extLst>
                <a:ext uri="{FF2B5EF4-FFF2-40B4-BE49-F238E27FC236}">
                  <a16:creationId xmlns:a16="http://schemas.microsoft.com/office/drawing/2014/main" id="{7227654F-2455-9843-9F9F-9A7171BED0A1}"/>
                </a:ext>
              </a:extLst>
            </p:cNvPr>
            <p:cNvSpPr>
              <a:spLocks noChangeArrowheads="1"/>
            </p:cNvSpPr>
            <p:nvPr/>
          </p:nvSpPr>
          <p:spPr bwMode="auto">
            <a:xfrm>
              <a:off x="3637" y="494"/>
              <a:ext cx="1680" cy="597"/>
            </a:xfrm>
            <a:prstGeom prst="wedgeRoundRectCallout">
              <a:avLst>
                <a:gd name="adj1" fmla="val -23569"/>
                <a:gd name="adj2" fmla="val 63023"/>
                <a:gd name="adj3" fmla="val 16667"/>
              </a:avLst>
            </a:prstGeom>
            <a:solidFill>
              <a:schemeClr val="tx2">
                <a:lumMod val="20000"/>
                <a:lumOff val="80000"/>
              </a:schemeClr>
            </a:solidFill>
            <a:ln w="9525">
              <a:solidFill>
                <a:schemeClr val="tx1"/>
              </a:solidFill>
              <a:miter lim="800000"/>
              <a:headEnd/>
              <a:tailEnd/>
            </a:ln>
          </p:spPr>
          <p:txBody>
            <a:bodyPr wrap="none" lIns="90000" tIns="46800" rIns="90000" bIns="46800" anchor="ct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a:latin typeface="Times New Roman" panose="02020603050405020304" pitchFamily="18" charset="0"/>
              </a:endParaRPr>
            </a:p>
          </p:txBody>
        </p:sp>
        <p:sp>
          <p:nvSpPr>
            <p:cNvPr id="39949" name="Text Box 73">
              <a:extLst>
                <a:ext uri="{FF2B5EF4-FFF2-40B4-BE49-F238E27FC236}">
                  <a16:creationId xmlns:a16="http://schemas.microsoft.com/office/drawing/2014/main" id="{D2C1ED97-D443-0E4C-B93A-D7D3795D083D}"/>
                </a:ext>
              </a:extLst>
            </p:cNvPr>
            <p:cNvSpPr txBox="1">
              <a:spLocks noChangeArrowheads="1"/>
            </p:cNvSpPr>
            <p:nvPr/>
          </p:nvSpPr>
          <p:spPr bwMode="auto">
            <a:xfrm>
              <a:off x="3736" y="542"/>
              <a:ext cx="1531" cy="517"/>
            </a:xfrm>
            <a:prstGeom prst="rect">
              <a:avLst/>
            </a:prstGeom>
            <a:solidFill>
              <a:schemeClr val="tx2">
                <a:lumMod val="20000"/>
                <a:lumOff val="80000"/>
              </a:schemeClr>
            </a:solidFill>
            <a:ln w="9525">
              <a:solidFill>
                <a:schemeClr val="tx2">
                  <a:lumMod val="20000"/>
                  <a:lumOff val="80000"/>
                </a:schemeClr>
              </a:solidFill>
              <a:miter lim="800000"/>
              <a:headEnd/>
              <a:tailEnd/>
            </a:ln>
          </p:spPr>
          <p:txBody>
            <a:bodyPr wrap="square" lIns="90000" tIns="46800" rIns="90000" bIns="46800" anchor="ct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000" b="1" dirty="0">
                  <a:solidFill>
                    <a:srgbClr val="CC3300"/>
                  </a:solidFill>
                  <a:latin typeface="微软雅黑" panose="020B0503020204020204" pitchFamily="34" charset="-122"/>
                  <a:ea typeface="微软雅黑" panose="020B0503020204020204" pitchFamily="34" charset="-122"/>
                </a:rPr>
                <a:t>假定输入电流</a:t>
              </a:r>
              <a:r>
                <a:rPr lang="en-US" altLang="zh-CN" sz="2000" b="1" dirty="0">
                  <a:solidFill>
                    <a:srgbClr val="CC3300"/>
                  </a:solidFill>
                  <a:latin typeface="微软雅黑" panose="020B0503020204020204" pitchFamily="34" charset="-122"/>
                  <a:ea typeface="微软雅黑" panose="020B0503020204020204" pitchFamily="34" charset="-122"/>
                </a:rPr>
                <a:t>I</a:t>
              </a:r>
              <a:r>
                <a:rPr lang="en-US" altLang="zh-CN" sz="2000" b="1" baseline="-25000" dirty="0">
                  <a:solidFill>
                    <a:srgbClr val="CC3300"/>
                  </a:solidFill>
                  <a:latin typeface="微软雅黑" panose="020B0503020204020204" pitchFamily="34" charset="-122"/>
                  <a:ea typeface="微软雅黑" panose="020B0503020204020204" pitchFamily="34" charset="-122"/>
                </a:rPr>
                <a:t>I</a:t>
              </a:r>
              <a:r>
                <a:rPr lang="zh-CN" altLang="en-US" sz="2000" b="1" dirty="0">
                  <a:solidFill>
                    <a:srgbClr val="CC3300"/>
                  </a:solidFill>
                  <a:latin typeface="微软雅黑" panose="020B0503020204020204" pitchFamily="34" charset="-122"/>
                  <a:ea typeface="微软雅黑" panose="020B0503020204020204" pitchFamily="34" charset="-122"/>
                </a:rPr>
                <a:t>流入</a:t>
              </a:r>
              <a:r>
                <a:rPr lang="en-US" altLang="zh-CN" sz="2000" b="1" dirty="0">
                  <a:solidFill>
                    <a:srgbClr val="CC3300"/>
                  </a:solidFill>
                  <a:latin typeface="微软雅黑" panose="020B0503020204020204" pitchFamily="34" charset="-122"/>
                  <a:ea typeface="微软雅黑" panose="020B0503020204020204" pitchFamily="34" charset="-122"/>
                </a:rPr>
                <a:t>T</a:t>
              </a:r>
              <a:r>
                <a:rPr lang="en-US" altLang="zh-CN" sz="2000" b="1" baseline="-25000" dirty="0">
                  <a:solidFill>
                    <a:srgbClr val="CC3300"/>
                  </a:solidFill>
                  <a:latin typeface="微软雅黑" panose="020B0503020204020204" pitchFamily="34" charset="-122"/>
                  <a:ea typeface="微软雅黑" panose="020B0503020204020204" pitchFamily="34" charset="-122"/>
                </a:rPr>
                <a:t>1</a:t>
              </a:r>
              <a:r>
                <a:rPr lang="zh-CN" altLang="en-US" sz="2000" b="1" dirty="0">
                  <a:solidFill>
                    <a:srgbClr val="CC3300"/>
                  </a:solidFill>
                  <a:latin typeface="微软雅黑" panose="020B0503020204020204" pitchFamily="34" charset="-122"/>
                  <a:ea typeface="微软雅黑" panose="020B0503020204020204" pitchFamily="34" charset="-122"/>
                </a:rPr>
                <a:t>发射极时方向为正，反之为负</a:t>
              </a:r>
            </a:p>
          </p:txBody>
        </p:sp>
      </p:grpSp>
      <p:sp>
        <p:nvSpPr>
          <p:cNvPr id="2" name="标题 1">
            <a:extLst>
              <a:ext uri="{FF2B5EF4-FFF2-40B4-BE49-F238E27FC236}">
                <a16:creationId xmlns:a16="http://schemas.microsoft.com/office/drawing/2014/main" id="{E5BE4E2B-02F6-7B41-AEAA-8100BCD79EF3}"/>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TTL反相器输出特性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50"/>
                                        </p:tgtEl>
                                        <p:attrNameLst>
                                          <p:attrName>style.visibility</p:attrName>
                                        </p:attrNameLst>
                                      </p:cBhvr>
                                      <p:to>
                                        <p:strVal val="visible"/>
                                      </p:to>
                                    </p:set>
                                    <p:anim calcmode="lin" valueType="num">
                                      <p:cBhvr additive="base">
                                        <p:cTn id="7" dur="500" fill="hold"/>
                                        <p:tgtEl>
                                          <p:spTgt spid="371750"/>
                                        </p:tgtEl>
                                        <p:attrNameLst>
                                          <p:attrName>ppt_x</p:attrName>
                                        </p:attrNameLst>
                                      </p:cBhvr>
                                      <p:tavLst>
                                        <p:tav tm="0">
                                          <p:val>
                                            <p:strVal val="0-#ppt_w/2"/>
                                          </p:val>
                                        </p:tav>
                                        <p:tav tm="100000">
                                          <p:val>
                                            <p:strVal val="#ppt_x"/>
                                          </p:val>
                                        </p:tav>
                                      </p:tavLst>
                                    </p:anim>
                                    <p:anim calcmode="lin" valueType="num">
                                      <p:cBhvr additive="base">
                                        <p:cTn id="8" dur="500" fill="hold"/>
                                        <p:tgtEl>
                                          <p:spTgt spid="3717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1714"/>
                                        </p:tgtEl>
                                        <p:attrNameLst>
                                          <p:attrName>style.visibility</p:attrName>
                                        </p:attrNameLst>
                                      </p:cBhvr>
                                      <p:to>
                                        <p:strVal val="visible"/>
                                      </p:to>
                                    </p:set>
                                    <p:anim calcmode="lin" valueType="num">
                                      <p:cBhvr additive="base">
                                        <p:cTn id="13" dur="500" fill="hold"/>
                                        <p:tgtEl>
                                          <p:spTgt spid="371714"/>
                                        </p:tgtEl>
                                        <p:attrNameLst>
                                          <p:attrName>ppt_x</p:attrName>
                                        </p:attrNameLst>
                                      </p:cBhvr>
                                      <p:tavLst>
                                        <p:tav tm="0">
                                          <p:val>
                                            <p:strVal val="0-#ppt_w/2"/>
                                          </p:val>
                                        </p:tav>
                                        <p:tav tm="100000">
                                          <p:val>
                                            <p:strVal val="#ppt_x"/>
                                          </p:val>
                                        </p:tav>
                                      </p:tavLst>
                                    </p:anim>
                                    <p:anim calcmode="lin" valueType="num">
                                      <p:cBhvr additive="base">
                                        <p:cTn id="14" dur="500" fill="hold"/>
                                        <p:tgtEl>
                                          <p:spTgt spid="3717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51"/>
                                        </p:tgtEl>
                                        <p:attrNameLst>
                                          <p:attrName>style.visibility</p:attrName>
                                        </p:attrNameLst>
                                      </p:cBhvr>
                                      <p:to>
                                        <p:strVal val="visible"/>
                                      </p:to>
                                    </p:set>
                                    <p:anim calcmode="lin" valueType="num">
                                      <p:cBhvr additive="base">
                                        <p:cTn id="19" dur="500" fill="hold"/>
                                        <p:tgtEl>
                                          <p:spTgt spid="371751"/>
                                        </p:tgtEl>
                                        <p:attrNameLst>
                                          <p:attrName>ppt_x</p:attrName>
                                        </p:attrNameLst>
                                      </p:cBhvr>
                                      <p:tavLst>
                                        <p:tav tm="0">
                                          <p:val>
                                            <p:strVal val="0-#ppt_w/2"/>
                                          </p:val>
                                        </p:tav>
                                        <p:tav tm="100000">
                                          <p:val>
                                            <p:strVal val="#ppt_x"/>
                                          </p:val>
                                        </p:tav>
                                      </p:tavLst>
                                    </p:anim>
                                    <p:anim calcmode="lin" valueType="num">
                                      <p:cBhvr additive="base">
                                        <p:cTn id="20" dur="500" fill="hold"/>
                                        <p:tgtEl>
                                          <p:spTgt spid="37175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71752"/>
                                        </p:tgtEl>
                                        <p:attrNameLst>
                                          <p:attrName>style.visibility</p:attrName>
                                        </p:attrNameLst>
                                      </p:cBhvr>
                                      <p:to>
                                        <p:strVal val="visible"/>
                                      </p:to>
                                    </p:set>
                                    <p:anim calcmode="lin" valueType="num">
                                      <p:cBhvr additive="base">
                                        <p:cTn id="25" dur="500" fill="hold"/>
                                        <p:tgtEl>
                                          <p:spTgt spid="371752"/>
                                        </p:tgtEl>
                                        <p:attrNameLst>
                                          <p:attrName>ppt_x</p:attrName>
                                        </p:attrNameLst>
                                      </p:cBhvr>
                                      <p:tavLst>
                                        <p:tav tm="0">
                                          <p:val>
                                            <p:strVal val="0-#ppt_w/2"/>
                                          </p:val>
                                        </p:tav>
                                        <p:tav tm="100000">
                                          <p:val>
                                            <p:strVal val="#ppt_x"/>
                                          </p:val>
                                        </p:tav>
                                      </p:tavLst>
                                    </p:anim>
                                    <p:anim calcmode="lin" valueType="num">
                                      <p:cBhvr additive="base">
                                        <p:cTn id="26" dur="500" fill="hold"/>
                                        <p:tgtEl>
                                          <p:spTgt spid="37175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717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71756"/>
                                        </p:tgtEl>
                                        <p:attrNameLst>
                                          <p:attrName>style.visibility</p:attrName>
                                        </p:attrNameLst>
                                      </p:cBhvr>
                                      <p:to>
                                        <p:strVal val="visible"/>
                                      </p:to>
                                    </p:set>
                                    <p:anim calcmode="lin" valueType="num">
                                      <p:cBhvr additive="base">
                                        <p:cTn id="35" dur="500" fill="hold"/>
                                        <p:tgtEl>
                                          <p:spTgt spid="371756"/>
                                        </p:tgtEl>
                                        <p:attrNameLst>
                                          <p:attrName>ppt_x</p:attrName>
                                        </p:attrNameLst>
                                      </p:cBhvr>
                                      <p:tavLst>
                                        <p:tav tm="0">
                                          <p:val>
                                            <p:strVal val="0-#ppt_w/2"/>
                                          </p:val>
                                        </p:tav>
                                        <p:tav tm="100000">
                                          <p:val>
                                            <p:strVal val="#ppt_x"/>
                                          </p:val>
                                        </p:tav>
                                      </p:tavLst>
                                    </p:anim>
                                    <p:anim calcmode="lin" valueType="num">
                                      <p:cBhvr additive="base">
                                        <p:cTn id="36" dur="500" fill="hold"/>
                                        <p:tgtEl>
                                          <p:spTgt spid="37175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371757"/>
                                        </p:tgtEl>
                                        <p:attrNameLst>
                                          <p:attrName>style.visibility</p:attrName>
                                        </p:attrNameLst>
                                      </p:cBhvr>
                                      <p:to>
                                        <p:strVal val="visible"/>
                                      </p:to>
                                    </p:set>
                                    <p:anim calcmode="lin" valueType="num">
                                      <p:cBhvr additive="base">
                                        <p:cTn id="41" dur="500" fill="hold"/>
                                        <p:tgtEl>
                                          <p:spTgt spid="371757"/>
                                        </p:tgtEl>
                                        <p:attrNameLst>
                                          <p:attrName>ppt_x</p:attrName>
                                        </p:attrNameLst>
                                      </p:cBhvr>
                                      <p:tavLst>
                                        <p:tav tm="0">
                                          <p:val>
                                            <p:strVal val="0-#ppt_w/2"/>
                                          </p:val>
                                        </p:tav>
                                        <p:tav tm="100000">
                                          <p:val>
                                            <p:strVal val="#ppt_x"/>
                                          </p:val>
                                        </p:tav>
                                      </p:tavLst>
                                    </p:anim>
                                    <p:anim calcmode="lin" valueType="num">
                                      <p:cBhvr additive="base">
                                        <p:cTn id="42" dur="500" fill="hold"/>
                                        <p:tgtEl>
                                          <p:spTgt spid="371757"/>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71753"/>
                                        </p:tgtEl>
                                        <p:attrNameLst>
                                          <p:attrName>style.visibility</p:attrName>
                                        </p:attrNameLst>
                                      </p:cBhvr>
                                      <p:to>
                                        <p:strVal val="visible"/>
                                      </p:to>
                                    </p:set>
                                    <p:anim calcmode="lin" valueType="num">
                                      <p:cBhvr additive="base">
                                        <p:cTn id="47" dur="500" fill="hold"/>
                                        <p:tgtEl>
                                          <p:spTgt spid="371753"/>
                                        </p:tgtEl>
                                        <p:attrNameLst>
                                          <p:attrName>ppt_x</p:attrName>
                                        </p:attrNameLst>
                                      </p:cBhvr>
                                      <p:tavLst>
                                        <p:tav tm="0">
                                          <p:val>
                                            <p:strVal val="0-#ppt_w/2"/>
                                          </p:val>
                                        </p:tav>
                                        <p:tav tm="100000">
                                          <p:val>
                                            <p:strVal val="#ppt_x"/>
                                          </p:val>
                                        </p:tav>
                                      </p:tavLst>
                                    </p:anim>
                                    <p:anim calcmode="lin" valueType="num">
                                      <p:cBhvr additive="base">
                                        <p:cTn id="48" dur="500" fill="hold"/>
                                        <p:tgtEl>
                                          <p:spTgt spid="371753"/>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371754"/>
                                        </p:tgtEl>
                                        <p:attrNameLst>
                                          <p:attrName>style.visibility</p:attrName>
                                        </p:attrNameLst>
                                      </p:cBhvr>
                                      <p:to>
                                        <p:strVal val="visible"/>
                                      </p:to>
                                    </p:set>
                                    <p:anim calcmode="lin" valueType="num">
                                      <p:cBhvr additive="base">
                                        <p:cTn id="53" dur="500" fill="hold"/>
                                        <p:tgtEl>
                                          <p:spTgt spid="371754"/>
                                        </p:tgtEl>
                                        <p:attrNameLst>
                                          <p:attrName>ppt_x</p:attrName>
                                        </p:attrNameLst>
                                      </p:cBhvr>
                                      <p:tavLst>
                                        <p:tav tm="0">
                                          <p:val>
                                            <p:strVal val="0-#ppt_w/2"/>
                                          </p:val>
                                        </p:tav>
                                        <p:tav tm="100000">
                                          <p:val>
                                            <p:strVal val="#ppt_x"/>
                                          </p:val>
                                        </p:tav>
                                      </p:tavLst>
                                    </p:anim>
                                    <p:anim calcmode="lin" valueType="num">
                                      <p:cBhvr additive="base">
                                        <p:cTn id="54" dur="500" fill="hold"/>
                                        <p:tgtEl>
                                          <p:spTgt spid="371754"/>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371782"/>
                                        </p:tgtEl>
                                        <p:attrNameLst>
                                          <p:attrName>style.visibility</p:attrName>
                                        </p:attrNameLst>
                                      </p:cBhvr>
                                      <p:to>
                                        <p:strVal val="visible"/>
                                      </p:to>
                                    </p:set>
                                    <p:animEffect transition="in" filter="box(in)">
                                      <p:cBhvr>
                                        <p:cTn id="59" dur="500"/>
                                        <p:tgtEl>
                                          <p:spTgt spid="371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50" grpId="0" animBg="1" autoUpdateAnimBg="0"/>
      <p:bldP spid="371751" grpId="0" autoUpdateAnimBg="0"/>
      <p:bldP spid="371753" grpId="0" autoUpdateAnimBg="0"/>
      <p:bldP spid="371756" grpId="0" animBg="1" autoUpdateAnimBg="0"/>
      <p:bldP spid="3717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0DACC44-BA3F-8547-B93B-CCEAE8F1A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1940" y="1843789"/>
            <a:ext cx="2830060" cy="2680585"/>
          </a:xfrm>
          <a:prstGeom prst="rect">
            <a:avLst/>
          </a:prstGeom>
        </p:spPr>
      </p:pic>
      <p:sp>
        <p:nvSpPr>
          <p:cNvPr id="2" name="标题 1">
            <a:extLst>
              <a:ext uri="{FF2B5EF4-FFF2-40B4-BE49-F238E27FC236}">
                <a16:creationId xmlns:a16="http://schemas.microsoft.com/office/drawing/2014/main" id="{FF9B2054-03B3-0148-B5E9-65820510279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定量估算</a:t>
            </a:r>
          </a:p>
        </p:txBody>
      </p:sp>
      <p:pic>
        <p:nvPicPr>
          <p:cNvPr id="5" name="内容占位符 4">
            <a:extLst>
              <a:ext uri="{FF2B5EF4-FFF2-40B4-BE49-F238E27FC236}">
                <a16:creationId xmlns:a16="http://schemas.microsoft.com/office/drawing/2014/main" id="{78971DAF-DEEF-D942-B3A7-D7D501E4C7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871" y="1597181"/>
            <a:ext cx="9024079" cy="4894222"/>
          </a:xfrm>
        </p:spPr>
      </p:pic>
    </p:spTree>
    <p:extLst>
      <p:ext uri="{BB962C8B-B14F-4D97-AF65-F5344CB8AC3E}">
        <p14:creationId xmlns:p14="http://schemas.microsoft.com/office/powerpoint/2010/main" val="802199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10179-92B9-024C-B2FE-46A5F3266406}"/>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定量估算</a:t>
            </a:r>
          </a:p>
        </p:txBody>
      </p:sp>
      <p:pic>
        <p:nvPicPr>
          <p:cNvPr id="5" name="内容占位符 4">
            <a:extLst>
              <a:ext uri="{FF2B5EF4-FFF2-40B4-BE49-F238E27FC236}">
                <a16:creationId xmlns:a16="http://schemas.microsoft.com/office/drawing/2014/main" id="{EE483815-88C5-DA4E-AB0C-63487293CC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331" y="1758404"/>
            <a:ext cx="9875073" cy="4807288"/>
          </a:xfrm>
        </p:spPr>
      </p:pic>
      <p:pic>
        <p:nvPicPr>
          <p:cNvPr id="6" name="图片 5">
            <a:extLst>
              <a:ext uri="{FF2B5EF4-FFF2-40B4-BE49-F238E27FC236}">
                <a16:creationId xmlns:a16="http://schemas.microsoft.com/office/drawing/2014/main" id="{AF9CF3F1-1045-DB4A-BB41-B78AA9BC2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2667" y="0"/>
            <a:ext cx="2830060" cy="2680585"/>
          </a:xfrm>
          <a:prstGeom prst="rect">
            <a:avLst/>
          </a:prstGeom>
        </p:spPr>
      </p:pic>
    </p:spTree>
    <p:extLst>
      <p:ext uri="{BB962C8B-B14F-4D97-AF65-F5344CB8AC3E}">
        <p14:creationId xmlns:p14="http://schemas.microsoft.com/office/powerpoint/2010/main" val="4026873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C3158-277C-EF4C-B491-5C0F19DECF7F}"/>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定量估算</a:t>
            </a:r>
          </a:p>
        </p:txBody>
      </p:sp>
      <p:pic>
        <p:nvPicPr>
          <p:cNvPr id="5" name="内容占位符 4">
            <a:extLst>
              <a:ext uri="{FF2B5EF4-FFF2-40B4-BE49-F238E27FC236}">
                <a16:creationId xmlns:a16="http://schemas.microsoft.com/office/drawing/2014/main" id="{DF2CECFE-D78F-374D-B7F1-07A9241ABC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97" y="1781695"/>
            <a:ext cx="7306707" cy="4792787"/>
          </a:xfrm>
        </p:spPr>
      </p:pic>
      <p:sp>
        <p:nvSpPr>
          <p:cNvPr id="10" name="文本框 9">
            <a:extLst>
              <a:ext uri="{FF2B5EF4-FFF2-40B4-BE49-F238E27FC236}">
                <a16:creationId xmlns:a16="http://schemas.microsoft.com/office/drawing/2014/main" id="{2D7F9B0B-FEC6-974C-9900-B2385ADB9506}"/>
              </a:ext>
            </a:extLst>
          </p:cNvPr>
          <p:cNvSpPr txBox="1"/>
          <p:nvPr/>
        </p:nvSpPr>
        <p:spPr>
          <a:xfrm>
            <a:off x="8406398" y="4080578"/>
            <a:ext cx="3164060" cy="400110"/>
          </a:xfrm>
          <a:prstGeom prst="rect">
            <a:avLst/>
          </a:prstGeom>
          <a:noFill/>
        </p:spPr>
        <p:txBody>
          <a:bodyPr wrap="square" rtlCol="0">
            <a:spAutoFit/>
          </a:bodyPr>
          <a:lstStyle/>
          <a:p>
            <a:r>
              <a:rPr kumimoji="1" lang="zh-CN" altLang="en-US" sz="2000" dirty="0">
                <a:latin typeface="微软雅黑 Light" panose="020B0502040204020203" pitchFamily="34" charset="-122"/>
                <a:ea typeface="微软雅黑 Light" panose="020B0502040204020203" pitchFamily="34" charset="-122"/>
              </a:rPr>
              <a:t>由于</a:t>
            </a:r>
            <a:r>
              <a:rPr kumimoji="1" lang="en-US" altLang="zh-CN" sz="2000" dirty="0" err="1">
                <a:latin typeface="微软雅黑 Light" panose="020B0502040204020203" pitchFamily="34" charset="-122"/>
                <a:ea typeface="微软雅黑 Light" panose="020B0502040204020203" pitchFamily="34" charset="-122"/>
              </a:rPr>
              <a:t>T3</a:t>
            </a:r>
            <a:r>
              <a:rPr kumimoji="1" lang="zh-CN" altLang="en-US" sz="2000" dirty="0">
                <a:latin typeface="微软雅黑 Light" panose="020B0502040204020203" pitchFamily="34" charset="-122"/>
                <a:ea typeface="微软雅黑 Light" panose="020B0502040204020203" pitchFamily="34" charset="-122"/>
              </a:rPr>
              <a:t>、</a:t>
            </a:r>
            <a:r>
              <a:rPr kumimoji="1" lang="en-US" altLang="zh-CN" sz="2000" dirty="0">
                <a:latin typeface="微软雅黑 Light" panose="020B0502040204020203" pitchFamily="34" charset="-122"/>
                <a:ea typeface="微软雅黑 Light" panose="020B0502040204020203" pitchFamily="34" charset="-122"/>
              </a:rPr>
              <a:t>D</a:t>
            </a:r>
            <a:r>
              <a:rPr kumimoji="1" lang="zh-CN" altLang="en-US" sz="2000" dirty="0">
                <a:latin typeface="微软雅黑 Light" panose="020B0502040204020203" pitchFamily="34" charset="-122"/>
                <a:ea typeface="微软雅黑 Light" panose="020B0502040204020203" pitchFamily="34" charset="-122"/>
              </a:rPr>
              <a:t>是截止的，故</a:t>
            </a:r>
          </a:p>
        </p:txBody>
      </p:sp>
      <p:pic>
        <p:nvPicPr>
          <p:cNvPr id="16" name="图片 15">
            <a:extLst>
              <a:ext uri="{FF2B5EF4-FFF2-40B4-BE49-F238E27FC236}">
                <a16:creationId xmlns:a16="http://schemas.microsoft.com/office/drawing/2014/main" id="{B43FE10E-4EE7-E844-A256-96C11D411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6890" y="4480688"/>
            <a:ext cx="2524162" cy="1033514"/>
          </a:xfrm>
          <a:prstGeom prst="rect">
            <a:avLst/>
          </a:prstGeom>
        </p:spPr>
      </p:pic>
      <p:sp>
        <p:nvSpPr>
          <p:cNvPr id="17" name="文本框 16">
            <a:extLst>
              <a:ext uri="{FF2B5EF4-FFF2-40B4-BE49-F238E27FC236}">
                <a16:creationId xmlns:a16="http://schemas.microsoft.com/office/drawing/2014/main" id="{0986911D-A2D4-744B-B322-58B0BCF85E12}"/>
              </a:ext>
            </a:extLst>
          </p:cNvPr>
          <p:cNvSpPr txBox="1"/>
          <p:nvPr/>
        </p:nvSpPr>
        <p:spPr>
          <a:xfrm>
            <a:off x="8315864" y="5382851"/>
            <a:ext cx="3616559" cy="400110"/>
          </a:xfrm>
          <a:prstGeom prst="rect">
            <a:avLst/>
          </a:prstGeom>
          <a:noFill/>
        </p:spPr>
        <p:txBody>
          <a:bodyPr wrap="square" rtlCol="0">
            <a:spAutoFit/>
          </a:bodyPr>
          <a:lstStyle/>
          <a:p>
            <a:r>
              <a:rPr kumimoji="1" lang="zh-CN" altLang="en-US" sz="2000" dirty="0">
                <a:latin typeface="微软雅黑" panose="020B0503020204020204" pitchFamily="34" charset="-122"/>
                <a:ea typeface="微软雅黑" panose="020B0503020204020204" pitchFamily="34" charset="-122"/>
              </a:rPr>
              <a:t>所以</a:t>
            </a:r>
            <a:r>
              <a:rPr kumimoji="1" lang="en-US" altLang="zh-CN" sz="2000" dirty="0" err="1">
                <a:latin typeface="微软雅黑" panose="020B0503020204020204" pitchFamily="34" charset="-122"/>
                <a:ea typeface="微软雅黑" panose="020B0503020204020204" pitchFamily="34" charset="-122"/>
              </a:rPr>
              <a:t>T4</a:t>
            </a:r>
            <a:r>
              <a:rPr kumimoji="1" lang="zh-CN" altLang="en-US" sz="2000" dirty="0">
                <a:latin typeface="微软雅黑" panose="020B0503020204020204" pitchFamily="34" charset="-122"/>
                <a:ea typeface="微软雅黑" panose="020B0503020204020204" pitchFamily="34" charset="-122"/>
              </a:rPr>
              <a:t>深度饱和，</a:t>
            </a:r>
            <a:r>
              <a:rPr kumimoji="1" lang="en-US" altLang="zh-CN" sz="2000" dirty="0">
                <a:latin typeface="微软雅黑" panose="020B0503020204020204" pitchFamily="34" charset="-122"/>
                <a:ea typeface="微软雅黑" panose="020B0503020204020204" pitchFamily="34" charset="-122"/>
              </a:rPr>
              <a:t>V</a:t>
            </a:r>
            <a:r>
              <a:rPr kumimoji="1" lang="en-US" altLang="zh-CN" sz="2000" baseline="-25000" dirty="0">
                <a:latin typeface="微软雅黑" panose="020B0503020204020204" pitchFamily="34" charset="-122"/>
                <a:ea typeface="微软雅黑" panose="020B0503020204020204" pitchFamily="34" charset="-122"/>
              </a:rPr>
              <a:t>o</a:t>
            </a:r>
            <a:r>
              <a:rPr kumimoji="1" lang="zh-CN" altLang="en-US" sz="2000" dirty="0">
                <a:latin typeface="微软雅黑" panose="020B0503020204020204" pitchFamily="34" charset="-122"/>
                <a:ea typeface="微软雅黑" panose="020B0503020204020204" pitchFamily="34" charset="-122"/>
              </a:rPr>
              <a:t>为低电平</a:t>
            </a:r>
          </a:p>
        </p:txBody>
      </p:sp>
      <p:pic>
        <p:nvPicPr>
          <p:cNvPr id="19" name="图片 18">
            <a:extLst>
              <a:ext uri="{FF2B5EF4-FFF2-40B4-BE49-F238E27FC236}">
                <a16:creationId xmlns:a16="http://schemas.microsoft.com/office/drawing/2014/main" id="{A87C1EC1-4C14-D444-93DB-C81C292282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6890" y="5787129"/>
            <a:ext cx="1993900" cy="469900"/>
          </a:xfrm>
          <a:prstGeom prst="rect">
            <a:avLst/>
          </a:prstGeom>
        </p:spPr>
      </p:pic>
      <p:pic>
        <p:nvPicPr>
          <p:cNvPr id="20" name="图片 19">
            <a:extLst>
              <a:ext uri="{FF2B5EF4-FFF2-40B4-BE49-F238E27FC236}">
                <a16:creationId xmlns:a16="http://schemas.microsoft.com/office/drawing/2014/main" id="{D8A32571-6B71-7E44-87EA-AF08271960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6398" y="761007"/>
            <a:ext cx="3397051" cy="3217629"/>
          </a:xfrm>
          <a:prstGeom prst="rect">
            <a:avLst/>
          </a:prstGeom>
        </p:spPr>
      </p:pic>
    </p:spTree>
    <p:extLst>
      <p:ext uri="{BB962C8B-B14F-4D97-AF65-F5344CB8AC3E}">
        <p14:creationId xmlns:p14="http://schemas.microsoft.com/office/powerpoint/2010/main" val="358223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FB7163E-5359-3D4A-8614-8B7DAFDC79D4}"/>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双极型三极管的</a:t>
            </a:r>
            <a:r>
              <a:rPr lang="zh-CN" altLang="zh-CN" b="1" dirty="0">
                <a:latin typeface="微软雅黑" panose="020B0503020204020204" pitchFamily="34" charset="-122"/>
                <a:ea typeface="微软雅黑" panose="020B0503020204020204" pitchFamily="34" charset="-122"/>
              </a:rPr>
              <a:t>输入特性曲线</a:t>
            </a:r>
            <a:endParaRPr lang="zh-CN" altLang="en-US" b="1" dirty="0">
              <a:latin typeface="微软雅黑" panose="020B0503020204020204" pitchFamily="34" charset="-122"/>
              <a:ea typeface="微软雅黑" panose="020B0503020204020204" pitchFamily="34" charset="-122"/>
            </a:endParaRPr>
          </a:p>
        </p:txBody>
      </p:sp>
      <p:graphicFrame>
        <p:nvGraphicFramePr>
          <p:cNvPr id="9218" name="Object 3">
            <a:extLst>
              <a:ext uri="{FF2B5EF4-FFF2-40B4-BE49-F238E27FC236}">
                <a16:creationId xmlns:a16="http://schemas.microsoft.com/office/drawing/2014/main" id="{5EF2791C-C61C-6E4F-876D-2BA034130C40}"/>
              </a:ext>
            </a:extLst>
          </p:cNvPr>
          <p:cNvGraphicFramePr>
            <a:graphicFrameLocks noGrp="1" noChangeAspect="1"/>
          </p:cNvGraphicFramePr>
          <p:nvPr>
            <p:ph idx="1"/>
            <p:extLst>
              <p:ext uri="{D42A27DB-BD31-4B8C-83A1-F6EECF244321}">
                <p14:modId xmlns:p14="http://schemas.microsoft.com/office/powerpoint/2010/main" val="3806626694"/>
              </p:ext>
            </p:extLst>
          </p:nvPr>
        </p:nvGraphicFramePr>
        <p:xfrm>
          <a:off x="3357563" y="1638976"/>
          <a:ext cx="5397500" cy="3503613"/>
        </p:xfrm>
        <a:graphic>
          <a:graphicData uri="http://schemas.openxmlformats.org/presentationml/2006/ole">
            <mc:AlternateContent xmlns:mc="http://schemas.openxmlformats.org/markup-compatibility/2006">
              <mc:Choice xmlns:v="urn:schemas-microsoft-com:vml" Requires="v">
                <p:oleObj name="Photo Editor 照片" r:id="rId2" imgW="12376150" imgH="8032750" progId="MSPhotoEd.3">
                  <p:embed/>
                </p:oleObj>
              </mc:Choice>
              <mc:Fallback>
                <p:oleObj name="Photo Editor 照片" r:id="rId2" imgW="12376150" imgH="8032750" progId="MSPhotoEd.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1638976"/>
                        <a:ext cx="53975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4">
            <a:extLst>
              <a:ext uri="{FF2B5EF4-FFF2-40B4-BE49-F238E27FC236}">
                <a16:creationId xmlns:a16="http://schemas.microsoft.com/office/drawing/2014/main" id="{F6113D81-896C-1D4E-8181-7BA2287D7755}"/>
              </a:ext>
            </a:extLst>
          </p:cNvPr>
          <p:cNvSpPr txBox="1">
            <a:spLocks noChangeArrowheads="1"/>
          </p:cNvSpPr>
          <p:nvPr/>
        </p:nvSpPr>
        <p:spPr bwMode="auto">
          <a:xfrm>
            <a:off x="1477574" y="5458346"/>
            <a:ext cx="917427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sz="2800" dirty="0">
                <a:latin typeface="微软雅黑" panose="020B0503020204020204" pitchFamily="34" charset="-122"/>
                <a:ea typeface="微软雅黑" panose="020B0503020204020204" pitchFamily="34" charset="-122"/>
              </a:rPr>
              <a:t>以基极</a:t>
            </a:r>
            <a:r>
              <a:rPr lang="en-US" altLang="zh-CN" sz="2800" dirty="0">
                <a:latin typeface="微软雅黑" panose="020B0503020204020204" pitchFamily="34" charset="-122"/>
                <a:ea typeface="微软雅黑" panose="020B0503020204020204" pitchFamily="34" charset="-122"/>
              </a:rPr>
              <a:t>b</a:t>
            </a:r>
            <a:r>
              <a:rPr lang="zh-CN" altLang="en-US" sz="2800" dirty="0">
                <a:latin typeface="微软雅黑" panose="020B0503020204020204" pitchFamily="34" charset="-122"/>
                <a:ea typeface="微软雅黑" panose="020B0503020204020204" pitchFamily="34" charset="-122"/>
              </a:rPr>
              <a:t>和发射极</a:t>
            </a:r>
            <a:r>
              <a:rPr lang="en-US" altLang="zh-CN" sz="2800" dirty="0">
                <a:latin typeface="微软雅黑" panose="020B0503020204020204" pitchFamily="34" charset="-122"/>
                <a:ea typeface="微软雅黑" panose="020B0503020204020204" pitchFamily="34" charset="-122"/>
              </a:rPr>
              <a:t>e</a:t>
            </a:r>
            <a:r>
              <a:rPr lang="zh-CN" altLang="en-US" sz="2800" dirty="0">
                <a:latin typeface="微软雅黑" panose="020B0503020204020204" pitchFamily="34" charset="-122"/>
                <a:ea typeface="微软雅黑" panose="020B0503020204020204" pitchFamily="34" charset="-122"/>
              </a:rPr>
              <a:t>之间的发射结作为输入回路，则可以测出表示输入电压</a:t>
            </a:r>
            <a:r>
              <a:rPr lang="en-US" altLang="zh-CN" sz="2800" i="1" dirty="0">
                <a:latin typeface="微软雅黑" panose="020B0503020204020204" pitchFamily="34" charset="-122"/>
                <a:ea typeface="微软雅黑" panose="020B0503020204020204" pitchFamily="34" charset="-122"/>
              </a:rPr>
              <a:t>V</a:t>
            </a:r>
            <a:r>
              <a:rPr lang="en-US" altLang="zh-CN" sz="1400" b="1" i="1" dirty="0">
                <a:latin typeface="微软雅黑" panose="020B0503020204020204" pitchFamily="34" charset="-122"/>
                <a:ea typeface="微软雅黑" panose="020B0503020204020204" pitchFamily="34" charset="-122"/>
              </a:rPr>
              <a:t>BE</a:t>
            </a:r>
            <a:r>
              <a:rPr lang="zh-CN" altLang="en-US" sz="2800" dirty="0">
                <a:latin typeface="微软雅黑" panose="020B0503020204020204" pitchFamily="34" charset="-122"/>
                <a:ea typeface="微软雅黑" panose="020B0503020204020204" pitchFamily="34" charset="-122"/>
              </a:rPr>
              <a:t>和输入电流</a:t>
            </a:r>
            <a:r>
              <a:rPr lang="en-US" altLang="zh-CN" sz="2800" i="1" dirty="0" err="1">
                <a:latin typeface="微软雅黑" panose="020B0503020204020204" pitchFamily="34" charset="-122"/>
                <a:ea typeface="微软雅黑" panose="020B0503020204020204" pitchFamily="34" charset="-122"/>
              </a:rPr>
              <a:t>i</a:t>
            </a:r>
            <a:r>
              <a:rPr lang="en-US" altLang="zh-CN" sz="1400" b="1" i="1" dirty="0" err="1">
                <a:latin typeface="微软雅黑" panose="020B0503020204020204" pitchFamily="34" charset="-122"/>
                <a:ea typeface="微软雅黑" panose="020B0503020204020204" pitchFamily="34" charset="-122"/>
              </a:rPr>
              <a:t>B</a:t>
            </a:r>
            <a:r>
              <a:rPr lang="zh-CN" altLang="en-US" sz="2800" dirty="0">
                <a:latin typeface="微软雅黑" panose="020B0503020204020204" pitchFamily="34" charset="-122"/>
                <a:ea typeface="微软雅黑" panose="020B0503020204020204" pitchFamily="34" charset="-122"/>
              </a:rPr>
              <a:t>之间关系的特性曲线</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6CCDFF8-BD7B-C645-B6F4-F2508161A4C9}"/>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双极型三极管的</a:t>
            </a:r>
            <a:r>
              <a:rPr lang="zh-CN" altLang="zh-CN" b="1" dirty="0">
                <a:latin typeface="微软雅黑" panose="020B0503020204020204" pitchFamily="34" charset="-122"/>
                <a:ea typeface="微软雅黑" panose="020B0503020204020204" pitchFamily="34" charset="-122"/>
              </a:rPr>
              <a:t>输</a:t>
            </a:r>
            <a:r>
              <a:rPr lang="zh-CN" altLang="en-US" b="1" dirty="0">
                <a:latin typeface="微软雅黑" panose="020B0503020204020204" pitchFamily="34" charset="-122"/>
                <a:ea typeface="微软雅黑" panose="020B0503020204020204" pitchFamily="34" charset="-122"/>
              </a:rPr>
              <a:t>出</a:t>
            </a:r>
            <a:r>
              <a:rPr lang="zh-CN" altLang="zh-CN" b="1" dirty="0">
                <a:latin typeface="微软雅黑" panose="020B0503020204020204" pitchFamily="34" charset="-122"/>
                <a:ea typeface="微软雅黑" panose="020B0503020204020204" pitchFamily="34" charset="-122"/>
              </a:rPr>
              <a:t>特性曲线</a:t>
            </a:r>
            <a:endParaRPr lang="zh-CN" altLang="en-US" b="1" dirty="0">
              <a:latin typeface="微软雅黑" panose="020B0503020204020204" pitchFamily="34" charset="-122"/>
              <a:ea typeface="微软雅黑" panose="020B0503020204020204" pitchFamily="34" charset="-122"/>
            </a:endParaRPr>
          </a:p>
        </p:txBody>
      </p:sp>
      <p:graphicFrame>
        <p:nvGraphicFramePr>
          <p:cNvPr id="10242" name="Object 3">
            <a:extLst>
              <a:ext uri="{FF2B5EF4-FFF2-40B4-BE49-F238E27FC236}">
                <a16:creationId xmlns:a16="http://schemas.microsoft.com/office/drawing/2014/main" id="{D967E377-3DD2-6D47-852F-37E2990865F9}"/>
              </a:ext>
            </a:extLst>
          </p:cNvPr>
          <p:cNvGraphicFramePr>
            <a:graphicFrameLocks noGrp="1" noChangeAspect="1"/>
          </p:cNvGraphicFramePr>
          <p:nvPr>
            <p:ph idx="1"/>
            <p:extLst>
              <p:ext uri="{D42A27DB-BD31-4B8C-83A1-F6EECF244321}">
                <p14:modId xmlns:p14="http://schemas.microsoft.com/office/powerpoint/2010/main" val="917189053"/>
              </p:ext>
            </p:extLst>
          </p:nvPr>
        </p:nvGraphicFramePr>
        <p:xfrm>
          <a:off x="2138804" y="1862502"/>
          <a:ext cx="7424921" cy="3574559"/>
        </p:xfrm>
        <a:graphic>
          <a:graphicData uri="http://schemas.openxmlformats.org/presentationml/2006/ole">
            <mc:AlternateContent xmlns:mc="http://schemas.openxmlformats.org/markup-compatibility/2006">
              <mc:Choice xmlns:v="urn:schemas-microsoft-com:vml" Requires="v">
                <p:oleObj r:id="rId2" imgW="19558000" imgH="9417050" progId="">
                  <p:embed/>
                </p:oleObj>
              </mc:Choice>
              <mc:Fallback>
                <p:oleObj r:id="rId2" imgW="19558000" imgH="9417050" progId="">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804" y="1862502"/>
                        <a:ext cx="7424921" cy="3574559"/>
                      </a:xfrm>
                      <a:prstGeom prst="rect">
                        <a:avLst/>
                      </a:prstGeom>
                      <a:noFill/>
                      <a:ln>
                        <a:noFill/>
                      </a:ln>
                      <a:effectLst/>
                    </p:spPr>
                  </p:pic>
                </p:oleObj>
              </mc:Fallback>
            </mc:AlternateContent>
          </a:graphicData>
        </a:graphic>
      </p:graphicFrame>
      <p:sp>
        <p:nvSpPr>
          <p:cNvPr id="6148" name="Text Box 4">
            <a:extLst>
              <a:ext uri="{FF2B5EF4-FFF2-40B4-BE49-F238E27FC236}">
                <a16:creationId xmlns:a16="http://schemas.microsoft.com/office/drawing/2014/main" id="{C0258760-E72A-9E4E-81FE-EEBBA503180E}"/>
              </a:ext>
            </a:extLst>
          </p:cNvPr>
          <p:cNvSpPr txBox="1">
            <a:spLocks noChangeArrowheads="1"/>
          </p:cNvSpPr>
          <p:nvPr/>
        </p:nvSpPr>
        <p:spPr bwMode="auto">
          <a:xfrm>
            <a:off x="1661582" y="5519482"/>
            <a:ext cx="85766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dirty="0">
                <a:latin typeface="微软雅黑" panose="020B0503020204020204" pitchFamily="34" charset="-122"/>
                <a:ea typeface="微软雅黑" panose="020B0503020204020204" pitchFamily="34" charset="-122"/>
              </a:rPr>
              <a:t>以集电极</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和发射极</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之间的回路作为输出回路，则可以测出在不同</a:t>
            </a:r>
            <a:r>
              <a:rPr lang="en-US" altLang="zh-CN" dirty="0" err="1">
                <a:latin typeface="微软雅黑" panose="020B0503020204020204" pitchFamily="34" charset="-122"/>
                <a:ea typeface="微软雅黑" panose="020B0503020204020204" pitchFamily="34" charset="-122"/>
              </a:rPr>
              <a:t>i</a:t>
            </a:r>
            <a:r>
              <a:rPr lang="en-US" altLang="zh-CN" sz="2000" baseline="-25000" dirty="0" err="1">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值下表示集电极电流</a:t>
            </a:r>
            <a:r>
              <a:rPr lang="en-US" altLang="zh-CN" dirty="0" err="1">
                <a:latin typeface="微软雅黑" panose="020B0503020204020204" pitchFamily="34" charset="-122"/>
                <a:ea typeface="微软雅黑" panose="020B0503020204020204" pitchFamily="34" charset="-122"/>
              </a:rPr>
              <a:t>i</a:t>
            </a:r>
            <a:r>
              <a:rPr lang="en-US" altLang="zh-CN" baseline="-25000" dirty="0" err="1">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和集电极电压</a:t>
            </a:r>
            <a:r>
              <a:rPr lang="en-US" altLang="zh-CN"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CE</a:t>
            </a:r>
            <a:r>
              <a:rPr lang="zh-CN" altLang="en-US" dirty="0">
                <a:latin typeface="微软雅黑" panose="020B0503020204020204" pitchFamily="34" charset="-122"/>
                <a:ea typeface="微软雅黑" panose="020B0503020204020204" pitchFamily="34" charset="-122"/>
              </a:rPr>
              <a:t>之间的关系曲线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46B610B-E50F-C747-A7CD-2B327EB210A0}"/>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双极型三极管的基本开关电路</a:t>
            </a:r>
          </a:p>
        </p:txBody>
      </p:sp>
      <p:graphicFrame>
        <p:nvGraphicFramePr>
          <p:cNvPr id="11266" name="Object 3">
            <a:extLst>
              <a:ext uri="{FF2B5EF4-FFF2-40B4-BE49-F238E27FC236}">
                <a16:creationId xmlns:a16="http://schemas.microsoft.com/office/drawing/2014/main" id="{1B20E99C-6062-EC41-B74E-022E37C0EF8F}"/>
              </a:ext>
            </a:extLst>
          </p:cNvPr>
          <p:cNvGraphicFramePr>
            <a:graphicFrameLocks noGrp="1" noChangeAspect="1"/>
          </p:cNvGraphicFramePr>
          <p:nvPr>
            <p:ph sz="half" idx="1"/>
            <p:extLst>
              <p:ext uri="{D42A27DB-BD31-4B8C-83A1-F6EECF244321}">
                <p14:modId xmlns:p14="http://schemas.microsoft.com/office/powerpoint/2010/main" val="1614024163"/>
              </p:ext>
            </p:extLst>
          </p:nvPr>
        </p:nvGraphicFramePr>
        <p:xfrm>
          <a:off x="674557" y="1865314"/>
          <a:ext cx="5281743" cy="3787449"/>
        </p:xfrm>
        <a:graphic>
          <a:graphicData uri="http://schemas.openxmlformats.org/presentationml/2006/ole">
            <mc:AlternateContent xmlns:mc="http://schemas.openxmlformats.org/markup-compatibility/2006">
              <mc:Choice xmlns:v="urn:schemas-microsoft-com:vml" Requires="v">
                <p:oleObj name="Photo Editor 照片" r:id="rId3" imgW="10598150" imgH="7600950" progId="MSPhotoEd.3">
                  <p:embed/>
                </p:oleObj>
              </mc:Choice>
              <mc:Fallback>
                <p:oleObj name="Photo Editor 照片" r:id="rId3" imgW="10598150" imgH="7600950"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557" y="1865314"/>
                        <a:ext cx="5281743" cy="3787449"/>
                      </a:xfrm>
                      <a:prstGeom prst="rect">
                        <a:avLst/>
                      </a:prstGeom>
                      <a:noFill/>
                      <a:ln>
                        <a:noFill/>
                      </a:ln>
                      <a:effectLst/>
                    </p:spPr>
                  </p:pic>
                </p:oleObj>
              </mc:Fallback>
            </mc:AlternateContent>
          </a:graphicData>
        </a:graphic>
      </p:graphicFrame>
      <p:graphicFrame>
        <p:nvGraphicFramePr>
          <p:cNvPr id="11267" name="Object 4">
            <a:extLst>
              <a:ext uri="{FF2B5EF4-FFF2-40B4-BE49-F238E27FC236}">
                <a16:creationId xmlns:a16="http://schemas.microsoft.com/office/drawing/2014/main" id="{F794464A-94E5-FD44-88C7-855081CD8F80}"/>
              </a:ext>
            </a:extLst>
          </p:cNvPr>
          <p:cNvGraphicFramePr>
            <a:graphicFrameLocks noGrp="1" noChangeAspect="1"/>
          </p:cNvGraphicFramePr>
          <p:nvPr>
            <p:ph sz="half" idx="2"/>
            <p:extLst>
              <p:ext uri="{D42A27DB-BD31-4B8C-83A1-F6EECF244321}">
                <p14:modId xmlns:p14="http://schemas.microsoft.com/office/powerpoint/2010/main" val="2232552916"/>
              </p:ext>
            </p:extLst>
          </p:nvPr>
        </p:nvGraphicFramePr>
        <p:xfrm>
          <a:off x="6118225" y="2154239"/>
          <a:ext cx="5062674" cy="3242220"/>
        </p:xfrm>
        <a:graphic>
          <a:graphicData uri="http://schemas.openxmlformats.org/presentationml/2006/ole">
            <mc:AlternateContent xmlns:mc="http://schemas.openxmlformats.org/markup-compatibility/2006">
              <mc:Choice xmlns:v="urn:schemas-microsoft-com:vml" Requires="v">
                <p:oleObj name="Photo Editor 照片" r:id="rId5" imgW="12801600" imgH="8197850" progId="MSPhotoEd.3">
                  <p:embed/>
                </p:oleObj>
              </mc:Choice>
              <mc:Fallback>
                <p:oleObj name="Photo Editor 照片" r:id="rId5" imgW="12801600" imgH="8197850" progId="MSPhotoEd.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8225" y="2154239"/>
                        <a:ext cx="5062674" cy="3242220"/>
                      </a:xfrm>
                      <a:prstGeom prst="rect">
                        <a:avLst/>
                      </a:prstGeom>
                      <a:noFill/>
                      <a:ln>
                        <a:noFill/>
                      </a:ln>
                      <a:effectLst/>
                    </p:spPr>
                  </p:pic>
                </p:oleObj>
              </mc:Fallback>
            </mc:AlternateContent>
          </a:graphicData>
        </a:graphic>
      </p:graphicFrame>
      <p:sp>
        <p:nvSpPr>
          <p:cNvPr id="362501" name="Rectangle 5">
            <a:extLst>
              <a:ext uri="{FF2B5EF4-FFF2-40B4-BE49-F238E27FC236}">
                <a16:creationId xmlns:a16="http://schemas.microsoft.com/office/drawing/2014/main" id="{42823E5A-DCF7-AF48-8A9D-39AACF9F04BD}"/>
              </a:ext>
            </a:extLst>
          </p:cNvPr>
          <p:cNvSpPr>
            <a:spLocks noChangeArrowheads="1"/>
          </p:cNvSpPr>
          <p:nvPr/>
        </p:nvSpPr>
        <p:spPr bwMode="auto">
          <a:xfrm>
            <a:off x="5956300" y="5525030"/>
            <a:ext cx="5425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双极型三极管的开关等效电路</a:t>
            </a:r>
            <a:br>
              <a:rPr lang="zh-CN" altLang="en-US"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en-US" altLang="zh-CN"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a:t>
            </a:r>
            <a:r>
              <a:rPr lang="zh-CN" altLang="en-US"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截止状态          </a:t>
            </a:r>
            <a:r>
              <a:rPr lang="en-US" altLang="zh-CN"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a:t>
            </a:r>
            <a:r>
              <a:rPr lang="zh-CN" altLang="en-US"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饱和导通状态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15BABAF-A9D5-EA4A-A49F-CB7A91D38077}"/>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三极管非门（反相器）</a:t>
            </a:r>
          </a:p>
        </p:txBody>
      </p:sp>
      <p:graphicFrame>
        <p:nvGraphicFramePr>
          <p:cNvPr id="12290" name="Object 3">
            <a:extLst>
              <a:ext uri="{FF2B5EF4-FFF2-40B4-BE49-F238E27FC236}">
                <a16:creationId xmlns:a16="http://schemas.microsoft.com/office/drawing/2014/main" id="{9D8B4EF9-F938-3C4F-A2CF-1DB56A3FFF68}"/>
              </a:ext>
            </a:extLst>
          </p:cNvPr>
          <p:cNvGraphicFramePr>
            <a:graphicFrameLocks noGrp="1" noChangeAspect="1"/>
          </p:cNvGraphicFramePr>
          <p:nvPr>
            <p:ph idx="1"/>
          </p:nvPr>
        </p:nvGraphicFramePr>
        <p:xfrm>
          <a:off x="2919414" y="1565275"/>
          <a:ext cx="5902325" cy="3295650"/>
        </p:xfrm>
        <a:graphic>
          <a:graphicData uri="http://schemas.openxmlformats.org/presentationml/2006/ole">
            <mc:AlternateContent xmlns:mc="http://schemas.openxmlformats.org/markup-compatibility/2006">
              <mc:Choice xmlns:v="urn:schemas-microsoft-com:vml" Requires="v">
                <p:oleObj name="Photo Editor 照片" r:id="rId2" imgW="15398750" imgH="8597900" progId="MSPhotoEd.3">
                  <p:embed/>
                </p:oleObj>
              </mc:Choice>
              <mc:Fallback>
                <p:oleObj name="Photo Editor 照片" r:id="rId2" imgW="15398750" imgH="8597900" progId="MSPhotoEd.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4" y="1565275"/>
                        <a:ext cx="590232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Text Box 4">
            <a:extLst>
              <a:ext uri="{FF2B5EF4-FFF2-40B4-BE49-F238E27FC236}">
                <a16:creationId xmlns:a16="http://schemas.microsoft.com/office/drawing/2014/main" id="{CF86A226-9914-2D4F-892E-5B185CEF1999}"/>
              </a:ext>
            </a:extLst>
          </p:cNvPr>
          <p:cNvSpPr txBox="1">
            <a:spLocks noChangeArrowheads="1"/>
          </p:cNvSpPr>
          <p:nvPr/>
        </p:nvSpPr>
        <p:spPr bwMode="auto">
          <a:xfrm>
            <a:off x="1109272" y="4905375"/>
            <a:ext cx="985747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buFontTx/>
              <a:buChar char="•"/>
              <a:defRPr/>
            </a:pPr>
            <a:r>
              <a:rPr lang="zh-CN" altLang="en-US" dirty="0">
                <a:latin typeface="微软雅黑" panose="020B0503020204020204" pitchFamily="34" charset="-122"/>
                <a:ea typeface="微软雅黑" panose="020B0503020204020204" pitchFamily="34" charset="-122"/>
              </a:rPr>
              <a:t>接入电阻</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和负电源</a:t>
            </a:r>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EE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使三极管可靠地截止</a:t>
            </a:r>
          </a:p>
          <a:p>
            <a:pPr eaLnBrk="1" hangingPunct="1">
              <a:spcBef>
                <a:spcPct val="50000"/>
              </a:spcBef>
              <a:buFontTx/>
              <a:buChar char="•"/>
              <a:defRPr/>
            </a:pPr>
            <a:r>
              <a:rPr lang="zh-CN" altLang="en-US" dirty="0">
                <a:latin typeface="微软雅黑" panose="020B0503020204020204" pitchFamily="34" charset="-122"/>
                <a:ea typeface="微软雅黑" panose="020B0503020204020204" pitchFamily="34" charset="-122"/>
              </a:rPr>
              <a:t>当输入信号为高电平时，保证</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&gt;I</a:t>
            </a:r>
            <a:r>
              <a:rPr lang="en-US" altLang="zh-CN" baseline="-25000" dirty="0">
                <a:latin typeface="微软雅黑" panose="020B0503020204020204" pitchFamily="34" charset="-122"/>
                <a:ea typeface="微软雅黑" panose="020B0503020204020204" pitchFamily="34" charset="-122"/>
              </a:rPr>
              <a:t>BS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工作在深饱和状态，三极管输出电平接近于零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a:extLst>
              <a:ext uri="{FF2B5EF4-FFF2-40B4-BE49-F238E27FC236}">
                <a16:creationId xmlns:a16="http://schemas.microsoft.com/office/drawing/2014/main" id="{EA055652-AECB-4544-A75B-5013829650BD}"/>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en-US" b="1" dirty="0">
                <a:latin typeface="微软雅黑" panose="020B0503020204020204" pitchFamily="34" charset="-122"/>
                <a:ea typeface="微软雅黑" panose="020B0503020204020204" pitchFamily="34" charset="-122"/>
              </a:rPr>
              <a:t>反相器电路结构</a:t>
            </a:r>
          </a:p>
        </p:txBody>
      </p:sp>
      <p:sp>
        <p:nvSpPr>
          <p:cNvPr id="327687" name="Text Box 7">
            <a:extLst>
              <a:ext uri="{FF2B5EF4-FFF2-40B4-BE49-F238E27FC236}">
                <a16:creationId xmlns:a16="http://schemas.microsoft.com/office/drawing/2014/main" id="{224B8454-5516-7243-AC56-916A9251E325}"/>
              </a:ext>
            </a:extLst>
          </p:cNvPr>
          <p:cNvSpPr txBox="1">
            <a:spLocks noChangeArrowheads="1"/>
          </p:cNvSpPr>
          <p:nvPr/>
        </p:nvSpPr>
        <p:spPr bwMode="auto">
          <a:xfrm>
            <a:off x="7030387" y="1971676"/>
            <a:ext cx="3858522"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sz="1800" b="1" dirty="0">
                <a:solidFill>
                  <a:schemeClr val="hlink"/>
                </a:solidFill>
                <a:latin typeface="微软雅黑" panose="020B0503020204020204" pitchFamily="34" charset="-122"/>
                <a:ea typeface="微软雅黑" panose="020B0503020204020204" pitchFamily="34" charset="-122"/>
              </a:rPr>
              <a:t>输入级</a:t>
            </a:r>
            <a:r>
              <a:rPr lang="zh-CN" altLang="en-US" sz="1800" dirty="0">
                <a:latin typeface="微软雅黑" panose="020B0503020204020204" pitchFamily="34" charset="-122"/>
                <a:ea typeface="微软雅黑" panose="020B0503020204020204" pitchFamily="34" charset="-122"/>
              </a:rPr>
              <a:t>：由</a:t>
            </a:r>
            <a:r>
              <a:rPr lang="en-US" altLang="zh-CN" sz="1800" dirty="0">
                <a:latin typeface="微软雅黑" panose="020B0503020204020204" pitchFamily="34" charset="-122"/>
                <a:ea typeface="微软雅黑" panose="020B0503020204020204" pitchFamily="34" charset="-122"/>
              </a:rPr>
              <a:t>T1,</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R1, D1</a:t>
            </a:r>
            <a:r>
              <a:rPr lang="zh-CN" altLang="en-US" sz="1800" dirty="0">
                <a:latin typeface="微软雅黑" panose="020B0503020204020204" pitchFamily="34" charset="-122"/>
                <a:ea typeface="微软雅黑" panose="020B0503020204020204" pitchFamily="34" charset="-122"/>
              </a:rPr>
              <a:t>组成，</a:t>
            </a:r>
            <a:r>
              <a:rPr lang="en-US" altLang="zh-CN" sz="1800" dirty="0">
                <a:latin typeface="微软雅黑" panose="020B0503020204020204" pitchFamily="34" charset="-122"/>
                <a:ea typeface="微软雅黑" panose="020B0503020204020204" pitchFamily="34" charset="-122"/>
              </a:rPr>
              <a:t>D1</a:t>
            </a:r>
            <a:r>
              <a:rPr lang="zh-CN" altLang="en-US" sz="1800" dirty="0">
                <a:latin typeface="微软雅黑" panose="020B0503020204020204" pitchFamily="34" charset="-122"/>
                <a:ea typeface="微软雅黑" panose="020B0503020204020204" pitchFamily="34" charset="-122"/>
              </a:rPr>
              <a:t>是保护二极管，防止输入端电压过低</a:t>
            </a:r>
          </a:p>
        </p:txBody>
      </p:sp>
      <p:sp>
        <p:nvSpPr>
          <p:cNvPr id="327688" name="Text Box 8">
            <a:extLst>
              <a:ext uri="{FF2B5EF4-FFF2-40B4-BE49-F238E27FC236}">
                <a16:creationId xmlns:a16="http://schemas.microsoft.com/office/drawing/2014/main" id="{7FEBAB6A-68C1-8340-AF3F-33F96B4F25A9}"/>
              </a:ext>
            </a:extLst>
          </p:cNvPr>
          <p:cNvSpPr txBox="1">
            <a:spLocks noChangeArrowheads="1"/>
          </p:cNvSpPr>
          <p:nvPr/>
        </p:nvSpPr>
        <p:spPr bwMode="auto">
          <a:xfrm>
            <a:off x="7030386" y="2713039"/>
            <a:ext cx="3858523"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sz="1800" b="1" dirty="0">
                <a:solidFill>
                  <a:schemeClr val="hlink"/>
                </a:solidFill>
                <a:latin typeface="微软雅黑" panose="020B0503020204020204" pitchFamily="34" charset="-122"/>
                <a:ea typeface="微软雅黑" panose="020B0503020204020204" pitchFamily="34" charset="-122"/>
              </a:rPr>
              <a:t>倒相级</a:t>
            </a:r>
            <a:r>
              <a:rPr lang="zh-CN" altLang="en-US" sz="1800" dirty="0">
                <a:latin typeface="微软雅黑" panose="020B0503020204020204" pitchFamily="34" charset="-122"/>
                <a:ea typeface="微软雅黑" panose="020B0503020204020204" pitchFamily="34" charset="-122"/>
              </a:rPr>
              <a:t>：由</a:t>
            </a:r>
            <a:r>
              <a:rPr lang="en-US" altLang="zh-CN" sz="1800" dirty="0">
                <a:latin typeface="微软雅黑" panose="020B0503020204020204" pitchFamily="34" charset="-122"/>
                <a:ea typeface="微软雅黑" panose="020B0503020204020204" pitchFamily="34" charset="-122"/>
              </a:rPr>
              <a:t>T2,</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R2, R3</a:t>
            </a:r>
            <a:r>
              <a:rPr lang="zh-CN" altLang="en-US" sz="1800" dirty="0">
                <a:latin typeface="微软雅黑" panose="020B0503020204020204" pitchFamily="34" charset="-122"/>
                <a:ea typeface="微软雅黑" panose="020B0503020204020204" pitchFamily="34" charset="-122"/>
              </a:rPr>
              <a:t>组成，</a:t>
            </a:r>
            <a:r>
              <a:rPr lang="en-US" altLang="zh-CN" sz="1800" dirty="0">
                <a:latin typeface="微软雅黑" panose="020B0503020204020204" pitchFamily="34" charset="-122"/>
                <a:ea typeface="微软雅黑" panose="020B0503020204020204" pitchFamily="34" charset="-122"/>
              </a:rPr>
              <a:t>T2</a:t>
            </a:r>
            <a:r>
              <a:rPr lang="zh-CN" altLang="en-US" sz="1800" dirty="0">
                <a:latin typeface="微软雅黑" panose="020B0503020204020204" pitchFamily="34" charset="-122"/>
                <a:ea typeface="微软雅黑" panose="020B0503020204020204" pitchFamily="34" charset="-122"/>
              </a:rPr>
              <a:t>集电极输出驱动</a:t>
            </a:r>
            <a:r>
              <a:rPr lang="en-US" altLang="zh-CN" sz="1800" dirty="0">
                <a:latin typeface="微软雅黑" panose="020B0503020204020204" pitchFamily="34" charset="-122"/>
                <a:ea typeface="微软雅黑" panose="020B0503020204020204" pitchFamily="34" charset="-122"/>
              </a:rPr>
              <a:t>T3, </a:t>
            </a:r>
            <a:r>
              <a:rPr lang="zh-CN" altLang="en-US" sz="1800" dirty="0">
                <a:latin typeface="微软雅黑" panose="020B0503020204020204" pitchFamily="34" charset="-122"/>
                <a:ea typeface="微软雅黑" panose="020B0503020204020204" pitchFamily="34" charset="-122"/>
              </a:rPr>
              <a:t>发射极输出驱动</a:t>
            </a:r>
            <a:r>
              <a:rPr lang="en-US" altLang="zh-CN" sz="1800" dirty="0">
                <a:latin typeface="微软雅黑" panose="020B0503020204020204" pitchFamily="34" charset="-122"/>
                <a:ea typeface="微软雅黑" panose="020B0503020204020204" pitchFamily="34" charset="-122"/>
              </a:rPr>
              <a:t>T4</a:t>
            </a:r>
            <a:endParaRPr lang="zh-CN" altLang="en-US" sz="1800" dirty="0">
              <a:latin typeface="微软雅黑" panose="020B0503020204020204" pitchFamily="34" charset="-122"/>
              <a:ea typeface="微软雅黑" panose="020B0503020204020204" pitchFamily="34" charset="-122"/>
            </a:endParaRPr>
          </a:p>
        </p:txBody>
      </p:sp>
      <p:sp>
        <p:nvSpPr>
          <p:cNvPr id="327689" name="Text Box 9">
            <a:extLst>
              <a:ext uri="{FF2B5EF4-FFF2-40B4-BE49-F238E27FC236}">
                <a16:creationId xmlns:a16="http://schemas.microsoft.com/office/drawing/2014/main" id="{CA3E9C51-DCC1-3D4F-B687-EB1F8530A10D}"/>
              </a:ext>
            </a:extLst>
          </p:cNvPr>
          <p:cNvSpPr txBox="1">
            <a:spLocks noChangeArrowheads="1"/>
          </p:cNvSpPr>
          <p:nvPr/>
        </p:nvSpPr>
        <p:spPr bwMode="auto">
          <a:xfrm>
            <a:off x="7030387" y="3509124"/>
            <a:ext cx="3858522"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sz="1800" b="1" dirty="0">
                <a:solidFill>
                  <a:schemeClr val="hlink"/>
                </a:solidFill>
                <a:latin typeface="微软雅黑" panose="020B0503020204020204" pitchFamily="34" charset="-122"/>
                <a:ea typeface="微软雅黑" panose="020B0503020204020204" pitchFamily="34" charset="-122"/>
              </a:rPr>
              <a:t>输出级</a:t>
            </a:r>
            <a:r>
              <a:rPr lang="zh-CN" altLang="en-US" sz="1800" dirty="0">
                <a:latin typeface="微软雅黑" panose="020B0503020204020204" pitchFamily="34" charset="-122"/>
                <a:ea typeface="微软雅黑" panose="020B0503020204020204" pitchFamily="34" charset="-122"/>
              </a:rPr>
              <a:t>：由</a:t>
            </a:r>
            <a:r>
              <a:rPr lang="en-US" altLang="zh-CN" sz="1800" dirty="0">
                <a:latin typeface="微软雅黑" panose="020B0503020204020204" pitchFamily="34" charset="-122"/>
                <a:ea typeface="微软雅黑" panose="020B0503020204020204" pitchFamily="34" charset="-122"/>
              </a:rPr>
              <a:t>T3,</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T4, R4,</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组成</a:t>
            </a:r>
          </a:p>
        </p:txBody>
      </p:sp>
      <p:sp>
        <p:nvSpPr>
          <p:cNvPr id="327690" name="Text Box 10">
            <a:extLst>
              <a:ext uri="{FF2B5EF4-FFF2-40B4-BE49-F238E27FC236}">
                <a16:creationId xmlns:a16="http://schemas.microsoft.com/office/drawing/2014/main" id="{FEFCE34D-41BD-0945-B37D-7E7CC40CEA67}"/>
              </a:ext>
            </a:extLst>
          </p:cNvPr>
          <p:cNvSpPr txBox="1">
            <a:spLocks noChangeArrowheads="1"/>
          </p:cNvSpPr>
          <p:nvPr/>
        </p:nvSpPr>
        <p:spPr bwMode="auto">
          <a:xfrm>
            <a:off x="7030387" y="3972036"/>
            <a:ext cx="3858522" cy="2169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sz="1800" b="1" dirty="0">
                <a:solidFill>
                  <a:schemeClr val="hlink"/>
                </a:solidFill>
                <a:latin typeface="微软雅黑" panose="020B0503020204020204" pitchFamily="34" charset="-122"/>
                <a:ea typeface="微软雅黑" panose="020B0503020204020204" pitchFamily="34" charset="-122"/>
              </a:rPr>
              <a:t>工作条件</a:t>
            </a:r>
            <a:r>
              <a:rPr lang="zh-CN" altLang="en-US" sz="1800" dirty="0">
                <a:latin typeface="微软雅黑" panose="020B0503020204020204" pitchFamily="34" charset="-122"/>
                <a:ea typeface="微软雅黑" panose="020B0503020204020204" pitchFamily="34" charset="-122"/>
              </a:rPr>
              <a:t>：</a:t>
            </a:r>
          </a:p>
          <a:p>
            <a:pPr eaLnBrk="1" hangingPunct="1">
              <a:spcBef>
                <a:spcPct val="50000"/>
              </a:spcBef>
              <a:defRPr/>
            </a:pPr>
            <a:r>
              <a:rPr lang="zh-CN" altLang="en-US" sz="1800" dirty="0">
                <a:latin typeface="微软雅黑" panose="020B0503020204020204" pitchFamily="34" charset="-122"/>
                <a:ea typeface="微软雅黑" panose="020B0503020204020204" pitchFamily="34" charset="-122"/>
              </a:rPr>
              <a:t>三极管电流放大系数</a:t>
            </a:r>
            <a:r>
              <a:rPr lang="en-US" altLang="zh-CN" sz="1800" dirty="0">
                <a:latin typeface="微软雅黑" panose="020B0503020204020204" pitchFamily="34" charset="-122"/>
                <a:ea typeface="微软雅黑" panose="020B0503020204020204" pitchFamily="34" charset="-122"/>
              </a:rPr>
              <a:t>ß</a:t>
            </a:r>
            <a:r>
              <a:rPr lang="zh-CN" altLang="en-US" sz="1800" dirty="0">
                <a:latin typeface="微软雅黑" panose="020B0503020204020204" pitchFamily="34" charset="-122"/>
                <a:ea typeface="微软雅黑" panose="020B0503020204020204" pitchFamily="34" charset="-122"/>
              </a:rPr>
              <a:t>为</a:t>
            </a:r>
            <a:r>
              <a:rPr lang="en-US" altLang="zh-CN" sz="1800" dirty="0">
                <a:latin typeface="微软雅黑" panose="020B0503020204020204" pitchFamily="34" charset="-122"/>
                <a:ea typeface="微软雅黑" panose="020B0503020204020204" pitchFamily="34" charset="-122"/>
              </a:rPr>
              <a:t>20</a:t>
            </a:r>
            <a:r>
              <a:rPr lang="zh-CN" altLang="en-US" sz="1800" dirty="0">
                <a:latin typeface="微软雅黑" panose="020B0503020204020204" pitchFamily="34" charset="-122"/>
                <a:ea typeface="微软雅黑" panose="020B0503020204020204" pitchFamily="34" charset="-122"/>
              </a:rPr>
              <a:t>，电源电压</a:t>
            </a:r>
            <a:r>
              <a:rPr lang="en-US" altLang="zh-CN" sz="1800" dirty="0" err="1">
                <a:latin typeface="微软雅黑" panose="020B0503020204020204" pitchFamily="34" charset="-122"/>
                <a:ea typeface="微软雅黑" panose="020B0503020204020204" pitchFamily="34" charset="-122"/>
              </a:rPr>
              <a:t>V</a:t>
            </a:r>
            <a:r>
              <a:rPr lang="en-US" altLang="zh-CN" sz="2000" baseline="-25000" dirty="0" err="1">
                <a:latin typeface="微软雅黑" panose="020B0503020204020204" pitchFamily="34" charset="-122"/>
                <a:ea typeface="微软雅黑" panose="020B0503020204020204" pitchFamily="34" charset="-122"/>
              </a:rPr>
              <a:t>cc</a:t>
            </a:r>
            <a:r>
              <a:rPr lang="en-US" altLang="zh-CN" sz="1800" dirty="0">
                <a:latin typeface="微软雅黑" panose="020B0503020204020204" pitchFamily="34" charset="-122"/>
                <a:ea typeface="微软雅黑" panose="020B0503020204020204" pitchFamily="34" charset="-122"/>
              </a:rPr>
              <a:t>=5V</a:t>
            </a:r>
          </a:p>
          <a:p>
            <a:pPr eaLnBrk="1" hangingPunct="1">
              <a:spcBef>
                <a:spcPct val="50000"/>
              </a:spcBef>
              <a:defRPr/>
            </a:pPr>
            <a:r>
              <a:rPr lang="zh-CN" altLang="en-US" sz="1800" dirty="0">
                <a:latin typeface="微软雅黑" panose="020B0503020204020204" pitchFamily="34" charset="-122"/>
                <a:ea typeface="微软雅黑" panose="020B0503020204020204" pitchFamily="34" charset="-122"/>
              </a:rPr>
              <a:t>输入信号的高低电平为</a:t>
            </a:r>
            <a:r>
              <a:rPr lang="en-US" altLang="zh-CN" sz="1800" dirty="0">
                <a:latin typeface="微软雅黑" panose="020B0503020204020204" pitchFamily="34" charset="-122"/>
                <a:ea typeface="微软雅黑" panose="020B0503020204020204" pitchFamily="34" charset="-122"/>
              </a:rPr>
              <a:t>V</a:t>
            </a:r>
            <a:r>
              <a:rPr lang="en-US" altLang="zh-CN" sz="1800" baseline="-25000" dirty="0">
                <a:latin typeface="微软雅黑" panose="020B0503020204020204" pitchFamily="34" charset="-122"/>
                <a:ea typeface="微软雅黑" panose="020B0503020204020204" pitchFamily="34" charset="-122"/>
              </a:rPr>
              <a:t>IH</a:t>
            </a:r>
            <a:r>
              <a:rPr lang="en-US" altLang="zh-CN" sz="1800" dirty="0">
                <a:latin typeface="微软雅黑" panose="020B0503020204020204" pitchFamily="34" charset="-122"/>
                <a:ea typeface="微软雅黑" panose="020B0503020204020204" pitchFamily="34" charset="-122"/>
              </a:rPr>
              <a:t>=3.6V, V</a:t>
            </a:r>
            <a:r>
              <a:rPr lang="en-US" altLang="zh-CN" sz="1800" baseline="-25000" dirty="0">
                <a:latin typeface="微软雅黑" panose="020B0503020204020204" pitchFamily="34" charset="-122"/>
                <a:ea typeface="微软雅黑" panose="020B0503020204020204" pitchFamily="34" charset="-122"/>
              </a:rPr>
              <a:t>IL</a:t>
            </a:r>
            <a:r>
              <a:rPr lang="en-US" altLang="zh-CN" sz="1800" dirty="0">
                <a:latin typeface="微软雅黑" panose="020B0503020204020204" pitchFamily="34" charset="-122"/>
                <a:ea typeface="微软雅黑" panose="020B0503020204020204" pitchFamily="34" charset="-122"/>
              </a:rPr>
              <a:t>=0.2V</a:t>
            </a:r>
          </a:p>
          <a:p>
            <a:pPr eaLnBrk="1" hangingPunct="1">
              <a:spcBef>
                <a:spcPct val="50000"/>
              </a:spcBef>
              <a:defRPr/>
            </a:pPr>
            <a:r>
              <a:rPr lang="zh-CN" altLang="en-US" sz="1800" dirty="0">
                <a:latin typeface="微软雅黑" panose="020B0503020204020204" pitchFamily="34" charset="-122"/>
                <a:ea typeface="微软雅黑" panose="020B0503020204020204" pitchFamily="34" charset="-122"/>
              </a:rPr>
              <a:t>开启电压</a:t>
            </a:r>
            <a:r>
              <a:rPr lang="en-US" altLang="zh-CN" sz="1800" dirty="0">
                <a:latin typeface="微软雅黑" panose="020B0503020204020204" pitchFamily="34" charset="-122"/>
                <a:ea typeface="微软雅黑" panose="020B0503020204020204" pitchFamily="34" charset="-122"/>
              </a:rPr>
              <a:t>V</a:t>
            </a:r>
            <a:r>
              <a:rPr lang="en-US" altLang="zh-CN" sz="1800" baseline="-25000" dirty="0">
                <a:latin typeface="微软雅黑" panose="020B0503020204020204" pitchFamily="34" charset="-122"/>
                <a:ea typeface="微软雅黑" panose="020B0503020204020204" pitchFamily="34" charset="-122"/>
              </a:rPr>
              <a:t>ON</a:t>
            </a:r>
            <a:r>
              <a:rPr lang="en-US" altLang="zh-CN" sz="1800" dirty="0">
                <a:latin typeface="微软雅黑" panose="020B0503020204020204" pitchFamily="34" charset="-122"/>
                <a:ea typeface="微软雅黑" panose="020B0503020204020204" pitchFamily="34" charset="-122"/>
              </a:rPr>
              <a:t>=0.7V</a:t>
            </a:r>
            <a:endParaRPr lang="zh-CN" altLang="en-US" sz="1800" dirty="0"/>
          </a:p>
        </p:txBody>
      </p:sp>
      <p:pic>
        <p:nvPicPr>
          <p:cNvPr id="3" name="图片 2">
            <a:extLst>
              <a:ext uri="{FF2B5EF4-FFF2-40B4-BE49-F238E27FC236}">
                <a16:creationId xmlns:a16="http://schemas.microsoft.com/office/drawing/2014/main" id="{51F49BA9-C424-4E4F-877D-05FD5C5C7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38" y="1971676"/>
            <a:ext cx="6255278" cy="4170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87"/>
                                        </p:tgtEl>
                                        <p:attrNameLst>
                                          <p:attrName>style.visibility</p:attrName>
                                        </p:attrNameLst>
                                      </p:cBhvr>
                                      <p:to>
                                        <p:strVal val="visible"/>
                                      </p:to>
                                    </p:set>
                                    <p:animEffect transition="in" filter="blinds(horizontal)">
                                      <p:cBhvr>
                                        <p:cTn id="7" dur="500"/>
                                        <p:tgtEl>
                                          <p:spTgt spid="3276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7688"/>
                                        </p:tgtEl>
                                        <p:attrNameLst>
                                          <p:attrName>style.visibility</p:attrName>
                                        </p:attrNameLst>
                                      </p:cBhvr>
                                      <p:to>
                                        <p:strVal val="visible"/>
                                      </p:to>
                                    </p:set>
                                    <p:animEffect transition="in" filter="blinds(horizontal)">
                                      <p:cBhvr>
                                        <p:cTn id="10" dur="500"/>
                                        <p:tgtEl>
                                          <p:spTgt spid="32768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27689"/>
                                        </p:tgtEl>
                                        <p:attrNameLst>
                                          <p:attrName>style.visibility</p:attrName>
                                        </p:attrNameLst>
                                      </p:cBhvr>
                                      <p:to>
                                        <p:strVal val="visible"/>
                                      </p:to>
                                    </p:set>
                                    <p:animEffect transition="in" filter="blinds(horizontal)">
                                      <p:cBhvr>
                                        <p:cTn id="13" dur="500"/>
                                        <p:tgtEl>
                                          <p:spTgt spid="32768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27690"/>
                                        </p:tgtEl>
                                        <p:attrNameLst>
                                          <p:attrName>style.visibility</p:attrName>
                                        </p:attrNameLst>
                                      </p:cBhvr>
                                      <p:to>
                                        <p:strVal val="visible"/>
                                      </p:to>
                                    </p:set>
                                    <p:animEffect transition="in" filter="blinds(horizontal)">
                                      <p:cBhvr>
                                        <p:cTn id="16" dur="500"/>
                                        <p:tgtEl>
                                          <p:spTgt spid="327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7" grpId="0" animBg="1"/>
      <p:bldP spid="327688" grpId="0" animBg="1"/>
      <p:bldP spid="327689" grpId="0" animBg="1"/>
      <p:bldP spid="3276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9">
            <a:extLst>
              <a:ext uri="{FF2B5EF4-FFF2-40B4-BE49-F238E27FC236}">
                <a16:creationId xmlns:a16="http://schemas.microsoft.com/office/drawing/2014/main" id="{2488F4D2-AF08-924B-8FC1-A29C0F135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950" y="1736725"/>
            <a:ext cx="4249849" cy="4225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243" name="Rectangle 2">
            <a:extLst>
              <a:ext uri="{FF2B5EF4-FFF2-40B4-BE49-F238E27FC236}">
                <a16:creationId xmlns:a16="http://schemas.microsoft.com/office/drawing/2014/main" id="{52D69129-DF8C-A04E-A6CF-8C1DF3ECD4F9}"/>
              </a:ext>
            </a:extLst>
          </p:cNvPr>
          <p:cNvSpPr>
            <a:spLocks noGrp="1" noChangeArrowheads="1"/>
          </p:cNvSpPr>
          <p:nvPr>
            <p:ph type="title"/>
          </p:nvPr>
        </p:nvSpPr>
        <p:spPr>
          <a:xfrm>
            <a:off x="1373404" y="734988"/>
            <a:ext cx="9245600" cy="685800"/>
          </a:xfrm>
        </p:spPr>
        <p:txBody>
          <a:bodyPr/>
          <a:lstStyle/>
          <a:p>
            <a:pPr eaLnBrk="1" hangingPunct="1">
              <a:defRPr/>
            </a:pPr>
            <a:r>
              <a:rPr lang="en-US" altLang="zh-CN" b="1" dirty="0" err="1">
                <a:latin typeface="微软雅黑" panose="020B0503020204020204" pitchFamily="34" charset="-122"/>
                <a:ea typeface="微软雅黑" panose="020B0503020204020204" pitchFamily="34" charset="-122"/>
              </a:rPr>
              <a:t>TTL</a:t>
            </a:r>
            <a:r>
              <a:rPr lang="zh-CN" altLang="en-US" b="1" dirty="0">
                <a:latin typeface="微软雅黑" panose="020B0503020204020204" pitchFamily="34" charset="-122"/>
                <a:ea typeface="微软雅黑" panose="020B0503020204020204" pitchFamily="34" charset="-122"/>
              </a:rPr>
              <a:t>反相器工作原理</a:t>
            </a:r>
            <a:endParaRPr lang="en-US" altLang="zh-CN" b="1" dirty="0">
              <a:latin typeface="微软雅黑" panose="020B0503020204020204" pitchFamily="34" charset="-122"/>
              <a:ea typeface="微软雅黑" panose="020B0503020204020204" pitchFamily="34" charset="-122"/>
            </a:endParaRPr>
          </a:p>
        </p:txBody>
      </p:sp>
      <p:sp>
        <p:nvSpPr>
          <p:cNvPr id="10244" name="Rectangle 3">
            <a:extLst>
              <a:ext uri="{FF2B5EF4-FFF2-40B4-BE49-F238E27FC236}">
                <a16:creationId xmlns:a16="http://schemas.microsoft.com/office/drawing/2014/main" id="{33ED90AB-BDBC-5646-AF78-17835871C3DE}"/>
              </a:ext>
            </a:extLst>
          </p:cNvPr>
          <p:cNvSpPr>
            <a:spLocks noGrp="1" noChangeArrowheads="1"/>
          </p:cNvSpPr>
          <p:nvPr>
            <p:ph type="body" sz="half" idx="1"/>
          </p:nvPr>
        </p:nvSpPr>
        <p:spPr>
          <a:xfrm>
            <a:off x="1583267" y="1736725"/>
            <a:ext cx="4915959" cy="4629150"/>
          </a:xfrm>
        </p:spPr>
        <p:txBody>
          <a:bodyPr/>
          <a:lstStyle/>
          <a:p>
            <a:pPr eaLnBrk="1" hangingPunct="1"/>
            <a:r>
              <a:rPr lang="zh-CN" altLang="en-US" b="1" dirty="0">
                <a:solidFill>
                  <a:schemeClr val="hlink"/>
                </a:solidFill>
                <a:latin typeface="微软雅黑" panose="020B0503020204020204" pitchFamily="34" charset="-122"/>
                <a:ea typeface="微软雅黑" panose="020B0503020204020204" pitchFamily="34" charset="-122"/>
              </a:rPr>
              <a:t>定性分析</a:t>
            </a:r>
          </a:p>
          <a:p>
            <a:pPr lvl="1" eaLnBrk="1" hangingPunct="1"/>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IL</a:t>
            </a:r>
            <a:r>
              <a:rPr lang="en-US" altLang="zh-CN" dirty="0">
                <a:latin typeface="微软雅黑" panose="020B0503020204020204" pitchFamily="34" charset="-122"/>
                <a:ea typeface="微软雅黑" panose="020B0503020204020204" pitchFamily="34" charset="-122"/>
              </a:rPr>
              <a:t>=0.2V, T1</a:t>
            </a:r>
            <a:r>
              <a:rPr lang="zh-CN" altLang="en-US" dirty="0">
                <a:latin typeface="微软雅黑" panose="020B0503020204020204" pitchFamily="34" charset="-122"/>
                <a:ea typeface="微软雅黑" panose="020B0503020204020204" pitchFamily="34" charset="-122"/>
              </a:rPr>
              <a:t>基极电流</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B1</a:t>
            </a:r>
            <a:r>
              <a:rPr lang="zh-CN" altLang="en-US" dirty="0">
                <a:latin typeface="微软雅黑" panose="020B0503020204020204" pitchFamily="34" charset="-122"/>
                <a:ea typeface="微软雅黑" panose="020B0503020204020204" pitchFamily="34" charset="-122"/>
              </a:rPr>
              <a:t>流入发射极，即由反相器输入端流出，因此</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B2</a:t>
            </a:r>
            <a:r>
              <a:rPr lang="en-US" altLang="zh-CN" dirty="0">
                <a:latin typeface="微软雅黑" panose="020B0503020204020204" pitchFamily="34" charset="-122"/>
                <a:ea typeface="微软雅黑" panose="020B0503020204020204" pitchFamily="34" charset="-122"/>
              </a:rPr>
              <a:t>≈0, T2</a:t>
            </a:r>
            <a:r>
              <a:rPr lang="zh-CN" altLang="en-US" dirty="0">
                <a:latin typeface="微软雅黑" panose="020B0503020204020204" pitchFamily="34" charset="-122"/>
                <a:ea typeface="微软雅黑" panose="020B0503020204020204" pitchFamily="34" charset="-122"/>
              </a:rPr>
              <a:t>截止</a:t>
            </a:r>
            <a:r>
              <a:rPr lang="en-US" altLang="zh-CN" dirty="0">
                <a:latin typeface="微软雅黑" panose="020B0503020204020204" pitchFamily="34" charset="-122"/>
                <a:ea typeface="微软雅黑" panose="020B0503020204020204" pitchFamily="34" charset="-122"/>
              </a:rPr>
              <a:t>, T4</a:t>
            </a:r>
            <a:r>
              <a:rPr lang="zh-CN" altLang="en-US" dirty="0">
                <a:latin typeface="微软雅黑" panose="020B0503020204020204" pitchFamily="34" charset="-122"/>
                <a:ea typeface="微软雅黑" panose="020B0503020204020204" pitchFamily="34" charset="-122"/>
              </a:rPr>
              <a:t>也截止</a:t>
            </a:r>
            <a:r>
              <a:rPr lang="en-US" altLang="zh-CN" dirty="0">
                <a:latin typeface="微软雅黑" panose="020B0503020204020204" pitchFamily="34" charset="-122"/>
                <a:ea typeface="微软雅黑" panose="020B0503020204020204" pitchFamily="34" charset="-122"/>
              </a:rPr>
              <a:t>. T3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将导通，输出为高电平</a:t>
            </a:r>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OH</a:t>
            </a:r>
            <a:endParaRPr lang="en-US" altLang="zh-CN" dirty="0">
              <a:latin typeface="微软雅黑" panose="020B0503020204020204" pitchFamily="34" charset="-122"/>
              <a:ea typeface="微软雅黑" panose="020B0503020204020204" pitchFamily="34" charset="-122"/>
            </a:endParaRPr>
          </a:p>
          <a:p>
            <a:pPr lvl="1" eaLnBrk="1" hangingPunct="1"/>
            <a:r>
              <a:rPr lang="en-US" altLang="zh-CN" dirty="0">
                <a:solidFill>
                  <a:schemeClr val="folHlink"/>
                </a:solidFill>
                <a:latin typeface="微软雅黑" panose="020B0503020204020204" pitchFamily="34" charset="-122"/>
                <a:ea typeface="微软雅黑" panose="020B0503020204020204" pitchFamily="34" charset="-122"/>
              </a:rPr>
              <a:t>V</a:t>
            </a:r>
            <a:r>
              <a:rPr lang="en-US" altLang="zh-CN" baseline="-25000" dirty="0">
                <a:solidFill>
                  <a:schemeClr val="folHlink"/>
                </a:solidFill>
                <a:latin typeface="微软雅黑" panose="020B0503020204020204" pitchFamily="34" charset="-122"/>
                <a:ea typeface="微软雅黑" panose="020B0503020204020204" pitchFamily="34" charset="-122"/>
              </a:rPr>
              <a:t>I</a:t>
            </a:r>
            <a:r>
              <a:rPr lang="en-US" altLang="zh-CN" dirty="0">
                <a:solidFill>
                  <a:schemeClr val="folHlink"/>
                </a:solidFill>
                <a:latin typeface="微软雅黑" panose="020B0503020204020204" pitchFamily="34" charset="-122"/>
                <a:ea typeface="微软雅黑" panose="020B0503020204020204" pitchFamily="34" charset="-122"/>
              </a:rPr>
              <a:t>=V</a:t>
            </a:r>
            <a:r>
              <a:rPr lang="en-US" altLang="zh-CN" baseline="-25000" dirty="0">
                <a:solidFill>
                  <a:schemeClr val="folHlink"/>
                </a:solidFill>
                <a:latin typeface="微软雅黑" panose="020B0503020204020204" pitchFamily="34" charset="-122"/>
                <a:ea typeface="微软雅黑" panose="020B0503020204020204" pitchFamily="34" charset="-122"/>
              </a:rPr>
              <a:t>OH</a:t>
            </a:r>
            <a:r>
              <a:rPr lang="en-US" altLang="zh-CN" dirty="0">
                <a:solidFill>
                  <a:schemeClr val="folHlink"/>
                </a:solidFill>
                <a:latin typeface="微软雅黑" panose="020B0503020204020204" pitchFamily="34" charset="-122"/>
                <a:ea typeface="微软雅黑" panose="020B0503020204020204" pitchFamily="34" charset="-122"/>
              </a:rPr>
              <a:t>=3.6V, T1</a:t>
            </a:r>
            <a:r>
              <a:rPr lang="zh-CN" altLang="en-US" dirty="0">
                <a:solidFill>
                  <a:schemeClr val="folHlink"/>
                </a:solidFill>
                <a:latin typeface="微软雅黑" panose="020B0503020204020204" pitchFamily="34" charset="-122"/>
                <a:ea typeface="微软雅黑" panose="020B0503020204020204" pitchFamily="34" charset="-122"/>
              </a:rPr>
              <a:t>倒置，即发射极和集电极颠倒；</a:t>
            </a:r>
            <a:r>
              <a:rPr lang="en-US" altLang="zh-CN" dirty="0">
                <a:solidFill>
                  <a:schemeClr val="folHlink"/>
                </a:solidFill>
                <a:latin typeface="微软雅黑" panose="020B0503020204020204" pitchFamily="34" charset="-122"/>
                <a:ea typeface="微软雅黑" panose="020B0503020204020204" pitchFamily="34" charset="-122"/>
              </a:rPr>
              <a:t>i</a:t>
            </a:r>
            <a:r>
              <a:rPr lang="en-US" altLang="zh-CN" baseline="-25000" dirty="0">
                <a:solidFill>
                  <a:schemeClr val="folHlink"/>
                </a:solidFill>
                <a:latin typeface="微软雅黑" panose="020B0503020204020204" pitchFamily="34" charset="-122"/>
                <a:ea typeface="微软雅黑" panose="020B0503020204020204" pitchFamily="34" charset="-122"/>
              </a:rPr>
              <a:t>B1</a:t>
            </a:r>
            <a:r>
              <a:rPr lang="zh-CN" altLang="en-US" dirty="0">
                <a:solidFill>
                  <a:schemeClr val="folHlink"/>
                </a:solidFill>
                <a:latin typeface="微软雅黑" panose="020B0503020204020204" pitchFamily="34" charset="-122"/>
                <a:ea typeface="微软雅黑" panose="020B0503020204020204" pitchFamily="34" charset="-122"/>
              </a:rPr>
              <a:t>流入</a:t>
            </a:r>
            <a:r>
              <a:rPr lang="en-US" altLang="zh-CN" dirty="0">
                <a:solidFill>
                  <a:schemeClr val="folHlink"/>
                </a:solidFill>
                <a:latin typeface="微软雅黑" panose="020B0503020204020204" pitchFamily="34" charset="-122"/>
                <a:ea typeface="微软雅黑" panose="020B0503020204020204" pitchFamily="34" charset="-122"/>
              </a:rPr>
              <a:t>T2</a:t>
            </a:r>
            <a:r>
              <a:rPr lang="zh-CN" altLang="en-US" dirty="0">
                <a:solidFill>
                  <a:schemeClr val="folHlink"/>
                </a:solidFill>
                <a:latin typeface="微软雅黑" panose="020B0503020204020204" pitchFamily="34" charset="-122"/>
                <a:ea typeface="微软雅黑" panose="020B0503020204020204" pitchFamily="34" charset="-122"/>
              </a:rPr>
              <a:t>基极，使</a:t>
            </a:r>
            <a:r>
              <a:rPr lang="en-US" altLang="zh-CN" dirty="0">
                <a:solidFill>
                  <a:schemeClr val="folHlink"/>
                </a:solidFill>
                <a:latin typeface="微软雅黑" panose="020B0503020204020204" pitchFamily="34" charset="-122"/>
                <a:ea typeface="微软雅黑" panose="020B0503020204020204" pitchFamily="34" charset="-122"/>
              </a:rPr>
              <a:t>T2</a:t>
            </a:r>
            <a:r>
              <a:rPr lang="zh-CN" altLang="en-US" dirty="0">
                <a:solidFill>
                  <a:schemeClr val="folHlink"/>
                </a:solidFill>
                <a:latin typeface="微软雅黑" panose="020B0503020204020204" pitchFamily="34" charset="-122"/>
                <a:ea typeface="微软雅黑" panose="020B0503020204020204" pitchFamily="34" charset="-122"/>
              </a:rPr>
              <a:t>饱和导通，从而</a:t>
            </a:r>
            <a:r>
              <a:rPr lang="en-US" altLang="zh-CN" dirty="0">
                <a:solidFill>
                  <a:schemeClr val="folHlink"/>
                </a:solidFill>
                <a:latin typeface="微软雅黑" panose="020B0503020204020204" pitchFamily="34" charset="-122"/>
                <a:ea typeface="微软雅黑" panose="020B0503020204020204" pitchFamily="34" charset="-122"/>
              </a:rPr>
              <a:t>T4</a:t>
            </a:r>
            <a:r>
              <a:rPr lang="zh-CN" altLang="en-US" dirty="0">
                <a:solidFill>
                  <a:schemeClr val="folHlink"/>
                </a:solidFill>
                <a:latin typeface="微软雅黑" panose="020B0503020204020204" pitchFamily="34" charset="-122"/>
                <a:ea typeface="微软雅黑" panose="020B0503020204020204" pitchFamily="34" charset="-122"/>
              </a:rPr>
              <a:t>饱和导通，</a:t>
            </a:r>
            <a:r>
              <a:rPr lang="en-US" altLang="zh-CN" dirty="0">
                <a:solidFill>
                  <a:schemeClr val="folHlink"/>
                </a:solidFill>
                <a:latin typeface="微软雅黑" panose="020B0503020204020204" pitchFamily="34" charset="-122"/>
                <a:ea typeface="微软雅黑" panose="020B0503020204020204" pitchFamily="34" charset="-122"/>
              </a:rPr>
              <a:t>T3</a:t>
            </a:r>
            <a:r>
              <a:rPr lang="zh-CN" altLang="en-US" dirty="0">
                <a:solidFill>
                  <a:schemeClr val="folHlink"/>
                </a:solidFill>
                <a:latin typeface="微软雅黑" panose="020B0503020204020204" pitchFamily="34" charset="-122"/>
                <a:ea typeface="微软雅黑" panose="020B0503020204020204" pitchFamily="34" charset="-122"/>
              </a:rPr>
              <a:t>和</a:t>
            </a:r>
            <a:r>
              <a:rPr lang="en-US" altLang="zh-CN" dirty="0">
                <a:solidFill>
                  <a:schemeClr val="folHlink"/>
                </a:solidFill>
                <a:latin typeface="微软雅黑" panose="020B0503020204020204" pitchFamily="34" charset="-122"/>
                <a:ea typeface="微软雅黑" panose="020B0503020204020204" pitchFamily="34" charset="-122"/>
              </a:rPr>
              <a:t>D</a:t>
            </a:r>
            <a:r>
              <a:rPr lang="zh-CN" altLang="en-US" dirty="0">
                <a:solidFill>
                  <a:schemeClr val="folHlink"/>
                </a:solidFill>
                <a:latin typeface="微软雅黑" panose="020B0503020204020204" pitchFamily="34" charset="-122"/>
                <a:ea typeface="微软雅黑" panose="020B0503020204020204" pitchFamily="34" charset="-122"/>
              </a:rPr>
              <a:t>截止，输出为低电压</a:t>
            </a:r>
            <a:r>
              <a:rPr lang="en-US" altLang="zh-CN" dirty="0">
                <a:solidFill>
                  <a:schemeClr val="folHlink"/>
                </a:solidFill>
                <a:latin typeface="微软雅黑" panose="020B0503020204020204" pitchFamily="34" charset="-122"/>
                <a:ea typeface="微软雅黑" panose="020B0503020204020204" pitchFamily="34" charset="-122"/>
              </a:rPr>
              <a:t>V</a:t>
            </a:r>
            <a:r>
              <a:rPr lang="en-US" altLang="zh-CN" baseline="-25000" dirty="0">
                <a:solidFill>
                  <a:schemeClr val="folHlink"/>
                </a:solidFill>
                <a:latin typeface="微软雅黑" panose="020B0503020204020204" pitchFamily="34" charset="-122"/>
                <a:ea typeface="微软雅黑" panose="020B0503020204020204" pitchFamily="34" charset="-122"/>
              </a:rPr>
              <a:t>OL</a:t>
            </a:r>
            <a:endParaRPr lang="en-US" altLang="zh-CN" dirty="0">
              <a:latin typeface="微软雅黑" panose="020B0503020204020204" pitchFamily="34" charset="-122"/>
              <a:ea typeface="微软雅黑" panose="020B0503020204020204" pitchFamily="34" charset="-122"/>
            </a:endParaRPr>
          </a:p>
          <a:p>
            <a:pPr eaLnBrk="1" hangingPunct="1"/>
            <a:r>
              <a:rPr lang="zh-CN" altLang="en-US" b="1" dirty="0">
                <a:solidFill>
                  <a:schemeClr val="hlink"/>
                </a:solidFill>
                <a:latin typeface="微软雅黑" panose="020B0503020204020204" pitchFamily="34" charset="-122"/>
                <a:ea typeface="微软雅黑" panose="020B0503020204020204" pitchFamily="34" charset="-122"/>
              </a:rPr>
              <a:t>定量分析</a:t>
            </a:r>
          </a:p>
        </p:txBody>
      </p:sp>
      <p:sp>
        <p:nvSpPr>
          <p:cNvPr id="329734" name="Freeform 6">
            <a:extLst>
              <a:ext uri="{FF2B5EF4-FFF2-40B4-BE49-F238E27FC236}">
                <a16:creationId xmlns:a16="http://schemas.microsoft.com/office/drawing/2014/main" id="{E9605DA6-217D-024B-A0E1-5656356A48A2}"/>
              </a:ext>
            </a:extLst>
          </p:cNvPr>
          <p:cNvSpPr>
            <a:spLocks/>
          </p:cNvSpPr>
          <p:nvPr/>
        </p:nvSpPr>
        <p:spPr bwMode="auto">
          <a:xfrm>
            <a:off x="7685352" y="2368446"/>
            <a:ext cx="912394" cy="1184223"/>
          </a:xfrm>
          <a:custGeom>
            <a:avLst/>
            <a:gdLst>
              <a:gd name="T0" fmla="*/ 2147483646 w 329"/>
              <a:gd name="T1" fmla="*/ 0 h 450"/>
              <a:gd name="T2" fmla="*/ 2147483646 w 329"/>
              <a:gd name="T3" fmla="*/ 2147483646 h 450"/>
              <a:gd name="T4" fmla="*/ 2147483646 w 329"/>
              <a:gd name="T5" fmla="*/ 2147483646 h 450"/>
              <a:gd name="T6" fmla="*/ 0 w 329"/>
              <a:gd name="T7" fmla="*/ 2147483646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9" h="450">
                <a:moveTo>
                  <a:pt x="318" y="0"/>
                </a:moveTo>
                <a:cubicBezTo>
                  <a:pt x="323" y="97"/>
                  <a:pt x="329" y="194"/>
                  <a:pt x="312" y="264"/>
                </a:cubicBezTo>
                <a:cubicBezTo>
                  <a:pt x="295" y="334"/>
                  <a:pt x="268" y="390"/>
                  <a:pt x="216" y="420"/>
                </a:cubicBezTo>
                <a:cubicBezTo>
                  <a:pt x="164" y="450"/>
                  <a:pt x="82" y="447"/>
                  <a:pt x="0" y="444"/>
                </a:cubicBezTo>
              </a:path>
            </a:pathLst>
          </a:custGeom>
          <a:noFill/>
          <a:ln w="9525" cap="flat" cmpd="sng">
            <a:solidFill>
              <a:srgbClr val="FF0000"/>
            </a:solidFill>
            <a:prstDash val="solid"/>
            <a:miter lim="800000"/>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35" name="Freeform 7">
            <a:extLst>
              <a:ext uri="{FF2B5EF4-FFF2-40B4-BE49-F238E27FC236}">
                <a16:creationId xmlns:a16="http://schemas.microsoft.com/office/drawing/2014/main" id="{6414346A-AE0C-1944-9C88-89EF6020D158}"/>
              </a:ext>
            </a:extLst>
          </p:cNvPr>
          <p:cNvSpPr>
            <a:spLocks/>
          </p:cNvSpPr>
          <p:nvPr/>
        </p:nvSpPr>
        <p:spPr bwMode="auto">
          <a:xfrm>
            <a:off x="10283252" y="2325922"/>
            <a:ext cx="1567548" cy="1466589"/>
          </a:xfrm>
          <a:custGeom>
            <a:avLst/>
            <a:gdLst>
              <a:gd name="T0" fmla="*/ 2147483646 w 376"/>
              <a:gd name="T1" fmla="*/ 0 h 521"/>
              <a:gd name="T2" fmla="*/ 2147483646 w 376"/>
              <a:gd name="T3" fmla="*/ 2147483646 h 521"/>
              <a:gd name="T4" fmla="*/ 2147483646 w 376"/>
              <a:gd name="T5" fmla="*/ 2147483646 h 521"/>
              <a:gd name="T6" fmla="*/ 2147483646 w 376"/>
              <a:gd name="T7" fmla="*/ 2147483646 h 5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6" h="521">
                <a:moveTo>
                  <a:pt x="16" y="0"/>
                </a:moveTo>
                <a:cubicBezTo>
                  <a:pt x="8" y="112"/>
                  <a:pt x="0" y="225"/>
                  <a:pt x="22" y="306"/>
                </a:cubicBezTo>
                <a:cubicBezTo>
                  <a:pt x="44" y="387"/>
                  <a:pt x="89" y="451"/>
                  <a:pt x="148" y="486"/>
                </a:cubicBezTo>
                <a:cubicBezTo>
                  <a:pt x="207" y="521"/>
                  <a:pt x="291" y="518"/>
                  <a:pt x="376" y="516"/>
                </a:cubicBezTo>
              </a:path>
            </a:pathLst>
          </a:custGeom>
          <a:noFill/>
          <a:ln w="9525" cap="flat" cmpd="sng">
            <a:solidFill>
              <a:srgbClr val="FF0000"/>
            </a:solidFill>
            <a:prstDash val="solid"/>
            <a:miter lim="800000"/>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36" name="Freeform 8">
            <a:extLst>
              <a:ext uri="{FF2B5EF4-FFF2-40B4-BE49-F238E27FC236}">
                <a16:creationId xmlns:a16="http://schemas.microsoft.com/office/drawing/2014/main" id="{38D05BE5-277B-964C-B3EC-16A4D3668065}"/>
              </a:ext>
            </a:extLst>
          </p:cNvPr>
          <p:cNvSpPr>
            <a:spLocks/>
          </p:cNvSpPr>
          <p:nvPr/>
        </p:nvSpPr>
        <p:spPr bwMode="auto">
          <a:xfrm>
            <a:off x="8812214" y="2641860"/>
            <a:ext cx="2016653" cy="2154992"/>
          </a:xfrm>
          <a:custGeom>
            <a:avLst/>
            <a:gdLst>
              <a:gd name="T0" fmla="*/ 2147483646 w 874"/>
              <a:gd name="T1" fmla="*/ 0 h 984"/>
              <a:gd name="T2" fmla="*/ 2147483646 w 874"/>
              <a:gd name="T3" fmla="*/ 2147483646 h 984"/>
              <a:gd name="T4" fmla="*/ 2147483646 w 874"/>
              <a:gd name="T5" fmla="*/ 2147483646 h 984"/>
              <a:gd name="T6" fmla="*/ 2147483646 w 874"/>
              <a:gd name="T7" fmla="*/ 2147483646 h 984"/>
              <a:gd name="T8" fmla="*/ 2147483646 w 874"/>
              <a:gd name="T9" fmla="*/ 2147483646 h 984"/>
              <a:gd name="T10" fmla="*/ 2147483646 w 874"/>
              <a:gd name="T11" fmla="*/ 2147483646 h 984"/>
              <a:gd name="T12" fmla="*/ 2147483646 w 874"/>
              <a:gd name="T13" fmla="*/ 2147483646 h 984"/>
              <a:gd name="T14" fmla="*/ 2147483646 w 874"/>
              <a:gd name="T15" fmla="*/ 2147483646 h 9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74" h="984">
                <a:moveTo>
                  <a:pt x="20" y="0"/>
                </a:moveTo>
                <a:cubicBezTo>
                  <a:pt x="10" y="152"/>
                  <a:pt x="0" y="304"/>
                  <a:pt x="20" y="384"/>
                </a:cubicBezTo>
                <a:cubicBezTo>
                  <a:pt x="40" y="464"/>
                  <a:pt x="88" y="463"/>
                  <a:pt x="140" y="480"/>
                </a:cubicBezTo>
                <a:cubicBezTo>
                  <a:pt x="192" y="497"/>
                  <a:pt x="279" y="464"/>
                  <a:pt x="332" y="486"/>
                </a:cubicBezTo>
                <a:cubicBezTo>
                  <a:pt x="385" y="508"/>
                  <a:pt x="408" y="584"/>
                  <a:pt x="458" y="612"/>
                </a:cubicBezTo>
                <a:cubicBezTo>
                  <a:pt x="508" y="640"/>
                  <a:pt x="569" y="626"/>
                  <a:pt x="632" y="654"/>
                </a:cubicBezTo>
                <a:cubicBezTo>
                  <a:pt x="695" y="682"/>
                  <a:pt x="798" y="725"/>
                  <a:pt x="836" y="780"/>
                </a:cubicBezTo>
                <a:cubicBezTo>
                  <a:pt x="874" y="835"/>
                  <a:pt x="867" y="909"/>
                  <a:pt x="860" y="984"/>
                </a:cubicBezTo>
              </a:path>
            </a:pathLst>
          </a:custGeom>
          <a:noFill/>
          <a:ln w="9525" cap="flat" cmpd="sng">
            <a:solidFill>
              <a:srgbClr val="3366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34"/>
                                        </p:tgtEl>
                                        <p:attrNameLst>
                                          <p:attrName>style.visibility</p:attrName>
                                        </p:attrNameLst>
                                      </p:cBhvr>
                                      <p:to>
                                        <p:strVal val="visible"/>
                                      </p:to>
                                    </p:set>
                                    <p:animEffect transition="in" filter="blinds(horizontal)">
                                      <p:cBhvr>
                                        <p:cTn id="7" dur="500"/>
                                        <p:tgtEl>
                                          <p:spTgt spid="329734"/>
                                        </p:tgtEl>
                                      </p:cBhvr>
                                    </p:animEffect>
                                  </p:childTnLst>
                                </p:cTn>
                              </p:par>
                              <p:par>
                                <p:cTn id="8" presetID="3" presetClass="entr" presetSubtype="10" fill="hold" nodeType="withEffect">
                                  <p:stCondLst>
                                    <p:cond delay="0"/>
                                  </p:stCondLst>
                                  <p:childTnLst>
                                    <p:set>
                                      <p:cBhvr>
                                        <p:cTn id="9" dur="1" fill="hold">
                                          <p:stCondLst>
                                            <p:cond delay="0"/>
                                          </p:stCondLst>
                                        </p:cTn>
                                        <p:tgtEl>
                                          <p:spTgt spid="329735"/>
                                        </p:tgtEl>
                                        <p:attrNameLst>
                                          <p:attrName>style.visibility</p:attrName>
                                        </p:attrNameLst>
                                      </p:cBhvr>
                                      <p:to>
                                        <p:strVal val="visible"/>
                                      </p:to>
                                    </p:set>
                                    <p:animEffect transition="in" filter="blinds(horizontal)">
                                      <p:cBhvr>
                                        <p:cTn id="10" dur="500"/>
                                        <p:tgtEl>
                                          <p:spTgt spid="32973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xit" presetSubtype="4" fill="hold" nodeType="clickEffect">
                                  <p:stCondLst>
                                    <p:cond delay="0"/>
                                  </p:stCondLst>
                                  <p:childTnLst>
                                    <p:anim calcmode="lin" valueType="num">
                                      <p:cBhvr additive="base">
                                        <p:cTn id="14" dur="500"/>
                                        <p:tgtEl>
                                          <p:spTgt spid="329734"/>
                                        </p:tgtEl>
                                        <p:attrNameLst>
                                          <p:attrName>ppt_x</p:attrName>
                                        </p:attrNameLst>
                                      </p:cBhvr>
                                      <p:tavLst>
                                        <p:tav tm="0">
                                          <p:val>
                                            <p:strVal val="ppt_x"/>
                                          </p:val>
                                        </p:tav>
                                        <p:tav tm="100000">
                                          <p:val>
                                            <p:strVal val="ppt_x"/>
                                          </p:val>
                                        </p:tav>
                                      </p:tavLst>
                                    </p:anim>
                                    <p:anim calcmode="lin" valueType="num">
                                      <p:cBhvr additive="base">
                                        <p:cTn id="15" dur="500"/>
                                        <p:tgtEl>
                                          <p:spTgt spid="329734"/>
                                        </p:tgtEl>
                                        <p:attrNameLst>
                                          <p:attrName>ppt_y</p:attrName>
                                        </p:attrNameLst>
                                      </p:cBhvr>
                                      <p:tavLst>
                                        <p:tav tm="0">
                                          <p:val>
                                            <p:strVal val="ppt_y"/>
                                          </p:val>
                                        </p:tav>
                                        <p:tav tm="100000">
                                          <p:val>
                                            <p:strVal val="1+ppt_h/2"/>
                                          </p:val>
                                        </p:tav>
                                      </p:tavLst>
                                    </p:anim>
                                    <p:set>
                                      <p:cBhvr>
                                        <p:cTn id="16" dur="1" fill="hold">
                                          <p:stCondLst>
                                            <p:cond delay="499"/>
                                          </p:stCondLst>
                                        </p:cTn>
                                        <p:tgtEl>
                                          <p:spTgt spid="329734"/>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329735"/>
                                        </p:tgtEl>
                                        <p:attrNameLst>
                                          <p:attrName>ppt_x</p:attrName>
                                        </p:attrNameLst>
                                      </p:cBhvr>
                                      <p:tavLst>
                                        <p:tav tm="0">
                                          <p:val>
                                            <p:strVal val="ppt_x"/>
                                          </p:val>
                                        </p:tav>
                                        <p:tav tm="100000">
                                          <p:val>
                                            <p:strVal val="ppt_x"/>
                                          </p:val>
                                        </p:tav>
                                      </p:tavLst>
                                    </p:anim>
                                    <p:anim calcmode="lin" valueType="num">
                                      <p:cBhvr additive="base">
                                        <p:cTn id="19" dur="500"/>
                                        <p:tgtEl>
                                          <p:spTgt spid="329735"/>
                                        </p:tgtEl>
                                        <p:attrNameLst>
                                          <p:attrName>ppt_y</p:attrName>
                                        </p:attrNameLst>
                                      </p:cBhvr>
                                      <p:tavLst>
                                        <p:tav tm="0">
                                          <p:val>
                                            <p:strVal val="ppt_y"/>
                                          </p:val>
                                        </p:tav>
                                        <p:tav tm="100000">
                                          <p:val>
                                            <p:strVal val="1+ppt_h/2"/>
                                          </p:val>
                                        </p:tav>
                                      </p:tavLst>
                                    </p:anim>
                                    <p:set>
                                      <p:cBhvr>
                                        <p:cTn id="20" dur="1" fill="hold">
                                          <p:stCondLst>
                                            <p:cond delay="499"/>
                                          </p:stCondLst>
                                        </p:cTn>
                                        <p:tgtEl>
                                          <p:spTgt spid="32973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29736"/>
                                        </p:tgtEl>
                                        <p:attrNameLst>
                                          <p:attrName>style.visibility</p:attrName>
                                        </p:attrNameLst>
                                      </p:cBhvr>
                                      <p:to>
                                        <p:strVal val="visible"/>
                                      </p:to>
                                    </p:set>
                                    <p:animEffect transition="in" filter="blinds(horizontal)">
                                      <p:cBhvr>
                                        <p:cTn id="25" dur="500"/>
                                        <p:tgtEl>
                                          <p:spTgt spid="329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254A492-31EC-9A47-8552-53B93FE621AF}"/>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反相器的电压传输特性</a:t>
            </a:r>
            <a:endParaRPr lang="zh-CN" altLang="en-US" b="1" dirty="0">
              <a:latin typeface="微软雅黑" panose="020B0503020204020204" pitchFamily="34" charset="-122"/>
              <a:ea typeface="微软雅黑" panose="020B0503020204020204" pitchFamily="34" charset="-122"/>
            </a:endParaRPr>
          </a:p>
        </p:txBody>
      </p:sp>
      <p:graphicFrame>
        <p:nvGraphicFramePr>
          <p:cNvPr id="15362" name="Object 4">
            <a:extLst>
              <a:ext uri="{FF2B5EF4-FFF2-40B4-BE49-F238E27FC236}">
                <a16:creationId xmlns:a16="http://schemas.microsoft.com/office/drawing/2014/main" id="{1F4A0D73-2FB6-CE45-97C3-C7B0378DE5AC}"/>
              </a:ext>
            </a:extLst>
          </p:cNvPr>
          <p:cNvGraphicFramePr>
            <a:graphicFrameLocks noGrp="1" noChangeAspect="1"/>
          </p:cNvGraphicFramePr>
          <p:nvPr>
            <p:ph idx="1"/>
            <p:extLst>
              <p:ext uri="{D42A27DB-BD31-4B8C-83A1-F6EECF244321}">
                <p14:modId xmlns:p14="http://schemas.microsoft.com/office/powerpoint/2010/main" val="1479138685"/>
              </p:ext>
            </p:extLst>
          </p:nvPr>
        </p:nvGraphicFramePr>
        <p:xfrm>
          <a:off x="2013289" y="1800225"/>
          <a:ext cx="5264150" cy="3635375"/>
        </p:xfrm>
        <a:graphic>
          <a:graphicData uri="http://schemas.openxmlformats.org/presentationml/2006/ole">
            <mc:AlternateContent xmlns:mc="http://schemas.openxmlformats.org/markup-compatibility/2006">
              <mc:Choice xmlns:v="urn:schemas-microsoft-com:vml" Requires="v">
                <p:oleObj name="Photo Editor 照片" r:id="rId2" imgW="12001500" imgH="8286750" progId="MSPhotoEd.3">
                  <p:embed/>
                </p:oleObj>
              </mc:Choice>
              <mc:Fallback>
                <p:oleObj name="Photo Editor 照片" r:id="rId2" imgW="12001500" imgH="8286750"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289" y="1800225"/>
                        <a:ext cx="5264150"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Text Box 6">
            <a:extLst>
              <a:ext uri="{FF2B5EF4-FFF2-40B4-BE49-F238E27FC236}">
                <a16:creationId xmlns:a16="http://schemas.microsoft.com/office/drawing/2014/main" id="{2E3BAC46-A2D6-BF47-88D9-53DD383A06D4}"/>
              </a:ext>
            </a:extLst>
          </p:cNvPr>
          <p:cNvSpPr txBox="1">
            <a:spLocks noChangeArrowheads="1"/>
          </p:cNvSpPr>
          <p:nvPr/>
        </p:nvSpPr>
        <p:spPr bwMode="auto">
          <a:xfrm>
            <a:off x="5525029" y="5435600"/>
            <a:ext cx="15653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a:t>阈值电压</a:t>
            </a:r>
            <a:r>
              <a:rPr lang="en-US" altLang="zh-CN"/>
              <a:t>/</a:t>
            </a:r>
            <a:r>
              <a:rPr lang="zh-CN" altLang="en-US"/>
              <a:t>门槛电压</a:t>
            </a:r>
          </a:p>
        </p:txBody>
      </p:sp>
      <p:sp>
        <p:nvSpPr>
          <p:cNvPr id="11269" name="Text Box 7">
            <a:extLst>
              <a:ext uri="{FF2B5EF4-FFF2-40B4-BE49-F238E27FC236}">
                <a16:creationId xmlns:a16="http://schemas.microsoft.com/office/drawing/2014/main" id="{B1628E94-A4D2-1D49-B315-5203C11CE467}"/>
              </a:ext>
            </a:extLst>
          </p:cNvPr>
          <p:cNvSpPr txBox="1">
            <a:spLocks noChangeArrowheads="1"/>
          </p:cNvSpPr>
          <p:nvPr/>
        </p:nvSpPr>
        <p:spPr bwMode="auto">
          <a:xfrm>
            <a:off x="7638713" y="2221955"/>
            <a:ext cx="1999962" cy="21236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en-US" altLang="zh-CN"/>
              <a:t>AB:</a:t>
            </a:r>
            <a:r>
              <a:rPr lang="zh-CN" altLang="en-US"/>
              <a:t>截止区</a:t>
            </a:r>
          </a:p>
          <a:p>
            <a:pPr eaLnBrk="1" hangingPunct="1">
              <a:spcBef>
                <a:spcPct val="50000"/>
              </a:spcBef>
              <a:defRPr/>
            </a:pPr>
            <a:r>
              <a:rPr lang="en-US" altLang="zh-CN"/>
              <a:t>BC:</a:t>
            </a:r>
            <a:r>
              <a:rPr lang="zh-CN" altLang="en-US"/>
              <a:t>线性区</a:t>
            </a:r>
          </a:p>
          <a:p>
            <a:pPr eaLnBrk="1" hangingPunct="1">
              <a:spcBef>
                <a:spcPct val="50000"/>
              </a:spcBef>
              <a:defRPr/>
            </a:pPr>
            <a:r>
              <a:rPr lang="en-US" altLang="zh-CN"/>
              <a:t>CD:</a:t>
            </a:r>
            <a:r>
              <a:rPr lang="zh-CN" altLang="en-US"/>
              <a:t>转折区</a:t>
            </a:r>
          </a:p>
          <a:p>
            <a:pPr eaLnBrk="1" hangingPunct="1">
              <a:spcBef>
                <a:spcPct val="50000"/>
              </a:spcBef>
              <a:defRPr/>
            </a:pPr>
            <a:r>
              <a:rPr lang="en-US" altLang="zh-CN"/>
              <a:t>DE:</a:t>
            </a:r>
            <a:r>
              <a:rPr lang="zh-CN" altLang="en-US"/>
              <a:t>饱和区</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747</TotalTime>
  <Words>1311</Words>
  <Application>Microsoft Office PowerPoint</Application>
  <PresentationFormat>宽屏</PresentationFormat>
  <Paragraphs>233</Paragraphs>
  <Slides>29</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42" baseType="lpstr">
      <vt:lpstr>宋体</vt:lpstr>
      <vt:lpstr>微软雅黑</vt:lpstr>
      <vt:lpstr>微软雅黑 Light</vt:lpstr>
      <vt:lpstr>Arial</vt:lpstr>
      <vt:lpstr>Cambria Math</vt:lpstr>
      <vt:lpstr>Helvetica</vt:lpstr>
      <vt:lpstr>Tahoma</vt:lpstr>
      <vt:lpstr>Times New Roman</vt:lpstr>
      <vt:lpstr>Wingdings</vt:lpstr>
      <vt:lpstr>Blends</vt:lpstr>
      <vt:lpstr>Visio</vt:lpstr>
      <vt:lpstr>Photo Editor 照片</vt:lpstr>
      <vt:lpstr>公式</vt:lpstr>
      <vt:lpstr>数字系统设计--TTL</vt:lpstr>
      <vt:lpstr>双极型三极管的开关特性</vt:lpstr>
      <vt:lpstr>双极型三极管的输入特性曲线</vt:lpstr>
      <vt:lpstr>双极型三极管的输出特性曲线</vt:lpstr>
      <vt:lpstr>双极型三极管的基本开关电路</vt:lpstr>
      <vt:lpstr>三极管非门（反相器）</vt:lpstr>
      <vt:lpstr>TTL反相器电路结构</vt:lpstr>
      <vt:lpstr>TTL反相器工作原理</vt:lpstr>
      <vt:lpstr>TTL反相器的电压传输特性</vt:lpstr>
      <vt:lpstr>TTL反相器的输入特性</vt:lpstr>
      <vt:lpstr>TTL反相器输出特性</vt:lpstr>
      <vt:lpstr>TTL反相器输出特性</vt:lpstr>
      <vt:lpstr>输入端负载特性</vt:lpstr>
      <vt:lpstr>传输延迟时间</vt:lpstr>
      <vt:lpstr>TTL反相器的交流噪声容限</vt:lpstr>
      <vt:lpstr>TTL反相器电源电流的计算</vt:lpstr>
      <vt:lpstr>TTL反相器的电源动态尖峰电流</vt:lpstr>
      <vt:lpstr>TTL与非门/或非门电路</vt:lpstr>
      <vt:lpstr>半导体三极管结构</vt:lpstr>
      <vt:lpstr>三极管输出特性</vt:lpstr>
      <vt:lpstr>三极管输入特性</vt:lpstr>
      <vt:lpstr>等效电路</vt:lpstr>
      <vt:lpstr>三极管的基本开关电路的计算</vt:lpstr>
      <vt:lpstr>例1：判断三极管T的状态</vt:lpstr>
      <vt:lpstr>例2：判断三极管T的状态</vt:lpstr>
      <vt:lpstr>TTL反相器输出特性</vt:lpstr>
      <vt:lpstr>定量估算</vt:lpstr>
      <vt:lpstr>定量估算</vt:lpstr>
      <vt:lpstr>定量估算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Circuts  ---TTL</dc:title>
  <dc:creator>Microsoft Office User</dc:creator>
  <cp:lastModifiedBy>Liu Peng</cp:lastModifiedBy>
  <cp:revision>81</cp:revision>
  <cp:lastPrinted>1601-01-01T00:00:00Z</cp:lastPrinted>
  <dcterms:created xsi:type="dcterms:W3CDTF">2016-04-18T14:28:42Z</dcterms:created>
  <dcterms:modified xsi:type="dcterms:W3CDTF">2023-05-09T07:42:22Z</dcterms:modified>
</cp:coreProperties>
</file>