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81" r:id="rId1"/>
  </p:sldMasterIdLst>
  <p:notesMasterIdLst>
    <p:notesMasterId r:id="rId26"/>
  </p:notesMasterIdLst>
  <p:handoutMasterIdLst>
    <p:handoutMasterId r:id="rId27"/>
  </p:handoutMasterIdLst>
  <p:sldIdLst>
    <p:sldId id="256" r:id="rId2"/>
    <p:sldId id="264" r:id="rId3"/>
    <p:sldId id="265" r:id="rId4"/>
    <p:sldId id="266" r:id="rId5"/>
    <p:sldId id="267" r:id="rId6"/>
    <p:sldId id="268" r:id="rId7"/>
    <p:sldId id="269" r:id="rId8"/>
    <p:sldId id="293" r:id="rId9"/>
    <p:sldId id="287" r:id="rId10"/>
    <p:sldId id="281" r:id="rId11"/>
    <p:sldId id="273" r:id="rId12"/>
    <p:sldId id="283" r:id="rId13"/>
    <p:sldId id="284" r:id="rId14"/>
    <p:sldId id="286" r:id="rId15"/>
    <p:sldId id="288" r:id="rId16"/>
    <p:sldId id="289" r:id="rId17"/>
    <p:sldId id="290" r:id="rId18"/>
    <p:sldId id="291" r:id="rId19"/>
    <p:sldId id="292" r:id="rId20"/>
    <p:sldId id="294" r:id="rId21"/>
    <p:sldId id="299" r:id="rId22"/>
    <p:sldId id="300" r:id="rId23"/>
    <p:sldId id="295" r:id="rId24"/>
    <p:sldId id="301" r:id="rId2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529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10" autoAdjust="0"/>
    <p:restoredTop sz="67483" autoAdjust="0"/>
  </p:normalViewPr>
  <p:slideViewPr>
    <p:cSldViewPr snapToGrid="0">
      <p:cViewPr varScale="1">
        <p:scale>
          <a:sx n="84" d="100"/>
          <a:sy n="84" d="100"/>
        </p:scale>
        <p:origin x="2008" y="184"/>
      </p:cViewPr>
      <p:guideLst>
        <p:guide orient="horz" pos="1536"/>
        <p:guide pos="529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6" d="100"/>
          <a:sy n="96" d="100"/>
        </p:scale>
        <p:origin x="-3141" y="-9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4F73D135-C31C-5B46-ADDB-EBF79EC832B1}"/>
              </a:ext>
            </a:extLst>
          </p:cNvPr>
          <p:cNvSpPr>
            <a:spLocks noGrp="1" noChangeArrowheads="1"/>
          </p:cNvSpPr>
          <p:nvPr>
            <p:ph type="hdr" sz="quarter"/>
          </p:nvPr>
        </p:nvSpPr>
        <p:spPr bwMode="auto">
          <a:xfrm>
            <a:off x="0" y="0"/>
            <a:ext cx="3006725"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0" rIns="90404" bIns="45200" numCol="1" anchor="t" anchorCtr="0" compatLnSpc="1">
            <a:prstTxWarp prst="textNoShape">
              <a:avLst/>
            </a:prstTxWarp>
          </a:bodyPr>
          <a:lstStyle>
            <a:lvl1pPr defTabSz="904875">
              <a:defRPr sz="1300" smtClean="0">
                <a:latin typeface="Times New Roman" charset="0"/>
              </a:defRPr>
            </a:lvl1pPr>
          </a:lstStyle>
          <a:p>
            <a:pPr>
              <a:defRPr/>
            </a:pPr>
            <a:r>
              <a:rPr lang="zh-CN" altLang="en-US"/>
              <a:t>数字系统设计I</a:t>
            </a:r>
          </a:p>
        </p:txBody>
      </p:sp>
      <p:sp>
        <p:nvSpPr>
          <p:cNvPr id="45059" name="Rectangle 3">
            <a:extLst>
              <a:ext uri="{FF2B5EF4-FFF2-40B4-BE49-F238E27FC236}">
                <a16:creationId xmlns:a16="http://schemas.microsoft.com/office/drawing/2014/main" id="{E81A0502-99CA-3D44-86EB-888D8C0E9454}"/>
              </a:ext>
            </a:extLst>
          </p:cNvPr>
          <p:cNvSpPr>
            <a:spLocks noGrp="1" noChangeArrowheads="1"/>
          </p:cNvSpPr>
          <p:nvPr>
            <p:ph type="dt" sz="quarter" idx="1"/>
          </p:nvPr>
        </p:nvSpPr>
        <p:spPr bwMode="auto">
          <a:xfrm>
            <a:off x="3913188" y="0"/>
            <a:ext cx="2930525"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0" rIns="90404" bIns="45200" numCol="1" anchor="t" anchorCtr="0" compatLnSpc="1">
            <a:prstTxWarp prst="textNoShape">
              <a:avLst/>
            </a:prstTxWarp>
          </a:bodyPr>
          <a:lstStyle>
            <a:lvl1pPr algn="r" defTabSz="904875">
              <a:defRPr sz="1300">
                <a:latin typeface="Times New Roman" pitchFamily="18" charset="0"/>
              </a:defRPr>
            </a:lvl1pPr>
          </a:lstStyle>
          <a:p>
            <a:pPr>
              <a:defRPr/>
            </a:pPr>
            <a:endParaRPr lang="en-US" altLang="zh-CN"/>
          </a:p>
        </p:txBody>
      </p:sp>
      <p:sp>
        <p:nvSpPr>
          <p:cNvPr id="45060" name="Rectangle 4">
            <a:extLst>
              <a:ext uri="{FF2B5EF4-FFF2-40B4-BE49-F238E27FC236}">
                <a16:creationId xmlns:a16="http://schemas.microsoft.com/office/drawing/2014/main" id="{E37E552B-D303-924B-9DC3-C9A6B9B8110F}"/>
              </a:ext>
            </a:extLst>
          </p:cNvPr>
          <p:cNvSpPr>
            <a:spLocks noGrp="1" noChangeArrowheads="1"/>
          </p:cNvSpPr>
          <p:nvPr>
            <p:ph type="ftr" sz="quarter" idx="2"/>
          </p:nvPr>
        </p:nvSpPr>
        <p:spPr bwMode="auto">
          <a:xfrm>
            <a:off x="0" y="8678863"/>
            <a:ext cx="3006725"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0" rIns="90404" bIns="45200" numCol="1" anchor="b" anchorCtr="0" compatLnSpc="1">
            <a:prstTxWarp prst="textNoShape">
              <a:avLst/>
            </a:prstTxWarp>
          </a:bodyPr>
          <a:lstStyle>
            <a:lvl1pPr defTabSz="904875">
              <a:defRPr sz="1300">
                <a:latin typeface="Times New Roman" pitchFamily="18" charset="0"/>
              </a:defRPr>
            </a:lvl1pPr>
          </a:lstStyle>
          <a:p>
            <a:pPr>
              <a:defRPr/>
            </a:pPr>
            <a:endParaRPr lang="en-US" altLang="zh-CN"/>
          </a:p>
        </p:txBody>
      </p:sp>
      <p:sp>
        <p:nvSpPr>
          <p:cNvPr id="45061" name="Rectangle 5">
            <a:extLst>
              <a:ext uri="{FF2B5EF4-FFF2-40B4-BE49-F238E27FC236}">
                <a16:creationId xmlns:a16="http://schemas.microsoft.com/office/drawing/2014/main" id="{6018B5E1-C4F5-AB4A-855F-DBC9C067C162}"/>
              </a:ext>
            </a:extLst>
          </p:cNvPr>
          <p:cNvSpPr>
            <a:spLocks noGrp="1" noChangeArrowheads="1"/>
          </p:cNvSpPr>
          <p:nvPr>
            <p:ph type="sldNum" sz="quarter" idx="3"/>
          </p:nvPr>
        </p:nvSpPr>
        <p:spPr bwMode="auto">
          <a:xfrm>
            <a:off x="3913188" y="8678863"/>
            <a:ext cx="2930525"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0" rIns="90404" bIns="45200" numCol="1" anchor="b" anchorCtr="0" compatLnSpc="1">
            <a:prstTxWarp prst="textNoShape">
              <a:avLst/>
            </a:prstTxWarp>
          </a:bodyPr>
          <a:lstStyle>
            <a:lvl1pPr algn="r" defTabSz="904875">
              <a:defRPr sz="1300" smtClean="0">
                <a:latin typeface="Times New Roman" charset="0"/>
              </a:defRPr>
            </a:lvl1pPr>
          </a:lstStyle>
          <a:p>
            <a:pPr>
              <a:defRPr/>
            </a:pPr>
            <a:fld id="{03EF9804-77D9-3E4F-8EDF-4807E6EEB6A7}"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7D7CFC99-6555-F04C-88B1-2DFF71C0BB43}"/>
              </a:ext>
            </a:extLst>
          </p:cNvPr>
          <p:cNvSpPr>
            <a:spLocks noGrp="1" noChangeArrowheads="1"/>
          </p:cNvSpPr>
          <p:nvPr>
            <p:ph type="hdr" sz="quarter"/>
          </p:nvPr>
        </p:nvSpPr>
        <p:spPr bwMode="auto">
          <a:xfrm>
            <a:off x="0" y="0"/>
            <a:ext cx="3006725"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0" rIns="90404" bIns="45200" numCol="1" anchor="t" anchorCtr="0" compatLnSpc="1">
            <a:prstTxWarp prst="textNoShape">
              <a:avLst/>
            </a:prstTxWarp>
          </a:bodyPr>
          <a:lstStyle>
            <a:lvl1pPr defTabSz="904875">
              <a:defRPr sz="1300" smtClean="0">
                <a:latin typeface="Times New Roman" charset="0"/>
              </a:defRPr>
            </a:lvl1pPr>
          </a:lstStyle>
          <a:p>
            <a:pPr>
              <a:defRPr/>
            </a:pPr>
            <a:r>
              <a:rPr lang="zh-CN" altLang="en-US"/>
              <a:t>数字系统设计I</a:t>
            </a:r>
          </a:p>
        </p:txBody>
      </p:sp>
      <p:sp>
        <p:nvSpPr>
          <p:cNvPr id="44035" name="Rectangle 3">
            <a:extLst>
              <a:ext uri="{FF2B5EF4-FFF2-40B4-BE49-F238E27FC236}">
                <a16:creationId xmlns:a16="http://schemas.microsoft.com/office/drawing/2014/main" id="{249D6586-019B-924A-833C-C106933E8457}"/>
              </a:ext>
            </a:extLst>
          </p:cNvPr>
          <p:cNvSpPr>
            <a:spLocks noGrp="1" noChangeArrowheads="1"/>
          </p:cNvSpPr>
          <p:nvPr>
            <p:ph type="dt" idx="1"/>
          </p:nvPr>
        </p:nvSpPr>
        <p:spPr bwMode="auto">
          <a:xfrm>
            <a:off x="3913188" y="0"/>
            <a:ext cx="2930525"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0" rIns="90404" bIns="45200" numCol="1" anchor="t" anchorCtr="0" compatLnSpc="1">
            <a:prstTxWarp prst="textNoShape">
              <a:avLst/>
            </a:prstTxWarp>
          </a:bodyPr>
          <a:lstStyle>
            <a:lvl1pPr algn="r" defTabSz="904875">
              <a:defRPr sz="1300">
                <a:latin typeface="Times New Roman" pitchFamily="18" charset="0"/>
              </a:defRPr>
            </a:lvl1pPr>
          </a:lstStyle>
          <a:p>
            <a:pPr>
              <a:defRPr/>
            </a:pPr>
            <a:endParaRPr lang="en-US" altLang="zh-CN"/>
          </a:p>
        </p:txBody>
      </p:sp>
      <p:sp>
        <p:nvSpPr>
          <p:cNvPr id="25604" name="Rectangle 4">
            <a:extLst>
              <a:ext uri="{FF2B5EF4-FFF2-40B4-BE49-F238E27FC236}">
                <a16:creationId xmlns:a16="http://schemas.microsoft.com/office/drawing/2014/main" id="{7F58A846-97BB-0742-9C35-065B87929479}"/>
              </a:ext>
            </a:extLst>
          </p:cNvPr>
          <p:cNvSpPr>
            <a:spLocks noGrp="1" noRot="1" noChangeAspect="1" noChangeArrowheads="1" noTextEdit="1"/>
          </p:cNvSpPr>
          <p:nvPr>
            <p:ph type="sldImg" idx="2"/>
          </p:nvPr>
        </p:nvSpPr>
        <p:spPr bwMode="auto">
          <a:xfrm>
            <a:off x="338138" y="679450"/>
            <a:ext cx="6172200" cy="34718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44037" name="Rectangle 5">
            <a:extLst>
              <a:ext uri="{FF2B5EF4-FFF2-40B4-BE49-F238E27FC236}">
                <a16:creationId xmlns:a16="http://schemas.microsoft.com/office/drawing/2014/main" id="{4A130D38-224F-F84B-BC6E-6689E348B1C0}"/>
              </a:ext>
            </a:extLst>
          </p:cNvPr>
          <p:cNvSpPr>
            <a:spLocks noGrp="1" noChangeArrowheads="1"/>
          </p:cNvSpPr>
          <p:nvPr>
            <p:ph type="body" sz="quarter" idx="3"/>
          </p:nvPr>
        </p:nvSpPr>
        <p:spPr bwMode="auto">
          <a:xfrm>
            <a:off x="904875" y="4376738"/>
            <a:ext cx="5037138" cy="407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0" rIns="90404" bIns="4520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4038" name="Rectangle 6">
            <a:extLst>
              <a:ext uri="{FF2B5EF4-FFF2-40B4-BE49-F238E27FC236}">
                <a16:creationId xmlns:a16="http://schemas.microsoft.com/office/drawing/2014/main" id="{F80C6FF0-BB65-6646-9DFE-35695D4FE167}"/>
              </a:ext>
            </a:extLst>
          </p:cNvPr>
          <p:cNvSpPr>
            <a:spLocks noGrp="1" noChangeArrowheads="1"/>
          </p:cNvSpPr>
          <p:nvPr>
            <p:ph type="ftr" sz="quarter" idx="4"/>
          </p:nvPr>
        </p:nvSpPr>
        <p:spPr bwMode="auto">
          <a:xfrm>
            <a:off x="0" y="8678863"/>
            <a:ext cx="3006725"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0" rIns="90404" bIns="45200" numCol="1" anchor="b" anchorCtr="0" compatLnSpc="1">
            <a:prstTxWarp prst="textNoShape">
              <a:avLst/>
            </a:prstTxWarp>
          </a:bodyPr>
          <a:lstStyle>
            <a:lvl1pPr defTabSz="904875">
              <a:defRPr sz="1300">
                <a:latin typeface="Times New Roman" pitchFamily="18" charset="0"/>
              </a:defRPr>
            </a:lvl1pPr>
          </a:lstStyle>
          <a:p>
            <a:pPr>
              <a:defRPr/>
            </a:pPr>
            <a:endParaRPr lang="en-US" altLang="zh-CN"/>
          </a:p>
        </p:txBody>
      </p:sp>
      <p:sp>
        <p:nvSpPr>
          <p:cNvPr id="44039" name="Rectangle 7">
            <a:extLst>
              <a:ext uri="{FF2B5EF4-FFF2-40B4-BE49-F238E27FC236}">
                <a16:creationId xmlns:a16="http://schemas.microsoft.com/office/drawing/2014/main" id="{D34164B8-414F-2B48-8709-B66238E64B04}"/>
              </a:ext>
            </a:extLst>
          </p:cNvPr>
          <p:cNvSpPr>
            <a:spLocks noGrp="1" noChangeArrowheads="1"/>
          </p:cNvSpPr>
          <p:nvPr>
            <p:ph type="sldNum" sz="quarter" idx="5"/>
          </p:nvPr>
        </p:nvSpPr>
        <p:spPr bwMode="auto">
          <a:xfrm>
            <a:off x="3913188" y="8678863"/>
            <a:ext cx="2930525"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0" rIns="90404" bIns="45200" numCol="1" anchor="b" anchorCtr="0" compatLnSpc="1">
            <a:prstTxWarp prst="textNoShape">
              <a:avLst/>
            </a:prstTxWarp>
          </a:bodyPr>
          <a:lstStyle>
            <a:lvl1pPr algn="r" defTabSz="904875">
              <a:defRPr sz="1300" smtClean="0">
                <a:latin typeface="Times New Roman" charset="0"/>
              </a:defRPr>
            </a:lvl1pPr>
          </a:lstStyle>
          <a:p>
            <a:pPr>
              <a:defRPr/>
            </a:pPr>
            <a:fld id="{A85DE702-AC3E-1343-BA49-E3C28442510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18B2B6F-1313-9D46-9AF6-5E2D40872FE6}"/>
              </a:ext>
            </a:extLst>
          </p:cNvPr>
          <p:cNvSpPr>
            <a:spLocks noGrp="1" noChangeArrowheads="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04875">
              <a:defRPr>
                <a:solidFill>
                  <a:schemeClr val="tx1"/>
                </a:solidFill>
                <a:latin typeface="Arial" charset="0"/>
              </a:defRPr>
            </a:lvl1pPr>
            <a:lvl2pPr marL="742950" indent="-285750" defTabSz="904875">
              <a:defRPr>
                <a:solidFill>
                  <a:schemeClr val="tx1"/>
                </a:solidFill>
                <a:latin typeface="Arial" charset="0"/>
              </a:defRPr>
            </a:lvl2pPr>
            <a:lvl3pPr marL="1143000" indent="-228600" defTabSz="904875">
              <a:defRPr>
                <a:solidFill>
                  <a:schemeClr val="tx1"/>
                </a:solidFill>
                <a:latin typeface="Arial" charset="0"/>
              </a:defRPr>
            </a:lvl3pPr>
            <a:lvl4pPr marL="1600200" indent="-228600" defTabSz="904875">
              <a:defRPr>
                <a:solidFill>
                  <a:schemeClr val="tx1"/>
                </a:solidFill>
                <a:latin typeface="Arial" charset="0"/>
              </a:defRPr>
            </a:lvl4pPr>
            <a:lvl5pPr marL="2057400" indent="-228600" defTabSz="904875">
              <a:defRPr>
                <a:solidFill>
                  <a:schemeClr val="tx1"/>
                </a:solidFill>
                <a:latin typeface="Arial" charset="0"/>
              </a:defRPr>
            </a:lvl5pPr>
            <a:lvl6pPr marL="2514600" indent="-228600" defTabSz="904875" eaLnBrk="0" fontAlgn="base" hangingPunct="0">
              <a:spcBef>
                <a:spcPct val="0"/>
              </a:spcBef>
              <a:spcAft>
                <a:spcPct val="0"/>
              </a:spcAft>
              <a:defRPr>
                <a:solidFill>
                  <a:schemeClr val="tx1"/>
                </a:solidFill>
                <a:latin typeface="Arial" charset="0"/>
              </a:defRPr>
            </a:lvl6pPr>
            <a:lvl7pPr marL="2971800" indent="-228600" defTabSz="904875" eaLnBrk="0" fontAlgn="base" hangingPunct="0">
              <a:spcBef>
                <a:spcPct val="0"/>
              </a:spcBef>
              <a:spcAft>
                <a:spcPct val="0"/>
              </a:spcAft>
              <a:defRPr>
                <a:solidFill>
                  <a:schemeClr val="tx1"/>
                </a:solidFill>
                <a:latin typeface="Arial" charset="0"/>
              </a:defRPr>
            </a:lvl7pPr>
            <a:lvl8pPr marL="3429000" indent="-228600" defTabSz="904875" eaLnBrk="0" fontAlgn="base" hangingPunct="0">
              <a:spcBef>
                <a:spcPct val="0"/>
              </a:spcBef>
              <a:spcAft>
                <a:spcPct val="0"/>
              </a:spcAft>
              <a:defRPr>
                <a:solidFill>
                  <a:schemeClr val="tx1"/>
                </a:solidFill>
                <a:latin typeface="Arial" charset="0"/>
              </a:defRPr>
            </a:lvl8pPr>
            <a:lvl9pPr marL="3886200" indent="-228600" defTabSz="904875" eaLnBrk="0" fontAlgn="base" hangingPunct="0">
              <a:spcBef>
                <a:spcPct val="0"/>
              </a:spcBef>
              <a:spcAft>
                <a:spcPct val="0"/>
              </a:spcAft>
              <a:defRPr>
                <a:solidFill>
                  <a:schemeClr val="tx1"/>
                </a:solidFill>
                <a:latin typeface="Arial" charset="0"/>
              </a:defRPr>
            </a:lvl9pPr>
          </a:lstStyle>
          <a:p>
            <a:pPr>
              <a:defRPr/>
            </a:pPr>
            <a:r>
              <a:rPr lang="zh-CN" altLang="en-US">
                <a:latin typeface="Times New Roman" charset="0"/>
              </a:rPr>
              <a:t>数字系统设计I</a:t>
            </a:r>
          </a:p>
        </p:txBody>
      </p:sp>
      <p:sp>
        <p:nvSpPr>
          <p:cNvPr id="26627" name="Rectangle 7">
            <a:extLst>
              <a:ext uri="{FF2B5EF4-FFF2-40B4-BE49-F238E27FC236}">
                <a16:creationId xmlns:a16="http://schemas.microsoft.com/office/drawing/2014/main" id="{F8E9CB11-CEEA-8540-AA0F-F754D034CED0}"/>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04875">
              <a:defRPr>
                <a:solidFill>
                  <a:schemeClr val="tx1"/>
                </a:solidFill>
                <a:latin typeface="Arial" charset="0"/>
              </a:defRPr>
            </a:lvl1pPr>
            <a:lvl2pPr marL="742950" indent="-285750" defTabSz="904875">
              <a:defRPr>
                <a:solidFill>
                  <a:schemeClr val="tx1"/>
                </a:solidFill>
                <a:latin typeface="Arial" charset="0"/>
              </a:defRPr>
            </a:lvl2pPr>
            <a:lvl3pPr marL="1143000" indent="-228600" defTabSz="904875">
              <a:defRPr>
                <a:solidFill>
                  <a:schemeClr val="tx1"/>
                </a:solidFill>
                <a:latin typeface="Arial" charset="0"/>
              </a:defRPr>
            </a:lvl3pPr>
            <a:lvl4pPr marL="1600200" indent="-228600" defTabSz="904875">
              <a:defRPr>
                <a:solidFill>
                  <a:schemeClr val="tx1"/>
                </a:solidFill>
                <a:latin typeface="Arial" charset="0"/>
              </a:defRPr>
            </a:lvl4pPr>
            <a:lvl5pPr marL="2057400" indent="-228600" defTabSz="904875">
              <a:defRPr>
                <a:solidFill>
                  <a:schemeClr val="tx1"/>
                </a:solidFill>
                <a:latin typeface="Arial" charset="0"/>
              </a:defRPr>
            </a:lvl5pPr>
            <a:lvl6pPr marL="2514600" indent="-228600" defTabSz="904875" eaLnBrk="0" fontAlgn="base" hangingPunct="0">
              <a:spcBef>
                <a:spcPct val="0"/>
              </a:spcBef>
              <a:spcAft>
                <a:spcPct val="0"/>
              </a:spcAft>
              <a:defRPr>
                <a:solidFill>
                  <a:schemeClr val="tx1"/>
                </a:solidFill>
                <a:latin typeface="Arial" charset="0"/>
              </a:defRPr>
            </a:lvl6pPr>
            <a:lvl7pPr marL="2971800" indent="-228600" defTabSz="904875" eaLnBrk="0" fontAlgn="base" hangingPunct="0">
              <a:spcBef>
                <a:spcPct val="0"/>
              </a:spcBef>
              <a:spcAft>
                <a:spcPct val="0"/>
              </a:spcAft>
              <a:defRPr>
                <a:solidFill>
                  <a:schemeClr val="tx1"/>
                </a:solidFill>
                <a:latin typeface="Arial" charset="0"/>
              </a:defRPr>
            </a:lvl7pPr>
            <a:lvl8pPr marL="3429000" indent="-228600" defTabSz="904875" eaLnBrk="0" fontAlgn="base" hangingPunct="0">
              <a:spcBef>
                <a:spcPct val="0"/>
              </a:spcBef>
              <a:spcAft>
                <a:spcPct val="0"/>
              </a:spcAft>
              <a:defRPr>
                <a:solidFill>
                  <a:schemeClr val="tx1"/>
                </a:solidFill>
                <a:latin typeface="Arial" charset="0"/>
              </a:defRPr>
            </a:lvl8pPr>
            <a:lvl9pPr marL="3886200" indent="-228600" defTabSz="904875" eaLnBrk="0" fontAlgn="base" hangingPunct="0">
              <a:spcBef>
                <a:spcPct val="0"/>
              </a:spcBef>
              <a:spcAft>
                <a:spcPct val="0"/>
              </a:spcAft>
              <a:defRPr>
                <a:solidFill>
                  <a:schemeClr val="tx1"/>
                </a:solidFill>
                <a:latin typeface="Arial" charset="0"/>
              </a:defRPr>
            </a:lvl9pPr>
          </a:lstStyle>
          <a:p>
            <a:pPr>
              <a:defRPr/>
            </a:pPr>
            <a:fld id="{297A7828-18B2-AD4C-8CE7-539FCE98B74C}" type="slidenum">
              <a:rPr lang="zh-CN" altLang="en-US" smtClean="0">
                <a:latin typeface="Times New Roman" charset="0"/>
              </a:rPr>
              <a:pPr>
                <a:defRPr/>
              </a:pPr>
              <a:t>1</a:t>
            </a:fld>
            <a:endParaRPr lang="en-US" altLang="zh-CN">
              <a:latin typeface="Times New Roman" charset="0"/>
            </a:endParaRPr>
          </a:p>
        </p:txBody>
      </p:sp>
      <p:sp>
        <p:nvSpPr>
          <p:cNvPr id="26628" name="Rectangle 2">
            <a:extLst>
              <a:ext uri="{FF2B5EF4-FFF2-40B4-BE49-F238E27FC236}">
                <a16:creationId xmlns:a16="http://schemas.microsoft.com/office/drawing/2014/main" id="{B9AF3B0E-0A34-BD4F-B13B-1FF3173726A3}"/>
              </a:ext>
            </a:extLst>
          </p:cNvPr>
          <p:cNvSpPr>
            <a:spLocks noGrp="1" noRot="1" noChangeAspect="1" noChangeArrowheads="1" noTextEdit="1"/>
          </p:cNvSpPr>
          <p:nvPr>
            <p:ph type="sldImg"/>
          </p:nvPr>
        </p:nvSpPr>
        <p:spPr>
          <a:xfrm>
            <a:off x="338138" y="679450"/>
            <a:ext cx="6172200" cy="3471863"/>
          </a:xfrm>
          <a:ln/>
        </p:spPr>
      </p:sp>
      <p:sp>
        <p:nvSpPr>
          <p:cNvPr id="26629" name="Rectangle 3">
            <a:extLst>
              <a:ext uri="{FF2B5EF4-FFF2-40B4-BE49-F238E27FC236}">
                <a16:creationId xmlns:a16="http://schemas.microsoft.com/office/drawing/2014/main" id="{747C64F7-CA0D-0849-8C9B-578F25776BA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a:ea typeface="宋体" charset="-122"/>
              </a:rPr>
              <a:t>数字系统若称为寄存器</a:t>
            </a:r>
            <a:r>
              <a:rPr lang="en-US" altLang="zh-CN">
                <a:ea typeface="宋体" charset="-122"/>
              </a:rPr>
              <a:t>RTL</a:t>
            </a:r>
            <a:r>
              <a:rPr lang="zh-CN" altLang="en-US">
                <a:ea typeface="宋体" charset="-122"/>
              </a:rPr>
              <a:t>需要满足三个条件：</a:t>
            </a:r>
            <a:endParaRPr lang="en-US" altLang="zh-CN">
              <a:ea typeface="宋体" charset="-122"/>
            </a:endParaRPr>
          </a:p>
          <a:p>
            <a:pPr eaLnBrk="1" hangingPunct="1">
              <a:defRPr/>
            </a:pPr>
            <a:r>
              <a:rPr lang="en-US" altLang="zh-CN">
                <a:ea typeface="宋体" charset="-122"/>
              </a:rPr>
              <a:t>1</a:t>
            </a:r>
            <a:r>
              <a:rPr lang="zh-CN" altLang="en-US">
                <a:ea typeface="宋体" charset="-122"/>
              </a:rPr>
              <a:t>）系统中有一组寄存器</a:t>
            </a:r>
            <a:endParaRPr lang="en-US" altLang="zh-CN">
              <a:ea typeface="宋体" charset="-122"/>
            </a:endParaRPr>
          </a:p>
          <a:p>
            <a:pPr eaLnBrk="1" hangingPunct="1">
              <a:defRPr/>
            </a:pPr>
            <a:r>
              <a:rPr lang="en-US" altLang="zh-CN">
                <a:ea typeface="宋体" charset="-122"/>
              </a:rPr>
              <a:t>2</a:t>
            </a:r>
            <a:r>
              <a:rPr lang="zh-CN" altLang="en-US">
                <a:ea typeface="宋体" charset="-122"/>
              </a:rPr>
              <a:t>）有对存储在寄存器中的数据进行的操作</a:t>
            </a:r>
            <a:endParaRPr lang="en-US" altLang="zh-CN">
              <a:ea typeface="宋体" charset="-122"/>
            </a:endParaRPr>
          </a:p>
          <a:p>
            <a:pPr eaLnBrk="1" hangingPunct="1">
              <a:defRPr/>
            </a:pPr>
            <a:r>
              <a:rPr lang="en-US" altLang="zh-CN">
                <a:ea typeface="宋体" charset="-122"/>
              </a:rPr>
              <a:t>3</a:t>
            </a:r>
            <a:r>
              <a:rPr lang="zh-CN" altLang="en-US">
                <a:ea typeface="宋体" charset="-122"/>
              </a:rPr>
              <a:t>）系统中有控制操作时序的信号</a:t>
            </a:r>
            <a:endParaRPr lang="en-US" altLang="zh-CN">
              <a:ea typeface="宋体" charset="-122"/>
            </a:endParaRPr>
          </a:p>
          <a:p>
            <a:pPr eaLnBrk="1" hangingPunct="1">
              <a:defRPr/>
            </a:pPr>
            <a:r>
              <a:rPr lang="zh-CN" altLang="en-US">
                <a:ea typeface="宋体" charset="-122"/>
              </a:rPr>
              <a:t>数字系统中的控制电路是一个有限状态机，其输出信号控制寄存器操作。</a:t>
            </a:r>
            <a:endParaRPr lang="en-US" altLang="zh-CN">
              <a:ea typeface="宋体" charset="-122"/>
            </a:endParaRPr>
          </a:p>
          <a:p>
            <a:pPr eaLnBrk="1" hangingPunct="1">
              <a:defRPr/>
            </a:pPr>
            <a:r>
              <a:rPr lang="zh-CN" altLang="en-US">
                <a:ea typeface="宋体" charset="-122"/>
              </a:rPr>
              <a:t>传统流程图和</a:t>
            </a:r>
            <a:r>
              <a:rPr lang="en-US" altLang="zh-CN">
                <a:ea typeface="宋体" charset="-122"/>
              </a:rPr>
              <a:t>ASM</a:t>
            </a:r>
            <a:r>
              <a:rPr lang="zh-CN" altLang="en-US">
                <a:ea typeface="宋体" charset="-122"/>
              </a:rPr>
              <a:t>流程图之间的主要区别在于不同操作间的时序关系。</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5E00308-0426-5343-A634-875A421D1960}"/>
              </a:ext>
            </a:extLst>
          </p:cNvPr>
          <p:cNvSpPr>
            <a:spLocks noGrp="1" noChangeArrowheads="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04875">
              <a:defRPr>
                <a:solidFill>
                  <a:schemeClr val="tx1"/>
                </a:solidFill>
                <a:latin typeface="Arial" charset="0"/>
              </a:defRPr>
            </a:lvl1pPr>
            <a:lvl2pPr marL="742950" indent="-285750" defTabSz="904875">
              <a:defRPr>
                <a:solidFill>
                  <a:schemeClr val="tx1"/>
                </a:solidFill>
                <a:latin typeface="Arial" charset="0"/>
              </a:defRPr>
            </a:lvl2pPr>
            <a:lvl3pPr marL="1143000" indent="-228600" defTabSz="904875">
              <a:defRPr>
                <a:solidFill>
                  <a:schemeClr val="tx1"/>
                </a:solidFill>
                <a:latin typeface="Arial" charset="0"/>
              </a:defRPr>
            </a:lvl3pPr>
            <a:lvl4pPr marL="1600200" indent="-228600" defTabSz="904875">
              <a:defRPr>
                <a:solidFill>
                  <a:schemeClr val="tx1"/>
                </a:solidFill>
                <a:latin typeface="Arial" charset="0"/>
              </a:defRPr>
            </a:lvl4pPr>
            <a:lvl5pPr marL="2057400" indent="-228600" defTabSz="904875">
              <a:defRPr>
                <a:solidFill>
                  <a:schemeClr val="tx1"/>
                </a:solidFill>
                <a:latin typeface="Arial" charset="0"/>
              </a:defRPr>
            </a:lvl5pPr>
            <a:lvl6pPr marL="2514600" indent="-228600" defTabSz="904875" eaLnBrk="0" fontAlgn="base" hangingPunct="0">
              <a:spcBef>
                <a:spcPct val="0"/>
              </a:spcBef>
              <a:spcAft>
                <a:spcPct val="0"/>
              </a:spcAft>
              <a:defRPr>
                <a:solidFill>
                  <a:schemeClr val="tx1"/>
                </a:solidFill>
                <a:latin typeface="Arial" charset="0"/>
              </a:defRPr>
            </a:lvl6pPr>
            <a:lvl7pPr marL="2971800" indent="-228600" defTabSz="904875" eaLnBrk="0" fontAlgn="base" hangingPunct="0">
              <a:spcBef>
                <a:spcPct val="0"/>
              </a:spcBef>
              <a:spcAft>
                <a:spcPct val="0"/>
              </a:spcAft>
              <a:defRPr>
                <a:solidFill>
                  <a:schemeClr val="tx1"/>
                </a:solidFill>
                <a:latin typeface="Arial" charset="0"/>
              </a:defRPr>
            </a:lvl7pPr>
            <a:lvl8pPr marL="3429000" indent="-228600" defTabSz="904875" eaLnBrk="0" fontAlgn="base" hangingPunct="0">
              <a:spcBef>
                <a:spcPct val="0"/>
              </a:spcBef>
              <a:spcAft>
                <a:spcPct val="0"/>
              </a:spcAft>
              <a:defRPr>
                <a:solidFill>
                  <a:schemeClr val="tx1"/>
                </a:solidFill>
                <a:latin typeface="Arial" charset="0"/>
              </a:defRPr>
            </a:lvl8pPr>
            <a:lvl9pPr marL="3886200" indent="-228600" defTabSz="904875" eaLnBrk="0" fontAlgn="base" hangingPunct="0">
              <a:spcBef>
                <a:spcPct val="0"/>
              </a:spcBef>
              <a:spcAft>
                <a:spcPct val="0"/>
              </a:spcAft>
              <a:defRPr>
                <a:solidFill>
                  <a:schemeClr val="tx1"/>
                </a:solidFill>
                <a:latin typeface="Arial" charset="0"/>
              </a:defRPr>
            </a:lvl9pPr>
          </a:lstStyle>
          <a:p>
            <a:pPr>
              <a:defRPr/>
            </a:pPr>
            <a:r>
              <a:rPr lang="zh-CN" altLang="en-US">
                <a:latin typeface="Times New Roman" charset="0"/>
              </a:rPr>
              <a:t>数字系统设计I</a:t>
            </a:r>
          </a:p>
        </p:txBody>
      </p:sp>
      <p:sp>
        <p:nvSpPr>
          <p:cNvPr id="27651" name="Rectangle 7">
            <a:extLst>
              <a:ext uri="{FF2B5EF4-FFF2-40B4-BE49-F238E27FC236}">
                <a16:creationId xmlns:a16="http://schemas.microsoft.com/office/drawing/2014/main" id="{CC561246-6A8D-AF4C-A660-4C6D3BB8903A}"/>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04875">
              <a:defRPr>
                <a:solidFill>
                  <a:schemeClr val="tx1"/>
                </a:solidFill>
                <a:latin typeface="Arial" charset="0"/>
              </a:defRPr>
            </a:lvl1pPr>
            <a:lvl2pPr marL="742950" indent="-285750" defTabSz="904875">
              <a:defRPr>
                <a:solidFill>
                  <a:schemeClr val="tx1"/>
                </a:solidFill>
                <a:latin typeface="Arial" charset="0"/>
              </a:defRPr>
            </a:lvl2pPr>
            <a:lvl3pPr marL="1143000" indent="-228600" defTabSz="904875">
              <a:defRPr>
                <a:solidFill>
                  <a:schemeClr val="tx1"/>
                </a:solidFill>
                <a:latin typeface="Arial" charset="0"/>
              </a:defRPr>
            </a:lvl3pPr>
            <a:lvl4pPr marL="1600200" indent="-228600" defTabSz="904875">
              <a:defRPr>
                <a:solidFill>
                  <a:schemeClr val="tx1"/>
                </a:solidFill>
                <a:latin typeface="Arial" charset="0"/>
              </a:defRPr>
            </a:lvl4pPr>
            <a:lvl5pPr marL="2057400" indent="-228600" defTabSz="904875">
              <a:defRPr>
                <a:solidFill>
                  <a:schemeClr val="tx1"/>
                </a:solidFill>
                <a:latin typeface="Arial" charset="0"/>
              </a:defRPr>
            </a:lvl5pPr>
            <a:lvl6pPr marL="2514600" indent="-228600" defTabSz="904875" eaLnBrk="0" fontAlgn="base" hangingPunct="0">
              <a:spcBef>
                <a:spcPct val="0"/>
              </a:spcBef>
              <a:spcAft>
                <a:spcPct val="0"/>
              </a:spcAft>
              <a:defRPr>
                <a:solidFill>
                  <a:schemeClr val="tx1"/>
                </a:solidFill>
                <a:latin typeface="Arial" charset="0"/>
              </a:defRPr>
            </a:lvl6pPr>
            <a:lvl7pPr marL="2971800" indent="-228600" defTabSz="904875" eaLnBrk="0" fontAlgn="base" hangingPunct="0">
              <a:spcBef>
                <a:spcPct val="0"/>
              </a:spcBef>
              <a:spcAft>
                <a:spcPct val="0"/>
              </a:spcAft>
              <a:defRPr>
                <a:solidFill>
                  <a:schemeClr val="tx1"/>
                </a:solidFill>
                <a:latin typeface="Arial" charset="0"/>
              </a:defRPr>
            </a:lvl7pPr>
            <a:lvl8pPr marL="3429000" indent="-228600" defTabSz="904875" eaLnBrk="0" fontAlgn="base" hangingPunct="0">
              <a:spcBef>
                <a:spcPct val="0"/>
              </a:spcBef>
              <a:spcAft>
                <a:spcPct val="0"/>
              </a:spcAft>
              <a:defRPr>
                <a:solidFill>
                  <a:schemeClr val="tx1"/>
                </a:solidFill>
                <a:latin typeface="Arial" charset="0"/>
              </a:defRPr>
            </a:lvl8pPr>
            <a:lvl9pPr marL="3886200" indent="-228600" defTabSz="904875" eaLnBrk="0" fontAlgn="base" hangingPunct="0">
              <a:spcBef>
                <a:spcPct val="0"/>
              </a:spcBef>
              <a:spcAft>
                <a:spcPct val="0"/>
              </a:spcAft>
              <a:defRPr>
                <a:solidFill>
                  <a:schemeClr val="tx1"/>
                </a:solidFill>
                <a:latin typeface="Arial" charset="0"/>
              </a:defRPr>
            </a:lvl9pPr>
          </a:lstStyle>
          <a:p>
            <a:pPr>
              <a:defRPr/>
            </a:pPr>
            <a:fld id="{ECC8828E-6D95-B94A-9D5F-BEDA3190076F}" type="slidenum">
              <a:rPr lang="zh-CN" altLang="en-US" smtClean="0">
                <a:latin typeface="Times New Roman" charset="0"/>
              </a:rPr>
              <a:pPr>
                <a:defRPr/>
              </a:pPr>
              <a:t>2</a:t>
            </a:fld>
            <a:endParaRPr lang="en-US" altLang="zh-CN">
              <a:latin typeface="Times New Roman" charset="0"/>
            </a:endParaRPr>
          </a:p>
        </p:txBody>
      </p:sp>
      <p:sp>
        <p:nvSpPr>
          <p:cNvPr id="27652" name="Rectangle 2">
            <a:extLst>
              <a:ext uri="{FF2B5EF4-FFF2-40B4-BE49-F238E27FC236}">
                <a16:creationId xmlns:a16="http://schemas.microsoft.com/office/drawing/2014/main" id="{91C162F9-30B5-0C48-BE12-CAC9F97E1557}"/>
              </a:ext>
            </a:extLst>
          </p:cNvPr>
          <p:cNvSpPr>
            <a:spLocks noGrp="1" noRot="1" noChangeAspect="1" noChangeArrowheads="1" noTextEdit="1"/>
          </p:cNvSpPr>
          <p:nvPr>
            <p:ph type="sldImg"/>
          </p:nvPr>
        </p:nvSpPr>
        <p:spPr>
          <a:xfrm>
            <a:off x="338138" y="679450"/>
            <a:ext cx="6172200" cy="3471863"/>
          </a:xfrm>
          <a:ln/>
        </p:spPr>
      </p:sp>
      <p:sp>
        <p:nvSpPr>
          <p:cNvPr id="27653" name="Rectangle 3">
            <a:extLst>
              <a:ext uri="{FF2B5EF4-FFF2-40B4-BE49-F238E27FC236}">
                <a16:creationId xmlns:a16="http://schemas.microsoft.com/office/drawing/2014/main" id="{85EDF0A6-EA30-FE40-AD36-651BDE15A0A6}"/>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zh-CN" dirty="0">
                <a:ea typeface="宋体" charset="-122"/>
              </a:rPr>
              <a:t>Algorithmic state machines (ASMs)</a:t>
            </a:r>
          </a:p>
          <a:p>
            <a:pPr eaLnBrk="1" hangingPunct="1">
              <a:defRPr/>
            </a:pPr>
            <a:r>
              <a:rPr lang="en-US" altLang="zh-CN" dirty="0">
                <a:ea typeface="宋体" charset="-122"/>
              </a:rPr>
              <a:t>Finite state machine (FSM)</a:t>
            </a:r>
          </a:p>
          <a:p>
            <a:pPr eaLnBrk="1" hangingPunct="1">
              <a:defRPr/>
            </a:pPr>
            <a:r>
              <a:rPr lang="en-US" altLang="zh-CN" dirty="0">
                <a:ea typeface="宋体" charset="-122"/>
              </a:rPr>
              <a:t>Algorithmic state machine (ASM) chart, time relationship</a:t>
            </a:r>
          </a:p>
          <a:p>
            <a:pPr eaLnBrk="1" hangingPunct="1">
              <a:defRPr/>
            </a:pPr>
            <a:r>
              <a:rPr lang="en-US" altLang="zh-CN" dirty="0">
                <a:ea typeface="宋体" charset="-122"/>
              </a:rPr>
              <a:t>the state box, the decision box, and the conditional box</a:t>
            </a:r>
          </a:p>
          <a:p>
            <a:pPr eaLnBrk="1" hangingPunct="1">
              <a:defRPr/>
            </a:pPr>
            <a:r>
              <a:rPr lang="en-US" altLang="zh-CN" dirty="0">
                <a:ea typeface="宋体" charset="-122"/>
              </a:rPr>
              <a:t>Although the operation is written inside the state box, it actually occurs when the machine makes a transition from state to its next state.</a:t>
            </a:r>
          </a:p>
          <a:p>
            <a:pPr eaLnBrk="1" hangingPunct="1">
              <a:defRPr/>
            </a:pPr>
            <a:r>
              <a:rPr lang="zh-CN" altLang="en-US" dirty="0">
                <a:ea typeface="宋体" charset="-122"/>
              </a:rPr>
              <a:t>暗示控制电路在状态机改变时发出一个信号来对寄存器操作。</a:t>
            </a:r>
            <a:endParaRPr lang="en-US" altLang="zh-CN" dirty="0">
              <a:ea typeface="宋体" charset="-122"/>
            </a:endParaRPr>
          </a:p>
          <a:p>
            <a:pPr eaLnBrk="1" hangingPunct="1">
              <a:defRPr/>
            </a:pPr>
            <a:r>
              <a:rPr lang="zh-CN" altLang="en-US" dirty="0">
                <a:ea typeface="宋体" charset="-122"/>
              </a:rPr>
              <a:t>状态框等效于时序电路的一个状态</a:t>
            </a:r>
            <a:endParaRPr lang="en-US" altLang="zh-CN" dirty="0">
              <a:ea typeface="宋体" charset="-122"/>
            </a:endParaRPr>
          </a:p>
          <a:p>
            <a:pPr eaLnBrk="1" hangingPunct="1">
              <a:defRPr/>
            </a:pPr>
            <a:r>
              <a:rPr lang="zh-CN" altLang="en-US" dirty="0">
                <a:ea typeface="宋体" charset="-122"/>
              </a:rPr>
              <a:t>算法状态机及数据路径</a:t>
            </a:r>
            <a:r>
              <a:rPr lang="en-US" altLang="zh-CN" dirty="0">
                <a:ea typeface="宋体" charset="-122"/>
              </a:rPr>
              <a:t>ASMD</a:t>
            </a:r>
            <a:r>
              <a:rPr lang="zh-CN" altLang="en-US" dirty="0">
                <a:ea typeface="宋体" charset="-122"/>
              </a:rPr>
              <a:t>流程图</a:t>
            </a:r>
            <a:endParaRPr lang="en-US" altLang="zh-CN" dirty="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C18DEBE-483D-0846-B1DF-BFA49E0EA82A}"/>
              </a:ext>
            </a:extLst>
          </p:cNvPr>
          <p:cNvSpPr>
            <a:spLocks noGrp="1" noChangeArrowheads="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04875">
              <a:defRPr>
                <a:solidFill>
                  <a:schemeClr val="tx1"/>
                </a:solidFill>
                <a:latin typeface="Arial" charset="0"/>
              </a:defRPr>
            </a:lvl1pPr>
            <a:lvl2pPr marL="742950" indent="-285750" defTabSz="904875">
              <a:defRPr>
                <a:solidFill>
                  <a:schemeClr val="tx1"/>
                </a:solidFill>
                <a:latin typeface="Arial" charset="0"/>
              </a:defRPr>
            </a:lvl2pPr>
            <a:lvl3pPr marL="1143000" indent="-228600" defTabSz="904875">
              <a:defRPr>
                <a:solidFill>
                  <a:schemeClr val="tx1"/>
                </a:solidFill>
                <a:latin typeface="Arial" charset="0"/>
              </a:defRPr>
            </a:lvl3pPr>
            <a:lvl4pPr marL="1600200" indent="-228600" defTabSz="904875">
              <a:defRPr>
                <a:solidFill>
                  <a:schemeClr val="tx1"/>
                </a:solidFill>
                <a:latin typeface="Arial" charset="0"/>
              </a:defRPr>
            </a:lvl4pPr>
            <a:lvl5pPr marL="2057400" indent="-228600" defTabSz="904875">
              <a:defRPr>
                <a:solidFill>
                  <a:schemeClr val="tx1"/>
                </a:solidFill>
                <a:latin typeface="Arial" charset="0"/>
              </a:defRPr>
            </a:lvl5pPr>
            <a:lvl6pPr marL="2514600" indent="-228600" defTabSz="904875" eaLnBrk="0" fontAlgn="base" hangingPunct="0">
              <a:spcBef>
                <a:spcPct val="0"/>
              </a:spcBef>
              <a:spcAft>
                <a:spcPct val="0"/>
              </a:spcAft>
              <a:defRPr>
                <a:solidFill>
                  <a:schemeClr val="tx1"/>
                </a:solidFill>
                <a:latin typeface="Arial" charset="0"/>
              </a:defRPr>
            </a:lvl6pPr>
            <a:lvl7pPr marL="2971800" indent="-228600" defTabSz="904875" eaLnBrk="0" fontAlgn="base" hangingPunct="0">
              <a:spcBef>
                <a:spcPct val="0"/>
              </a:spcBef>
              <a:spcAft>
                <a:spcPct val="0"/>
              </a:spcAft>
              <a:defRPr>
                <a:solidFill>
                  <a:schemeClr val="tx1"/>
                </a:solidFill>
                <a:latin typeface="Arial" charset="0"/>
              </a:defRPr>
            </a:lvl7pPr>
            <a:lvl8pPr marL="3429000" indent="-228600" defTabSz="904875" eaLnBrk="0" fontAlgn="base" hangingPunct="0">
              <a:spcBef>
                <a:spcPct val="0"/>
              </a:spcBef>
              <a:spcAft>
                <a:spcPct val="0"/>
              </a:spcAft>
              <a:defRPr>
                <a:solidFill>
                  <a:schemeClr val="tx1"/>
                </a:solidFill>
                <a:latin typeface="Arial" charset="0"/>
              </a:defRPr>
            </a:lvl8pPr>
            <a:lvl9pPr marL="3886200" indent="-228600" defTabSz="904875" eaLnBrk="0" fontAlgn="base" hangingPunct="0">
              <a:spcBef>
                <a:spcPct val="0"/>
              </a:spcBef>
              <a:spcAft>
                <a:spcPct val="0"/>
              </a:spcAft>
              <a:defRPr>
                <a:solidFill>
                  <a:schemeClr val="tx1"/>
                </a:solidFill>
                <a:latin typeface="Arial" charset="0"/>
              </a:defRPr>
            </a:lvl9pPr>
          </a:lstStyle>
          <a:p>
            <a:pPr>
              <a:defRPr/>
            </a:pPr>
            <a:r>
              <a:rPr lang="zh-CN" altLang="en-US">
                <a:latin typeface="Times New Roman" charset="0"/>
              </a:rPr>
              <a:t>数字系统设计I</a:t>
            </a:r>
          </a:p>
        </p:txBody>
      </p:sp>
      <p:sp>
        <p:nvSpPr>
          <p:cNvPr id="28675" name="Rectangle 7">
            <a:extLst>
              <a:ext uri="{FF2B5EF4-FFF2-40B4-BE49-F238E27FC236}">
                <a16:creationId xmlns:a16="http://schemas.microsoft.com/office/drawing/2014/main" id="{13645D69-3AD9-F04B-A01C-242B3A716593}"/>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04875">
              <a:defRPr>
                <a:solidFill>
                  <a:schemeClr val="tx1"/>
                </a:solidFill>
                <a:latin typeface="Arial" charset="0"/>
              </a:defRPr>
            </a:lvl1pPr>
            <a:lvl2pPr marL="742950" indent="-285750" defTabSz="904875">
              <a:defRPr>
                <a:solidFill>
                  <a:schemeClr val="tx1"/>
                </a:solidFill>
                <a:latin typeface="Arial" charset="0"/>
              </a:defRPr>
            </a:lvl2pPr>
            <a:lvl3pPr marL="1143000" indent="-228600" defTabSz="904875">
              <a:defRPr>
                <a:solidFill>
                  <a:schemeClr val="tx1"/>
                </a:solidFill>
                <a:latin typeface="Arial" charset="0"/>
              </a:defRPr>
            </a:lvl3pPr>
            <a:lvl4pPr marL="1600200" indent="-228600" defTabSz="904875">
              <a:defRPr>
                <a:solidFill>
                  <a:schemeClr val="tx1"/>
                </a:solidFill>
                <a:latin typeface="Arial" charset="0"/>
              </a:defRPr>
            </a:lvl4pPr>
            <a:lvl5pPr marL="2057400" indent="-228600" defTabSz="904875">
              <a:defRPr>
                <a:solidFill>
                  <a:schemeClr val="tx1"/>
                </a:solidFill>
                <a:latin typeface="Arial" charset="0"/>
              </a:defRPr>
            </a:lvl5pPr>
            <a:lvl6pPr marL="2514600" indent="-228600" defTabSz="904875" eaLnBrk="0" fontAlgn="base" hangingPunct="0">
              <a:spcBef>
                <a:spcPct val="0"/>
              </a:spcBef>
              <a:spcAft>
                <a:spcPct val="0"/>
              </a:spcAft>
              <a:defRPr>
                <a:solidFill>
                  <a:schemeClr val="tx1"/>
                </a:solidFill>
                <a:latin typeface="Arial" charset="0"/>
              </a:defRPr>
            </a:lvl6pPr>
            <a:lvl7pPr marL="2971800" indent="-228600" defTabSz="904875" eaLnBrk="0" fontAlgn="base" hangingPunct="0">
              <a:spcBef>
                <a:spcPct val="0"/>
              </a:spcBef>
              <a:spcAft>
                <a:spcPct val="0"/>
              </a:spcAft>
              <a:defRPr>
                <a:solidFill>
                  <a:schemeClr val="tx1"/>
                </a:solidFill>
                <a:latin typeface="Arial" charset="0"/>
              </a:defRPr>
            </a:lvl7pPr>
            <a:lvl8pPr marL="3429000" indent="-228600" defTabSz="904875" eaLnBrk="0" fontAlgn="base" hangingPunct="0">
              <a:spcBef>
                <a:spcPct val="0"/>
              </a:spcBef>
              <a:spcAft>
                <a:spcPct val="0"/>
              </a:spcAft>
              <a:defRPr>
                <a:solidFill>
                  <a:schemeClr val="tx1"/>
                </a:solidFill>
                <a:latin typeface="Arial" charset="0"/>
              </a:defRPr>
            </a:lvl8pPr>
            <a:lvl9pPr marL="3886200" indent="-228600" defTabSz="904875" eaLnBrk="0" fontAlgn="base" hangingPunct="0">
              <a:spcBef>
                <a:spcPct val="0"/>
              </a:spcBef>
              <a:spcAft>
                <a:spcPct val="0"/>
              </a:spcAft>
              <a:defRPr>
                <a:solidFill>
                  <a:schemeClr val="tx1"/>
                </a:solidFill>
                <a:latin typeface="Arial" charset="0"/>
              </a:defRPr>
            </a:lvl9pPr>
          </a:lstStyle>
          <a:p>
            <a:pPr>
              <a:defRPr/>
            </a:pPr>
            <a:fld id="{C3BC632B-EBD5-A146-8B2C-0EE9E26A7918}" type="slidenum">
              <a:rPr lang="zh-CN" altLang="en-US" smtClean="0">
                <a:latin typeface="Times New Roman" charset="0"/>
              </a:rPr>
              <a:pPr>
                <a:defRPr/>
              </a:pPr>
              <a:t>3</a:t>
            </a:fld>
            <a:endParaRPr lang="en-US" altLang="zh-CN">
              <a:latin typeface="Times New Roman" charset="0"/>
            </a:endParaRPr>
          </a:p>
        </p:txBody>
      </p:sp>
      <p:sp>
        <p:nvSpPr>
          <p:cNvPr id="28676" name="Rectangle 2">
            <a:extLst>
              <a:ext uri="{FF2B5EF4-FFF2-40B4-BE49-F238E27FC236}">
                <a16:creationId xmlns:a16="http://schemas.microsoft.com/office/drawing/2014/main" id="{4457A8F6-4B49-D84C-B185-5EF2D51483B4}"/>
              </a:ext>
            </a:extLst>
          </p:cNvPr>
          <p:cNvSpPr>
            <a:spLocks noGrp="1" noRot="1" noChangeAspect="1" noChangeArrowheads="1" noTextEdit="1"/>
          </p:cNvSpPr>
          <p:nvPr>
            <p:ph type="sldImg"/>
          </p:nvPr>
        </p:nvSpPr>
        <p:spPr>
          <a:xfrm>
            <a:off x="338138" y="679450"/>
            <a:ext cx="6172200" cy="3471863"/>
          </a:xfrm>
          <a:ln/>
        </p:spPr>
      </p:sp>
      <p:sp>
        <p:nvSpPr>
          <p:cNvPr id="28677" name="Rectangle 3">
            <a:extLst>
              <a:ext uri="{FF2B5EF4-FFF2-40B4-BE49-F238E27FC236}">
                <a16:creationId xmlns:a16="http://schemas.microsoft.com/office/drawing/2014/main" id="{9666CD8E-8AA8-E844-B586-8AE1BBD3209E}"/>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zh-CN">
                <a:ea typeface="宋体" charset="-122"/>
              </a:rPr>
              <a:t>The decision box of an ASM chart describes the effect of an input (i.e., a primary, or external, input or a status, or internal, signal ) on the control subsystem. The box is diamond shaped and has two or more exit paths.</a:t>
            </a:r>
          </a:p>
          <a:p>
            <a:pPr eaLnBrk="1" hangingPunct="1">
              <a:defRPr/>
            </a:pPr>
            <a:r>
              <a:rPr lang="zh-CN" altLang="en-US">
                <a:ea typeface="宋体" charset="-122"/>
              </a:rPr>
              <a:t>判决框描述了输入信号对控制子系统的作用，输入可以是外部输入、状态、内部信号。</a:t>
            </a:r>
            <a:endParaRPr lang="en-US" altLang="zh-CN">
              <a:ea typeface="宋体" charset="-122"/>
            </a:endParaRPr>
          </a:p>
          <a:p>
            <a:pPr eaLnBrk="1" hangingPunct="1">
              <a:defRPr/>
            </a:pPr>
            <a:r>
              <a:rPr lang="zh-CN" altLang="en-US">
                <a:ea typeface="宋体" charset="-122"/>
              </a:rPr>
              <a:t>二进制制系统有两条路径（真，假）。</a:t>
            </a:r>
            <a:endParaRPr lang="en-US" altLang="zh-CN">
              <a:ea typeface="宋体" charset="-122"/>
            </a:endParaRPr>
          </a:p>
          <a:p>
            <a:pPr eaLnBrk="1" hangingPunct="1">
              <a:defRPr/>
            </a:pPr>
            <a:r>
              <a:rPr lang="zh-CN" altLang="en-US">
                <a:ea typeface="宋体" charset="-122"/>
              </a:rPr>
              <a:t>判断框等效于两个状态的有向线段上的二进制信息。</a:t>
            </a:r>
            <a:endParaRPr lang="en-US" altLang="zh-CN">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7AFBD8C-5C71-D24E-96C3-680DDB782E7B}"/>
              </a:ext>
            </a:extLst>
          </p:cNvPr>
          <p:cNvSpPr>
            <a:spLocks noGrp="1" noChangeArrowheads="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04875">
              <a:defRPr>
                <a:solidFill>
                  <a:schemeClr val="tx1"/>
                </a:solidFill>
                <a:latin typeface="Arial" charset="0"/>
              </a:defRPr>
            </a:lvl1pPr>
            <a:lvl2pPr marL="742950" indent="-285750" defTabSz="904875">
              <a:defRPr>
                <a:solidFill>
                  <a:schemeClr val="tx1"/>
                </a:solidFill>
                <a:latin typeface="Arial" charset="0"/>
              </a:defRPr>
            </a:lvl2pPr>
            <a:lvl3pPr marL="1143000" indent="-228600" defTabSz="904875">
              <a:defRPr>
                <a:solidFill>
                  <a:schemeClr val="tx1"/>
                </a:solidFill>
                <a:latin typeface="Arial" charset="0"/>
              </a:defRPr>
            </a:lvl3pPr>
            <a:lvl4pPr marL="1600200" indent="-228600" defTabSz="904875">
              <a:defRPr>
                <a:solidFill>
                  <a:schemeClr val="tx1"/>
                </a:solidFill>
                <a:latin typeface="Arial" charset="0"/>
              </a:defRPr>
            </a:lvl4pPr>
            <a:lvl5pPr marL="2057400" indent="-228600" defTabSz="904875">
              <a:defRPr>
                <a:solidFill>
                  <a:schemeClr val="tx1"/>
                </a:solidFill>
                <a:latin typeface="Arial" charset="0"/>
              </a:defRPr>
            </a:lvl5pPr>
            <a:lvl6pPr marL="2514600" indent="-228600" defTabSz="904875" eaLnBrk="0" fontAlgn="base" hangingPunct="0">
              <a:spcBef>
                <a:spcPct val="0"/>
              </a:spcBef>
              <a:spcAft>
                <a:spcPct val="0"/>
              </a:spcAft>
              <a:defRPr>
                <a:solidFill>
                  <a:schemeClr val="tx1"/>
                </a:solidFill>
                <a:latin typeface="Arial" charset="0"/>
              </a:defRPr>
            </a:lvl6pPr>
            <a:lvl7pPr marL="2971800" indent="-228600" defTabSz="904875" eaLnBrk="0" fontAlgn="base" hangingPunct="0">
              <a:spcBef>
                <a:spcPct val="0"/>
              </a:spcBef>
              <a:spcAft>
                <a:spcPct val="0"/>
              </a:spcAft>
              <a:defRPr>
                <a:solidFill>
                  <a:schemeClr val="tx1"/>
                </a:solidFill>
                <a:latin typeface="Arial" charset="0"/>
              </a:defRPr>
            </a:lvl7pPr>
            <a:lvl8pPr marL="3429000" indent="-228600" defTabSz="904875" eaLnBrk="0" fontAlgn="base" hangingPunct="0">
              <a:spcBef>
                <a:spcPct val="0"/>
              </a:spcBef>
              <a:spcAft>
                <a:spcPct val="0"/>
              </a:spcAft>
              <a:defRPr>
                <a:solidFill>
                  <a:schemeClr val="tx1"/>
                </a:solidFill>
                <a:latin typeface="Arial" charset="0"/>
              </a:defRPr>
            </a:lvl8pPr>
            <a:lvl9pPr marL="3886200" indent="-228600" defTabSz="904875" eaLnBrk="0" fontAlgn="base" hangingPunct="0">
              <a:spcBef>
                <a:spcPct val="0"/>
              </a:spcBef>
              <a:spcAft>
                <a:spcPct val="0"/>
              </a:spcAft>
              <a:defRPr>
                <a:solidFill>
                  <a:schemeClr val="tx1"/>
                </a:solidFill>
                <a:latin typeface="Arial" charset="0"/>
              </a:defRPr>
            </a:lvl9pPr>
          </a:lstStyle>
          <a:p>
            <a:pPr>
              <a:defRPr/>
            </a:pPr>
            <a:r>
              <a:rPr lang="zh-CN" altLang="en-US">
                <a:latin typeface="Times New Roman" charset="0"/>
              </a:rPr>
              <a:t>数字系统设计I</a:t>
            </a:r>
          </a:p>
        </p:txBody>
      </p:sp>
      <p:sp>
        <p:nvSpPr>
          <p:cNvPr id="29699" name="Rectangle 7">
            <a:extLst>
              <a:ext uri="{FF2B5EF4-FFF2-40B4-BE49-F238E27FC236}">
                <a16:creationId xmlns:a16="http://schemas.microsoft.com/office/drawing/2014/main" id="{9F2FDEC4-4A8F-174D-85CC-D7BE5A3B6237}"/>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04875">
              <a:defRPr>
                <a:solidFill>
                  <a:schemeClr val="tx1"/>
                </a:solidFill>
                <a:latin typeface="Arial" charset="0"/>
              </a:defRPr>
            </a:lvl1pPr>
            <a:lvl2pPr marL="742950" indent="-285750" defTabSz="904875">
              <a:defRPr>
                <a:solidFill>
                  <a:schemeClr val="tx1"/>
                </a:solidFill>
                <a:latin typeface="Arial" charset="0"/>
              </a:defRPr>
            </a:lvl2pPr>
            <a:lvl3pPr marL="1143000" indent="-228600" defTabSz="904875">
              <a:defRPr>
                <a:solidFill>
                  <a:schemeClr val="tx1"/>
                </a:solidFill>
                <a:latin typeface="Arial" charset="0"/>
              </a:defRPr>
            </a:lvl3pPr>
            <a:lvl4pPr marL="1600200" indent="-228600" defTabSz="904875">
              <a:defRPr>
                <a:solidFill>
                  <a:schemeClr val="tx1"/>
                </a:solidFill>
                <a:latin typeface="Arial" charset="0"/>
              </a:defRPr>
            </a:lvl4pPr>
            <a:lvl5pPr marL="2057400" indent="-228600" defTabSz="904875">
              <a:defRPr>
                <a:solidFill>
                  <a:schemeClr val="tx1"/>
                </a:solidFill>
                <a:latin typeface="Arial" charset="0"/>
              </a:defRPr>
            </a:lvl5pPr>
            <a:lvl6pPr marL="2514600" indent="-228600" defTabSz="904875" eaLnBrk="0" fontAlgn="base" hangingPunct="0">
              <a:spcBef>
                <a:spcPct val="0"/>
              </a:spcBef>
              <a:spcAft>
                <a:spcPct val="0"/>
              </a:spcAft>
              <a:defRPr>
                <a:solidFill>
                  <a:schemeClr val="tx1"/>
                </a:solidFill>
                <a:latin typeface="Arial" charset="0"/>
              </a:defRPr>
            </a:lvl6pPr>
            <a:lvl7pPr marL="2971800" indent="-228600" defTabSz="904875" eaLnBrk="0" fontAlgn="base" hangingPunct="0">
              <a:spcBef>
                <a:spcPct val="0"/>
              </a:spcBef>
              <a:spcAft>
                <a:spcPct val="0"/>
              </a:spcAft>
              <a:defRPr>
                <a:solidFill>
                  <a:schemeClr val="tx1"/>
                </a:solidFill>
                <a:latin typeface="Arial" charset="0"/>
              </a:defRPr>
            </a:lvl7pPr>
            <a:lvl8pPr marL="3429000" indent="-228600" defTabSz="904875" eaLnBrk="0" fontAlgn="base" hangingPunct="0">
              <a:spcBef>
                <a:spcPct val="0"/>
              </a:spcBef>
              <a:spcAft>
                <a:spcPct val="0"/>
              </a:spcAft>
              <a:defRPr>
                <a:solidFill>
                  <a:schemeClr val="tx1"/>
                </a:solidFill>
                <a:latin typeface="Arial" charset="0"/>
              </a:defRPr>
            </a:lvl8pPr>
            <a:lvl9pPr marL="3886200" indent="-228600" defTabSz="904875" eaLnBrk="0" fontAlgn="base" hangingPunct="0">
              <a:spcBef>
                <a:spcPct val="0"/>
              </a:spcBef>
              <a:spcAft>
                <a:spcPct val="0"/>
              </a:spcAft>
              <a:defRPr>
                <a:solidFill>
                  <a:schemeClr val="tx1"/>
                </a:solidFill>
                <a:latin typeface="Arial" charset="0"/>
              </a:defRPr>
            </a:lvl9pPr>
          </a:lstStyle>
          <a:p>
            <a:pPr>
              <a:defRPr/>
            </a:pPr>
            <a:fld id="{6C8035C6-31ED-C540-9BC4-42F261FEC74C}" type="slidenum">
              <a:rPr lang="zh-CN" altLang="en-US" smtClean="0">
                <a:latin typeface="Times New Roman" charset="0"/>
              </a:rPr>
              <a:pPr>
                <a:defRPr/>
              </a:pPr>
              <a:t>4</a:t>
            </a:fld>
            <a:endParaRPr lang="en-US" altLang="zh-CN">
              <a:latin typeface="Times New Roman" charset="0"/>
            </a:endParaRPr>
          </a:p>
        </p:txBody>
      </p:sp>
      <p:sp>
        <p:nvSpPr>
          <p:cNvPr id="29700" name="Rectangle 2">
            <a:extLst>
              <a:ext uri="{FF2B5EF4-FFF2-40B4-BE49-F238E27FC236}">
                <a16:creationId xmlns:a16="http://schemas.microsoft.com/office/drawing/2014/main" id="{B3EB743E-F198-F149-8291-0C9A22316BD0}"/>
              </a:ext>
            </a:extLst>
          </p:cNvPr>
          <p:cNvSpPr>
            <a:spLocks noGrp="1" noRot="1" noChangeAspect="1" noChangeArrowheads="1" noTextEdit="1"/>
          </p:cNvSpPr>
          <p:nvPr>
            <p:ph type="sldImg"/>
          </p:nvPr>
        </p:nvSpPr>
        <p:spPr>
          <a:xfrm>
            <a:off x="338138" y="679450"/>
            <a:ext cx="6172200" cy="3471863"/>
          </a:xfrm>
          <a:ln/>
        </p:spPr>
      </p:sp>
      <p:sp>
        <p:nvSpPr>
          <p:cNvPr id="29701" name="Rectangle 3">
            <a:extLst>
              <a:ext uri="{FF2B5EF4-FFF2-40B4-BE49-F238E27FC236}">
                <a16:creationId xmlns:a16="http://schemas.microsoft.com/office/drawing/2014/main" id="{90487D5B-D05A-5C44-9321-9D9200D9CAAA}"/>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zh-CN">
                <a:ea typeface="宋体" charset="-122"/>
              </a:rPr>
              <a:t>The input path to the conditional box must come from one of the exit paths of a decision box.</a:t>
            </a:r>
          </a:p>
          <a:p>
            <a:pPr eaLnBrk="1" hangingPunct="1">
              <a:defRPr/>
            </a:pPr>
            <a:r>
              <a:rPr lang="en-US" altLang="zh-CN">
                <a:ea typeface="宋体" charset="-122"/>
              </a:rPr>
              <a:t>The outputs listed inside the conditional box are generated as Mealy-type signals during a given state; the register operation listed in the conditional box are associated with a transition from the state.</a:t>
            </a:r>
          </a:p>
          <a:p>
            <a:pPr eaLnBrk="1" hangingPunct="1">
              <a:defRPr/>
            </a:pPr>
            <a:r>
              <a:rPr lang="en-US" altLang="zh-CN">
                <a:ea typeface="宋体" charset="-122"/>
              </a:rPr>
              <a:t>In general, the Moore-type outputs of the controller are generated unconditionally and are indicated within a state box; the Mealy-type outputs are generated conditionally and are indicated in the conditional boxes connected to the edges that leave a decision box.</a:t>
            </a:r>
          </a:p>
          <a:p>
            <a:pPr eaLnBrk="1" hangingPunct="1">
              <a:defRPr/>
            </a:pPr>
            <a:endParaRPr lang="en-US" altLang="zh-CN">
              <a:ea typeface="宋体" charset="-122"/>
            </a:endParaRPr>
          </a:p>
          <a:p>
            <a:pPr eaLnBrk="1" hangingPunct="1">
              <a:defRPr/>
            </a:pPr>
            <a:r>
              <a:rPr lang="zh-CN" altLang="en-US">
                <a:ea typeface="宋体" charset="-122"/>
              </a:rPr>
              <a:t>条件框是</a:t>
            </a:r>
            <a:r>
              <a:rPr lang="en-US" altLang="zh-CN">
                <a:ea typeface="宋体" charset="-122"/>
              </a:rPr>
              <a:t>ASM</a:t>
            </a:r>
            <a:r>
              <a:rPr lang="zh-CN" altLang="en-US">
                <a:ea typeface="宋体" charset="-122"/>
              </a:rPr>
              <a:t>图特有的。条件框的输入路径一定来自于判决框的退出路径，里面的寄存器操作或输出是在给定状态下产生的，需要首先满足输入条件。</a:t>
            </a:r>
            <a:endParaRPr lang="en-US" altLang="zh-CN">
              <a:ea typeface="宋体" charset="-122"/>
            </a:endParaRPr>
          </a:p>
          <a:p>
            <a:pPr eaLnBrk="1" hangingPunct="1">
              <a:defRPr/>
            </a:pPr>
            <a:r>
              <a:rPr lang="en-US" altLang="zh-CN">
                <a:ea typeface="宋体" charset="-122"/>
              </a:rPr>
              <a:t>Melay</a:t>
            </a:r>
            <a:r>
              <a:rPr lang="zh-CN" altLang="en-US">
                <a:ea typeface="宋体" charset="-122"/>
              </a:rPr>
              <a:t>型信号</a:t>
            </a:r>
            <a:r>
              <a:rPr lang="en-US" altLang="zh-CN">
                <a:ea typeface="宋体" charset="-122"/>
              </a:rPr>
              <a:t>CLR</a:t>
            </a:r>
            <a:r>
              <a:rPr lang="zh-CN" altLang="en-US">
                <a:ea typeface="宋体" charset="-122"/>
              </a:rPr>
              <a:t>在状态处于</a:t>
            </a:r>
            <a:r>
              <a:rPr lang="en-US" altLang="zh-CN">
                <a:ea typeface="宋体" charset="-122"/>
              </a:rPr>
              <a:t>S1</a:t>
            </a:r>
            <a:r>
              <a:rPr lang="zh-CN" altLang="en-US">
                <a:ea typeface="宋体" charset="-122"/>
              </a:rPr>
              <a:t>且</a:t>
            </a:r>
            <a:r>
              <a:rPr lang="en-US" altLang="zh-CN">
                <a:ea typeface="宋体" charset="-122"/>
              </a:rPr>
              <a:t>X1</a:t>
            </a:r>
            <a:r>
              <a:rPr lang="zh-CN" altLang="en-US">
                <a:ea typeface="宋体" charset="-122"/>
              </a:rPr>
              <a:t>有效时，才有条件的发生作用。</a:t>
            </a:r>
            <a:endParaRPr lang="en-US" altLang="zh-CN">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E7480AD-BE5D-2C4E-A8E4-1317637D2813}"/>
              </a:ext>
            </a:extLst>
          </p:cNvPr>
          <p:cNvSpPr>
            <a:spLocks noGrp="1" noChangeArrowheads="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04875">
              <a:defRPr>
                <a:solidFill>
                  <a:schemeClr val="tx1"/>
                </a:solidFill>
                <a:latin typeface="Arial" charset="0"/>
              </a:defRPr>
            </a:lvl1pPr>
            <a:lvl2pPr marL="742950" indent="-285750" defTabSz="904875">
              <a:defRPr>
                <a:solidFill>
                  <a:schemeClr val="tx1"/>
                </a:solidFill>
                <a:latin typeface="Arial" charset="0"/>
              </a:defRPr>
            </a:lvl2pPr>
            <a:lvl3pPr marL="1143000" indent="-228600" defTabSz="904875">
              <a:defRPr>
                <a:solidFill>
                  <a:schemeClr val="tx1"/>
                </a:solidFill>
                <a:latin typeface="Arial" charset="0"/>
              </a:defRPr>
            </a:lvl3pPr>
            <a:lvl4pPr marL="1600200" indent="-228600" defTabSz="904875">
              <a:defRPr>
                <a:solidFill>
                  <a:schemeClr val="tx1"/>
                </a:solidFill>
                <a:latin typeface="Arial" charset="0"/>
              </a:defRPr>
            </a:lvl4pPr>
            <a:lvl5pPr marL="2057400" indent="-228600" defTabSz="904875">
              <a:defRPr>
                <a:solidFill>
                  <a:schemeClr val="tx1"/>
                </a:solidFill>
                <a:latin typeface="Arial" charset="0"/>
              </a:defRPr>
            </a:lvl5pPr>
            <a:lvl6pPr marL="2514600" indent="-228600" defTabSz="904875" eaLnBrk="0" fontAlgn="base" hangingPunct="0">
              <a:spcBef>
                <a:spcPct val="0"/>
              </a:spcBef>
              <a:spcAft>
                <a:spcPct val="0"/>
              </a:spcAft>
              <a:defRPr>
                <a:solidFill>
                  <a:schemeClr val="tx1"/>
                </a:solidFill>
                <a:latin typeface="Arial" charset="0"/>
              </a:defRPr>
            </a:lvl6pPr>
            <a:lvl7pPr marL="2971800" indent="-228600" defTabSz="904875" eaLnBrk="0" fontAlgn="base" hangingPunct="0">
              <a:spcBef>
                <a:spcPct val="0"/>
              </a:spcBef>
              <a:spcAft>
                <a:spcPct val="0"/>
              </a:spcAft>
              <a:defRPr>
                <a:solidFill>
                  <a:schemeClr val="tx1"/>
                </a:solidFill>
                <a:latin typeface="Arial" charset="0"/>
              </a:defRPr>
            </a:lvl7pPr>
            <a:lvl8pPr marL="3429000" indent="-228600" defTabSz="904875" eaLnBrk="0" fontAlgn="base" hangingPunct="0">
              <a:spcBef>
                <a:spcPct val="0"/>
              </a:spcBef>
              <a:spcAft>
                <a:spcPct val="0"/>
              </a:spcAft>
              <a:defRPr>
                <a:solidFill>
                  <a:schemeClr val="tx1"/>
                </a:solidFill>
                <a:latin typeface="Arial" charset="0"/>
              </a:defRPr>
            </a:lvl8pPr>
            <a:lvl9pPr marL="3886200" indent="-228600" defTabSz="904875" eaLnBrk="0" fontAlgn="base" hangingPunct="0">
              <a:spcBef>
                <a:spcPct val="0"/>
              </a:spcBef>
              <a:spcAft>
                <a:spcPct val="0"/>
              </a:spcAft>
              <a:defRPr>
                <a:solidFill>
                  <a:schemeClr val="tx1"/>
                </a:solidFill>
                <a:latin typeface="Arial" charset="0"/>
              </a:defRPr>
            </a:lvl9pPr>
          </a:lstStyle>
          <a:p>
            <a:pPr>
              <a:defRPr/>
            </a:pPr>
            <a:r>
              <a:rPr lang="zh-CN" altLang="en-US">
                <a:latin typeface="Times New Roman" charset="0"/>
              </a:rPr>
              <a:t>数字系统设计I</a:t>
            </a:r>
          </a:p>
        </p:txBody>
      </p:sp>
      <p:sp>
        <p:nvSpPr>
          <p:cNvPr id="30723" name="Rectangle 7">
            <a:extLst>
              <a:ext uri="{FF2B5EF4-FFF2-40B4-BE49-F238E27FC236}">
                <a16:creationId xmlns:a16="http://schemas.microsoft.com/office/drawing/2014/main" id="{06AB24FA-D23E-0D46-93B0-E073BA652E64}"/>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04875">
              <a:defRPr>
                <a:solidFill>
                  <a:schemeClr val="tx1"/>
                </a:solidFill>
                <a:latin typeface="Arial" charset="0"/>
              </a:defRPr>
            </a:lvl1pPr>
            <a:lvl2pPr marL="742950" indent="-285750" defTabSz="904875">
              <a:defRPr>
                <a:solidFill>
                  <a:schemeClr val="tx1"/>
                </a:solidFill>
                <a:latin typeface="Arial" charset="0"/>
              </a:defRPr>
            </a:lvl2pPr>
            <a:lvl3pPr marL="1143000" indent="-228600" defTabSz="904875">
              <a:defRPr>
                <a:solidFill>
                  <a:schemeClr val="tx1"/>
                </a:solidFill>
                <a:latin typeface="Arial" charset="0"/>
              </a:defRPr>
            </a:lvl3pPr>
            <a:lvl4pPr marL="1600200" indent="-228600" defTabSz="904875">
              <a:defRPr>
                <a:solidFill>
                  <a:schemeClr val="tx1"/>
                </a:solidFill>
                <a:latin typeface="Arial" charset="0"/>
              </a:defRPr>
            </a:lvl4pPr>
            <a:lvl5pPr marL="2057400" indent="-228600" defTabSz="904875">
              <a:defRPr>
                <a:solidFill>
                  <a:schemeClr val="tx1"/>
                </a:solidFill>
                <a:latin typeface="Arial" charset="0"/>
              </a:defRPr>
            </a:lvl5pPr>
            <a:lvl6pPr marL="2514600" indent="-228600" defTabSz="904875" eaLnBrk="0" fontAlgn="base" hangingPunct="0">
              <a:spcBef>
                <a:spcPct val="0"/>
              </a:spcBef>
              <a:spcAft>
                <a:spcPct val="0"/>
              </a:spcAft>
              <a:defRPr>
                <a:solidFill>
                  <a:schemeClr val="tx1"/>
                </a:solidFill>
                <a:latin typeface="Arial" charset="0"/>
              </a:defRPr>
            </a:lvl6pPr>
            <a:lvl7pPr marL="2971800" indent="-228600" defTabSz="904875" eaLnBrk="0" fontAlgn="base" hangingPunct="0">
              <a:spcBef>
                <a:spcPct val="0"/>
              </a:spcBef>
              <a:spcAft>
                <a:spcPct val="0"/>
              </a:spcAft>
              <a:defRPr>
                <a:solidFill>
                  <a:schemeClr val="tx1"/>
                </a:solidFill>
                <a:latin typeface="Arial" charset="0"/>
              </a:defRPr>
            </a:lvl7pPr>
            <a:lvl8pPr marL="3429000" indent="-228600" defTabSz="904875" eaLnBrk="0" fontAlgn="base" hangingPunct="0">
              <a:spcBef>
                <a:spcPct val="0"/>
              </a:spcBef>
              <a:spcAft>
                <a:spcPct val="0"/>
              </a:spcAft>
              <a:defRPr>
                <a:solidFill>
                  <a:schemeClr val="tx1"/>
                </a:solidFill>
                <a:latin typeface="Arial" charset="0"/>
              </a:defRPr>
            </a:lvl8pPr>
            <a:lvl9pPr marL="3886200" indent="-228600" defTabSz="904875" eaLnBrk="0" fontAlgn="base" hangingPunct="0">
              <a:spcBef>
                <a:spcPct val="0"/>
              </a:spcBef>
              <a:spcAft>
                <a:spcPct val="0"/>
              </a:spcAft>
              <a:defRPr>
                <a:solidFill>
                  <a:schemeClr val="tx1"/>
                </a:solidFill>
                <a:latin typeface="Arial" charset="0"/>
              </a:defRPr>
            </a:lvl9pPr>
          </a:lstStyle>
          <a:p>
            <a:pPr>
              <a:defRPr/>
            </a:pPr>
            <a:fld id="{41B0E77A-6332-0441-8A6B-13248CCE05E1}" type="slidenum">
              <a:rPr lang="zh-CN" altLang="en-US" smtClean="0">
                <a:latin typeface="Times New Roman" charset="0"/>
              </a:rPr>
              <a:pPr>
                <a:defRPr/>
              </a:pPr>
              <a:t>12</a:t>
            </a:fld>
            <a:endParaRPr lang="en-US" altLang="zh-CN">
              <a:latin typeface="Times New Roman" charset="0"/>
            </a:endParaRPr>
          </a:p>
        </p:txBody>
      </p:sp>
      <p:sp>
        <p:nvSpPr>
          <p:cNvPr id="30724" name="Rectangle 2">
            <a:extLst>
              <a:ext uri="{FF2B5EF4-FFF2-40B4-BE49-F238E27FC236}">
                <a16:creationId xmlns:a16="http://schemas.microsoft.com/office/drawing/2014/main" id="{9370273F-1A29-0842-81BA-EC4B1F1CBB6A}"/>
              </a:ext>
            </a:extLst>
          </p:cNvPr>
          <p:cNvSpPr>
            <a:spLocks noGrp="1" noRot="1" noChangeAspect="1" noChangeArrowheads="1" noTextEdit="1"/>
          </p:cNvSpPr>
          <p:nvPr>
            <p:ph type="sldImg"/>
          </p:nvPr>
        </p:nvSpPr>
        <p:spPr>
          <a:xfrm>
            <a:off x="338138" y="679450"/>
            <a:ext cx="6172200" cy="3471863"/>
          </a:xfrm>
          <a:ln/>
        </p:spPr>
      </p:sp>
      <p:sp>
        <p:nvSpPr>
          <p:cNvPr id="30725" name="Rectangle 3">
            <a:extLst>
              <a:ext uri="{FF2B5EF4-FFF2-40B4-BE49-F238E27FC236}">
                <a16:creationId xmlns:a16="http://schemas.microsoft.com/office/drawing/2014/main" id="{325E1FB6-F43D-DA45-85D8-22AD5924A0EE}"/>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r>
              <a:rPr lang="zh-CN" altLang="en-US">
                <a:latin typeface="Arial" panose="020B0604020202020204" pitchFamily="34" charset="0"/>
              </a:rPr>
              <a:t>组合电路可以采用数据选择器实现。</a:t>
            </a:r>
          </a:p>
          <a:p>
            <a:pPr eaLnBrk="1" hangingPunct="1"/>
            <a:r>
              <a:rPr lang="zh-CN" altLang="en-US">
                <a:latin typeface="Arial" panose="020B0604020202020204" pitchFamily="34" charset="0"/>
              </a:rPr>
              <a:t>序列寄存器</a:t>
            </a:r>
            <a:r>
              <a:rPr lang="en-US" altLang="zh-CN">
                <a:latin typeface="Arial" panose="020B0604020202020204" pitchFamily="34" charset="0"/>
              </a:rPr>
              <a:t>-</a:t>
            </a:r>
            <a:r>
              <a:rPr lang="zh-CN" altLang="en-US">
                <a:latin typeface="Arial" panose="020B0604020202020204" pitchFamily="34" charset="0"/>
              </a:rPr>
              <a:t>译码器方案：保持二进制状态的触发器、产生控制输出的译码器，以及决定次态和输出信号的门。</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B7FF9740-BD52-D54F-B21F-51835F4E452E}"/>
              </a:ext>
            </a:extLst>
          </p:cNvPr>
          <p:cNvSpPr>
            <a:spLocks noGrp="1" noRot="1" noChangeAspect="1" noTextEdit="1"/>
          </p:cNvSpPr>
          <p:nvPr>
            <p:ph type="sldImg"/>
          </p:nvPr>
        </p:nvSpPr>
        <p:spPr>
          <a:xfrm>
            <a:off x="338138" y="679450"/>
            <a:ext cx="6172200" cy="3471863"/>
          </a:xfrm>
          <a:ln/>
        </p:spPr>
      </p:sp>
      <p:sp>
        <p:nvSpPr>
          <p:cNvPr id="31747" name="备注占位符 2">
            <a:extLst>
              <a:ext uri="{FF2B5EF4-FFF2-40B4-BE49-F238E27FC236}">
                <a16:creationId xmlns:a16="http://schemas.microsoft.com/office/drawing/2014/main" id="{CB82C19C-BA75-0542-B7E3-CFE0243A0C59}"/>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ea typeface="宋体" charset="-122"/>
            </a:endParaRPr>
          </a:p>
        </p:txBody>
      </p:sp>
      <p:sp>
        <p:nvSpPr>
          <p:cNvPr id="31748" name="页眉占位符 3">
            <a:extLst>
              <a:ext uri="{FF2B5EF4-FFF2-40B4-BE49-F238E27FC236}">
                <a16:creationId xmlns:a16="http://schemas.microsoft.com/office/drawing/2014/main" id="{1BF69282-872B-A540-80F5-6FFE94FEC5BD}"/>
              </a:ext>
            </a:extLst>
          </p:cNvPr>
          <p:cNvSpPr>
            <a:spLocks noGrp="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04875">
              <a:defRPr>
                <a:solidFill>
                  <a:schemeClr val="tx1"/>
                </a:solidFill>
                <a:latin typeface="Arial" charset="0"/>
              </a:defRPr>
            </a:lvl1pPr>
            <a:lvl2pPr marL="742950" indent="-285750" defTabSz="904875">
              <a:defRPr>
                <a:solidFill>
                  <a:schemeClr val="tx1"/>
                </a:solidFill>
                <a:latin typeface="Arial" charset="0"/>
              </a:defRPr>
            </a:lvl2pPr>
            <a:lvl3pPr marL="1143000" indent="-228600" defTabSz="904875">
              <a:defRPr>
                <a:solidFill>
                  <a:schemeClr val="tx1"/>
                </a:solidFill>
                <a:latin typeface="Arial" charset="0"/>
              </a:defRPr>
            </a:lvl3pPr>
            <a:lvl4pPr marL="1600200" indent="-228600" defTabSz="904875">
              <a:defRPr>
                <a:solidFill>
                  <a:schemeClr val="tx1"/>
                </a:solidFill>
                <a:latin typeface="Arial" charset="0"/>
              </a:defRPr>
            </a:lvl4pPr>
            <a:lvl5pPr marL="2057400" indent="-228600" defTabSz="904875">
              <a:defRPr>
                <a:solidFill>
                  <a:schemeClr val="tx1"/>
                </a:solidFill>
                <a:latin typeface="Arial" charset="0"/>
              </a:defRPr>
            </a:lvl5pPr>
            <a:lvl6pPr marL="2514600" indent="-228600" defTabSz="904875" eaLnBrk="0" fontAlgn="base" hangingPunct="0">
              <a:spcBef>
                <a:spcPct val="0"/>
              </a:spcBef>
              <a:spcAft>
                <a:spcPct val="0"/>
              </a:spcAft>
              <a:defRPr>
                <a:solidFill>
                  <a:schemeClr val="tx1"/>
                </a:solidFill>
                <a:latin typeface="Arial" charset="0"/>
              </a:defRPr>
            </a:lvl6pPr>
            <a:lvl7pPr marL="2971800" indent="-228600" defTabSz="904875" eaLnBrk="0" fontAlgn="base" hangingPunct="0">
              <a:spcBef>
                <a:spcPct val="0"/>
              </a:spcBef>
              <a:spcAft>
                <a:spcPct val="0"/>
              </a:spcAft>
              <a:defRPr>
                <a:solidFill>
                  <a:schemeClr val="tx1"/>
                </a:solidFill>
                <a:latin typeface="Arial" charset="0"/>
              </a:defRPr>
            </a:lvl7pPr>
            <a:lvl8pPr marL="3429000" indent="-228600" defTabSz="904875" eaLnBrk="0" fontAlgn="base" hangingPunct="0">
              <a:spcBef>
                <a:spcPct val="0"/>
              </a:spcBef>
              <a:spcAft>
                <a:spcPct val="0"/>
              </a:spcAft>
              <a:defRPr>
                <a:solidFill>
                  <a:schemeClr val="tx1"/>
                </a:solidFill>
                <a:latin typeface="Arial" charset="0"/>
              </a:defRPr>
            </a:lvl8pPr>
            <a:lvl9pPr marL="3886200" indent="-228600" defTabSz="904875" eaLnBrk="0" fontAlgn="base" hangingPunct="0">
              <a:spcBef>
                <a:spcPct val="0"/>
              </a:spcBef>
              <a:spcAft>
                <a:spcPct val="0"/>
              </a:spcAft>
              <a:defRPr>
                <a:solidFill>
                  <a:schemeClr val="tx1"/>
                </a:solidFill>
                <a:latin typeface="Arial" charset="0"/>
              </a:defRPr>
            </a:lvl9pPr>
          </a:lstStyle>
          <a:p>
            <a:pPr>
              <a:defRPr/>
            </a:pPr>
            <a:r>
              <a:rPr lang="zh-CN" altLang="en-US">
                <a:latin typeface="Times New Roman" charset="0"/>
              </a:rPr>
              <a:t>数字系统设计I</a:t>
            </a:r>
          </a:p>
        </p:txBody>
      </p:sp>
      <p:sp>
        <p:nvSpPr>
          <p:cNvPr id="31749" name="灯片编号占位符 4">
            <a:extLst>
              <a:ext uri="{FF2B5EF4-FFF2-40B4-BE49-F238E27FC236}">
                <a16:creationId xmlns:a16="http://schemas.microsoft.com/office/drawing/2014/main" id="{B57041C1-B85B-484C-94A7-F9D9ABB8E063}"/>
              </a:ext>
            </a:extLst>
          </p:cNvPr>
          <p:cNvSpPr>
            <a:spLocks noGrp="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04875">
              <a:defRPr>
                <a:solidFill>
                  <a:schemeClr val="tx1"/>
                </a:solidFill>
                <a:latin typeface="Arial" charset="0"/>
              </a:defRPr>
            </a:lvl1pPr>
            <a:lvl2pPr marL="742950" indent="-285750" defTabSz="904875">
              <a:defRPr>
                <a:solidFill>
                  <a:schemeClr val="tx1"/>
                </a:solidFill>
                <a:latin typeface="Arial" charset="0"/>
              </a:defRPr>
            </a:lvl2pPr>
            <a:lvl3pPr marL="1143000" indent="-228600" defTabSz="904875">
              <a:defRPr>
                <a:solidFill>
                  <a:schemeClr val="tx1"/>
                </a:solidFill>
                <a:latin typeface="Arial" charset="0"/>
              </a:defRPr>
            </a:lvl3pPr>
            <a:lvl4pPr marL="1600200" indent="-228600" defTabSz="904875">
              <a:defRPr>
                <a:solidFill>
                  <a:schemeClr val="tx1"/>
                </a:solidFill>
                <a:latin typeface="Arial" charset="0"/>
              </a:defRPr>
            </a:lvl4pPr>
            <a:lvl5pPr marL="2057400" indent="-228600" defTabSz="904875">
              <a:defRPr>
                <a:solidFill>
                  <a:schemeClr val="tx1"/>
                </a:solidFill>
                <a:latin typeface="Arial" charset="0"/>
              </a:defRPr>
            </a:lvl5pPr>
            <a:lvl6pPr marL="2514600" indent="-228600" defTabSz="904875" eaLnBrk="0" fontAlgn="base" hangingPunct="0">
              <a:spcBef>
                <a:spcPct val="0"/>
              </a:spcBef>
              <a:spcAft>
                <a:spcPct val="0"/>
              </a:spcAft>
              <a:defRPr>
                <a:solidFill>
                  <a:schemeClr val="tx1"/>
                </a:solidFill>
                <a:latin typeface="Arial" charset="0"/>
              </a:defRPr>
            </a:lvl6pPr>
            <a:lvl7pPr marL="2971800" indent="-228600" defTabSz="904875" eaLnBrk="0" fontAlgn="base" hangingPunct="0">
              <a:spcBef>
                <a:spcPct val="0"/>
              </a:spcBef>
              <a:spcAft>
                <a:spcPct val="0"/>
              </a:spcAft>
              <a:defRPr>
                <a:solidFill>
                  <a:schemeClr val="tx1"/>
                </a:solidFill>
                <a:latin typeface="Arial" charset="0"/>
              </a:defRPr>
            </a:lvl7pPr>
            <a:lvl8pPr marL="3429000" indent="-228600" defTabSz="904875" eaLnBrk="0" fontAlgn="base" hangingPunct="0">
              <a:spcBef>
                <a:spcPct val="0"/>
              </a:spcBef>
              <a:spcAft>
                <a:spcPct val="0"/>
              </a:spcAft>
              <a:defRPr>
                <a:solidFill>
                  <a:schemeClr val="tx1"/>
                </a:solidFill>
                <a:latin typeface="Arial" charset="0"/>
              </a:defRPr>
            </a:lvl8pPr>
            <a:lvl9pPr marL="3886200" indent="-228600" defTabSz="904875" eaLnBrk="0" fontAlgn="base" hangingPunct="0">
              <a:spcBef>
                <a:spcPct val="0"/>
              </a:spcBef>
              <a:spcAft>
                <a:spcPct val="0"/>
              </a:spcAft>
              <a:defRPr>
                <a:solidFill>
                  <a:schemeClr val="tx1"/>
                </a:solidFill>
                <a:latin typeface="Arial" charset="0"/>
              </a:defRPr>
            </a:lvl9pPr>
          </a:lstStyle>
          <a:p>
            <a:pPr>
              <a:defRPr/>
            </a:pPr>
            <a:fld id="{E1B3D5CE-246A-2A4F-ACE2-D7A11DECD60E}" type="slidenum">
              <a:rPr lang="zh-CN" altLang="en-US" smtClean="0">
                <a:latin typeface="Times New Roman" charset="0"/>
              </a:rPr>
              <a:pPr>
                <a:defRPr/>
              </a:pPr>
              <a:t>15</a:t>
            </a:fld>
            <a:endParaRPr lang="en-US" altLang="zh-CN">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A1B5158E-6883-E643-8392-CB74F762DB37}"/>
              </a:ext>
            </a:extLst>
          </p:cNvPr>
          <p:cNvSpPr>
            <a:spLocks noGrp="1" noRot="1" noChangeAspect="1" noTextEdit="1"/>
          </p:cNvSpPr>
          <p:nvPr>
            <p:ph type="sldImg"/>
          </p:nvPr>
        </p:nvSpPr>
        <p:spPr>
          <a:xfrm>
            <a:off x="338138" y="679450"/>
            <a:ext cx="6172200" cy="3471863"/>
          </a:xfrm>
          <a:ln/>
        </p:spPr>
      </p:sp>
      <p:sp>
        <p:nvSpPr>
          <p:cNvPr id="33795" name="备注占位符 2">
            <a:extLst>
              <a:ext uri="{FF2B5EF4-FFF2-40B4-BE49-F238E27FC236}">
                <a16:creationId xmlns:a16="http://schemas.microsoft.com/office/drawing/2014/main" id="{552E01FC-44D3-3143-B099-BD91E9AF9DFE}"/>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r>
              <a:rPr lang="zh-CN" altLang="en-US" dirty="0">
                <a:latin typeface="Arial" panose="020B0604020202020204" pitchFamily="34" charset="0"/>
              </a:rPr>
              <a:t>阻塞赋值使用符号</a:t>
            </a:r>
            <a:r>
              <a:rPr lang="en-US" altLang="zh-CN" dirty="0">
                <a:latin typeface="Arial" panose="020B0604020202020204" pitchFamily="34" charset="0"/>
              </a:rPr>
              <a:t>=</a:t>
            </a:r>
          </a:p>
          <a:p>
            <a:r>
              <a:rPr lang="zh-CN" altLang="en-US" dirty="0">
                <a:latin typeface="Arial" panose="020B0604020202020204" pitchFamily="34" charset="0"/>
              </a:rPr>
              <a:t>非阻塞赋值使用</a:t>
            </a:r>
            <a:r>
              <a:rPr lang="en-US" altLang="zh-CN" dirty="0">
                <a:latin typeface="Arial" panose="020B0604020202020204" pitchFamily="34" charset="0"/>
              </a:rPr>
              <a:t>&lt;=</a:t>
            </a:r>
            <a:r>
              <a:rPr lang="zh-CN" altLang="en-US" dirty="0">
                <a:latin typeface="Arial" panose="020B0604020202020204" pitchFamily="34" charset="0"/>
              </a:rPr>
              <a:t>作为运算符</a:t>
            </a:r>
            <a:endParaRPr lang="en-US" altLang="zh-CN" dirty="0">
              <a:latin typeface="Arial" panose="020B0604020202020204" pitchFamily="34" charset="0"/>
            </a:endParaRPr>
          </a:p>
          <a:p>
            <a:r>
              <a:rPr lang="zh-CN" altLang="en-US" dirty="0">
                <a:latin typeface="Arial" panose="020B0604020202020204" pitchFamily="34" charset="0"/>
              </a:rPr>
              <a:t>算术、逻辑和移位运算用来描述寄存器传输操作，逻辑和关系运算符来产生控制条件，并且能对二进制数值进行运算。</a:t>
            </a:r>
            <a:endParaRPr lang="en-US" altLang="zh-CN" dirty="0">
              <a:latin typeface="Arial" panose="020B0604020202020204" pitchFamily="34" charset="0"/>
            </a:endParaRPr>
          </a:p>
          <a:p>
            <a:r>
              <a:rPr lang="zh-CN" altLang="en-US" dirty="0">
                <a:latin typeface="Arial" panose="020B0604020202020204" pitchFamily="34" charset="0"/>
              </a:rPr>
              <a:t>控制单元和数据路径之间的连接</a:t>
            </a:r>
            <a:endParaRPr lang="en-US" altLang="zh-CN" dirty="0">
              <a:latin typeface="Arial" panose="020B0604020202020204" pitchFamily="34" charset="0"/>
            </a:endParaRPr>
          </a:p>
          <a:p>
            <a:r>
              <a:rPr lang="zh-CN" altLang="en-US" dirty="0">
                <a:latin typeface="Arial" panose="020B0604020202020204" pitchFamily="34" charset="0"/>
              </a:rPr>
              <a:t>组合电路可以采用数据选择器实现。</a:t>
            </a:r>
            <a:r>
              <a:rPr lang="en-US" altLang="zh-CN" dirty="0">
                <a:latin typeface="Arial" panose="020B0604020202020204" pitchFamily="34" charset="0"/>
              </a:rPr>
              <a:t>1</a:t>
            </a:r>
            <a:r>
              <a:rPr lang="zh-CN" altLang="en-US" dirty="0">
                <a:latin typeface="Arial" panose="020B0604020202020204" pitchFamily="34" charset="0"/>
              </a:rPr>
              <a:t>）决定寄存器次态的数据选择器，</a:t>
            </a:r>
            <a:r>
              <a:rPr lang="en-US" altLang="zh-CN" dirty="0">
                <a:latin typeface="Arial" panose="020B0604020202020204" pitchFamily="34" charset="0"/>
              </a:rPr>
              <a:t>2</a:t>
            </a:r>
            <a:r>
              <a:rPr lang="zh-CN" altLang="en-US" dirty="0">
                <a:latin typeface="Arial" panose="020B0604020202020204" pitchFamily="34" charset="0"/>
              </a:rPr>
              <a:t>）保存现态的寄存器，</a:t>
            </a:r>
            <a:r>
              <a:rPr lang="en-US" altLang="zh-CN" dirty="0">
                <a:latin typeface="Arial" panose="020B0604020202020204" pitchFamily="34" charset="0"/>
              </a:rPr>
              <a:t>3</a:t>
            </a:r>
            <a:r>
              <a:rPr lang="zh-CN" altLang="en-US" dirty="0">
                <a:latin typeface="Arial" panose="020B0604020202020204" pitchFamily="34" charset="0"/>
              </a:rPr>
              <a:t>）译码器产生控制状态对应的输出。</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根据电路框图和算法流程图，采用热位法和选择器型法设计控制器（课后作业）。</a:t>
            </a:r>
          </a:p>
        </p:txBody>
      </p:sp>
      <p:sp>
        <p:nvSpPr>
          <p:cNvPr id="33796" name="页眉占位符 3">
            <a:extLst>
              <a:ext uri="{FF2B5EF4-FFF2-40B4-BE49-F238E27FC236}">
                <a16:creationId xmlns:a16="http://schemas.microsoft.com/office/drawing/2014/main" id="{FF125818-1779-0E4B-8944-8D15F848C783}"/>
              </a:ext>
            </a:extLst>
          </p:cNvPr>
          <p:cNvSpPr>
            <a:spLocks noGrp="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04875">
              <a:defRPr>
                <a:solidFill>
                  <a:schemeClr val="tx1"/>
                </a:solidFill>
                <a:latin typeface="Arial" charset="0"/>
              </a:defRPr>
            </a:lvl1pPr>
            <a:lvl2pPr marL="742950" indent="-285750" defTabSz="904875">
              <a:defRPr>
                <a:solidFill>
                  <a:schemeClr val="tx1"/>
                </a:solidFill>
                <a:latin typeface="Arial" charset="0"/>
              </a:defRPr>
            </a:lvl2pPr>
            <a:lvl3pPr marL="1143000" indent="-228600" defTabSz="904875">
              <a:defRPr>
                <a:solidFill>
                  <a:schemeClr val="tx1"/>
                </a:solidFill>
                <a:latin typeface="Arial" charset="0"/>
              </a:defRPr>
            </a:lvl3pPr>
            <a:lvl4pPr marL="1600200" indent="-228600" defTabSz="904875">
              <a:defRPr>
                <a:solidFill>
                  <a:schemeClr val="tx1"/>
                </a:solidFill>
                <a:latin typeface="Arial" charset="0"/>
              </a:defRPr>
            </a:lvl4pPr>
            <a:lvl5pPr marL="2057400" indent="-228600" defTabSz="904875">
              <a:defRPr>
                <a:solidFill>
                  <a:schemeClr val="tx1"/>
                </a:solidFill>
                <a:latin typeface="Arial" charset="0"/>
              </a:defRPr>
            </a:lvl5pPr>
            <a:lvl6pPr marL="2514600" indent="-228600" defTabSz="904875" eaLnBrk="0" fontAlgn="base" hangingPunct="0">
              <a:spcBef>
                <a:spcPct val="0"/>
              </a:spcBef>
              <a:spcAft>
                <a:spcPct val="0"/>
              </a:spcAft>
              <a:defRPr>
                <a:solidFill>
                  <a:schemeClr val="tx1"/>
                </a:solidFill>
                <a:latin typeface="Arial" charset="0"/>
              </a:defRPr>
            </a:lvl6pPr>
            <a:lvl7pPr marL="2971800" indent="-228600" defTabSz="904875" eaLnBrk="0" fontAlgn="base" hangingPunct="0">
              <a:spcBef>
                <a:spcPct val="0"/>
              </a:spcBef>
              <a:spcAft>
                <a:spcPct val="0"/>
              </a:spcAft>
              <a:defRPr>
                <a:solidFill>
                  <a:schemeClr val="tx1"/>
                </a:solidFill>
                <a:latin typeface="Arial" charset="0"/>
              </a:defRPr>
            </a:lvl7pPr>
            <a:lvl8pPr marL="3429000" indent="-228600" defTabSz="904875" eaLnBrk="0" fontAlgn="base" hangingPunct="0">
              <a:spcBef>
                <a:spcPct val="0"/>
              </a:spcBef>
              <a:spcAft>
                <a:spcPct val="0"/>
              </a:spcAft>
              <a:defRPr>
                <a:solidFill>
                  <a:schemeClr val="tx1"/>
                </a:solidFill>
                <a:latin typeface="Arial" charset="0"/>
              </a:defRPr>
            </a:lvl8pPr>
            <a:lvl9pPr marL="3886200" indent="-228600" defTabSz="904875" eaLnBrk="0" fontAlgn="base" hangingPunct="0">
              <a:spcBef>
                <a:spcPct val="0"/>
              </a:spcBef>
              <a:spcAft>
                <a:spcPct val="0"/>
              </a:spcAft>
              <a:defRPr>
                <a:solidFill>
                  <a:schemeClr val="tx1"/>
                </a:solidFill>
                <a:latin typeface="Arial" charset="0"/>
              </a:defRPr>
            </a:lvl9pPr>
          </a:lstStyle>
          <a:p>
            <a:pPr>
              <a:defRPr/>
            </a:pPr>
            <a:r>
              <a:rPr lang="zh-CN" altLang="en-US">
                <a:latin typeface="Times New Roman" charset="0"/>
              </a:rPr>
              <a:t>数字系统设计I</a:t>
            </a:r>
          </a:p>
        </p:txBody>
      </p:sp>
      <p:sp>
        <p:nvSpPr>
          <p:cNvPr id="33797" name="灯片编号占位符 4">
            <a:extLst>
              <a:ext uri="{FF2B5EF4-FFF2-40B4-BE49-F238E27FC236}">
                <a16:creationId xmlns:a16="http://schemas.microsoft.com/office/drawing/2014/main" id="{F3D7895F-5912-8941-862E-64061E374AA7}"/>
              </a:ext>
            </a:extLst>
          </p:cNvPr>
          <p:cNvSpPr>
            <a:spLocks noGrp="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04875">
              <a:defRPr>
                <a:solidFill>
                  <a:schemeClr val="tx1"/>
                </a:solidFill>
                <a:latin typeface="Arial" charset="0"/>
              </a:defRPr>
            </a:lvl1pPr>
            <a:lvl2pPr marL="742950" indent="-285750" defTabSz="904875">
              <a:defRPr>
                <a:solidFill>
                  <a:schemeClr val="tx1"/>
                </a:solidFill>
                <a:latin typeface="Arial" charset="0"/>
              </a:defRPr>
            </a:lvl2pPr>
            <a:lvl3pPr marL="1143000" indent="-228600" defTabSz="904875">
              <a:defRPr>
                <a:solidFill>
                  <a:schemeClr val="tx1"/>
                </a:solidFill>
                <a:latin typeface="Arial" charset="0"/>
              </a:defRPr>
            </a:lvl3pPr>
            <a:lvl4pPr marL="1600200" indent="-228600" defTabSz="904875">
              <a:defRPr>
                <a:solidFill>
                  <a:schemeClr val="tx1"/>
                </a:solidFill>
                <a:latin typeface="Arial" charset="0"/>
              </a:defRPr>
            </a:lvl4pPr>
            <a:lvl5pPr marL="2057400" indent="-228600" defTabSz="904875">
              <a:defRPr>
                <a:solidFill>
                  <a:schemeClr val="tx1"/>
                </a:solidFill>
                <a:latin typeface="Arial" charset="0"/>
              </a:defRPr>
            </a:lvl5pPr>
            <a:lvl6pPr marL="2514600" indent="-228600" defTabSz="904875" eaLnBrk="0" fontAlgn="base" hangingPunct="0">
              <a:spcBef>
                <a:spcPct val="0"/>
              </a:spcBef>
              <a:spcAft>
                <a:spcPct val="0"/>
              </a:spcAft>
              <a:defRPr>
                <a:solidFill>
                  <a:schemeClr val="tx1"/>
                </a:solidFill>
                <a:latin typeface="Arial" charset="0"/>
              </a:defRPr>
            </a:lvl6pPr>
            <a:lvl7pPr marL="2971800" indent="-228600" defTabSz="904875" eaLnBrk="0" fontAlgn="base" hangingPunct="0">
              <a:spcBef>
                <a:spcPct val="0"/>
              </a:spcBef>
              <a:spcAft>
                <a:spcPct val="0"/>
              </a:spcAft>
              <a:defRPr>
                <a:solidFill>
                  <a:schemeClr val="tx1"/>
                </a:solidFill>
                <a:latin typeface="Arial" charset="0"/>
              </a:defRPr>
            </a:lvl7pPr>
            <a:lvl8pPr marL="3429000" indent="-228600" defTabSz="904875" eaLnBrk="0" fontAlgn="base" hangingPunct="0">
              <a:spcBef>
                <a:spcPct val="0"/>
              </a:spcBef>
              <a:spcAft>
                <a:spcPct val="0"/>
              </a:spcAft>
              <a:defRPr>
                <a:solidFill>
                  <a:schemeClr val="tx1"/>
                </a:solidFill>
                <a:latin typeface="Arial" charset="0"/>
              </a:defRPr>
            </a:lvl8pPr>
            <a:lvl9pPr marL="3886200" indent="-228600" defTabSz="904875" eaLnBrk="0" fontAlgn="base" hangingPunct="0">
              <a:spcBef>
                <a:spcPct val="0"/>
              </a:spcBef>
              <a:spcAft>
                <a:spcPct val="0"/>
              </a:spcAft>
              <a:defRPr>
                <a:solidFill>
                  <a:schemeClr val="tx1"/>
                </a:solidFill>
                <a:latin typeface="Arial" charset="0"/>
              </a:defRPr>
            </a:lvl9pPr>
          </a:lstStyle>
          <a:p>
            <a:pPr>
              <a:defRPr/>
            </a:pPr>
            <a:fld id="{CD47A49A-DD89-3D45-BF9D-6E920E77EBB6}" type="slidenum">
              <a:rPr lang="zh-CN" altLang="en-US" smtClean="0">
                <a:latin typeface="Times New Roman" charset="0"/>
              </a:rPr>
              <a:pPr>
                <a:defRPr/>
              </a:pPr>
              <a:t>20</a:t>
            </a:fld>
            <a:endParaRPr lang="en-US" altLang="zh-CN">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E205DC8-CCB7-3F48-A875-C8D0727D5833}"/>
              </a:ext>
            </a:extLst>
          </p:cNvPr>
          <p:cNvSpPr>
            <a:spLocks noGrp="1" noChangeArrowheads="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04875">
              <a:defRPr>
                <a:solidFill>
                  <a:schemeClr val="tx1"/>
                </a:solidFill>
                <a:latin typeface="Arial" charset="0"/>
              </a:defRPr>
            </a:lvl1pPr>
            <a:lvl2pPr marL="742950" indent="-285750" defTabSz="904875">
              <a:defRPr>
                <a:solidFill>
                  <a:schemeClr val="tx1"/>
                </a:solidFill>
                <a:latin typeface="Arial" charset="0"/>
              </a:defRPr>
            </a:lvl2pPr>
            <a:lvl3pPr marL="1143000" indent="-228600" defTabSz="904875">
              <a:defRPr>
                <a:solidFill>
                  <a:schemeClr val="tx1"/>
                </a:solidFill>
                <a:latin typeface="Arial" charset="0"/>
              </a:defRPr>
            </a:lvl3pPr>
            <a:lvl4pPr marL="1600200" indent="-228600" defTabSz="904875">
              <a:defRPr>
                <a:solidFill>
                  <a:schemeClr val="tx1"/>
                </a:solidFill>
                <a:latin typeface="Arial" charset="0"/>
              </a:defRPr>
            </a:lvl4pPr>
            <a:lvl5pPr marL="2057400" indent="-228600" defTabSz="904875">
              <a:defRPr>
                <a:solidFill>
                  <a:schemeClr val="tx1"/>
                </a:solidFill>
                <a:latin typeface="Arial" charset="0"/>
              </a:defRPr>
            </a:lvl5pPr>
            <a:lvl6pPr marL="2514600" indent="-228600" defTabSz="904875" eaLnBrk="0" fontAlgn="base" hangingPunct="0">
              <a:spcBef>
                <a:spcPct val="0"/>
              </a:spcBef>
              <a:spcAft>
                <a:spcPct val="0"/>
              </a:spcAft>
              <a:defRPr>
                <a:solidFill>
                  <a:schemeClr val="tx1"/>
                </a:solidFill>
                <a:latin typeface="Arial" charset="0"/>
              </a:defRPr>
            </a:lvl6pPr>
            <a:lvl7pPr marL="2971800" indent="-228600" defTabSz="904875" eaLnBrk="0" fontAlgn="base" hangingPunct="0">
              <a:spcBef>
                <a:spcPct val="0"/>
              </a:spcBef>
              <a:spcAft>
                <a:spcPct val="0"/>
              </a:spcAft>
              <a:defRPr>
                <a:solidFill>
                  <a:schemeClr val="tx1"/>
                </a:solidFill>
                <a:latin typeface="Arial" charset="0"/>
              </a:defRPr>
            </a:lvl7pPr>
            <a:lvl8pPr marL="3429000" indent="-228600" defTabSz="904875" eaLnBrk="0" fontAlgn="base" hangingPunct="0">
              <a:spcBef>
                <a:spcPct val="0"/>
              </a:spcBef>
              <a:spcAft>
                <a:spcPct val="0"/>
              </a:spcAft>
              <a:defRPr>
                <a:solidFill>
                  <a:schemeClr val="tx1"/>
                </a:solidFill>
                <a:latin typeface="Arial" charset="0"/>
              </a:defRPr>
            </a:lvl8pPr>
            <a:lvl9pPr marL="3886200" indent="-228600" defTabSz="904875" eaLnBrk="0" fontAlgn="base" hangingPunct="0">
              <a:spcBef>
                <a:spcPct val="0"/>
              </a:spcBef>
              <a:spcAft>
                <a:spcPct val="0"/>
              </a:spcAft>
              <a:defRPr>
                <a:solidFill>
                  <a:schemeClr val="tx1"/>
                </a:solidFill>
                <a:latin typeface="Arial" charset="0"/>
              </a:defRPr>
            </a:lvl9pPr>
          </a:lstStyle>
          <a:p>
            <a:pPr>
              <a:defRPr/>
            </a:pPr>
            <a:r>
              <a:rPr lang="zh-CN" altLang="en-US">
                <a:latin typeface="Times New Roman" charset="0"/>
              </a:rPr>
              <a:t>数字系统设计I</a:t>
            </a:r>
          </a:p>
        </p:txBody>
      </p:sp>
      <p:sp>
        <p:nvSpPr>
          <p:cNvPr id="32771" name="Rectangle 7">
            <a:extLst>
              <a:ext uri="{FF2B5EF4-FFF2-40B4-BE49-F238E27FC236}">
                <a16:creationId xmlns:a16="http://schemas.microsoft.com/office/drawing/2014/main" id="{1D28F822-1B6C-F54A-A5ED-C852368F1DE9}"/>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04875">
              <a:defRPr>
                <a:solidFill>
                  <a:schemeClr val="tx1"/>
                </a:solidFill>
                <a:latin typeface="Arial" charset="0"/>
              </a:defRPr>
            </a:lvl1pPr>
            <a:lvl2pPr marL="742950" indent="-285750" defTabSz="904875">
              <a:defRPr>
                <a:solidFill>
                  <a:schemeClr val="tx1"/>
                </a:solidFill>
                <a:latin typeface="Arial" charset="0"/>
              </a:defRPr>
            </a:lvl2pPr>
            <a:lvl3pPr marL="1143000" indent="-228600" defTabSz="904875">
              <a:defRPr>
                <a:solidFill>
                  <a:schemeClr val="tx1"/>
                </a:solidFill>
                <a:latin typeface="Arial" charset="0"/>
              </a:defRPr>
            </a:lvl3pPr>
            <a:lvl4pPr marL="1600200" indent="-228600" defTabSz="904875">
              <a:defRPr>
                <a:solidFill>
                  <a:schemeClr val="tx1"/>
                </a:solidFill>
                <a:latin typeface="Arial" charset="0"/>
              </a:defRPr>
            </a:lvl4pPr>
            <a:lvl5pPr marL="2057400" indent="-228600" defTabSz="904875">
              <a:defRPr>
                <a:solidFill>
                  <a:schemeClr val="tx1"/>
                </a:solidFill>
                <a:latin typeface="Arial" charset="0"/>
              </a:defRPr>
            </a:lvl5pPr>
            <a:lvl6pPr marL="2514600" indent="-228600" defTabSz="904875" eaLnBrk="0" fontAlgn="base" hangingPunct="0">
              <a:spcBef>
                <a:spcPct val="0"/>
              </a:spcBef>
              <a:spcAft>
                <a:spcPct val="0"/>
              </a:spcAft>
              <a:defRPr>
                <a:solidFill>
                  <a:schemeClr val="tx1"/>
                </a:solidFill>
                <a:latin typeface="Arial" charset="0"/>
              </a:defRPr>
            </a:lvl6pPr>
            <a:lvl7pPr marL="2971800" indent="-228600" defTabSz="904875" eaLnBrk="0" fontAlgn="base" hangingPunct="0">
              <a:spcBef>
                <a:spcPct val="0"/>
              </a:spcBef>
              <a:spcAft>
                <a:spcPct val="0"/>
              </a:spcAft>
              <a:defRPr>
                <a:solidFill>
                  <a:schemeClr val="tx1"/>
                </a:solidFill>
                <a:latin typeface="Arial" charset="0"/>
              </a:defRPr>
            </a:lvl7pPr>
            <a:lvl8pPr marL="3429000" indent="-228600" defTabSz="904875" eaLnBrk="0" fontAlgn="base" hangingPunct="0">
              <a:spcBef>
                <a:spcPct val="0"/>
              </a:spcBef>
              <a:spcAft>
                <a:spcPct val="0"/>
              </a:spcAft>
              <a:defRPr>
                <a:solidFill>
                  <a:schemeClr val="tx1"/>
                </a:solidFill>
                <a:latin typeface="Arial" charset="0"/>
              </a:defRPr>
            </a:lvl8pPr>
            <a:lvl9pPr marL="3886200" indent="-228600" defTabSz="904875" eaLnBrk="0" fontAlgn="base" hangingPunct="0">
              <a:spcBef>
                <a:spcPct val="0"/>
              </a:spcBef>
              <a:spcAft>
                <a:spcPct val="0"/>
              </a:spcAft>
              <a:defRPr>
                <a:solidFill>
                  <a:schemeClr val="tx1"/>
                </a:solidFill>
                <a:latin typeface="Arial" charset="0"/>
              </a:defRPr>
            </a:lvl9pPr>
          </a:lstStyle>
          <a:p>
            <a:pPr>
              <a:defRPr/>
            </a:pPr>
            <a:fld id="{83634CA6-CB06-CF4E-A051-2C097A5A61D4}" type="slidenum">
              <a:rPr lang="zh-CN" altLang="en-US" smtClean="0">
                <a:latin typeface="Times New Roman" charset="0"/>
              </a:rPr>
              <a:pPr>
                <a:defRPr/>
              </a:pPr>
              <a:t>23</a:t>
            </a:fld>
            <a:endParaRPr lang="en-US" altLang="zh-CN">
              <a:latin typeface="Times New Roman" charset="0"/>
            </a:endParaRPr>
          </a:p>
        </p:txBody>
      </p:sp>
      <p:sp>
        <p:nvSpPr>
          <p:cNvPr id="32772" name="Rectangle 2">
            <a:extLst>
              <a:ext uri="{FF2B5EF4-FFF2-40B4-BE49-F238E27FC236}">
                <a16:creationId xmlns:a16="http://schemas.microsoft.com/office/drawing/2014/main" id="{E3C30B52-5DBD-944E-B5C8-57337337D717}"/>
              </a:ext>
            </a:extLst>
          </p:cNvPr>
          <p:cNvSpPr>
            <a:spLocks noGrp="1" noRot="1" noChangeAspect="1" noChangeArrowheads="1" noTextEdit="1"/>
          </p:cNvSpPr>
          <p:nvPr>
            <p:ph type="sldImg"/>
          </p:nvPr>
        </p:nvSpPr>
        <p:spPr>
          <a:xfrm>
            <a:off x="338138" y="679450"/>
            <a:ext cx="6172200" cy="3471863"/>
          </a:xfrm>
          <a:ln/>
        </p:spPr>
      </p:sp>
      <p:sp>
        <p:nvSpPr>
          <p:cNvPr id="32773" name="Rectangle 3">
            <a:extLst>
              <a:ext uri="{FF2B5EF4-FFF2-40B4-BE49-F238E27FC236}">
                <a16:creationId xmlns:a16="http://schemas.microsoft.com/office/drawing/2014/main" id="{A08E6A75-C796-EE40-ACF8-A54440C769C9}"/>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zh-CN" dirty="0">
                <a:ea typeface="宋体" charset="-122"/>
              </a:rPr>
              <a:t>The major difference between a conventional flowchart and an </a:t>
            </a:r>
            <a:r>
              <a:rPr lang="en-US" altLang="zh-CN" dirty="0" err="1">
                <a:ea typeface="宋体" charset="-122"/>
              </a:rPr>
              <a:t>ASM</a:t>
            </a:r>
            <a:r>
              <a:rPr lang="en-US" altLang="zh-CN" dirty="0">
                <a:ea typeface="宋体" charset="-122"/>
              </a:rPr>
              <a:t> chart is in interpreting the time relationship among the various operations.</a:t>
            </a:r>
          </a:p>
          <a:p>
            <a:pPr eaLnBrk="1" hangingPunct="1">
              <a:defRPr/>
            </a:pPr>
            <a:endParaRPr lang="en-US" altLang="zh-CN" dirty="0">
              <a:ea typeface="宋体" charset="-122"/>
            </a:endParaRPr>
          </a:p>
          <a:p>
            <a:pPr>
              <a:lnSpc>
                <a:spcPct val="90000"/>
              </a:lnSpc>
              <a:buFont typeface="Wingdings" charset="2"/>
              <a:buChar char="q"/>
              <a:defRPr/>
            </a:pPr>
            <a:r>
              <a:rPr lang="en-US" altLang="zh-CN" dirty="0">
                <a:ea typeface="宋体" charset="-122"/>
              </a:rPr>
              <a:t>Algorithmic state machine and </a:t>
            </a:r>
            <a:r>
              <a:rPr lang="en-US" altLang="zh-CN" dirty="0" err="1">
                <a:ea typeface="宋体" charset="-122"/>
              </a:rPr>
              <a:t>datapath</a:t>
            </a:r>
            <a:r>
              <a:rPr lang="en-US" altLang="zh-CN" dirty="0">
                <a:ea typeface="宋体" charset="-122"/>
              </a:rPr>
              <a:t> (</a:t>
            </a:r>
            <a:r>
              <a:rPr lang="en-US" altLang="zh-CN" dirty="0" err="1">
                <a:ea typeface="宋体" charset="-122"/>
              </a:rPr>
              <a:t>ASMD</a:t>
            </a:r>
            <a:r>
              <a:rPr lang="en-US" altLang="zh-CN" dirty="0">
                <a:ea typeface="宋体" charset="-122"/>
              </a:rPr>
              <a:t>) charts were developed to clarify the information displayed by </a:t>
            </a:r>
            <a:r>
              <a:rPr lang="en-US" altLang="zh-CN" dirty="0" err="1">
                <a:ea typeface="宋体" charset="-122"/>
              </a:rPr>
              <a:t>ASM</a:t>
            </a:r>
            <a:r>
              <a:rPr lang="en-US" altLang="zh-CN" dirty="0">
                <a:ea typeface="宋体" charset="-122"/>
              </a:rPr>
              <a:t> charts and to provide an effective tool for designing a control unit for a given </a:t>
            </a:r>
            <a:r>
              <a:rPr lang="en-US" altLang="zh-CN" dirty="0" err="1">
                <a:ea typeface="宋体" charset="-122"/>
              </a:rPr>
              <a:t>datapath</a:t>
            </a:r>
            <a:r>
              <a:rPr lang="en-US" altLang="zh-CN" dirty="0">
                <a:ea typeface="宋体" charset="-122"/>
              </a:rPr>
              <a:t> unit</a:t>
            </a:r>
          </a:p>
          <a:p>
            <a:pPr>
              <a:lnSpc>
                <a:spcPct val="90000"/>
              </a:lnSpc>
              <a:buFont typeface="Wingdings" charset="2"/>
              <a:buChar char="q"/>
              <a:defRPr/>
            </a:pPr>
            <a:r>
              <a:rPr lang="en-US" altLang="zh-CN" dirty="0">
                <a:ea typeface="宋体" charset="-122"/>
              </a:rPr>
              <a:t>An </a:t>
            </a:r>
            <a:r>
              <a:rPr lang="en-US" altLang="zh-CN" dirty="0" err="1">
                <a:ea typeface="宋体" charset="-122"/>
              </a:rPr>
              <a:t>ASMD</a:t>
            </a:r>
            <a:r>
              <a:rPr lang="en-US" altLang="zh-CN" dirty="0">
                <a:ea typeface="宋体" charset="-122"/>
              </a:rPr>
              <a:t> chart associates register operations with state transitions rather than with states</a:t>
            </a:r>
          </a:p>
          <a:p>
            <a:pPr>
              <a:lnSpc>
                <a:spcPct val="90000"/>
              </a:lnSpc>
              <a:buFont typeface="Wingdings" charset="2"/>
              <a:buChar char="q"/>
              <a:defRPr/>
            </a:pPr>
            <a:r>
              <a:rPr lang="en-US" altLang="zh-CN" dirty="0">
                <a:ea typeface="宋体" charset="-122"/>
              </a:rPr>
              <a:t>In practice, designers use the </a:t>
            </a:r>
            <a:r>
              <a:rPr lang="en-US" altLang="zh-CN" dirty="0" err="1">
                <a:ea typeface="宋体" charset="-122"/>
              </a:rPr>
              <a:t>ASMD</a:t>
            </a:r>
            <a:r>
              <a:rPr lang="en-US" altLang="zh-CN" dirty="0">
                <a:ea typeface="宋体" charset="-122"/>
              </a:rPr>
              <a:t> chart to write Verilog models of the controllers and the </a:t>
            </a:r>
            <a:r>
              <a:rPr lang="en-US" altLang="zh-CN" dirty="0" err="1">
                <a:ea typeface="宋体" charset="-122"/>
              </a:rPr>
              <a:t>datapath</a:t>
            </a:r>
            <a:r>
              <a:rPr lang="en-US" altLang="zh-CN" dirty="0">
                <a:ea typeface="宋体" charset="-122"/>
              </a:rPr>
              <a:t> and then synthesize a circuit directly from the Verilog description</a:t>
            </a:r>
          </a:p>
          <a:p>
            <a:pPr eaLnBrk="1" hangingPunct="1">
              <a:defRPr/>
            </a:pPr>
            <a:endParaRPr lang="en-US" altLang="zh-CN" dirty="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lgn="ctr">
              <a:defRPr/>
            </a:lvl1p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a:extLst>
              <a:ext uri="{FF2B5EF4-FFF2-40B4-BE49-F238E27FC236}">
                <a16:creationId xmlns:a16="http://schemas.microsoft.com/office/drawing/2014/main" id="{9ED69E1A-F715-E845-B52A-5F2B3312CED5}"/>
              </a:ext>
            </a:extLst>
          </p:cNvPr>
          <p:cNvSpPr>
            <a:spLocks noGrp="1" noChangeArrowheads="1"/>
          </p:cNvSpPr>
          <p:nvPr>
            <p:ph type="sldNum" sz="quarter" idx="10"/>
          </p:nvPr>
        </p:nvSpPr>
        <p:spPr>
          <a:xfrm>
            <a:off x="9552609" y="6394450"/>
            <a:ext cx="2540000" cy="457200"/>
          </a:xfrm>
          <a:ln/>
        </p:spPr>
        <p:txBody>
          <a:bodyPr/>
          <a:lstStyle>
            <a:lvl1pPr>
              <a:defRPr/>
            </a:lvl1pPr>
          </a:lstStyle>
          <a:p>
            <a:pPr>
              <a:defRPr/>
            </a:pPr>
            <a:fld id="{A027093B-B512-9149-9845-3DC54654A21B}" type="slidenum">
              <a:rPr lang="zh-CN" altLang="en-US"/>
              <a:pPr>
                <a:defRPr/>
              </a:pPr>
              <a:t>‹#›</a:t>
            </a:fld>
            <a:endParaRPr lang="en-US" altLang="zh-CN"/>
          </a:p>
        </p:txBody>
      </p:sp>
      <p:sp>
        <p:nvSpPr>
          <p:cNvPr id="5" name="Rectangle 9">
            <a:extLst>
              <a:ext uri="{FF2B5EF4-FFF2-40B4-BE49-F238E27FC236}">
                <a16:creationId xmlns:a16="http://schemas.microsoft.com/office/drawing/2014/main" id="{E965CEF3-5E55-2D4C-BD30-6A5B51922713}"/>
              </a:ext>
            </a:extLst>
          </p:cNvPr>
          <p:cNvSpPr>
            <a:spLocks noGrp="1" noChangeArrowheads="1"/>
          </p:cNvSpPr>
          <p:nvPr>
            <p:ph type="ftr" sz="quarter" idx="11"/>
          </p:nvPr>
        </p:nvSpPr>
        <p:spPr>
          <a:ln/>
        </p:spPr>
        <p:txBody>
          <a:bodyPr/>
          <a:lstStyle>
            <a:lvl1pPr>
              <a:defRPr/>
            </a:lvl1pPr>
          </a:lstStyle>
          <a:p>
            <a:pPr>
              <a:defRPr/>
            </a:pPr>
            <a:r>
              <a:rPr lang="en-US" altLang="zh-CN"/>
              <a:t>ZDMC</a:t>
            </a:r>
          </a:p>
        </p:txBody>
      </p:sp>
    </p:spTree>
    <p:extLst>
      <p:ext uri="{BB962C8B-B14F-4D97-AF65-F5344CB8AC3E}">
        <p14:creationId xmlns:p14="http://schemas.microsoft.com/office/powerpoint/2010/main" val="3322521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185A65B1-E287-1642-9EEC-3AA725FCA050}"/>
              </a:ext>
            </a:extLst>
          </p:cNvPr>
          <p:cNvSpPr>
            <a:spLocks noGrp="1" noChangeArrowheads="1"/>
          </p:cNvSpPr>
          <p:nvPr>
            <p:ph type="sldNum" sz="quarter" idx="10"/>
          </p:nvPr>
        </p:nvSpPr>
        <p:spPr>
          <a:ln/>
        </p:spPr>
        <p:txBody>
          <a:bodyPr/>
          <a:lstStyle>
            <a:lvl1pPr>
              <a:defRPr/>
            </a:lvl1pPr>
          </a:lstStyle>
          <a:p>
            <a:pPr>
              <a:defRPr/>
            </a:pPr>
            <a:fld id="{B554EAAD-F09C-3644-B29D-E59BFFC8DD56}" type="slidenum">
              <a:rPr lang="zh-CN" altLang="en-US"/>
              <a:pPr>
                <a:defRPr/>
              </a:pPr>
              <a:t>‹#›</a:t>
            </a:fld>
            <a:endParaRPr lang="en-US" altLang="zh-CN"/>
          </a:p>
        </p:txBody>
      </p:sp>
      <p:sp>
        <p:nvSpPr>
          <p:cNvPr id="5" name="Rectangle 9">
            <a:extLst>
              <a:ext uri="{FF2B5EF4-FFF2-40B4-BE49-F238E27FC236}">
                <a16:creationId xmlns:a16="http://schemas.microsoft.com/office/drawing/2014/main" id="{884C89D1-1176-974B-BA67-6495F36077B3}"/>
              </a:ext>
            </a:extLst>
          </p:cNvPr>
          <p:cNvSpPr>
            <a:spLocks noGrp="1" noChangeArrowheads="1"/>
          </p:cNvSpPr>
          <p:nvPr>
            <p:ph type="ftr" sz="quarter" idx="11"/>
          </p:nvPr>
        </p:nvSpPr>
        <p:spPr>
          <a:ln/>
        </p:spPr>
        <p:txBody>
          <a:bodyPr/>
          <a:lstStyle>
            <a:lvl1pPr>
              <a:defRPr/>
            </a:lvl1pPr>
          </a:lstStyle>
          <a:p>
            <a:pPr>
              <a:defRPr/>
            </a:pPr>
            <a:r>
              <a:rPr lang="en-US" altLang="zh-CN"/>
              <a:t>ZDMC</a:t>
            </a:r>
          </a:p>
        </p:txBody>
      </p:sp>
    </p:spTree>
    <p:extLst>
      <p:ext uri="{BB962C8B-B14F-4D97-AF65-F5344CB8AC3E}">
        <p14:creationId xmlns:p14="http://schemas.microsoft.com/office/powerpoint/2010/main" val="2076325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99501" y="228601"/>
            <a:ext cx="2595033" cy="50466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1" y="228601"/>
            <a:ext cx="7581900" cy="50466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905B7F88-4CE7-004A-AB67-AE5541A548F7}"/>
              </a:ext>
            </a:extLst>
          </p:cNvPr>
          <p:cNvSpPr>
            <a:spLocks noGrp="1" noChangeArrowheads="1"/>
          </p:cNvSpPr>
          <p:nvPr>
            <p:ph type="sldNum" sz="quarter" idx="10"/>
          </p:nvPr>
        </p:nvSpPr>
        <p:spPr>
          <a:ln/>
        </p:spPr>
        <p:txBody>
          <a:bodyPr/>
          <a:lstStyle>
            <a:lvl1pPr>
              <a:defRPr/>
            </a:lvl1pPr>
          </a:lstStyle>
          <a:p>
            <a:pPr>
              <a:defRPr/>
            </a:pPr>
            <a:fld id="{E35946E2-7A0D-924A-AEC0-0788619C78B6}" type="slidenum">
              <a:rPr lang="zh-CN" altLang="en-US"/>
              <a:pPr>
                <a:defRPr/>
              </a:pPr>
              <a:t>‹#›</a:t>
            </a:fld>
            <a:endParaRPr lang="en-US" altLang="zh-CN"/>
          </a:p>
        </p:txBody>
      </p:sp>
      <p:sp>
        <p:nvSpPr>
          <p:cNvPr id="5" name="Rectangle 9">
            <a:extLst>
              <a:ext uri="{FF2B5EF4-FFF2-40B4-BE49-F238E27FC236}">
                <a16:creationId xmlns:a16="http://schemas.microsoft.com/office/drawing/2014/main" id="{806CD96A-9E3A-D644-BD10-183B91567186}"/>
              </a:ext>
            </a:extLst>
          </p:cNvPr>
          <p:cNvSpPr>
            <a:spLocks noGrp="1" noChangeArrowheads="1"/>
          </p:cNvSpPr>
          <p:nvPr>
            <p:ph type="ftr" sz="quarter" idx="11"/>
          </p:nvPr>
        </p:nvSpPr>
        <p:spPr>
          <a:ln/>
        </p:spPr>
        <p:txBody>
          <a:bodyPr/>
          <a:lstStyle>
            <a:lvl1pPr>
              <a:defRPr/>
            </a:lvl1pPr>
          </a:lstStyle>
          <a:p>
            <a:pPr>
              <a:defRPr/>
            </a:pPr>
            <a:r>
              <a:rPr lang="en-US" altLang="zh-CN"/>
              <a:t>ZDMC</a:t>
            </a:r>
          </a:p>
        </p:txBody>
      </p:sp>
    </p:spTree>
    <p:extLst>
      <p:ext uri="{BB962C8B-B14F-4D97-AF65-F5344CB8AC3E}">
        <p14:creationId xmlns:p14="http://schemas.microsoft.com/office/powerpoint/2010/main" val="3086517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228600"/>
            <a:ext cx="10363200" cy="679450"/>
          </a:xfrm>
        </p:spPr>
        <p:txBody>
          <a:bodyPr/>
          <a:lstStyle/>
          <a:p>
            <a:r>
              <a:rPr lang="zh-CN" altLang="en-US"/>
              <a:t>单击此处编辑母版标题样式</a:t>
            </a:r>
          </a:p>
        </p:txBody>
      </p:sp>
      <p:sp>
        <p:nvSpPr>
          <p:cNvPr id="3" name="表格占位符 2"/>
          <p:cNvSpPr>
            <a:spLocks noGrp="1"/>
          </p:cNvSpPr>
          <p:nvPr>
            <p:ph type="tbl" idx="1"/>
          </p:nvPr>
        </p:nvSpPr>
        <p:spPr>
          <a:xfrm>
            <a:off x="931333" y="1160463"/>
            <a:ext cx="10363200" cy="4114800"/>
          </a:xfrm>
        </p:spPr>
        <p:txBody>
          <a:bodyPr/>
          <a:lstStyle/>
          <a:p>
            <a:pPr lvl="0"/>
            <a:endParaRPr lang="zh-CN" altLang="en-US" noProof="0"/>
          </a:p>
        </p:txBody>
      </p:sp>
      <p:sp>
        <p:nvSpPr>
          <p:cNvPr id="4" name="Rectangle 5">
            <a:extLst>
              <a:ext uri="{FF2B5EF4-FFF2-40B4-BE49-F238E27FC236}">
                <a16:creationId xmlns:a16="http://schemas.microsoft.com/office/drawing/2014/main" id="{981F3F7C-C727-444F-88CD-F926726A2F5E}"/>
              </a:ext>
            </a:extLst>
          </p:cNvPr>
          <p:cNvSpPr>
            <a:spLocks noGrp="1" noChangeArrowheads="1"/>
          </p:cNvSpPr>
          <p:nvPr>
            <p:ph type="sldNum" sz="quarter" idx="10"/>
          </p:nvPr>
        </p:nvSpPr>
        <p:spPr>
          <a:ln/>
        </p:spPr>
        <p:txBody>
          <a:bodyPr/>
          <a:lstStyle>
            <a:lvl1pPr>
              <a:defRPr/>
            </a:lvl1pPr>
          </a:lstStyle>
          <a:p>
            <a:pPr>
              <a:defRPr/>
            </a:pPr>
            <a:fld id="{71681503-64AE-C844-A330-50E000918BC0}" type="slidenum">
              <a:rPr lang="zh-CN" altLang="en-US"/>
              <a:pPr>
                <a:defRPr/>
              </a:pPr>
              <a:t>‹#›</a:t>
            </a:fld>
            <a:endParaRPr lang="en-US" altLang="zh-CN"/>
          </a:p>
        </p:txBody>
      </p:sp>
      <p:sp>
        <p:nvSpPr>
          <p:cNvPr id="5" name="Rectangle 9">
            <a:extLst>
              <a:ext uri="{FF2B5EF4-FFF2-40B4-BE49-F238E27FC236}">
                <a16:creationId xmlns:a16="http://schemas.microsoft.com/office/drawing/2014/main" id="{D084F1AB-F397-ED47-9EC5-0443E5D8A59B}"/>
              </a:ext>
            </a:extLst>
          </p:cNvPr>
          <p:cNvSpPr>
            <a:spLocks noGrp="1" noChangeArrowheads="1"/>
          </p:cNvSpPr>
          <p:nvPr>
            <p:ph type="ftr" sz="quarter" idx="11"/>
          </p:nvPr>
        </p:nvSpPr>
        <p:spPr>
          <a:ln/>
        </p:spPr>
        <p:txBody>
          <a:bodyPr/>
          <a:lstStyle>
            <a:lvl1pPr>
              <a:defRPr/>
            </a:lvl1pPr>
          </a:lstStyle>
          <a:p>
            <a:pPr>
              <a:defRPr/>
            </a:pPr>
            <a:r>
              <a:rPr lang="en-US" altLang="zh-CN"/>
              <a:t>ZDMC</a:t>
            </a:r>
          </a:p>
        </p:txBody>
      </p:sp>
    </p:spTree>
    <p:extLst>
      <p:ext uri="{BB962C8B-B14F-4D97-AF65-F5344CB8AC3E}">
        <p14:creationId xmlns:p14="http://schemas.microsoft.com/office/powerpoint/2010/main" val="3453111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28600"/>
            <a:ext cx="10363200" cy="679450"/>
          </a:xfrm>
        </p:spPr>
        <p:txBody>
          <a:bodyPr/>
          <a:lstStyle/>
          <a:p>
            <a:r>
              <a:rPr lang="zh-CN" altLang="en-US"/>
              <a:t>单击此处编辑母版标题样式</a:t>
            </a:r>
          </a:p>
        </p:txBody>
      </p:sp>
      <p:sp>
        <p:nvSpPr>
          <p:cNvPr id="3" name="文本占位符 2"/>
          <p:cNvSpPr>
            <a:spLocks noGrp="1"/>
          </p:cNvSpPr>
          <p:nvPr>
            <p:ph type="body" sz="half" idx="1"/>
          </p:nvPr>
        </p:nvSpPr>
        <p:spPr>
          <a:xfrm>
            <a:off x="931333" y="116046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4533" y="116046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89AD5E3F-1570-A34B-BD04-4A5EFC3A3DD0}"/>
              </a:ext>
            </a:extLst>
          </p:cNvPr>
          <p:cNvSpPr>
            <a:spLocks noGrp="1" noChangeArrowheads="1"/>
          </p:cNvSpPr>
          <p:nvPr>
            <p:ph type="sldNum" sz="quarter" idx="10"/>
          </p:nvPr>
        </p:nvSpPr>
        <p:spPr>
          <a:ln/>
        </p:spPr>
        <p:txBody>
          <a:bodyPr/>
          <a:lstStyle>
            <a:lvl1pPr>
              <a:defRPr/>
            </a:lvl1pPr>
          </a:lstStyle>
          <a:p>
            <a:pPr>
              <a:defRPr/>
            </a:pPr>
            <a:fld id="{208DA111-1E9F-4842-8C10-B16192E79ED2}" type="slidenum">
              <a:rPr lang="zh-CN" altLang="en-US"/>
              <a:pPr>
                <a:defRPr/>
              </a:pPr>
              <a:t>‹#›</a:t>
            </a:fld>
            <a:endParaRPr lang="en-US" altLang="zh-CN"/>
          </a:p>
        </p:txBody>
      </p:sp>
      <p:sp>
        <p:nvSpPr>
          <p:cNvPr id="6" name="Rectangle 9">
            <a:extLst>
              <a:ext uri="{FF2B5EF4-FFF2-40B4-BE49-F238E27FC236}">
                <a16:creationId xmlns:a16="http://schemas.microsoft.com/office/drawing/2014/main" id="{1A44D0EF-9E18-9147-9BAC-D034203572FA}"/>
              </a:ext>
            </a:extLst>
          </p:cNvPr>
          <p:cNvSpPr>
            <a:spLocks noGrp="1" noChangeArrowheads="1"/>
          </p:cNvSpPr>
          <p:nvPr>
            <p:ph type="ftr" sz="quarter" idx="11"/>
          </p:nvPr>
        </p:nvSpPr>
        <p:spPr>
          <a:ln/>
        </p:spPr>
        <p:txBody>
          <a:bodyPr/>
          <a:lstStyle>
            <a:lvl1pPr>
              <a:defRPr/>
            </a:lvl1pPr>
          </a:lstStyle>
          <a:p>
            <a:pPr>
              <a:defRPr/>
            </a:pPr>
            <a:r>
              <a:rPr lang="en-US" altLang="zh-CN"/>
              <a:t>ZDMC</a:t>
            </a:r>
          </a:p>
        </p:txBody>
      </p:sp>
    </p:spTree>
    <p:extLst>
      <p:ext uri="{BB962C8B-B14F-4D97-AF65-F5344CB8AC3E}">
        <p14:creationId xmlns:p14="http://schemas.microsoft.com/office/powerpoint/2010/main" val="8315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71047824-3C41-064F-81D4-0E2EE667F9F3}"/>
              </a:ext>
            </a:extLst>
          </p:cNvPr>
          <p:cNvSpPr>
            <a:spLocks noGrp="1" noChangeArrowheads="1"/>
          </p:cNvSpPr>
          <p:nvPr>
            <p:ph type="sldNum" sz="quarter" idx="10"/>
          </p:nvPr>
        </p:nvSpPr>
        <p:spPr>
          <a:ln/>
        </p:spPr>
        <p:txBody>
          <a:bodyPr/>
          <a:lstStyle>
            <a:lvl1pPr>
              <a:defRPr/>
            </a:lvl1pPr>
          </a:lstStyle>
          <a:p>
            <a:pPr>
              <a:defRPr/>
            </a:pPr>
            <a:fld id="{143C3175-DD6A-A44E-A571-0BC4C511BD47}" type="slidenum">
              <a:rPr lang="zh-CN" altLang="en-US"/>
              <a:pPr>
                <a:defRPr/>
              </a:pPr>
              <a:t>‹#›</a:t>
            </a:fld>
            <a:endParaRPr lang="en-US" altLang="zh-CN"/>
          </a:p>
        </p:txBody>
      </p:sp>
      <p:sp>
        <p:nvSpPr>
          <p:cNvPr id="5" name="Rectangle 9">
            <a:extLst>
              <a:ext uri="{FF2B5EF4-FFF2-40B4-BE49-F238E27FC236}">
                <a16:creationId xmlns:a16="http://schemas.microsoft.com/office/drawing/2014/main" id="{50E200E9-7327-D144-B850-50CA69E352EE}"/>
              </a:ext>
            </a:extLst>
          </p:cNvPr>
          <p:cNvSpPr>
            <a:spLocks noGrp="1" noChangeArrowheads="1"/>
          </p:cNvSpPr>
          <p:nvPr>
            <p:ph type="ftr" sz="quarter" idx="11"/>
          </p:nvPr>
        </p:nvSpPr>
        <p:spPr>
          <a:ln/>
        </p:spPr>
        <p:txBody>
          <a:bodyPr/>
          <a:lstStyle>
            <a:lvl1pPr>
              <a:defRPr/>
            </a:lvl1pPr>
          </a:lstStyle>
          <a:p>
            <a:pPr>
              <a:defRPr/>
            </a:pPr>
            <a:r>
              <a:rPr lang="en-US" altLang="zh-CN"/>
              <a:t>ZDMC</a:t>
            </a:r>
          </a:p>
        </p:txBody>
      </p:sp>
    </p:spTree>
    <p:extLst>
      <p:ext uri="{BB962C8B-B14F-4D97-AF65-F5344CB8AC3E}">
        <p14:creationId xmlns:p14="http://schemas.microsoft.com/office/powerpoint/2010/main" val="2612316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C437CC7F-B0D3-384D-816C-6B671D381BFD}"/>
              </a:ext>
            </a:extLst>
          </p:cNvPr>
          <p:cNvSpPr>
            <a:spLocks noGrp="1" noChangeArrowheads="1"/>
          </p:cNvSpPr>
          <p:nvPr>
            <p:ph type="sldNum" sz="quarter" idx="10"/>
          </p:nvPr>
        </p:nvSpPr>
        <p:spPr>
          <a:ln/>
        </p:spPr>
        <p:txBody>
          <a:bodyPr/>
          <a:lstStyle>
            <a:lvl1pPr>
              <a:defRPr/>
            </a:lvl1pPr>
          </a:lstStyle>
          <a:p>
            <a:pPr>
              <a:defRPr/>
            </a:pPr>
            <a:fld id="{2E5803BE-BC31-A047-B81D-A3DA0493AA84}" type="slidenum">
              <a:rPr lang="zh-CN" altLang="en-US"/>
              <a:pPr>
                <a:defRPr/>
              </a:pPr>
              <a:t>‹#›</a:t>
            </a:fld>
            <a:endParaRPr lang="en-US" altLang="zh-CN"/>
          </a:p>
        </p:txBody>
      </p:sp>
      <p:sp>
        <p:nvSpPr>
          <p:cNvPr id="5" name="Rectangle 9">
            <a:extLst>
              <a:ext uri="{FF2B5EF4-FFF2-40B4-BE49-F238E27FC236}">
                <a16:creationId xmlns:a16="http://schemas.microsoft.com/office/drawing/2014/main" id="{D83460A1-3476-6840-9C1E-C705D9C0E8B2}"/>
              </a:ext>
            </a:extLst>
          </p:cNvPr>
          <p:cNvSpPr>
            <a:spLocks noGrp="1" noChangeArrowheads="1"/>
          </p:cNvSpPr>
          <p:nvPr>
            <p:ph type="ftr" sz="quarter" idx="11"/>
          </p:nvPr>
        </p:nvSpPr>
        <p:spPr>
          <a:ln/>
        </p:spPr>
        <p:txBody>
          <a:bodyPr/>
          <a:lstStyle>
            <a:lvl1pPr>
              <a:defRPr/>
            </a:lvl1pPr>
          </a:lstStyle>
          <a:p>
            <a:pPr>
              <a:defRPr/>
            </a:pPr>
            <a:r>
              <a:rPr lang="en-US" altLang="zh-CN"/>
              <a:t>ZDMC</a:t>
            </a:r>
          </a:p>
        </p:txBody>
      </p:sp>
    </p:spTree>
    <p:extLst>
      <p:ext uri="{BB962C8B-B14F-4D97-AF65-F5344CB8AC3E}">
        <p14:creationId xmlns:p14="http://schemas.microsoft.com/office/powerpoint/2010/main" val="782460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31333" y="116046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4533" y="116046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777997D4-732A-DF46-A84D-3490004F753A}"/>
              </a:ext>
            </a:extLst>
          </p:cNvPr>
          <p:cNvSpPr>
            <a:spLocks noGrp="1" noChangeArrowheads="1"/>
          </p:cNvSpPr>
          <p:nvPr>
            <p:ph type="sldNum" sz="quarter" idx="10"/>
          </p:nvPr>
        </p:nvSpPr>
        <p:spPr>
          <a:ln/>
        </p:spPr>
        <p:txBody>
          <a:bodyPr/>
          <a:lstStyle>
            <a:lvl1pPr>
              <a:defRPr/>
            </a:lvl1pPr>
          </a:lstStyle>
          <a:p>
            <a:pPr>
              <a:defRPr/>
            </a:pPr>
            <a:fld id="{81480444-61FA-8046-B3B1-50EB0B29BD5A}" type="slidenum">
              <a:rPr lang="zh-CN" altLang="en-US"/>
              <a:pPr>
                <a:defRPr/>
              </a:pPr>
              <a:t>‹#›</a:t>
            </a:fld>
            <a:endParaRPr lang="en-US" altLang="zh-CN"/>
          </a:p>
        </p:txBody>
      </p:sp>
      <p:sp>
        <p:nvSpPr>
          <p:cNvPr id="6" name="Rectangle 9">
            <a:extLst>
              <a:ext uri="{FF2B5EF4-FFF2-40B4-BE49-F238E27FC236}">
                <a16:creationId xmlns:a16="http://schemas.microsoft.com/office/drawing/2014/main" id="{AFF472BF-249F-F749-A4E9-86EF0EDB56A4}"/>
              </a:ext>
            </a:extLst>
          </p:cNvPr>
          <p:cNvSpPr>
            <a:spLocks noGrp="1" noChangeArrowheads="1"/>
          </p:cNvSpPr>
          <p:nvPr>
            <p:ph type="ftr" sz="quarter" idx="11"/>
          </p:nvPr>
        </p:nvSpPr>
        <p:spPr>
          <a:ln/>
        </p:spPr>
        <p:txBody>
          <a:bodyPr/>
          <a:lstStyle>
            <a:lvl1pPr>
              <a:defRPr/>
            </a:lvl1pPr>
          </a:lstStyle>
          <a:p>
            <a:pPr>
              <a:defRPr/>
            </a:pPr>
            <a:r>
              <a:rPr lang="en-US" altLang="zh-CN"/>
              <a:t>ZDMC</a:t>
            </a:r>
          </a:p>
        </p:txBody>
      </p:sp>
    </p:spTree>
    <p:extLst>
      <p:ext uri="{BB962C8B-B14F-4D97-AF65-F5344CB8AC3E}">
        <p14:creationId xmlns:p14="http://schemas.microsoft.com/office/powerpoint/2010/main" val="3141417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698DADA8-2F48-2349-9875-E54C6003BD21}"/>
              </a:ext>
            </a:extLst>
          </p:cNvPr>
          <p:cNvSpPr>
            <a:spLocks noGrp="1" noChangeArrowheads="1"/>
          </p:cNvSpPr>
          <p:nvPr>
            <p:ph type="sldNum" sz="quarter" idx="10"/>
          </p:nvPr>
        </p:nvSpPr>
        <p:spPr>
          <a:ln/>
        </p:spPr>
        <p:txBody>
          <a:bodyPr/>
          <a:lstStyle>
            <a:lvl1pPr>
              <a:defRPr/>
            </a:lvl1pPr>
          </a:lstStyle>
          <a:p>
            <a:pPr>
              <a:defRPr/>
            </a:pPr>
            <a:fld id="{4BD3A1DE-0765-EC49-9E5C-7DAA9AA6F266}" type="slidenum">
              <a:rPr lang="zh-CN" altLang="en-US"/>
              <a:pPr>
                <a:defRPr/>
              </a:pPr>
              <a:t>‹#›</a:t>
            </a:fld>
            <a:endParaRPr lang="en-US" altLang="zh-CN"/>
          </a:p>
        </p:txBody>
      </p:sp>
      <p:sp>
        <p:nvSpPr>
          <p:cNvPr id="8" name="Rectangle 9">
            <a:extLst>
              <a:ext uri="{FF2B5EF4-FFF2-40B4-BE49-F238E27FC236}">
                <a16:creationId xmlns:a16="http://schemas.microsoft.com/office/drawing/2014/main" id="{B5D4D58A-93A7-F341-9975-0A31B32DFA20}"/>
              </a:ext>
            </a:extLst>
          </p:cNvPr>
          <p:cNvSpPr>
            <a:spLocks noGrp="1" noChangeArrowheads="1"/>
          </p:cNvSpPr>
          <p:nvPr>
            <p:ph type="ftr" sz="quarter" idx="11"/>
          </p:nvPr>
        </p:nvSpPr>
        <p:spPr>
          <a:ln/>
        </p:spPr>
        <p:txBody>
          <a:bodyPr/>
          <a:lstStyle>
            <a:lvl1pPr>
              <a:defRPr/>
            </a:lvl1pPr>
          </a:lstStyle>
          <a:p>
            <a:pPr>
              <a:defRPr/>
            </a:pPr>
            <a:r>
              <a:rPr lang="en-US" altLang="zh-CN"/>
              <a:t>ZDMC</a:t>
            </a:r>
          </a:p>
        </p:txBody>
      </p:sp>
    </p:spTree>
    <p:extLst>
      <p:ext uri="{BB962C8B-B14F-4D97-AF65-F5344CB8AC3E}">
        <p14:creationId xmlns:p14="http://schemas.microsoft.com/office/powerpoint/2010/main" val="756038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8E5D329A-C254-4B45-B90C-BFBCB364623A}"/>
              </a:ext>
            </a:extLst>
          </p:cNvPr>
          <p:cNvSpPr>
            <a:spLocks noGrp="1" noChangeArrowheads="1"/>
          </p:cNvSpPr>
          <p:nvPr>
            <p:ph type="sldNum" sz="quarter" idx="10"/>
          </p:nvPr>
        </p:nvSpPr>
        <p:spPr>
          <a:ln/>
        </p:spPr>
        <p:txBody>
          <a:bodyPr/>
          <a:lstStyle>
            <a:lvl1pPr>
              <a:defRPr/>
            </a:lvl1pPr>
          </a:lstStyle>
          <a:p>
            <a:pPr>
              <a:defRPr/>
            </a:pPr>
            <a:fld id="{4EF7A79D-6287-B347-A249-A2CF942BED2D}" type="slidenum">
              <a:rPr lang="zh-CN" altLang="en-US"/>
              <a:pPr>
                <a:defRPr/>
              </a:pPr>
              <a:t>‹#›</a:t>
            </a:fld>
            <a:endParaRPr lang="en-US" altLang="zh-CN"/>
          </a:p>
        </p:txBody>
      </p:sp>
      <p:sp>
        <p:nvSpPr>
          <p:cNvPr id="4" name="Rectangle 9">
            <a:extLst>
              <a:ext uri="{FF2B5EF4-FFF2-40B4-BE49-F238E27FC236}">
                <a16:creationId xmlns:a16="http://schemas.microsoft.com/office/drawing/2014/main" id="{E0D88CB5-6203-B24C-B96A-EA08C0B41411}"/>
              </a:ext>
            </a:extLst>
          </p:cNvPr>
          <p:cNvSpPr>
            <a:spLocks noGrp="1" noChangeArrowheads="1"/>
          </p:cNvSpPr>
          <p:nvPr>
            <p:ph type="ftr" sz="quarter" idx="11"/>
          </p:nvPr>
        </p:nvSpPr>
        <p:spPr>
          <a:ln/>
        </p:spPr>
        <p:txBody>
          <a:bodyPr/>
          <a:lstStyle>
            <a:lvl1pPr>
              <a:defRPr/>
            </a:lvl1pPr>
          </a:lstStyle>
          <a:p>
            <a:pPr>
              <a:defRPr/>
            </a:pPr>
            <a:r>
              <a:rPr lang="en-US" altLang="zh-CN"/>
              <a:t>ZDMC</a:t>
            </a:r>
          </a:p>
        </p:txBody>
      </p:sp>
    </p:spTree>
    <p:extLst>
      <p:ext uri="{BB962C8B-B14F-4D97-AF65-F5344CB8AC3E}">
        <p14:creationId xmlns:p14="http://schemas.microsoft.com/office/powerpoint/2010/main" val="876574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ED60DD72-F567-7A4D-AE50-5A629A7D0B1E}"/>
              </a:ext>
            </a:extLst>
          </p:cNvPr>
          <p:cNvSpPr>
            <a:spLocks noGrp="1" noChangeArrowheads="1"/>
          </p:cNvSpPr>
          <p:nvPr>
            <p:ph type="sldNum" sz="quarter" idx="10"/>
          </p:nvPr>
        </p:nvSpPr>
        <p:spPr>
          <a:ln/>
        </p:spPr>
        <p:txBody>
          <a:bodyPr/>
          <a:lstStyle>
            <a:lvl1pPr>
              <a:defRPr/>
            </a:lvl1pPr>
          </a:lstStyle>
          <a:p>
            <a:pPr>
              <a:defRPr/>
            </a:pPr>
            <a:fld id="{E0653CE0-3A7B-A242-B7F6-6E45BB20D25D}" type="slidenum">
              <a:rPr lang="zh-CN" altLang="en-US"/>
              <a:pPr>
                <a:defRPr/>
              </a:pPr>
              <a:t>‹#›</a:t>
            </a:fld>
            <a:endParaRPr lang="en-US" altLang="zh-CN"/>
          </a:p>
        </p:txBody>
      </p:sp>
      <p:sp>
        <p:nvSpPr>
          <p:cNvPr id="3" name="Rectangle 9">
            <a:extLst>
              <a:ext uri="{FF2B5EF4-FFF2-40B4-BE49-F238E27FC236}">
                <a16:creationId xmlns:a16="http://schemas.microsoft.com/office/drawing/2014/main" id="{6F845185-8F74-7540-8CA8-E5CD9D1EB2E1}"/>
              </a:ext>
            </a:extLst>
          </p:cNvPr>
          <p:cNvSpPr>
            <a:spLocks noGrp="1" noChangeArrowheads="1"/>
          </p:cNvSpPr>
          <p:nvPr>
            <p:ph type="ftr" sz="quarter" idx="11"/>
          </p:nvPr>
        </p:nvSpPr>
        <p:spPr>
          <a:ln/>
        </p:spPr>
        <p:txBody>
          <a:bodyPr/>
          <a:lstStyle>
            <a:lvl1pPr>
              <a:defRPr/>
            </a:lvl1pPr>
          </a:lstStyle>
          <a:p>
            <a:pPr>
              <a:defRPr/>
            </a:pPr>
            <a:r>
              <a:rPr lang="en-US" altLang="zh-CN"/>
              <a:t>ZDMC</a:t>
            </a:r>
          </a:p>
        </p:txBody>
      </p:sp>
    </p:spTree>
    <p:extLst>
      <p:ext uri="{BB962C8B-B14F-4D97-AF65-F5344CB8AC3E}">
        <p14:creationId xmlns:p14="http://schemas.microsoft.com/office/powerpoint/2010/main" val="1220299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B959F4B7-65E9-7545-A144-BED7FA06ECED}"/>
              </a:ext>
            </a:extLst>
          </p:cNvPr>
          <p:cNvSpPr>
            <a:spLocks noGrp="1" noChangeArrowheads="1"/>
          </p:cNvSpPr>
          <p:nvPr>
            <p:ph type="sldNum" sz="quarter" idx="10"/>
          </p:nvPr>
        </p:nvSpPr>
        <p:spPr>
          <a:ln/>
        </p:spPr>
        <p:txBody>
          <a:bodyPr/>
          <a:lstStyle>
            <a:lvl1pPr>
              <a:defRPr/>
            </a:lvl1pPr>
          </a:lstStyle>
          <a:p>
            <a:pPr>
              <a:defRPr/>
            </a:pPr>
            <a:fld id="{7DBA5A8C-E2DC-3C44-BBC2-FCFDB0AB8CB9}" type="slidenum">
              <a:rPr lang="zh-CN" altLang="en-US"/>
              <a:pPr>
                <a:defRPr/>
              </a:pPr>
              <a:t>‹#›</a:t>
            </a:fld>
            <a:endParaRPr lang="en-US" altLang="zh-CN"/>
          </a:p>
        </p:txBody>
      </p:sp>
      <p:sp>
        <p:nvSpPr>
          <p:cNvPr id="6" name="Rectangle 9">
            <a:extLst>
              <a:ext uri="{FF2B5EF4-FFF2-40B4-BE49-F238E27FC236}">
                <a16:creationId xmlns:a16="http://schemas.microsoft.com/office/drawing/2014/main" id="{648BFEEB-EE4E-EC40-9F9A-452A3282A691}"/>
              </a:ext>
            </a:extLst>
          </p:cNvPr>
          <p:cNvSpPr>
            <a:spLocks noGrp="1" noChangeArrowheads="1"/>
          </p:cNvSpPr>
          <p:nvPr>
            <p:ph type="ftr" sz="quarter" idx="11"/>
          </p:nvPr>
        </p:nvSpPr>
        <p:spPr>
          <a:ln/>
        </p:spPr>
        <p:txBody>
          <a:bodyPr/>
          <a:lstStyle>
            <a:lvl1pPr>
              <a:defRPr/>
            </a:lvl1pPr>
          </a:lstStyle>
          <a:p>
            <a:pPr>
              <a:defRPr/>
            </a:pPr>
            <a:r>
              <a:rPr lang="en-US" altLang="zh-CN"/>
              <a:t>ZDMC</a:t>
            </a:r>
          </a:p>
        </p:txBody>
      </p:sp>
    </p:spTree>
    <p:extLst>
      <p:ext uri="{BB962C8B-B14F-4D97-AF65-F5344CB8AC3E}">
        <p14:creationId xmlns:p14="http://schemas.microsoft.com/office/powerpoint/2010/main" val="3548671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5BB8C3D2-B6A0-994F-87DA-FE09B0F3029B}"/>
              </a:ext>
            </a:extLst>
          </p:cNvPr>
          <p:cNvSpPr>
            <a:spLocks noGrp="1" noChangeArrowheads="1"/>
          </p:cNvSpPr>
          <p:nvPr>
            <p:ph type="sldNum" sz="quarter" idx="10"/>
          </p:nvPr>
        </p:nvSpPr>
        <p:spPr>
          <a:ln/>
        </p:spPr>
        <p:txBody>
          <a:bodyPr/>
          <a:lstStyle>
            <a:lvl1pPr>
              <a:defRPr/>
            </a:lvl1pPr>
          </a:lstStyle>
          <a:p>
            <a:pPr>
              <a:defRPr/>
            </a:pPr>
            <a:fld id="{08530DA9-297E-F44C-A727-9D73D4B33363}" type="slidenum">
              <a:rPr lang="zh-CN" altLang="en-US"/>
              <a:pPr>
                <a:defRPr/>
              </a:pPr>
              <a:t>‹#›</a:t>
            </a:fld>
            <a:endParaRPr lang="en-US" altLang="zh-CN"/>
          </a:p>
        </p:txBody>
      </p:sp>
      <p:sp>
        <p:nvSpPr>
          <p:cNvPr id="6" name="Rectangle 9">
            <a:extLst>
              <a:ext uri="{FF2B5EF4-FFF2-40B4-BE49-F238E27FC236}">
                <a16:creationId xmlns:a16="http://schemas.microsoft.com/office/drawing/2014/main" id="{28F9B1F6-0D9A-C440-A5F8-1C93FC6CFD44}"/>
              </a:ext>
            </a:extLst>
          </p:cNvPr>
          <p:cNvSpPr>
            <a:spLocks noGrp="1" noChangeArrowheads="1"/>
          </p:cNvSpPr>
          <p:nvPr>
            <p:ph type="ftr" sz="quarter" idx="11"/>
          </p:nvPr>
        </p:nvSpPr>
        <p:spPr>
          <a:ln/>
        </p:spPr>
        <p:txBody>
          <a:bodyPr/>
          <a:lstStyle>
            <a:lvl1pPr>
              <a:defRPr/>
            </a:lvl1pPr>
          </a:lstStyle>
          <a:p>
            <a:pPr>
              <a:defRPr/>
            </a:pPr>
            <a:r>
              <a:rPr lang="en-US" altLang="zh-CN"/>
              <a:t>ZDMC</a:t>
            </a:r>
          </a:p>
        </p:txBody>
      </p:sp>
    </p:spTree>
    <p:extLst>
      <p:ext uri="{BB962C8B-B14F-4D97-AF65-F5344CB8AC3E}">
        <p14:creationId xmlns:p14="http://schemas.microsoft.com/office/powerpoint/2010/main" val="1709451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7378" name="Rectangle 2">
            <a:extLst>
              <a:ext uri="{FF2B5EF4-FFF2-40B4-BE49-F238E27FC236}">
                <a16:creationId xmlns:a16="http://schemas.microsoft.com/office/drawing/2014/main" id="{11B252E6-F779-354A-ADEF-9D4ADC4987B4}"/>
              </a:ext>
            </a:extLst>
          </p:cNvPr>
          <p:cNvSpPr>
            <a:spLocks noGrp="1" noChangeArrowheads="1"/>
          </p:cNvSpPr>
          <p:nvPr>
            <p:ph type="title"/>
          </p:nvPr>
        </p:nvSpPr>
        <p:spPr bwMode="auto">
          <a:xfrm>
            <a:off x="914400" y="228600"/>
            <a:ext cx="10363200"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81AA9CB7-35E5-A447-8C0C-D2D5FB4C9F04}"/>
              </a:ext>
            </a:extLst>
          </p:cNvPr>
          <p:cNvSpPr>
            <a:spLocks noGrp="1" noChangeArrowheads="1"/>
          </p:cNvSpPr>
          <p:nvPr>
            <p:ph type="body" idx="1"/>
          </p:nvPr>
        </p:nvSpPr>
        <p:spPr bwMode="auto">
          <a:xfrm>
            <a:off x="931333" y="1160463"/>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Text Box 4">
            <a:extLst>
              <a:ext uri="{FF2B5EF4-FFF2-40B4-BE49-F238E27FC236}">
                <a16:creationId xmlns:a16="http://schemas.microsoft.com/office/drawing/2014/main" id="{E0924853-6F75-9449-80EA-17D2C8CE2603}"/>
              </a:ext>
            </a:extLst>
          </p:cNvPr>
          <p:cNvSpPr txBox="1">
            <a:spLocks noChangeArrowheads="1"/>
          </p:cNvSpPr>
          <p:nvPr/>
        </p:nvSpPr>
        <p:spPr bwMode="auto">
          <a:xfrm>
            <a:off x="160867" y="6454775"/>
            <a:ext cx="14157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1600">
                <a:solidFill>
                  <a:srgbClr val="000082"/>
                </a:solidFill>
                <a:latin typeface="Times New Roman" charset="0"/>
                <a:ea typeface="宋体" charset="-122"/>
              </a:rPr>
              <a:t>数字系统设计</a:t>
            </a:r>
            <a:endParaRPr lang="en-US" altLang="zh-CN" sz="1600">
              <a:solidFill>
                <a:srgbClr val="000082"/>
              </a:solidFill>
              <a:latin typeface="Times New Roman" charset="0"/>
              <a:ea typeface="宋体" charset="-122"/>
            </a:endParaRPr>
          </a:p>
        </p:txBody>
      </p:sp>
      <p:sp>
        <p:nvSpPr>
          <p:cNvPr id="357381" name="Rectangle 5">
            <a:extLst>
              <a:ext uri="{FF2B5EF4-FFF2-40B4-BE49-F238E27FC236}">
                <a16:creationId xmlns:a16="http://schemas.microsoft.com/office/drawing/2014/main" id="{7C904CFC-E6AF-7F4A-8809-ABD131EC27DB}"/>
              </a:ext>
            </a:extLst>
          </p:cNvPr>
          <p:cNvSpPr>
            <a:spLocks noGrp="1" noChangeArrowheads="1"/>
          </p:cNvSpPr>
          <p:nvPr>
            <p:ph type="sldNum" sz="quarter" idx="4"/>
          </p:nvPr>
        </p:nvSpPr>
        <p:spPr bwMode="auto">
          <a:xfrm>
            <a:off x="9652000" y="639445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solidFill>
                  <a:srgbClr val="0000B6"/>
                </a:solidFill>
                <a:latin typeface="Book Antiqua" charset="0"/>
                <a:ea typeface="宋体" charset="-122"/>
              </a:defRPr>
            </a:lvl1pPr>
          </a:lstStyle>
          <a:p>
            <a:pPr>
              <a:defRPr/>
            </a:pPr>
            <a:fld id="{BF81A103-393A-1F46-87B5-F7689EA5B9DC}" type="slidenum">
              <a:rPr lang="zh-CN" altLang="en-US"/>
              <a:pPr>
                <a:defRPr/>
              </a:pPr>
              <a:t>‹#›</a:t>
            </a:fld>
            <a:endParaRPr lang="en-US" altLang="zh-CN"/>
          </a:p>
        </p:txBody>
      </p:sp>
      <p:sp>
        <p:nvSpPr>
          <p:cNvPr id="357385" name="Rectangle 9">
            <a:extLst>
              <a:ext uri="{FF2B5EF4-FFF2-40B4-BE49-F238E27FC236}">
                <a16:creationId xmlns:a16="http://schemas.microsoft.com/office/drawing/2014/main" id="{8F836856-F67C-4F4A-913C-008C068EC13E}"/>
              </a:ext>
            </a:extLst>
          </p:cNvPr>
          <p:cNvSpPr>
            <a:spLocks noGrp="1" noChangeArrowheads="1"/>
          </p:cNvSpPr>
          <p:nvPr>
            <p:ph type="ftr" sz="quarter" idx="3"/>
          </p:nvPr>
        </p:nvSpPr>
        <p:spPr bwMode="auto">
          <a:xfrm>
            <a:off x="3158067" y="6394450"/>
            <a:ext cx="5941484"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665" tIns="46333" rIns="92665" bIns="46333" numCol="1" anchor="b" anchorCtr="0" compatLnSpc="1">
            <a:prstTxWarp prst="textNoShape">
              <a:avLst/>
            </a:prstTxWarp>
          </a:bodyPr>
          <a:lstStyle>
            <a:lvl1pPr algn="ctr">
              <a:defRPr sz="1200" smtClean="0">
                <a:solidFill>
                  <a:schemeClr val="bg2"/>
                </a:solidFill>
                <a:latin typeface="Arial" charset="0"/>
                <a:ea typeface="宋体" pitchFamily="2" charset="-122"/>
              </a:defRPr>
            </a:lvl1pPr>
          </a:lstStyle>
          <a:p>
            <a:pPr>
              <a:defRPr/>
            </a:pPr>
            <a:r>
              <a:rPr lang="en-US" altLang="zh-CN"/>
              <a:t>ZDMC</a:t>
            </a: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Lst>
  <p:hf hdr="0" dt="0"/>
  <p:txStyles>
    <p:titleStyle>
      <a:lvl1pPr algn="l" rtl="0" eaLnBrk="0" fontAlgn="base" hangingPunct="0">
        <a:spcBef>
          <a:spcPct val="0"/>
        </a:spcBef>
        <a:spcAft>
          <a:spcPct val="0"/>
        </a:spcAft>
        <a:defRPr sz="3600" b="1">
          <a:solidFill>
            <a:srgbClr val="C66B5A"/>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800" b="1">
          <a:solidFill>
            <a:srgbClr val="C66B5A"/>
          </a:solidFill>
          <a:effectLst>
            <a:outerShdw blurRad="38100" dist="38100" dir="2700000" algn="tl">
              <a:srgbClr val="C0C0C0"/>
            </a:outerShdw>
          </a:effectLst>
          <a:latin typeface="Arial Narrow" pitchFamily="34" charset="0"/>
        </a:defRPr>
      </a:lvl2pPr>
      <a:lvl3pPr algn="l" rtl="0" eaLnBrk="0" fontAlgn="base" hangingPunct="0">
        <a:spcBef>
          <a:spcPct val="0"/>
        </a:spcBef>
        <a:spcAft>
          <a:spcPct val="0"/>
        </a:spcAft>
        <a:defRPr sz="2800" b="1">
          <a:solidFill>
            <a:srgbClr val="C66B5A"/>
          </a:solidFill>
          <a:effectLst>
            <a:outerShdw blurRad="38100" dist="38100" dir="2700000" algn="tl">
              <a:srgbClr val="C0C0C0"/>
            </a:outerShdw>
          </a:effectLst>
          <a:latin typeface="Arial Narrow" pitchFamily="34" charset="0"/>
        </a:defRPr>
      </a:lvl3pPr>
      <a:lvl4pPr algn="l" rtl="0" eaLnBrk="0" fontAlgn="base" hangingPunct="0">
        <a:spcBef>
          <a:spcPct val="0"/>
        </a:spcBef>
        <a:spcAft>
          <a:spcPct val="0"/>
        </a:spcAft>
        <a:defRPr sz="2800" b="1">
          <a:solidFill>
            <a:srgbClr val="C66B5A"/>
          </a:solidFill>
          <a:effectLst>
            <a:outerShdw blurRad="38100" dist="38100" dir="2700000" algn="tl">
              <a:srgbClr val="C0C0C0"/>
            </a:outerShdw>
          </a:effectLst>
          <a:latin typeface="Arial Narrow" pitchFamily="34" charset="0"/>
        </a:defRPr>
      </a:lvl4pPr>
      <a:lvl5pPr algn="l" rtl="0" eaLnBrk="0" fontAlgn="base" hangingPunct="0">
        <a:spcBef>
          <a:spcPct val="0"/>
        </a:spcBef>
        <a:spcAft>
          <a:spcPct val="0"/>
        </a:spcAft>
        <a:defRPr sz="2800" b="1">
          <a:solidFill>
            <a:srgbClr val="C66B5A"/>
          </a:solidFill>
          <a:effectLst>
            <a:outerShdw blurRad="38100" dist="38100" dir="2700000" algn="tl">
              <a:srgbClr val="C0C0C0"/>
            </a:outerShdw>
          </a:effectLst>
          <a:latin typeface="Arial Narrow" pitchFamily="34" charset="0"/>
        </a:defRPr>
      </a:lvl5pPr>
      <a:lvl6pPr marL="457200" algn="l" rtl="0" eaLnBrk="0" fontAlgn="base" hangingPunct="0">
        <a:spcBef>
          <a:spcPct val="0"/>
        </a:spcBef>
        <a:spcAft>
          <a:spcPct val="0"/>
        </a:spcAft>
        <a:defRPr sz="2800" b="1">
          <a:solidFill>
            <a:srgbClr val="C66B5A"/>
          </a:solidFill>
          <a:effectLst>
            <a:outerShdw blurRad="38100" dist="38100" dir="2700000" algn="tl">
              <a:srgbClr val="C0C0C0"/>
            </a:outerShdw>
          </a:effectLst>
          <a:latin typeface="Arial Narrow" pitchFamily="34" charset="0"/>
        </a:defRPr>
      </a:lvl6pPr>
      <a:lvl7pPr marL="914400" algn="l" rtl="0" eaLnBrk="0" fontAlgn="base" hangingPunct="0">
        <a:spcBef>
          <a:spcPct val="0"/>
        </a:spcBef>
        <a:spcAft>
          <a:spcPct val="0"/>
        </a:spcAft>
        <a:defRPr sz="2800" b="1">
          <a:solidFill>
            <a:srgbClr val="C66B5A"/>
          </a:solidFill>
          <a:effectLst>
            <a:outerShdw blurRad="38100" dist="38100" dir="2700000" algn="tl">
              <a:srgbClr val="C0C0C0"/>
            </a:outerShdw>
          </a:effectLst>
          <a:latin typeface="Arial Narrow" pitchFamily="34" charset="0"/>
        </a:defRPr>
      </a:lvl7pPr>
      <a:lvl8pPr marL="1371600" algn="l" rtl="0" eaLnBrk="0" fontAlgn="base" hangingPunct="0">
        <a:spcBef>
          <a:spcPct val="0"/>
        </a:spcBef>
        <a:spcAft>
          <a:spcPct val="0"/>
        </a:spcAft>
        <a:defRPr sz="2800" b="1">
          <a:solidFill>
            <a:srgbClr val="C66B5A"/>
          </a:solidFill>
          <a:effectLst>
            <a:outerShdw blurRad="38100" dist="38100" dir="2700000" algn="tl">
              <a:srgbClr val="C0C0C0"/>
            </a:outerShdw>
          </a:effectLst>
          <a:latin typeface="Arial Narrow" pitchFamily="34" charset="0"/>
        </a:defRPr>
      </a:lvl8pPr>
      <a:lvl9pPr marL="1828800" algn="l" rtl="0" eaLnBrk="0" fontAlgn="base" hangingPunct="0">
        <a:spcBef>
          <a:spcPct val="0"/>
        </a:spcBef>
        <a:spcAft>
          <a:spcPct val="0"/>
        </a:spcAft>
        <a:defRPr sz="2800" b="1">
          <a:solidFill>
            <a:srgbClr val="C66B5A"/>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rgbClr val="315263"/>
        </a:buClr>
        <a:buSzPct val="75000"/>
        <a:buFont typeface="Wingdings" pitchFamily="2" charset="2"/>
        <a:buChar char="q"/>
        <a:defRPr sz="2400">
          <a:solidFill>
            <a:srgbClr val="315263"/>
          </a:solidFill>
          <a:latin typeface="+mn-lt"/>
          <a:ea typeface="+mn-ea"/>
          <a:cs typeface="+mn-cs"/>
        </a:defRPr>
      </a:lvl1pPr>
      <a:lvl2pPr marL="742950" indent="-285750" algn="l" rtl="0" eaLnBrk="0" fontAlgn="base" hangingPunct="0">
        <a:spcBef>
          <a:spcPct val="20000"/>
        </a:spcBef>
        <a:spcAft>
          <a:spcPct val="0"/>
        </a:spcAft>
        <a:buClr>
          <a:schemeClr val="tx1"/>
        </a:buClr>
        <a:buSzPct val="100000"/>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chemeClr val="tx1"/>
        </a:buClr>
        <a:buSzPct val="100000"/>
        <a:buChar char="–"/>
        <a:defRPr>
          <a:solidFill>
            <a:schemeClr val="tx1"/>
          </a:solidFill>
          <a:latin typeface="+mn-lt"/>
        </a:defRPr>
      </a:lvl3pPr>
      <a:lvl4pPr marL="1600200" indent="-228600" algn="l" rtl="0" eaLnBrk="0" fontAlgn="base" hangingPunct="0">
        <a:spcBef>
          <a:spcPct val="20000"/>
        </a:spcBef>
        <a:spcAft>
          <a:spcPct val="0"/>
        </a:spcAft>
        <a:buClr>
          <a:srgbClr val="FC9D1E"/>
        </a:buClr>
        <a:buSzPct val="65000"/>
        <a:buFont typeface="Monotype Sorts" pitchFamily="2" charset="2"/>
        <a:buChar char="l"/>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mn-lt"/>
        </a:defRPr>
      </a:lvl5pPr>
      <a:lvl6pPr marL="2514600" indent="-228600" algn="l" rtl="0" eaLnBrk="0" fontAlgn="base" hangingPunct="0">
        <a:spcBef>
          <a:spcPct val="20000"/>
        </a:spcBef>
        <a:spcAft>
          <a:spcPct val="0"/>
        </a:spcAft>
        <a:buClr>
          <a:schemeClr val="tx1"/>
        </a:buClr>
        <a:buSzPct val="100000"/>
        <a:buFont typeface="Times New Roman" pitchFamily="18" charset="0"/>
        <a:buChar char="»"/>
        <a:defRPr sz="1400">
          <a:solidFill>
            <a:schemeClr val="tx1"/>
          </a:solidFill>
          <a:latin typeface="+mn-lt"/>
        </a:defRPr>
      </a:lvl6pPr>
      <a:lvl7pPr marL="2971800" indent="-228600" algn="l" rtl="0" eaLnBrk="0" fontAlgn="base" hangingPunct="0">
        <a:spcBef>
          <a:spcPct val="20000"/>
        </a:spcBef>
        <a:spcAft>
          <a:spcPct val="0"/>
        </a:spcAft>
        <a:buClr>
          <a:schemeClr val="tx1"/>
        </a:buClr>
        <a:buSzPct val="100000"/>
        <a:buFont typeface="Times New Roman" pitchFamily="18" charset="0"/>
        <a:buChar char="»"/>
        <a:defRPr sz="1400">
          <a:solidFill>
            <a:schemeClr val="tx1"/>
          </a:solidFill>
          <a:latin typeface="+mn-lt"/>
        </a:defRPr>
      </a:lvl7pPr>
      <a:lvl8pPr marL="3429000" indent="-228600" algn="l" rtl="0" eaLnBrk="0" fontAlgn="base" hangingPunct="0">
        <a:spcBef>
          <a:spcPct val="20000"/>
        </a:spcBef>
        <a:spcAft>
          <a:spcPct val="0"/>
        </a:spcAft>
        <a:buClr>
          <a:schemeClr val="tx1"/>
        </a:buClr>
        <a:buSzPct val="100000"/>
        <a:buFont typeface="Times New Roman" pitchFamily="18" charset="0"/>
        <a:buChar char="»"/>
        <a:defRPr sz="1400">
          <a:solidFill>
            <a:schemeClr val="tx1"/>
          </a:solidFill>
          <a:latin typeface="+mn-lt"/>
        </a:defRPr>
      </a:lvl8pPr>
      <a:lvl9pPr marL="3886200" indent="-228600" algn="l" rtl="0" eaLnBrk="0" fontAlgn="base" hangingPunct="0">
        <a:spcBef>
          <a:spcPct val="20000"/>
        </a:spcBef>
        <a:spcAft>
          <a:spcPct val="0"/>
        </a:spcAft>
        <a:buClr>
          <a:schemeClr val="tx1"/>
        </a:buClr>
        <a:buSzPct val="100000"/>
        <a:buFont typeface="Times New Roman" pitchFamily="18" charset="0"/>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6.emf"/><Relationship Id="rId7"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10.emf"/><Relationship Id="rId5" Type="http://schemas.openxmlformats.org/officeDocument/2006/relationships/image" Target="../media/image7.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7.bin"/><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wmf"/><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9.png"/><Relationship Id="rId4" Type="http://schemas.openxmlformats.org/officeDocument/2006/relationships/image" Target="../media/image18.wmf"/></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w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9.bin"/><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6">
            <a:extLst>
              <a:ext uri="{FF2B5EF4-FFF2-40B4-BE49-F238E27FC236}">
                <a16:creationId xmlns:a16="http://schemas.microsoft.com/office/drawing/2014/main" id="{1D4EAD54-BAC2-1249-B27F-7C4475F6719E}"/>
              </a:ext>
            </a:extLst>
          </p:cNvPr>
          <p:cNvSpPr>
            <a:spLocks noGrp="1" noChangeArrowheads="1"/>
          </p:cNvSpPr>
          <p:nvPr>
            <p:ph type="ctrTitle"/>
          </p:nvPr>
        </p:nvSpPr>
        <p:spPr>
          <a:xfrm>
            <a:off x="2853002" y="1642269"/>
            <a:ext cx="6551613" cy="1487487"/>
          </a:xfrm>
        </p:spPr>
        <p:txBody>
          <a:bodyPr/>
          <a:lstStyle/>
          <a:p>
            <a:pPr algn="ctr">
              <a:defRPr/>
            </a:pPr>
            <a:r>
              <a:rPr lang="zh-CN" altLang="en-US" sz="4800" dirty="0">
                <a:latin typeface="微软雅黑" panose="020B0503020204020204" pitchFamily="34" charset="-122"/>
                <a:ea typeface="微软雅黑" panose="020B0503020204020204" pitchFamily="34" charset="-122"/>
              </a:rPr>
              <a:t>控制器</a:t>
            </a:r>
            <a:r>
              <a:rPr lang="en-US" altLang="zh-CN" sz="4800" dirty="0">
                <a:latin typeface="微软雅黑" panose="020B0503020204020204" pitchFamily="34" charset="-122"/>
                <a:ea typeface="微软雅黑" panose="020B0503020204020204" pitchFamily="34" charset="-122"/>
              </a:rPr>
              <a:t>2</a:t>
            </a:r>
          </a:p>
        </p:txBody>
      </p:sp>
      <p:sp>
        <p:nvSpPr>
          <p:cNvPr id="2053" name="Text Box 14">
            <a:extLst>
              <a:ext uri="{FF2B5EF4-FFF2-40B4-BE49-F238E27FC236}">
                <a16:creationId xmlns:a16="http://schemas.microsoft.com/office/drawing/2014/main" id="{647C4B1C-F328-2A4C-B1B5-F406F66E8ECC}"/>
              </a:ext>
            </a:extLst>
          </p:cNvPr>
          <p:cNvSpPr txBox="1">
            <a:spLocks noChangeArrowheads="1"/>
          </p:cNvSpPr>
          <p:nvPr/>
        </p:nvSpPr>
        <p:spPr bwMode="auto">
          <a:xfrm>
            <a:off x="3617914" y="3489325"/>
            <a:ext cx="4706937"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defRPr/>
            </a:pPr>
            <a:r>
              <a:rPr lang="zh-CN" altLang="en-US" sz="2800" dirty="0">
                <a:solidFill>
                  <a:srgbClr val="001E4A"/>
                </a:solidFill>
                <a:latin typeface="微软雅黑" panose="020B0503020204020204" pitchFamily="34" charset="-122"/>
                <a:ea typeface="微软雅黑" panose="020B0503020204020204" pitchFamily="34" charset="-122"/>
              </a:rPr>
              <a:t>刘 鹏</a:t>
            </a:r>
          </a:p>
          <a:p>
            <a:pPr algn="ctr">
              <a:spcBef>
                <a:spcPct val="50000"/>
              </a:spcBef>
              <a:defRPr/>
            </a:pPr>
            <a:r>
              <a:rPr lang="en-US" altLang="zh-CN" sz="2400" b="1" dirty="0">
                <a:solidFill>
                  <a:srgbClr val="001E4A"/>
                </a:solidFill>
                <a:latin typeface="+mn-lt"/>
                <a:ea typeface="Songti SC" panose="02010600040101010101" pitchFamily="2" charset="-122"/>
              </a:rPr>
              <a:t>liupeng@zju.edu.cn</a:t>
            </a:r>
          </a:p>
          <a:p>
            <a:pPr algn="ctr">
              <a:spcBef>
                <a:spcPct val="50000"/>
              </a:spcBef>
              <a:defRPr/>
            </a:pPr>
            <a:r>
              <a:rPr lang="zh-CN" altLang="en-US" sz="2400" dirty="0">
                <a:solidFill>
                  <a:srgbClr val="001E4A"/>
                </a:solidFill>
                <a:latin typeface="微软雅黑" panose="020B0503020204020204" pitchFamily="34" charset="-122"/>
                <a:ea typeface="微软雅黑" panose="020B0503020204020204" pitchFamily="34" charset="-122"/>
              </a:rPr>
              <a:t>浙江大学信息与电子工程学院</a:t>
            </a:r>
            <a:endParaRPr lang="en-US" altLang="zh-CN" sz="2400" dirty="0">
              <a:solidFill>
                <a:srgbClr val="001E4A"/>
              </a:solidFill>
              <a:latin typeface="微软雅黑" panose="020B0503020204020204" pitchFamily="34" charset="-122"/>
              <a:ea typeface="微软雅黑" panose="020B0503020204020204" pitchFamily="34" charset="-122"/>
            </a:endParaRPr>
          </a:p>
          <a:p>
            <a:pPr algn="ctr">
              <a:spcBef>
                <a:spcPct val="50000"/>
              </a:spcBef>
              <a:defRPr/>
            </a:pPr>
            <a:r>
              <a:rPr lang="en-US" altLang="zh-CN" sz="2400" b="1" dirty="0">
                <a:solidFill>
                  <a:srgbClr val="001E4A"/>
                </a:solidFill>
                <a:latin typeface="+mn-lt"/>
                <a:ea typeface="Songti SC" panose="02010600040101010101" pitchFamily="2" charset="-122"/>
              </a:rPr>
              <a:t>Source</a:t>
            </a:r>
            <a:r>
              <a:rPr lang="en-US" altLang="zh-CN" sz="2400" dirty="0">
                <a:solidFill>
                  <a:srgbClr val="001E4A"/>
                </a:solidFill>
                <a:latin typeface="+mn-lt"/>
                <a:ea typeface="Songti SC" panose="02010600040101010101" pitchFamily="2" charset="-122"/>
              </a:rPr>
              <a:t>: </a:t>
            </a:r>
            <a:r>
              <a:rPr lang="zh-CN" altLang="en-US" sz="2400" dirty="0">
                <a:solidFill>
                  <a:srgbClr val="001E4A"/>
                </a:solidFill>
                <a:latin typeface="微软雅黑" panose="020B0503020204020204" pitchFamily="34" charset="-122"/>
                <a:ea typeface="微软雅黑" panose="020B0503020204020204" pitchFamily="34" charset="-122"/>
              </a:rPr>
              <a:t>补充讲义</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a:extLst>
              <a:ext uri="{FF2B5EF4-FFF2-40B4-BE49-F238E27FC236}">
                <a16:creationId xmlns:a16="http://schemas.microsoft.com/office/drawing/2014/main" id="{1ECB5B77-01E1-174F-AC64-021D60D385B9}"/>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21D653DB-7814-8447-9C03-0B6DD372D55F}" type="slidenum">
              <a:rPr lang="zh-CN" altLang="en-US" smtClean="0">
                <a:solidFill>
                  <a:srgbClr val="0000B6"/>
                </a:solidFill>
                <a:latin typeface="Book Antiqua" charset="0"/>
              </a:rPr>
              <a:pPr>
                <a:defRPr/>
              </a:pPr>
              <a:t>10</a:t>
            </a:fld>
            <a:endParaRPr lang="en-US" altLang="zh-CN">
              <a:solidFill>
                <a:srgbClr val="0000B6"/>
              </a:solidFill>
              <a:latin typeface="Book Antiqua" charset="0"/>
            </a:endParaRPr>
          </a:p>
        </p:txBody>
      </p:sp>
      <p:sp>
        <p:nvSpPr>
          <p:cNvPr id="30722" name="页脚占位符 4">
            <a:extLst>
              <a:ext uri="{FF2B5EF4-FFF2-40B4-BE49-F238E27FC236}">
                <a16:creationId xmlns:a16="http://schemas.microsoft.com/office/drawing/2014/main" id="{31A7CFF4-7497-C642-B167-8A0DFF969A52}"/>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pic>
        <p:nvPicPr>
          <p:cNvPr id="30723" name="Picture 4">
            <a:extLst>
              <a:ext uri="{FF2B5EF4-FFF2-40B4-BE49-F238E27FC236}">
                <a16:creationId xmlns:a16="http://schemas.microsoft.com/office/drawing/2014/main" id="{74939F68-001C-1443-BA55-1B247F3E485B}"/>
              </a:ext>
            </a:extLst>
          </p:cNvPr>
          <p:cNvPicPr>
            <a:picLocks noChangeAspect="1" noChangeArrowheads="1"/>
          </p:cNvPicPr>
          <p:nvPr/>
        </p:nvPicPr>
        <p:blipFill>
          <a:blip r:embed="rId2">
            <a:lum contrast="36000"/>
            <a:extLst>
              <a:ext uri="{28A0092B-C50C-407E-A947-70E740481C1C}">
                <a14:useLocalDpi xmlns:a14="http://schemas.microsoft.com/office/drawing/2010/main" val="0"/>
              </a:ext>
            </a:extLst>
          </a:blip>
          <a:srcRect/>
          <a:stretch>
            <a:fillRect/>
          </a:stretch>
        </p:blipFill>
        <p:spPr bwMode="auto">
          <a:xfrm>
            <a:off x="6128809" y="1160464"/>
            <a:ext cx="5699125"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5858" name="Rectangle 2">
            <a:extLst>
              <a:ext uri="{FF2B5EF4-FFF2-40B4-BE49-F238E27FC236}">
                <a16:creationId xmlns:a16="http://schemas.microsoft.com/office/drawing/2014/main" id="{FE254CE0-60AF-A94B-9EDA-60CEC181450B}"/>
              </a:ext>
            </a:extLst>
          </p:cNvPr>
          <p:cNvSpPr>
            <a:spLocks noGrp="1" noChangeArrowheads="1"/>
          </p:cNvSpPr>
          <p:nvPr>
            <p:ph type="title"/>
          </p:nvPr>
        </p:nvSpPr>
        <p:spPr>
          <a:xfrm>
            <a:off x="963827" y="166878"/>
            <a:ext cx="9018373" cy="727075"/>
          </a:xfrm>
        </p:spPr>
        <p:txBody>
          <a:bodyPr/>
          <a:lstStyle/>
          <a:p>
            <a:pPr>
              <a:defRPr/>
            </a:pPr>
            <a:r>
              <a:rPr lang="zh-CN" altLang="en-US" sz="3600" dirty="0">
                <a:latin typeface="微软雅黑" panose="020B0503020204020204" pitchFamily="34" charset="-122"/>
                <a:ea typeface="微软雅黑" panose="020B0503020204020204" pitchFamily="34" charset="-122"/>
              </a:rPr>
              <a:t>计数器型控制器</a:t>
            </a:r>
            <a:endParaRPr lang="en-US" altLang="zh-CN" sz="3600" dirty="0">
              <a:latin typeface="微软雅黑" panose="020B0503020204020204" pitchFamily="34" charset="-122"/>
              <a:ea typeface="微软雅黑" panose="020B0503020204020204" pitchFamily="34" charset="-122"/>
            </a:endParaRPr>
          </a:p>
        </p:txBody>
      </p:sp>
      <p:sp>
        <p:nvSpPr>
          <p:cNvPr id="11270" name="Rectangle 3">
            <a:extLst>
              <a:ext uri="{FF2B5EF4-FFF2-40B4-BE49-F238E27FC236}">
                <a16:creationId xmlns:a16="http://schemas.microsoft.com/office/drawing/2014/main" id="{B882050A-345D-CA46-9203-DB6DCAE572ED}"/>
              </a:ext>
            </a:extLst>
          </p:cNvPr>
          <p:cNvSpPr>
            <a:spLocks noGrp="1" noChangeArrowheads="1"/>
          </p:cNvSpPr>
          <p:nvPr>
            <p:ph type="body" idx="1"/>
          </p:nvPr>
        </p:nvSpPr>
        <p:spPr>
          <a:xfrm>
            <a:off x="963827" y="1160464"/>
            <a:ext cx="4917989" cy="5083175"/>
          </a:xfrm>
        </p:spPr>
        <p:txBody>
          <a:bodyPr/>
          <a:lstStyle/>
          <a:p>
            <a:pPr algn="just">
              <a:buFont typeface="Wingdings" charset="2"/>
              <a:buChar char="q"/>
              <a:defRPr/>
            </a:pPr>
            <a:r>
              <a:rPr lang="zh-CN" altLang="en-US" dirty="0">
                <a:latin typeface="微软雅黑 Light" panose="020B0502040204020203" pitchFamily="34" charset="-122"/>
                <a:ea typeface="微软雅黑 Light" panose="020B0502040204020203" pitchFamily="34" charset="-122"/>
              </a:rPr>
              <a:t>将所要求的控制状态按一定原则进行编码分配，就可设计出一种状态计数器型控制器 </a:t>
            </a:r>
          </a:p>
          <a:p>
            <a:pPr algn="just">
              <a:buFont typeface="Wingdings" charset="2"/>
              <a:buChar char="q"/>
              <a:defRPr/>
            </a:pPr>
            <a:r>
              <a:rPr lang="zh-CN" altLang="en-US" dirty="0">
                <a:latin typeface="微软雅黑 Light" panose="020B0502040204020203" pitchFamily="34" charset="-122"/>
                <a:ea typeface="微软雅黑 Light" panose="020B0502040204020203" pitchFamily="34" charset="-122"/>
              </a:rPr>
              <a:t>图中计数器含有</a:t>
            </a:r>
            <a:r>
              <a:rPr lang="en-US" altLang="zh-CN" b="1" dirty="0">
                <a:latin typeface="微软雅黑" panose="020B0503020204020204" pitchFamily="34" charset="-122"/>
                <a:ea typeface="微软雅黑" panose="020B0503020204020204" pitchFamily="34" charset="-122"/>
              </a:rPr>
              <a:t>n</a:t>
            </a:r>
            <a:r>
              <a:rPr lang="zh-CN" altLang="en-US" dirty="0">
                <a:latin typeface="微软雅黑 Light" panose="020B0502040204020203" pitchFamily="34" charset="-122"/>
                <a:ea typeface="微软雅黑 Light" panose="020B0502040204020203" pitchFamily="34" charset="-122"/>
              </a:rPr>
              <a:t>个触发器，触发器的状态作为状态变量以二进制编码的形式赋于</a:t>
            </a:r>
            <a:r>
              <a:rPr lang="en-US" altLang="zh-CN" dirty="0">
                <a:latin typeface="微软雅黑 Light" panose="020B0502040204020203" pitchFamily="34" charset="-122"/>
                <a:ea typeface="微软雅黑 Light" panose="020B0502040204020203" pitchFamily="34" charset="-122"/>
              </a:rPr>
              <a:t>ASM</a:t>
            </a:r>
            <a:r>
              <a:rPr lang="zh-CN" altLang="en-US" dirty="0">
                <a:latin typeface="微软雅黑 Light" panose="020B0502040204020203" pitchFamily="34" charset="-122"/>
                <a:ea typeface="微软雅黑 Light" panose="020B0502040204020203" pitchFamily="34" charset="-122"/>
              </a:rPr>
              <a:t>流图中的每一个状态框，而条件输出框不予赋值</a:t>
            </a:r>
          </a:p>
          <a:p>
            <a:pPr algn="just">
              <a:buFont typeface="Wingdings" charset="2"/>
              <a:buChar char="q"/>
              <a:defRPr/>
            </a:pPr>
            <a:r>
              <a:rPr lang="zh-CN" altLang="en-US" dirty="0">
                <a:latin typeface="微软雅黑 Light" panose="020B0502040204020203" pitchFamily="34" charset="-122"/>
                <a:ea typeface="微软雅黑 Light" panose="020B0502040204020203" pitchFamily="34" charset="-122"/>
              </a:rPr>
              <a:t>使用寄存器产生控制状态，使用译码器产生与每个状态对应的输出信号。若使用一位热位编码，就不需要使用译码器 </a:t>
            </a:r>
          </a:p>
        </p:txBody>
      </p:sp>
      <p:sp>
        <p:nvSpPr>
          <p:cNvPr id="2" name="文本框 1">
            <a:extLst>
              <a:ext uri="{FF2B5EF4-FFF2-40B4-BE49-F238E27FC236}">
                <a16:creationId xmlns:a16="http://schemas.microsoft.com/office/drawing/2014/main" id="{F95EA0B2-1FA1-FE18-EB4A-EA968871A639}"/>
              </a:ext>
            </a:extLst>
          </p:cNvPr>
          <p:cNvSpPr txBox="1"/>
          <p:nvPr/>
        </p:nvSpPr>
        <p:spPr>
          <a:xfrm>
            <a:off x="9533038" y="3223459"/>
            <a:ext cx="449162" cy="369332"/>
          </a:xfrm>
          <a:prstGeom prst="rect">
            <a:avLst/>
          </a:prstGeom>
          <a:solidFill>
            <a:schemeClr val="bg1"/>
          </a:solidFill>
        </p:spPr>
        <p:txBody>
          <a:bodyPr wrap="none" rtlCol="0">
            <a:spAutoFit/>
          </a:bodyPr>
          <a:lstStyle/>
          <a:p>
            <a:r>
              <a:rPr lang="en-US" altLang="zh-CN" dirty="0"/>
              <a:t>Q</a:t>
            </a:r>
            <a:r>
              <a:rPr lang="en-US" altLang="zh-CN" sz="1200" dirty="0"/>
              <a:t>0</a:t>
            </a:r>
            <a:endParaRPr lang="zh-CN" altLang="en-US" sz="1200" dirty="0"/>
          </a:p>
        </p:txBody>
      </p:sp>
      <p:sp>
        <p:nvSpPr>
          <p:cNvPr id="5" name="文本框 4">
            <a:extLst>
              <a:ext uri="{FF2B5EF4-FFF2-40B4-BE49-F238E27FC236}">
                <a16:creationId xmlns:a16="http://schemas.microsoft.com/office/drawing/2014/main" id="{663ECF94-ACE9-BB4D-0FC4-FD903898534B}"/>
              </a:ext>
            </a:extLst>
          </p:cNvPr>
          <p:cNvSpPr txBox="1"/>
          <p:nvPr/>
        </p:nvSpPr>
        <p:spPr>
          <a:xfrm>
            <a:off x="9580663" y="3204409"/>
            <a:ext cx="449162" cy="369332"/>
          </a:xfrm>
          <a:prstGeom prst="rect">
            <a:avLst/>
          </a:prstGeom>
          <a:solidFill>
            <a:schemeClr val="bg1"/>
          </a:solidFill>
        </p:spPr>
        <p:txBody>
          <a:bodyPr wrap="none" rtlCol="0">
            <a:spAutoFit/>
          </a:bodyPr>
          <a:lstStyle/>
          <a:p>
            <a:r>
              <a:rPr lang="en-US" altLang="zh-CN" dirty="0"/>
              <a:t>Q</a:t>
            </a:r>
            <a:r>
              <a:rPr lang="en-US" altLang="zh-CN" sz="1200" i="1" dirty="0"/>
              <a:t>0</a:t>
            </a:r>
            <a:endParaRPr lang="zh-CN" altLang="en-US" sz="1200" i="1" dirty="0"/>
          </a:p>
        </p:txBody>
      </p:sp>
      <p:sp>
        <p:nvSpPr>
          <p:cNvPr id="6" name="文本框 5">
            <a:extLst>
              <a:ext uri="{FF2B5EF4-FFF2-40B4-BE49-F238E27FC236}">
                <a16:creationId xmlns:a16="http://schemas.microsoft.com/office/drawing/2014/main" id="{B60E819A-8786-3E2A-E270-5935D3F9C9A0}"/>
              </a:ext>
            </a:extLst>
          </p:cNvPr>
          <p:cNvSpPr txBox="1"/>
          <p:nvPr/>
        </p:nvSpPr>
        <p:spPr>
          <a:xfrm>
            <a:off x="8256688" y="3223459"/>
            <a:ext cx="585417" cy="369332"/>
          </a:xfrm>
          <a:prstGeom prst="rect">
            <a:avLst/>
          </a:prstGeom>
          <a:solidFill>
            <a:schemeClr val="bg1"/>
          </a:solidFill>
        </p:spPr>
        <p:txBody>
          <a:bodyPr wrap="none" rtlCol="0">
            <a:spAutoFit/>
          </a:bodyPr>
          <a:lstStyle/>
          <a:p>
            <a:r>
              <a:rPr lang="en-US" altLang="zh-CN" dirty="0"/>
              <a:t>Q</a:t>
            </a:r>
            <a:r>
              <a:rPr lang="en-US" altLang="zh-CN" sz="1200" i="1" dirty="0"/>
              <a:t>n-1</a:t>
            </a:r>
            <a:endParaRPr lang="zh-CN" altLang="en-US" sz="1200" i="1" dirty="0"/>
          </a:p>
        </p:txBody>
      </p:sp>
      <p:sp>
        <p:nvSpPr>
          <p:cNvPr id="7" name="文本框 6">
            <a:extLst>
              <a:ext uri="{FF2B5EF4-FFF2-40B4-BE49-F238E27FC236}">
                <a16:creationId xmlns:a16="http://schemas.microsoft.com/office/drawing/2014/main" id="{FAF5CB41-9588-44EC-2973-20A40631DEA7}"/>
              </a:ext>
            </a:extLst>
          </p:cNvPr>
          <p:cNvSpPr txBox="1"/>
          <p:nvPr/>
        </p:nvSpPr>
        <p:spPr>
          <a:xfrm>
            <a:off x="7537920" y="4124325"/>
            <a:ext cx="718768" cy="307777"/>
          </a:xfrm>
          <a:prstGeom prst="rect">
            <a:avLst/>
          </a:prstGeom>
          <a:solidFill>
            <a:schemeClr val="bg1"/>
          </a:solidFill>
        </p:spPr>
        <p:txBody>
          <a:bodyPr wrap="square" rtlCol="0">
            <a:spAutoFit/>
          </a:bodyPr>
          <a:lstStyle/>
          <a:p>
            <a:r>
              <a:rPr lang="en-US" altLang="zh-CN" sz="1400" dirty="0"/>
              <a:t>D</a:t>
            </a:r>
            <a:r>
              <a:rPr lang="en-US" altLang="zh-CN" sz="1000" dirty="0"/>
              <a:t>n-1</a:t>
            </a:r>
            <a:endParaRPr lang="zh-CN" altLang="en-US" sz="1000" dirty="0"/>
          </a:p>
        </p:txBody>
      </p:sp>
      <p:sp>
        <p:nvSpPr>
          <p:cNvPr id="8" name="文本框 7">
            <a:extLst>
              <a:ext uri="{FF2B5EF4-FFF2-40B4-BE49-F238E27FC236}">
                <a16:creationId xmlns:a16="http://schemas.microsoft.com/office/drawing/2014/main" id="{635BF039-5F27-028B-5E38-9DD994CC3F3F}"/>
              </a:ext>
            </a:extLst>
          </p:cNvPr>
          <p:cNvSpPr txBox="1"/>
          <p:nvPr/>
        </p:nvSpPr>
        <p:spPr>
          <a:xfrm>
            <a:off x="8618987" y="4125813"/>
            <a:ext cx="391663" cy="306289"/>
          </a:xfrm>
          <a:prstGeom prst="rect">
            <a:avLst/>
          </a:prstGeom>
          <a:solidFill>
            <a:schemeClr val="bg1"/>
          </a:solidFill>
        </p:spPr>
        <p:txBody>
          <a:bodyPr wrap="square" rtlCol="0">
            <a:spAutoFit/>
          </a:bodyPr>
          <a:lstStyle/>
          <a:p>
            <a:r>
              <a:rPr lang="en-US" altLang="zh-CN" sz="1400" dirty="0"/>
              <a:t>D</a:t>
            </a:r>
            <a:r>
              <a:rPr lang="en-US" altLang="zh-CN" sz="1000" dirty="0"/>
              <a:t>0</a:t>
            </a:r>
            <a:endParaRPr lang="zh-CN" altLang="en-US" sz="1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a:extLst>
              <a:ext uri="{FF2B5EF4-FFF2-40B4-BE49-F238E27FC236}">
                <a16:creationId xmlns:a16="http://schemas.microsoft.com/office/drawing/2014/main" id="{6DB1E6E4-0B11-DB43-993D-41ECF525D057}"/>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A371D38C-21B0-8C48-A3AE-5CE92D222B1F}" type="slidenum">
              <a:rPr lang="zh-CN" altLang="en-US" smtClean="0">
                <a:solidFill>
                  <a:srgbClr val="0000B6"/>
                </a:solidFill>
                <a:latin typeface="Book Antiqua" charset="0"/>
              </a:rPr>
              <a:pPr>
                <a:defRPr/>
              </a:pPr>
              <a:t>11</a:t>
            </a:fld>
            <a:endParaRPr lang="en-US" altLang="zh-CN">
              <a:solidFill>
                <a:srgbClr val="0000B6"/>
              </a:solidFill>
              <a:latin typeface="Book Antiqua" charset="0"/>
            </a:endParaRPr>
          </a:p>
        </p:txBody>
      </p:sp>
      <p:sp>
        <p:nvSpPr>
          <p:cNvPr id="31746" name="页脚占位符 4">
            <a:extLst>
              <a:ext uri="{FF2B5EF4-FFF2-40B4-BE49-F238E27FC236}">
                <a16:creationId xmlns:a16="http://schemas.microsoft.com/office/drawing/2014/main" id="{E0149320-7960-AD4D-95ED-4391ADAD3B86}"/>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1773570" name="Rectangle 2">
            <a:extLst>
              <a:ext uri="{FF2B5EF4-FFF2-40B4-BE49-F238E27FC236}">
                <a16:creationId xmlns:a16="http://schemas.microsoft.com/office/drawing/2014/main" id="{A9BE9664-3563-1149-9C8C-BE29130FF1EA}"/>
              </a:ext>
            </a:extLst>
          </p:cNvPr>
          <p:cNvSpPr>
            <a:spLocks noGrp="1" noChangeArrowheads="1"/>
          </p:cNvSpPr>
          <p:nvPr>
            <p:ph type="title"/>
          </p:nvPr>
        </p:nvSpPr>
        <p:spPr>
          <a:xfrm>
            <a:off x="641394" y="270692"/>
            <a:ext cx="7796212" cy="749300"/>
          </a:xfrm>
        </p:spPr>
        <p:txBody>
          <a:bodyPr/>
          <a:lstStyle/>
          <a:p>
            <a:pPr>
              <a:defRPr/>
            </a:pPr>
            <a:r>
              <a:rPr lang="zh-CN" altLang="en-US" sz="3600" dirty="0">
                <a:latin typeface="微软雅黑" panose="020B0503020204020204" pitchFamily="34" charset="-122"/>
                <a:ea typeface="微软雅黑" panose="020B0503020204020204" pitchFamily="34" charset="-122"/>
              </a:rPr>
              <a:t>计数型控制器</a:t>
            </a:r>
            <a:endParaRPr lang="en-US" altLang="zh-CN" sz="3600" dirty="0">
              <a:latin typeface="微软雅黑" panose="020B0503020204020204" pitchFamily="34" charset="-122"/>
              <a:ea typeface="微软雅黑" panose="020B0503020204020204" pitchFamily="34" charset="-122"/>
            </a:endParaRPr>
          </a:p>
        </p:txBody>
      </p:sp>
      <p:graphicFrame>
        <p:nvGraphicFramePr>
          <p:cNvPr id="1774538" name="Group 970">
            <a:extLst>
              <a:ext uri="{FF2B5EF4-FFF2-40B4-BE49-F238E27FC236}">
                <a16:creationId xmlns:a16="http://schemas.microsoft.com/office/drawing/2014/main" id="{EAA92A0B-D02B-8C4A-BE55-3EC9005F74F8}"/>
              </a:ext>
            </a:extLst>
          </p:cNvPr>
          <p:cNvGraphicFramePr>
            <a:graphicFrameLocks noGrp="1"/>
          </p:cNvGraphicFramePr>
          <p:nvPr>
            <p:extLst>
              <p:ext uri="{D42A27DB-BD31-4B8C-83A1-F6EECF244321}">
                <p14:modId xmlns:p14="http://schemas.microsoft.com/office/powerpoint/2010/main" val="528624923"/>
              </p:ext>
            </p:extLst>
          </p:nvPr>
        </p:nvGraphicFramePr>
        <p:xfrm>
          <a:off x="1358191" y="1336675"/>
          <a:ext cx="5616575" cy="2849564"/>
        </p:xfrm>
        <a:graphic>
          <a:graphicData uri="http://schemas.openxmlformats.org/drawingml/2006/table">
            <a:tbl>
              <a:tblPr/>
              <a:tblGrid>
                <a:gridCol w="681037">
                  <a:extLst>
                    <a:ext uri="{9D8B030D-6E8A-4147-A177-3AD203B41FA5}">
                      <a16:colId xmlns:a16="http://schemas.microsoft.com/office/drawing/2014/main" val="20000"/>
                    </a:ext>
                  </a:extLst>
                </a:gridCol>
                <a:gridCol w="771525">
                  <a:extLst>
                    <a:ext uri="{9D8B030D-6E8A-4147-A177-3AD203B41FA5}">
                      <a16:colId xmlns:a16="http://schemas.microsoft.com/office/drawing/2014/main" val="20001"/>
                    </a:ext>
                  </a:extLst>
                </a:gridCol>
                <a:gridCol w="771525">
                  <a:extLst>
                    <a:ext uri="{9D8B030D-6E8A-4147-A177-3AD203B41FA5}">
                      <a16:colId xmlns:a16="http://schemas.microsoft.com/office/drawing/2014/main" val="20002"/>
                    </a:ext>
                  </a:extLst>
                </a:gridCol>
                <a:gridCol w="925513">
                  <a:extLst>
                    <a:ext uri="{9D8B030D-6E8A-4147-A177-3AD203B41FA5}">
                      <a16:colId xmlns:a16="http://schemas.microsoft.com/office/drawing/2014/main" val="20003"/>
                    </a:ext>
                  </a:extLst>
                </a:gridCol>
                <a:gridCol w="923925">
                  <a:extLst>
                    <a:ext uri="{9D8B030D-6E8A-4147-A177-3AD203B41FA5}">
                      <a16:colId xmlns:a16="http://schemas.microsoft.com/office/drawing/2014/main" val="20004"/>
                    </a:ext>
                  </a:extLst>
                </a:gridCol>
                <a:gridCol w="771525">
                  <a:extLst>
                    <a:ext uri="{9D8B030D-6E8A-4147-A177-3AD203B41FA5}">
                      <a16:colId xmlns:a16="http://schemas.microsoft.com/office/drawing/2014/main" val="20005"/>
                    </a:ext>
                  </a:extLst>
                </a:gridCol>
                <a:gridCol w="771525">
                  <a:extLst>
                    <a:ext uri="{9D8B030D-6E8A-4147-A177-3AD203B41FA5}">
                      <a16:colId xmlns:a16="http://schemas.microsoft.com/office/drawing/2014/main" val="20006"/>
                    </a:ext>
                  </a:extLst>
                </a:gridCol>
              </a:tblGrid>
              <a:tr h="439738">
                <a:tc gridSpan="3">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charset="0"/>
                        </a:rPr>
                        <a:t>现态</a:t>
                      </a:r>
                    </a:p>
                  </a:txBody>
                  <a:tcPr marT="45730" marB="457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charset="0"/>
                        </a:rPr>
                        <a:t>次态</a:t>
                      </a:r>
                    </a:p>
                  </a:txBody>
                  <a:tcPr marT="45730" marB="457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charset="0"/>
                        </a:rPr>
                        <a:t>条件输出</a:t>
                      </a:r>
                    </a:p>
                  </a:txBody>
                  <a:tcPr marT="45730" marB="457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96875">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charset="2"/>
                        <a:buNone/>
                        <a:tabLst/>
                      </a:pPr>
                      <a:r>
                        <a:rPr kumimoji="0" lang="en-US" altLang="zh-CN" sz="2000" b="0" i="0" u="none" strike="noStrike" cap="none" normalizeH="0" baseline="0">
                          <a:ln>
                            <a:noFill/>
                          </a:ln>
                          <a:solidFill>
                            <a:srgbClr val="315263"/>
                          </a:solidFill>
                          <a:effectLst/>
                          <a:latin typeface="Arial" charset="0"/>
                          <a:ea typeface="宋体" charset="-122"/>
                        </a:rPr>
                        <a:t>Q</a:t>
                      </a:r>
                      <a:r>
                        <a:rPr kumimoji="0" lang="en-US" altLang="zh-CN" sz="2000" b="0" i="0" u="none" strike="noStrike" cap="none" normalizeH="0" baseline="-25000">
                          <a:ln>
                            <a:noFill/>
                          </a:ln>
                          <a:solidFill>
                            <a:srgbClr val="315263"/>
                          </a:solidFill>
                          <a:effectLst/>
                          <a:latin typeface="Arial" charset="0"/>
                          <a:ea typeface="宋体" charset="-122"/>
                        </a:rPr>
                        <a:t>2</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charset="2"/>
                        <a:buNone/>
                        <a:tabLst/>
                      </a:pPr>
                      <a:r>
                        <a:rPr kumimoji="0" lang="en-US" altLang="zh-CN" sz="2000" b="0" i="0" u="none" strike="noStrike" cap="none" normalizeH="0" baseline="0">
                          <a:ln>
                            <a:noFill/>
                          </a:ln>
                          <a:solidFill>
                            <a:srgbClr val="315263"/>
                          </a:solidFill>
                          <a:effectLst/>
                          <a:latin typeface="Arial" charset="0"/>
                          <a:ea typeface="宋体" charset="-122"/>
                        </a:rPr>
                        <a:t>Q</a:t>
                      </a:r>
                      <a:r>
                        <a:rPr kumimoji="0" lang="en-US" altLang="zh-CN" sz="2000" b="0" i="0" u="none" strike="noStrike" cap="none" normalizeH="0" baseline="-25000">
                          <a:ln>
                            <a:noFill/>
                          </a:ln>
                          <a:solidFill>
                            <a:srgbClr val="315263"/>
                          </a:solidFill>
                          <a:effectLst/>
                          <a:latin typeface="Arial" charset="0"/>
                          <a:ea typeface="宋体" charset="-122"/>
                        </a:rPr>
                        <a:t>1</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charset="2"/>
                        <a:buNone/>
                        <a:tabLst/>
                      </a:pPr>
                      <a:r>
                        <a:rPr kumimoji="0" lang="en-US" altLang="zh-CN" sz="2000" b="0" i="0" u="none" strike="noStrike" cap="none" normalizeH="0" baseline="0">
                          <a:ln>
                            <a:noFill/>
                          </a:ln>
                          <a:solidFill>
                            <a:srgbClr val="315263"/>
                          </a:solidFill>
                          <a:effectLst/>
                          <a:latin typeface="Arial" charset="0"/>
                          <a:ea typeface="宋体" charset="-122"/>
                        </a:rPr>
                        <a:t>X</a:t>
                      </a:r>
                    </a:p>
                  </a:txBody>
                  <a:tcPr marT="45730" marB="457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charset="2"/>
                        <a:buNone/>
                        <a:tabLst/>
                      </a:pPr>
                      <a:r>
                        <a:rPr kumimoji="0" lang="en-US" altLang="zh-CN" sz="2000" b="0" i="0" u="none" strike="noStrike" cap="none" normalizeH="0" baseline="0">
                          <a:ln>
                            <a:noFill/>
                          </a:ln>
                          <a:solidFill>
                            <a:srgbClr val="315263"/>
                          </a:solidFill>
                          <a:effectLst/>
                          <a:latin typeface="Arial" charset="0"/>
                          <a:ea typeface="宋体" charset="-122"/>
                        </a:rPr>
                        <a:t>Q</a:t>
                      </a:r>
                      <a:r>
                        <a:rPr kumimoji="0" lang="en-US" altLang="zh-CN" sz="2000" b="0" i="0" u="none" strike="noStrike" cap="none" normalizeH="0" baseline="-25000">
                          <a:ln>
                            <a:noFill/>
                          </a:ln>
                          <a:solidFill>
                            <a:srgbClr val="315263"/>
                          </a:solidFill>
                          <a:effectLst/>
                          <a:latin typeface="Arial" charset="0"/>
                          <a:ea typeface="宋体" charset="-122"/>
                        </a:rPr>
                        <a:t>2</a:t>
                      </a:r>
                      <a:r>
                        <a:rPr kumimoji="0" lang="en-US" altLang="zh-CN" sz="2000" b="0" i="0" u="none" strike="noStrike" cap="none" normalizeH="0" baseline="30000">
                          <a:ln>
                            <a:noFill/>
                          </a:ln>
                          <a:solidFill>
                            <a:srgbClr val="315263"/>
                          </a:solidFill>
                          <a:effectLst/>
                          <a:latin typeface="Arial" charset="0"/>
                          <a:ea typeface="宋体" charset="-122"/>
                        </a:rPr>
                        <a:t>n+1</a:t>
                      </a:r>
                    </a:p>
                  </a:txBody>
                  <a:tcPr marT="45730" marB="457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charset="2"/>
                        <a:buNone/>
                        <a:tabLst/>
                      </a:pPr>
                      <a:r>
                        <a:rPr kumimoji="0" lang="en-US" altLang="zh-CN" sz="2000" b="0" i="0" u="none" strike="noStrike" cap="none" normalizeH="0" baseline="0">
                          <a:ln>
                            <a:noFill/>
                          </a:ln>
                          <a:solidFill>
                            <a:srgbClr val="315263"/>
                          </a:solidFill>
                          <a:effectLst/>
                          <a:latin typeface="Arial" charset="0"/>
                          <a:ea typeface="宋体" charset="-122"/>
                        </a:rPr>
                        <a:t>Q</a:t>
                      </a:r>
                      <a:r>
                        <a:rPr kumimoji="0" lang="en-US" altLang="zh-CN" sz="2000" b="0" i="0" u="none" strike="noStrike" cap="none" normalizeH="0" baseline="-25000">
                          <a:ln>
                            <a:noFill/>
                          </a:ln>
                          <a:solidFill>
                            <a:srgbClr val="315263"/>
                          </a:solidFill>
                          <a:effectLst/>
                          <a:latin typeface="Arial" charset="0"/>
                          <a:ea typeface="宋体" charset="-122"/>
                        </a:rPr>
                        <a:t>1</a:t>
                      </a:r>
                      <a:r>
                        <a:rPr kumimoji="0" lang="en-US" altLang="zh-CN" sz="2000" b="0" i="0" u="none" strike="noStrike" cap="none" normalizeH="0" baseline="30000">
                          <a:ln>
                            <a:noFill/>
                          </a:ln>
                          <a:solidFill>
                            <a:srgbClr val="315263"/>
                          </a:solidFill>
                          <a:effectLst/>
                          <a:latin typeface="Arial" charset="0"/>
                          <a:ea typeface="宋体" charset="-122"/>
                        </a:rPr>
                        <a:t>n+1</a:t>
                      </a:r>
                    </a:p>
                  </a:txBody>
                  <a:tcPr marT="45730" marB="457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charset="2"/>
                        <a:buNone/>
                        <a:tabLst/>
                      </a:pPr>
                      <a:r>
                        <a:rPr kumimoji="0" lang="en-US" altLang="zh-CN" sz="2000" b="0" i="0" u="none" strike="noStrike" cap="none" normalizeH="0" baseline="0">
                          <a:ln>
                            <a:noFill/>
                          </a:ln>
                          <a:solidFill>
                            <a:srgbClr val="315263"/>
                          </a:solidFill>
                          <a:effectLst/>
                          <a:latin typeface="Arial" charset="0"/>
                          <a:ea typeface="宋体" charset="-122"/>
                        </a:rPr>
                        <a:t>Z</a:t>
                      </a:r>
                      <a:r>
                        <a:rPr kumimoji="0" lang="en-US" altLang="zh-CN" sz="2000" b="0" i="0" u="none" strike="noStrike" cap="none" normalizeH="0" baseline="-25000">
                          <a:ln>
                            <a:noFill/>
                          </a:ln>
                          <a:solidFill>
                            <a:srgbClr val="315263"/>
                          </a:solidFill>
                          <a:effectLst/>
                          <a:latin typeface="Arial" charset="0"/>
                          <a:ea typeface="宋体" charset="-122"/>
                        </a:rPr>
                        <a:t>2</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charset="2"/>
                        <a:buNone/>
                        <a:tabLst/>
                      </a:pPr>
                      <a:r>
                        <a:rPr kumimoji="0" lang="en-US" altLang="zh-CN" sz="2000" b="0" i="0" u="none" strike="noStrike" cap="none" normalizeH="0" baseline="0">
                          <a:ln>
                            <a:noFill/>
                          </a:ln>
                          <a:solidFill>
                            <a:srgbClr val="315263"/>
                          </a:solidFill>
                          <a:effectLst/>
                          <a:latin typeface="Arial" charset="0"/>
                          <a:ea typeface="宋体" charset="-122"/>
                        </a:rPr>
                        <a:t>Z</a:t>
                      </a:r>
                      <a:r>
                        <a:rPr kumimoji="0" lang="en-US" altLang="zh-CN" sz="2000" b="0" i="0" u="none" strike="noStrike" cap="none" normalizeH="0" baseline="-25000">
                          <a:ln>
                            <a:noFill/>
                          </a:ln>
                          <a:solidFill>
                            <a:srgbClr val="315263"/>
                          </a:solidFill>
                          <a:effectLst/>
                          <a:latin typeface="Arial" charset="0"/>
                          <a:ea typeface="宋体" charset="-122"/>
                        </a:rPr>
                        <a:t>1</a:t>
                      </a:r>
                    </a:p>
                  </a:txBody>
                  <a:tcPr marT="45730" marB="457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1638">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charset="0"/>
                          <a:ea typeface="宋体" charset="-122"/>
                          <a:cs typeface="Times New Roman" charset="0"/>
                        </a:rPr>
                        <a:t>0</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charset="0"/>
                          <a:ea typeface="宋体" charset="-122"/>
                          <a:cs typeface="Times New Roman" charset="0"/>
                        </a:rPr>
                        <a:t>0</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charset="0"/>
                          <a:ea typeface="宋体" charset="-122"/>
                          <a:cs typeface="Times New Roman" charset="0"/>
                        </a:rPr>
                        <a:t>0</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charset="0"/>
                          <a:ea typeface="宋体" charset="-122"/>
                          <a:cs typeface="Times New Roman" charset="0"/>
                        </a:rPr>
                        <a:t>1</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charset="0"/>
                          <a:ea typeface="宋体" charset="-122"/>
                          <a:cs typeface="Times New Roman" charset="0"/>
                        </a:rPr>
                        <a:t>0</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charset="0"/>
                          <a:ea typeface="宋体" charset="-122"/>
                          <a:cs typeface="Times New Roman" charset="0"/>
                        </a:rPr>
                        <a:t>1</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charset="0"/>
                          <a:ea typeface="宋体" charset="-122"/>
                          <a:cs typeface="Times New Roman" charset="0"/>
                        </a:rPr>
                        <a:t>1</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charset="0"/>
                          <a:ea typeface="宋体" charset="-122"/>
                          <a:cs typeface="Times New Roman" charset="0"/>
                        </a:rPr>
                        <a:t>0</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charset="0"/>
                          <a:ea typeface="宋体" charset="-122"/>
                          <a:cs typeface="Times New Roman" charset="0"/>
                        </a:rPr>
                        <a:t>0</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charset="0"/>
                          <a:ea typeface="宋体" charset="-122"/>
                          <a:cs typeface="Times New Roman" charset="0"/>
                        </a:rPr>
                        <a:t>1</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charset="0"/>
                          <a:ea typeface="宋体" charset="-122"/>
                          <a:cs typeface="Times New Roman" charset="0"/>
                        </a:rPr>
                        <a:t>1</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charset="0"/>
                          <a:ea typeface="宋体" charset="-122"/>
                          <a:cs typeface="Times New Roman" charset="0"/>
                        </a:rPr>
                        <a:t>1</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charset="0"/>
                          <a:ea typeface="宋体" charset="-122"/>
                          <a:cs typeface="Times New Roman" charset="0"/>
                        </a:rPr>
                        <a:t>0</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charset="0"/>
                          <a:ea typeface="宋体" charset="-122"/>
                          <a:cs typeface="Times New Roman" charset="0"/>
                        </a:rPr>
                        <a:t>1</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3225">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bg1"/>
                          </a:solidFill>
                          <a:effectLst/>
                          <a:latin typeface="Times New Roman" charset="0"/>
                          <a:ea typeface="宋体" charset="-122"/>
                          <a:cs typeface="Times New Roman" charset="0"/>
                        </a:rPr>
                        <a:t>0</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bg1"/>
                          </a:solidFill>
                          <a:effectLst/>
                          <a:latin typeface="Times New Roman" charset="0"/>
                          <a:ea typeface="宋体" charset="-122"/>
                          <a:cs typeface="Times New Roman" charset="0"/>
                        </a:rPr>
                        <a:t>1</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bg1"/>
                          </a:solidFill>
                          <a:effectLst/>
                          <a:latin typeface="Times New Roman" charset="0"/>
                          <a:ea typeface="宋体" charset="-122"/>
                          <a:cs typeface="Times New Roman" charset="0"/>
                        </a:rPr>
                        <a:t>Ø</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bg1"/>
                          </a:solidFill>
                          <a:effectLst/>
                          <a:latin typeface="Times New Roman" charset="0"/>
                          <a:ea typeface="宋体" charset="-122"/>
                          <a:cs typeface="Times New Roman" charset="0"/>
                        </a:rPr>
                        <a:t>0</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bg1"/>
                          </a:solidFill>
                          <a:effectLst/>
                          <a:latin typeface="Times New Roman" charset="0"/>
                          <a:ea typeface="宋体" charset="-122"/>
                          <a:cs typeface="Times New Roman" charset="0"/>
                        </a:rPr>
                        <a:t>0</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bg1"/>
                          </a:solidFill>
                          <a:effectLst/>
                          <a:latin typeface="Times New Roman" charset="0"/>
                          <a:ea typeface="宋体" charset="-122"/>
                          <a:cs typeface="Times New Roman" charset="0"/>
                        </a:rPr>
                        <a:t>0</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bg1"/>
                          </a:solidFill>
                          <a:effectLst/>
                          <a:latin typeface="宋体" charset="-122"/>
                          <a:ea typeface="宋体" charset="-122"/>
                          <a:cs typeface="Times New Roman" charset="0"/>
                        </a:rPr>
                        <a:t>0</a:t>
                      </a:r>
                      <a:endParaRPr kumimoji="0" lang="en-US" altLang="zh-CN" sz="2000" b="0" i="0" u="none" strike="noStrike" cap="none" normalizeH="0" baseline="0" dirty="0">
                        <a:ln>
                          <a:noFill/>
                        </a:ln>
                        <a:solidFill>
                          <a:schemeClr val="bg1"/>
                        </a:solidFill>
                        <a:effectLst/>
                        <a:latin typeface="Times New Roman" charset="0"/>
                        <a:ea typeface="宋体" charset="-122"/>
                        <a:cs typeface="Times New Roman"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extLst>
                  <a:ext uri="{0D108BD9-81ED-4DB2-BD59-A6C34878D82A}">
                    <a16:rowId xmlns:a16="http://schemas.microsoft.com/office/drawing/2014/main" val="10004"/>
                  </a:ext>
                </a:extLst>
              </a:tr>
              <a:tr h="401638">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charset="0"/>
                          <a:ea typeface="宋体" charset="-122"/>
                          <a:cs typeface="Times New Roman" charset="0"/>
                        </a:rPr>
                        <a:t>1</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charset="0"/>
                          <a:ea typeface="宋体" charset="-122"/>
                          <a:cs typeface="Times New Roman" charset="0"/>
                        </a:rPr>
                        <a:t>0</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charset="0"/>
                          <a:ea typeface="宋体" charset="-122"/>
                          <a:cs typeface="Times New Roman" charset="0"/>
                        </a:rPr>
                        <a:t>Ø</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charset="0"/>
                          <a:ea typeface="宋体" charset="-122"/>
                          <a:cs typeface="Times New Roman" charset="0"/>
                        </a:rPr>
                        <a:t>0</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charset="0"/>
                          <a:ea typeface="宋体" charset="-122"/>
                          <a:cs typeface="Times New Roman" charset="0"/>
                        </a:rPr>
                        <a:t>0</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charset="0"/>
                          <a:ea typeface="宋体" charset="-122"/>
                          <a:cs typeface="Times New Roman" charset="0"/>
                        </a:rPr>
                        <a:t>0</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charset="-122"/>
                          <a:ea typeface="宋体" charset="-122"/>
                          <a:cs typeface="Times New Roman" charset="0"/>
                        </a:rPr>
                        <a:t>0</a:t>
                      </a:r>
                      <a:endParaRPr kumimoji="0" lang="en-US" altLang="zh-CN" sz="2000" b="0" i="0" u="none" strike="noStrike" cap="none" normalizeH="0" baseline="0">
                        <a:ln>
                          <a:noFill/>
                        </a:ln>
                        <a:solidFill>
                          <a:schemeClr val="tx1"/>
                        </a:solidFill>
                        <a:effectLst/>
                        <a:latin typeface="Times New Roman" charset="0"/>
                        <a:ea typeface="宋体" charset="-122"/>
                        <a:cs typeface="Times New Roman"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3225">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charset="0"/>
                          <a:ea typeface="宋体" charset="-122"/>
                          <a:cs typeface="Times New Roman" charset="0"/>
                        </a:rPr>
                        <a:t>1</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charset="0"/>
                          <a:ea typeface="宋体" charset="-122"/>
                          <a:cs typeface="Times New Roman" charset="0"/>
                        </a:rPr>
                        <a:t>1</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charset="0"/>
                          <a:ea typeface="宋体" charset="-122"/>
                          <a:cs typeface="Times New Roman" charset="0"/>
                        </a:rPr>
                        <a:t>Ø</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charset="0"/>
                          <a:ea typeface="宋体" charset="-122"/>
                          <a:cs typeface="Times New Roman" charset="0"/>
                        </a:rPr>
                        <a:t>0</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charset="0"/>
                          <a:ea typeface="宋体" charset="-122"/>
                          <a:cs typeface="Times New Roman" charset="0"/>
                        </a:rPr>
                        <a:t>0</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charset="0"/>
                          <a:ea typeface="宋体" charset="-122"/>
                          <a:cs typeface="Times New Roman" charset="0"/>
                        </a:rPr>
                        <a:t>0</a:t>
                      </a: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charset="-122"/>
                          <a:ea typeface="宋体" charset="-122"/>
                          <a:cs typeface="Times New Roman" charset="0"/>
                        </a:rPr>
                        <a:t>0</a:t>
                      </a:r>
                      <a:endParaRPr kumimoji="0" lang="en-US" altLang="zh-CN" sz="2000" b="0" i="0" u="none" strike="noStrike" cap="none" normalizeH="0" baseline="0" dirty="0">
                        <a:ln>
                          <a:noFill/>
                        </a:ln>
                        <a:solidFill>
                          <a:schemeClr val="tx1"/>
                        </a:solidFill>
                        <a:effectLst/>
                        <a:latin typeface="Times New Roman" charset="0"/>
                        <a:ea typeface="宋体" charset="-122"/>
                        <a:cs typeface="Times New Roman"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2355" name="Text Box 972">
            <a:extLst>
              <a:ext uri="{FF2B5EF4-FFF2-40B4-BE49-F238E27FC236}">
                <a16:creationId xmlns:a16="http://schemas.microsoft.com/office/drawing/2014/main" id="{635BC9D2-188F-6645-925F-4248057CC5D1}"/>
              </a:ext>
            </a:extLst>
          </p:cNvPr>
          <p:cNvSpPr txBox="1">
            <a:spLocks noChangeArrowheads="1"/>
          </p:cNvSpPr>
          <p:nvPr/>
        </p:nvSpPr>
        <p:spPr bwMode="auto">
          <a:xfrm>
            <a:off x="1358191" y="4289426"/>
            <a:ext cx="577165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defRPr/>
            </a:pPr>
            <a:r>
              <a:rPr lang="zh-CN" altLang="en-US" sz="2400" dirty="0">
                <a:latin typeface="微软雅黑 Light" panose="020B0502040204020203" pitchFamily="34" charset="-122"/>
                <a:ea typeface="微软雅黑 Light" panose="020B0502040204020203" pitchFamily="34" charset="-122"/>
              </a:rPr>
              <a:t>该表为简化状态转换表，因为</a:t>
            </a:r>
            <a:r>
              <a:rPr lang="en-US" altLang="zh-CN" sz="2400" dirty="0">
                <a:latin typeface="微软雅黑 Light" panose="020B0502040204020203" pitchFamily="34" charset="-122"/>
                <a:ea typeface="微软雅黑 Light" panose="020B0502040204020203" pitchFamily="34" charset="-122"/>
              </a:rPr>
              <a:t>10</a:t>
            </a:r>
            <a:r>
              <a:rPr lang="zh-CN" altLang="en-US" sz="2400" dirty="0">
                <a:latin typeface="微软雅黑 Light" panose="020B0502040204020203" pitchFamily="34" charset="-122"/>
                <a:ea typeface="微软雅黑 Light" panose="020B0502040204020203" pitchFamily="34" charset="-122"/>
              </a:rPr>
              <a:t>和</a:t>
            </a:r>
            <a:r>
              <a:rPr lang="en-US" altLang="zh-CN" sz="2400" dirty="0">
                <a:latin typeface="微软雅黑 Light" panose="020B0502040204020203" pitchFamily="34" charset="-122"/>
                <a:ea typeface="微软雅黑 Light" panose="020B0502040204020203" pitchFamily="34" charset="-122"/>
              </a:rPr>
              <a:t>11</a:t>
            </a:r>
            <a:r>
              <a:rPr lang="zh-CN" altLang="en-US" sz="2400" dirty="0">
                <a:latin typeface="微软雅黑 Light" panose="020B0502040204020203" pitchFamily="34" charset="-122"/>
                <a:ea typeface="微软雅黑 Light" panose="020B0502040204020203" pitchFamily="34" charset="-122"/>
              </a:rPr>
              <a:t>状态与输入</a:t>
            </a:r>
            <a:r>
              <a:rPr lang="en-US" altLang="zh-CN" sz="2400" dirty="0">
                <a:latin typeface="微软雅黑 Light" panose="020B0502040204020203" pitchFamily="34" charset="-122"/>
                <a:ea typeface="微软雅黑 Light" panose="020B0502040204020203" pitchFamily="34" charset="-122"/>
              </a:rPr>
              <a:t>X</a:t>
            </a:r>
            <a:r>
              <a:rPr lang="zh-CN" altLang="en-US" sz="2400" dirty="0">
                <a:latin typeface="微软雅黑 Light" panose="020B0502040204020203" pitchFamily="34" charset="-122"/>
                <a:ea typeface="微软雅黑 Light" panose="020B0502040204020203" pitchFamily="34" charset="-122"/>
              </a:rPr>
              <a:t>无关，所以对应于该两行输入值可作为任意项</a:t>
            </a:r>
            <a:r>
              <a:rPr lang="en-US" altLang="zh-CN" sz="2400" dirty="0">
                <a:latin typeface="微软雅黑 Light" panose="020B0502040204020203" pitchFamily="34" charset="-122"/>
                <a:ea typeface="微软雅黑 Light" panose="020B0502040204020203" pitchFamily="34" charset="-122"/>
              </a:rPr>
              <a:t>Ø</a:t>
            </a:r>
            <a:r>
              <a:rPr lang="zh-CN" altLang="en-US" sz="2400" dirty="0">
                <a:latin typeface="微软雅黑 Light" panose="020B0502040204020203" pitchFamily="34" charset="-122"/>
                <a:ea typeface="微软雅黑 Light" panose="020B0502040204020203" pitchFamily="34" charset="-122"/>
              </a:rPr>
              <a:t>处理 </a:t>
            </a:r>
          </a:p>
        </p:txBody>
      </p:sp>
      <p:sp>
        <p:nvSpPr>
          <p:cNvPr id="12356" name="Text Box 973">
            <a:extLst>
              <a:ext uri="{FF2B5EF4-FFF2-40B4-BE49-F238E27FC236}">
                <a16:creationId xmlns:a16="http://schemas.microsoft.com/office/drawing/2014/main" id="{66241737-E202-CA4E-B06F-4B2FB65BBD1C}"/>
              </a:ext>
            </a:extLst>
          </p:cNvPr>
          <p:cNvSpPr txBox="1">
            <a:spLocks noChangeArrowheads="1"/>
          </p:cNvSpPr>
          <p:nvPr/>
        </p:nvSpPr>
        <p:spPr bwMode="auto">
          <a:xfrm>
            <a:off x="7345363" y="4432300"/>
            <a:ext cx="369014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defRPr/>
            </a:pPr>
            <a:r>
              <a:rPr lang="zh-CN" altLang="en-US" sz="2400" dirty="0">
                <a:latin typeface="微软雅黑 Light" panose="020B0502040204020203" pitchFamily="34" charset="-122"/>
                <a:ea typeface="微软雅黑 Light" panose="020B0502040204020203" pitchFamily="34" charset="-122"/>
              </a:rPr>
              <a:t>设</a:t>
            </a:r>
            <a:r>
              <a:rPr lang="en-US" altLang="zh-CN" sz="2400" dirty="0">
                <a:latin typeface="微软雅黑 Light" panose="020B0502040204020203" pitchFamily="34" charset="-122"/>
                <a:ea typeface="微软雅黑 Light" panose="020B0502040204020203" pitchFamily="34" charset="-122"/>
              </a:rPr>
              <a:t>0l</a:t>
            </a:r>
            <a:r>
              <a:rPr lang="zh-CN" altLang="en-US" sz="2400" dirty="0">
                <a:latin typeface="微软雅黑 Light" panose="020B0502040204020203" pitchFamily="34" charset="-122"/>
                <a:ea typeface="微软雅黑 Light" panose="020B0502040204020203" pitchFamily="34" charset="-122"/>
              </a:rPr>
              <a:t>的次态为</a:t>
            </a:r>
            <a:r>
              <a:rPr lang="en-US" altLang="zh-CN" sz="2400" dirty="0">
                <a:latin typeface="微软雅黑 Light" panose="020B0502040204020203" pitchFamily="34" charset="-122"/>
                <a:ea typeface="微软雅黑 Light" panose="020B0502040204020203" pitchFamily="34" charset="-122"/>
              </a:rPr>
              <a:t>00</a:t>
            </a:r>
            <a:r>
              <a:rPr lang="zh-CN" altLang="en-US" sz="2400" dirty="0">
                <a:latin typeface="微软雅黑 Light" panose="020B0502040204020203" pitchFamily="34" charset="-122"/>
                <a:ea typeface="微软雅黑 Light" panose="020B0502040204020203" pitchFamily="34" charset="-122"/>
              </a:rPr>
              <a:t>，以保证一旦出现</a:t>
            </a:r>
            <a:r>
              <a:rPr lang="en-US" altLang="zh-CN" sz="2400" dirty="0">
                <a:latin typeface="微软雅黑 Light" panose="020B0502040204020203" pitchFamily="34" charset="-122"/>
                <a:ea typeface="微软雅黑 Light" panose="020B0502040204020203" pitchFamily="34" charset="-122"/>
              </a:rPr>
              <a:t>0l</a:t>
            </a:r>
            <a:r>
              <a:rPr lang="zh-CN" altLang="en-US" sz="2400" dirty="0">
                <a:latin typeface="微软雅黑 Light" panose="020B0502040204020203" pitchFamily="34" charset="-122"/>
                <a:ea typeface="微软雅黑 Light" panose="020B0502040204020203" pitchFamily="34" charset="-122"/>
              </a:rPr>
              <a:t>状态后（电路自启动），经过一个时钟周期可以自动回到有用状态循环</a:t>
            </a:r>
          </a:p>
        </p:txBody>
      </p:sp>
      <p:sp>
        <p:nvSpPr>
          <p:cNvPr id="12357" name="Text Box 975">
            <a:extLst>
              <a:ext uri="{FF2B5EF4-FFF2-40B4-BE49-F238E27FC236}">
                <a16:creationId xmlns:a16="http://schemas.microsoft.com/office/drawing/2014/main" id="{CB1592B5-E03B-8248-96BD-4A1A37F7AE4B}"/>
              </a:ext>
            </a:extLst>
          </p:cNvPr>
          <p:cNvSpPr txBox="1">
            <a:spLocks noChangeArrowheads="1"/>
          </p:cNvSpPr>
          <p:nvPr/>
        </p:nvSpPr>
        <p:spPr bwMode="auto">
          <a:xfrm>
            <a:off x="1358191" y="5453063"/>
            <a:ext cx="40361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2400" dirty="0">
                <a:latin typeface="微软雅黑 Light" panose="020B0502040204020203" pitchFamily="34" charset="-122"/>
                <a:ea typeface="微软雅黑 Light" panose="020B0502040204020203" pitchFamily="34" charset="-122"/>
              </a:rPr>
              <a:t>触发器的驱动方程</a:t>
            </a:r>
          </a:p>
        </p:txBody>
      </p:sp>
      <p:sp>
        <p:nvSpPr>
          <p:cNvPr id="12358" name="Rectangle 977">
            <a:extLst>
              <a:ext uri="{FF2B5EF4-FFF2-40B4-BE49-F238E27FC236}">
                <a16:creationId xmlns:a16="http://schemas.microsoft.com/office/drawing/2014/main" id="{51585A9F-4F9E-F74D-8BD0-2C165CF85CBD}"/>
              </a:ext>
            </a:extLst>
          </p:cNvPr>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en-US">
              <a:ea typeface="宋体" charset="-122"/>
            </a:endParaRPr>
          </a:p>
        </p:txBody>
      </p:sp>
      <p:graphicFrame>
        <p:nvGraphicFramePr>
          <p:cNvPr id="31814" name="Object 979">
            <a:extLst>
              <a:ext uri="{FF2B5EF4-FFF2-40B4-BE49-F238E27FC236}">
                <a16:creationId xmlns:a16="http://schemas.microsoft.com/office/drawing/2014/main" id="{C785A02F-A1B9-3E4A-8131-68B00D7A5179}"/>
              </a:ext>
            </a:extLst>
          </p:cNvPr>
          <p:cNvGraphicFramePr>
            <a:graphicFrameLocks noChangeAspect="1"/>
          </p:cNvGraphicFramePr>
          <p:nvPr>
            <p:extLst>
              <p:ext uri="{D42A27DB-BD31-4B8C-83A1-F6EECF244321}">
                <p14:modId xmlns:p14="http://schemas.microsoft.com/office/powerpoint/2010/main" val="2121521085"/>
              </p:ext>
            </p:extLst>
          </p:nvPr>
        </p:nvGraphicFramePr>
        <p:xfrm>
          <a:off x="2011892" y="5878925"/>
          <a:ext cx="1146175" cy="338138"/>
        </p:xfrm>
        <a:graphic>
          <a:graphicData uri="http://schemas.openxmlformats.org/presentationml/2006/ole">
            <mc:AlternateContent xmlns:mc="http://schemas.openxmlformats.org/markup-compatibility/2006">
              <mc:Choice xmlns:v="urn:schemas-microsoft-com:vml" Requires="v">
                <p:oleObj name="Equation" r:id="rId2" imgW="17843500" imgH="5270500" progId="Equation.DSMT4">
                  <p:embed/>
                </p:oleObj>
              </mc:Choice>
              <mc:Fallback>
                <p:oleObj name="Equation" r:id="rId2" imgW="17843500" imgH="5270500" progId="Equation.DSMT4">
                  <p:embed/>
                  <p:pic>
                    <p:nvPicPr>
                      <p:cNvPr id="0" name="Object 9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892" y="5878925"/>
                        <a:ext cx="11461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815" name="Object 978">
            <a:extLst>
              <a:ext uri="{FF2B5EF4-FFF2-40B4-BE49-F238E27FC236}">
                <a16:creationId xmlns:a16="http://schemas.microsoft.com/office/drawing/2014/main" id="{5FB5DB30-10DC-0C4D-9C0B-317A8E7D5EF4}"/>
              </a:ext>
            </a:extLst>
          </p:cNvPr>
          <p:cNvGraphicFramePr>
            <a:graphicFrameLocks noChangeAspect="1"/>
          </p:cNvGraphicFramePr>
          <p:nvPr>
            <p:extLst>
              <p:ext uri="{D42A27DB-BD31-4B8C-83A1-F6EECF244321}">
                <p14:modId xmlns:p14="http://schemas.microsoft.com/office/powerpoint/2010/main" val="1165810775"/>
              </p:ext>
            </p:extLst>
          </p:nvPr>
        </p:nvGraphicFramePr>
        <p:xfrm>
          <a:off x="1955537" y="6232354"/>
          <a:ext cx="1300162" cy="352425"/>
        </p:xfrm>
        <a:graphic>
          <a:graphicData uri="http://schemas.openxmlformats.org/presentationml/2006/ole">
            <mc:AlternateContent xmlns:mc="http://schemas.openxmlformats.org/markup-compatibility/2006">
              <mc:Choice xmlns:v="urn:schemas-microsoft-com:vml" Requires="v">
                <p:oleObj name="Equation" r:id="rId4" imgW="17259300" imgH="4686300" progId="Equation.DSMT4">
                  <p:embed/>
                </p:oleObj>
              </mc:Choice>
              <mc:Fallback>
                <p:oleObj name="Equation" r:id="rId4" imgW="17259300" imgH="4686300" progId="Equation.DSMT4">
                  <p:embed/>
                  <p:pic>
                    <p:nvPicPr>
                      <p:cNvPr id="0" name="Object 9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5537" y="6232354"/>
                        <a:ext cx="1300162"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61" name="Rectangle 980">
            <a:extLst>
              <a:ext uri="{FF2B5EF4-FFF2-40B4-BE49-F238E27FC236}">
                <a16:creationId xmlns:a16="http://schemas.microsoft.com/office/drawing/2014/main" id="{0EBAED26-30A8-5448-AF33-0C901D535896}"/>
              </a:ext>
            </a:extLst>
          </p:cNvPr>
          <p:cNvSpPr>
            <a:spLocks noChangeArrowheads="1"/>
          </p:cNvSpPr>
          <p:nvPr/>
        </p:nvSpPr>
        <p:spPr bwMode="auto">
          <a:xfrm>
            <a:off x="5643563" y="2955053"/>
            <a:ext cx="21672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1000">
                <a:latin typeface="Times New Roman" charset="0"/>
                <a:ea typeface="宋体" charset="-122"/>
                <a:cs typeface="Times New Roman" charset="0"/>
              </a:rPr>
              <a:t> </a:t>
            </a:r>
            <a:endParaRPr lang="zh-CN" altLang="en-US" sz="2400">
              <a:latin typeface="Times New Roman" charset="0"/>
              <a:ea typeface="宋体" charset="-122"/>
              <a:cs typeface="Times New Roman" charset="0"/>
            </a:endParaRPr>
          </a:p>
        </p:txBody>
      </p:sp>
      <p:sp>
        <p:nvSpPr>
          <p:cNvPr id="12362" name="Rectangle 981">
            <a:extLst>
              <a:ext uri="{FF2B5EF4-FFF2-40B4-BE49-F238E27FC236}">
                <a16:creationId xmlns:a16="http://schemas.microsoft.com/office/drawing/2014/main" id="{48E32600-0AD4-4441-8CDF-DA6E979D9C34}"/>
              </a:ext>
            </a:extLst>
          </p:cNvPr>
          <p:cNvSpPr>
            <a:spLocks noChangeArrowheads="1"/>
          </p:cNvSpPr>
          <p:nvPr/>
        </p:nvSpPr>
        <p:spPr bwMode="auto">
          <a:xfrm>
            <a:off x="5643563" y="3428128"/>
            <a:ext cx="31290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1000">
                <a:latin typeface="Times New Roman" charset="0"/>
                <a:ea typeface="宋体" charset="-122"/>
                <a:cs typeface="Times New Roman" charset="0"/>
              </a:rPr>
              <a:t>    </a:t>
            </a:r>
            <a:endParaRPr lang="zh-CN" altLang="en-US" sz="2400">
              <a:latin typeface="Times New Roman" charset="0"/>
              <a:ea typeface="宋体" charset="-122"/>
              <a:cs typeface="Times New Roman" charset="0"/>
            </a:endParaRPr>
          </a:p>
        </p:txBody>
      </p:sp>
      <p:sp>
        <p:nvSpPr>
          <p:cNvPr id="12363" name="Rectangle 982">
            <a:extLst>
              <a:ext uri="{FF2B5EF4-FFF2-40B4-BE49-F238E27FC236}">
                <a16:creationId xmlns:a16="http://schemas.microsoft.com/office/drawing/2014/main" id="{0E03E9BE-16DA-304A-A951-B03F5242F00A}"/>
              </a:ext>
            </a:extLst>
          </p:cNvPr>
          <p:cNvSpPr>
            <a:spLocks noChangeArrowheads="1"/>
          </p:cNvSpPr>
          <p:nvPr/>
        </p:nvSpPr>
        <p:spPr bwMode="auto">
          <a:xfrm>
            <a:off x="4876799" y="5443687"/>
            <a:ext cx="17451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2400" dirty="0">
                <a:latin typeface="微软雅黑 Light" panose="020B0502040204020203" pitchFamily="34" charset="-122"/>
                <a:ea typeface="微软雅黑 Light" panose="020B0502040204020203" pitchFamily="34" charset="-122"/>
              </a:rPr>
              <a:t>输出方程 </a:t>
            </a:r>
          </a:p>
        </p:txBody>
      </p:sp>
      <p:graphicFrame>
        <p:nvGraphicFramePr>
          <p:cNvPr id="31819" name="Object 984">
            <a:extLst>
              <a:ext uri="{FF2B5EF4-FFF2-40B4-BE49-F238E27FC236}">
                <a16:creationId xmlns:a16="http://schemas.microsoft.com/office/drawing/2014/main" id="{EF1DA44A-2646-7442-8C49-7521BC290FCE}"/>
              </a:ext>
            </a:extLst>
          </p:cNvPr>
          <p:cNvGraphicFramePr>
            <a:graphicFrameLocks noChangeAspect="1"/>
          </p:cNvGraphicFramePr>
          <p:nvPr>
            <p:extLst>
              <p:ext uri="{D42A27DB-BD31-4B8C-83A1-F6EECF244321}">
                <p14:modId xmlns:p14="http://schemas.microsoft.com/office/powerpoint/2010/main" val="2555068992"/>
              </p:ext>
            </p:extLst>
          </p:nvPr>
        </p:nvGraphicFramePr>
        <p:xfrm>
          <a:off x="5004911" y="5955503"/>
          <a:ext cx="1112838" cy="349250"/>
        </p:xfrm>
        <a:graphic>
          <a:graphicData uri="http://schemas.openxmlformats.org/presentationml/2006/ole">
            <mc:AlternateContent xmlns:mc="http://schemas.openxmlformats.org/markup-compatibility/2006">
              <mc:Choice xmlns:v="urn:schemas-microsoft-com:vml" Requires="v">
                <p:oleObj name="Equation" r:id="rId6" imgW="15798800" imgH="4978400" progId="Equation.DSMT4">
                  <p:embed/>
                </p:oleObj>
              </mc:Choice>
              <mc:Fallback>
                <p:oleObj name="Equation" r:id="rId6" imgW="15798800" imgH="4978400" progId="Equation.DSMT4">
                  <p:embed/>
                  <p:pic>
                    <p:nvPicPr>
                      <p:cNvPr id="0" name="Object 98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4911" y="5955503"/>
                        <a:ext cx="11128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820" name="Object 983">
            <a:extLst>
              <a:ext uri="{FF2B5EF4-FFF2-40B4-BE49-F238E27FC236}">
                <a16:creationId xmlns:a16="http://schemas.microsoft.com/office/drawing/2014/main" id="{9EA0812A-3EA0-B44A-9537-934823F07CE4}"/>
              </a:ext>
            </a:extLst>
          </p:cNvPr>
          <p:cNvGraphicFramePr>
            <a:graphicFrameLocks noChangeAspect="1"/>
          </p:cNvGraphicFramePr>
          <p:nvPr>
            <p:extLst>
              <p:ext uri="{D42A27DB-BD31-4B8C-83A1-F6EECF244321}">
                <p14:modId xmlns:p14="http://schemas.microsoft.com/office/powerpoint/2010/main" val="1696179920"/>
              </p:ext>
            </p:extLst>
          </p:nvPr>
        </p:nvGraphicFramePr>
        <p:xfrm>
          <a:off x="5004911" y="6277692"/>
          <a:ext cx="817562" cy="306387"/>
        </p:xfrm>
        <a:graphic>
          <a:graphicData uri="http://schemas.openxmlformats.org/presentationml/2006/ole">
            <mc:AlternateContent xmlns:mc="http://schemas.openxmlformats.org/markup-compatibility/2006">
              <mc:Choice xmlns:v="urn:schemas-microsoft-com:vml" Requires="v">
                <p:oleObj name="Equation" r:id="rId8" imgW="12585700" imgH="4686300" progId="Equation.DSMT4">
                  <p:embed/>
                </p:oleObj>
              </mc:Choice>
              <mc:Fallback>
                <p:oleObj name="Equation" r:id="rId8" imgW="12585700" imgH="4686300" progId="Equation.DSMT4">
                  <p:embed/>
                  <p:pic>
                    <p:nvPicPr>
                      <p:cNvPr id="0" name="Object 98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4911" y="6277692"/>
                        <a:ext cx="8175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66" name="Rectangle 985">
            <a:extLst>
              <a:ext uri="{FF2B5EF4-FFF2-40B4-BE49-F238E27FC236}">
                <a16:creationId xmlns:a16="http://schemas.microsoft.com/office/drawing/2014/main" id="{3F0F8D18-1224-B44E-A688-94C8C2B6211A}"/>
              </a:ext>
            </a:extLst>
          </p:cNvPr>
          <p:cNvSpPr>
            <a:spLocks noChangeArrowheads="1"/>
          </p:cNvSpPr>
          <p:nvPr/>
        </p:nvSpPr>
        <p:spPr bwMode="auto">
          <a:xfrm>
            <a:off x="5710238" y="2955053"/>
            <a:ext cx="2808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1000">
                <a:latin typeface="Times New Roman" charset="0"/>
                <a:ea typeface="宋体" charset="-122"/>
                <a:cs typeface="Times New Roman" charset="0"/>
              </a:rPr>
              <a:t>   </a:t>
            </a:r>
            <a:endParaRPr lang="zh-CN" altLang="en-US" sz="2400">
              <a:latin typeface="Times New Roman" charset="0"/>
              <a:ea typeface="宋体" charset="-122"/>
              <a:cs typeface="Times New Roman" charset="0"/>
            </a:endParaRPr>
          </a:p>
        </p:txBody>
      </p:sp>
      <p:sp>
        <p:nvSpPr>
          <p:cNvPr id="12367" name="Rectangle 986">
            <a:extLst>
              <a:ext uri="{FF2B5EF4-FFF2-40B4-BE49-F238E27FC236}">
                <a16:creationId xmlns:a16="http://schemas.microsoft.com/office/drawing/2014/main" id="{667D63F3-2A44-2A40-9A62-23879BEFEA2B}"/>
              </a:ext>
            </a:extLst>
          </p:cNvPr>
          <p:cNvSpPr>
            <a:spLocks noChangeArrowheads="1"/>
          </p:cNvSpPr>
          <p:nvPr/>
        </p:nvSpPr>
        <p:spPr bwMode="auto">
          <a:xfrm>
            <a:off x="5710238" y="3428128"/>
            <a:ext cx="31290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1000">
                <a:latin typeface="Times New Roman" charset="0"/>
                <a:ea typeface="宋体" charset="-122"/>
                <a:cs typeface="Times New Roman" charset="0"/>
              </a:rPr>
              <a:t>    </a:t>
            </a:r>
            <a:endParaRPr lang="zh-CN" altLang="en-US" sz="2400">
              <a:latin typeface="Times New Roman" charset="0"/>
              <a:ea typeface="宋体" charset="-122"/>
              <a:cs typeface="Times New Roman" charset="0"/>
            </a:endParaRPr>
          </a:p>
        </p:txBody>
      </p:sp>
      <p:graphicFrame>
        <p:nvGraphicFramePr>
          <p:cNvPr id="31823" name="Object 987">
            <a:extLst>
              <a:ext uri="{FF2B5EF4-FFF2-40B4-BE49-F238E27FC236}">
                <a16:creationId xmlns:a16="http://schemas.microsoft.com/office/drawing/2014/main" id="{C46467DA-9ECF-4349-9800-9DA1878A21E2}"/>
              </a:ext>
            </a:extLst>
          </p:cNvPr>
          <p:cNvGraphicFramePr>
            <a:graphicFrameLocks noGrp="1" noChangeAspect="1"/>
          </p:cNvGraphicFramePr>
          <p:nvPr>
            <p:ph idx="1"/>
            <p:extLst>
              <p:ext uri="{D42A27DB-BD31-4B8C-83A1-F6EECF244321}">
                <p14:modId xmlns:p14="http://schemas.microsoft.com/office/powerpoint/2010/main" val="1575437462"/>
              </p:ext>
            </p:extLst>
          </p:nvPr>
        </p:nvGraphicFramePr>
        <p:xfrm>
          <a:off x="7686675" y="751109"/>
          <a:ext cx="3171825" cy="3504979"/>
        </p:xfrm>
        <a:graphic>
          <a:graphicData uri="http://schemas.openxmlformats.org/presentationml/2006/ole">
            <mc:AlternateContent xmlns:mc="http://schemas.openxmlformats.org/markup-compatibility/2006">
              <mc:Choice xmlns:v="urn:schemas-microsoft-com:vml" Requires="v">
                <p:oleObj name="Visio" r:id="rId10" imgW="3492500" imgH="3860800" progId="Visio.Drawing.11">
                  <p:embed/>
                </p:oleObj>
              </mc:Choice>
              <mc:Fallback>
                <p:oleObj name="Visio" r:id="rId10" imgW="3492500" imgH="3860800" progId="Visio.Drawing.11">
                  <p:embed/>
                  <p:pic>
                    <p:nvPicPr>
                      <p:cNvPr id="0" name="Object 98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86675" y="751109"/>
                        <a:ext cx="3171825" cy="3504979"/>
                      </a:xfrm>
                      <a:prstGeom prst="rect">
                        <a:avLst/>
                      </a:prstGeom>
                      <a:noFill/>
                      <a:ln>
                        <a:noFill/>
                      </a:ln>
                      <a:effec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a:extLst>
              <a:ext uri="{FF2B5EF4-FFF2-40B4-BE49-F238E27FC236}">
                <a16:creationId xmlns:a16="http://schemas.microsoft.com/office/drawing/2014/main" id="{0337014C-E1BB-5748-B37E-9173965BE008}"/>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AC93AB5D-5990-914F-BED8-980639E464D0}" type="slidenum">
              <a:rPr lang="zh-CN" altLang="en-US" smtClean="0">
                <a:solidFill>
                  <a:srgbClr val="0000B6"/>
                </a:solidFill>
                <a:latin typeface="Book Antiqua" charset="0"/>
              </a:rPr>
              <a:pPr>
                <a:defRPr/>
              </a:pPr>
              <a:t>12</a:t>
            </a:fld>
            <a:endParaRPr lang="en-US" altLang="zh-CN">
              <a:solidFill>
                <a:srgbClr val="0000B6"/>
              </a:solidFill>
              <a:latin typeface="Book Antiqua" charset="0"/>
            </a:endParaRPr>
          </a:p>
        </p:txBody>
      </p:sp>
      <p:sp>
        <p:nvSpPr>
          <p:cNvPr id="32770" name="页脚占位符 5">
            <a:extLst>
              <a:ext uri="{FF2B5EF4-FFF2-40B4-BE49-F238E27FC236}">
                <a16:creationId xmlns:a16="http://schemas.microsoft.com/office/drawing/2014/main" id="{5AFB9E12-688C-0C41-BF2E-2DCF8C2F8008}"/>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1787906" name="Rectangle 2">
            <a:extLst>
              <a:ext uri="{FF2B5EF4-FFF2-40B4-BE49-F238E27FC236}">
                <a16:creationId xmlns:a16="http://schemas.microsoft.com/office/drawing/2014/main" id="{D3D483E7-FC50-FB47-ACC4-10AFAB72E5FD}"/>
              </a:ext>
            </a:extLst>
          </p:cNvPr>
          <p:cNvSpPr>
            <a:spLocks noGrp="1" noChangeArrowheads="1"/>
          </p:cNvSpPr>
          <p:nvPr>
            <p:ph type="title"/>
          </p:nvPr>
        </p:nvSpPr>
        <p:spPr>
          <a:xfrm>
            <a:off x="741406" y="228601"/>
            <a:ext cx="9240796" cy="779463"/>
          </a:xfrm>
        </p:spPr>
        <p:txBody>
          <a:bodyPr/>
          <a:lstStyle/>
          <a:p>
            <a:pPr>
              <a:defRPr/>
            </a:pPr>
            <a:r>
              <a:rPr lang="zh-CN" altLang="en-US" sz="3600" dirty="0">
                <a:latin typeface="微软雅黑" panose="020B0503020204020204" pitchFamily="34" charset="-122"/>
                <a:ea typeface="微软雅黑" panose="020B0503020204020204" pitchFamily="34" charset="-122"/>
              </a:rPr>
              <a:t>采用数据选择器来设计控制器</a:t>
            </a:r>
            <a:endParaRPr lang="en-US" altLang="zh-CN" sz="3600" dirty="0">
              <a:latin typeface="微软雅黑" panose="020B0503020204020204" pitchFamily="34" charset="-122"/>
              <a:ea typeface="微软雅黑" panose="020B0503020204020204" pitchFamily="34" charset="-122"/>
            </a:endParaRPr>
          </a:p>
        </p:txBody>
      </p:sp>
      <p:sp>
        <p:nvSpPr>
          <p:cNvPr id="13317" name="Rectangle 3">
            <a:extLst>
              <a:ext uri="{FF2B5EF4-FFF2-40B4-BE49-F238E27FC236}">
                <a16:creationId xmlns:a16="http://schemas.microsoft.com/office/drawing/2014/main" id="{D61B1460-74FA-D942-9F19-A84ECE44733F}"/>
              </a:ext>
            </a:extLst>
          </p:cNvPr>
          <p:cNvSpPr>
            <a:spLocks noGrp="1" noChangeArrowheads="1"/>
          </p:cNvSpPr>
          <p:nvPr>
            <p:ph type="body" sz="half" idx="1"/>
          </p:nvPr>
        </p:nvSpPr>
        <p:spPr>
          <a:xfrm>
            <a:off x="3854108" y="1118541"/>
            <a:ext cx="8070162" cy="2712786"/>
          </a:xfrm>
        </p:spPr>
        <p:txBody>
          <a:bodyPr/>
          <a:lstStyle/>
          <a:p>
            <a:pPr>
              <a:buFont typeface="Wingdings" charset="2"/>
              <a:buChar char="q"/>
              <a:defRPr/>
            </a:pPr>
            <a:r>
              <a:rPr lang="en-US" altLang="zh-CN" b="1" dirty="0">
                <a:latin typeface="微软雅黑" panose="020B0503020204020204" pitchFamily="34" charset="-122"/>
                <a:ea typeface="微软雅黑" panose="020B0503020204020204" pitchFamily="34" charset="-122"/>
              </a:rPr>
              <a:t>3</a:t>
            </a:r>
            <a:r>
              <a:rPr lang="zh-CN" altLang="en-US" b="1" dirty="0">
                <a:latin typeface="微软雅黑 Light" panose="020B0502040204020203" pitchFamily="34" charset="-122"/>
                <a:ea typeface="微软雅黑 Light" panose="020B0502040204020203" pitchFamily="34" charset="-122"/>
              </a:rPr>
              <a:t>级电路结构</a:t>
            </a:r>
            <a:endParaRPr lang="zh-CN" altLang="en-US" dirty="0">
              <a:latin typeface="微软雅黑 Light" panose="020B0502040204020203" pitchFamily="34" charset="-122"/>
              <a:ea typeface="微软雅黑 Light" panose="020B0502040204020203" pitchFamily="34" charset="-122"/>
            </a:endParaRPr>
          </a:p>
          <a:p>
            <a:pPr lvl="1">
              <a:buFont typeface="Wingdings" charset="2"/>
              <a:buChar char="§"/>
              <a:defRPr/>
            </a:pPr>
            <a:r>
              <a:rPr lang="zh-CN" altLang="en-US" sz="2400" dirty="0">
                <a:latin typeface="微软雅黑 Light" panose="020B0502040204020203" pitchFamily="34" charset="-122"/>
                <a:ea typeface="微软雅黑 Light" panose="020B0502040204020203" pitchFamily="34" charset="-122"/>
              </a:rPr>
              <a:t>决定寄存器次态的数据选择器组成</a:t>
            </a:r>
          </a:p>
          <a:p>
            <a:pPr lvl="1">
              <a:buFont typeface="Wingdings" charset="2"/>
              <a:buChar char="§"/>
              <a:defRPr/>
            </a:pPr>
            <a:r>
              <a:rPr lang="zh-CN" altLang="en-US" sz="2400" dirty="0">
                <a:latin typeface="微软雅黑 Light" panose="020B0502040204020203" pitchFamily="34" charset="-122"/>
                <a:ea typeface="微软雅黑 Light" panose="020B0502040204020203" pitchFamily="34" charset="-122"/>
              </a:rPr>
              <a:t>保存现态的寄存器</a:t>
            </a:r>
          </a:p>
          <a:p>
            <a:pPr lvl="1">
              <a:buFont typeface="Wingdings" charset="2"/>
              <a:buChar char="§"/>
              <a:defRPr/>
            </a:pPr>
            <a:r>
              <a:rPr lang="zh-CN" altLang="en-US" sz="2400" dirty="0">
                <a:latin typeface="微软雅黑 Light" panose="020B0502040204020203" pitchFamily="34" charset="-122"/>
                <a:ea typeface="微软雅黑 Light" panose="020B0502040204020203" pitchFamily="34" charset="-122"/>
              </a:rPr>
              <a:t>译码器，产生每个控制状态对应的输出</a:t>
            </a:r>
          </a:p>
          <a:p>
            <a:pPr>
              <a:buFont typeface="Wingdings" charset="2"/>
              <a:buChar char="q"/>
              <a:defRPr/>
            </a:pPr>
            <a:r>
              <a:rPr lang="zh-CN" altLang="en-US" dirty="0">
                <a:solidFill>
                  <a:srgbClr val="0070C0"/>
                </a:solidFill>
                <a:latin typeface="微软雅黑 Light" panose="020B0502040204020203" pitchFamily="34" charset="-122"/>
                <a:ea typeface="微软雅黑 Light" panose="020B0502040204020203" pitchFamily="34" charset="-122"/>
              </a:rPr>
              <a:t>设计一个多路选择器型控制器 ，完成左图的控制算法</a:t>
            </a:r>
          </a:p>
          <a:p>
            <a:pPr>
              <a:buFont typeface="Wingdings" charset="2"/>
              <a:buChar char="q"/>
              <a:defRPr/>
            </a:pPr>
            <a:r>
              <a:rPr lang="zh-CN" altLang="en-US" dirty="0">
                <a:solidFill>
                  <a:srgbClr val="0070C0"/>
                </a:solidFill>
                <a:latin typeface="微软雅黑 Light" panose="020B0502040204020203" pitchFamily="34" charset="-122"/>
                <a:ea typeface="微软雅黑 Light" panose="020B0502040204020203" pitchFamily="34" charset="-122"/>
              </a:rPr>
              <a:t>根据算法流程图，得到状态转移表</a:t>
            </a:r>
          </a:p>
        </p:txBody>
      </p:sp>
      <p:graphicFrame>
        <p:nvGraphicFramePr>
          <p:cNvPr id="32773" name="Object 4">
            <a:extLst>
              <a:ext uri="{FF2B5EF4-FFF2-40B4-BE49-F238E27FC236}">
                <a16:creationId xmlns:a16="http://schemas.microsoft.com/office/drawing/2014/main" id="{2CBCA385-F7E2-4D41-A85F-550F6C5E946E}"/>
              </a:ext>
            </a:extLst>
          </p:cNvPr>
          <p:cNvGraphicFramePr>
            <a:graphicFrameLocks noGrp="1" noChangeAspect="1"/>
          </p:cNvGraphicFramePr>
          <p:nvPr>
            <p:ph sz="half" idx="2"/>
            <p:extLst>
              <p:ext uri="{D42A27DB-BD31-4B8C-83A1-F6EECF244321}">
                <p14:modId xmlns:p14="http://schemas.microsoft.com/office/powerpoint/2010/main" val="4270745368"/>
              </p:ext>
            </p:extLst>
          </p:nvPr>
        </p:nvGraphicFramePr>
        <p:xfrm>
          <a:off x="371133" y="1494131"/>
          <a:ext cx="3482975" cy="3849688"/>
        </p:xfrm>
        <a:graphic>
          <a:graphicData uri="http://schemas.openxmlformats.org/presentationml/2006/ole">
            <mc:AlternateContent xmlns:mc="http://schemas.openxmlformats.org/markup-compatibility/2006">
              <mc:Choice xmlns:v="urn:schemas-microsoft-com:vml" Requires="v">
                <p:oleObj name="Visio" r:id="rId3" imgW="3492500" imgH="3860800" progId="Visio.Drawing.11">
                  <p:embed/>
                </p:oleObj>
              </mc:Choice>
              <mc:Fallback>
                <p:oleObj name="Visio" r:id="rId3" imgW="3492500" imgH="386080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133" y="1494131"/>
                        <a:ext cx="3482975"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9" name="Rectangle 20">
            <a:extLst>
              <a:ext uri="{FF2B5EF4-FFF2-40B4-BE49-F238E27FC236}">
                <a16:creationId xmlns:a16="http://schemas.microsoft.com/office/drawing/2014/main" id="{C8A836A5-8306-A84F-B75C-79BED292D3E9}"/>
              </a:ext>
            </a:extLst>
          </p:cNvPr>
          <p:cNvSpPr>
            <a:spLocks noChangeArrowheads="1"/>
          </p:cNvSpPr>
          <p:nvPr/>
        </p:nvSpPr>
        <p:spPr bwMode="auto">
          <a:xfrm>
            <a:off x="4243388" y="242252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en-US">
              <a:ea typeface="宋体" charset="-122"/>
            </a:endParaRPr>
          </a:p>
        </p:txBody>
      </p:sp>
      <p:graphicFrame>
        <p:nvGraphicFramePr>
          <p:cNvPr id="1788177" name="Group 273">
            <a:extLst>
              <a:ext uri="{FF2B5EF4-FFF2-40B4-BE49-F238E27FC236}">
                <a16:creationId xmlns:a16="http://schemas.microsoft.com/office/drawing/2014/main" id="{304D07CB-925B-2647-8736-59B30CC99082}"/>
              </a:ext>
            </a:extLst>
          </p:cNvPr>
          <p:cNvGraphicFramePr>
            <a:graphicFrameLocks noGrp="1"/>
          </p:cNvGraphicFramePr>
          <p:nvPr>
            <p:extLst>
              <p:ext uri="{D42A27DB-BD31-4B8C-83A1-F6EECF244321}">
                <p14:modId xmlns:p14="http://schemas.microsoft.com/office/powerpoint/2010/main" val="2945523817"/>
              </p:ext>
            </p:extLst>
          </p:nvPr>
        </p:nvGraphicFramePr>
        <p:xfrm>
          <a:off x="4428119" y="3831327"/>
          <a:ext cx="6791814" cy="2771776"/>
        </p:xfrm>
        <a:graphic>
          <a:graphicData uri="http://schemas.openxmlformats.org/drawingml/2006/table">
            <a:tbl>
              <a:tblPr/>
              <a:tblGrid>
                <a:gridCol w="1554677">
                  <a:extLst>
                    <a:ext uri="{9D8B030D-6E8A-4147-A177-3AD203B41FA5}">
                      <a16:colId xmlns:a16="http://schemas.microsoft.com/office/drawing/2014/main" val="3766256373"/>
                    </a:ext>
                  </a:extLst>
                </a:gridCol>
                <a:gridCol w="1046177">
                  <a:extLst>
                    <a:ext uri="{9D8B030D-6E8A-4147-A177-3AD203B41FA5}">
                      <a16:colId xmlns:a16="http://schemas.microsoft.com/office/drawing/2014/main" val="3161649201"/>
                    </a:ext>
                  </a:extLst>
                </a:gridCol>
                <a:gridCol w="1046177">
                  <a:extLst>
                    <a:ext uri="{9D8B030D-6E8A-4147-A177-3AD203B41FA5}">
                      <a16:colId xmlns:a16="http://schemas.microsoft.com/office/drawing/2014/main" val="390470976"/>
                    </a:ext>
                  </a:extLst>
                </a:gridCol>
                <a:gridCol w="844028">
                  <a:extLst>
                    <a:ext uri="{9D8B030D-6E8A-4147-A177-3AD203B41FA5}">
                      <a16:colId xmlns:a16="http://schemas.microsoft.com/office/drawing/2014/main" val="2341554386"/>
                    </a:ext>
                  </a:extLst>
                </a:gridCol>
                <a:gridCol w="1089795">
                  <a:extLst>
                    <a:ext uri="{9D8B030D-6E8A-4147-A177-3AD203B41FA5}">
                      <a16:colId xmlns:a16="http://schemas.microsoft.com/office/drawing/2014/main" val="448974285"/>
                    </a:ext>
                  </a:extLst>
                </a:gridCol>
                <a:gridCol w="1210960">
                  <a:extLst>
                    <a:ext uri="{9D8B030D-6E8A-4147-A177-3AD203B41FA5}">
                      <a16:colId xmlns:a16="http://schemas.microsoft.com/office/drawing/2014/main" val="2897460714"/>
                    </a:ext>
                  </a:extLst>
                </a:gridCol>
              </a:tblGrid>
              <a:tr h="0">
                <a:tc gridSpan="2">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j-ea"/>
                          <a:ea typeface="+mj-ea"/>
                          <a:cs typeface="Times New Roman" panose="02020603050405020304" pitchFamily="18" charset="0"/>
                        </a:rPr>
                        <a:t>PS(</a:t>
                      </a:r>
                      <a:r>
                        <a:rPr kumimoji="0" lang="zh-CN" altLang="en-US" sz="1800" b="0" i="0" u="none" strike="noStrike" cap="none" normalizeH="0" baseline="0" dirty="0">
                          <a:ln>
                            <a:noFill/>
                          </a:ln>
                          <a:solidFill>
                            <a:schemeClr val="tx1"/>
                          </a:solidFill>
                          <a:effectLst/>
                          <a:latin typeface="+mj-ea"/>
                          <a:ea typeface="+mj-ea"/>
                          <a:cs typeface="Times New Roman" panose="02020603050405020304" pitchFamily="18" charset="0"/>
                        </a:rPr>
                        <a:t>现态</a:t>
                      </a:r>
                      <a:r>
                        <a:rPr kumimoji="0" lang="en-US" altLang="zh-CN" sz="1800" b="0" i="0" u="none" strike="noStrike" cap="none" normalizeH="0" baseline="0" dirty="0">
                          <a:ln>
                            <a:noFill/>
                          </a:ln>
                          <a:solidFill>
                            <a:schemeClr val="tx1"/>
                          </a:solidFill>
                          <a:effectLst/>
                          <a:latin typeface="+mj-ea"/>
                          <a:ea typeface="+mj-ea"/>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3">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j-ea"/>
                          <a:ea typeface="+mj-ea"/>
                          <a:cs typeface="Times New Roman" panose="02020603050405020304" pitchFamily="18" charset="0"/>
                        </a:rPr>
                        <a:t>NS(</a:t>
                      </a:r>
                      <a:r>
                        <a:rPr kumimoji="0" lang="zh-CN" altLang="en-US" sz="1800" b="0" i="0" u="none" strike="noStrike" cap="none" normalizeH="0" baseline="0" dirty="0">
                          <a:ln>
                            <a:noFill/>
                          </a:ln>
                          <a:solidFill>
                            <a:schemeClr val="tx1"/>
                          </a:solidFill>
                          <a:effectLst/>
                          <a:latin typeface="+mj-ea"/>
                          <a:ea typeface="+mj-ea"/>
                          <a:cs typeface="Times New Roman" panose="02020603050405020304" pitchFamily="18" charset="0"/>
                        </a:rPr>
                        <a:t>次态</a:t>
                      </a:r>
                      <a:r>
                        <a:rPr kumimoji="0" lang="en-US" altLang="zh-CN" sz="1800" b="0" i="0" u="none" strike="noStrike" cap="none" normalizeH="0" baseline="0" dirty="0">
                          <a:ln>
                            <a:noFill/>
                          </a:ln>
                          <a:solidFill>
                            <a:schemeClr val="tx1"/>
                          </a:solidFill>
                          <a:effectLst/>
                          <a:latin typeface="+mj-ea"/>
                          <a:ea typeface="+mj-ea"/>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rowSpan="2">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mj-ea"/>
                          <a:ea typeface="+mj-ea"/>
                          <a:cs typeface="Times New Roman" panose="02020603050405020304" pitchFamily="18" charset="0"/>
                        </a:rPr>
                        <a:t>转换条件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41927276"/>
                  </a:ext>
                </a:extLst>
              </a:tr>
              <a:tr h="334963">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mj-ea"/>
                          <a:ea typeface="+mj-ea"/>
                          <a:cs typeface="Times New Roman" panose="02020603050405020304" pitchFamily="18" charset="0"/>
                        </a:rPr>
                        <a:t>编码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mj-ea"/>
                          <a:ea typeface="+mj-ea"/>
                          <a:cs typeface="Times New Roman" panose="02020603050405020304" pitchFamily="18" charset="0"/>
                        </a:rPr>
                        <a:t>状态名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mj-ea"/>
                          <a:ea typeface="+mj-ea"/>
                          <a:cs typeface="Times New Roman" panose="02020603050405020304" pitchFamily="18" charset="0"/>
                        </a:rPr>
                        <a:t>状态名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j-ea"/>
                          <a:ea typeface="+mj-ea"/>
                          <a:cs typeface="Times New Roman" panose="02020603050405020304" pitchFamily="18"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2392018444"/>
                  </a:ext>
                </a:extLst>
              </a:tr>
              <a:tr h="471488">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0  (00)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defRPr/>
                      </a:pPr>
                      <a:r>
                        <a:rPr kumimoji="0" lang="en-US" altLang="zh-CN" sz="1800" b="0" i="0" u="none" strike="noStrike" cap="none" normalizeH="0" baseline="0">
                          <a:ln>
                            <a:noFill/>
                          </a:ln>
                          <a:solidFill>
                            <a:srgbClr val="C00000"/>
                          </a:solidFill>
                          <a:effectLst/>
                          <a:latin typeface="+mj-ea"/>
                          <a:ea typeface="+mj-ea"/>
                          <a:cs typeface="Times New Roman" panose="02020603050405020304" pitchFamily="18"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97494009"/>
                  </a:ext>
                </a:extLst>
              </a:tr>
              <a:tr h="471488">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1800" b="0" i="0" u="none" strike="noStrike" cap="none" normalizeH="0" baseline="0">
                        <a:ln>
                          <a:noFill/>
                        </a:ln>
                        <a:solidFill>
                          <a:srgbClr val="315263"/>
                        </a:solidFill>
                        <a:effectLst/>
                        <a:latin typeface="+mj-ea"/>
                        <a:ea typeface="+mj-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1800" b="0" i="0" u="none" strike="noStrike" cap="none" normalizeH="0" baseline="0">
                        <a:ln>
                          <a:noFill/>
                        </a:ln>
                        <a:solidFill>
                          <a:srgbClr val="315263"/>
                        </a:solidFill>
                        <a:effectLst/>
                        <a:latin typeface="+mj-ea"/>
                        <a:ea typeface="+mj-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C00000"/>
                          </a:solidFill>
                          <a:effectLst/>
                          <a:latin typeface="+mj-ea"/>
                          <a:ea typeface="+mj-ea"/>
                          <a:cs typeface="Times New Roman" panose="02020603050405020304" pitchFamily="18"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61364597"/>
                  </a:ext>
                </a:extLst>
              </a:tr>
              <a:tr h="334963">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2  (10)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4263728"/>
                  </a:ext>
                </a:extLst>
              </a:tr>
              <a:tr h="334963">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3  (11)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82910380"/>
                  </a:ext>
                </a:extLst>
              </a:tr>
              <a:tr h="334963">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1  (01)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j-ea"/>
                          <a:ea typeface="+mj-ea"/>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1172902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CC115427-B163-8E40-ACA4-89E6022A05E7}"/>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E665A050-EBB8-7D48-9666-DD7F6CC4F068}" type="slidenum">
              <a:rPr lang="zh-CN" altLang="en-US" smtClean="0">
                <a:solidFill>
                  <a:srgbClr val="0000B6"/>
                </a:solidFill>
                <a:latin typeface="Book Antiqua" charset="0"/>
              </a:rPr>
              <a:pPr>
                <a:defRPr/>
              </a:pPr>
              <a:t>13</a:t>
            </a:fld>
            <a:endParaRPr lang="en-US" altLang="zh-CN">
              <a:solidFill>
                <a:srgbClr val="0000B6"/>
              </a:solidFill>
              <a:latin typeface="Book Antiqua" charset="0"/>
            </a:endParaRPr>
          </a:p>
        </p:txBody>
      </p:sp>
      <p:sp>
        <p:nvSpPr>
          <p:cNvPr id="34818" name="页脚占位符 4">
            <a:extLst>
              <a:ext uri="{FF2B5EF4-FFF2-40B4-BE49-F238E27FC236}">
                <a16:creationId xmlns:a16="http://schemas.microsoft.com/office/drawing/2014/main" id="{AFE42198-FC35-7049-9FF5-5CAF92DEAE1F}"/>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1789954" name="Rectangle 2">
            <a:extLst>
              <a:ext uri="{FF2B5EF4-FFF2-40B4-BE49-F238E27FC236}">
                <a16:creationId xmlns:a16="http://schemas.microsoft.com/office/drawing/2014/main" id="{2799ECD2-7D81-6E47-A26F-D9F6FC10CB63}"/>
              </a:ext>
            </a:extLst>
          </p:cNvPr>
          <p:cNvSpPr>
            <a:spLocks noGrp="1" noChangeArrowheads="1"/>
          </p:cNvSpPr>
          <p:nvPr>
            <p:ph type="title"/>
          </p:nvPr>
        </p:nvSpPr>
        <p:spPr>
          <a:xfrm>
            <a:off x="642552" y="228600"/>
            <a:ext cx="9339650" cy="693738"/>
          </a:xfrm>
        </p:spPr>
        <p:txBody>
          <a:bodyPr/>
          <a:lstStyle/>
          <a:p>
            <a:pPr>
              <a:defRPr/>
            </a:pPr>
            <a:r>
              <a:rPr lang="zh-CN" altLang="en-US" sz="3600" dirty="0">
                <a:latin typeface="微软雅黑" panose="020B0503020204020204" pitchFamily="34" charset="-122"/>
                <a:ea typeface="微软雅黑" panose="020B0503020204020204" pitchFamily="34" charset="-122"/>
              </a:rPr>
              <a:t>采用数据选择器来设计控制器</a:t>
            </a:r>
            <a:endParaRPr lang="en-US" altLang="zh-CN" sz="3600" dirty="0">
              <a:latin typeface="微软雅黑" panose="020B0503020204020204" pitchFamily="34" charset="-122"/>
              <a:ea typeface="微软雅黑" panose="020B0503020204020204" pitchFamily="34" charset="-122"/>
            </a:endParaRPr>
          </a:p>
        </p:txBody>
      </p:sp>
      <p:graphicFrame>
        <p:nvGraphicFramePr>
          <p:cNvPr id="1790011" name="Group 59">
            <a:extLst>
              <a:ext uri="{FF2B5EF4-FFF2-40B4-BE49-F238E27FC236}">
                <a16:creationId xmlns:a16="http://schemas.microsoft.com/office/drawing/2014/main" id="{72667742-AF0F-AD48-A479-5DEAEFFB2ED7}"/>
              </a:ext>
            </a:extLst>
          </p:cNvPr>
          <p:cNvGraphicFramePr>
            <a:graphicFrameLocks noGrp="1"/>
          </p:cNvGraphicFramePr>
          <p:nvPr>
            <p:ph idx="1"/>
            <p:extLst>
              <p:ext uri="{D42A27DB-BD31-4B8C-83A1-F6EECF244321}">
                <p14:modId xmlns:p14="http://schemas.microsoft.com/office/powerpoint/2010/main" val="3300941030"/>
              </p:ext>
            </p:extLst>
          </p:nvPr>
        </p:nvGraphicFramePr>
        <p:xfrm>
          <a:off x="444844" y="1847827"/>
          <a:ext cx="5863497" cy="2860881"/>
        </p:xfrm>
        <a:graphic>
          <a:graphicData uri="http://schemas.openxmlformats.org/drawingml/2006/table">
            <a:tbl>
              <a:tblPr/>
              <a:tblGrid>
                <a:gridCol w="1342246">
                  <a:extLst>
                    <a:ext uri="{9D8B030D-6E8A-4147-A177-3AD203B41FA5}">
                      <a16:colId xmlns:a16="http://schemas.microsoft.com/office/drawing/2014/main" val="1838689595"/>
                    </a:ext>
                  </a:extLst>
                </a:gridCol>
                <a:gridCol w="903593">
                  <a:extLst>
                    <a:ext uri="{9D8B030D-6E8A-4147-A177-3AD203B41FA5}">
                      <a16:colId xmlns:a16="http://schemas.microsoft.com/office/drawing/2014/main" val="2291131858"/>
                    </a:ext>
                  </a:extLst>
                </a:gridCol>
                <a:gridCol w="901951">
                  <a:extLst>
                    <a:ext uri="{9D8B030D-6E8A-4147-A177-3AD203B41FA5}">
                      <a16:colId xmlns:a16="http://schemas.microsoft.com/office/drawing/2014/main" val="3751759902"/>
                    </a:ext>
                  </a:extLst>
                </a:gridCol>
                <a:gridCol w="729446">
                  <a:extLst>
                    <a:ext uri="{9D8B030D-6E8A-4147-A177-3AD203B41FA5}">
                      <a16:colId xmlns:a16="http://schemas.microsoft.com/office/drawing/2014/main" val="1483024691"/>
                    </a:ext>
                  </a:extLst>
                </a:gridCol>
                <a:gridCol w="680159">
                  <a:extLst>
                    <a:ext uri="{9D8B030D-6E8A-4147-A177-3AD203B41FA5}">
                      <a16:colId xmlns:a16="http://schemas.microsoft.com/office/drawing/2014/main" val="4232829235"/>
                    </a:ext>
                  </a:extLst>
                </a:gridCol>
                <a:gridCol w="1306102">
                  <a:extLst>
                    <a:ext uri="{9D8B030D-6E8A-4147-A177-3AD203B41FA5}">
                      <a16:colId xmlns:a16="http://schemas.microsoft.com/office/drawing/2014/main" val="3124989421"/>
                    </a:ext>
                  </a:extLst>
                </a:gridCol>
              </a:tblGrid>
              <a:tr h="380533">
                <a:tc gridSpan="2">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PS(</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现态</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3">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NS(</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次态</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rowSpan="2">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转换条件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530505"/>
                  </a:ext>
                </a:extLst>
              </a:tr>
              <a:tr h="380533">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编码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状态名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状态名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129033431"/>
                  </a:ext>
                </a:extLst>
              </a:tr>
              <a:tr h="500442">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0  (00)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r>
                        <a:rPr kumimoji="0" lang="en-US" altLang="zh-CN" sz="1800" b="0" i="0" u="none" strike="noStrike" cap="none" normalizeH="0" baseline="0">
                          <a:ln>
                            <a:noFill/>
                          </a:ln>
                          <a:solidFill>
                            <a:srgbClr val="FF0000"/>
                          </a:solidFill>
                          <a:effectLst/>
                          <a:latin typeface="+mj-ea"/>
                          <a:ea typeface="+mj-ea"/>
                        </a:rPr>
                        <a:t>X’</a:t>
                      </a:r>
                      <a:endParaRPr kumimoji="0" lang="zh-CN" altLang="en-US" sz="1800" b="0" i="0" u="none" strike="noStrike" cap="none" normalizeH="0" baseline="0">
                        <a:ln>
                          <a:noFill/>
                        </a:ln>
                        <a:solidFill>
                          <a:srgbClr val="FF0000"/>
                        </a:solidFill>
                        <a:effectLst/>
                        <a:latin typeface="+mj-ea"/>
                        <a:ea typeface="+mj-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0294769"/>
                  </a:ext>
                </a:extLst>
              </a:tr>
              <a:tr h="502093">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1800" b="0" i="0" u="none" strike="noStrike" cap="none" normalizeH="0" baseline="0">
                        <a:ln>
                          <a:noFill/>
                        </a:ln>
                        <a:solidFill>
                          <a:srgbClr val="315263"/>
                        </a:solidFill>
                        <a:effectLst/>
                        <a:latin typeface="+mj-ea"/>
                        <a:ea typeface="+mj-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pitchFamily="2" charset="2"/>
                        <a:buNone/>
                        <a:tabLst/>
                      </a:pPr>
                      <a:endParaRPr kumimoji="0" lang="zh-CN" altLang="en-US" sz="1800" b="0" i="0" u="none" strike="noStrike" cap="none" normalizeH="0" baseline="0">
                        <a:ln>
                          <a:noFill/>
                        </a:ln>
                        <a:solidFill>
                          <a:srgbClr val="315263"/>
                        </a:solidFill>
                        <a:effectLst/>
                        <a:latin typeface="+mj-ea"/>
                        <a:ea typeface="+mj-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mj-ea"/>
                          <a:ea typeface="+mj-ea"/>
                          <a:cs typeface="Times New Roman" panose="02020603050405020304" pitchFamily="18"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70407813"/>
                  </a:ext>
                </a:extLst>
              </a:tr>
              <a:tr h="355099">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2  (10)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6090237"/>
                  </a:ext>
                </a:extLst>
              </a:tr>
              <a:tr h="356750">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3  (11)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7725415"/>
                  </a:ext>
                </a:extLst>
              </a:tr>
              <a:tr h="355099">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1  (01)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mj-ea"/>
                          <a:ea typeface="+mj-ea"/>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37355885"/>
                  </a:ext>
                </a:extLst>
              </a:tr>
            </a:tbl>
          </a:graphicData>
        </a:graphic>
      </p:graphicFrame>
      <p:sp>
        <p:nvSpPr>
          <p:cNvPr id="14395" name="Rectangle 115">
            <a:extLst>
              <a:ext uri="{FF2B5EF4-FFF2-40B4-BE49-F238E27FC236}">
                <a16:creationId xmlns:a16="http://schemas.microsoft.com/office/drawing/2014/main" id="{426F7D58-7377-0245-AA10-841DAC319DC7}"/>
              </a:ext>
            </a:extLst>
          </p:cNvPr>
          <p:cNvSpPr>
            <a:spLocks noChangeArrowheads="1"/>
          </p:cNvSpPr>
          <p:nvPr/>
        </p:nvSpPr>
        <p:spPr bwMode="auto">
          <a:xfrm>
            <a:off x="1524000" y="31443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en-US">
              <a:ea typeface="宋体" charset="-122"/>
            </a:endParaRPr>
          </a:p>
        </p:txBody>
      </p:sp>
      <p:sp>
        <p:nvSpPr>
          <p:cNvPr id="14397" name="Text Box 116">
            <a:extLst>
              <a:ext uri="{FF2B5EF4-FFF2-40B4-BE49-F238E27FC236}">
                <a16:creationId xmlns:a16="http://schemas.microsoft.com/office/drawing/2014/main" id="{83CC89E4-CF7B-0941-86CD-084171351D33}"/>
              </a:ext>
            </a:extLst>
          </p:cNvPr>
          <p:cNvSpPr txBox="1">
            <a:spLocks noChangeArrowheads="1"/>
          </p:cNvSpPr>
          <p:nvPr/>
        </p:nvSpPr>
        <p:spPr bwMode="auto">
          <a:xfrm>
            <a:off x="6414667" y="1396595"/>
            <a:ext cx="540585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342900" indent="-342900" algn="just">
              <a:buFont typeface="Arial" panose="020B0604020202020204" pitchFamily="34" charset="0"/>
              <a:buChar char="•"/>
              <a:defRPr/>
            </a:pPr>
            <a:r>
              <a:rPr lang="zh-CN" altLang="en-US" sz="2400" dirty="0">
                <a:latin typeface="微软雅黑 Light" panose="020B0502040204020203" pitchFamily="34" charset="-122"/>
                <a:ea typeface="微软雅黑 Light" panose="020B0502040204020203" pitchFamily="34" charset="-122"/>
              </a:rPr>
              <a:t>设电路选用两个</a:t>
            </a:r>
            <a:r>
              <a:rPr lang="en-US" altLang="zh-CN" sz="2400" dirty="0">
                <a:latin typeface="微软雅黑 Light" panose="020B0502040204020203" pitchFamily="34" charset="-122"/>
                <a:ea typeface="微软雅黑 Light" panose="020B0502040204020203" pitchFamily="34" charset="-122"/>
              </a:rPr>
              <a:t>D</a:t>
            </a:r>
            <a:r>
              <a:rPr lang="zh-CN" altLang="en-US" sz="2400" dirty="0">
                <a:latin typeface="微软雅黑 Light" panose="020B0502040204020203" pitchFamily="34" charset="-122"/>
                <a:ea typeface="微软雅黑 Light" panose="020B0502040204020203" pitchFamily="34" charset="-122"/>
              </a:rPr>
              <a:t>型触发器</a:t>
            </a:r>
            <a:r>
              <a:rPr lang="en-US" altLang="zh-CN" sz="2400" dirty="0">
                <a:latin typeface="微软雅黑 Light" panose="020B0502040204020203" pitchFamily="34" charset="-122"/>
                <a:ea typeface="微软雅黑 Light" panose="020B0502040204020203" pitchFamily="34" charset="-122"/>
              </a:rPr>
              <a:t>FA</a:t>
            </a:r>
            <a:r>
              <a:rPr lang="zh-CN" altLang="en-US" sz="2400" dirty="0">
                <a:latin typeface="微软雅黑 Light" panose="020B0502040204020203" pitchFamily="34" charset="-122"/>
                <a:ea typeface="微软雅黑 Light" panose="020B0502040204020203" pitchFamily="34" charset="-122"/>
              </a:rPr>
              <a:t>和</a:t>
            </a:r>
            <a:r>
              <a:rPr lang="en-US" altLang="zh-CN" sz="2400" dirty="0">
                <a:latin typeface="微软雅黑 Light" panose="020B0502040204020203" pitchFamily="34" charset="-122"/>
                <a:ea typeface="微软雅黑 Light" panose="020B0502040204020203" pitchFamily="34" charset="-122"/>
              </a:rPr>
              <a:t>FB</a:t>
            </a:r>
            <a:r>
              <a:rPr lang="zh-CN" altLang="en-US" sz="2400" dirty="0">
                <a:latin typeface="微软雅黑 Light" panose="020B0502040204020203" pitchFamily="34" charset="-122"/>
                <a:ea typeface="微软雅黑 Light" panose="020B0502040204020203" pitchFamily="34" charset="-122"/>
              </a:rPr>
              <a:t>，相应地需要两个</a:t>
            </a:r>
            <a:r>
              <a:rPr lang="en-US" altLang="zh-CN" sz="2400" dirty="0">
                <a:latin typeface="微软雅黑 Light" panose="020B0502040204020203" pitchFamily="34" charset="-122"/>
                <a:ea typeface="微软雅黑 Light" panose="020B0502040204020203" pitchFamily="34" charset="-122"/>
              </a:rPr>
              <a:t>4</a:t>
            </a:r>
            <a:r>
              <a:rPr lang="zh-CN" altLang="en-US" sz="2400" dirty="0">
                <a:latin typeface="微软雅黑 Light" panose="020B0502040204020203" pitchFamily="34" charset="-122"/>
                <a:ea typeface="微软雅黑 Light" panose="020B0502040204020203" pitchFamily="34" charset="-122"/>
              </a:rPr>
              <a:t>位数据选择器</a:t>
            </a:r>
          </a:p>
          <a:p>
            <a:pPr marL="342900" indent="-342900" algn="just">
              <a:buFont typeface="Arial" panose="020B0604020202020204" pitchFamily="34" charset="0"/>
              <a:buChar char="•"/>
              <a:defRPr/>
            </a:pPr>
            <a:endParaRPr lang="en-US" altLang="zh-CN" sz="2400" b="1" dirty="0">
              <a:latin typeface="微软雅黑 Light" panose="020B0502040204020203" pitchFamily="34" charset="-122"/>
              <a:ea typeface="微软雅黑 Light" panose="020B0502040204020203" pitchFamily="34" charset="-122"/>
            </a:endParaRPr>
          </a:p>
          <a:p>
            <a:pPr marL="342900" indent="-342900" algn="just">
              <a:buFont typeface="Arial" panose="020B0604020202020204" pitchFamily="34" charset="0"/>
              <a:buChar char="•"/>
              <a:defRPr/>
            </a:pPr>
            <a:r>
              <a:rPr lang="zh-CN" altLang="en-US" sz="2400" b="1" dirty="0">
                <a:latin typeface="微软雅黑 Light" panose="020B0502040204020203" pitchFamily="34" charset="-122"/>
                <a:ea typeface="微软雅黑 Light" panose="020B0502040204020203" pitchFamily="34" charset="-122"/>
              </a:rPr>
              <a:t>多路选择器的输出是触发器的输入</a:t>
            </a:r>
            <a:r>
              <a:rPr lang="zh-CN" altLang="en-US" sz="2400" dirty="0">
                <a:latin typeface="微软雅黑 Light" panose="020B0502040204020203" pitchFamily="34" charset="-122"/>
                <a:ea typeface="微软雅黑 Light" panose="020B0502040204020203" pitchFamily="34" charset="-122"/>
              </a:rPr>
              <a:t>，也是触发器的次态激励函数</a:t>
            </a:r>
          </a:p>
          <a:p>
            <a:pPr marL="342900" indent="-342900" algn="just">
              <a:buFont typeface="Arial" panose="020B0604020202020204" pitchFamily="34" charset="0"/>
              <a:buChar char="•"/>
              <a:defRPr/>
            </a:pPr>
            <a:endParaRPr lang="en-US" altLang="zh-CN" sz="2400" b="1" dirty="0">
              <a:latin typeface="微软雅黑 Light" panose="020B0502040204020203" pitchFamily="34" charset="-122"/>
              <a:ea typeface="微软雅黑 Light" panose="020B0502040204020203" pitchFamily="34" charset="-122"/>
            </a:endParaRPr>
          </a:p>
          <a:p>
            <a:pPr marL="342900" indent="-342900" algn="just">
              <a:buFont typeface="Arial" panose="020B0604020202020204" pitchFamily="34" charset="0"/>
              <a:buChar char="•"/>
              <a:defRPr/>
            </a:pPr>
            <a:r>
              <a:rPr lang="zh-CN" altLang="en-US" sz="2400" b="1" dirty="0">
                <a:latin typeface="微软雅黑 Light" panose="020B0502040204020203" pitchFamily="34" charset="-122"/>
                <a:ea typeface="微软雅黑 Light" panose="020B0502040204020203" pitchFamily="34" charset="-122"/>
              </a:rPr>
              <a:t>多路选择器的控制端分别与触发器的</a:t>
            </a:r>
            <a:r>
              <a:rPr lang="en-US" altLang="zh-CN" sz="2400" b="1" dirty="0">
                <a:latin typeface="微软雅黑 Light" panose="020B0502040204020203" pitchFamily="34" charset="-122"/>
                <a:ea typeface="微软雅黑 Light" panose="020B0502040204020203" pitchFamily="34" charset="-122"/>
              </a:rPr>
              <a:t>Q</a:t>
            </a:r>
            <a:r>
              <a:rPr lang="zh-CN" altLang="en-US" sz="2400" b="1" dirty="0">
                <a:latin typeface="微软雅黑 Light" panose="020B0502040204020203" pitchFamily="34" charset="-122"/>
                <a:ea typeface="微软雅黑 Light" panose="020B0502040204020203" pitchFamily="34" charset="-122"/>
              </a:rPr>
              <a:t>输出端相连</a:t>
            </a:r>
            <a:endParaRPr lang="en-US" altLang="zh-CN" sz="2400" dirty="0">
              <a:latin typeface="微软雅黑 Light" panose="020B0502040204020203" pitchFamily="34" charset="-122"/>
              <a:ea typeface="微软雅黑 Light" panose="020B0502040204020203" pitchFamily="34" charset="-122"/>
            </a:endParaRPr>
          </a:p>
          <a:p>
            <a:pPr marL="342900" indent="-342900" algn="just">
              <a:buFont typeface="Arial" panose="020B0604020202020204" pitchFamily="34" charset="0"/>
              <a:buChar char="•"/>
              <a:defRPr/>
            </a:pPr>
            <a:endParaRPr lang="en-US" altLang="zh-CN" sz="2400" dirty="0">
              <a:latin typeface="微软雅黑 Light" panose="020B0502040204020203" pitchFamily="34" charset="-122"/>
              <a:ea typeface="微软雅黑 Light" panose="020B0502040204020203" pitchFamily="34" charset="-122"/>
            </a:endParaRPr>
          </a:p>
          <a:p>
            <a:pPr marL="342900" indent="-342900" algn="just">
              <a:buFont typeface="Arial" panose="020B0604020202020204" pitchFamily="34" charset="0"/>
              <a:buChar char="•"/>
              <a:defRPr/>
            </a:pPr>
            <a:r>
              <a:rPr lang="zh-CN" altLang="en-US" sz="2400" dirty="0">
                <a:latin typeface="微软雅黑 Light" panose="020B0502040204020203" pitchFamily="34" charset="-122"/>
                <a:ea typeface="微软雅黑 Light" panose="020B0502040204020203" pitchFamily="34" charset="-122"/>
              </a:rPr>
              <a:t>根据状态转移表，将次态变量中真值为</a:t>
            </a:r>
            <a:r>
              <a:rPr lang="en-US" altLang="zh-CN" sz="2400" dirty="0">
                <a:latin typeface="微软雅黑 Light" panose="020B0502040204020203" pitchFamily="34" charset="-122"/>
                <a:ea typeface="微软雅黑 Light" panose="020B0502040204020203" pitchFamily="34" charset="-122"/>
              </a:rPr>
              <a:t>1</a:t>
            </a:r>
            <a:r>
              <a:rPr lang="zh-CN" altLang="en-US" sz="2400" dirty="0">
                <a:latin typeface="微软雅黑 Light" panose="020B0502040204020203" pitchFamily="34" charset="-122"/>
                <a:ea typeface="微软雅黑 Light" panose="020B0502040204020203" pitchFamily="34" charset="-122"/>
              </a:rPr>
              <a:t>的各项按转换条件写出 </a:t>
            </a:r>
          </a:p>
        </p:txBody>
      </p:sp>
      <p:sp>
        <p:nvSpPr>
          <p:cNvPr id="2" name="文本框 1">
            <a:extLst>
              <a:ext uri="{FF2B5EF4-FFF2-40B4-BE49-F238E27FC236}">
                <a16:creationId xmlns:a16="http://schemas.microsoft.com/office/drawing/2014/main" id="{DB297E6B-5FDF-5E46-BC35-CFFE47D4BBE2}"/>
              </a:ext>
            </a:extLst>
          </p:cNvPr>
          <p:cNvSpPr txBox="1"/>
          <p:nvPr/>
        </p:nvSpPr>
        <p:spPr>
          <a:xfrm>
            <a:off x="1524000" y="4927683"/>
            <a:ext cx="1550424" cy="1200329"/>
          </a:xfrm>
          <a:prstGeom prst="rect">
            <a:avLst/>
          </a:prstGeom>
          <a:noFill/>
        </p:spPr>
        <p:txBody>
          <a:bodyPr wrap="none" rtlCol="0">
            <a:spAutoFit/>
          </a:bodyPr>
          <a:lstStyle/>
          <a:p>
            <a:r>
              <a:rPr kumimoji="1" lang="en-US" altLang="zh-CN">
                <a:solidFill>
                  <a:srgbClr val="0070C0"/>
                </a:solidFill>
              </a:rPr>
              <a:t>MUXA(0)</a:t>
            </a:r>
            <a:r>
              <a:rPr kumimoji="1" lang="zh-CN" altLang="en-US">
                <a:solidFill>
                  <a:srgbClr val="0070C0"/>
                </a:solidFill>
              </a:rPr>
              <a:t> </a:t>
            </a:r>
            <a:r>
              <a:rPr kumimoji="1" lang="en-US" altLang="zh-CN">
                <a:solidFill>
                  <a:srgbClr val="0070C0"/>
                </a:solidFill>
              </a:rPr>
              <a:t>=</a:t>
            </a:r>
            <a:r>
              <a:rPr kumimoji="1" lang="zh-CN" altLang="en-US">
                <a:solidFill>
                  <a:srgbClr val="0070C0"/>
                </a:solidFill>
              </a:rPr>
              <a:t> </a:t>
            </a:r>
            <a:r>
              <a:rPr kumimoji="1" lang="en-US" altLang="zh-CN">
                <a:solidFill>
                  <a:srgbClr val="0070C0"/>
                </a:solidFill>
              </a:rPr>
              <a:t>X</a:t>
            </a:r>
          </a:p>
          <a:p>
            <a:r>
              <a:rPr kumimoji="1" lang="en-US" altLang="zh-CN">
                <a:solidFill>
                  <a:srgbClr val="0070C0"/>
                </a:solidFill>
              </a:rPr>
              <a:t>MUXA(2)</a:t>
            </a:r>
            <a:r>
              <a:rPr kumimoji="1" lang="zh-CN" altLang="en-US">
                <a:solidFill>
                  <a:srgbClr val="0070C0"/>
                </a:solidFill>
              </a:rPr>
              <a:t> </a:t>
            </a:r>
            <a:r>
              <a:rPr kumimoji="1" lang="en-US" altLang="zh-CN">
                <a:solidFill>
                  <a:srgbClr val="0070C0"/>
                </a:solidFill>
              </a:rPr>
              <a:t>=</a:t>
            </a:r>
            <a:r>
              <a:rPr kumimoji="1" lang="zh-CN" altLang="en-US">
                <a:solidFill>
                  <a:srgbClr val="0070C0"/>
                </a:solidFill>
              </a:rPr>
              <a:t> </a:t>
            </a:r>
            <a:r>
              <a:rPr kumimoji="1" lang="en-US" altLang="zh-CN">
                <a:solidFill>
                  <a:srgbClr val="0070C0"/>
                </a:solidFill>
              </a:rPr>
              <a:t>0</a:t>
            </a:r>
          </a:p>
          <a:p>
            <a:r>
              <a:rPr kumimoji="1" lang="en-US" altLang="zh-CN">
                <a:solidFill>
                  <a:srgbClr val="0070C0"/>
                </a:solidFill>
              </a:rPr>
              <a:t>MUXA(3)</a:t>
            </a:r>
            <a:r>
              <a:rPr kumimoji="1" lang="zh-CN" altLang="en-US">
                <a:solidFill>
                  <a:srgbClr val="0070C0"/>
                </a:solidFill>
              </a:rPr>
              <a:t> </a:t>
            </a:r>
            <a:r>
              <a:rPr kumimoji="1" lang="en-US" altLang="zh-CN">
                <a:solidFill>
                  <a:srgbClr val="0070C0"/>
                </a:solidFill>
              </a:rPr>
              <a:t>=</a:t>
            </a:r>
            <a:r>
              <a:rPr kumimoji="1" lang="zh-CN" altLang="en-US">
                <a:solidFill>
                  <a:srgbClr val="0070C0"/>
                </a:solidFill>
              </a:rPr>
              <a:t> </a:t>
            </a:r>
            <a:r>
              <a:rPr kumimoji="1" lang="en-US" altLang="zh-CN">
                <a:solidFill>
                  <a:srgbClr val="0070C0"/>
                </a:solidFill>
              </a:rPr>
              <a:t>0</a:t>
            </a:r>
          </a:p>
          <a:p>
            <a:r>
              <a:rPr kumimoji="1" lang="en-US" altLang="zh-CN">
                <a:solidFill>
                  <a:srgbClr val="0070C0"/>
                </a:solidFill>
              </a:rPr>
              <a:t>MUXA(1)</a:t>
            </a:r>
            <a:r>
              <a:rPr kumimoji="1" lang="zh-CN" altLang="en-US">
                <a:solidFill>
                  <a:srgbClr val="0070C0"/>
                </a:solidFill>
              </a:rPr>
              <a:t> </a:t>
            </a:r>
            <a:r>
              <a:rPr kumimoji="1" lang="en-US" altLang="zh-CN">
                <a:solidFill>
                  <a:srgbClr val="0070C0"/>
                </a:solidFill>
              </a:rPr>
              <a:t>=</a:t>
            </a:r>
            <a:r>
              <a:rPr kumimoji="1" lang="zh-CN" altLang="en-US">
                <a:solidFill>
                  <a:srgbClr val="0070C0"/>
                </a:solidFill>
              </a:rPr>
              <a:t> </a:t>
            </a:r>
            <a:r>
              <a:rPr kumimoji="1" lang="en-US" altLang="zh-CN">
                <a:solidFill>
                  <a:srgbClr val="0070C0"/>
                </a:solidFill>
              </a:rPr>
              <a:t>0</a:t>
            </a:r>
            <a:endParaRPr kumimoji="1" lang="zh-CN" altLang="en-US">
              <a:solidFill>
                <a:srgbClr val="0070C0"/>
              </a:solidFill>
            </a:endParaRPr>
          </a:p>
        </p:txBody>
      </p:sp>
      <p:sp>
        <p:nvSpPr>
          <p:cNvPr id="11" name="文本框 10">
            <a:extLst>
              <a:ext uri="{FF2B5EF4-FFF2-40B4-BE49-F238E27FC236}">
                <a16:creationId xmlns:a16="http://schemas.microsoft.com/office/drawing/2014/main" id="{4F3334E3-F0AE-CC4F-93B0-400692E430F5}"/>
              </a:ext>
            </a:extLst>
          </p:cNvPr>
          <p:cNvSpPr txBox="1"/>
          <p:nvPr/>
        </p:nvSpPr>
        <p:spPr>
          <a:xfrm>
            <a:off x="3475445" y="4944814"/>
            <a:ext cx="1550424" cy="1200329"/>
          </a:xfrm>
          <a:prstGeom prst="rect">
            <a:avLst/>
          </a:prstGeom>
          <a:noFill/>
        </p:spPr>
        <p:txBody>
          <a:bodyPr wrap="none" rtlCol="0">
            <a:spAutoFit/>
          </a:bodyPr>
          <a:lstStyle/>
          <a:p>
            <a:r>
              <a:rPr kumimoji="1" lang="en-US" altLang="zh-CN">
                <a:solidFill>
                  <a:srgbClr val="0070C0"/>
                </a:solidFill>
              </a:rPr>
              <a:t>MUXB(0)</a:t>
            </a:r>
            <a:r>
              <a:rPr kumimoji="1" lang="zh-CN" altLang="en-US">
                <a:solidFill>
                  <a:srgbClr val="0070C0"/>
                </a:solidFill>
              </a:rPr>
              <a:t> </a:t>
            </a:r>
            <a:r>
              <a:rPr kumimoji="1" lang="en-US" altLang="zh-CN">
                <a:solidFill>
                  <a:srgbClr val="0070C0"/>
                </a:solidFill>
              </a:rPr>
              <a:t>=</a:t>
            </a:r>
            <a:r>
              <a:rPr kumimoji="1" lang="zh-CN" altLang="en-US">
                <a:solidFill>
                  <a:srgbClr val="0070C0"/>
                </a:solidFill>
              </a:rPr>
              <a:t> </a:t>
            </a:r>
            <a:r>
              <a:rPr kumimoji="1" lang="en-US" altLang="zh-CN">
                <a:solidFill>
                  <a:srgbClr val="0070C0"/>
                </a:solidFill>
              </a:rPr>
              <a:t>1</a:t>
            </a:r>
          </a:p>
          <a:p>
            <a:r>
              <a:rPr kumimoji="1" lang="en-US" altLang="zh-CN">
                <a:solidFill>
                  <a:srgbClr val="0070C0"/>
                </a:solidFill>
              </a:rPr>
              <a:t>MUXB(2)</a:t>
            </a:r>
            <a:r>
              <a:rPr kumimoji="1" lang="zh-CN" altLang="en-US">
                <a:solidFill>
                  <a:srgbClr val="0070C0"/>
                </a:solidFill>
              </a:rPr>
              <a:t> </a:t>
            </a:r>
            <a:r>
              <a:rPr kumimoji="1" lang="en-US" altLang="zh-CN">
                <a:solidFill>
                  <a:srgbClr val="0070C0"/>
                </a:solidFill>
              </a:rPr>
              <a:t>=</a:t>
            </a:r>
            <a:r>
              <a:rPr kumimoji="1" lang="zh-CN" altLang="en-US">
                <a:solidFill>
                  <a:srgbClr val="0070C0"/>
                </a:solidFill>
              </a:rPr>
              <a:t> </a:t>
            </a:r>
            <a:r>
              <a:rPr kumimoji="1" lang="en-US" altLang="zh-CN">
                <a:solidFill>
                  <a:srgbClr val="0070C0"/>
                </a:solidFill>
              </a:rPr>
              <a:t>0</a:t>
            </a:r>
          </a:p>
          <a:p>
            <a:r>
              <a:rPr kumimoji="1" lang="en-US" altLang="zh-CN">
                <a:solidFill>
                  <a:srgbClr val="0070C0"/>
                </a:solidFill>
              </a:rPr>
              <a:t>MUXB(3)</a:t>
            </a:r>
            <a:r>
              <a:rPr kumimoji="1" lang="zh-CN" altLang="en-US">
                <a:solidFill>
                  <a:srgbClr val="0070C0"/>
                </a:solidFill>
              </a:rPr>
              <a:t> </a:t>
            </a:r>
            <a:r>
              <a:rPr kumimoji="1" lang="en-US" altLang="zh-CN">
                <a:solidFill>
                  <a:srgbClr val="0070C0"/>
                </a:solidFill>
              </a:rPr>
              <a:t>=</a:t>
            </a:r>
            <a:r>
              <a:rPr kumimoji="1" lang="zh-CN" altLang="en-US">
                <a:solidFill>
                  <a:srgbClr val="0070C0"/>
                </a:solidFill>
              </a:rPr>
              <a:t> </a:t>
            </a:r>
            <a:r>
              <a:rPr kumimoji="1" lang="en-US" altLang="zh-CN">
                <a:solidFill>
                  <a:srgbClr val="0070C0"/>
                </a:solidFill>
              </a:rPr>
              <a:t>0</a:t>
            </a:r>
          </a:p>
          <a:p>
            <a:r>
              <a:rPr kumimoji="1" lang="en-US" altLang="zh-CN">
                <a:solidFill>
                  <a:srgbClr val="0070C0"/>
                </a:solidFill>
              </a:rPr>
              <a:t>MUXB(1)</a:t>
            </a:r>
            <a:r>
              <a:rPr kumimoji="1" lang="zh-CN" altLang="en-US">
                <a:solidFill>
                  <a:srgbClr val="0070C0"/>
                </a:solidFill>
              </a:rPr>
              <a:t> </a:t>
            </a:r>
            <a:r>
              <a:rPr kumimoji="1" lang="en-US" altLang="zh-CN">
                <a:solidFill>
                  <a:srgbClr val="0070C0"/>
                </a:solidFill>
              </a:rPr>
              <a:t>=</a:t>
            </a:r>
            <a:r>
              <a:rPr kumimoji="1" lang="zh-CN" altLang="en-US">
                <a:solidFill>
                  <a:srgbClr val="0070C0"/>
                </a:solidFill>
              </a:rPr>
              <a:t> </a:t>
            </a:r>
            <a:r>
              <a:rPr kumimoji="1" lang="en-US" altLang="zh-CN">
                <a:solidFill>
                  <a:srgbClr val="0070C0"/>
                </a:solidFill>
              </a:rPr>
              <a:t>0</a:t>
            </a:r>
            <a:endParaRPr kumimoji="1" lang="zh-CN" altLang="en-US">
              <a:solidFill>
                <a:srgbClr val="0070C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a:extLst>
              <a:ext uri="{FF2B5EF4-FFF2-40B4-BE49-F238E27FC236}">
                <a16:creationId xmlns:a16="http://schemas.microsoft.com/office/drawing/2014/main" id="{9E71C07F-E0A6-A048-8199-FD2635419D4F}"/>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8A15225B-2684-0545-AE5E-0DF9093C0F54}" type="slidenum">
              <a:rPr lang="zh-CN" altLang="en-US" smtClean="0">
                <a:solidFill>
                  <a:srgbClr val="0000B6"/>
                </a:solidFill>
                <a:latin typeface="Book Antiqua" charset="0"/>
              </a:rPr>
              <a:pPr>
                <a:defRPr/>
              </a:pPr>
              <a:t>14</a:t>
            </a:fld>
            <a:endParaRPr lang="en-US" altLang="zh-CN">
              <a:solidFill>
                <a:srgbClr val="0000B6"/>
              </a:solidFill>
              <a:latin typeface="Book Antiqua" charset="0"/>
            </a:endParaRPr>
          </a:p>
        </p:txBody>
      </p:sp>
      <p:sp>
        <p:nvSpPr>
          <p:cNvPr id="35842" name="页脚占位符 4">
            <a:extLst>
              <a:ext uri="{FF2B5EF4-FFF2-40B4-BE49-F238E27FC236}">
                <a16:creationId xmlns:a16="http://schemas.microsoft.com/office/drawing/2014/main" id="{2A1DEB65-2DE6-EA4B-94A6-2CDF9DFE6ED2}"/>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1794050" name="Rectangle 2">
            <a:extLst>
              <a:ext uri="{FF2B5EF4-FFF2-40B4-BE49-F238E27FC236}">
                <a16:creationId xmlns:a16="http://schemas.microsoft.com/office/drawing/2014/main" id="{D3E90D69-A327-154E-9E5E-366B7061BA35}"/>
              </a:ext>
            </a:extLst>
          </p:cNvPr>
          <p:cNvSpPr>
            <a:spLocks noGrp="1" noChangeArrowheads="1"/>
          </p:cNvSpPr>
          <p:nvPr>
            <p:ph type="title"/>
          </p:nvPr>
        </p:nvSpPr>
        <p:spPr>
          <a:xfrm>
            <a:off x="803190" y="228601"/>
            <a:ext cx="9179012" cy="746125"/>
          </a:xfrm>
        </p:spPr>
        <p:txBody>
          <a:bodyPr/>
          <a:lstStyle/>
          <a:p>
            <a:pPr>
              <a:defRPr/>
            </a:pPr>
            <a:r>
              <a:rPr lang="zh-CN" altLang="en-US" sz="3600" dirty="0">
                <a:latin typeface="微软雅黑" panose="020B0503020204020204" pitchFamily="34" charset="-122"/>
                <a:ea typeface="微软雅黑" panose="020B0503020204020204" pitchFamily="34" charset="-122"/>
              </a:rPr>
              <a:t>采用数据选择器来设计控制器</a:t>
            </a:r>
            <a:endParaRPr lang="en-US" altLang="zh-CN" sz="3600" dirty="0">
              <a:latin typeface="微软雅黑" panose="020B0503020204020204" pitchFamily="34" charset="-122"/>
              <a:ea typeface="微软雅黑" panose="020B0503020204020204" pitchFamily="34" charset="-122"/>
            </a:endParaRPr>
          </a:p>
        </p:txBody>
      </p:sp>
      <p:graphicFrame>
        <p:nvGraphicFramePr>
          <p:cNvPr id="35844" name="Object 5">
            <a:extLst>
              <a:ext uri="{FF2B5EF4-FFF2-40B4-BE49-F238E27FC236}">
                <a16:creationId xmlns:a16="http://schemas.microsoft.com/office/drawing/2014/main" id="{5F6F53E0-FE71-F245-B17A-F5353EF9793B}"/>
              </a:ext>
            </a:extLst>
          </p:cNvPr>
          <p:cNvGraphicFramePr>
            <a:graphicFrameLocks noGrp="1" noChangeAspect="1"/>
          </p:cNvGraphicFramePr>
          <p:nvPr>
            <p:ph idx="1"/>
            <p:extLst>
              <p:ext uri="{D42A27DB-BD31-4B8C-83A1-F6EECF244321}">
                <p14:modId xmlns:p14="http://schemas.microsoft.com/office/powerpoint/2010/main" val="2166522394"/>
              </p:ext>
            </p:extLst>
          </p:nvPr>
        </p:nvGraphicFramePr>
        <p:xfrm>
          <a:off x="1443039" y="1358902"/>
          <a:ext cx="3482975" cy="3849687"/>
        </p:xfrm>
        <a:graphic>
          <a:graphicData uri="http://schemas.openxmlformats.org/presentationml/2006/ole">
            <mc:AlternateContent xmlns:mc="http://schemas.openxmlformats.org/markup-compatibility/2006">
              <mc:Choice xmlns:v="urn:schemas-microsoft-com:vml" Requires="v">
                <p:oleObj name="Visio" r:id="rId2" imgW="3492500" imgH="3860800" progId="Visio.Drawing.11">
                  <p:embed/>
                </p:oleObj>
              </mc:Choice>
              <mc:Fallback>
                <p:oleObj name="Visio" r:id="rId2" imgW="3492500" imgH="3860800" progId="Visio.Drawing.11">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039" y="1358902"/>
                        <a:ext cx="3482975" cy="384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6" name="Text Box 7">
            <a:extLst>
              <a:ext uri="{FF2B5EF4-FFF2-40B4-BE49-F238E27FC236}">
                <a16:creationId xmlns:a16="http://schemas.microsoft.com/office/drawing/2014/main" id="{D0530306-CE2B-6D4E-A30A-A64561D6DDD3}"/>
              </a:ext>
            </a:extLst>
          </p:cNvPr>
          <p:cNvSpPr txBox="1">
            <a:spLocks noChangeArrowheads="1"/>
          </p:cNvSpPr>
          <p:nvPr/>
        </p:nvSpPr>
        <p:spPr bwMode="auto">
          <a:xfrm>
            <a:off x="2593288" y="5480845"/>
            <a:ext cx="9973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CN" sz="2000" dirty="0">
                <a:ea typeface="宋体" charset="-122"/>
              </a:rPr>
              <a:t>ASM</a:t>
            </a:r>
            <a:r>
              <a:rPr lang="zh-CN" altLang="en-US" sz="2000" dirty="0">
                <a:latin typeface="微软雅黑 Light" panose="020B0502040204020203" pitchFamily="34" charset="-122"/>
                <a:ea typeface="微软雅黑 Light" panose="020B0502040204020203" pitchFamily="34" charset="-122"/>
              </a:rPr>
              <a:t>图</a:t>
            </a:r>
          </a:p>
        </p:txBody>
      </p:sp>
      <p:grpSp>
        <p:nvGrpSpPr>
          <p:cNvPr id="35846" name="组合 3">
            <a:extLst>
              <a:ext uri="{FF2B5EF4-FFF2-40B4-BE49-F238E27FC236}">
                <a16:creationId xmlns:a16="http://schemas.microsoft.com/office/drawing/2014/main" id="{326DF3DE-8654-2E44-B2A6-F8AB19DBB9C8}"/>
              </a:ext>
            </a:extLst>
          </p:cNvPr>
          <p:cNvGrpSpPr>
            <a:grpSpLocks/>
          </p:cNvGrpSpPr>
          <p:nvPr/>
        </p:nvGrpSpPr>
        <p:grpSpPr bwMode="auto">
          <a:xfrm>
            <a:off x="4926014" y="1631951"/>
            <a:ext cx="6108570" cy="4232631"/>
            <a:chOff x="3402013" y="1631950"/>
            <a:chExt cx="5560053" cy="4051722"/>
          </a:xfrm>
        </p:grpSpPr>
        <p:pic>
          <p:nvPicPr>
            <p:cNvPr id="35847" name="Picture 4">
              <a:extLst>
                <a:ext uri="{FF2B5EF4-FFF2-40B4-BE49-F238E27FC236}">
                  <a16:creationId xmlns:a16="http://schemas.microsoft.com/office/drawing/2014/main" id="{BD424587-A105-BB4A-81D6-29BF8C229EFE}"/>
                </a:ext>
              </a:extLst>
            </p:cNvPr>
            <p:cNvPicPr>
              <a:picLocks noChangeAspect="1" noChangeArrowheads="1"/>
            </p:cNvPicPr>
            <p:nvPr/>
          </p:nvPicPr>
          <p:blipFill>
            <a:blip r:embed="rId4">
              <a:lum bright="-18000" contrast="88000"/>
              <a:extLst>
                <a:ext uri="{28A0092B-C50C-407E-A947-70E740481C1C}">
                  <a14:useLocalDpi xmlns:a14="http://schemas.microsoft.com/office/drawing/2010/main" val="0"/>
                </a:ext>
              </a:extLst>
            </a:blip>
            <a:srcRect/>
            <a:stretch>
              <a:fillRect/>
            </a:stretch>
          </p:blipFill>
          <p:spPr bwMode="auto">
            <a:xfrm>
              <a:off x="3402013" y="1631950"/>
              <a:ext cx="5541962" cy="357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9" name="Text Box 8">
              <a:extLst>
                <a:ext uri="{FF2B5EF4-FFF2-40B4-BE49-F238E27FC236}">
                  <a16:creationId xmlns:a16="http://schemas.microsoft.com/office/drawing/2014/main" id="{632D3777-2CDA-5242-BA3B-8B9372559B7D}"/>
                </a:ext>
              </a:extLst>
            </p:cNvPr>
            <p:cNvSpPr txBox="1">
              <a:spLocks noChangeArrowheads="1"/>
            </p:cNvSpPr>
            <p:nvPr/>
          </p:nvSpPr>
          <p:spPr bwMode="auto">
            <a:xfrm>
              <a:off x="5491399" y="5300663"/>
              <a:ext cx="868433" cy="383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2000" dirty="0">
                  <a:latin typeface="微软雅黑 Light" panose="020B0502040204020203" pitchFamily="34" charset="-122"/>
                  <a:ea typeface="微软雅黑 Light" panose="020B0502040204020203" pitchFamily="34" charset="-122"/>
                </a:rPr>
                <a:t>电路图</a:t>
              </a:r>
            </a:p>
          </p:txBody>
        </p:sp>
        <p:sp useBgFill="1">
          <p:nvSpPr>
            <p:cNvPr id="35849" name="TextBox 2">
              <a:extLst>
                <a:ext uri="{FF2B5EF4-FFF2-40B4-BE49-F238E27FC236}">
                  <a16:creationId xmlns:a16="http://schemas.microsoft.com/office/drawing/2014/main" id="{A611C5EC-010C-B043-A46D-AA35356CB4F3}"/>
                </a:ext>
              </a:extLst>
            </p:cNvPr>
            <p:cNvSpPr txBox="1">
              <a:spLocks noChangeArrowheads="1"/>
            </p:cNvSpPr>
            <p:nvPr/>
          </p:nvSpPr>
          <p:spPr bwMode="auto">
            <a:xfrm>
              <a:off x="8553505" y="1948934"/>
              <a:ext cx="404278" cy="36933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800">
                  <a:solidFill>
                    <a:schemeClr val="tx1"/>
                  </a:solidFill>
                  <a:ea typeface="宋体" panose="02010600030101010101" pitchFamily="2" charset="-122"/>
                </a:rPr>
                <a:t>Z</a:t>
              </a:r>
              <a:r>
                <a:rPr lang="en-US" altLang="zh-CN" sz="1100">
                  <a:solidFill>
                    <a:schemeClr val="tx1"/>
                  </a:solidFill>
                  <a:ea typeface="宋体" panose="02010600030101010101" pitchFamily="2" charset="-122"/>
                </a:rPr>
                <a:t>1</a:t>
              </a:r>
              <a:endParaRPr lang="zh-CN" altLang="en-US" sz="1100">
                <a:solidFill>
                  <a:schemeClr val="tx1"/>
                </a:solidFill>
                <a:ea typeface="宋体" panose="02010600030101010101" pitchFamily="2" charset="-122"/>
              </a:endParaRPr>
            </a:p>
          </p:txBody>
        </p:sp>
        <p:sp useBgFill="1">
          <p:nvSpPr>
            <p:cNvPr id="35850" name="TextBox 10">
              <a:extLst>
                <a:ext uri="{FF2B5EF4-FFF2-40B4-BE49-F238E27FC236}">
                  <a16:creationId xmlns:a16="http://schemas.microsoft.com/office/drawing/2014/main" id="{9B7C5A70-47B4-544C-A270-0E1F33F6B4FF}"/>
                </a:ext>
              </a:extLst>
            </p:cNvPr>
            <p:cNvSpPr txBox="1">
              <a:spLocks noChangeArrowheads="1"/>
            </p:cNvSpPr>
            <p:nvPr/>
          </p:nvSpPr>
          <p:spPr bwMode="auto">
            <a:xfrm>
              <a:off x="8557788" y="2401332"/>
              <a:ext cx="404278" cy="36933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800">
                  <a:solidFill>
                    <a:schemeClr val="tx1"/>
                  </a:solidFill>
                  <a:ea typeface="宋体" panose="02010600030101010101" pitchFamily="2" charset="-122"/>
                </a:rPr>
                <a:t>Z</a:t>
              </a:r>
              <a:r>
                <a:rPr lang="en-US" altLang="zh-CN" sz="1100">
                  <a:solidFill>
                    <a:schemeClr val="tx1"/>
                  </a:solidFill>
                  <a:ea typeface="宋体" panose="02010600030101010101" pitchFamily="2" charset="-122"/>
                </a:rPr>
                <a:t>2</a:t>
              </a:r>
              <a:endParaRPr lang="zh-CN" altLang="en-US" sz="1100">
                <a:solidFill>
                  <a:schemeClr val="tx1"/>
                </a:solidFill>
                <a:ea typeface="宋体" panose="02010600030101010101" pitchFamily="2" charset="-122"/>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a:extLst>
              <a:ext uri="{FF2B5EF4-FFF2-40B4-BE49-F238E27FC236}">
                <a16:creationId xmlns:a16="http://schemas.microsoft.com/office/drawing/2014/main" id="{1A42ED49-07BB-D141-BDFE-E86FE2153F2B}"/>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AD36B809-733D-DD4A-A850-839DAE2A327C}" type="slidenum">
              <a:rPr lang="zh-CN" altLang="en-US" smtClean="0">
                <a:solidFill>
                  <a:srgbClr val="0000B6"/>
                </a:solidFill>
                <a:latin typeface="Book Antiqua" charset="0"/>
              </a:rPr>
              <a:pPr>
                <a:defRPr/>
              </a:pPr>
              <a:t>15</a:t>
            </a:fld>
            <a:endParaRPr lang="en-US" altLang="zh-CN">
              <a:solidFill>
                <a:srgbClr val="0000B6"/>
              </a:solidFill>
              <a:latin typeface="Book Antiqua" charset="0"/>
            </a:endParaRPr>
          </a:p>
        </p:txBody>
      </p:sp>
      <p:sp>
        <p:nvSpPr>
          <p:cNvPr id="36866" name="页脚占位符 4">
            <a:extLst>
              <a:ext uri="{FF2B5EF4-FFF2-40B4-BE49-F238E27FC236}">
                <a16:creationId xmlns:a16="http://schemas.microsoft.com/office/drawing/2014/main" id="{81C65183-6896-C946-9D7B-750AA405A0D3}"/>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1797122" name="Rectangle 2">
            <a:extLst>
              <a:ext uri="{FF2B5EF4-FFF2-40B4-BE49-F238E27FC236}">
                <a16:creationId xmlns:a16="http://schemas.microsoft.com/office/drawing/2014/main" id="{DC4C8AEA-15DA-5742-8CB9-28CCF830E952}"/>
              </a:ext>
            </a:extLst>
          </p:cNvPr>
          <p:cNvSpPr>
            <a:spLocks noGrp="1" noChangeArrowheads="1"/>
          </p:cNvSpPr>
          <p:nvPr>
            <p:ph type="title"/>
          </p:nvPr>
        </p:nvSpPr>
        <p:spPr/>
        <p:txBody>
          <a:bodyPr/>
          <a:lstStyle/>
          <a:p>
            <a:pPr>
              <a:defRPr/>
            </a:pPr>
            <a:r>
              <a:rPr lang="zh-CN" altLang="en-US" sz="3600" dirty="0">
                <a:latin typeface="微软雅黑" panose="020B0503020204020204" pitchFamily="34" charset="-122"/>
                <a:ea typeface="微软雅黑" panose="020B0503020204020204" pitchFamily="34" charset="-122"/>
              </a:rPr>
              <a:t>定序型控制器 </a:t>
            </a:r>
          </a:p>
        </p:txBody>
      </p:sp>
      <p:sp>
        <p:nvSpPr>
          <p:cNvPr id="16389" name="Rectangle 3">
            <a:extLst>
              <a:ext uri="{FF2B5EF4-FFF2-40B4-BE49-F238E27FC236}">
                <a16:creationId xmlns:a16="http://schemas.microsoft.com/office/drawing/2014/main" id="{098F13D0-4F89-2C42-AC49-6540C94B64A8}"/>
              </a:ext>
            </a:extLst>
          </p:cNvPr>
          <p:cNvSpPr>
            <a:spLocks noGrp="1" noChangeArrowheads="1"/>
          </p:cNvSpPr>
          <p:nvPr>
            <p:ph type="body" idx="1"/>
          </p:nvPr>
        </p:nvSpPr>
        <p:spPr>
          <a:xfrm>
            <a:off x="1161535" y="1160464"/>
            <a:ext cx="9910119" cy="4935537"/>
          </a:xfrm>
        </p:spPr>
        <p:txBody>
          <a:bodyPr/>
          <a:lstStyle/>
          <a:p>
            <a:r>
              <a:rPr lang="zh-CN" altLang="en-US" sz="2800" b="1" dirty="0">
                <a:solidFill>
                  <a:srgbClr val="0070C0"/>
                </a:solidFill>
                <a:latin typeface="微软雅黑 Light" panose="020B0502040204020203" pitchFamily="34" charset="-122"/>
                <a:ea typeface="微软雅黑 Light" panose="020B0502040204020203" pitchFamily="34" charset="-122"/>
              </a:rPr>
              <a:t>一位热位（</a:t>
            </a:r>
            <a:r>
              <a:rPr lang="en-US" altLang="zh-CN" sz="2800" b="1" dirty="0">
                <a:solidFill>
                  <a:srgbClr val="0070C0"/>
                </a:solidFill>
                <a:latin typeface="+mn-ea"/>
              </a:rPr>
              <a:t>One-hot</a:t>
            </a:r>
            <a:r>
              <a:rPr lang="zh-CN" altLang="en-US" sz="2800" b="1" dirty="0">
                <a:solidFill>
                  <a:srgbClr val="0070C0"/>
                </a:solidFill>
                <a:latin typeface="微软雅黑 Light" panose="020B0502040204020203" pitchFamily="34" charset="-122"/>
                <a:ea typeface="微软雅黑 Light" panose="020B0502040204020203" pitchFamily="34" charset="-122"/>
              </a:rPr>
              <a:t>）设计，产生的电路每一个状态需要一个触发器。每次只有一个触发器为</a:t>
            </a:r>
            <a:r>
              <a:rPr lang="en-US" altLang="zh-CN" sz="2800" b="1" dirty="0">
                <a:solidFill>
                  <a:srgbClr val="0070C0"/>
                </a:solidFill>
                <a:latin typeface="+mn-ea"/>
              </a:rPr>
              <a:t>1</a:t>
            </a:r>
            <a:r>
              <a:rPr lang="zh-CN" altLang="en-US" sz="2800" b="1" dirty="0">
                <a:solidFill>
                  <a:srgbClr val="0070C0"/>
                </a:solidFill>
                <a:latin typeface="微软雅黑 Light" panose="020B0502040204020203" pitchFamily="34" charset="-122"/>
                <a:ea typeface="微软雅黑 Light" panose="020B0502040204020203" pitchFamily="34" charset="-122"/>
              </a:rPr>
              <a:t>，其余触发器都为</a:t>
            </a:r>
            <a:r>
              <a:rPr lang="en-US" altLang="zh-CN" sz="2800" b="1" dirty="0">
                <a:solidFill>
                  <a:srgbClr val="0070C0"/>
                </a:solidFill>
                <a:latin typeface="+mn-ea"/>
              </a:rPr>
              <a:t>0</a:t>
            </a:r>
            <a:endParaRPr lang="zh-CN" altLang="en-US" sz="2800" b="1" dirty="0">
              <a:solidFill>
                <a:srgbClr val="0070C0"/>
              </a:solidFill>
              <a:latin typeface="+mn-ea"/>
            </a:endParaRPr>
          </a:p>
          <a:p>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触发器的数目代表了状态数，并依赖一组最新的代码实现状态转换</a:t>
            </a:r>
          </a:p>
          <a:p>
            <a:endParaRPr lang="en-US" altLang="zh-CN" sz="2800" dirty="0">
              <a:latin typeface="微软雅黑 Light" panose="020B0502040204020203" pitchFamily="34" charset="-122"/>
              <a:ea typeface="微软雅黑 Light" panose="020B0502040204020203" pitchFamily="34" charset="-122"/>
            </a:endParaRPr>
          </a:p>
          <a:p>
            <a:pPr>
              <a:buFont typeface=".Apple Color Emoji UI"/>
              <a:buChar char="👇"/>
            </a:pPr>
            <a:r>
              <a:rPr lang="zh-CN" altLang="en-US" sz="2800" dirty="0">
                <a:latin typeface="微软雅黑 Light" panose="020B0502040204020203" pitchFamily="34" charset="-122"/>
                <a:ea typeface="微软雅黑 Light" panose="020B0502040204020203" pitchFamily="34" charset="-122"/>
              </a:rPr>
              <a:t>使用一位热位的方法会在时序电路中增加很多触发器</a:t>
            </a:r>
            <a:endParaRPr lang="en-US" altLang="zh-CN" sz="2800" dirty="0">
              <a:latin typeface="微软雅黑 Light" panose="020B0502040204020203" pitchFamily="34" charset="-122"/>
              <a:ea typeface="微软雅黑 Light" panose="020B0502040204020203" pitchFamily="34" charset="-122"/>
            </a:endParaRPr>
          </a:p>
          <a:p>
            <a:pPr>
              <a:buFont typeface=".Apple Color Emoji UI"/>
              <a:buChar char="👇"/>
            </a:pPr>
            <a:endParaRPr lang="en-US" altLang="zh-CN" sz="2800" dirty="0">
              <a:latin typeface="微软雅黑 Light" panose="020B0502040204020203" pitchFamily="34" charset="-122"/>
              <a:ea typeface="微软雅黑 Light" panose="020B0502040204020203" pitchFamily="34" charset="-122"/>
            </a:endParaRPr>
          </a:p>
          <a:p>
            <a:pPr>
              <a:buFont typeface=".Apple Color Emoji UI"/>
              <a:buChar char="👆"/>
            </a:pPr>
            <a:r>
              <a:rPr lang="zh-CN" altLang="en-US" sz="2800" b="1" dirty="0">
                <a:solidFill>
                  <a:srgbClr val="0070C0"/>
                </a:solidFill>
                <a:latin typeface="微软雅黑 Light" panose="020B0502040204020203" pitchFamily="34" charset="-122"/>
                <a:ea typeface="微软雅黑 Light" panose="020B0502040204020203" pitchFamily="34" charset="-122"/>
              </a:rPr>
              <a:t>一位热位设计方法的优点是设计简单</a:t>
            </a:r>
            <a:r>
              <a:rPr lang="en-US" altLang="zh-CN" sz="2800" b="1" dirty="0">
                <a:solidFill>
                  <a:srgbClr val="0070C0"/>
                </a:solidFill>
                <a:latin typeface="微软雅黑 Light" panose="020B0502040204020203" pitchFamily="34" charset="-122"/>
                <a:ea typeface="微软雅黑 Light" panose="020B0502040204020203" pitchFamily="34" charset="-122"/>
              </a:rPr>
              <a:t>,</a:t>
            </a:r>
            <a:r>
              <a:rPr lang="zh-CN" altLang="en-US" sz="2800" b="1" dirty="0">
                <a:solidFill>
                  <a:srgbClr val="0070C0"/>
                </a:solidFill>
                <a:latin typeface="微软雅黑 Light" panose="020B0502040204020203" pitchFamily="34" charset="-122"/>
                <a:ea typeface="微软雅黑 Light" panose="020B0502040204020203" pitchFamily="34" charset="-122"/>
              </a:rPr>
              <a:t> 不需要译码器 </a:t>
            </a:r>
          </a:p>
          <a:p>
            <a:endParaRPr lang="zh-CN" altLang="en-US" dirty="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a:extLst>
              <a:ext uri="{FF2B5EF4-FFF2-40B4-BE49-F238E27FC236}">
                <a16:creationId xmlns:a16="http://schemas.microsoft.com/office/drawing/2014/main" id="{4370B595-9882-284E-83DE-F66D72A9CB71}"/>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62B31372-072A-A448-8834-D9EAF073610E}" type="slidenum">
              <a:rPr lang="zh-CN" altLang="en-US" smtClean="0">
                <a:solidFill>
                  <a:srgbClr val="0000B6"/>
                </a:solidFill>
                <a:latin typeface="Book Antiqua" charset="0"/>
              </a:rPr>
              <a:pPr>
                <a:defRPr/>
              </a:pPr>
              <a:t>16</a:t>
            </a:fld>
            <a:endParaRPr lang="en-US" altLang="zh-CN">
              <a:solidFill>
                <a:srgbClr val="0000B6"/>
              </a:solidFill>
              <a:latin typeface="Book Antiqua" charset="0"/>
            </a:endParaRPr>
          </a:p>
        </p:txBody>
      </p:sp>
      <p:sp>
        <p:nvSpPr>
          <p:cNvPr id="38914" name="页脚占位符 4">
            <a:extLst>
              <a:ext uri="{FF2B5EF4-FFF2-40B4-BE49-F238E27FC236}">
                <a16:creationId xmlns:a16="http://schemas.microsoft.com/office/drawing/2014/main" id="{92228131-9DFA-DD46-97B1-2A7EC2494E8B}"/>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1798146" name="Rectangle 2">
            <a:extLst>
              <a:ext uri="{FF2B5EF4-FFF2-40B4-BE49-F238E27FC236}">
                <a16:creationId xmlns:a16="http://schemas.microsoft.com/office/drawing/2014/main" id="{8450A822-67D4-B742-B865-6114DE99E007}"/>
              </a:ext>
            </a:extLst>
          </p:cNvPr>
          <p:cNvSpPr>
            <a:spLocks noGrp="1" noChangeArrowheads="1"/>
          </p:cNvSpPr>
          <p:nvPr>
            <p:ph type="title"/>
          </p:nvPr>
        </p:nvSpPr>
        <p:spPr/>
        <p:txBody>
          <a:bodyPr/>
          <a:lstStyle/>
          <a:p>
            <a:pPr>
              <a:defRPr/>
            </a:pPr>
            <a:r>
              <a:rPr lang="zh-CN" altLang="en-US" sz="3600" dirty="0">
                <a:latin typeface="微软雅黑" panose="020B0503020204020204" pitchFamily="34" charset="-122"/>
                <a:ea typeface="微软雅黑" panose="020B0503020204020204" pitchFamily="34" charset="-122"/>
              </a:rPr>
              <a:t>定序型控制器例子</a:t>
            </a:r>
          </a:p>
        </p:txBody>
      </p:sp>
      <p:sp>
        <p:nvSpPr>
          <p:cNvPr id="17413" name="Rectangle 3">
            <a:extLst>
              <a:ext uri="{FF2B5EF4-FFF2-40B4-BE49-F238E27FC236}">
                <a16:creationId xmlns:a16="http://schemas.microsoft.com/office/drawing/2014/main" id="{DAC4578B-3C67-5249-B58E-F315CED49042}"/>
              </a:ext>
            </a:extLst>
          </p:cNvPr>
          <p:cNvSpPr>
            <a:spLocks noGrp="1" noChangeArrowheads="1"/>
          </p:cNvSpPr>
          <p:nvPr>
            <p:ph type="body" idx="1"/>
          </p:nvPr>
        </p:nvSpPr>
        <p:spPr>
          <a:xfrm>
            <a:off x="1223319" y="962026"/>
            <a:ext cx="9848335" cy="2335213"/>
          </a:xfrm>
        </p:spPr>
        <p:txBody>
          <a:bodyPr/>
          <a:lstStyle/>
          <a:p>
            <a:pPr algn="just">
              <a:buFont typeface="Wingdings" charset="2"/>
              <a:buChar char="q"/>
              <a:defRPr/>
            </a:pPr>
            <a:r>
              <a:rPr lang="zh-CN" altLang="en-US" dirty="0">
                <a:latin typeface="微软雅黑 Light" panose="020B0502040204020203" pitchFamily="34" charset="-122"/>
                <a:ea typeface="微软雅黑 Light" panose="020B0502040204020203" pitchFamily="34" charset="-122"/>
              </a:rPr>
              <a:t>有一个数字比较系统，它能连续对两个二进制数据进行比较，操作过程如下：先将两个数存入寄存器</a:t>
            </a:r>
            <a:r>
              <a:rPr lang="en-US" altLang="zh-CN" dirty="0">
                <a:latin typeface="+mn-ea"/>
              </a:rPr>
              <a:t>R</a:t>
            </a:r>
            <a:r>
              <a:rPr lang="en-US" altLang="zh-CN" sz="1600" dirty="0">
                <a:latin typeface="+mn-ea"/>
              </a:rPr>
              <a:t>A</a:t>
            </a:r>
            <a:r>
              <a:rPr lang="zh-CN" altLang="en-US" dirty="0">
                <a:latin typeface="微软雅黑 Light" panose="020B0502040204020203" pitchFamily="34" charset="-122"/>
                <a:ea typeface="微软雅黑 Light" panose="020B0502040204020203" pitchFamily="34" charset="-122"/>
              </a:rPr>
              <a:t>和</a:t>
            </a:r>
            <a:r>
              <a:rPr lang="en-US" altLang="zh-CN" dirty="0">
                <a:latin typeface="+mn-ea"/>
              </a:rPr>
              <a:t>R</a:t>
            </a:r>
            <a:r>
              <a:rPr lang="en-US" altLang="zh-CN" sz="1600" dirty="0">
                <a:latin typeface="+mn-ea"/>
              </a:rPr>
              <a:t>B</a:t>
            </a:r>
            <a:r>
              <a:rPr lang="zh-CN" altLang="en-US" dirty="0">
                <a:latin typeface="微软雅黑 Light" panose="020B0502040204020203" pitchFamily="34" charset="-122"/>
                <a:ea typeface="微软雅黑 Light" panose="020B0502040204020203" pitchFamily="34" charset="-122"/>
              </a:rPr>
              <a:t>，然后进行比较，最后将大数移入寄存器</a:t>
            </a:r>
            <a:r>
              <a:rPr lang="en-US" altLang="zh-CN" dirty="0">
                <a:latin typeface="+mn-ea"/>
              </a:rPr>
              <a:t>R</a:t>
            </a:r>
            <a:r>
              <a:rPr lang="en-US" altLang="zh-CN" sz="1600" dirty="0">
                <a:latin typeface="+mn-ea"/>
              </a:rPr>
              <a:t>A</a:t>
            </a:r>
            <a:r>
              <a:rPr lang="zh-CN" altLang="en-US" dirty="0">
                <a:latin typeface="微软雅黑 Light" panose="020B0502040204020203" pitchFamily="34" charset="-122"/>
                <a:ea typeface="微软雅黑 Light" panose="020B0502040204020203" pitchFamily="34" charset="-122"/>
              </a:rPr>
              <a:t>中。其方框图和</a:t>
            </a:r>
            <a:r>
              <a:rPr lang="en-US" altLang="zh-CN" dirty="0">
                <a:ea typeface="微软雅黑 Light" panose="020B0502040204020203" pitchFamily="34" charset="-122"/>
              </a:rPr>
              <a:t>ASM</a:t>
            </a:r>
            <a:r>
              <a:rPr lang="zh-CN" altLang="en-US" dirty="0">
                <a:latin typeface="微软雅黑 Light" panose="020B0502040204020203" pitchFamily="34" charset="-122"/>
                <a:ea typeface="微软雅黑 Light" panose="020B0502040204020203" pitchFamily="34" charset="-122"/>
              </a:rPr>
              <a:t>流程图如右图所示。其中</a:t>
            </a:r>
            <a:r>
              <a:rPr lang="en-US" altLang="zh-CN" dirty="0">
                <a:latin typeface="+mn-ea"/>
              </a:rPr>
              <a:t>X</a:t>
            </a:r>
            <a:r>
              <a:rPr lang="zh-CN" altLang="en-US" dirty="0">
                <a:latin typeface="微软雅黑 Light" panose="020B0502040204020203" pitchFamily="34" charset="-122"/>
                <a:ea typeface="微软雅黑 Light" panose="020B0502040204020203" pitchFamily="34" charset="-122"/>
              </a:rPr>
              <a:t>为输入信号，</a:t>
            </a:r>
            <a:r>
              <a:rPr lang="en-US" altLang="zh-CN" dirty="0">
                <a:latin typeface="+mn-ea"/>
              </a:rPr>
              <a:t>LDRA</a:t>
            </a:r>
            <a:r>
              <a:rPr lang="zh-CN" altLang="en-US" dirty="0">
                <a:latin typeface="+mn-ea"/>
              </a:rPr>
              <a:t>，</a:t>
            </a:r>
            <a:r>
              <a:rPr lang="en-US" altLang="zh-CN" dirty="0">
                <a:latin typeface="+mn-ea"/>
              </a:rPr>
              <a:t>LDRB</a:t>
            </a:r>
            <a:r>
              <a:rPr lang="zh-CN" altLang="en-US" dirty="0">
                <a:latin typeface="微软雅黑 Light" panose="020B0502040204020203" pitchFamily="34" charset="-122"/>
                <a:ea typeface="微软雅黑 Light" panose="020B0502040204020203" pitchFamily="34" charset="-122"/>
              </a:rPr>
              <a:t>为打入控制信号，</a:t>
            </a:r>
            <a:r>
              <a:rPr lang="en-US" altLang="zh-CN" dirty="0">
                <a:latin typeface="+mn-ea"/>
              </a:rPr>
              <a:t>CAP</a:t>
            </a:r>
            <a:r>
              <a:rPr lang="zh-CN" altLang="en-US" dirty="0">
                <a:latin typeface="微软雅黑 Light" panose="020B0502040204020203" pitchFamily="34" charset="-122"/>
                <a:ea typeface="微软雅黑 Light" panose="020B0502040204020203" pitchFamily="34" charset="-122"/>
              </a:rPr>
              <a:t>是三态门使能控制信号，</a:t>
            </a:r>
            <a:r>
              <a:rPr lang="en-US" altLang="zh-CN" dirty="0">
                <a:latin typeface="+mn-ea"/>
              </a:rPr>
              <a:t>A&gt;B</a:t>
            </a:r>
            <a:r>
              <a:rPr lang="zh-CN" altLang="en-US" dirty="0">
                <a:latin typeface="微软雅黑 Light" panose="020B0502040204020203" pitchFamily="34" charset="-122"/>
                <a:ea typeface="微软雅黑 Light" panose="020B0502040204020203" pitchFamily="34" charset="-122"/>
              </a:rPr>
              <a:t>是比较器输出信号。请设计定序型控制器。假设状态变化发生在时序</a:t>
            </a:r>
            <a:r>
              <a:rPr lang="en-US" altLang="zh-CN" dirty="0">
                <a:latin typeface="+mn-ea"/>
              </a:rPr>
              <a:t>T1</a:t>
            </a:r>
            <a:r>
              <a:rPr lang="zh-CN" altLang="en-US" dirty="0">
                <a:latin typeface="微软雅黑 Light" panose="020B0502040204020203" pitchFamily="34" charset="-122"/>
                <a:ea typeface="微软雅黑 Light" panose="020B0502040204020203" pitchFamily="34" charset="-122"/>
              </a:rPr>
              <a:t>，打入寄存器操作发生在时序</a:t>
            </a:r>
            <a:r>
              <a:rPr lang="en-US" altLang="zh-CN" dirty="0">
                <a:latin typeface="+mn-ea"/>
              </a:rPr>
              <a:t>T2</a:t>
            </a:r>
            <a:r>
              <a:rPr lang="zh-CN" altLang="en-US" dirty="0">
                <a:latin typeface="微软雅黑 Light" panose="020B0502040204020203" pitchFamily="34" charset="-122"/>
                <a:ea typeface="微软雅黑 Light" panose="020B0502040204020203" pitchFamily="34" charset="-122"/>
              </a:rPr>
              <a:t>，状态周期</a:t>
            </a:r>
            <a:r>
              <a:rPr lang="en-US" altLang="zh-CN" dirty="0">
                <a:latin typeface="+mn-ea"/>
              </a:rPr>
              <a:t>T=T1+T2</a:t>
            </a:r>
            <a:endParaRPr lang="zh-CN" altLang="en-US" dirty="0">
              <a:latin typeface="+mn-ea"/>
            </a:endParaRPr>
          </a:p>
        </p:txBody>
      </p:sp>
      <p:pic>
        <p:nvPicPr>
          <p:cNvPr id="38917" name="Picture 4">
            <a:extLst>
              <a:ext uri="{FF2B5EF4-FFF2-40B4-BE49-F238E27FC236}">
                <a16:creationId xmlns:a16="http://schemas.microsoft.com/office/drawing/2014/main" id="{A946A20C-6524-0946-AACF-5827A7BDC5DC}"/>
              </a:ext>
            </a:extLst>
          </p:cNvPr>
          <p:cNvPicPr>
            <a:picLocks noChangeAspect="1" noChangeArrowheads="1"/>
          </p:cNvPicPr>
          <p:nvPr/>
        </p:nvPicPr>
        <p:blipFill>
          <a:blip r:embed="rId2">
            <a:lum contrast="48000"/>
            <a:extLst>
              <a:ext uri="{28A0092B-C50C-407E-A947-70E740481C1C}">
                <a14:useLocalDpi xmlns:a14="http://schemas.microsoft.com/office/drawing/2010/main" val="0"/>
              </a:ext>
            </a:extLst>
          </a:blip>
          <a:srcRect/>
          <a:stretch>
            <a:fillRect/>
          </a:stretch>
        </p:blipFill>
        <p:spPr bwMode="auto">
          <a:xfrm>
            <a:off x="2386700" y="3321845"/>
            <a:ext cx="345757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5">
            <a:extLst>
              <a:ext uri="{FF2B5EF4-FFF2-40B4-BE49-F238E27FC236}">
                <a16:creationId xmlns:a16="http://schemas.microsoft.com/office/drawing/2014/main" id="{CEA35F28-9653-724B-8C44-C1EE52FD9A6F}"/>
              </a:ext>
            </a:extLst>
          </p:cNvPr>
          <p:cNvPicPr>
            <a:picLocks noChangeAspect="1" noChangeArrowheads="1"/>
          </p:cNvPicPr>
          <p:nvPr/>
        </p:nvPicPr>
        <p:blipFill>
          <a:blip r:embed="rId3">
            <a:lum contrast="54000"/>
            <a:extLst>
              <a:ext uri="{28A0092B-C50C-407E-A947-70E740481C1C}">
                <a14:useLocalDpi xmlns:a14="http://schemas.microsoft.com/office/drawing/2010/main" val="0"/>
              </a:ext>
            </a:extLst>
          </a:blip>
          <a:srcRect/>
          <a:stretch>
            <a:fillRect/>
          </a:stretch>
        </p:blipFill>
        <p:spPr bwMode="auto">
          <a:xfrm>
            <a:off x="8027687" y="3624263"/>
            <a:ext cx="193675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id="{9353D865-7571-554A-8EDD-70EEA725D5CF}"/>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473C38A4-BA38-D04F-94FE-175819B8A9E1}" type="slidenum">
              <a:rPr lang="zh-CN" altLang="en-US" smtClean="0">
                <a:solidFill>
                  <a:srgbClr val="0000B6"/>
                </a:solidFill>
                <a:latin typeface="Book Antiqua" charset="0"/>
              </a:rPr>
              <a:pPr>
                <a:defRPr/>
              </a:pPr>
              <a:t>17</a:t>
            </a:fld>
            <a:endParaRPr lang="en-US" altLang="zh-CN">
              <a:solidFill>
                <a:srgbClr val="0000B6"/>
              </a:solidFill>
              <a:latin typeface="Book Antiqua" charset="0"/>
            </a:endParaRPr>
          </a:p>
        </p:txBody>
      </p:sp>
      <p:sp>
        <p:nvSpPr>
          <p:cNvPr id="39938" name="页脚占位符 4">
            <a:extLst>
              <a:ext uri="{FF2B5EF4-FFF2-40B4-BE49-F238E27FC236}">
                <a16:creationId xmlns:a16="http://schemas.microsoft.com/office/drawing/2014/main" id="{8F53EE2E-A1EF-C247-A4EC-2C0BBBADA19F}"/>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1799170" name="Rectangle 2">
            <a:extLst>
              <a:ext uri="{FF2B5EF4-FFF2-40B4-BE49-F238E27FC236}">
                <a16:creationId xmlns:a16="http://schemas.microsoft.com/office/drawing/2014/main" id="{0DE35F20-9B1B-EE40-B813-69A41EF7C3B5}"/>
              </a:ext>
            </a:extLst>
          </p:cNvPr>
          <p:cNvSpPr>
            <a:spLocks noGrp="1" noChangeArrowheads="1"/>
          </p:cNvSpPr>
          <p:nvPr>
            <p:ph type="title"/>
          </p:nvPr>
        </p:nvSpPr>
        <p:spPr>
          <a:xfrm>
            <a:off x="716692" y="228601"/>
            <a:ext cx="9265509" cy="779463"/>
          </a:xfrm>
        </p:spPr>
        <p:txBody>
          <a:bodyPr/>
          <a:lstStyle/>
          <a:p>
            <a:pPr>
              <a:defRPr/>
            </a:pPr>
            <a:r>
              <a:rPr lang="zh-CN" altLang="en-US" sz="3600" dirty="0">
                <a:latin typeface="微软雅黑" panose="020B0503020204020204" pitchFamily="34" charset="-122"/>
                <a:ea typeface="微软雅黑" panose="020B0503020204020204" pitchFamily="34" charset="-122"/>
              </a:rPr>
              <a:t>定序型控制器例子</a:t>
            </a:r>
          </a:p>
        </p:txBody>
      </p:sp>
      <p:sp>
        <p:nvSpPr>
          <p:cNvPr id="18437" name="Rectangle 3">
            <a:extLst>
              <a:ext uri="{FF2B5EF4-FFF2-40B4-BE49-F238E27FC236}">
                <a16:creationId xmlns:a16="http://schemas.microsoft.com/office/drawing/2014/main" id="{D337B7E6-B36D-5641-AFFE-B7E01FEA18A4}"/>
              </a:ext>
            </a:extLst>
          </p:cNvPr>
          <p:cNvSpPr>
            <a:spLocks noGrp="1" noChangeArrowheads="1"/>
          </p:cNvSpPr>
          <p:nvPr>
            <p:ph type="body" idx="1"/>
          </p:nvPr>
        </p:nvSpPr>
        <p:spPr>
          <a:xfrm>
            <a:off x="1087395" y="1160464"/>
            <a:ext cx="6056355" cy="2693987"/>
          </a:xfrm>
        </p:spPr>
        <p:txBody>
          <a:bodyPr/>
          <a:lstStyle/>
          <a:p>
            <a:pPr algn="just"/>
            <a:r>
              <a:rPr lang="zh-CN" altLang="en-US" dirty="0">
                <a:ea typeface="宋体" panose="02010600030101010101" pitchFamily="2" charset="-122"/>
              </a:rPr>
              <a:t>定序型控制器采用“</a:t>
            </a:r>
            <a:r>
              <a:rPr lang="en-US" altLang="zh-CN" dirty="0">
                <a:ea typeface="宋体" panose="02010600030101010101" pitchFamily="2" charset="-122"/>
              </a:rPr>
              <a:t>one-hot</a:t>
            </a:r>
            <a:r>
              <a:rPr lang="zh-CN" altLang="en-US" dirty="0">
                <a:ea typeface="宋体" panose="02010600030101010101" pitchFamily="2" charset="-122"/>
              </a:rPr>
              <a:t>法”进行设计，即一个状态使用一个</a:t>
            </a:r>
            <a:r>
              <a:rPr lang="en-US" altLang="zh-CN" dirty="0">
                <a:ea typeface="宋体" panose="02010600030101010101" pitchFamily="2" charset="-122"/>
              </a:rPr>
              <a:t>D</a:t>
            </a:r>
            <a:r>
              <a:rPr lang="zh-CN" altLang="en-US" dirty="0">
                <a:ea typeface="宋体" panose="02010600030101010101" pitchFamily="2" charset="-122"/>
              </a:rPr>
              <a:t>触发器。对</a:t>
            </a:r>
            <a:r>
              <a:rPr lang="en-US" altLang="zh-CN" dirty="0">
                <a:ea typeface="宋体" panose="02010600030101010101" pitchFamily="2" charset="-122"/>
              </a:rPr>
              <a:t>ASM</a:t>
            </a:r>
            <a:r>
              <a:rPr lang="zh-CN" altLang="en-US" dirty="0">
                <a:ea typeface="宋体" panose="02010600030101010101" pitchFamily="2" charset="-122"/>
              </a:rPr>
              <a:t>流程图进行编码</a:t>
            </a:r>
            <a:r>
              <a:rPr lang="en-US" altLang="zh-CN" dirty="0">
                <a:ea typeface="宋体" panose="02010600030101010101" pitchFamily="2" charset="-122"/>
              </a:rPr>
              <a:t>(</a:t>
            </a:r>
            <a:r>
              <a:rPr lang="zh-CN" altLang="en-US" dirty="0">
                <a:ea typeface="宋体" panose="02010600030101010101" pitchFamily="2" charset="-122"/>
              </a:rPr>
              <a:t>写于右上角）</a:t>
            </a:r>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en-US" dirty="0">
                <a:ea typeface="宋体" panose="02010600030101010101" pitchFamily="2" charset="-122"/>
              </a:rPr>
              <a:t>状态转移表</a:t>
            </a:r>
            <a:endParaRPr lang="en-US" altLang="zh-CN" dirty="0">
              <a:ea typeface="宋体" panose="02010600030101010101" pitchFamily="2" charset="-122"/>
            </a:endParaRPr>
          </a:p>
        </p:txBody>
      </p:sp>
      <p:sp>
        <p:nvSpPr>
          <p:cNvPr id="18438" name="Rectangle 17">
            <a:extLst>
              <a:ext uri="{FF2B5EF4-FFF2-40B4-BE49-F238E27FC236}">
                <a16:creationId xmlns:a16="http://schemas.microsoft.com/office/drawing/2014/main" id="{4F942260-A06D-6D44-B5B9-4BF00467E609}"/>
              </a:ext>
            </a:extLst>
          </p:cNvPr>
          <p:cNvSpPr>
            <a:spLocks noChangeArrowheads="1"/>
          </p:cNvSpPr>
          <p:nvPr/>
        </p:nvSpPr>
        <p:spPr bwMode="auto">
          <a:xfrm>
            <a:off x="3695700" y="21209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en-US">
              <a:ea typeface="宋体" charset="-122"/>
            </a:endParaRPr>
          </a:p>
        </p:txBody>
      </p:sp>
      <p:sp>
        <p:nvSpPr>
          <p:cNvPr id="18439" name="Rectangle 18">
            <a:extLst>
              <a:ext uri="{FF2B5EF4-FFF2-40B4-BE49-F238E27FC236}">
                <a16:creationId xmlns:a16="http://schemas.microsoft.com/office/drawing/2014/main" id="{BE53D744-796E-4141-8885-339F1F7EFF11}"/>
              </a:ext>
            </a:extLst>
          </p:cNvPr>
          <p:cNvSpPr>
            <a:spLocks noChangeArrowheads="1"/>
          </p:cNvSpPr>
          <p:nvPr/>
        </p:nvSpPr>
        <p:spPr bwMode="auto">
          <a:xfrm>
            <a:off x="4215987" y="2120901"/>
            <a:ext cx="21672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zh-CN" altLang="en-US" sz="1000" i="1">
                <a:latin typeface="Times New Roman" charset="0"/>
                <a:ea typeface="宋体" charset="-122"/>
                <a:cs typeface="Times New Roman" charset="0"/>
              </a:rPr>
              <a:t> </a:t>
            </a:r>
            <a:endParaRPr lang="zh-CN" altLang="en-US" sz="2400">
              <a:latin typeface="Times New Roman" charset="0"/>
              <a:ea typeface="宋体" charset="-122"/>
              <a:cs typeface="Times New Roman" charset="0"/>
            </a:endParaRPr>
          </a:p>
        </p:txBody>
      </p:sp>
      <p:sp>
        <p:nvSpPr>
          <p:cNvPr id="18440" name="Rectangle 19">
            <a:extLst>
              <a:ext uri="{FF2B5EF4-FFF2-40B4-BE49-F238E27FC236}">
                <a16:creationId xmlns:a16="http://schemas.microsoft.com/office/drawing/2014/main" id="{1326D128-B5F2-5941-93F7-16D9DF0B145F}"/>
              </a:ext>
            </a:extLst>
          </p:cNvPr>
          <p:cNvSpPr>
            <a:spLocks noChangeArrowheads="1"/>
          </p:cNvSpPr>
          <p:nvPr/>
        </p:nvSpPr>
        <p:spPr bwMode="auto">
          <a:xfrm>
            <a:off x="4215987" y="2120901"/>
            <a:ext cx="21672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zh-CN" altLang="en-US" sz="1000">
                <a:latin typeface="Times New Roman" charset="0"/>
                <a:ea typeface="宋体" charset="-122"/>
                <a:cs typeface="Times New Roman" charset="0"/>
              </a:rPr>
              <a:t> </a:t>
            </a:r>
            <a:endParaRPr lang="zh-CN" altLang="en-US" sz="2400">
              <a:latin typeface="Times New Roman" charset="0"/>
              <a:ea typeface="宋体" charset="-122"/>
              <a:cs typeface="Times New Roman" charset="0"/>
            </a:endParaRPr>
          </a:p>
        </p:txBody>
      </p:sp>
      <p:sp>
        <p:nvSpPr>
          <p:cNvPr id="18441" name="Rectangle 20">
            <a:extLst>
              <a:ext uri="{FF2B5EF4-FFF2-40B4-BE49-F238E27FC236}">
                <a16:creationId xmlns:a16="http://schemas.microsoft.com/office/drawing/2014/main" id="{E99A3F44-3385-7D47-89EC-3BBEB8B331B4}"/>
              </a:ext>
            </a:extLst>
          </p:cNvPr>
          <p:cNvSpPr>
            <a:spLocks noChangeArrowheads="1"/>
          </p:cNvSpPr>
          <p:nvPr/>
        </p:nvSpPr>
        <p:spPr bwMode="auto">
          <a:xfrm>
            <a:off x="4215987" y="2120901"/>
            <a:ext cx="21672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zh-CN" altLang="en-US" sz="1000">
                <a:latin typeface="Times New Roman" charset="0"/>
                <a:ea typeface="宋体" charset="-122"/>
                <a:cs typeface="Times New Roman" charset="0"/>
              </a:rPr>
              <a:t> </a:t>
            </a:r>
            <a:endParaRPr lang="zh-CN" altLang="en-US" sz="2400">
              <a:latin typeface="Times New Roman" charset="0"/>
              <a:ea typeface="宋体" charset="-122"/>
              <a:cs typeface="Times New Roman" charset="0"/>
            </a:endParaRPr>
          </a:p>
        </p:txBody>
      </p:sp>
      <p:sp>
        <p:nvSpPr>
          <p:cNvPr id="18442" name="Rectangle 22">
            <a:extLst>
              <a:ext uri="{FF2B5EF4-FFF2-40B4-BE49-F238E27FC236}">
                <a16:creationId xmlns:a16="http://schemas.microsoft.com/office/drawing/2014/main" id="{F167A2C0-078B-5444-8DB4-87CE6817E49E}"/>
              </a:ext>
            </a:extLst>
          </p:cNvPr>
          <p:cNvSpPr>
            <a:spLocks noChangeArrowheads="1"/>
          </p:cNvSpPr>
          <p:nvPr/>
        </p:nvSpPr>
        <p:spPr bwMode="auto">
          <a:xfrm>
            <a:off x="3695700" y="21209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en-US">
              <a:ea typeface="宋体" charset="-122"/>
            </a:endParaRPr>
          </a:p>
        </p:txBody>
      </p:sp>
      <p:sp>
        <p:nvSpPr>
          <p:cNvPr id="18443" name="Rectangle 23">
            <a:extLst>
              <a:ext uri="{FF2B5EF4-FFF2-40B4-BE49-F238E27FC236}">
                <a16:creationId xmlns:a16="http://schemas.microsoft.com/office/drawing/2014/main" id="{7B97BB7E-DB8A-AE48-BC44-6E736E072A25}"/>
              </a:ext>
            </a:extLst>
          </p:cNvPr>
          <p:cNvSpPr>
            <a:spLocks noChangeArrowheads="1"/>
          </p:cNvSpPr>
          <p:nvPr/>
        </p:nvSpPr>
        <p:spPr bwMode="auto">
          <a:xfrm>
            <a:off x="4673187" y="2120901"/>
            <a:ext cx="21672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zh-CN" altLang="en-US" sz="1000" i="1">
                <a:latin typeface="Times New Roman" charset="0"/>
                <a:ea typeface="宋体" charset="-122"/>
                <a:cs typeface="Times New Roman" charset="0"/>
              </a:rPr>
              <a:t> </a:t>
            </a:r>
            <a:endParaRPr lang="zh-CN" altLang="en-US" sz="2400">
              <a:latin typeface="Times New Roman" charset="0"/>
              <a:ea typeface="宋体" charset="-122"/>
              <a:cs typeface="Times New Roman" charset="0"/>
            </a:endParaRPr>
          </a:p>
        </p:txBody>
      </p:sp>
      <p:sp>
        <p:nvSpPr>
          <p:cNvPr id="18444" name="Rectangle 24">
            <a:extLst>
              <a:ext uri="{FF2B5EF4-FFF2-40B4-BE49-F238E27FC236}">
                <a16:creationId xmlns:a16="http://schemas.microsoft.com/office/drawing/2014/main" id="{1293B1BA-C2F6-CD4A-946B-39EF699729EB}"/>
              </a:ext>
            </a:extLst>
          </p:cNvPr>
          <p:cNvSpPr>
            <a:spLocks noChangeArrowheads="1"/>
          </p:cNvSpPr>
          <p:nvPr/>
        </p:nvSpPr>
        <p:spPr bwMode="auto">
          <a:xfrm>
            <a:off x="4673187" y="2120901"/>
            <a:ext cx="21672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zh-CN" altLang="en-US" sz="1000">
                <a:latin typeface="Times New Roman" charset="0"/>
                <a:ea typeface="宋体" charset="-122"/>
                <a:cs typeface="Times New Roman" charset="0"/>
              </a:rPr>
              <a:t> </a:t>
            </a:r>
            <a:endParaRPr lang="zh-CN" altLang="en-US" sz="2400">
              <a:latin typeface="Times New Roman" charset="0"/>
              <a:ea typeface="宋体" charset="-122"/>
              <a:cs typeface="Times New Roman" charset="0"/>
            </a:endParaRPr>
          </a:p>
        </p:txBody>
      </p:sp>
      <p:pic>
        <p:nvPicPr>
          <p:cNvPr id="18445" name="Picture 302">
            <a:extLst>
              <a:ext uri="{FF2B5EF4-FFF2-40B4-BE49-F238E27FC236}">
                <a16:creationId xmlns:a16="http://schemas.microsoft.com/office/drawing/2014/main" id="{D4516EFB-FCD3-7141-B99A-3217F0725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4237" y="1404867"/>
            <a:ext cx="2295525" cy="400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8446" name="Picture 10">
            <a:extLst>
              <a:ext uri="{FF2B5EF4-FFF2-40B4-BE49-F238E27FC236}">
                <a16:creationId xmlns:a16="http://schemas.microsoft.com/office/drawing/2014/main" id="{2C94BD03-5DBC-124C-817B-73EC03E22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993" y="3511966"/>
            <a:ext cx="6970713" cy="224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a:extLst>
              <a:ext uri="{FF2B5EF4-FFF2-40B4-BE49-F238E27FC236}">
                <a16:creationId xmlns:a16="http://schemas.microsoft.com/office/drawing/2014/main" id="{8CB082D1-0494-2B47-9EB3-77A146095E13}"/>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74BB76D1-3C74-AE4F-A038-3A3180D17AAD}" type="slidenum">
              <a:rPr lang="zh-CN" altLang="en-US" smtClean="0">
                <a:solidFill>
                  <a:srgbClr val="0000B6"/>
                </a:solidFill>
                <a:latin typeface="Book Antiqua" charset="0"/>
              </a:rPr>
              <a:pPr>
                <a:defRPr/>
              </a:pPr>
              <a:t>18</a:t>
            </a:fld>
            <a:endParaRPr lang="en-US" altLang="zh-CN">
              <a:solidFill>
                <a:srgbClr val="0000B6"/>
              </a:solidFill>
              <a:latin typeface="Book Antiqua" charset="0"/>
            </a:endParaRPr>
          </a:p>
        </p:txBody>
      </p:sp>
      <p:sp>
        <p:nvSpPr>
          <p:cNvPr id="40962" name="页脚占位符 4">
            <a:extLst>
              <a:ext uri="{FF2B5EF4-FFF2-40B4-BE49-F238E27FC236}">
                <a16:creationId xmlns:a16="http://schemas.microsoft.com/office/drawing/2014/main" id="{A019ABE9-5589-774F-93A2-6D16B0ECCA11}"/>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1800194" name="Rectangle 2">
            <a:extLst>
              <a:ext uri="{FF2B5EF4-FFF2-40B4-BE49-F238E27FC236}">
                <a16:creationId xmlns:a16="http://schemas.microsoft.com/office/drawing/2014/main" id="{8F93DCC6-9314-5C40-A25E-CFBF08F1E9CC}"/>
              </a:ext>
            </a:extLst>
          </p:cNvPr>
          <p:cNvSpPr>
            <a:spLocks noGrp="1" noChangeArrowheads="1"/>
          </p:cNvSpPr>
          <p:nvPr>
            <p:ph type="title"/>
          </p:nvPr>
        </p:nvSpPr>
        <p:spPr>
          <a:xfrm>
            <a:off x="790832" y="228600"/>
            <a:ext cx="10486768" cy="679450"/>
          </a:xfrm>
        </p:spPr>
        <p:txBody>
          <a:bodyPr/>
          <a:lstStyle/>
          <a:p>
            <a:pPr>
              <a:defRPr/>
            </a:pPr>
            <a:r>
              <a:rPr lang="zh-CN" altLang="en-US" sz="3600" dirty="0">
                <a:latin typeface="微软雅黑" panose="020B0503020204020204" pitchFamily="34" charset="-122"/>
                <a:ea typeface="微软雅黑" panose="020B0503020204020204" pitchFamily="34" charset="-122"/>
              </a:rPr>
              <a:t>定序型控制器例子</a:t>
            </a:r>
          </a:p>
        </p:txBody>
      </p:sp>
      <p:pic>
        <p:nvPicPr>
          <p:cNvPr id="19461" name="Picture 4">
            <a:extLst>
              <a:ext uri="{FF2B5EF4-FFF2-40B4-BE49-F238E27FC236}">
                <a16:creationId xmlns:a16="http://schemas.microsoft.com/office/drawing/2014/main" id="{9DFFF809-1988-0A44-983F-A77D842E5DA0}"/>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346325" y="3300413"/>
            <a:ext cx="2547938" cy="1447800"/>
          </a:xfrm>
          <a:extLst>
            <a:ext uri="{91240B29-F687-4F45-9708-019B960494DF}">
              <a14:hiddenLine xmlns:a14="http://schemas.microsoft.com/office/drawing/2010/main" w="12700" cap="flat" cmpd="sng">
                <a:solidFill>
                  <a:schemeClr val="tx1"/>
                </a:solidFill>
                <a:prstDash val="solid"/>
                <a:miter lim="800000"/>
                <a:headEnd/>
                <a:tailEnd/>
              </a14:hiddenLine>
            </a:ext>
          </a:extLst>
        </p:spPr>
      </p:pic>
      <p:pic>
        <p:nvPicPr>
          <p:cNvPr id="40965" name="Picture 7">
            <a:extLst>
              <a:ext uri="{FF2B5EF4-FFF2-40B4-BE49-F238E27FC236}">
                <a16:creationId xmlns:a16="http://schemas.microsoft.com/office/drawing/2014/main" id="{2EE65F8B-5DB0-2245-8317-C2B47825A0F8}"/>
              </a:ext>
            </a:extLst>
          </p:cNvPr>
          <p:cNvPicPr>
            <a:picLocks noChangeAspect="1" noChangeArrowheads="1"/>
          </p:cNvPicPr>
          <p:nvPr/>
        </p:nvPicPr>
        <p:blipFill>
          <a:blip r:embed="rId3">
            <a:lum contrast="54000"/>
            <a:extLst>
              <a:ext uri="{28A0092B-C50C-407E-A947-70E740481C1C}">
                <a14:useLocalDpi xmlns:a14="http://schemas.microsoft.com/office/drawing/2010/main" val="0"/>
              </a:ext>
            </a:extLst>
          </a:blip>
          <a:srcRect/>
          <a:stretch>
            <a:fillRect/>
          </a:stretch>
        </p:blipFill>
        <p:spPr bwMode="auto">
          <a:xfrm>
            <a:off x="8286750" y="2114550"/>
            <a:ext cx="2466975"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8">
            <a:extLst>
              <a:ext uri="{FF2B5EF4-FFF2-40B4-BE49-F238E27FC236}">
                <a16:creationId xmlns:a16="http://schemas.microsoft.com/office/drawing/2014/main" id="{51D6C51E-6853-D343-9E11-0B3E8A3E30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6275" y="4946650"/>
            <a:ext cx="3132138"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9464" name="Picture 10">
            <a:extLst>
              <a:ext uri="{FF2B5EF4-FFF2-40B4-BE49-F238E27FC236}">
                <a16:creationId xmlns:a16="http://schemas.microsoft.com/office/drawing/2014/main" id="{BCC10FD3-8C6F-4742-BF97-9B23E949D5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2926" y="3163889"/>
            <a:ext cx="3413125"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9465" name="Picture 10">
            <a:extLst>
              <a:ext uri="{FF2B5EF4-FFF2-40B4-BE49-F238E27FC236}">
                <a16:creationId xmlns:a16="http://schemas.microsoft.com/office/drawing/2014/main" id="{ED794329-BC48-2543-BF32-58D3762541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4451" y="1022352"/>
            <a:ext cx="64389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a:extLst>
              <a:ext uri="{FF2B5EF4-FFF2-40B4-BE49-F238E27FC236}">
                <a16:creationId xmlns:a16="http://schemas.microsoft.com/office/drawing/2014/main" id="{AB38D59E-971D-AC4C-AA09-3A6E29168EC6}"/>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9AE60204-115A-AE4D-8E47-ECF4C4499144}" type="slidenum">
              <a:rPr lang="zh-CN" altLang="en-US" smtClean="0">
                <a:solidFill>
                  <a:srgbClr val="0000B6"/>
                </a:solidFill>
                <a:latin typeface="Book Antiqua" charset="0"/>
              </a:rPr>
              <a:pPr>
                <a:defRPr/>
              </a:pPr>
              <a:t>19</a:t>
            </a:fld>
            <a:endParaRPr lang="en-US" altLang="zh-CN">
              <a:solidFill>
                <a:srgbClr val="0000B6"/>
              </a:solidFill>
              <a:latin typeface="Book Antiqua" charset="0"/>
            </a:endParaRPr>
          </a:p>
        </p:txBody>
      </p:sp>
      <p:sp>
        <p:nvSpPr>
          <p:cNvPr id="41986" name="页脚占位符 4">
            <a:extLst>
              <a:ext uri="{FF2B5EF4-FFF2-40B4-BE49-F238E27FC236}">
                <a16:creationId xmlns:a16="http://schemas.microsoft.com/office/drawing/2014/main" id="{0635239A-5EE6-5741-87E4-D9D9E45C319A}"/>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1801218" name="Rectangle 2">
            <a:extLst>
              <a:ext uri="{FF2B5EF4-FFF2-40B4-BE49-F238E27FC236}">
                <a16:creationId xmlns:a16="http://schemas.microsoft.com/office/drawing/2014/main" id="{4B83E8EE-C71B-7242-AA7D-19873766924B}"/>
              </a:ext>
            </a:extLst>
          </p:cNvPr>
          <p:cNvSpPr>
            <a:spLocks noGrp="1" noChangeArrowheads="1"/>
          </p:cNvSpPr>
          <p:nvPr>
            <p:ph type="title"/>
          </p:nvPr>
        </p:nvSpPr>
        <p:spPr>
          <a:xfrm>
            <a:off x="753762" y="228601"/>
            <a:ext cx="9228438" cy="779463"/>
          </a:xfrm>
        </p:spPr>
        <p:txBody>
          <a:bodyPr/>
          <a:lstStyle/>
          <a:p>
            <a:pPr>
              <a:defRPr/>
            </a:pPr>
            <a:r>
              <a:rPr lang="zh-CN" altLang="en-US" sz="3600" dirty="0">
                <a:latin typeface="微软雅黑" panose="020B0503020204020204" pitchFamily="34" charset="-122"/>
                <a:ea typeface="微软雅黑" panose="020B0503020204020204" pitchFamily="34" charset="-122"/>
              </a:rPr>
              <a:t>定序型控制器例子</a:t>
            </a:r>
          </a:p>
        </p:txBody>
      </p:sp>
      <p:pic>
        <p:nvPicPr>
          <p:cNvPr id="41988" name="Picture 7">
            <a:extLst>
              <a:ext uri="{FF2B5EF4-FFF2-40B4-BE49-F238E27FC236}">
                <a16:creationId xmlns:a16="http://schemas.microsoft.com/office/drawing/2014/main" id="{6250F43B-AC57-5A40-884C-0866C5C83BED}"/>
              </a:ext>
            </a:extLst>
          </p:cNvPr>
          <p:cNvPicPr>
            <a:picLocks noChangeAspect="1" noChangeArrowheads="1"/>
          </p:cNvPicPr>
          <p:nvPr/>
        </p:nvPicPr>
        <p:blipFill>
          <a:blip r:embed="rId2">
            <a:lum contrast="48000"/>
            <a:extLst>
              <a:ext uri="{28A0092B-C50C-407E-A947-70E740481C1C}">
                <a14:useLocalDpi xmlns:a14="http://schemas.microsoft.com/office/drawing/2010/main" val="0"/>
              </a:ext>
            </a:extLst>
          </a:blip>
          <a:srcRect/>
          <a:stretch>
            <a:fillRect/>
          </a:stretch>
        </p:blipFill>
        <p:spPr bwMode="auto">
          <a:xfrm>
            <a:off x="7923212" y="1360489"/>
            <a:ext cx="345757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9">
            <a:extLst>
              <a:ext uri="{FF2B5EF4-FFF2-40B4-BE49-F238E27FC236}">
                <a16:creationId xmlns:a16="http://schemas.microsoft.com/office/drawing/2014/main" id="{CA10F1C6-BF33-4A45-BBB7-02CFF5F8EF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5385" y="4849813"/>
            <a:ext cx="3243262" cy="177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0487" name="Picture 11">
            <a:extLst>
              <a:ext uri="{FF2B5EF4-FFF2-40B4-BE49-F238E27FC236}">
                <a16:creationId xmlns:a16="http://schemas.microsoft.com/office/drawing/2014/main" id="{1B2E3C74-F8F1-B041-A218-33375CC6C7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0554" y="5184775"/>
            <a:ext cx="2649538"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0488" name="Picture 9">
            <a:extLst>
              <a:ext uri="{FF2B5EF4-FFF2-40B4-BE49-F238E27FC236}">
                <a16:creationId xmlns:a16="http://schemas.microsoft.com/office/drawing/2014/main" id="{F4F7CF5A-6543-0C47-99EB-56207C323C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6771" y="1196184"/>
            <a:ext cx="541972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3">
            <a:extLst>
              <a:ext uri="{FF2B5EF4-FFF2-40B4-BE49-F238E27FC236}">
                <a16:creationId xmlns:a16="http://schemas.microsoft.com/office/drawing/2014/main" id="{6687E24F-2C08-FA4E-9B56-31391BD22223}"/>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D4D52BAD-7411-B845-9946-5E85E12963CC}" type="slidenum">
              <a:rPr lang="zh-CN" altLang="en-US" smtClean="0">
                <a:solidFill>
                  <a:srgbClr val="0000B6"/>
                </a:solidFill>
                <a:latin typeface="Book Antiqua" charset="0"/>
              </a:rPr>
              <a:pPr>
                <a:defRPr/>
              </a:pPr>
              <a:t>2</a:t>
            </a:fld>
            <a:endParaRPr lang="en-US" altLang="zh-CN">
              <a:solidFill>
                <a:srgbClr val="0000B6"/>
              </a:solidFill>
              <a:latin typeface="Book Antiqua" charset="0"/>
            </a:endParaRPr>
          </a:p>
        </p:txBody>
      </p:sp>
      <p:sp>
        <p:nvSpPr>
          <p:cNvPr id="19458" name="页脚占位符 4">
            <a:extLst>
              <a:ext uri="{FF2B5EF4-FFF2-40B4-BE49-F238E27FC236}">
                <a16:creationId xmlns:a16="http://schemas.microsoft.com/office/drawing/2014/main" id="{A1EDE262-07AB-6448-B65E-9411CC8C2E08}"/>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1763330" name="Rectangle 2">
            <a:extLst>
              <a:ext uri="{FF2B5EF4-FFF2-40B4-BE49-F238E27FC236}">
                <a16:creationId xmlns:a16="http://schemas.microsoft.com/office/drawing/2014/main" id="{D8F89351-7486-1F48-92AC-D041F344D35B}"/>
              </a:ext>
            </a:extLst>
          </p:cNvPr>
          <p:cNvSpPr>
            <a:spLocks noGrp="1" noChangeArrowheads="1"/>
          </p:cNvSpPr>
          <p:nvPr>
            <p:ph type="title"/>
          </p:nvPr>
        </p:nvSpPr>
        <p:spPr>
          <a:xfrm>
            <a:off x="345990" y="228600"/>
            <a:ext cx="9636212" cy="679450"/>
          </a:xfrm>
        </p:spPr>
        <p:txBody>
          <a:bodyPr/>
          <a:lstStyle/>
          <a:p>
            <a:pPr>
              <a:defRPr/>
            </a:pPr>
            <a:r>
              <a:rPr lang="zh-CN" altLang="en-US" sz="3600" dirty="0">
                <a:latin typeface="微软雅黑" panose="020B0503020204020204" pitchFamily="34" charset="-122"/>
                <a:ea typeface="微软雅黑" panose="020B0503020204020204" pitchFamily="34" charset="-122"/>
              </a:rPr>
              <a:t>算法流程图（</a:t>
            </a:r>
            <a:r>
              <a:rPr lang="en-US" altLang="zh-CN" sz="3600" dirty="0">
                <a:latin typeface="微软雅黑" panose="020B0503020204020204" pitchFamily="34" charset="-122"/>
                <a:ea typeface="微软雅黑" panose="020B0503020204020204" pitchFamily="34" charset="-122"/>
              </a:rPr>
              <a:t>ASM</a:t>
            </a:r>
            <a:r>
              <a:rPr lang="zh-CN" altLang="en-US" sz="3600" dirty="0">
                <a:latin typeface="微软雅黑" panose="020B0503020204020204" pitchFamily="34" charset="-122"/>
                <a:ea typeface="微软雅黑" panose="020B0503020204020204" pitchFamily="34" charset="-122"/>
              </a:rPr>
              <a:t>）中采用的符号和规则 </a:t>
            </a:r>
          </a:p>
        </p:txBody>
      </p:sp>
      <p:sp>
        <p:nvSpPr>
          <p:cNvPr id="3077" name="Rectangle 3">
            <a:extLst>
              <a:ext uri="{FF2B5EF4-FFF2-40B4-BE49-F238E27FC236}">
                <a16:creationId xmlns:a16="http://schemas.microsoft.com/office/drawing/2014/main" id="{1418EB4F-48A6-6C46-B750-AAF441BD0808}"/>
              </a:ext>
            </a:extLst>
          </p:cNvPr>
          <p:cNvSpPr>
            <a:spLocks noGrp="1" noChangeArrowheads="1"/>
          </p:cNvSpPr>
          <p:nvPr>
            <p:ph type="body" idx="1"/>
          </p:nvPr>
        </p:nvSpPr>
        <p:spPr>
          <a:xfrm>
            <a:off x="506627" y="1160464"/>
            <a:ext cx="5238537" cy="4835525"/>
          </a:xfrm>
        </p:spPr>
        <p:txBody>
          <a:bodyPr/>
          <a:lstStyle/>
          <a:p>
            <a:pPr>
              <a:buFont typeface="Wingdings" charset="2"/>
              <a:buChar char="q"/>
              <a:defRPr/>
            </a:pPr>
            <a:r>
              <a:rPr lang="zh-CN" altLang="en-US" sz="2800" dirty="0">
                <a:latin typeface="微软雅黑 Light" panose="020B0502040204020203" pitchFamily="34" charset="-122"/>
                <a:ea typeface="微软雅黑 Light" panose="020B0502040204020203" pitchFamily="34" charset="-122"/>
              </a:rPr>
              <a:t>算法流程图（</a:t>
            </a:r>
            <a:r>
              <a:rPr lang="en-US" altLang="zh-CN" sz="2800" dirty="0">
                <a:latin typeface="微软雅黑 Light" panose="020B0502040204020203" pitchFamily="34" charset="-122"/>
                <a:ea typeface="微软雅黑 Light" panose="020B0502040204020203" pitchFamily="34" charset="-122"/>
              </a:rPr>
              <a:t>Algorithmic State Machine Chart</a:t>
            </a:r>
            <a:r>
              <a:rPr lang="zh-CN" altLang="en-US" sz="2800" dirty="0">
                <a:latin typeface="微软雅黑 Light" panose="020B0502040204020203" pitchFamily="34" charset="-122"/>
                <a:ea typeface="微软雅黑 Light" panose="020B0502040204020203" pitchFamily="34" charset="-122"/>
              </a:rPr>
              <a:t>）</a:t>
            </a:r>
            <a:endParaRPr lang="en-US" altLang="zh-CN" sz="2800" dirty="0">
              <a:latin typeface="微软雅黑 Light" panose="020B0502040204020203" pitchFamily="34" charset="-122"/>
              <a:ea typeface="微软雅黑 Light" panose="020B0502040204020203" pitchFamily="34" charset="-122"/>
            </a:endParaRPr>
          </a:p>
          <a:p>
            <a:pPr>
              <a:buFont typeface="Wingdings" charset="2"/>
              <a:buChar char="q"/>
              <a:defRPr/>
            </a:pPr>
            <a:r>
              <a:rPr lang="zh-CN" altLang="en-US" sz="2800" b="1" dirty="0">
                <a:solidFill>
                  <a:srgbClr val="FF0000"/>
                </a:solidFill>
                <a:latin typeface="微软雅黑 Light" panose="020B0502040204020203" pitchFamily="34" charset="-122"/>
                <a:ea typeface="微软雅黑 Light" panose="020B0502040204020203" pitchFamily="34" charset="-122"/>
              </a:rPr>
              <a:t>状态框</a:t>
            </a:r>
            <a:r>
              <a:rPr lang="zh-CN" altLang="en-US" sz="2800" dirty="0">
                <a:latin typeface="微软雅黑 Light" panose="020B0502040204020203" pitchFamily="34" charset="-122"/>
                <a:ea typeface="微软雅黑 Light" panose="020B0502040204020203" pitchFamily="34" charset="-122"/>
              </a:rPr>
              <a:t>（</a:t>
            </a:r>
            <a:r>
              <a:rPr lang="en-US" altLang="zh-CN" sz="2800" dirty="0">
                <a:latin typeface="微软雅黑 Light" panose="020B0502040204020203" pitchFamily="34" charset="-122"/>
                <a:ea typeface="微软雅黑 Light" panose="020B0502040204020203" pitchFamily="34" charset="-122"/>
              </a:rPr>
              <a:t>State Box</a:t>
            </a:r>
            <a:r>
              <a:rPr lang="zh-CN" altLang="en-US" sz="2800" dirty="0">
                <a:latin typeface="微软雅黑 Light" panose="020B0502040204020203" pitchFamily="34" charset="-122"/>
                <a:ea typeface="微软雅黑 Light" panose="020B0502040204020203" pitchFamily="34" charset="-122"/>
              </a:rPr>
              <a:t>）</a:t>
            </a:r>
            <a:endParaRPr lang="en-US" altLang="zh-CN" sz="2800" dirty="0">
              <a:latin typeface="微软雅黑 Light" panose="020B0502040204020203" pitchFamily="34" charset="-122"/>
              <a:ea typeface="微软雅黑 Light" panose="020B0502040204020203" pitchFamily="34" charset="-122"/>
            </a:endParaRPr>
          </a:p>
          <a:p>
            <a:pPr algn="just">
              <a:buFont typeface="Wingdings" charset="2"/>
              <a:buChar char="q"/>
              <a:defRPr/>
            </a:pPr>
            <a:r>
              <a:rPr lang="zh-CN" altLang="en-US" sz="2800" dirty="0">
                <a:latin typeface="微软雅黑 Light" panose="020B0502040204020203" pitchFamily="34" charset="-122"/>
                <a:ea typeface="微软雅黑 Light" panose="020B0502040204020203" pitchFamily="34" charset="-122"/>
              </a:rPr>
              <a:t>数字系统控制序列中的状态用状态框表示，状态框的形状是一个矩形，框内标出在此状态下实现的寄存器传输操作或输出，状态的名称置于状态框的左上角，分配给状态的二进制代码置于状态框的右上角</a:t>
            </a:r>
            <a:endParaRPr lang="en-US" altLang="zh-CN" sz="2800" dirty="0">
              <a:latin typeface="微软雅黑 Light" panose="020B0502040204020203" pitchFamily="34" charset="-122"/>
              <a:ea typeface="微软雅黑 Light" panose="020B0502040204020203" pitchFamily="34" charset="-122"/>
            </a:endParaRPr>
          </a:p>
        </p:txBody>
      </p:sp>
      <p:pic>
        <p:nvPicPr>
          <p:cNvPr id="3079" name="Picture 8">
            <a:extLst>
              <a:ext uri="{FF2B5EF4-FFF2-40B4-BE49-F238E27FC236}">
                <a16:creationId xmlns:a16="http://schemas.microsoft.com/office/drawing/2014/main" id="{35A34506-50C6-4E45-9188-B0A19F3EC7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2112" y="1731170"/>
            <a:ext cx="4179888"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a:extLst>
              <a:ext uri="{FF2B5EF4-FFF2-40B4-BE49-F238E27FC236}">
                <a16:creationId xmlns:a16="http://schemas.microsoft.com/office/drawing/2014/main" id="{B6F919B6-174B-4741-BCA6-A6CC54CD09CB}"/>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85DE1B7C-01F2-5349-AC66-3D36417E5C9D}" type="slidenum">
              <a:rPr lang="zh-CN" altLang="en-US" smtClean="0">
                <a:solidFill>
                  <a:srgbClr val="0000B6"/>
                </a:solidFill>
                <a:latin typeface="Book Antiqua" charset="0"/>
              </a:rPr>
              <a:pPr>
                <a:defRPr/>
              </a:pPr>
              <a:t>20</a:t>
            </a:fld>
            <a:endParaRPr lang="en-US" altLang="zh-CN">
              <a:solidFill>
                <a:srgbClr val="0000B6"/>
              </a:solidFill>
              <a:latin typeface="Book Antiqua" charset="0"/>
            </a:endParaRPr>
          </a:p>
        </p:txBody>
      </p:sp>
      <p:sp>
        <p:nvSpPr>
          <p:cNvPr id="43010" name="页脚占位符 4">
            <a:extLst>
              <a:ext uri="{FF2B5EF4-FFF2-40B4-BE49-F238E27FC236}">
                <a16:creationId xmlns:a16="http://schemas.microsoft.com/office/drawing/2014/main" id="{DEFB2000-835A-7A4A-9C0D-1F334FE436BA}"/>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1804290" name="Rectangle 2">
            <a:extLst>
              <a:ext uri="{FF2B5EF4-FFF2-40B4-BE49-F238E27FC236}">
                <a16:creationId xmlns:a16="http://schemas.microsoft.com/office/drawing/2014/main" id="{8D4ECDDA-47C2-A14A-9653-8DDA020344A1}"/>
              </a:ext>
            </a:extLst>
          </p:cNvPr>
          <p:cNvSpPr>
            <a:spLocks noGrp="1" noChangeArrowheads="1"/>
          </p:cNvSpPr>
          <p:nvPr>
            <p:ph type="title"/>
          </p:nvPr>
        </p:nvSpPr>
        <p:spPr/>
        <p:txBody>
          <a:bodyPr/>
          <a:lstStyle/>
          <a:p>
            <a:pPr>
              <a:defRPr/>
            </a:pPr>
            <a:r>
              <a:rPr lang="zh-CN" altLang="en-US" sz="3600" dirty="0">
                <a:latin typeface="微软雅黑" panose="020B0503020204020204" pitchFamily="34" charset="-122"/>
                <a:ea typeface="微软雅黑" panose="020B0503020204020204" pitchFamily="34" charset="-122"/>
              </a:rPr>
              <a:t>例题选讲</a:t>
            </a:r>
          </a:p>
        </p:txBody>
      </p:sp>
      <p:sp>
        <p:nvSpPr>
          <p:cNvPr id="22533" name="Rectangle 3">
            <a:extLst>
              <a:ext uri="{FF2B5EF4-FFF2-40B4-BE49-F238E27FC236}">
                <a16:creationId xmlns:a16="http://schemas.microsoft.com/office/drawing/2014/main" id="{49A3AC83-197C-D54E-B06B-1771BA769185}"/>
              </a:ext>
            </a:extLst>
          </p:cNvPr>
          <p:cNvSpPr>
            <a:spLocks noGrp="1" noChangeArrowheads="1"/>
          </p:cNvSpPr>
          <p:nvPr>
            <p:ph type="body" idx="1"/>
          </p:nvPr>
        </p:nvSpPr>
        <p:spPr>
          <a:xfrm>
            <a:off x="1025611" y="962025"/>
            <a:ext cx="10453816" cy="4114800"/>
          </a:xfrm>
        </p:spPr>
        <p:txBody>
          <a:bodyPr/>
          <a:lstStyle/>
          <a:p>
            <a:pPr>
              <a:buFont typeface="Wingdings" charset="2"/>
              <a:buChar char="q"/>
              <a:defRPr/>
            </a:pPr>
            <a:r>
              <a:rPr lang="zh-CN" altLang="en-US" sz="2800" dirty="0">
                <a:latin typeface="微软雅黑 Light" panose="020B0502040204020203" pitchFamily="34" charset="-122"/>
                <a:ea typeface="微软雅黑 Light" panose="020B0502040204020203" pitchFamily="34" charset="-122"/>
              </a:rPr>
              <a:t>如何计量寄存器中</a:t>
            </a:r>
            <a:r>
              <a:rPr lang="en-US" altLang="zh-CN" sz="2800" dirty="0">
                <a:latin typeface="微软雅黑 Light" panose="020B0502040204020203" pitchFamily="34" charset="-122"/>
                <a:ea typeface="微软雅黑 Light" panose="020B0502040204020203" pitchFamily="34" charset="-122"/>
              </a:rPr>
              <a:t>1</a:t>
            </a:r>
            <a:r>
              <a:rPr lang="zh-CN" altLang="en-US" sz="2800" dirty="0">
                <a:latin typeface="微软雅黑 Light" panose="020B0502040204020203" pitchFamily="34" charset="-122"/>
                <a:ea typeface="微软雅黑 Light" panose="020B0502040204020203" pitchFamily="34" charset="-122"/>
              </a:rPr>
              <a:t>的个数，画出数字系统电路框图、</a:t>
            </a:r>
            <a:r>
              <a:rPr lang="en-US" altLang="zh-CN" sz="2800" dirty="0">
                <a:latin typeface="+mn-ea"/>
              </a:rPr>
              <a:t>ASM</a:t>
            </a:r>
            <a:r>
              <a:rPr lang="zh-CN" altLang="en-US" sz="2800" dirty="0">
                <a:latin typeface="微软雅黑 Light" panose="020B0502040204020203" pitchFamily="34" charset="-122"/>
                <a:ea typeface="微软雅黑 Light" panose="020B0502040204020203" pitchFamily="34" charset="-122"/>
              </a:rPr>
              <a:t>图</a:t>
            </a:r>
          </a:p>
          <a:p>
            <a:pPr lvl="1">
              <a:buFont typeface="Wingdings" charset="2"/>
              <a:buChar char="§"/>
              <a:defRPr/>
            </a:pPr>
            <a:r>
              <a:rPr lang="zh-CN" altLang="en-US" sz="2400" dirty="0">
                <a:latin typeface="微软雅黑 Light" panose="020B0502040204020203" pitchFamily="34" charset="-122"/>
                <a:ea typeface="微软雅黑 Light" panose="020B0502040204020203" pitchFamily="34" charset="-122"/>
              </a:rPr>
              <a:t>设计的数字系统包括两个寄存器</a:t>
            </a:r>
            <a:r>
              <a:rPr lang="en-US" altLang="zh-CN" sz="2400" dirty="0">
                <a:latin typeface="+mn-ea"/>
                <a:ea typeface="+mn-ea"/>
              </a:rPr>
              <a:t>R1</a:t>
            </a:r>
            <a:r>
              <a:rPr lang="zh-CN" altLang="en-US" sz="2400" dirty="0">
                <a:latin typeface="微软雅黑 Light" panose="020B0502040204020203" pitchFamily="34" charset="-122"/>
                <a:ea typeface="微软雅黑 Light" panose="020B0502040204020203" pitchFamily="34" charset="-122"/>
              </a:rPr>
              <a:t>和</a:t>
            </a:r>
            <a:r>
              <a:rPr lang="en-US" altLang="zh-CN" sz="2400" dirty="0">
                <a:latin typeface="+mn-ea"/>
                <a:ea typeface="+mn-ea"/>
              </a:rPr>
              <a:t>R2</a:t>
            </a:r>
            <a:r>
              <a:rPr lang="zh-CN" altLang="en-US" sz="2400" dirty="0">
                <a:latin typeface="微软雅黑 Light" panose="020B0502040204020203" pitchFamily="34" charset="-122"/>
                <a:ea typeface="微软雅黑 Light" panose="020B0502040204020203" pitchFamily="34" charset="-122"/>
              </a:rPr>
              <a:t>，以及一个触发器</a:t>
            </a:r>
            <a:r>
              <a:rPr lang="en-US" altLang="zh-CN" sz="2400" dirty="0">
                <a:latin typeface="+mn-ea"/>
                <a:ea typeface="+mn-ea"/>
              </a:rPr>
              <a:t>E</a:t>
            </a:r>
            <a:r>
              <a:rPr lang="zh-CN" altLang="en-US" sz="2400" dirty="0">
                <a:latin typeface="微软雅黑 Light" panose="020B0502040204020203" pitchFamily="34" charset="-122"/>
                <a:ea typeface="微软雅黑 Light" panose="020B0502040204020203" pitchFamily="34" charset="-122"/>
              </a:rPr>
              <a:t>。系统对</a:t>
            </a:r>
            <a:r>
              <a:rPr lang="en-US" altLang="zh-CN" sz="2400" b="1" dirty="0">
                <a:solidFill>
                  <a:schemeClr val="accent1"/>
                </a:solidFill>
                <a:latin typeface="+mn-ea"/>
                <a:ea typeface="+mn-ea"/>
              </a:rPr>
              <a:t>1</a:t>
            </a:r>
            <a:r>
              <a:rPr lang="zh-CN" altLang="en-US" sz="2400" dirty="0">
                <a:latin typeface="微软雅黑 Light" panose="020B0502040204020203" pitchFamily="34" charset="-122"/>
                <a:ea typeface="微软雅黑 Light" panose="020B0502040204020203" pitchFamily="34" charset="-122"/>
              </a:rPr>
              <a:t>的个数进行计量。将被计数的数值装载到寄存器</a:t>
            </a:r>
            <a:r>
              <a:rPr lang="en-US" altLang="zh-CN" sz="2400" dirty="0">
                <a:latin typeface="+mn-ea"/>
                <a:ea typeface="+mn-ea"/>
              </a:rPr>
              <a:t>R1</a:t>
            </a:r>
            <a:r>
              <a:rPr lang="zh-CN" altLang="en-US" sz="2400" dirty="0">
                <a:latin typeface="微软雅黑 Light" panose="020B0502040204020203" pitchFamily="34" charset="-122"/>
                <a:ea typeface="微软雅黑 Light" panose="020B0502040204020203" pitchFamily="34" charset="-122"/>
              </a:rPr>
              <a:t>，寄存器</a:t>
            </a:r>
            <a:r>
              <a:rPr lang="en-US" altLang="zh-CN" sz="2400" dirty="0">
                <a:latin typeface="+mn-ea"/>
                <a:ea typeface="+mn-ea"/>
              </a:rPr>
              <a:t>R2</a:t>
            </a:r>
            <a:r>
              <a:rPr lang="zh-CN" altLang="en-US" sz="2400" dirty="0">
                <a:latin typeface="微软雅黑 Light" panose="020B0502040204020203" pitchFamily="34" charset="-122"/>
                <a:ea typeface="微软雅黑 Light" panose="020B0502040204020203" pitchFamily="34" charset="-122"/>
              </a:rPr>
              <a:t>等于被计数的</a:t>
            </a:r>
            <a:r>
              <a:rPr lang="en-US" altLang="zh-CN" sz="2400" b="1" dirty="0">
                <a:solidFill>
                  <a:schemeClr val="accent1"/>
                </a:solidFill>
                <a:latin typeface="+mn-ea"/>
                <a:ea typeface="+mn-ea"/>
              </a:rPr>
              <a:t>1</a:t>
            </a:r>
            <a:r>
              <a:rPr lang="zh-CN" altLang="en-US" sz="2400" dirty="0">
                <a:latin typeface="微软雅黑 Light" panose="020B0502040204020203" pitchFamily="34" charset="-122"/>
                <a:ea typeface="微软雅黑 Light" panose="020B0502040204020203" pitchFamily="34" charset="-122"/>
              </a:rPr>
              <a:t>的个数</a:t>
            </a:r>
          </a:p>
          <a:p>
            <a:pPr lvl="1">
              <a:buFont typeface="Wingdings" charset="2"/>
              <a:buChar char="§"/>
              <a:defRPr/>
            </a:pPr>
            <a:r>
              <a:rPr lang="zh-CN" altLang="en-US" sz="2400" dirty="0">
                <a:latin typeface="微软雅黑 Light" panose="020B0502040204020203" pitchFamily="34" charset="-122"/>
                <a:ea typeface="微软雅黑 Light" panose="020B0502040204020203" pitchFamily="34" charset="-122"/>
              </a:rPr>
              <a:t>控制器的外部输入信号</a:t>
            </a:r>
            <a:r>
              <a:rPr lang="en-US" altLang="zh-CN" sz="2400" dirty="0">
                <a:latin typeface="+mn-ea"/>
                <a:ea typeface="+mn-ea"/>
              </a:rPr>
              <a:t>Start</a:t>
            </a:r>
            <a:r>
              <a:rPr lang="zh-CN" altLang="en-US" sz="2400" dirty="0">
                <a:latin typeface="微软雅黑 Light" panose="020B0502040204020203" pitchFamily="34" charset="-122"/>
                <a:ea typeface="微软雅黑 Light" panose="020B0502040204020203" pitchFamily="34" charset="-122"/>
              </a:rPr>
              <a:t>启动状态机的操作，</a:t>
            </a:r>
            <a:r>
              <a:rPr lang="en-US" altLang="zh-CN" sz="2400" dirty="0">
                <a:latin typeface="+mn-ea"/>
                <a:ea typeface="+mn-ea"/>
              </a:rPr>
              <a:t>Ready</a:t>
            </a:r>
            <a:r>
              <a:rPr lang="zh-CN" altLang="en-US" sz="2400" dirty="0">
                <a:latin typeface="微软雅黑 Light" panose="020B0502040204020203" pitchFamily="34" charset="-122"/>
                <a:ea typeface="微软雅黑 Light" panose="020B0502040204020203" pitchFamily="34" charset="-122"/>
              </a:rPr>
              <a:t>为状态机的状态指示。控制器采用异步复位，时钟正边沿触发</a:t>
            </a:r>
          </a:p>
          <a:p>
            <a:pPr lvl="1">
              <a:buFont typeface="Wingdings" charset="2"/>
              <a:buChar char="§"/>
              <a:defRPr/>
            </a:pPr>
            <a:r>
              <a:rPr lang="zh-CN" altLang="en-US" sz="2400" dirty="0">
                <a:latin typeface="微软雅黑 Light" panose="020B0502040204020203" pitchFamily="34" charset="-122"/>
                <a:ea typeface="微软雅黑 Light" panose="020B0502040204020203" pitchFamily="34" charset="-122"/>
              </a:rPr>
              <a:t>控制器还接收两个从数据路径来的状态输入</a:t>
            </a:r>
            <a:r>
              <a:rPr lang="en-US" altLang="zh-CN" sz="2400" dirty="0">
                <a:latin typeface="+mn-ea"/>
                <a:ea typeface="+mn-ea"/>
              </a:rPr>
              <a:t>E</a:t>
            </a:r>
            <a:r>
              <a:rPr lang="zh-CN" altLang="en-US" sz="2400" dirty="0">
                <a:latin typeface="微软雅黑 Light" panose="020B0502040204020203" pitchFamily="34" charset="-122"/>
                <a:ea typeface="微软雅黑 Light" panose="020B0502040204020203" pitchFamily="34" charset="-122"/>
              </a:rPr>
              <a:t>和</a:t>
            </a:r>
            <a:r>
              <a:rPr lang="en-US" altLang="zh-CN" sz="2400" dirty="0">
                <a:latin typeface="+mn-ea"/>
                <a:ea typeface="+mn-ea"/>
              </a:rPr>
              <a:t>Zero</a:t>
            </a:r>
            <a:r>
              <a:rPr lang="zh-CN" altLang="en-US" sz="2400" dirty="0">
                <a:latin typeface="微软雅黑 Light" panose="020B0502040204020203" pitchFamily="34" charset="-122"/>
                <a:ea typeface="微软雅黑 Light" panose="020B0502040204020203" pitchFamily="34" charset="-122"/>
              </a:rPr>
              <a:t>。这些信号表明最高有效位的寄存器数据是</a:t>
            </a:r>
            <a:r>
              <a:rPr lang="en-US" altLang="zh-CN" sz="2400" dirty="0">
                <a:latin typeface="+mn-ea"/>
                <a:ea typeface="+mn-ea"/>
              </a:rPr>
              <a:t>0</a:t>
            </a:r>
            <a:r>
              <a:rPr lang="zh-CN" altLang="en-US"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E</a:t>
            </a:r>
            <a:r>
              <a:rPr lang="zh-CN" altLang="en-US" sz="2400" dirty="0">
                <a:latin typeface="微软雅黑 Light" panose="020B0502040204020203" pitchFamily="34" charset="-122"/>
                <a:ea typeface="微软雅黑 Light" panose="020B0502040204020203" pitchFamily="34" charset="-122"/>
              </a:rPr>
              <a:t>是触发器输出，</a:t>
            </a:r>
            <a:r>
              <a:rPr lang="en-US" altLang="zh-CN" sz="2400" dirty="0">
                <a:latin typeface="+mn-ea"/>
                <a:ea typeface="+mn-ea"/>
              </a:rPr>
              <a:t>Zero</a:t>
            </a:r>
            <a:r>
              <a:rPr lang="zh-CN" altLang="en-US" sz="2400" dirty="0">
                <a:latin typeface="微软雅黑 Light" panose="020B0502040204020203" pitchFamily="34" charset="-122"/>
                <a:ea typeface="微软雅黑 Light" panose="020B0502040204020203" pitchFamily="34" charset="-122"/>
              </a:rPr>
              <a:t>是检测寄存器</a:t>
            </a:r>
            <a:r>
              <a:rPr lang="en-US" altLang="zh-CN" sz="2400" dirty="0">
                <a:latin typeface="+mn-ea"/>
                <a:ea typeface="+mn-ea"/>
              </a:rPr>
              <a:t>R1</a:t>
            </a:r>
            <a:r>
              <a:rPr lang="zh-CN" altLang="en-US" sz="2400" dirty="0">
                <a:latin typeface="微软雅黑 Light" panose="020B0502040204020203" pitchFamily="34" charset="-122"/>
                <a:ea typeface="微软雅黑 Light" panose="020B0502040204020203" pitchFamily="34" charset="-122"/>
              </a:rPr>
              <a:t>是否全</a:t>
            </a:r>
            <a:r>
              <a:rPr lang="en-US" altLang="zh-CN" sz="2400" dirty="0">
                <a:latin typeface="+mn-ea"/>
                <a:ea typeface="+mn-ea"/>
              </a:rPr>
              <a:t>0</a:t>
            </a:r>
            <a:r>
              <a:rPr lang="zh-CN" altLang="en-US" sz="2400" dirty="0">
                <a:latin typeface="微软雅黑 Light" panose="020B0502040204020203" pitchFamily="34" charset="-122"/>
                <a:ea typeface="微软雅黑 Light" panose="020B0502040204020203" pitchFamily="34" charset="-122"/>
              </a:rPr>
              <a:t>的结果输出。当</a:t>
            </a:r>
            <a:r>
              <a:rPr lang="en-US" altLang="zh-CN" sz="2400" dirty="0">
                <a:latin typeface="+mn-ea"/>
                <a:ea typeface="+mn-ea"/>
              </a:rPr>
              <a:t>R1</a:t>
            </a:r>
            <a:r>
              <a:rPr lang="zh-CN" altLang="en-US" sz="2400" dirty="0">
                <a:latin typeface="微软雅黑 Light" panose="020B0502040204020203" pitchFamily="34" charset="-122"/>
                <a:ea typeface="微软雅黑 Light" panose="020B0502040204020203" pitchFamily="34" charset="-122"/>
              </a:rPr>
              <a:t>等于</a:t>
            </a:r>
            <a:r>
              <a:rPr lang="en-US" altLang="zh-CN" sz="2400" dirty="0">
                <a:latin typeface="+mn-ea"/>
                <a:ea typeface="+mn-ea"/>
              </a:rPr>
              <a:t>0</a:t>
            </a:r>
            <a:r>
              <a:rPr lang="zh-CN" altLang="en-US" sz="2400" dirty="0">
                <a:latin typeface="微软雅黑 Light" panose="020B0502040204020203" pitchFamily="34" charset="-122"/>
                <a:ea typeface="微软雅黑 Light" panose="020B0502040204020203" pitchFamily="34" charset="-122"/>
              </a:rPr>
              <a:t>（即</a:t>
            </a:r>
            <a:r>
              <a:rPr lang="en-US" altLang="zh-CN" sz="2400" dirty="0">
                <a:latin typeface="微软雅黑 Light" panose="020B0502040204020203" pitchFamily="34" charset="-122"/>
                <a:ea typeface="微软雅黑 Light" panose="020B0502040204020203" pitchFamily="34" charset="-122"/>
              </a:rPr>
              <a:t>R1</a:t>
            </a:r>
            <a:r>
              <a:rPr lang="zh-CN" altLang="en-US" sz="2400" dirty="0">
                <a:latin typeface="微软雅黑 Light" panose="020B0502040204020203" pitchFamily="34" charset="-122"/>
                <a:ea typeface="微软雅黑 Light" panose="020B0502040204020203" pitchFamily="34" charset="-122"/>
              </a:rPr>
              <a:t>中不包含</a:t>
            </a:r>
            <a:r>
              <a:rPr lang="en-US" altLang="zh-CN" sz="2400" dirty="0">
                <a:latin typeface="微软雅黑 Light" panose="020B0502040204020203" pitchFamily="34" charset="-122"/>
                <a:ea typeface="微软雅黑 Light" panose="020B0502040204020203" pitchFamily="34" charset="-122"/>
              </a:rPr>
              <a:t>1</a:t>
            </a:r>
            <a:r>
              <a:rPr lang="zh-CN" altLang="en-US" sz="2400" dirty="0">
                <a:latin typeface="微软雅黑 Light" panose="020B0502040204020203" pitchFamily="34" charset="-122"/>
                <a:ea typeface="微软雅黑 Light" panose="020B0502040204020203" pitchFamily="34" charset="-122"/>
              </a:rPr>
              <a:t>）时，输出</a:t>
            </a:r>
            <a:r>
              <a:rPr lang="en-US" altLang="zh-CN" sz="2400" dirty="0">
                <a:latin typeface="+mn-ea"/>
                <a:ea typeface="+mn-ea"/>
              </a:rPr>
              <a:t>Zero = 1</a:t>
            </a:r>
            <a:endParaRPr lang="zh-CN" altLang="en-US" sz="2400" dirty="0">
              <a:latin typeface="+mn-ea"/>
              <a:ea typeface="+mn-ea"/>
            </a:endParaRPr>
          </a:p>
        </p:txBody>
      </p:sp>
      <p:sp>
        <p:nvSpPr>
          <p:cNvPr id="22534" name="Rectangle 5">
            <a:extLst>
              <a:ext uri="{FF2B5EF4-FFF2-40B4-BE49-F238E27FC236}">
                <a16:creationId xmlns:a16="http://schemas.microsoft.com/office/drawing/2014/main" id="{C95BE169-2B4F-8540-ACDE-B3060CFAAA9C}"/>
              </a:ext>
            </a:extLst>
          </p:cNvPr>
          <p:cNvSpPr>
            <a:spLocks noChangeArrowheads="1"/>
          </p:cNvSpPr>
          <p:nvPr/>
        </p:nvSpPr>
        <p:spPr bwMode="auto">
          <a:xfrm>
            <a:off x="4237039" y="4970464"/>
            <a:ext cx="4352925" cy="1279525"/>
          </a:xfrm>
          <a:prstGeom prst="rect">
            <a:avLst/>
          </a:prstGeom>
          <a:solidFill>
            <a:schemeClr val="bg1"/>
          </a:solidFill>
          <a:ln w="12700" cap="rnd">
            <a:solidFill>
              <a:schemeClr val="tx1"/>
            </a:solidFill>
            <a:prstDash val="sysDot"/>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en-US">
              <a:ea typeface="宋体" charset="-122"/>
            </a:endParaRPr>
          </a:p>
        </p:txBody>
      </p:sp>
      <p:sp>
        <p:nvSpPr>
          <p:cNvPr id="22535" name="Rectangle 6">
            <a:extLst>
              <a:ext uri="{FF2B5EF4-FFF2-40B4-BE49-F238E27FC236}">
                <a16:creationId xmlns:a16="http://schemas.microsoft.com/office/drawing/2014/main" id="{29C739B9-80E8-0744-9CAA-2A380499F0D7}"/>
              </a:ext>
            </a:extLst>
          </p:cNvPr>
          <p:cNvSpPr>
            <a:spLocks noChangeArrowheads="1"/>
          </p:cNvSpPr>
          <p:nvPr/>
        </p:nvSpPr>
        <p:spPr bwMode="auto">
          <a:xfrm>
            <a:off x="4570414" y="5345114"/>
            <a:ext cx="1150937" cy="5937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zh-CN" altLang="en-US" sz="1600">
                <a:ea typeface="宋体" charset="-122"/>
              </a:rPr>
              <a:t>控制单元</a:t>
            </a:r>
          </a:p>
        </p:txBody>
      </p:sp>
      <p:sp>
        <p:nvSpPr>
          <p:cNvPr id="22536" name="Rectangle 7">
            <a:extLst>
              <a:ext uri="{FF2B5EF4-FFF2-40B4-BE49-F238E27FC236}">
                <a16:creationId xmlns:a16="http://schemas.microsoft.com/office/drawing/2014/main" id="{A738D564-6A22-0040-A78D-27B75342709F}"/>
              </a:ext>
            </a:extLst>
          </p:cNvPr>
          <p:cNvSpPr>
            <a:spLocks noChangeArrowheads="1"/>
          </p:cNvSpPr>
          <p:nvPr/>
        </p:nvSpPr>
        <p:spPr bwMode="auto">
          <a:xfrm>
            <a:off x="6746876" y="5280026"/>
            <a:ext cx="1433513" cy="7651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zh-CN" altLang="en-US" sz="1600">
                <a:ea typeface="宋体" charset="-122"/>
              </a:rPr>
              <a:t>数据路径</a:t>
            </a:r>
          </a:p>
        </p:txBody>
      </p:sp>
      <p:sp>
        <p:nvSpPr>
          <p:cNvPr id="22537" name="Line 8">
            <a:extLst>
              <a:ext uri="{FF2B5EF4-FFF2-40B4-BE49-F238E27FC236}">
                <a16:creationId xmlns:a16="http://schemas.microsoft.com/office/drawing/2014/main" id="{8C4790B7-2D2B-F64A-AA1C-0251DF2EE1A3}"/>
              </a:ext>
            </a:extLst>
          </p:cNvPr>
          <p:cNvSpPr>
            <a:spLocks noChangeShapeType="1"/>
          </p:cNvSpPr>
          <p:nvPr/>
        </p:nvSpPr>
        <p:spPr bwMode="auto">
          <a:xfrm>
            <a:off x="5721350" y="5451475"/>
            <a:ext cx="1016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ndParaRPr>
          </a:p>
        </p:txBody>
      </p:sp>
      <p:sp>
        <p:nvSpPr>
          <p:cNvPr id="22538" name="Line 9">
            <a:extLst>
              <a:ext uri="{FF2B5EF4-FFF2-40B4-BE49-F238E27FC236}">
                <a16:creationId xmlns:a16="http://schemas.microsoft.com/office/drawing/2014/main" id="{A151F267-A317-E94A-8182-0420D63EB434}"/>
              </a:ext>
            </a:extLst>
          </p:cNvPr>
          <p:cNvSpPr>
            <a:spLocks noChangeShapeType="1"/>
          </p:cNvSpPr>
          <p:nvPr/>
        </p:nvSpPr>
        <p:spPr bwMode="auto">
          <a:xfrm flipH="1">
            <a:off x="5711826" y="5857875"/>
            <a:ext cx="101441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ndParaRPr>
          </a:p>
        </p:txBody>
      </p:sp>
      <p:sp>
        <p:nvSpPr>
          <p:cNvPr id="22539" name="Line 10">
            <a:extLst>
              <a:ext uri="{FF2B5EF4-FFF2-40B4-BE49-F238E27FC236}">
                <a16:creationId xmlns:a16="http://schemas.microsoft.com/office/drawing/2014/main" id="{B70B798F-05D6-4249-956A-8DD94E5C0C7F}"/>
              </a:ext>
            </a:extLst>
          </p:cNvPr>
          <p:cNvSpPr>
            <a:spLocks noChangeShapeType="1"/>
          </p:cNvSpPr>
          <p:nvPr/>
        </p:nvSpPr>
        <p:spPr bwMode="auto">
          <a:xfrm>
            <a:off x="7459663" y="4824413"/>
            <a:ext cx="0" cy="4635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ndParaRPr>
          </a:p>
        </p:txBody>
      </p:sp>
      <p:sp>
        <p:nvSpPr>
          <p:cNvPr id="22540" name="Line 11">
            <a:extLst>
              <a:ext uri="{FF2B5EF4-FFF2-40B4-BE49-F238E27FC236}">
                <a16:creationId xmlns:a16="http://schemas.microsoft.com/office/drawing/2014/main" id="{639F78C0-3522-D847-8005-89F094BB1527}"/>
              </a:ext>
            </a:extLst>
          </p:cNvPr>
          <p:cNvSpPr>
            <a:spLocks noChangeShapeType="1"/>
          </p:cNvSpPr>
          <p:nvPr/>
        </p:nvSpPr>
        <p:spPr bwMode="auto">
          <a:xfrm>
            <a:off x="3806826" y="5630863"/>
            <a:ext cx="75406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ndParaRPr>
          </a:p>
        </p:txBody>
      </p:sp>
      <p:sp>
        <p:nvSpPr>
          <p:cNvPr id="22541" name="Line 12">
            <a:extLst>
              <a:ext uri="{FF2B5EF4-FFF2-40B4-BE49-F238E27FC236}">
                <a16:creationId xmlns:a16="http://schemas.microsoft.com/office/drawing/2014/main" id="{F802AECB-3A25-C441-9F21-7F5419792918}"/>
              </a:ext>
            </a:extLst>
          </p:cNvPr>
          <p:cNvSpPr>
            <a:spLocks noChangeShapeType="1"/>
          </p:cNvSpPr>
          <p:nvPr/>
        </p:nvSpPr>
        <p:spPr bwMode="auto">
          <a:xfrm>
            <a:off x="7459663" y="6045200"/>
            <a:ext cx="0" cy="431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ndParaRPr>
          </a:p>
        </p:txBody>
      </p:sp>
      <p:sp>
        <p:nvSpPr>
          <p:cNvPr id="22542" name="Text Box 13">
            <a:extLst>
              <a:ext uri="{FF2B5EF4-FFF2-40B4-BE49-F238E27FC236}">
                <a16:creationId xmlns:a16="http://schemas.microsoft.com/office/drawing/2014/main" id="{6457D808-59A7-1645-820E-5D6331470C62}"/>
              </a:ext>
            </a:extLst>
          </p:cNvPr>
          <p:cNvSpPr txBox="1">
            <a:spLocks noChangeArrowheads="1"/>
          </p:cNvSpPr>
          <p:nvPr/>
        </p:nvSpPr>
        <p:spPr bwMode="auto">
          <a:xfrm>
            <a:off x="7073900" y="6521450"/>
            <a:ext cx="996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1600">
                <a:ea typeface="宋体" charset="-122"/>
              </a:rPr>
              <a:t>输出数据</a:t>
            </a:r>
          </a:p>
        </p:txBody>
      </p:sp>
      <p:sp>
        <p:nvSpPr>
          <p:cNvPr id="22543" name="Text Box 14">
            <a:extLst>
              <a:ext uri="{FF2B5EF4-FFF2-40B4-BE49-F238E27FC236}">
                <a16:creationId xmlns:a16="http://schemas.microsoft.com/office/drawing/2014/main" id="{6E20CD0A-0B96-8A4E-A1F4-A2CCFFB18FB9}"/>
              </a:ext>
            </a:extLst>
          </p:cNvPr>
          <p:cNvSpPr txBox="1">
            <a:spLocks noChangeArrowheads="1"/>
          </p:cNvSpPr>
          <p:nvPr/>
        </p:nvSpPr>
        <p:spPr bwMode="auto">
          <a:xfrm>
            <a:off x="6961188" y="4522789"/>
            <a:ext cx="996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1600">
                <a:ea typeface="宋体" charset="-122"/>
              </a:rPr>
              <a:t>输入数据</a:t>
            </a:r>
          </a:p>
        </p:txBody>
      </p:sp>
      <p:sp>
        <p:nvSpPr>
          <p:cNvPr id="22544" name="Text Box 15">
            <a:extLst>
              <a:ext uri="{FF2B5EF4-FFF2-40B4-BE49-F238E27FC236}">
                <a16:creationId xmlns:a16="http://schemas.microsoft.com/office/drawing/2014/main" id="{6CE527E2-4DD6-1C41-8331-9A5A25065FCC}"/>
              </a:ext>
            </a:extLst>
          </p:cNvPr>
          <p:cNvSpPr txBox="1">
            <a:spLocks noChangeArrowheads="1"/>
          </p:cNvSpPr>
          <p:nvPr/>
        </p:nvSpPr>
        <p:spPr bwMode="auto">
          <a:xfrm>
            <a:off x="2821570" y="5280026"/>
            <a:ext cx="996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1600">
                <a:ea typeface="宋体" charset="-122"/>
              </a:rPr>
              <a:t>输入信号</a:t>
            </a:r>
          </a:p>
          <a:p>
            <a:pPr>
              <a:defRPr/>
            </a:pPr>
            <a:r>
              <a:rPr lang="zh-CN" altLang="en-US" sz="1600">
                <a:ea typeface="宋体" charset="-122"/>
              </a:rPr>
              <a:t>（外部）</a:t>
            </a:r>
          </a:p>
        </p:txBody>
      </p:sp>
      <p:sp>
        <p:nvSpPr>
          <p:cNvPr id="22545" name="Text Box 16">
            <a:extLst>
              <a:ext uri="{FF2B5EF4-FFF2-40B4-BE49-F238E27FC236}">
                <a16:creationId xmlns:a16="http://schemas.microsoft.com/office/drawing/2014/main" id="{A29B5EA8-3BEC-8C4B-A724-B89D83DE3B5E}"/>
              </a:ext>
            </a:extLst>
          </p:cNvPr>
          <p:cNvSpPr txBox="1">
            <a:spLocks noChangeArrowheads="1"/>
          </p:cNvSpPr>
          <p:nvPr/>
        </p:nvSpPr>
        <p:spPr bwMode="auto">
          <a:xfrm>
            <a:off x="5753100" y="5124832"/>
            <a:ext cx="996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1600" dirty="0">
                <a:ea typeface="宋体" charset="-122"/>
              </a:rPr>
              <a:t>控制信号</a:t>
            </a:r>
          </a:p>
        </p:txBody>
      </p:sp>
      <p:sp>
        <p:nvSpPr>
          <p:cNvPr id="22546" name="Text Box 17">
            <a:extLst>
              <a:ext uri="{FF2B5EF4-FFF2-40B4-BE49-F238E27FC236}">
                <a16:creationId xmlns:a16="http://schemas.microsoft.com/office/drawing/2014/main" id="{E71E41B0-2330-F345-AD30-0AE64535911F}"/>
              </a:ext>
            </a:extLst>
          </p:cNvPr>
          <p:cNvSpPr txBox="1">
            <a:spLocks noChangeArrowheads="1"/>
          </p:cNvSpPr>
          <p:nvPr/>
        </p:nvSpPr>
        <p:spPr bwMode="auto">
          <a:xfrm>
            <a:off x="5751513" y="5535804"/>
            <a:ext cx="996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1600" dirty="0">
                <a:ea typeface="宋体" charset="-122"/>
              </a:rPr>
              <a:t>状态信号</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B1394-F3C3-2443-BB39-AD695AEEFF6F}"/>
              </a:ext>
            </a:extLst>
          </p:cNvPr>
          <p:cNvSpPr>
            <a:spLocks noGrp="1"/>
          </p:cNvSpPr>
          <p:nvPr>
            <p:ph type="title"/>
          </p:nvPr>
        </p:nvSpPr>
        <p:spPr/>
        <p:txBody>
          <a:bodyPr/>
          <a:lstStyle/>
          <a:p>
            <a:pPr>
              <a:defRPr/>
            </a:pPr>
            <a:r>
              <a:rPr lang="zh-CN" altLang="en-US" sz="3600" dirty="0">
                <a:latin typeface="微软雅黑" panose="020B0503020204020204" pitchFamily="34" charset="-122"/>
                <a:ea typeface="微软雅黑" panose="020B0503020204020204" pitchFamily="34" charset="-122"/>
              </a:rPr>
              <a:t>计数</a:t>
            </a:r>
            <a:r>
              <a:rPr lang="en-US" altLang="zh-CN" sz="3600" dirty="0">
                <a:latin typeface="微软雅黑" panose="020B0503020204020204" pitchFamily="34" charset="-122"/>
                <a:ea typeface="微软雅黑" panose="020B0503020204020204" pitchFamily="34" charset="-122"/>
              </a:rPr>
              <a:t>1</a:t>
            </a:r>
            <a:r>
              <a:rPr lang="zh-CN" altLang="en-US" sz="3600" dirty="0">
                <a:latin typeface="微软雅黑" panose="020B0503020204020204" pitchFamily="34" charset="-122"/>
                <a:ea typeface="微软雅黑" panose="020B0503020204020204" pitchFamily="34" charset="-122"/>
              </a:rPr>
              <a:t>电路的框图</a:t>
            </a:r>
          </a:p>
        </p:txBody>
      </p:sp>
      <p:sp>
        <p:nvSpPr>
          <p:cNvPr id="23555" name="灯片编号占位符 3">
            <a:extLst>
              <a:ext uri="{FF2B5EF4-FFF2-40B4-BE49-F238E27FC236}">
                <a16:creationId xmlns:a16="http://schemas.microsoft.com/office/drawing/2014/main" id="{5E3E3EB6-3F30-AC4B-A46A-4DA2CEF2E5A6}"/>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BB739A0A-452E-9A4F-82B4-91BC64DD6F21}" type="slidenum">
              <a:rPr lang="zh-CN" altLang="en-US" smtClean="0">
                <a:solidFill>
                  <a:srgbClr val="0000B6"/>
                </a:solidFill>
                <a:latin typeface="Book Antiqua" charset="0"/>
              </a:rPr>
              <a:pPr>
                <a:defRPr/>
              </a:pPr>
              <a:t>21</a:t>
            </a:fld>
            <a:endParaRPr lang="en-US" altLang="zh-CN">
              <a:solidFill>
                <a:srgbClr val="0000B6"/>
              </a:solidFill>
              <a:latin typeface="Book Antiqua" charset="0"/>
            </a:endParaRPr>
          </a:p>
        </p:txBody>
      </p:sp>
      <p:sp>
        <p:nvSpPr>
          <p:cNvPr id="45059" name="页脚占位符 4">
            <a:extLst>
              <a:ext uri="{FF2B5EF4-FFF2-40B4-BE49-F238E27FC236}">
                <a16:creationId xmlns:a16="http://schemas.microsoft.com/office/drawing/2014/main" id="{A6BF9FD2-D3B2-4749-B731-7CF873A4B973}"/>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graphicFrame>
        <p:nvGraphicFramePr>
          <p:cNvPr id="45060" name="对象 5">
            <a:extLst>
              <a:ext uri="{FF2B5EF4-FFF2-40B4-BE49-F238E27FC236}">
                <a16:creationId xmlns:a16="http://schemas.microsoft.com/office/drawing/2014/main" id="{DFAD26B7-3930-C046-BE15-44CA99D9AB44}"/>
              </a:ext>
            </a:extLst>
          </p:cNvPr>
          <p:cNvGraphicFramePr>
            <a:graphicFrameLocks noChangeAspect="1"/>
          </p:cNvGraphicFramePr>
          <p:nvPr>
            <p:extLst>
              <p:ext uri="{D42A27DB-BD31-4B8C-83A1-F6EECF244321}">
                <p14:modId xmlns:p14="http://schemas.microsoft.com/office/powerpoint/2010/main" val="3758952670"/>
              </p:ext>
            </p:extLst>
          </p:nvPr>
        </p:nvGraphicFramePr>
        <p:xfrm>
          <a:off x="2429927" y="874206"/>
          <a:ext cx="5943600" cy="3971925"/>
        </p:xfrm>
        <a:graphic>
          <a:graphicData uri="http://schemas.openxmlformats.org/presentationml/2006/ole">
            <mc:AlternateContent xmlns:mc="http://schemas.openxmlformats.org/markup-compatibility/2006">
              <mc:Choice xmlns:v="urn:schemas-microsoft-com:vml" Requires="v">
                <p:oleObj name="Visio" r:id="rId2" imgW="5422900" imgH="3632200" progId="Visio.Drawing.11">
                  <p:embed/>
                </p:oleObj>
              </mc:Choice>
              <mc:Fallback>
                <p:oleObj name="Visio" r:id="rId2" imgW="5422900" imgH="3632200" progId="Visio.Drawing.11">
                  <p:embed/>
                  <p:pic>
                    <p:nvPicPr>
                      <p:cNvPr id="0" name="对象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9927" y="874206"/>
                        <a:ext cx="59436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5061" name="组合 21">
            <a:extLst>
              <a:ext uri="{FF2B5EF4-FFF2-40B4-BE49-F238E27FC236}">
                <a16:creationId xmlns:a16="http://schemas.microsoft.com/office/drawing/2014/main" id="{87DD949C-85E6-5142-80FC-6A7FA7F4D006}"/>
              </a:ext>
            </a:extLst>
          </p:cNvPr>
          <p:cNvGrpSpPr>
            <a:grpSpLocks/>
          </p:cNvGrpSpPr>
          <p:nvPr/>
        </p:nvGrpSpPr>
        <p:grpSpPr bwMode="auto">
          <a:xfrm>
            <a:off x="2459554" y="4846131"/>
            <a:ext cx="7429500" cy="1951454"/>
            <a:chOff x="1784350" y="4622800"/>
            <a:chExt cx="5281613" cy="2297364"/>
          </a:xfrm>
        </p:grpSpPr>
        <p:sp>
          <p:nvSpPr>
            <p:cNvPr id="23559" name="Rectangle 5">
              <a:extLst>
                <a:ext uri="{FF2B5EF4-FFF2-40B4-BE49-F238E27FC236}">
                  <a16:creationId xmlns:a16="http://schemas.microsoft.com/office/drawing/2014/main" id="{BF5C0F95-ADB3-D043-92B7-19416AAA0122}"/>
                </a:ext>
              </a:extLst>
            </p:cNvPr>
            <p:cNvSpPr>
              <a:spLocks noChangeArrowheads="1"/>
            </p:cNvSpPr>
            <p:nvPr/>
          </p:nvSpPr>
          <p:spPr bwMode="auto">
            <a:xfrm>
              <a:off x="2713147" y="4970415"/>
              <a:ext cx="4352816" cy="1280195"/>
            </a:xfrm>
            <a:prstGeom prst="rect">
              <a:avLst/>
            </a:prstGeom>
            <a:solidFill>
              <a:schemeClr val="bg1"/>
            </a:solidFill>
            <a:ln w="12700" cap="rnd">
              <a:solidFill>
                <a:schemeClr val="tx1"/>
              </a:solidFill>
              <a:prstDash val="sysDot"/>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en-US">
                <a:ea typeface="宋体" charset="-122"/>
              </a:endParaRPr>
            </a:p>
          </p:txBody>
        </p:sp>
        <p:sp>
          <p:nvSpPr>
            <p:cNvPr id="23560" name="Rectangle 6">
              <a:extLst>
                <a:ext uri="{FF2B5EF4-FFF2-40B4-BE49-F238E27FC236}">
                  <a16:creationId xmlns:a16="http://schemas.microsoft.com/office/drawing/2014/main" id="{C55F2061-1FBF-E042-A85E-B27C269E9A68}"/>
                </a:ext>
              </a:extLst>
            </p:cNvPr>
            <p:cNvSpPr>
              <a:spLocks noChangeArrowheads="1"/>
            </p:cNvSpPr>
            <p:nvPr/>
          </p:nvSpPr>
          <p:spPr bwMode="auto">
            <a:xfrm>
              <a:off x="3046069" y="5344194"/>
              <a:ext cx="1151121" cy="59430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zh-CN" altLang="en-US" sz="1600">
                  <a:ea typeface="宋体" charset="-122"/>
                </a:rPr>
                <a:t>控制单元</a:t>
              </a:r>
            </a:p>
          </p:txBody>
        </p:sp>
        <p:sp>
          <p:nvSpPr>
            <p:cNvPr id="23561" name="Rectangle 7">
              <a:extLst>
                <a:ext uri="{FF2B5EF4-FFF2-40B4-BE49-F238E27FC236}">
                  <a16:creationId xmlns:a16="http://schemas.microsoft.com/office/drawing/2014/main" id="{D6268243-329D-1148-8A84-C50BD982FEDE}"/>
                </a:ext>
              </a:extLst>
            </p:cNvPr>
            <p:cNvSpPr>
              <a:spLocks noChangeArrowheads="1"/>
            </p:cNvSpPr>
            <p:nvPr/>
          </p:nvSpPr>
          <p:spPr bwMode="auto">
            <a:xfrm>
              <a:off x="5223042" y="5280652"/>
              <a:ext cx="1433258" cy="76437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zh-CN" altLang="en-US" sz="1600">
                  <a:ea typeface="宋体" charset="-122"/>
                </a:rPr>
                <a:t>数据路径</a:t>
              </a:r>
            </a:p>
          </p:txBody>
        </p:sp>
        <p:sp>
          <p:nvSpPr>
            <p:cNvPr id="23562" name="Line 8">
              <a:extLst>
                <a:ext uri="{FF2B5EF4-FFF2-40B4-BE49-F238E27FC236}">
                  <a16:creationId xmlns:a16="http://schemas.microsoft.com/office/drawing/2014/main" id="{4220E81E-7119-FE44-9B57-87E93209A662}"/>
                </a:ext>
              </a:extLst>
            </p:cNvPr>
            <p:cNvSpPr>
              <a:spLocks noChangeShapeType="1"/>
            </p:cNvSpPr>
            <p:nvPr/>
          </p:nvSpPr>
          <p:spPr bwMode="auto">
            <a:xfrm>
              <a:off x="4197189" y="5450722"/>
              <a:ext cx="101569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ndParaRPr>
            </a:p>
          </p:txBody>
        </p:sp>
        <p:sp>
          <p:nvSpPr>
            <p:cNvPr id="23563" name="Line 9">
              <a:extLst>
                <a:ext uri="{FF2B5EF4-FFF2-40B4-BE49-F238E27FC236}">
                  <a16:creationId xmlns:a16="http://schemas.microsoft.com/office/drawing/2014/main" id="{D409026B-6610-8147-B977-91DD2457EF95}"/>
                </a:ext>
              </a:extLst>
            </p:cNvPr>
            <p:cNvSpPr>
              <a:spLocks noChangeShapeType="1"/>
            </p:cNvSpPr>
            <p:nvPr/>
          </p:nvSpPr>
          <p:spPr bwMode="auto">
            <a:xfrm flipH="1">
              <a:off x="4188161" y="5858141"/>
              <a:ext cx="101456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ndParaRPr>
            </a:p>
          </p:txBody>
        </p:sp>
        <p:sp>
          <p:nvSpPr>
            <p:cNvPr id="23564" name="Line 10">
              <a:extLst>
                <a:ext uri="{FF2B5EF4-FFF2-40B4-BE49-F238E27FC236}">
                  <a16:creationId xmlns:a16="http://schemas.microsoft.com/office/drawing/2014/main" id="{927F80EA-FE0F-9948-92DC-D9AE75CB5EA2}"/>
                </a:ext>
              </a:extLst>
            </p:cNvPr>
            <p:cNvSpPr>
              <a:spLocks noChangeShapeType="1"/>
            </p:cNvSpPr>
            <p:nvPr/>
          </p:nvSpPr>
          <p:spPr bwMode="auto">
            <a:xfrm>
              <a:off x="5935156" y="4824641"/>
              <a:ext cx="0" cy="46348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ndParaRPr>
            </a:p>
          </p:txBody>
        </p:sp>
        <p:sp>
          <p:nvSpPr>
            <p:cNvPr id="23565" name="Line 11">
              <a:extLst>
                <a:ext uri="{FF2B5EF4-FFF2-40B4-BE49-F238E27FC236}">
                  <a16:creationId xmlns:a16="http://schemas.microsoft.com/office/drawing/2014/main" id="{01A24CA4-0D39-574F-A55B-2799229E3D79}"/>
                </a:ext>
              </a:extLst>
            </p:cNvPr>
            <p:cNvSpPr>
              <a:spLocks noChangeShapeType="1"/>
            </p:cNvSpPr>
            <p:nvPr/>
          </p:nvSpPr>
          <p:spPr bwMode="auto">
            <a:xfrm>
              <a:off x="2283169" y="5630136"/>
              <a:ext cx="753871"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ndParaRPr>
            </a:p>
          </p:txBody>
        </p:sp>
        <p:sp>
          <p:nvSpPr>
            <p:cNvPr id="23566" name="Line 12">
              <a:extLst>
                <a:ext uri="{FF2B5EF4-FFF2-40B4-BE49-F238E27FC236}">
                  <a16:creationId xmlns:a16="http://schemas.microsoft.com/office/drawing/2014/main" id="{10750FD8-56C8-D847-BD39-136641194B5F}"/>
                </a:ext>
              </a:extLst>
            </p:cNvPr>
            <p:cNvSpPr>
              <a:spLocks noChangeShapeType="1"/>
            </p:cNvSpPr>
            <p:nvPr/>
          </p:nvSpPr>
          <p:spPr bwMode="auto">
            <a:xfrm>
              <a:off x="5935156" y="6045031"/>
              <a:ext cx="0" cy="43171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ndParaRPr>
            </a:p>
          </p:txBody>
        </p:sp>
        <p:sp>
          <p:nvSpPr>
            <p:cNvPr id="23567" name="Text Box 13">
              <a:extLst>
                <a:ext uri="{FF2B5EF4-FFF2-40B4-BE49-F238E27FC236}">
                  <a16:creationId xmlns:a16="http://schemas.microsoft.com/office/drawing/2014/main" id="{1EFA0FFC-AD7D-A04A-9CCF-956674D23842}"/>
                </a:ext>
              </a:extLst>
            </p:cNvPr>
            <p:cNvSpPr txBox="1">
              <a:spLocks noChangeArrowheads="1"/>
            </p:cNvSpPr>
            <p:nvPr/>
          </p:nvSpPr>
          <p:spPr bwMode="auto">
            <a:xfrm>
              <a:off x="5550321" y="6521599"/>
              <a:ext cx="714738" cy="398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1600">
                  <a:ea typeface="宋体" charset="-122"/>
                </a:rPr>
                <a:t>输出数据</a:t>
              </a:r>
            </a:p>
          </p:txBody>
        </p:sp>
        <p:sp>
          <p:nvSpPr>
            <p:cNvPr id="23568" name="Text Box 14">
              <a:extLst>
                <a:ext uri="{FF2B5EF4-FFF2-40B4-BE49-F238E27FC236}">
                  <a16:creationId xmlns:a16="http://schemas.microsoft.com/office/drawing/2014/main" id="{4DD4D58A-CF16-C14A-A647-294A96B4B4D4}"/>
                </a:ext>
              </a:extLst>
            </p:cNvPr>
            <p:cNvSpPr txBox="1">
              <a:spLocks noChangeArrowheads="1"/>
            </p:cNvSpPr>
            <p:nvPr/>
          </p:nvSpPr>
          <p:spPr bwMode="auto">
            <a:xfrm>
              <a:off x="5492765" y="4622800"/>
              <a:ext cx="714738" cy="398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1600">
                  <a:ea typeface="宋体" charset="-122"/>
                </a:rPr>
                <a:t>输入数据</a:t>
              </a:r>
            </a:p>
          </p:txBody>
        </p:sp>
        <p:sp>
          <p:nvSpPr>
            <p:cNvPr id="23569" name="Text Box 15">
              <a:extLst>
                <a:ext uri="{FF2B5EF4-FFF2-40B4-BE49-F238E27FC236}">
                  <a16:creationId xmlns:a16="http://schemas.microsoft.com/office/drawing/2014/main" id="{B743355E-E30C-7B41-8831-4BD2D43BB832}"/>
                </a:ext>
              </a:extLst>
            </p:cNvPr>
            <p:cNvSpPr txBox="1">
              <a:spLocks noChangeArrowheads="1"/>
            </p:cNvSpPr>
            <p:nvPr/>
          </p:nvSpPr>
          <p:spPr bwMode="auto">
            <a:xfrm>
              <a:off x="1784350" y="5301210"/>
              <a:ext cx="714738" cy="688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1600">
                  <a:ea typeface="宋体" charset="-122"/>
                </a:rPr>
                <a:t>输入信号</a:t>
              </a:r>
            </a:p>
            <a:p>
              <a:pPr>
                <a:defRPr/>
              </a:pPr>
              <a:r>
                <a:rPr lang="zh-CN" altLang="en-US" sz="1600">
                  <a:ea typeface="宋体" charset="-122"/>
                </a:rPr>
                <a:t>（外部）</a:t>
              </a:r>
            </a:p>
          </p:txBody>
        </p:sp>
        <p:sp>
          <p:nvSpPr>
            <p:cNvPr id="23570" name="Text Box 16">
              <a:extLst>
                <a:ext uri="{FF2B5EF4-FFF2-40B4-BE49-F238E27FC236}">
                  <a16:creationId xmlns:a16="http://schemas.microsoft.com/office/drawing/2014/main" id="{5267BFB0-34C3-BA4F-ABE3-929F2133F4B8}"/>
                </a:ext>
              </a:extLst>
            </p:cNvPr>
            <p:cNvSpPr txBox="1">
              <a:spLocks noChangeArrowheads="1"/>
            </p:cNvSpPr>
            <p:nvPr/>
          </p:nvSpPr>
          <p:spPr bwMode="auto">
            <a:xfrm>
              <a:off x="4228789" y="5168518"/>
              <a:ext cx="714738" cy="398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1600">
                  <a:ea typeface="宋体" charset="-122"/>
                </a:rPr>
                <a:t>控制信号</a:t>
              </a:r>
            </a:p>
          </p:txBody>
        </p:sp>
        <p:sp>
          <p:nvSpPr>
            <p:cNvPr id="23571" name="Text Box 17">
              <a:extLst>
                <a:ext uri="{FF2B5EF4-FFF2-40B4-BE49-F238E27FC236}">
                  <a16:creationId xmlns:a16="http://schemas.microsoft.com/office/drawing/2014/main" id="{603DB5A2-30D4-664A-BD4B-02D294E2407B}"/>
                </a:ext>
              </a:extLst>
            </p:cNvPr>
            <p:cNvSpPr txBox="1">
              <a:spLocks noChangeArrowheads="1"/>
            </p:cNvSpPr>
            <p:nvPr/>
          </p:nvSpPr>
          <p:spPr bwMode="auto">
            <a:xfrm>
              <a:off x="4227661" y="5557248"/>
              <a:ext cx="714738" cy="398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1600">
                  <a:ea typeface="宋体" charset="-122"/>
                </a:rPr>
                <a:t>状态信号</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a:extLst>
              <a:ext uri="{FF2B5EF4-FFF2-40B4-BE49-F238E27FC236}">
                <a16:creationId xmlns:a16="http://schemas.microsoft.com/office/drawing/2014/main" id="{62D3C15B-22C5-8541-871E-85036F704EC5}"/>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9AAD3A3E-02E7-4348-8B98-A45F371C86B4}" type="slidenum">
              <a:rPr lang="zh-CN" altLang="en-US" smtClean="0">
                <a:solidFill>
                  <a:srgbClr val="0000B6"/>
                </a:solidFill>
                <a:latin typeface="Book Antiqua" charset="0"/>
              </a:rPr>
              <a:pPr>
                <a:defRPr/>
              </a:pPr>
              <a:t>22</a:t>
            </a:fld>
            <a:endParaRPr lang="en-US" altLang="zh-CN">
              <a:solidFill>
                <a:srgbClr val="0000B6"/>
              </a:solidFill>
              <a:latin typeface="Book Antiqua" charset="0"/>
            </a:endParaRPr>
          </a:p>
        </p:txBody>
      </p:sp>
      <p:sp>
        <p:nvSpPr>
          <p:cNvPr id="46082" name="页脚占位符 2">
            <a:extLst>
              <a:ext uri="{FF2B5EF4-FFF2-40B4-BE49-F238E27FC236}">
                <a16:creationId xmlns:a16="http://schemas.microsoft.com/office/drawing/2014/main" id="{BBEF8A55-4D5E-CE40-8E9E-E3D0A6A69013}"/>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24580" name="Rectangle 2">
            <a:extLst>
              <a:ext uri="{FF2B5EF4-FFF2-40B4-BE49-F238E27FC236}">
                <a16:creationId xmlns:a16="http://schemas.microsoft.com/office/drawing/2014/main" id="{3790C1C0-0F0C-844D-A8C1-C393182214F2}"/>
              </a:ext>
            </a:extLst>
          </p:cNvPr>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en-US">
              <a:ea typeface="宋体" charset="-122"/>
            </a:endParaRPr>
          </a:p>
        </p:txBody>
      </p:sp>
      <p:graphicFrame>
        <p:nvGraphicFramePr>
          <p:cNvPr id="46084" name="对象 4">
            <a:extLst>
              <a:ext uri="{FF2B5EF4-FFF2-40B4-BE49-F238E27FC236}">
                <a16:creationId xmlns:a16="http://schemas.microsoft.com/office/drawing/2014/main" id="{FA7199DD-E4EB-B145-8528-7940295CCC8E}"/>
              </a:ext>
            </a:extLst>
          </p:cNvPr>
          <p:cNvGraphicFramePr>
            <a:graphicFrameLocks noChangeAspect="1"/>
          </p:cNvGraphicFramePr>
          <p:nvPr>
            <p:extLst>
              <p:ext uri="{D42A27DB-BD31-4B8C-83A1-F6EECF244321}">
                <p14:modId xmlns:p14="http://schemas.microsoft.com/office/powerpoint/2010/main" val="1198559891"/>
              </p:ext>
            </p:extLst>
          </p:nvPr>
        </p:nvGraphicFramePr>
        <p:xfrm>
          <a:off x="4642365" y="578535"/>
          <a:ext cx="4773484" cy="6063255"/>
        </p:xfrm>
        <a:graphic>
          <a:graphicData uri="http://schemas.openxmlformats.org/presentationml/2006/ole">
            <mc:AlternateContent xmlns:mc="http://schemas.openxmlformats.org/markup-compatibility/2006">
              <mc:Choice xmlns:v="urn:schemas-microsoft-com:vml" Requires="v">
                <p:oleObj name="Visio" r:id="rId2" imgW="4254500" imgH="5422900" progId="Visio.Drawing.11">
                  <p:embed/>
                </p:oleObj>
              </mc:Choice>
              <mc:Fallback>
                <p:oleObj name="Visio" r:id="rId2" imgW="4254500" imgH="5422900" progId="Visio.Drawing.11">
                  <p:embed/>
                  <p:pic>
                    <p:nvPicPr>
                      <p:cNvPr id="0"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2365" y="578535"/>
                        <a:ext cx="4773484" cy="6063255"/>
                      </a:xfrm>
                      <a:prstGeom prst="rect">
                        <a:avLst/>
                      </a:prstGeom>
                      <a:noFill/>
                      <a:ln>
                        <a:noFill/>
                      </a:ln>
                    </p:spPr>
                  </p:pic>
                </p:oleObj>
              </mc:Fallback>
            </mc:AlternateContent>
          </a:graphicData>
        </a:graphic>
      </p:graphicFrame>
      <p:sp>
        <p:nvSpPr>
          <p:cNvPr id="7" name="标题 1">
            <a:extLst>
              <a:ext uri="{FF2B5EF4-FFF2-40B4-BE49-F238E27FC236}">
                <a16:creationId xmlns:a16="http://schemas.microsoft.com/office/drawing/2014/main" id="{EC10BA71-15EA-D34D-AF14-12A894C4159F}"/>
              </a:ext>
            </a:extLst>
          </p:cNvPr>
          <p:cNvSpPr txBox="1">
            <a:spLocks/>
          </p:cNvSpPr>
          <p:nvPr/>
        </p:nvSpPr>
        <p:spPr>
          <a:xfrm>
            <a:off x="609987" y="254343"/>
            <a:ext cx="4147364" cy="1487959"/>
          </a:xfrm>
          <a:prstGeom prst="rect">
            <a:avLst/>
          </a:prstGeom>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3600" b="1" dirty="0">
                <a:solidFill>
                  <a:srgbClr val="C66B5A"/>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计数</a:t>
            </a:r>
            <a:r>
              <a:rPr lang="en-US" altLang="zh-CN" sz="3600" b="1" dirty="0">
                <a:solidFill>
                  <a:srgbClr val="C66B5A"/>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1</a:t>
            </a:r>
            <a:r>
              <a:rPr lang="zh-CN" altLang="en-US" sz="3600" b="1" dirty="0">
                <a:solidFill>
                  <a:srgbClr val="C66B5A"/>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电路</a:t>
            </a:r>
            <a:endParaRPr lang="en-US" altLang="zh-CN" sz="3600" b="1" dirty="0">
              <a:solidFill>
                <a:srgbClr val="C66B5A"/>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defRPr/>
            </a:pPr>
            <a:r>
              <a:rPr lang="zh-CN" altLang="en-US" sz="3600" b="1" dirty="0">
                <a:solidFill>
                  <a:srgbClr val="C66B5A"/>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算法流程图</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a:extLst>
              <a:ext uri="{FF2B5EF4-FFF2-40B4-BE49-F238E27FC236}">
                <a16:creationId xmlns:a16="http://schemas.microsoft.com/office/drawing/2014/main" id="{994B3C59-4DE6-504E-A35C-B12F126EA6D9}"/>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360DA3D5-B201-E741-805B-B401D7F246B7}" type="slidenum">
              <a:rPr lang="zh-CN" altLang="en-US" smtClean="0">
                <a:solidFill>
                  <a:srgbClr val="0000B6"/>
                </a:solidFill>
                <a:latin typeface="Book Antiqua" charset="0"/>
              </a:rPr>
              <a:pPr>
                <a:defRPr/>
              </a:pPr>
              <a:t>23</a:t>
            </a:fld>
            <a:endParaRPr lang="en-US" altLang="zh-CN">
              <a:solidFill>
                <a:srgbClr val="0000B6"/>
              </a:solidFill>
              <a:latin typeface="Book Antiqua" charset="0"/>
            </a:endParaRPr>
          </a:p>
        </p:txBody>
      </p:sp>
      <p:sp>
        <p:nvSpPr>
          <p:cNvPr id="47106" name="页脚占位符 4">
            <a:extLst>
              <a:ext uri="{FF2B5EF4-FFF2-40B4-BE49-F238E27FC236}">
                <a16:creationId xmlns:a16="http://schemas.microsoft.com/office/drawing/2014/main" id="{5E77E1D2-4E15-7D4A-BA3D-3B866513C6E2}"/>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1808386" name="Rectangle 2">
            <a:extLst>
              <a:ext uri="{FF2B5EF4-FFF2-40B4-BE49-F238E27FC236}">
                <a16:creationId xmlns:a16="http://schemas.microsoft.com/office/drawing/2014/main" id="{DD90079B-5B5A-C84C-A440-5CF2BD6DBFF8}"/>
              </a:ext>
            </a:extLst>
          </p:cNvPr>
          <p:cNvSpPr>
            <a:spLocks noGrp="1" noChangeArrowheads="1"/>
          </p:cNvSpPr>
          <p:nvPr>
            <p:ph type="title"/>
          </p:nvPr>
        </p:nvSpPr>
        <p:spPr>
          <a:xfrm>
            <a:off x="947209" y="327037"/>
            <a:ext cx="10363200" cy="679450"/>
          </a:xfrm>
        </p:spPr>
        <p:txBody>
          <a:bodyPr/>
          <a:lstStyle/>
          <a:p>
            <a:pPr>
              <a:defRPr/>
            </a:pPr>
            <a:r>
              <a:rPr lang="zh-CN" altLang="en-US" dirty="0">
                <a:latin typeface="微软雅黑" panose="020B0503020204020204" pitchFamily="34" charset="-122"/>
                <a:ea typeface="微软雅黑" panose="020B0503020204020204" pitchFamily="34" charset="-122"/>
              </a:rPr>
              <a:t>控制和数据通道的交互</a:t>
            </a:r>
          </a:p>
        </p:txBody>
      </p:sp>
      <p:sp>
        <p:nvSpPr>
          <p:cNvPr id="21509" name="Rectangle 3">
            <a:extLst>
              <a:ext uri="{FF2B5EF4-FFF2-40B4-BE49-F238E27FC236}">
                <a16:creationId xmlns:a16="http://schemas.microsoft.com/office/drawing/2014/main" id="{FA82E3F7-4154-5F49-981B-5A42EA87F759}"/>
              </a:ext>
            </a:extLst>
          </p:cNvPr>
          <p:cNvSpPr>
            <a:spLocks noGrp="1" noChangeArrowheads="1"/>
          </p:cNvSpPr>
          <p:nvPr>
            <p:ph type="body" idx="1"/>
          </p:nvPr>
        </p:nvSpPr>
        <p:spPr>
          <a:xfrm>
            <a:off x="1160230" y="3923671"/>
            <a:ext cx="10436275" cy="2925762"/>
          </a:xfrm>
        </p:spPr>
        <p:txBody>
          <a:bodyPr/>
          <a:lstStyle/>
          <a:p>
            <a:pPr algn="just">
              <a:lnSpc>
                <a:spcPct val="90000"/>
              </a:lnSpc>
              <a:buFont typeface="Wingdings" charset="2"/>
              <a:buChar char="q"/>
              <a:defRPr/>
            </a:pPr>
            <a:r>
              <a:rPr lang="zh-CN" altLang="en-US" sz="2800" dirty="0">
                <a:latin typeface="微软雅黑 Light" panose="020B0502040204020203" pitchFamily="34" charset="-122"/>
                <a:ea typeface="微软雅黑 Light" panose="020B0502040204020203" pitchFamily="34" charset="-122"/>
              </a:rPr>
              <a:t>算法状态机和数据通道图旨在阐明 </a:t>
            </a:r>
            <a:r>
              <a:rPr lang="en-US" altLang="zh-CN" sz="2800" dirty="0" err="1">
                <a:latin typeface="+mn-ea"/>
              </a:rPr>
              <a:t>ASM</a:t>
            </a:r>
            <a:r>
              <a:rPr lang="en-US" altLang="zh-CN" sz="2800" dirty="0">
                <a:latin typeface="+mn-ea"/>
              </a:rPr>
              <a:t> </a:t>
            </a:r>
            <a:r>
              <a:rPr lang="zh-CN" altLang="en-US" sz="2800" dirty="0">
                <a:latin typeface="微软雅黑 Light" panose="020B0502040204020203" pitchFamily="34" charset="-122"/>
                <a:ea typeface="微软雅黑 Light" panose="020B0502040204020203" pitchFamily="34" charset="-122"/>
              </a:rPr>
              <a:t>显示的信息，并在给定数据通道单元条件设计设计控制单元提供一个有效的工具</a:t>
            </a:r>
            <a:endParaRPr lang="en-US" altLang="zh-CN" sz="2800" dirty="0">
              <a:latin typeface="微软雅黑 Light" panose="020B0502040204020203" pitchFamily="34" charset="-122"/>
              <a:ea typeface="微软雅黑 Light" panose="020B0502040204020203" pitchFamily="34" charset="-122"/>
            </a:endParaRPr>
          </a:p>
          <a:p>
            <a:pPr algn="just">
              <a:lnSpc>
                <a:spcPct val="90000"/>
              </a:lnSpc>
              <a:buFont typeface="Wingdings" charset="2"/>
              <a:buChar char="q"/>
              <a:defRPr/>
            </a:pPr>
            <a:r>
              <a:rPr lang="zh-CN" altLang="en-US" sz="2800" dirty="0">
                <a:latin typeface="微软雅黑 Light" panose="020B0502040204020203" pitchFamily="34" charset="-122"/>
                <a:ea typeface="微软雅黑 Light" panose="020B0502040204020203" pitchFamily="34" charset="-122"/>
              </a:rPr>
              <a:t>算法状态机和数据通道图将寄存器操作与状态转换相关联，而不是与状态相关联</a:t>
            </a:r>
            <a:endParaRPr lang="en-US" altLang="zh-CN" sz="2800" dirty="0">
              <a:latin typeface="微软雅黑 Light" panose="020B0502040204020203" pitchFamily="34" charset="-122"/>
              <a:ea typeface="微软雅黑 Light" panose="020B0502040204020203" pitchFamily="34" charset="-122"/>
            </a:endParaRPr>
          </a:p>
          <a:p>
            <a:pPr algn="just">
              <a:lnSpc>
                <a:spcPct val="90000"/>
              </a:lnSpc>
              <a:buFont typeface="Wingdings" charset="2"/>
              <a:buChar char="q"/>
              <a:defRPr/>
            </a:pPr>
            <a:r>
              <a:rPr lang="zh-CN" altLang="en-US" sz="2800" dirty="0">
                <a:latin typeface="微软雅黑 Light" panose="020B0502040204020203" pitchFamily="34" charset="-122"/>
                <a:ea typeface="微软雅黑 Light" panose="020B0502040204020203" pitchFamily="34" charset="-122"/>
              </a:rPr>
              <a:t>设计人员使用算法状态机和数据通道图编写控制器和数据路径的 </a:t>
            </a:r>
            <a:r>
              <a:rPr lang="en-US" altLang="zh-CN" sz="2800" dirty="0">
                <a:latin typeface="+mn-ea"/>
              </a:rPr>
              <a:t>Verilog </a:t>
            </a:r>
            <a:r>
              <a:rPr lang="zh-CN" altLang="en-US" sz="2800" dirty="0">
                <a:latin typeface="微软雅黑 Light" panose="020B0502040204020203" pitchFamily="34" charset="-122"/>
                <a:ea typeface="微软雅黑 Light" panose="020B0502040204020203" pitchFamily="34" charset="-122"/>
              </a:rPr>
              <a:t>模型，然后可将 </a:t>
            </a:r>
            <a:r>
              <a:rPr lang="en-US" altLang="zh-CN" sz="2800" dirty="0">
                <a:latin typeface="+mn-ea"/>
              </a:rPr>
              <a:t>Verilog</a:t>
            </a:r>
            <a:r>
              <a:rPr lang="en-US" altLang="zh-CN" sz="2800" dirty="0">
                <a:latin typeface="微软雅黑 Light" panose="020B0502040204020203" pitchFamily="34" charset="-122"/>
                <a:ea typeface="微软雅黑 Light" panose="020B0502040204020203" pitchFamily="34" charset="-122"/>
              </a:rPr>
              <a:t> </a:t>
            </a:r>
            <a:r>
              <a:rPr lang="zh-CN" altLang="en-US" sz="2800" dirty="0">
                <a:latin typeface="微软雅黑 Light" panose="020B0502040204020203" pitchFamily="34" charset="-122"/>
                <a:ea typeface="微软雅黑 Light" panose="020B0502040204020203" pitchFamily="34" charset="-122"/>
              </a:rPr>
              <a:t>的描述通过工具综合成电路</a:t>
            </a:r>
            <a:endParaRPr lang="en-US" altLang="zh-CN" sz="2000" dirty="0">
              <a:latin typeface="微软雅黑 Light" panose="020B0502040204020203" pitchFamily="34" charset="-122"/>
              <a:ea typeface="微软雅黑 Light" panose="020B0502040204020203" pitchFamily="34" charset="-122"/>
            </a:endParaRPr>
          </a:p>
        </p:txBody>
      </p:sp>
      <p:grpSp>
        <p:nvGrpSpPr>
          <p:cNvPr id="47109" name="Group 17">
            <a:extLst>
              <a:ext uri="{FF2B5EF4-FFF2-40B4-BE49-F238E27FC236}">
                <a16:creationId xmlns:a16="http://schemas.microsoft.com/office/drawing/2014/main" id="{6239079C-E847-0D4E-84E9-A009F6FA6139}"/>
              </a:ext>
            </a:extLst>
          </p:cNvPr>
          <p:cNvGrpSpPr>
            <a:grpSpLocks/>
          </p:cNvGrpSpPr>
          <p:nvPr/>
        </p:nvGrpSpPr>
        <p:grpSpPr bwMode="auto">
          <a:xfrm>
            <a:off x="2014607" y="1006487"/>
            <a:ext cx="7853293" cy="2833065"/>
            <a:chOff x="916" y="2848"/>
            <a:chExt cx="3535" cy="1467"/>
          </a:xfrm>
        </p:grpSpPr>
        <p:sp>
          <p:nvSpPr>
            <p:cNvPr id="21511" name="Rectangle 4">
              <a:extLst>
                <a:ext uri="{FF2B5EF4-FFF2-40B4-BE49-F238E27FC236}">
                  <a16:creationId xmlns:a16="http://schemas.microsoft.com/office/drawing/2014/main" id="{510C1725-1974-6140-AAAA-FCCD5BA0FEF7}"/>
                </a:ext>
              </a:extLst>
            </p:cNvPr>
            <p:cNvSpPr>
              <a:spLocks noChangeArrowheads="1"/>
            </p:cNvSpPr>
            <p:nvPr/>
          </p:nvSpPr>
          <p:spPr bwMode="auto">
            <a:xfrm>
              <a:off x="1709" y="3131"/>
              <a:ext cx="2742" cy="806"/>
            </a:xfrm>
            <a:prstGeom prst="rect">
              <a:avLst/>
            </a:prstGeom>
            <a:solidFill>
              <a:schemeClr val="bg1"/>
            </a:solidFill>
            <a:ln w="12700" cap="rnd">
              <a:solidFill>
                <a:schemeClr val="tx1"/>
              </a:solidFill>
              <a:prstDash val="sysDot"/>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en-US">
                <a:ea typeface="宋体" charset="-122"/>
              </a:endParaRPr>
            </a:p>
          </p:txBody>
        </p:sp>
        <p:sp>
          <p:nvSpPr>
            <p:cNvPr id="21512" name="Rectangle 5">
              <a:extLst>
                <a:ext uri="{FF2B5EF4-FFF2-40B4-BE49-F238E27FC236}">
                  <a16:creationId xmlns:a16="http://schemas.microsoft.com/office/drawing/2014/main" id="{3A8EE122-E169-FA4E-B02E-21C037D16AE6}"/>
                </a:ext>
              </a:extLst>
            </p:cNvPr>
            <p:cNvSpPr>
              <a:spLocks noChangeArrowheads="1"/>
            </p:cNvSpPr>
            <p:nvPr/>
          </p:nvSpPr>
          <p:spPr bwMode="auto">
            <a:xfrm>
              <a:off x="1919" y="3326"/>
              <a:ext cx="725" cy="4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zh-CN" altLang="en-US" sz="2400" b="1" dirty="0">
                  <a:solidFill>
                    <a:srgbClr val="CC9900"/>
                  </a:solidFill>
                  <a:latin typeface="微软雅黑" panose="020B0503020204020204" pitchFamily="34" charset="-122"/>
                  <a:ea typeface="微软雅黑" panose="020B0503020204020204" pitchFamily="34" charset="-122"/>
                </a:rPr>
                <a:t>控制单元</a:t>
              </a:r>
            </a:p>
          </p:txBody>
        </p:sp>
        <p:sp>
          <p:nvSpPr>
            <p:cNvPr id="21513" name="Rectangle 6">
              <a:extLst>
                <a:ext uri="{FF2B5EF4-FFF2-40B4-BE49-F238E27FC236}">
                  <a16:creationId xmlns:a16="http://schemas.microsoft.com/office/drawing/2014/main" id="{94F92C0D-602C-F547-A4F9-3A0C1F61B3FB}"/>
                </a:ext>
              </a:extLst>
            </p:cNvPr>
            <p:cNvSpPr>
              <a:spLocks noChangeArrowheads="1"/>
            </p:cNvSpPr>
            <p:nvPr/>
          </p:nvSpPr>
          <p:spPr bwMode="auto">
            <a:xfrm>
              <a:off x="3290" y="3328"/>
              <a:ext cx="873" cy="47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zh-CN" altLang="en-US" sz="2400" b="1" dirty="0">
                  <a:solidFill>
                    <a:srgbClr val="CC9900"/>
                  </a:solidFill>
                  <a:latin typeface="微软雅黑" panose="020B0503020204020204" pitchFamily="34" charset="-122"/>
                  <a:ea typeface="微软雅黑" panose="020B0503020204020204" pitchFamily="34" charset="-122"/>
                </a:rPr>
                <a:t>数据路径</a:t>
              </a:r>
            </a:p>
          </p:txBody>
        </p:sp>
        <p:sp>
          <p:nvSpPr>
            <p:cNvPr id="21514" name="Line 7">
              <a:extLst>
                <a:ext uri="{FF2B5EF4-FFF2-40B4-BE49-F238E27FC236}">
                  <a16:creationId xmlns:a16="http://schemas.microsoft.com/office/drawing/2014/main" id="{A0B3B8BE-F837-A840-AAAF-810BEABC4CA7}"/>
                </a:ext>
              </a:extLst>
            </p:cNvPr>
            <p:cNvSpPr>
              <a:spLocks noChangeShapeType="1"/>
            </p:cNvSpPr>
            <p:nvPr/>
          </p:nvSpPr>
          <p:spPr bwMode="auto">
            <a:xfrm>
              <a:off x="2644" y="3434"/>
              <a:ext cx="64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ndParaRPr>
            </a:p>
          </p:txBody>
        </p:sp>
        <p:sp>
          <p:nvSpPr>
            <p:cNvPr id="21515" name="Line 8">
              <a:extLst>
                <a:ext uri="{FF2B5EF4-FFF2-40B4-BE49-F238E27FC236}">
                  <a16:creationId xmlns:a16="http://schemas.microsoft.com/office/drawing/2014/main" id="{FEE58144-72F0-F046-8C27-B1C8942D71C6}"/>
                </a:ext>
              </a:extLst>
            </p:cNvPr>
            <p:cNvSpPr>
              <a:spLocks noChangeShapeType="1"/>
            </p:cNvSpPr>
            <p:nvPr/>
          </p:nvSpPr>
          <p:spPr bwMode="auto">
            <a:xfrm flipH="1">
              <a:off x="2638" y="3690"/>
              <a:ext cx="639"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ndParaRPr>
            </a:p>
          </p:txBody>
        </p:sp>
        <p:sp>
          <p:nvSpPr>
            <p:cNvPr id="21516" name="Line 9">
              <a:extLst>
                <a:ext uri="{FF2B5EF4-FFF2-40B4-BE49-F238E27FC236}">
                  <a16:creationId xmlns:a16="http://schemas.microsoft.com/office/drawing/2014/main" id="{DAE9397F-E04A-374D-AF21-422143752BB5}"/>
                </a:ext>
              </a:extLst>
            </p:cNvPr>
            <p:cNvSpPr>
              <a:spLocks noChangeShapeType="1"/>
            </p:cNvSpPr>
            <p:nvPr/>
          </p:nvSpPr>
          <p:spPr bwMode="auto">
            <a:xfrm>
              <a:off x="3739" y="3039"/>
              <a:ext cx="0" cy="2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ndParaRPr>
            </a:p>
          </p:txBody>
        </p:sp>
        <p:sp>
          <p:nvSpPr>
            <p:cNvPr id="21517" name="Line 10">
              <a:extLst>
                <a:ext uri="{FF2B5EF4-FFF2-40B4-BE49-F238E27FC236}">
                  <a16:creationId xmlns:a16="http://schemas.microsoft.com/office/drawing/2014/main" id="{687E3389-3BFC-7648-A910-41815629EC17}"/>
                </a:ext>
              </a:extLst>
            </p:cNvPr>
            <p:cNvSpPr>
              <a:spLocks noChangeShapeType="1"/>
            </p:cNvSpPr>
            <p:nvPr/>
          </p:nvSpPr>
          <p:spPr bwMode="auto">
            <a:xfrm>
              <a:off x="1438" y="3547"/>
              <a:ext cx="47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ndParaRPr>
            </a:p>
          </p:txBody>
        </p:sp>
        <p:sp>
          <p:nvSpPr>
            <p:cNvPr id="21518" name="Line 11">
              <a:extLst>
                <a:ext uri="{FF2B5EF4-FFF2-40B4-BE49-F238E27FC236}">
                  <a16:creationId xmlns:a16="http://schemas.microsoft.com/office/drawing/2014/main" id="{3DB4E5CA-B475-414C-83F4-B527BE0F8E92}"/>
                </a:ext>
              </a:extLst>
            </p:cNvPr>
            <p:cNvSpPr>
              <a:spLocks noChangeShapeType="1"/>
            </p:cNvSpPr>
            <p:nvPr/>
          </p:nvSpPr>
          <p:spPr bwMode="auto">
            <a:xfrm>
              <a:off x="3739" y="3808"/>
              <a:ext cx="0" cy="27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ndParaRPr>
            </a:p>
          </p:txBody>
        </p:sp>
        <p:sp>
          <p:nvSpPr>
            <p:cNvPr id="21519" name="Text Box 12">
              <a:extLst>
                <a:ext uri="{FF2B5EF4-FFF2-40B4-BE49-F238E27FC236}">
                  <a16:creationId xmlns:a16="http://schemas.microsoft.com/office/drawing/2014/main" id="{D5AB9778-8336-0444-A9D0-9AC6180E3E61}"/>
                </a:ext>
              </a:extLst>
            </p:cNvPr>
            <p:cNvSpPr txBox="1">
              <a:spLocks noChangeArrowheads="1"/>
            </p:cNvSpPr>
            <p:nvPr/>
          </p:nvSpPr>
          <p:spPr bwMode="auto">
            <a:xfrm>
              <a:off x="3496" y="4108"/>
              <a:ext cx="545"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2000" dirty="0">
                  <a:latin typeface="微软雅黑" panose="020B0503020204020204" pitchFamily="34" charset="-122"/>
                  <a:ea typeface="微软雅黑" panose="020B0503020204020204" pitchFamily="34" charset="-122"/>
                </a:rPr>
                <a:t>输出数据</a:t>
              </a:r>
            </a:p>
          </p:txBody>
        </p:sp>
        <p:sp>
          <p:nvSpPr>
            <p:cNvPr id="21520" name="Text Box 13">
              <a:extLst>
                <a:ext uri="{FF2B5EF4-FFF2-40B4-BE49-F238E27FC236}">
                  <a16:creationId xmlns:a16="http://schemas.microsoft.com/office/drawing/2014/main" id="{D4610157-C757-AB48-960A-3A8118E972F2}"/>
                </a:ext>
              </a:extLst>
            </p:cNvPr>
            <p:cNvSpPr txBox="1">
              <a:spLocks noChangeArrowheads="1"/>
            </p:cNvSpPr>
            <p:nvPr/>
          </p:nvSpPr>
          <p:spPr bwMode="auto">
            <a:xfrm>
              <a:off x="3496" y="2848"/>
              <a:ext cx="545"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2000" dirty="0">
                  <a:latin typeface="微软雅黑" panose="020B0503020204020204" pitchFamily="34" charset="-122"/>
                  <a:ea typeface="微软雅黑" panose="020B0503020204020204" pitchFamily="34" charset="-122"/>
                </a:rPr>
                <a:t>输入数据</a:t>
              </a:r>
            </a:p>
          </p:txBody>
        </p:sp>
        <p:sp>
          <p:nvSpPr>
            <p:cNvPr id="21521" name="Text Box 14">
              <a:extLst>
                <a:ext uri="{FF2B5EF4-FFF2-40B4-BE49-F238E27FC236}">
                  <a16:creationId xmlns:a16="http://schemas.microsoft.com/office/drawing/2014/main" id="{F625E143-4B19-A749-BED9-3CB7C37A230C}"/>
                </a:ext>
              </a:extLst>
            </p:cNvPr>
            <p:cNvSpPr txBox="1">
              <a:spLocks noChangeArrowheads="1"/>
            </p:cNvSpPr>
            <p:nvPr/>
          </p:nvSpPr>
          <p:spPr bwMode="auto">
            <a:xfrm>
              <a:off x="916" y="3326"/>
              <a:ext cx="545"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2000" dirty="0">
                  <a:latin typeface="微软雅黑" panose="020B0503020204020204" pitchFamily="34" charset="-122"/>
                  <a:ea typeface="微软雅黑" panose="020B0503020204020204" pitchFamily="34" charset="-122"/>
                </a:rPr>
                <a:t>输入信号</a:t>
              </a:r>
            </a:p>
            <a:p>
              <a:pPr>
                <a:defRPr/>
              </a:pPr>
              <a:r>
                <a:rPr lang="zh-CN" altLang="en-US" sz="2000" dirty="0">
                  <a:latin typeface="微软雅黑" panose="020B0503020204020204" pitchFamily="34" charset="-122"/>
                  <a:ea typeface="微软雅黑" panose="020B0503020204020204" pitchFamily="34" charset="-122"/>
                </a:rPr>
                <a:t>（外部）</a:t>
              </a:r>
            </a:p>
          </p:txBody>
        </p:sp>
        <p:sp>
          <p:nvSpPr>
            <p:cNvPr id="21522" name="Text Box 15">
              <a:extLst>
                <a:ext uri="{FF2B5EF4-FFF2-40B4-BE49-F238E27FC236}">
                  <a16:creationId xmlns:a16="http://schemas.microsoft.com/office/drawing/2014/main" id="{868D70C6-0C0F-5245-AD14-FDDAC8C3ECA6}"/>
                </a:ext>
              </a:extLst>
            </p:cNvPr>
            <p:cNvSpPr txBox="1">
              <a:spLocks noChangeArrowheads="1"/>
            </p:cNvSpPr>
            <p:nvPr/>
          </p:nvSpPr>
          <p:spPr bwMode="auto">
            <a:xfrm>
              <a:off x="2664" y="3231"/>
              <a:ext cx="545"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2000" dirty="0">
                  <a:latin typeface="微软雅黑" panose="020B0503020204020204" pitchFamily="34" charset="-122"/>
                  <a:ea typeface="微软雅黑" panose="020B0503020204020204" pitchFamily="34" charset="-122"/>
                </a:rPr>
                <a:t>控制信号</a:t>
              </a:r>
            </a:p>
          </p:txBody>
        </p:sp>
        <p:sp>
          <p:nvSpPr>
            <p:cNvPr id="21523" name="Text Box 16">
              <a:extLst>
                <a:ext uri="{FF2B5EF4-FFF2-40B4-BE49-F238E27FC236}">
                  <a16:creationId xmlns:a16="http://schemas.microsoft.com/office/drawing/2014/main" id="{0EFB38EB-F358-DE4D-862A-94CEF55EC0FA}"/>
                </a:ext>
              </a:extLst>
            </p:cNvPr>
            <p:cNvSpPr txBox="1">
              <a:spLocks noChangeArrowheads="1"/>
            </p:cNvSpPr>
            <p:nvPr/>
          </p:nvSpPr>
          <p:spPr bwMode="auto">
            <a:xfrm>
              <a:off x="2663" y="3486"/>
              <a:ext cx="545"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2000" dirty="0">
                  <a:latin typeface="微软雅黑" panose="020B0503020204020204" pitchFamily="34" charset="-122"/>
                  <a:ea typeface="微软雅黑" panose="020B0503020204020204" pitchFamily="34" charset="-122"/>
                </a:rPr>
                <a:t>状态信号</a:t>
              </a:r>
            </a:p>
          </p:txBody>
        </p:sp>
      </p:gr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0717BD-5C60-2ED0-571D-6564D34544EF}"/>
              </a:ext>
            </a:extLst>
          </p:cNvPr>
          <p:cNvSpPr>
            <a:spLocks noGrp="1"/>
          </p:cNvSpPr>
          <p:nvPr>
            <p:ph type="title"/>
          </p:nvPr>
        </p:nvSpPr>
        <p:spPr/>
        <p:txBody>
          <a:bodyPr/>
          <a:lstStyle/>
          <a:p>
            <a:pPr>
              <a:defRPr/>
            </a:pPr>
            <a:r>
              <a:rPr lang="zh-CN" altLang="en-US" dirty="0">
                <a:latin typeface="微软雅黑" panose="020B0503020204020204" pitchFamily="34" charset="-122"/>
                <a:ea typeface="微软雅黑" panose="020B0503020204020204" pitchFamily="34" charset="-122"/>
              </a:rPr>
              <a:t>课后作业：计量寄存器中</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的个数</a:t>
            </a:r>
          </a:p>
        </p:txBody>
      </p:sp>
      <p:sp>
        <p:nvSpPr>
          <p:cNvPr id="3" name="内容占位符 2">
            <a:extLst>
              <a:ext uri="{FF2B5EF4-FFF2-40B4-BE49-F238E27FC236}">
                <a16:creationId xmlns:a16="http://schemas.microsoft.com/office/drawing/2014/main" id="{29596C2A-6C89-7AA2-CA27-BFA79D68551B}"/>
              </a:ext>
            </a:extLst>
          </p:cNvPr>
          <p:cNvSpPr>
            <a:spLocks noGrp="1"/>
          </p:cNvSpPr>
          <p:nvPr>
            <p:ph idx="1"/>
          </p:nvPr>
        </p:nvSpPr>
        <p:spPr/>
        <p:txBody>
          <a:bodyPr/>
          <a:lstStyle/>
          <a:p>
            <a:r>
              <a:rPr lang="zh-CN" altLang="en-US" sz="2800" dirty="0">
                <a:latin typeface="Arial" panose="020B0604020202020204" pitchFamily="34" charset="0"/>
              </a:rPr>
              <a:t>根据电路框图和算法流程图，采用热位法和选择器型法设计控制器</a:t>
            </a:r>
          </a:p>
          <a:p>
            <a:endParaRPr lang="zh-CN" altLang="en-US" dirty="0"/>
          </a:p>
        </p:txBody>
      </p:sp>
      <p:sp>
        <p:nvSpPr>
          <p:cNvPr id="4" name="灯片编号占位符 3">
            <a:extLst>
              <a:ext uri="{FF2B5EF4-FFF2-40B4-BE49-F238E27FC236}">
                <a16:creationId xmlns:a16="http://schemas.microsoft.com/office/drawing/2014/main" id="{93B15660-ABC9-8630-2B22-C4EC08CB847B}"/>
              </a:ext>
            </a:extLst>
          </p:cNvPr>
          <p:cNvSpPr>
            <a:spLocks noGrp="1"/>
          </p:cNvSpPr>
          <p:nvPr>
            <p:ph type="sldNum" sz="quarter" idx="10"/>
          </p:nvPr>
        </p:nvSpPr>
        <p:spPr/>
        <p:txBody>
          <a:bodyPr/>
          <a:lstStyle/>
          <a:p>
            <a:pPr>
              <a:defRPr/>
            </a:pPr>
            <a:fld id="{143C3175-DD6A-A44E-A571-0BC4C511BD47}" type="slidenum">
              <a:rPr lang="zh-CN" altLang="en-US" smtClean="0"/>
              <a:pPr>
                <a:defRPr/>
              </a:pPr>
              <a:t>24</a:t>
            </a:fld>
            <a:endParaRPr lang="en-US" altLang="zh-CN"/>
          </a:p>
        </p:txBody>
      </p:sp>
      <p:sp>
        <p:nvSpPr>
          <p:cNvPr id="5" name="页脚占位符 4">
            <a:extLst>
              <a:ext uri="{FF2B5EF4-FFF2-40B4-BE49-F238E27FC236}">
                <a16:creationId xmlns:a16="http://schemas.microsoft.com/office/drawing/2014/main" id="{CD49F8FE-588F-6B92-EEDF-9676240176E8}"/>
              </a:ext>
            </a:extLst>
          </p:cNvPr>
          <p:cNvSpPr>
            <a:spLocks noGrp="1"/>
          </p:cNvSpPr>
          <p:nvPr>
            <p:ph type="ftr" sz="quarter" idx="11"/>
          </p:nvPr>
        </p:nvSpPr>
        <p:spPr/>
        <p:txBody>
          <a:bodyPr/>
          <a:lstStyle/>
          <a:p>
            <a:pPr>
              <a:defRPr/>
            </a:pPr>
            <a:r>
              <a:rPr lang="en-US" altLang="zh-CN"/>
              <a:t>ZDMC</a:t>
            </a:r>
          </a:p>
        </p:txBody>
      </p:sp>
    </p:spTree>
    <p:extLst>
      <p:ext uri="{BB962C8B-B14F-4D97-AF65-F5344CB8AC3E}">
        <p14:creationId xmlns:p14="http://schemas.microsoft.com/office/powerpoint/2010/main" val="2134111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a:extLst>
              <a:ext uri="{FF2B5EF4-FFF2-40B4-BE49-F238E27FC236}">
                <a16:creationId xmlns:a16="http://schemas.microsoft.com/office/drawing/2014/main" id="{EC03585E-82CF-3443-B277-62C22CA681A4}"/>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E28D6DFD-76C9-6844-9CD9-FE30000C08B1}" type="slidenum">
              <a:rPr lang="zh-CN" altLang="en-US" smtClean="0">
                <a:solidFill>
                  <a:srgbClr val="0000B6"/>
                </a:solidFill>
                <a:latin typeface="Book Antiqua" charset="0"/>
              </a:rPr>
              <a:pPr>
                <a:defRPr/>
              </a:pPr>
              <a:t>3</a:t>
            </a:fld>
            <a:endParaRPr lang="en-US" altLang="zh-CN">
              <a:solidFill>
                <a:srgbClr val="0000B6"/>
              </a:solidFill>
              <a:latin typeface="Book Antiqua" charset="0"/>
            </a:endParaRPr>
          </a:p>
        </p:txBody>
      </p:sp>
      <p:sp>
        <p:nvSpPr>
          <p:cNvPr id="21506" name="页脚占位符 4">
            <a:extLst>
              <a:ext uri="{FF2B5EF4-FFF2-40B4-BE49-F238E27FC236}">
                <a16:creationId xmlns:a16="http://schemas.microsoft.com/office/drawing/2014/main" id="{198B5A0E-FD0D-F343-AFCE-89DA071EB5EC}"/>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1764354" name="Rectangle 2">
            <a:extLst>
              <a:ext uri="{FF2B5EF4-FFF2-40B4-BE49-F238E27FC236}">
                <a16:creationId xmlns:a16="http://schemas.microsoft.com/office/drawing/2014/main" id="{542B1B47-5161-614A-9588-72FD3FE54FB5}"/>
              </a:ext>
            </a:extLst>
          </p:cNvPr>
          <p:cNvSpPr>
            <a:spLocks noGrp="1" noChangeArrowheads="1"/>
          </p:cNvSpPr>
          <p:nvPr>
            <p:ph type="title"/>
          </p:nvPr>
        </p:nvSpPr>
        <p:spPr/>
        <p:txBody>
          <a:bodyPr/>
          <a:lstStyle/>
          <a:p>
            <a:pPr>
              <a:defRPr/>
            </a:pPr>
            <a:r>
              <a:rPr lang="zh-CN" altLang="en-US" dirty="0">
                <a:latin typeface="微软雅黑" panose="020B0503020204020204" pitchFamily="34" charset="-122"/>
                <a:ea typeface="微软雅黑" panose="020B0503020204020204" pitchFamily="34" charset="-122"/>
              </a:rPr>
              <a:t>算法流程</a:t>
            </a:r>
            <a:r>
              <a:rPr lang="zh-CN" altLang="en-US" sz="3600" dirty="0">
                <a:latin typeface="微软雅黑" panose="020B0503020204020204" pitchFamily="34" charset="-122"/>
                <a:ea typeface="微软雅黑" panose="020B0503020204020204" pitchFamily="34" charset="-122"/>
              </a:rPr>
              <a:t>图的判断框 </a:t>
            </a:r>
            <a:r>
              <a:rPr lang="en-US" altLang="zh-CN" sz="3600" dirty="0">
                <a:latin typeface="微软雅黑" panose="020B0503020204020204" pitchFamily="34" charset="-122"/>
                <a:ea typeface="微软雅黑" panose="020B0503020204020204" pitchFamily="34" charset="-122"/>
              </a:rPr>
              <a:t>(Decision </a:t>
            </a:r>
            <a:r>
              <a:rPr lang="en-US" altLang="zh-CN" dirty="0">
                <a:latin typeface="微软雅黑" panose="020B0503020204020204" pitchFamily="34" charset="-122"/>
                <a:ea typeface="微软雅黑" panose="020B0503020204020204" pitchFamily="34" charset="-122"/>
              </a:rPr>
              <a:t>B</a:t>
            </a:r>
            <a:r>
              <a:rPr lang="en-US" altLang="zh-CN" sz="3600" dirty="0">
                <a:latin typeface="微软雅黑" panose="020B0503020204020204" pitchFamily="34" charset="-122"/>
                <a:ea typeface="微软雅黑" panose="020B0503020204020204" pitchFamily="34" charset="-122"/>
              </a:rPr>
              <a:t>ox)</a:t>
            </a:r>
          </a:p>
        </p:txBody>
      </p:sp>
      <p:sp>
        <p:nvSpPr>
          <p:cNvPr id="4101" name="Rectangle 3">
            <a:extLst>
              <a:ext uri="{FF2B5EF4-FFF2-40B4-BE49-F238E27FC236}">
                <a16:creationId xmlns:a16="http://schemas.microsoft.com/office/drawing/2014/main" id="{931AEDFC-B9D5-A044-89FA-B16784B416BB}"/>
              </a:ext>
            </a:extLst>
          </p:cNvPr>
          <p:cNvSpPr>
            <a:spLocks noGrp="1" noChangeArrowheads="1"/>
          </p:cNvSpPr>
          <p:nvPr>
            <p:ph type="body" idx="1"/>
          </p:nvPr>
        </p:nvSpPr>
        <p:spPr>
          <a:xfrm>
            <a:off x="914400" y="1160463"/>
            <a:ext cx="9620250" cy="4114800"/>
          </a:xfrm>
        </p:spPr>
        <p:txBody>
          <a:bodyPr/>
          <a:lstStyle/>
          <a:p>
            <a:pPr algn="just"/>
            <a:r>
              <a:rPr lang="zh-CN" altLang="en-US" sz="2800" dirty="0">
                <a:latin typeface="微软雅黑 Light" panose="020B0502040204020203" pitchFamily="34" charset="-122"/>
                <a:ea typeface="微软雅黑 Light" panose="020B0502040204020203" pitchFamily="34" charset="-122"/>
              </a:rPr>
              <a:t>判断框的形状为菱形框。菱形框内填写条件变量的判断条件，经判断框后状态转移出现</a:t>
            </a:r>
            <a:r>
              <a:rPr lang="en-US" altLang="zh-CN" sz="2800" b="1" dirty="0">
                <a:latin typeface="微软雅黑 Light" panose="020B0502040204020203" pitchFamily="34" charset="-122"/>
                <a:ea typeface="微软雅黑 Light" panose="020B0502040204020203" pitchFamily="34" charset="-122"/>
              </a:rPr>
              <a:t>2</a:t>
            </a:r>
            <a:r>
              <a:rPr lang="zh-CN" altLang="en-US" sz="2800" dirty="0">
                <a:latin typeface="微软雅黑 Light" panose="020B0502040204020203" pitchFamily="34" charset="-122"/>
                <a:ea typeface="微软雅黑 Light" panose="020B0502040204020203" pitchFamily="34" charset="-122"/>
              </a:rPr>
              <a:t>个或多个分支，如下图所示</a:t>
            </a:r>
            <a:endParaRPr lang="en-US" altLang="zh-CN" sz="2800" dirty="0">
              <a:latin typeface="微软雅黑 Light" panose="020B0502040204020203" pitchFamily="34" charset="-122"/>
              <a:ea typeface="微软雅黑 Light" panose="020B0502040204020203" pitchFamily="34" charset="-122"/>
            </a:endParaRPr>
          </a:p>
          <a:p>
            <a:pPr algn="just"/>
            <a:r>
              <a:rPr lang="zh-CN" altLang="en-US" sz="2800" dirty="0">
                <a:latin typeface="微软雅黑 Light" panose="020B0502040204020203" pitchFamily="34" charset="-122"/>
                <a:ea typeface="微软雅黑 Light" panose="020B0502040204020203" pitchFamily="34" charset="-122"/>
              </a:rPr>
              <a:t>若条件是真，选定一个分支，若条件是假，选定另一个分支。下图是由两个判断框构成</a:t>
            </a:r>
            <a:r>
              <a:rPr lang="en-US" altLang="zh-CN" sz="2800" dirty="0">
                <a:latin typeface="微软雅黑 Light" panose="020B0502040204020203" pitchFamily="34" charset="-122"/>
                <a:ea typeface="微软雅黑 Light" panose="020B0502040204020203" pitchFamily="34" charset="-122"/>
              </a:rPr>
              <a:t>ASM</a:t>
            </a:r>
            <a:r>
              <a:rPr lang="zh-CN" altLang="en-US" sz="2800" dirty="0">
                <a:latin typeface="微软雅黑 Light" panose="020B0502040204020203" pitchFamily="34" charset="-122"/>
                <a:ea typeface="微软雅黑 Light" panose="020B0502040204020203" pitchFamily="34" charset="-122"/>
              </a:rPr>
              <a:t>图的实例</a:t>
            </a:r>
          </a:p>
        </p:txBody>
      </p:sp>
      <p:pic>
        <p:nvPicPr>
          <p:cNvPr id="21509" name="Picture 4">
            <a:extLst>
              <a:ext uri="{FF2B5EF4-FFF2-40B4-BE49-F238E27FC236}">
                <a16:creationId xmlns:a16="http://schemas.microsoft.com/office/drawing/2014/main" id="{019375DB-E654-EC4D-9792-D1766AAADED2}"/>
              </a:ext>
            </a:extLst>
          </p:cNvPr>
          <p:cNvPicPr>
            <a:picLocks noChangeAspect="1" noChangeArrowheads="1"/>
          </p:cNvPicPr>
          <p:nvPr/>
        </p:nvPicPr>
        <p:blipFill>
          <a:blip r:embed="rId3">
            <a:lum contrast="48000"/>
            <a:extLst>
              <a:ext uri="{28A0092B-C50C-407E-A947-70E740481C1C}">
                <a14:useLocalDpi xmlns:a14="http://schemas.microsoft.com/office/drawing/2010/main" val="0"/>
              </a:ext>
            </a:extLst>
          </a:blip>
          <a:srcRect/>
          <a:stretch>
            <a:fillRect/>
          </a:stretch>
        </p:blipFill>
        <p:spPr bwMode="auto">
          <a:xfrm>
            <a:off x="2977092" y="3305475"/>
            <a:ext cx="5837238" cy="318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a:extLst>
              <a:ext uri="{FF2B5EF4-FFF2-40B4-BE49-F238E27FC236}">
                <a16:creationId xmlns:a16="http://schemas.microsoft.com/office/drawing/2014/main" id="{D8061189-385F-5C4D-AB3D-864DA5EBB015}"/>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1F0E4A15-CB76-A44A-BA0E-C5A2385A72FC}" type="slidenum">
              <a:rPr lang="zh-CN" altLang="en-US" smtClean="0">
                <a:solidFill>
                  <a:srgbClr val="0000B6"/>
                </a:solidFill>
                <a:latin typeface="Book Antiqua" charset="0"/>
              </a:rPr>
              <a:pPr>
                <a:defRPr/>
              </a:pPr>
              <a:t>4</a:t>
            </a:fld>
            <a:endParaRPr lang="en-US" altLang="zh-CN">
              <a:solidFill>
                <a:srgbClr val="0000B6"/>
              </a:solidFill>
              <a:latin typeface="Book Antiqua" charset="0"/>
            </a:endParaRPr>
          </a:p>
        </p:txBody>
      </p:sp>
      <p:sp>
        <p:nvSpPr>
          <p:cNvPr id="23554" name="页脚占位符 4">
            <a:extLst>
              <a:ext uri="{FF2B5EF4-FFF2-40B4-BE49-F238E27FC236}">
                <a16:creationId xmlns:a16="http://schemas.microsoft.com/office/drawing/2014/main" id="{1833AC8A-8D74-8048-BE00-43ADE9D32E41}"/>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pic>
        <p:nvPicPr>
          <p:cNvPr id="23555" name="Picture 4">
            <a:extLst>
              <a:ext uri="{FF2B5EF4-FFF2-40B4-BE49-F238E27FC236}">
                <a16:creationId xmlns:a16="http://schemas.microsoft.com/office/drawing/2014/main" id="{CCD6F595-2047-4741-89BA-F03E3138FB57}"/>
              </a:ext>
            </a:extLst>
          </p:cNvPr>
          <p:cNvPicPr>
            <a:picLocks noChangeAspect="1" noChangeArrowheads="1"/>
          </p:cNvPicPr>
          <p:nvPr/>
        </p:nvPicPr>
        <p:blipFill>
          <a:blip r:embed="rId3">
            <a:lum contrast="48000"/>
            <a:extLst>
              <a:ext uri="{28A0092B-C50C-407E-A947-70E740481C1C}">
                <a14:useLocalDpi xmlns:a14="http://schemas.microsoft.com/office/drawing/2010/main" val="0"/>
              </a:ext>
            </a:extLst>
          </a:blip>
          <a:srcRect/>
          <a:stretch>
            <a:fillRect/>
          </a:stretch>
        </p:blipFill>
        <p:spPr bwMode="auto">
          <a:xfrm>
            <a:off x="7438510" y="1853148"/>
            <a:ext cx="4759325"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5378" name="Rectangle 2">
            <a:extLst>
              <a:ext uri="{FF2B5EF4-FFF2-40B4-BE49-F238E27FC236}">
                <a16:creationId xmlns:a16="http://schemas.microsoft.com/office/drawing/2014/main" id="{9948D33D-F084-8940-B5DA-06CB51B5C967}"/>
              </a:ext>
            </a:extLst>
          </p:cNvPr>
          <p:cNvSpPr>
            <a:spLocks noGrp="1" noChangeArrowheads="1"/>
          </p:cNvSpPr>
          <p:nvPr>
            <p:ph type="title"/>
          </p:nvPr>
        </p:nvSpPr>
        <p:spPr/>
        <p:txBody>
          <a:bodyPr/>
          <a:lstStyle/>
          <a:p>
            <a:pPr>
              <a:defRPr/>
            </a:pPr>
            <a:r>
              <a:rPr lang="zh-CN" altLang="en-US" dirty="0">
                <a:latin typeface="微软雅黑" panose="020B0503020204020204" pitchFamily="34" charset="-122"/>
                <a:ea typeface="微软雅黑" panose="020B0503020204020204" pitchFamily="34" charset="-122"/>
              </a:rPr>
              <a:t>算法流程图</a:t>
            </a:r>
            <a:r>
              <a:rPr lang="zh-CN" altLang="en-US" sz="3600" dirty="0">
                <a:latin typeface="微软雅黑" panose="020B0503020204020204" pitchFamily="34" charset="-122"/>
                <a:ea typeface="微软雅黑" panose="020B0503020204020204" pitchFamily="34" charset="-122"/>
              </a:rPr>
              <a:t>条件框（</a:t>
            </a:r>
            <a:r>
              <a:rPr lang="en-US" altLang="zh-CN" dirty="0">
                <a:latin typeface="微软雅黑" panose="020B0503020204020204" pitchFamily="34" charset="-122"/>
                <a:ea typeface="微软雅黑" panose="020B0503020204020204" pitchFamily="34" charset="-122"/>
              </a:rPr>
              <a:t>C</a:t>
            </a:r>
            <a:r>
              <a:rPr lang="en-US" altLang="zh-CN" sz="3600" dirty="0">
                <a:latin typeface="微软雅黑" panose="020B0503020204020204" pitchFamily="34" charset="-122"/>
                <a:ea typeface="微软雅黑" panose="020B0503020204020204" pitchFamily="34" charset="-122"/>
              </a:rPr>
              <a:t>onditional </a:t>
            </a:r>
            <a:r>
              <a:rPr lang="en-US" altLang="zh-CN" dirty="0">
                <a:latin typeface="微软雅黑" panose="020B0503020204020204" pitchFamily="34" charset="-122"/>
                <a:ea typeface="微软雅黑" panose="020B0503020204020204" pitchFamily="34" charset="-122"/>
              </a:rPr>
              <a:t>B</a:t>
            </a:r>
            <a:r>
              <a:rPr lang="en-US" altLang="zh-CN" sz="3600" dirty="0">
                <a:latin typeface="微软雅黑" panose="020B0503020204020204" pitchFamily="34" charset="-122"/>
                <a:ea typeface="微软雅黑" panose="020B0503020204020204" pitchFamily="34" charset="-122"/>
              </a:rPr>
              <a:t>ox</a:t>
            </a:r>
            <a:r>
              <a:rPr lang="zh-CN" altLang="en-US" sz="3600" dirty="0">
                <a:latin typeface="微软雅黑" panose="020B0503020204020204" pitchFamily="34" charset="-122"/>
                <a:ea typeface="微软雅黑" panose="020B0503020204020204" pitchFamily="34" charset="-122"/>
              </a:rPr>
              <a:t>）</a:t>
            </a:r>
            <a:r>
              <a:rPr lang="en-US" altLang="zh-CN" sz="3600" dirty="0">
                <a:latin typeface="微软雅黑" panose="020B0503020204020204" pitchFamily="34" charset="-122"/>
                <a:ea typeface="微软雅黑" panose="020B0503020204020204" pitchFamily="34" charset="-122"/>
              </a:rPr>
              <a:t> </a:t>
            </a:r>
          </a:p>
        </p:txBody>
      </p:sp>
      <p:sp>
        <p:nvSpPr>
          <p:cNvPr id="5126" name="Rectangle 3">
            <a:extLst>
              <a:ext uri="{FF2B5EF4-FFF2-40B4-BE49-F238E27FC236}">
                <a16:creationId xmlns:a16="http://schemas.microsoft.com/office/drawing/2014/main" id="{E15762FE-3354-A641-9F3B-16C0E5D67F4D}"/>
              </a:ext>
            </a:extLst>
          </p:cNvPr>
          <p:cNvSpPr>
            <a:spLocks noGrp="1" noChangeArrowheads="1"/>
          </p:cNvSpPr>
          <p:nvPr>
            <p:ph type="body" idx="1"/>
          </p:nvPr>
        </p:nvSpPr>
        <p:spPr>
          <a:xfrm>
            <a:off x="630195" y="1149178"/>
            <a:ext cx="6808315" cy="5103341"/>
          </a:xfrm>
        </p:spPr>
        <p:txBody>
          <a:bodyPr/>
          <a:lstStyle/>
          <a:p>
            <a:pPr algn="just">
              <a:lnSpc>
                <a:spcPct val="90000"/>
              </a:lnSpc>
            </a:pPr>
            <a:r>
              <a:rPr lang="zh-CN" altLang="en-US" sz="2800" b="1" dirty="0">
                <a:latin typeface="微软雅黑 Light" panose="020B0502040204020203" pitchFamily="34" charset="-122"/>
                <a:ea typeface="微软雅黑 Light" panose="020B0502040204020203" pitchFamily="34" charset="-122"/>
              </a:rPr>
              <a:t>条件框</a:t>
            </a:r>
            <a:r>
              <a:rPr lang="zh-CN" altLang="en-US" sz="2800" dirty="0">
                <a:latin typeface="微软雅黑 Light" panose="020B0502040204020203" pitchFamily="34" charset="-122"/>
                <a:ea typeface="微软雅黑 Light" panose="020B0502040204020203" pitchFamily="34" charset="-122"/>
              </a:rPr>
              <a:t>的形状为椭圆形，框内填写数据子系统进行的条件操作，框外填写必需的条件输出</a:t>
            </a:r>
            <a:endParaRPr lang="en-US" altLang="zh-CN" sz="2800" dirty="0">
              <a:latin typeface="微软雅黑 Light" panose="020B0502040204020203" pitchFamily="34" charset="-122"/>
              <a:ea typeface="微软雅黑 Light" panose="020B0502040204020203" pitchFamily="34" charset="-122"/>
            </a:endParaRPr>
          </a:p>
          <a:p>
            <a:pPr>
              <a:lnSpc>
                <a:spcPct val="90000"/>
              </a:lnSpc>
            </a:pPr>
            <a:endParaRPr lang="en-US" altLang="zh-CN" sz="2800" dirty="0">
              <a:latin typeface="微软雅黑 Light" panose="020B0502040204020203" pitchFamily="34" charset="-122"/>
              <a:ea typeface="微软雅黑 Light" panose="020B0502040204020203" pitchFamily="34" charset="-122"/>
            </a:endParaRPr>
          </a:p>
          <a:p>
            <a:pPr algn="just">
              <a:lnSpc>
                <a:spcPct val="90000"/>
              </a:lnSpc>
            </a:pPr>
            <a:r>
              <a:rPr lang="zh-CN" altLang="en-US" sz="2800" dirty="0">
                <a:latin typeface="微软雅黑 Light" panose="020B0502040204020203" pitchFamily="34" charset="-122"/>
                <a:ea typeface="微软雅黑 Light" panose="020B0502040204020203" pitchFamily="34" charset="-122"/>
              </a:rPr>
              <a:t>条件框的输入通道必定来自判断框的分支，即条件框的操作或输出必须是在同时满足状态与条件的情况下才进行</a:t>
            </a:r>
            <a:endParaRPr lang="en-US" altLang="zh-CN" sz="2800" dirty="0">
              <a:latin typeface="微软雅黑 Light" panose="020B0502040204020203" pitchFamily="34" charset="-122"/>
              <a:ea typeface="微软雅黑 Light" panose="020B0502040204020203" pitchFamily="34" charset="-122"/>
            </a:endParaRPr>
          </a:p>
          <a:p>
            <a:pPr>
              <a:lnSpc>
                <a:spcPct val="90000"/>
              </a:lnSpc>
            </a:pPr>
            <a:endParaRPr lang="zh-CN" altLang="en-US" sz="2800" dirty="0">
              <a:latin typeface="微软雅黑 Light" panose="020B0502040204020203" pitchFamily="34" charset="-122"/>
              <a:ea typeface="微软雅黑 Light" panose="020B0502040204020203" pitchFamily="34" charset="-122"/>
            </a:endParaRPr>
          </a:p>
          <a:p>
            <a:pPr algn="just">
              <a:lnSpc>
                <a:spcPct val="90000"/>
              </a:lnSpc>
            </a:pPr>
            <a:r>
              <a:rPr lang="zh-CN" altLang="en-US" sz="2800" dirty="0">
                <a:latin typeface="微软雅黑 Light" panose="020B0502040204020203" pitchFamily="34" charset="-122"/>
                <a:ea typeface="微软雅黑 Light" panose="020B0502040204020203" pitchFamily="34" charset="-122"/>
              </a:rPr>
              <a:t>如右图所示。当系统处于状态</a:t>
            </a:r>
            <a:r>
              <a:rPr lang="en-US" altLang="zh-CN" sz="2800" dirty="0">
                <a:latin typeface="微软雅黑 Light" panose="020B0502040204020203" pitchFamily="34" charset="-122"/>
                <a:ea typeface="微软雅黑 Light" panose="020B0502040204020203" pitchFamily="34" charset="-122"/>
              </a:rPr>
              <a:t>S1</a:t>
            </a:r>
            <a:r>
              <a:rPr lang="zh-CN" altLang="en-US" sz="2800" dirty="0">
                <a:latin typeface="微软雅黑 Light" panose="020B0502040204020203" pitchFamily="34" charset="-122"/>
                <a:ea typeface="微软雅黑 Light" panose="020B0502040204020203" pitchFamily="34" charset="-122"/>
              </a:rPr>
              <a:t>时，如果条件</a:t>
            </a:r>
            <a:r>
              <a:rPr lang="en-US" altLang="zh-CN" sz="2800" dirty="0">
                <a:latin typeface="微软雅黑 Light" panose="020B0502040204020203" pitchFamily="34" charset="-122"/>
                <a:ea typeface="微软雅黑 Light" panose="020B0502040204020203" pitchFamily="34" charset="-122"/>
              </a:rPr>
              <a:t>X1=0</a:t>
            </a:r>
            <a:r>
              <a:rPr lang="zh-CN" altLang="en-US" sz="2800" dirty="0">
                <a:latin typeface="微软雅黑 Light" panose="020B0502040204020203" pitchFamily="34" charset="-122"/>
                <a:ea typeface="微软雅黑 Light" panose="020B0502040204020203" pitchFamily="34" charset="-122"/>
              </a:rPr>
              <a:t>，那么</a:t>
            </a:r>
            <a:r>
              <a:rPr lang="en-US" altLang="zh-CN" sz="2800" dirty="0">
                <a:latin typeface="微软雅黑 Light" panose="020B0502040204020203" pitchFamily="34" charset="-122"/>
                <a:ea typeface="微软雅黑 Light" panose="020B0502040204020203" pitchFamily="34" charset="-122"/>
              </a:rPr>
              <a:t>CLR</a:t>
            </a:r>
            <a:r>
              <a:rPr lang="zh-CN" altLang="en-US" sz="2800" dirty="0">
                <a:latin typeface="微软雅黑 Light" panose="020B0502040204020203" pitchFamily="34" charset="-122"/>
                <a:ea typeface="微软雅黑 Light" panose="020B0502040204020203" pitchFamily="34" charset="-122"/>
              </a:rPr>
              <a:t>被清“</a:t>
            </a:r>
            <a:r>
              <a:rPr lang="en-US" altLang="zh-CN" sz="2800" dirty="0">
                <a:latin typeface="微软雅黑 Light" panose="020B0502040204020203" pitchFamily="34" charset="-122"/>
                <a:ea typeface="微软雅黑 Light" panose="020B0502040204020203" pitchFamily="34" charset="-122"/>
              </a:rPr>
              <a:t>0”</a:t>
            </a:r>
            <a:r>
              <a:rPr lang="zh-CN" altLang="en-US" sz="2800" dirty="0">
                <a:latin typeface="微软雅黑 Light" panose="020B0502040204020203" pitchFamily="34" charset="-122"/>
                <a:ea typeface="微软雅黑 Light" panose="020B0502040204020203" pitchFamily="34" charset="-122"/>
              </a:rPr>
              <a:t>，否则</a:t>
            </a:r>
            <a:r>
              <a:rPr lang="en-US" altLang="zh-CN" sz="2800" dirty="0">
                <a:latin typeface="微软雅黑 Light" panose="020B0502040204020203" pitchFamily="34" charset="-122"/>
                <a:ea typeface="微软雅黑 Light" panose="020B0502040204020203" pitchFamily="34" charset="-122"/>
              </a:rPr>
              <a:t>CLR</a:t>
            </a:r>
            <a:r>
              <a:rPr lang="zh-CN" altLang="en-US" sz="2800" dirty="0">
                <a:latin typeface="微软雅黑 Light" panose="020B0502040204020203" pitchFamily="34" charset="-122"/>
                <a:ea typeface="微软雅黑 Light" panose="020B0502040204020203" pitchFamily="34" charset="-122"/>
              </a:rPr>
              <a:t>保持不变，同时不论</a:t>
            </a:r>
            <a:r>
              <a:rPr lang="en-US" altLang="zh-CN" sz="2800" dirty="0">
                <a:latin typeface="微软雅黑 Light" panose="020B0502040204020203" pitchFamily="34" charset="-122"/>
                <a:ea typeface="微软雅黑 Light" panose="020B0502040204020203" pitchFamily="34" charset="-122"/>
              </a:rPr>
              <a:t>X1</a:t>
            </a:r>
            <a:r>
              <a:rPr lang="zh-CN" altLang="en-US" sz="2800" dirty="0">
                <a:latin typeface="微软雅黑 Light" panose="020B0502040204020203" pitchFamily="34" charset="-122"/>
                <a:ea typeface="微软雅黑 Light" panose="020B0502040204020203" pitchFamily="34" charset="-122"/>
              </a:rPr>
              <a:t>为何值，系统的下一状态都是</a:t>
            </a:r>
            <a:r>
              <a:rPr lang="en-US" altLang="zh-CN" sz="2800" dirty="0">
                <a:latin typeface="微软雅黑 Light" panose="020B0502040204020203" pitchFamily="34" charset="-122"/>
                <a:ea typeface="微软雅黑 Light" panose="020B0502040204020203" pitchFamily="34" charset="-122"/>
              </a:rPr>
              <a:t>S2</a:t>
            </a:r>
            <a:endParaRPr lang="zh-CN" altLang="en-US" sz="2800" dirty="0">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a:extLst>
              <a:ext uri="{FF2B5EF4-FFF2-40B4-BE49-F238E27FC236}">
                <a16:creationId xmlns:a16="http://schemas.microsoft.com/office/drawing/2014/main" id="{CC5D3913-2152-E64C-9D04-59A93B401D8D}"/>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469F10E1-BF5C-5949-9276-509151D9F1E7}" type="slidenum">
              <a:rPr lang="zh-CN" altLang="en-US" smtClean="0">
                <a:solidFill>
                  <a:srgbClr val="0000B6"/>
                </a:solidFill>
                <a:latin typeface="Book Antiqua" charset="0"/>
              </a:rPr>
              <a:pPr>
                <a:defRPr/>
              </a:pPr>
              <a:t>5</a:t>
            </a:fld>
            <a:endParaRPr lang="en-US" altLang="zh-CN">
              <a:solidFill>
                <a:srgbClr val="0000B6"/>
              </a:solidFill>
              <a:latin typeface="Book Antiqua" charset="0"/>
            </a:endParaRPr>
          </a:p>
        </p:txBody>
      </p:sp>
      <p:sp>
        <p:nvSpPr>
          <p:cNvPr id="25602" name="页脚占位符 4">
            <a:extLst>
              <a:ext uri="{FF2B5EF4-FFF2-40B4-BE49-F238E27FC236}">
                <a16:creationId xmlns:a16="http://schemas.microsoft.com/office/drawing/2014/main" id="{56EE8D89-FBEA-E047-9EA4-BEE9CC5D9870}"/>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1766402" name="Rectangle 2">
            <a:extLst>
              <a:ext uri="{FF2B5EF4-FFF2-40B4-BE49-F238E27FC236}">
                <a16:creationId xmlns:a16="http://schemas.microsoft.com/office/drawing/2014/main" id="{64857D13-804A-F24E-9A27-F44AB1BCD32A}"/>
              </a:ext>
            </a:extLst>
          </p:cNvPr>
          <p:cNvSpPr>
            <a:spLocks noGrp="1" noChangeArrowheads="1"/>
          </p:cNvSpPr>
          <p:nvPr>
            <p:ph type="title"/>
          </p:nvPr>
        </p:nvSpPr>
        <p:spPr>
          <a:xfrm>
            <a:off x="667266" y="228601"/>
            <a:ext cx="9314936" cy="773113"/>
          </a:xfrm>
        </p:spPr>
        <p:txBody>
          <a:bodyPr/>
          <a:lstStyle/>
          <a:p>
            <a:pPr>
              <a:defRPr/>
            </a:pPr>
            <a:r>
              <a:rPr lang="zh-CN" altLang="en-US" dirty="0">
                <a:latin typeface="微软雅黑" panose="020B0503020204020204" pitchFamily="34" charset="-122"/>
                <a:ea typeface="微软雅黑" panose="020B0503020204020204" pitchFamily="34" charset="-122"/>
              </a:rPr>
              <a:t>算法流程</a:t>
            </a:r>
            <a:r>
              <a:rPr lang="zh-CN" altLang="en-US" sz="3600" dirty="0">
                <a:latin typeface="微软雅黑" panose="020B0503020204020204" pitchFamily="34" charset="-122"/>
                <a:ea typeface="微软雅黑" panose="020B0503020204020204" pitchFamily="34" charset="-122"/>
              </a:rPr>
              <a:t>图的时间划分 </a:t>
            </a:r>
          </a:p>
        </p:txBody>
      </p:sp>
      <p:sp>
        <p:nvSpPr>
          <p:cNvPr id="6149" name="Rectangle 3">
            <a:extLst>
              <a:ext uri="{FF2B5EF4-FFF2-40B4-BE49-F238E27FC236}">
                <a16:creationId xmlns:a16="http://schemas.microsoft.com/office/drawing/2014/main" id="{91702562-C81A-1744-A594-59B1A1F86A35}"/>
              </a:ext>
            </a:extLst>
          </p:cNvPr>
          <p:cNvSpPr>
            <a:spLocks noGrp="1" noChangeArrowheads="1"/>
          </p:cNvSpPr>
          <p:nvPr>
            <p:ph type="body" idx="1"/>
          </p:nvPr>
        </p:nvSpPr>
        <p:spPr>
          <a:xfrm>
            <a:off x="939115" y="1160464"/>
            <a:ext cx="5275950" cy="5087937"/>
          </a:xfrm>
        </p:spPr>
        <p:txBody>
          <a:bodyPr/>
          <a:lstStyle/>
          <a:p>
            <a:pPr algn="just">
              <a:buFont typeface="Wingdings" charset="2"/>
              <a:buChar char="q"/>
              <a:defRPr/>
            </a:pPr>
            <a:r>
              <a:rPr lang="en-US" altLang="zh-CN" sz="2800" dirty="0">
                <a:latin typeface="微软雅黑 Light" panose="020B0502040204020203" pitchFamily="34" charset="-122"/>
                <a:ea typeface="微软雅黑 Light" panose="020B0502040204020203" pitchFamily="34" charset="-122"/>
              </a:rPr>
              <a:t>ASM</a:t>
            </a:r>
            <a:r>
              <a:rPr lang="zh-CN" altLang="en-US" sz="2800" dirty="0">
                <a:latin typeface="微软雅黑 Light" panose="020B0502040204020203" pitchFamily="34" charset="-122"/>
                <a:ea typeface="微软雅黑 Light" panose="020B0502040204020203" pitchFamily="34" charset="-122"/>
              </a:rPr>
              <a:t>块描述了一个时钟周期内系统的工作情况，它包括数据子系统和控制器两个方面，即在当前状态及条件下，数据子系统所完成的各种操作以及控制器转换的后续状态</a:t>
            </a:r>
            <a:endParaRPr lang="en-US" altLang="zh-CN" sz="2800" dirty="0">
              <a:latin typeface="微软雅黑 Light" panose="020B0502040204020203" pitchFamily="34" charset="-122"/>
              <a:ea typeface="微软雅黑 Light" panose="020B0502040204020203" pitchFamily="34" charset="-122"/>
            </a:endParaRPr>
          </a:p>
          <a:p>
            <a:pPr algn="just">
              <a:buFont typeface="Wingdings" charset="2"/>
              <a:buChar char="q"/>
              <a:defRPr/>
            </a:pPr>
            <a:r>
              <a:rPr lang="en-US" altLang="zh-CN" sz="2800" dirty="0">
                <a:latin typeface="微软雅黑 Light" panose="020B0502040204020203" pitchFamily="34" charset="-122"/>
                <a:ea typeface="微软雅黑 Light" panose="020B0502040204020203" pitchFamily="34" charset="-122"/>
              </a:rPr>
              <a:t>ASM</a:t>
            </a:r>
            <a:r>
              <a:rPr lang="zh-CN" altLang="en-US" sz="2800" dirty="0">
                <a:latin typeface="微软雅黑 Light" panose="020B0502040204020203" pitchFamily="34" charset="-122"/>
                <a:ea typeface="微软雅黑 Light" panose="020B0502040204020203" pitchFamily="34" charset="-122"/>
              </a:rPr>
              <a:t>图是按时钟的节拍描述整个数字系统的操作。系统的主时钟不仅作用到数据子系统的寄存器上，而且也作用到控制器的触发器上 </a:t>
            </a:r>
          </a:p>
        </p:txBody>
      </p:sp>
      <p:pic>
        <p:nvPicPr>
          <p:cNvPr id="25605" name="Picture 4">
            <a:extLst>
              <a:ext uri="{FF2B5EF4-FFF2-40B4-BE49-F238E27FC236}">
                <a16:creationId xmlns:a16="http://schemas.microsoft.com/office/drawing/2014/main" id="{D2438A25-5AE0-B449-9F8C-B93BD932B060}"/>
              </a:ext>
            </a:extLst>
          </p:cNvPr>
          <p:cNvPicPr>
            <a:picLocks noChangeAspect="1" noChangeArrowheads="1"/>
          </p:cNvPicPr>
          <p:nvPr/>
        </p:nvPicPr>
        <p:blipFill>
          <a:blip r:embed="rId2">
            <a:lum contrast="60000"/>
            <a:extLst>
              <a:ext uri="{28A0092B-C50C-407E-A947-70E740481C1C}">
                <a14:useLocalDpi xmlns:a14="http://schemas.microsoft.com/office/drawing/2010/main" val="0"/>
              </a:ext>
            </a:extLst>
          </a:blip>
          <a:srcRect/>
          <a:stretch>
            <a:fillRect/>
          </a:stretch>
        </p:blipFill>
        <p:spPr bwMode="auto">
          <a:xfrm>
            <a:off x="7430188" y="1111250"/>
            <a:ext cx="2714625" cy="551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a:extLst>
              <a:ext uri="{FF2B5EF4-FFF2-40B4-BE49-F238E27FC236}">
                <a16:creationId xmlns:a16="http://schemas.microsoft.com/office/drawing/2014/main" id="{EE1A953F-CFF0-C843-A3C5-8120651E5891}"/>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B31AEBBF-4F3D-4F46-8C41-A1FADBB045B1}" type="slidenum">
              <a:rPr lang="zh-CN" altLang="en-US" smtClean="0">
                <a:solidFill>
                  <a:srgbClr val="0000B6"/>
                </a:solidFill>
                <a:latin typeface="Book Antiqua" charset="0"/>
              </a:rPr>
              <a:pPr>
                <a:defRPr/>
              </a:pPr>
              <a:t>6</a:t>
            </a:fld>
            <a:endParaRPr lang="en-US" altLang="zh-CN">
              <a:solidFill>
                <a:srgbClr val="0000B6"/>
              </a:solidFill>
              <a:latin typeface="Book Antiqua" charset="0"/>
            </a:endParaRPr>
          </a:p>
        </p:txBody>
      </p:sp>
      <p:sp>
        <p:nvSpPr>
          <p:cNvPr id="26626" name="页脚占位符 4">
            <a:extLst>
              <a:ext uri="{FF2B5EF4-FFF2-40B4-BE49-F238E27FC236}">
                <a16:creationId xmlns:a16="http://schemas.microsoft.com/office/drawing/2014/main" id="{703DB655-5607-0646-878F-8CB94046A04A}"/>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1767426" name="Rectangle 2">
            <a:extLst>
              <a:ext uri="{FF2B5EF4-FFF2-40B4-BE49-F238E27FC236}">
                <a16:creationId xmlns:a16="http://schemas.microsoft.com/office/drawing/2014/main" id="{70020744-3761-0C42-A8DF-247F4EFEAB78}"/>
              </a:ext>
            </a:extLst>
          </p:cNvPr>
          <p:cNvSpPr>
            <a:spLocks noGrp="1" noChangeArrowheads="1"/>
          </p:cNvSpPr>
          <p:nvPr>
            <p:ph type="title"/>
          </p:nvPr>
        </p:nvSpPr>
        <p:spPr/>
        <p:txBody>
          <a:bodyPr/>
          <a:lstStyle/>
          <a:p>
            <a:pPr>
              <a:defRPr/>
            </a:pPr>
            <a:r>
              <a:rPr lang="en-US" altLang="zh-CN" sz="3600" dirty="0">
                <a:latin typeface="微软雅黑" panose="020B0503020204020204" pitchFamily="34" charset="-122"/>
                <a:ea typeface="微软雅黑" panose="020B0503020204020204" pitchFamily="34" charset="-122"/>
              </a:rPr>
              <a:t>4</a:t>
            </a:r>
            <a:r>
              <a:rPr lang="zh-CN" altLang="en-US" sz="3600" dirty="0">
                <a:latin typeface="微软雅黑" panose="020B0503020204020204" pitchFamily="34" charset="-122"/>
                <a:ea typeface="微软雅黑" panose="020B0503020204020204" pitchFamily="34" charset="-122"/>
              </a:rPr>
              <a:t>位移位寄存器的</a:t>
            </a:r>
            <a:r>
              <a:rPr lang="en-US" altLang="zh-CN" sz="3600" dirty="0">
                <a:latin typeface="微软雅黑" panose="020B0503020204020204" pitchFamily="34" charset="-122"/>
                <a:ea typeface="微软雅黑" panose="020B0503020204020204" pitchFamily="34" charset="-122"/>
              </a:rPr>
              <a:t>ASM</a:t>
            </a:r>
          </a:p>
        </p:txBody>
      </p:sp>
      <p:sp>
        <p:nvSpPr>
          <p:cNvPr id="7173" name="Rectangle 3">
            <a:extLst>
              <a:ext uri="{FF2B5EF4-FFF2-40B4-BE49-F238E27FC236}">
                <a16:creationId xmlns:a16="http://schemas.microsoft.com/office/drawing/2014/main" id="{9301BA9E-604F-FE49-B7C0-773D750FC597}"/>
              </a:ext>
            </a:extLst>
          </p:cNvPr>
          <p:cNvSpPr>
            <a:spLocks noGrp="1" noChangeArrowheads="1"/>
          </p:cNvSpPr>
          <p:nvPr>
            <p:ph type="body" idx="1"/>
          </p:nvPr>
        </p:nvSpPr>
        <p:spPr>
          <a:xfrm>
            <a:off x="1075038" y="1160463"/>
            <a:ext cx="5484512" cy="4114800"/>
          </a:xfrm>
        </p:spPr>
        <p:txBody>
          <a:bodyPr/>
          <a:lstStyle/>
          <a:p>
            <a:pPr algn="just">
              <a:buFont typeface="Wingdings" charset="2"/>
              <a:buChar char="q"/>
              <a:defRPr/>
            </a:pPr>
            <a:r>
              <a:rPr lang="zh-CN" altLang="en-US" sz="2800" dirty="0">
                <a:latin typeface="微软雅黑 Light" panose="020B0502040204020203" pitchFamily="34" charset="-122"/>
                <a:ea typeface="微软雅黑 Light" panose="020B0502040204020203" pitchFamily="34" charset="-122"/>
              </a:rPr>
              <a:t>图中</a:t>
            </a:r>
            <a:r>
              <a:rPr lang="en-US" altLang="zh-CN" sz="2800" dirty="0">
                <a:latin typeface="微软雅黑 Light" panose="020B0502040204020203" pitchFamily="34" charset="-122"/>
                <a:ea typeface="微软雅黑 Light" panose="020B0502040204020203" pitchFamily="34" charset="-122"/>
              </a:rPr>
              <a:t>A</a:t>
            </a:r>
            <a:r>
              <a:rPr lang="zh-CN" altLang="en-US" sz="2800" dirty="0">
                <a:latin typeface="微软雅黑 Light" panose="020B0502040204020203" pitchFamily="34" charset="-122"/>
                <a:ea typeface="微软雅黑 Light" panose="020B0502040204020203" pitchFamily="34" charset="-122"/>
              </a:rPr>
              <a:t>是一个四位移位寄存器，同步清零和移位置数</a:t>
            </a:r>
            <a:endParaRPr lang="en-US" altLang="zh-CN" sz="2800" dirty="0">
              <a:latin typeface="微软雅黑 Light" panose="020B0502040204020203" pitchFamily="34" charset="-122"/>
              <a:ea typeface="微软雅黑 Light" panose="020B0502040204020203" pitchFamily="34" charset="-122"/>
            </a:endParaRPr>
          </a:p>
          <a:p>
            <a:pPr algn="just">
              <a:buFont typeface="Wingdings" charset="2"/>
              <a:buChar char="q"/>
              <a:defRPr/>
            </a:pPr>
            <a:endParaRPr lang="en-US" altLang="zh-CN" sz="2800" dirty="0">
              <a:latin typeface="微软雅黑 Light" panose="020B0502040204020203" pitchFamily="34" charset="-122"/>
              <a:ea typeface="微软雅黑 Light" panose="020B0502040204020203" pitchFamily="34" charset="-122"/>
            </a:endParaRPr>
          </a:p>
          <a:p>
            <a:pPr algn="just">
              <a:buFont typeface="Wingdings" charset="2"/>
              <a:buChar char="q"/>
              <a:defRPr/>
            </a:pPr>
            <a:r>
              <a:rPr lang="zh-CN" altLang="en-US" sz="2800" dirty="0">
                <a:latin typeface="微软雅黑 Light" panose="020B0502040204020203" pitchFamily="34" charset="-122"/>
                <a:ea typeface="微软雅黑 Light" panose="020B0502040204020203" pitchFamily="34" charset="-122"/>
              </a:rPr>
              <a:t>其中</a:t>
            </a:r>
            <a:r>
              <a:rPr lang="en-US" altLang="zh-CN" sz="2800" dirty="0">
                <a:latin typeface="微软雅黑 Light" panose="020B0502040204020203" pitchFamily="34" charset="-122"/>
                <a:ea typeface="微软雅黑 Light" panose="020B0502040204020203" pitchFamily="34" charset="-122"/>
              </a:rPr>
              <a:t>A3</a:t>
            </a:r>
            <a:r>
              <a:rPr lang="zh-CN" altLang="en-US" sz="2800" dirty="0">
                <a:latin typeface="微软雅黑 Light" panose="020B0502040204020203" pitchFamily="34" charset="-122"/>
                <a:ea typeface="微软雅黑 Light" panose="020B0502040204020203" pitchFamily="34" charset="-122"/>
              </a:rPr>
              <a:t>为</a:t>
            </a:r>
            <a:r>
              <a:rPr lang="en-US" altLang="zh-CN" sz="2800" dirty="0">
                <a:latin typeface="微软雅黑 Light" panose="020B0502040204020203" pitchFamily="34" charset="-122"/>
                <a:ea typeface="微软雅黑 Light" panose="020B0502040204020203" pitchFamily="34" charset="-122"/>
              </a:rPr>
              <a:t>A</a:t>
            </a:r>
            <a:r>
              <a:rPr lang="zh-CN" altLang="en-US" sz="2800" dirty="0">
                <a:latin typeface="微软雅黑 Light" panose="020B0502040204020203" pitchFamily="34" charset="-122"/>
                <a:ea typeface="微软雅黑 Light" panose="020B0502040204020203" pitchFamily="34" charset="-122"/>
              </a:rPr>
              <a:t>的最高位，</a:t>
            </a:r>
            <a:r>
              <a:rPr lang="en-US" altLang="zh-CN" sz="2800" dirty="0">
                <a:latin typeface="微软雅黑 Light" panose="020B0502040204020203" pitchFamily="34" charset="-122"/>
                <a:ea typeface="微软雅黑 Light" panose="020B0502040204020203" pitchFamily="34" charset="-122"/>
              </a:rPr>
              <a:t>RUN</a:t>
            </a:r>
            <a:r>
              <a:rPr lang="zh-CN" altLang="en-US" sz="2800" dirty="0">
                <a:latin typeface="微软雅黑 Light" panose="020B0502040204020203" pitchFamily="34" charset="-122"/>
                <a:ea typeface="微软雅黑 Light" panose="020B0502040204020203" pitchFamily="34" charset="-122"/>
              </a:rPr>
              <a:t>为外部输入的异步变量，</a:t>
            </a:r>
            <a:r>
              <a:rPr lang="en-US" altLang="zh-CN" sz="2800" dirty="0">
                <a:latin typeface="微软雅黑 Light" panose="020B0502040204020203" pitchFamily="34" charset="-122"/>
                <a:ea typeface="微软雅黑 Light" panose="020B0502040204020203" pitchFamily="34" charset="-122"/>
              </a:rPr>
              <a:t>LODA</a:t>
            </a:r>
            <a:r>
              <a:rPr lang="zh-CN" altLang="en-US" sz="2800" dirty="0">
                <a:latin typeface="微软雅黑 Light" panose="020B0502040204020203" pitchFamily="34" charset="-122"/>
                <a:ea typeface="微软雅黑 Light" panose="020B0502040204020203" pitchFamily="34" charset="-122"/>
              </a:rPr>
              <a:t>为移位置数变量，条件输出，即</a:t>
            </a:r>
            <a:endParaRPr lang="en-US" altLang="zh-CN" sz="2800" dirty="0">
              <a:latin typeface="微软雅黑 Light" panose="020B0502040204020203" pitchFamily="34" charset="-122"/>
              <a:ea typeface="微软雅黑 Light" panose="020B0502040204020203" pitchFamily="34" charset="-122"/>
            </a:endParaRPr>
          </a:p>
          <a:p>
            <a:pPr marL="0" indent="0" algn="just">
              <a:buNone/>
              <a:defRPr/>
            </a:pPr>
            <a:r>
              <a:rPr lang="zh-CN" altLang="en-US" sz="2800" dirty="0">
                <a:latin typeface="微软雅黑 Light" panose="020B0502040204020203" pitchFamily="34" charset="-122"/>
                <a:ea typeface="微软雅黑 Light" panose="020B0502040204020203" pitchFamily="34" charset="-122"/>
              </a:rPr>
              <a:t>     </a:t>
            </a:r>
            <a:r>
              <a:rPr lang="en-US" altLang="zh-CN" sz="2800" dirty="0">
                <a:latin typeface="+mn-ea"/>
              </a:rPr>
              <a:t>LODA=S1·A3·RUN</a:t>
            </a:r>
            <a:r>
              <a:rPr lang="zh-CN" altLang="en-US" sz="2800" dirty="0">
                <a:latin typeface="+mn-ea"/>
              </a:rPr>
              <a:t> </a:t>
            </a:r>
          </a:p>
        </p:txBody>
      </p:sp>
      <p:pic>
        <p:nvPicPr>
          <p:cNvPr id="26629" name="Picture 4">
            <a:extLst>
              <a:ext uri="{FF2B5EF4-FFF2-40B4-BE49-F238E27FC236}">
                <a16:creationId xmlns:a16="http://schemas.microsoft.com/office/drawing/2014/main" id="{BA1CDB07-6C98-7748-814B-D0798A93C900}"/>
              </a:ext>
            </a:extLst>
          </p:cNvPr>
          <p:cNvPicPr>
            <a:picLocks noChangeAspect="1" noChangeArrowheads="1"/>
          </p:cNvPicPr>
          <p:nvPr/>
        </p:nvPicPr>
        <p:blipFill>
          <a:blip r:embed="rId2">
            <a:lum contrast="60000"/>
            <a:extLst>
              <a:ext uri="{28A0092B-C50C-407E-A947-70E740481C1C}">
                <a14:useLocalDpi xmlns:a14="http://schemas.microsoft.com/office/drawing/2010/main" val="0"/>
              </a:ext>
            </a:extLst>
          </a:blip>
          <a:srcRect/>
          <a:stretch>
            <a:fillRect/>
          </a:stretch>
        </p:blipFill>
        <p:spPr bwMode="auto">
          <a:xfrm>
            <a:off x="8080377" y="778419"/>
            <a:ext cx="2714625" cy="551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a:extLst>
              <a:ext uri="{FF2B5EF4-FFF2-40B4-BE49-F238E27FC236}">
                <a16:creationId xmlns:a16="http://schemas.microsoft.com/office/drawing/2014/main" id="{9D48D74D-B251-4240-A109-9FF6CC0F518F}"/>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987272FE-130A-A349-BA7E-A02D4CD3D961}" type="slidenum">
              <a:rPr lang="zh-CN" altLang="en-US" smtClean="0">
                <a:solidFill>
                  <a:srgbClr val="0000B6"/>
                </a:solidFill>
                <a:latin typeface="Book Antiqua" charset="0"/>
              </a:rPr>
              <a:pPr>
                <a:defRPr/>
              </a:pPr>
              <a:t>7</a:t>
            </a:fld>
            <a:endParaRPr lang="en-US" altLang="zh-CN">
              <a:solidFill>
                <a:srgbClr val="0000B6"/>
              </a:solidFill>
              <a:latin typeface="Book Antiqua" charset="0"/>
            </a:endParaRPr>
          </a:p>
        </p:txBody>
      </p:sp>
      <p:sp>
        <p:nvSpPr>
          <p:cNvPr id="27650" name="页脚占位符 4">
            <a:extLst>
              <a:ext uri="{FF2B5EF4-FFF2-40B4-BE49-F238E27FC236}">
                <a16:creationId xmlns:a16="http://schemas.microsoft.com/office/drawing/2014/main" id="{AF62EE15-C562-9F4C-A5CF-3932A4433A56}"/>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1769015" name="Rectangle 567">
            <a:extLst>
              <a:ext uri="{FF2B5EF4-FFF2-40B4-BE49-F238E27FC236}">
                <a16:creationId xmlns:a16="http://schemas.microsoft.com/office/drawing/2014/main" id="{3890C08A-1732-8D44-B07B-1133AD7EC93B}"/>
              </a:ext>
            </a:extLst>
          </p:cNvPr>
          <p:cNvSpPr>
            <a:spLocks noGrp="1" noChangeArrowheads="1"/>
          </p:cNvSpPr>
          <p:nvPr>
            <p:ph type="title"/>
          </p:nvPr>
        </p:nvSpPr>
        <p:spPr/>
        <p:txBody>
          <a:bodyPr/>
          <a:lstStyle/>
          <a:p>
            <a:pPr>
              <a:defRPr/>
            </a:pPr>
            <a:r>
              <a:rPr lang="en-US" altLang="zh-CN" sz="3600" dirty="0">
                <a:latin typeface="微软雅黑" panose="020B0503020204020204" pitchFamily="34" charset="-122"/>
                <a:ea typeface="微软雅黑" panose="020B0503020204020204" pitchFamily="34" charset="-122"/>
              </a:rPr>
              <a:t>4</a:t>
            </a:r>
            <a:r>
              <a:rPr lang="zh-CN" altLang="en-US" sz="3600" dirty="0">
                <a:latin typeface="微软雅黑" panose="020B0503020204020204" pitchFamily="34" charset="-122"/>
                <a:ea typeface="微软雅黑" panose="020B0503020204020204" pitchFamily="34" charset="-122"/>
              </a:rPr>
              <a:t>位移位寄存器状态转换表 </a:t>
            </a:r>
          </a:p>
        </p:txBody>
      </p:sp>
      <p:graphicFrame>
        <p:nvGraphicFramePr>
          <p:cNvPr id="1769017" name="Group 569">
            <a:extLst>
              <a:ext uri="{FF2B5EF4-FFF2-40B4-BE49-F238E27FC236}">
                <a16:creationId xmlns:a16="http://schemas.microsoft.com/office/drawing/2014/main" id="{34FECD51-E703-5B45-B43E-8B55CEA1C50C}"/>
              </a:ext>
            </a:extLst>
          </p:cNvPr>
          <p:cNvGraphicFramePr>
            <a:graphicFrameLocks noGrp="1"/>
          </p:cNvGraphicFramePr>
          <p:nvPr>
            <p:ph idx="1"/>
            <p:extLst>
              <p:ext uri="{D42A27DB-BD31-4B8C-83A1-F6EECF244321}">
                <p14:modId xmlns:p14="http://schemas.microsoft.com/office/powerpoint/2010/main" val="3362299284"/>
              </p:ext>
            </p:extLst>
          </p:nvPr>
        </p:nvGraphicFramePr>
        <p:xfrm>
          <a:off x="1309815" y="1160461"/>
          <a:ext cx="9835978" cy="5135564"/>
        </p:xfrm>
        <a:graphic>
          <a:graphicData uri="http://schemas.openxmlformats.org/drawingml/2006/table">
            <a:tbl>
              <a:tblPr/>
              <a:tblGrid>
                <a:gridCol w="1480620">
                  <a:extLst>
                    <a:ext uri="{9D8B030D-6E8A-4147-A177-3AD203B41FA5}">
                      <a16:colId xmlns:a16="http://schemas.microsoft.com/office/drawing/2014/main" val="20000"/>
                    </a:ext>
                  </a:extLst>
                </a:gridCol>
                <a:gridCol w="1251596">
                  <a:extLst>
                    <a:ext uri="{9D8B030D-6E8A-4147-A177-3AD203B41FA5}">
                      <a16:colId xmlns:a16="http://schemas.microsoft.com/office/drawing/2014/main" val="20001"/>
                    </a:ext>
                  </a:extLst>
                </a:gridCol>
                <a:gridCol w="1480620">
                  <a:extLst>
                    <a:ext uri="{9D8B030D-6E8A-4147-A177-3AD203B41FA5}">
                      <a16:colId xmlns:a16="http://schemas.microsoft.com/office/drawing/2014/main" val="20002"/>
                    </a:ext>
                  </a:extLst>
                </a:gridCol>
                <a:gridCol w="978374">
                  <a:extLst>
                    <a:ext uri="{9D8B030D-6E8A-4147-A177-3AD203B41FA5}">
                      <a16:colId xmlns:a16="http://schemas.microsoft.com/office/drawing/2014/main" val="20003"/>
                    </a:ext>
                  </a:extLst>
                </a:gridCol>
                <a:gridCol w="1092886">
                  <a:extLst>
                    <a:ext uri="{9D8B030D-6E8A-4147-A177-3AD203B41FA5}">
                      <a16:colId xmlns:a16="http://schemas.microsoft.com/office/drawing/2014/main" val="20004"/>
                    </a:ext>
                  </a:extLst>
                </a:gridCol>
                <a:gridCol w="934178">
                  <a:extLst>
                    <a:ext uri="{9D8B030D-6E8A-4147-A177-3AD203B41FA5}">
                      <a16:colId xmlns:a16="http://schemas.microsoft.com/office/drawing/2014/main" val="20005"/>
                    </a:ext>
                  </a:extLst>
                </a:gridCol>
                <a:gridCol w="819665">
                  <a:extLst>
                    <a:ext uri="{9D8B030D-6E8A-4147-A177-3AD203B41FA5}">
                      <a16:colId xmlns:a16="http://schemas.microsoft.com/office/drawing/2014/main" val="20006"/>
                    </a:ext>
                  </a:extLst>
                </a:gridCol>
                <a:gridCol w="1798039">
                  <a:extLst>
                    <a:ext uri="{9D8B030D-6E8A-4147-A177-3AD203B41FA5}">
                      <a16:colId xmlns:a16="http://schemas.microsoft.com/office/drawing/2014/main" val="20007"/>
                    </a:ext>
                  </a:extLst>
                </a:gridCol>
              </a:tblGrid>
              <a:tr h="423399">
                <a:tc rowSpan="2">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charset="0"/>
                        </a:rPr>
                        <a:t>状态机</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charset="0"/>
                        </a:rPr>
                        <a:t>现态</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charset="0"/>
                        </a:rPr>
                        <a:t>条件变量</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4">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charset="0"/>
                        </a:rPr>
                        <a:t>移位寄存器内容</a:t>
                      </a:r>
                      <a:endParaRPr kumimoji="0" lang="en-US" altLang="zh-CN" sz="24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charset="0"/>
                        </a:rPr>
                        <a:t>状态机</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charset="0"/>
                        </a:rPr>
                        <a:t>次态</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3399">
                <a:tc vMerge="1">
                  <a:txBody>
                    <a:bodyPr/>
                    <a:lstStyle/>
                    <a:p>
                      <a:endParaRPr lang="zh-CN" altLang="en-US"/>
                    </a:p>
                  </a:txBody>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A</a:t>
                      </a:r>
                      <a:r>
                        <a:rPr kumimoji="0" lang="en-US" altLang="zh-CN" sz="1800" b="0" i="0" u="none" strike="noStrike" cap="none" normalizeH="0" baseline="-30000">
                          <a:ln>
                            <a:noFill/>
                          </a:ln>
                          <a:solidFill>
                            <a:schemeClr val="tx1"/>
                          </a:solidFill>
                          <a:effectLst/>
                          <a:latin typeface="Times New Roman" charset="0"/>
                          <a:ea typeface="宋体" charset="-122"/>
                          <a:cs typeface="Times New Roman" charset="0"/>
                        </a:rPr>
                        <a:t>3</a:t>
                      </a:r>
                      <a:endParaRPr kumimoji="0" lang="en-US" altLang="zh-CN" sz="1800" b="0" i="0" u="none" strike="noStrike" cap="none" normalizeH="0" baseline="0">
                        <a:ln>
                          <a:noFill/>
                        </a:ln>
                        <a:solidFill>
                          <a:schemeClr val="tx1"/>
                        </a:solidFill>
                        <a:effectLst/>
                        <a:latin typeface="Times New Roman" charset="0"/>
                        <a:ea typeface="宋体" charset="-122"/>
                        <a:cs typeface="Times New Roman"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RUN</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A</a:t>
                      </a:r>
                      <a:r>
                        <a:rPr kumimoji="0" lang="en-US" altLang="zh-CN" sz="1800" b="0" i="0" u="none" strike="noStrike" cap="none" normalizeH="0" baseline="-30000">
                          <a:ln>
                            <a:noFill/>
                          </a:ln>
                          <a:solidFill>
                            <a:schemeClr val="tx1"/>
                          </a:solidFill>
                          <a:effectLst/>
                          <a:latin typeface="Times New Roman" charset="0"/>
                          <a:ea typeface="宋体" charset="-122"/>
                          <a:cs typeface="Times New Roman" charset="0"/>
                        </a:rPr>
                        <a:t>0</a:t>
                      </a:r>
                      <a:endParaRPr kumimoji="0" lang="en-US" altLang="zh-CN" sz="1800" b="0" i="0" u="none" strike="noStrike" cap="none" normalizeH="0" baseline="0">
                        <a:ln>
                          <a:noFill/>
                        </a:ln>
                        <a:solidFill>
                          <a:schemeClr val="tx1"/>
                        </a:solidFill>
                        <a:effectLst/>
                        <a:latin typeface="Times New Roman" charset="0"/>
                        <a:ea typeface="宋体" charset="-122"/>
                        <a:cs typeface="Times New Roman"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1" u="none" strike="noStrike" cap="none" normalizeH="0" baseline="0">
                          <a:ln>
                            <a:noFill/>
                          </a:ln>
                          <a:solidFill>
                            <a:schemeClr val="tx1"/>
                          </a:solidFill>
                          <a:effectLst/>
                          <a:latin typeface="Times New Roman" charset="0"/>
                          <a:ea typeface="宋体" charset="-122"/>
                          <a:cs typeface="Times New Roman" charset="0"/>
                        </a:rPr>
                        <a:t>A</a:t>
                      </a:r>
                      <a:r>
                        <a:rPr kumimoji="0" lang="en-US" altLang="zh-CN" sz="1800" b="0" i="1" u="none" strike="noStrike" cap="none" normalizeH="0" baseline="-30000">
                          <a:ln>
                            <a:noFill/>
                          </a:ln>
                          <a:solidFill>
                            <a:schemeClr val="tx1"/>
                          </a:solidFill>
                          <a:effectLst/>
                          <a:latin typeface="Times New Roman" charset="0"/>
                          <a:ea typeface="宋体" charset="-122"/>
                          <a:cs typeface="Times New Roman" charset="0"/>
                        </a:rPr>
                        <a:t>1</a:t>
                      </a:r>
                      <a:endParaRPr kumimoji="0" lang="en-US" altLang="zh-CN" sz="1800" b="0" i="0" u="none" strike="noStrike" cap="none" normalizeH="0" baseline="0">
                        <a:ln>
                          <a:noFill/>
                        </a:ln>
                        <a:solidFill>
                          <a:schemeClr val="tx1"/>
                        </a:solidFill>
                        <a:effectLst/>
                        <a:latin typeface="Times New Roman" charset="0"/>
                        <a:ea typeface="宋体" charset="-122"/>
                        <a:cs typeface="Times New Roman"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A</a:t>
                      </a:r>
                      <a:r>
                        <a:rPr kumimoji="0" lang="en-US" altLang="zh-CN" sz="1800" b="0" i="0" u="none" strike="noStrike" cap="none" normalizeH="0" baseline="-30000">
                          <a:ln>
                            <a:noFill/>
                          </a:ln>
                          <a:solidFill>
                            <a:schemeClr val="tx1"/>
                          </a:solidFill>
                          <a:effectLst/>
                          <a:latin typeface="Times New Roman" charset="0"/>
                          <a:ea typeface="宋体" charset="-122"/>
                          <a:cs typeface="Times New Roman" charset="0"/>
                        </a:rPr>
                        <a:t>2</a:t>
                      </a:r>
                      <a:endParaRPr kumimoji="0" lang="en-US" altLang="zh-CN" sz="1800" b="0" i="0" u="none" strike="noStrike" cap="none" normalizeH="0" baseline="0">
                        <a:ln>
                          <a:noFill/>
                        </a:ln>
                        <a:solidFill>
                          <a:schemeClr val="tx1"/>
                        </a:solidFill>
                        <a:effectLst/>
                        <a:latin typeface="Times New Roman" charset="0"/>
                        <a:ea typeface="宋体" charset="-122"/>
                        <a:cs typeface="Times New Roman"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A</a:t>
                      </a:r>
                      <a:r>
                        <a:rPr kumimoji="0" lang="en-US" altLang="zh-CN" sz="1800" b="0" i="0" u="none" strike="noStrike" cap="none" normalizeH="0" baseline="-30000">
                          <a:ln>
                            <a:noFill/>
                          </a:ln>
                          <a:solidFill>
                            <a:schemeClr val="tx1"/>
                          </a:solidFill>
                          <a:effectLst/>
                          <a:latin typeface="Times New Roman" charset="0"/>
                          <a:ea typeface="宋体" charset="-122"/>
                          <a:cs typeface="Times New Roman" charset="0"/>
                        </a:rPr>
                        <a:t>3</a:t>
                      </a:r>
                      <a:endParaRPr kumimoji="0" lang="en-US" altLang="zh-CN" sz="1800" b="0" i="0" u="none" strike="noStrike" cap="none" normalizeH="0" baseline="0">
                        <a:ln>
                          <a:noFill/>
                        </a:ln>
                        <a:solidFill>
                          <a:schemeClr val="tx1"/>
                        </a:solidFill>
                        <a:effectLst/>
                        <a:latin typeface="Times New Roman" charset="0"/>
                        <a:ea typeface="宋体" charset="-122"/>
                        <a:cs typeface="Times New Roman"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r h="423399">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S</a:t>
                      </a:r>
                      <a:r>
                        <a:rPr kumimoji="0" lang="en-US" altLang="zh-CN" sz="1800" b="0" i="0" u="none" strike="noStrike" cap="none" normalizeH="0" baseline="-30000">
                          <a:ln>
                            <a:noFill/>
                          </a:ln>
                          <a:solidFill>
                            <a:schemeClr val="tx1"/>
                          </a:solidFill>
                          <a:effectLst/>
                          <a:latin typeface="Times New Roman" charset="0"/>
                          <a:ea typeface="宋体" charset="-122"/>
                          <a:cs typeface="Times New Roman" charset="0"/>
                        </a:rPr>
                        <a:t>0</a:t>
                      </a:r>
                      <a:endParaRPr kumimoji="0" lang="en-US" altLang="zh-CN" sz="1800" b="0" i="0" u="none" strike="noStrike" cap="none" normalizeH="0" baseline="0">
                        <a:ln>
                          <a:noFill/>
                        </a:ln>
                        <a:solidFill>
                          <a:schemeClr val="tx1"/>
                        </a:solidFill>
                        <a:effectLst/>
                        <a:latin typeface="Times New Roman" charset="0"/>
                        <a:ea typeface="宋体" charset="-122"/>
                        <a:cs typeface="Times New Roman"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Ø</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Ø</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S</a:t>
                      </a:r>
                      <a:r>
                        <a:rPr kumimoji="0" lang="en-US" altLang="zh-CN" sz="1800" b="0" i="0" u="none" strike="noStrike" cap="none" normalizeH="0" baseline="-30000">
                          <a:ln>
                            <a:noFill/>
                          </a:ln>
                          <a:solidFill>
                            <a:schemeClr val="tx1"/>
                          </a:solidFill>
                          <a:effectLst/>
                          <a:latin typeface="Times New Roman" charset="0"/>
                          <a:ea typeface="宋体" charset="-122"/>
                          <a:cs typeface="Times New Roman" charset="0"/>
                        </a:rPr>
                        <a:t>1</a:t>
                      </a:r>
                      <a:endParaRPr kumimoji="0" lang="en-US" altLang="zh-CN" sz="1800" b="0" i="0" u="none" strike="noStrike" cap="none" normalizeH="0" baseline="0">
                        <a:ln>
                          <a:noFill/>
                        </a:ln>
                        <a:solidFill>
                          <a:schemeClr val="tx1"/>
                        </a:solidFill>
                        <a:effectLst/>
                        <a:latin typeface="Times New Roman" charset="0"/>
                        <a:ea typeface="宋体" charset="-122"/>
                        <a:cs typeface="Times New Roman"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3399">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S</a:t>
                      </a:r>
                      <a:r>
                        <a:rPr kumimoji="0" lang="en-US" altLang="zh-CN" sz="1800" b="0" i="0" u="none" strike="noStrike" cap="none" normalizeH="0" baseline="-30000">
                          <a:ln>
                            <a:noFill/>
                          </a:ln>
                          <a:solidFill>
                            <a:schemeClr val="tx1"/>
                          </a:solidFill>
                          <a:effectLst/>
                          <a:latin typeface="Times New Roman" charset="0"/>
                          <a:ea typeface="宋体" charset="-122"/>
                          <a:cs typeface="Times New Roman" charset="0"/>
                        </a:rPr>
                        <a:t>1</a:t>
                      </a:r>
                      <a:endParaRPr kumimoji="0" lang="en-US" altLang="zh-CN" sz="1800" b="0" i="0" u="none" strike="noStrike" cap="none" normalizeH="0" baseline="0">
                        <a:ln>
                          <a:noFill/>
                        </a:ln>
                        <a:solidFill>
                          <a:schemeClr val="tx1"/>
                        </a:solidFill>
                        <a:effectLst/>
                        <a:latin typeface="Times New Roman" charset="0"/>
                        <a:ea typeface="宋体" charset="-122"/>
                        <a:cs typeface="Times New Roman"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Ø</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1</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S</a:t>
                      </a:r>
                      <a:r>
                        <a:rPr kumimoji="0" lang="en-US" altLang="zh-CN" sz="1800" b="0" i="0" u="none" strike="noStrike" cap="none" normalizeH="0" baseline="-30000">
                          <a:ln>
                            <a:noFill/>
                          </a:ln>
                          <a:solidFill>
                            <a:schemeClr val="tx1"/>
                          </a:solidFill>
                          <a:effectLst/>
                          <a:latin typeface="Times New Roman" charset="0"/>
                          <a:ea typeface="宋体" charset="-122"/>
                          <a:cs typeface="Times New Roman" charset="0"/>
                        </a:rPr>
                        <a:t>1</a:t>
                      </a:r>
                      <a:endParaRPr kumimoji="0" lang="en-US" altLang="zh-CN" sz="1800" b="0" i="0" u="none" strike="noStrike" cap="none" normalizeH="0" baseline="0">
                        <a:ln>
                          <a:noFill/>
                        </a:ln>
                        <a:solidFill>
                          <a:schemeClr val="tx1"/>
                        </a:solidFill>
                        <a:effectLst/>
                        <a:latin typeface="Times New Roman" charset="0"/>
                        <a:ea typeface="宋体" charset="-122"/>
                        <a:cs typeface="Times New Roman"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3399">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S</a:t>
                      </a:r>
                      <a:r>
                        <a:rPr kumimoji="0" lang="en-US" altLang="zh-CN" sz="1800" b="0" i="0" u="none" strike="noStrike" cap="none" normalizeH="0" baseline="-30000">
                          <a:ln>
                            <a:noFill/>
                          </a:ln>
                          <a:solidFill>
                            <a:schemeClr val="tx1"/>
                          </a:solidFill>
                          <a:effectLst/>
                          <a:latin typeface="Times New Roman" charset="0"/>
                          <a:ea typeface="宋体" charset="-122"/>
                          <a:cs typeface="Times New Roman" charset="0"/>
                        </a:rPr>
                        <a:t>1</a:t>
                      </a:r>
                      <a:endParaRPr kumimoji="0" lang="en-US" altLang="zh-CN" sz="1800" b="0" i="0" u="none" strike="noStrike" cap="none" normalizeH="0" baseline="0">
                        <a:ln>
                          <a:noFill/>
                        </a:ln>
                        <a:solidFill>
                          <a:schemeClr val="tx1"/>
                        </a:solidFill>
                        <a:effectLst/>
                        <a:latin typeface="Times New Roman" charset="0"/>
                        <a:ea typeface="宋体" charset="-122"/>
                        <a:cs typeface="Times New Roman"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Ø</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1</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1</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S</a:t>
                      </a:r>
                      <a:r>
                        <a:rPr kumimoji="0" lang="en-US" altLang="zh-CN" sz="1800" b="0" i="0" u="none" strike="noStrike" cap="none" normalizeH="0" baseline="-30000">
                          <a:ln>
                            <a:noFill/>
                          </a:ln>
                          <a:solidFill>
                            <a:schemeClr val="tx1"/>
                          </a:solidFill>
                          <a:effectLst/>
                          <a:latin typeface="Times New Roman" charset="0"/>
                          <a:ea typeface="宋体" charset="-122"/>
                          <a:cs typeface="Times New Roman" charset="0"/>
                        </a:rPr>
                        <a:t>1</a:t>
                      </a:r>
                      <a:endParaRPr kumimoji="0" lang="en-US" altLang="zh-CN" sz="1800" b="0" i="0" u="none" strike="noStrike" cap="none" normalizeH="0" baseline="0">
                        <a:ln>
                          <a:noFill/>
                        </a:ln>
                        <a:solidFill>
                          <a:schemeClr val="tx1"/>
                        </a:solidFill>
                        <a:effectLst/>
                        <a:latin typeface="Times New Roman" charset="0"/>
                        <a:ea typeface="宋体" charset="-122"/>
                        <a:cs typeface="Times New Roman"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3399">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S</a:t>
                      </a:r>
                      <a:r>
                        <a:rPr kumimoji="0" lang="en-US" altLang="zh-CN" sz="1800" b="0" i="0" u="none" strike="noStrike" cap="none" normalizeH="0" baseline="-30000">
                          <a:ln>
                            <a:noFill/>
                          </a:ln>
                          <a:solidFill>
                            <a:schemeClr val="tx1"/>
                          </a:solidFill>
                          <a:effectLst/>
                          <a:latin typeface="Times New Roman" charset="0"/>
                          <a:ea typeface="宋体" charset="-122"/>
                          <a:cs typeface="Times New Roman" charset="0"/>
                        </a:rPr>
                        <a:t>1</a:t>
                      </a:r>
                      <a:endParaRPr kumimoji="0" lang="en-US" altLang="zh-CN" sz="1800" b="0" i="0" u="none" strike="noStrike" cap="none" normalizeH="0" baseline="0">
                        <a:ln>
                          <a:noFill/>
                        </a:ln>
                        <a:solidFill>
                          <a:schemeClr val="tx1"/>
                        </a:solidFill>
                        <a:effectLst/>
                        <a:latin typeface="Times New Roman" charset="0"/>
                        <a:ea typeface="宋体" charset="-122"/>
                        <a:cs typeface="Times New Roman"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Ø</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1</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1</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1</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S</a:t>
                      </a:r>
                      <a:r>
                        <a:rPr kumimoji="0" lang="en-US" altLang="zh-CN" sz="1800" b="0" i="0" u="none" strike="noStrike" cap="none" normalizeH="0" baseline="-30000">
                          <a:ln>
                            <a:noFill/>
                          </a:ln>
                          <a:solidFill>
                            <a:schemeClr val="tx1"/>
                          </a:solidFill>
                          <a:effectLst/>
                          <a:latin typeface="Times New Roman" charset="0"/>
                          <a:ea typeface="宋体" charset="-122"/>
                          <a:cs typeface="Times New Roman" charset="0"/>
                        </a:rPr>
                        <a:t>1</a:t>
                      </a:r>
                      <a:endParaRPr kumimoji="0" lang="en-US" altLang="zh-CN" sz="1800" b="0" i="0" u="none" strike="noStrike" cap="none" normalizeH="0" baseline="0">
                        <a:ln>
                          <a:noFill/>
                        </a:ln>
                        <a:solidFill>
                          <a:schemeClr val="tx1"/>
                        </a:solidFill>
                        <a:effectLst/>
                        <a:latin typeface="Times New Roman" charset="0"/>
                        <a:ea typeface="宋体" charset="-122"/>
                        <a:cs typeface="Times New Roman"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3399">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S</a:t>
                      </a:r>
                      <a:r>
                        <a:rPr kumimoji="0" lang="en-US" altLang="zh-CN" sz="1800" b="0" i="0" u="none" strike="noStrike" cap="none" normalizeH="0" baseline="-30000">
                          <a:ln>
                            <a:noFill/>
                          </a:ln>
                          <a:solidFill>
                            <a:schemeClr val="tx1"/>
                          </a:solidFill>
                          <a:effectLst/>
                          <a:latin typeface="Times New Roman" charset="0"/>
                          <a:ea typeface="宋体" charset="-122"/>
                          <a:cs typeface="Times New Roman" charset="0"/>
                        </a:rPr>
                        <a:t>1</a:t>
                      </a:r>
                      <a:endParaRPr kumimoji="0" lang="en-US" altLang="zh-CN" sz="1800" b="0" i="0" u="none" strike="noStrike" cap="none" normalizeH="0" baseline="0">
                        <a:ln>
                          <a:noFill/>
                        </a:ln>
                        <a:solidFill>
                          <a:schemeClr val="tx1"/>
                        </a:solidFill>
                        <a:effectLst/>
                        <a:latin typeface="Times New Roman" charset="0"/>
                        <a:ea typeface="宋体" charset="-122"/>
                        <a:cs typeface="Times New Roman"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Ø</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1</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1</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1</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1</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S</a:t>
                      </a:r>
                      <a:r>
                        <a:rPr kumimoji="0" lang="en-US" altLang="zh-CN" sz="1800" b="0" i="0" u="none" strike="noStrike" cap="none" normalizeH="0" baseline="-30000">
                          <a:ln>
                            <a:noFill/>
                          </a:ln>
                          <a:solidFill>
                            <a:schemeClr val="tx1"/>
                          </a:solidFill>
                          <a:effectLst/>
                          <a:latin typeface="Times New Roman" charset="0"/>
                          <a:ea typeface="宋体" charset="-122"/>
                          <a:cs typeface="Times New Roman" charset="0"/>
                        </a:rPr>
                        <a:t>1</a:t>
                      </a:r>
                      <a:endParaRPr kumimoji="0" lang="en-US" altLang="zh-CN" sz="1800" b="0" i="0" u="none" strike="noStrike" cap="none" normalizeH="0" baseline="0">
                        <a:ln>
                          <a:noFill/>
                        </a:ln>
                        <a:solidFill>
                          <a:schemeClr val="tx1"/>
                        </a:solidFill>
                        <a:effectLst/>
                        <a:latin typeface="Times New Roman" charset="0"/>
                        <a:ea typeface="宋体" charset="-122"/>
                        <a:cs typeface="Times New Roman"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3399">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charset="0"/>
                          <a:ea typeface="宋体" charset="-122"/>
                          <a:cs typeface="Times New Roman" charset="0"/>
                        </a:rPr>
                        <a:t>S</a:t>
                      </a:r>
                      <a:r>
                        <a:rPr kumimoji="0" lang="en-US" altLang="zh-CN" sz="1800" b="0" i="0" u="none" strike="noStrike" cap="none" normalizeH="0" baseline="-30000" dirty="0">
                          <a:ln>
                            <a:noFill/>
                          </a:ln>
                          <a:solidFill>
                            <a:schemeClr val="tx1"/>
                          </a:solidFill>
                          <a:effectLst/>
                          <a:latin typeface="Times New Roman" charset="0"/>
                          <a:ea typeface="宋体" charset="-122"/>
                          <a:cs typeface="Times New Roman" charset="0"/>
                        </a:rPr>
                        <a:t>1</a:t>
                      </a:r>
                      <a:endParaRPr kumimoji="0" lang="en-US" altLang="zh-CN" sz="1800" b="0" i="0" u="none" strike="noStrike" cap="none" normalizeH="0" baseline="0" dirty="0">
                        <a:ln>
                          <a:noFill/>
                        </a:ln>
                        <a:solidFill>
                          <a:schemeClr val="tx1"/>
                        </a:solidFill>
                        <a:effectLst/>
                        <a:latin typeface="Times New Roman" charset="0"/>
                        <a:ea typeface="宋体" charset="-122"/>
                        <a:cs typeface="Times New Roman"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charset="0"/>
                          <a:ea typeface="宋体" charset="-122"/>
                          <a:cs typeface="Times New Roman" charset="0"/>
                        </a:rPr>
                        <a:t>1</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charset="0"/>
                          <a:ea typeface="宋体" charset="-122"/>
                          <a:cs typeface="Times New Roman" charset="0"/>
                        </a:rPr>
                        <a:t>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charset="0"/>
                          <a:ea typeface="宋体" charset="-122"/>
                          <a:cs typeface="Times New Roman" charset="0"/>
                        </a:rPr>
                        <a:t>1</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charset="0"/>
                          <a:ea typeface="宋体" charset="-122"/>
                          <a:cs typeface="Times New Roman" charset="0"/>
                        </a:rPr>
                        <a:t>1</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charset="0"/>
                          <a:ea typeface="宋体" charset="-122"/>
                          <a:cs typeface="Times New Roman" charset="0"/>
                        </a:rPr>
                        <a:t>1</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charset="0"/>
                          <a:ea typeface="宋体" charset="-122"/>
                          <a:cs typeface="Times New Roman" charset="0"/>
                        </a:rPr>
                        <a:t>1</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charset="0"/>
                          <a:ea typeface="宋体" charset="-122"/>
                          <a:cs typeface="Times New Roman" charset="0"/>
                        </a:rPr>
                        <a:t>S</a:t>
                      </a:r>
                      <a:r>
                        <a:rPr kumimoji="0" lang="en-US" altLang="zh-CN" sz="1800" b="0" i="0" u="none" strike="noStrike" cap="none" normalizeH="0" baseline="-30000" dirty="0">
                          <a:ln>
                            <a:noFill/>
                          </a:ln>
                          <a:solidFill>
                            <a:schemeClr val="tx1"/>
                          </a:solidFill>
                          <a:effectLst/>
                          <a:latin typeface="Times New Roman" charset="0"/>
                          <a:ea typeface="宋体" charset="-122"/>
                          <a:cs typeface="Times New Roman" charset="0"/>
                        </a:rPr>
                        <a:t>0</a:t>
                      </a:r>
                      <a:endParaRPr kumimoji="0" lang="en-US" altLang="zh-CN" sz="1800" b="0" i="0" u="none" strike="noStrike" cap="none" normalizeH="0" baseline="0" dirty="0">
                        <a:ln>
                          <a:noFill/>
                        </a:ln>
                        <a:solidFill>
                          <a:schemeClr val="tx1"/>
                        </a:solidFill>
                        <a:effectLst/>
                        <a:latin typeface="Times New Roman" charset="0"/>
                        <a:ea typeface="宋体" charset="-122"/>
                        <a:cs typeface="Times New Roman"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7"/>
                  </a:ext>
                </a:extLst>
              </a:tr>
              <a:tr h="423399">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S</a:t>
                      </a:r>
                      <a:r>
                        <a:rPr kumimoji="0" lang="en-US" altLang="zh-CN" sz="1800" b="0" i="0" u="none" strike="noStrike" cap="none" normalizeH="0" baseline="-30000">
                          <a:ln>
                            <a:noFill/>
                          </a:ln>
                          <a:solidFill>
                            <a:schemeClr val="tx1"/>
                          </a:solidFill>
                          <a:effectLst/>
                          <a:latin typeface="Times New Roman" charset="0"/>
                          <a:ea typeface="宋体" charset="-122"/>
                          <a:cs typeface="Times New Roman" charset="0"/>
                        </a:rPr>
                        <a:t>0</a:t>
                      </a:r>
                      <a:endParaRPr kumimoji="0" lang="en-US" altLang="zh-CN" sz="1800" b="0" i="0" u="none" strike="noStrike" cap="none" normalizeH="0" baseline="0">
                        <a:ln>
                          <a:noFill/>
                        </a:ln>
                        <a:solidFill>
                          <a:schemeClr val="tx1"/>
                        </a:solidFill>
                        <a:effectLst/>
                        <a:latin typeface="Times New Roman" charset="0"/>
                        <a:ea typeface="宋体" charset="-122"/>
                        <a:cs typeface="Times New Roman"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Ø</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Ø</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S</a:t>
                      </a:r>
                      <a:r>
                        <a:rPr kumimoji="0" lang="en-US" altLang="zh-CN" sz="1800" b="0" i="0" u="none" strike="noStrike" cap="none" normalizeH="0" baseline="-30000">
                          <a:ln>
                            <a:noFill/>
                          </a:ln>
                          <a:solidFill>
                            <a:schemeClr val="tx1"/>
                          </a:solidFill>
                          <a:effectLst/>
                          <a:latin typeface="Times New Roman" charset="0"/>
                          <a:ea typeface="宋体" charset="-122"/>
                          <a:cs typeface="Times New Roman" charset="0"/>
                        </a:rPr>
                        <a:t>1</a:t>
                      </a:r>
                      <a:endParaRPr kumimoji="0" lang="en-US" altLang="zh-CN" sz="1800" b="0" i="0" u="none" strike="noStrike" cap="none" normalizeH="0" baseline="0">
                        <a:ln>
                          <a:noFill/>
                        </a:ln>
                        <a:solidFill>
                          <a:schemeClr val="tx1"/>
                        </a:solidFill>
                        <a:effectLst/>
                        <a:latin typeface="Times New Roman" charset="0"/>
                        <a:ea typeface="宋体" charset="-122"/>
                        <a:cs typeface="Times New Roman"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3399">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30000">
                          <a:ln>
                            <a:noFill/>
                          </a:ln>
                          <a:solidFill>
                            <a:schemeClr val="tx1"/>
                          </a:solidFill>
                          <a:effectLst/>
                          <a:latin typeface="Times New Roman" charset="0"/>
                          <a:ea typeface="宋体" charset="-122"/>
                          <a:cs typeface="Times New Roman" charset="0"/>
                        </a:rPr>
                        <a:t>…</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Times New Roman" charset="0"/>
                        <a:ea typeface="宋体" charset="-122"/>
                        <a:cs typeface="Times New Roman"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Times New Roman" charset="0"/>
                        <a:ea typeface="宋体" charset="-122"/>
                        <a:cs typeface="Times New Roman"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Times New Roman" charset="0"/>
                        <a:ea typeface="宋体" charset="-122"/>
                        <a:cs typeface="Times New Roman"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Times New Roman" charset="0"/>
                        <a:ea typeface="宋体" charset="-122"/>
                        <a:cs typeface="Times New Roman"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Times New Roman" charset="0"/>
                        <a:ea typeface="宋体" charset="-122"/>
                        <a:cs typeface="Times New Roman"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Times New Roman" charset="0"/>
                        <a:ea typeface="宋体" charset="-122"/>
                        <a:cs typeface="Times New Roman"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30000">
                        <a:ln>
                          <a:noFill/>
                        </a:ln>
                        <a:solidFill>
                          <a:schemeClr val="tx1"/>
                        </a:solidFill>
                        <a:effectLst/>
                        <a:latin typeface="Times New Roman" charset="0"/>
                        <a:ea typeface="宋体" charset="-122"/>
                        <a:cs typeface="Times New Roman"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23399">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S</a:t>
                      </a:r>
                      <a:r>
                        <a:rPr kumimoji="0" lang="en-US" altLang="zh-CN" sz="1800" b="0" i="0" u="none" strike="noStrike" cap="none" normalizeH="0" baseline="-30000">
                          <a:ln>
                            <a:noFill/>
                          </a:ln>
                          <a:solidFill>
                            <a:schemeClr val="tx1"/>
                          </a:solidFill>
                          <a:effectLst/>
                          <a:latin typeface="Times New Roman" charset="0"/>
                          <a:ea typeface="宋体" charset="-122"/>
                          <a:cs typeface="Times New Roman" charset="0"/>
                        </a:rPr>
                        <a:t>1</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1</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1</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1</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1</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1</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1</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cs typeface="Times New Roman" charset="0"/>
                        </a:rPr>
                        <a:t>S</a:t>
                      </a:r>
                      <a:r>
                        <a:rPr kumimoji="0" lang="en-US" altLang="zh-CN" sz="1800" b="0" i="0" u="none" strike="noStrike" cap="none" normalizeH="0" baseline="-30000">
                          <a:ln>
                            <a:noFill/>
                          </a:ln>
                          <a:solidFill>
                            <a:schemeClr val="tx1"/>
                          </a:solidFill>
                          <a:effectLst/>
                          <a:latin typeface="Times New Roman" charset="0"/>
                          <a:ea typeface="宋体" charset="-122"/>
                          <a:cs typeface="Times New Roman" charset="0"/>
                        </a:rPr>
                        <a:t>2</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44410">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charset="0"/>
                          <a:ea typeface="宋体" charset="-122"/>
                          <a:cs typeface="Times New Roman" charset="0"/>
                        </a:rPr>
                        <a:t>S</a:t>
                      </a:r>
                      <a:r>
                        <a:rPr kumimoji="0" lang="en-US" altLang="zh-CN" sz="1800" b="0" i="0" u="none" strike="noStrike" cap="none" normalizeH="0" baseline="-30000" dirty="0">
                          <a:ln>
                            <a:noFill/>
                          </a:ln>
                          <a:solidFill>
                            <a:schemeClr val="tx1"/>
                          </a:solidFill>
                          <a:effectLst/>
                          <a:latin typeface="Times New Roman" charset="0"/>
                          <a:ea typeface="宋体" charset="-122"/>
                          <a:cs typeface="Times New Roman" charset="0"/>
                        </a:rPr>
                        <a:t>2</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charset="2"/>
                        <a:buNone/>
                        <a:tabLst/>
                      </a:pPr>
                      <a:r>
                        <a:rPr kumimoji="0" lang="en-US" altLang="zh-CN" sz="1800" b="0" i="0" u="none" strike="noStrike" cap="none" normalizeH="0" baseline="0" dirty="0">
                          <a:ln>
                            <a:noFill/>
                          </a:ln>
                          <a:solidFill>
                            <a:schemeClr val="tx1"/>
                          </a:solidFill>
                          <a:effectLst/>
                          <a:latin typeface="Times New Roman" charset="0"/>
                          <a:ea typeface="宋体" charset="-122"/>
                          <a:cs typeface="Times New Roman" charset="0"/>
                        </a:rPr>
                        <a:t>Ø</a:t>
                      </a:r>
                      <a:endParaRPr kumimoji="0" lang="zh-CN" altLang="en-US" sz="1800" b="0" i="0" u="none" strike="noStrike" cap="none" normalizeH="0" baseline="0" dirty="0">
                        <a:ln>
                          <a:noFill/>
                        </a:ln>
                        <a:solidFill>
                          <a:schemeClr val="tx1"/>
                        </a:solidFill>
                        <a:effectLst/>
                        <a:latin typeface="Times New Roman" charset="0"/>
                        <a:ea typeface="宋体" charset="-122"/>
                        <a:cs typeface="Times New Roman"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charset="2"/>
                        <a:buNone/>
                        <a:tabLst/>
                      </a:pPr>
                      <a:r>
                        <a:rPr kumimoji="0" lang="en-US" altLang="zh-CN" sz="1800" b="0" i="0" u="none" strike="noStrike" cap="none" normalizeH="0" baseline="0" dirty="0">
                          <a:ln>
                            <a:noFill/>
                          </a:ln>
                          <a:solidFill>
                            <a:schemeClr val="tx1"/>
                          </a:solidFill>
                          <a:effectLst/>
                          <a:latin typeface="Times New Roman" charset="0"/>
                          <a:ea typeface="宋体" charset="-122"/>
                          <a:cs typeface="Times New Roman" charset="0"/>
                        </a:rPr>
                        <a:t>Ø</a:t>
                      </a:r>
                      <a:endParaRPr kumimoji="0" lang="zh-CN" altLang="en-US" sz="1800" b="0" i="0" u="none" strike="noStrike" cap="none" normalizeH="0" baseline="0" dirty="0">
                        <a:ln>
                          <a:noFill/>
                        </a:ln>
                        <a:solidFill>
                          <a:schemeClr val="tx1"/>
                        </a:solidFill>
                        <a:effectLst/>
                        <a:latin typeface="Times New Roman" charset="0"/>
                        <a:ea typeface="宋体" charset="-122"/>
                        <a:cs typeface="Times New Roman"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lvl1pPr marL="342900" indent="-342900">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charset="0"/>
                          <a:ea typeface="宋体" charset="-122"/>
                          <a:cs typeface="Times New Roman" charset="0"/>
                        </a:rPr>
                        <a:t>1</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charset="2"/>
                        <a:buNone/>
                        <a:tabLst/>
                      </a:pPr>
                      <a:r>
                        <a:rPr kumimoji="0" lang="en-US" altLang="zh-CN" sz="1800" b="0" i="0" u="none" strike="noStrike" cap="none" normalizeH="0" baseline="0" dirty="0">
                          <a:ln>
                            <a:noFill/>
                          </a:ln>
                          <a:solidFill>
                            <a:srgbClr val="315263"/>
                          </a:solidFill>
                          <a:effectLst/>
                          <a:latin typeface="Arial" charset="0"/>
                          <a:ea typeface="宋体" charset="-122"/>
                        </a:rPr>
                        <a:t>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charset="2"/>
                        <a:buNone/>
                        <a:tabLst/>
                      </a:pPr>
                      <a:r>
                        <a:rPr kumimoji="0" lang="en-US" altLang="zh-CN" sz="1800" b="0" i="0" u="none" strike="noStrike" cap="none" normalizeH="0" baseline="0" dirty="0">
                          <a:ln>
                            <a:noFill/>
                          </a:ln>
                          <a:solidFill>
                            <a:srgbClr val="315263"/>
                          </a:solidFill>
                          <a:effectLst/>
                          <a:latin typeface="Arial" charset="0"/>
                          <a:ea typeface="宋体" charset="-122"/>
                        </a:rPr>
                        <a:t>1</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charset="2"/>
                        <a:buNone/>
                        <a:tabLst/>
                      </a:pPr>
                      <a:r>
                        <a:rPr kumimoji="0" lang="en-US" altLang="zh-CN" sz="1800" b="0" i="0" u="none" strike="noStrike" cap="none" normalizeH="0" baseline="0" dirty="0">
                          <a:ln>
                            <a:noFill/>
                          </a:ln>
                          <a:solidFill>
                            <a:srgbClr val="315263"/>
                          </a:solidFill>
                          <a:effectLst/>
                          <a:latin typeface="Arial" charset="0"/>
                          <a:ea typeface="宋体" charset="-122"/>
                        </a:rPr>
                        <a:t>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charset="2"/>
                        <a:buNone/>
                        <a:tabLst/>
                      </a:pPr>
                      <a:r>
                        <a:rPr kumimoji="0" lang="en-US" altLang="zh-CN" sz="1800" b="0" i="0" u="none" strike="noStrike" cap="none" normalizeH="0" baseline="0" dirty="0">
                          <a:ln>
                            <a:noFill/>
                          </a:ln>
                          <a:solidFill>
                            <a:schemeClr val="tx1"/>
                          </a:solidFill>
                          <a:effectLst/>
                          <a:latin typeface="Times New Roman" charset="0"/>
                          <a:ea typeface="宋体" charset="-122"/>
                          <a:cs typeface="Times New Roman" charset="0"/>
                        </a:rPr>
                        <a:t>S</a:t>
                      </a:r>
                      <a:r>
                        <a:rPr kumimoji="0" lang="en-US" altLang="zh-CN" sz="1800" b="0" i="0" u="none" strike="noStrike" cap="none" normalizeH="0" baseline="-30000" dirty="0">
                          <a:ln>
                            <a:noFill/>
                          </a:ln>
                          <a:solidFill>
                            <a:schemeClr val="tx1"/>
                          </a:solidFill>
                          <a:effectLst/>
                          <a:latin typeface="Times New Roman" charset="0"/>
                          <a:ea typeface="宋体" charset="-122"/>
                          <a:cs typeface="Times New Roman" charset="0"/>
                        </a:rPr>
                        <a:t>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a:extLst>
              <a:ext uri="{FF2B5EF4-FFF2-40B4-BE49-F238E27FC236}">
                <a16:creationId xmlns:a16="http://schemas.microsoft.com/office/drawing/2014/main" id="{00C210BC-6989-6C4A-A66B-465AA2E10900}"/>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10C7D3E8-2EB0-9343-87C6-2A401B9E17EA}" type="slidenum">
              <a:rPr lang="zh-CN" altLang="en-US" smtClean="0">
                <a:solidFill>
                  <a:srgbClr val="0000B6"/>
                </a:solidFill>
                <a:latin typeface="Book Antiqua" charset="0"/>
              </a:rPr>
              <a:pPr>
                <a:defRPr/>
              </a:pPr>
              <a:t>8</a:t>
            </a:fld>
            <a:endParaRPr lang="en-US" altLang="zh-CN">
              <a:solidFill>
                <a:srgbClr val="0000B6"/>
              </a:solidFill>
              <a:latin typeface="Book Antiqua" charset="0"/>
            </a:endParaRPr>
          </a:p>
        </p:txBody>
      </p:sp>
      <p:sp>
        <p:nvSpPr>
          <p:cNvPr id="28674" name="页脚占位符 4">
            <a:extLst>
              <a:ext uri="{FF2B5EF4-FFF2-40B4-BE49-F238E27FC236}">
                <a16:creationId xmlns:a16="http://schemas.microsoft.com/office/drawing/2014/main" id="{1AE1B226-1979-2548-8A9F-1E99160D9166}"/>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1802242" name="Rectangle 2">
            <a:extLst>
              <a:ext uri="{FF2B5EF4-FFF2-40B4-BE49-F238E27FC236}">
                <a16:creationId xmlns:a16="http://schemas.microsoft.com/office/drawing/2014/main" id="{350B4933-0C87-D444-9E69-BB1BEED0C28E}"/>
              </a:ext>
            </a:extLst>
          </p:cNvPr>
          <p:cNvSpPr>
            <a:spLocks noGrp="1" noChangeArrowheads="1"/>
          </p:cNvSpPr>
          <p:nvPr>
            <p:ph type="title"/>
          </p:nvPr>
        </p:nvSpPr>
        <p:spPr>
          <a:xfrm>
            <a:off x="741405" y="228600"/>
            <a:ext cx="9240795" cy="679450"/>
          </a:xfrm>
        </p:spPr>
        <p:txBody>
          <a:bodyPr/>
          <a:lstStyle/>
          <a:p>
            <a:pPr>
              <a:defRPr/>
            </a:pPr>
            <a:r>
              <a:rPr lang="zh-CN" altLang="en-US" sz="3600" dirty="0">
                <a:latin typeface="微软雅黑" panose="020B0503020204020204" pitchFamily="34" charset="-122"/>
                <a:ea typeface="微软雅黑" panose="020B0503020204020204" pitchFamily="34" charset="-122"/>
              </a:rPr>
              <a:t>控制单元和数据路径的硬件设计</a:t>
            </a:r>
          </a:p>
        </p:txBody>
      </p:sp>
      <p:sp>
        <p:nvSpPr>
          <p:cNvPr id="9221" name="Rectangle 3">
            <a:extLst>
              <a:ext uri="{FF2B5EF4-FFF2-40B4-BE49-F238E27FC236}">
                <a16:creationId xmlns:a16="http://schemas.microsoft.com/office/drawing/2014/main" id="{9F9B0CD2-3648-4C48-8F21-0BBA3DA373A5}"/>
              </a:ext>
            </a:extLst>
          </p:cNvPr>
          <p:cNvSpPr>
            <a:spLocks noGrp="1" noChangeArrowheads="1"/>
          </p:cNvSpPr>
          <p:nvPr>
            <p:ph type="body" idx="1"/>
          </p:nvPr>
        </p:nvSpPr>
        <p:spPr>
          <a:xfrm>
            <a:off x="926757" y="1383956"/>
            <a:ext cx="10429102" cy="5010493"/>
          </a:xfrm>
        </p:spPr>
        <p:txBody>
          <a:bodyPr/>
          <a:lstStyle/>
          <a:p>
            <a:pPr algn="just">
              <a:buFont typeface="Wingdings" charset="2"/>
              <a:buChar char="q"/>
              <a:defRPr/>
            </a:pPr>
            <a:r>
              <a:rPr lang="en-US" altLang="zh-CN" sz="2800" dirty="0">
                <a:latin typeface="微软雅黑 Light" panose="020B0502040204020203" pitchFamily="34" charset="-122"/>
                <a:ea typeface="微软雅黑 Light" panose="020B0502040204020203" pitchFamily="34" charset="-122"/>
              </a:rPr>
              <a:t>ASM</a:t>
            </a:r>
            <a:r>
              <a:rPr lang="zh-CN" altLang="en-US" sz="2800" dirty="0">
                <a:latin typeface="微软雅黑 Light" panose="020B0502040204020203" pitchFamily="34" charset="-122"/>
                <a:ea typeface="微软雅黑 Light" panose="020B0502040204020203" pitchFamily="34" charset="-122"/>
              </a:rPr>
              <a:t>图给出了设计数字系统（控制电路和数据路径）需要的所有信息，控制电路硬件与数据路径的硬件划分</a:t>
            </a:r>
          </a:p>
          <a:p>
            <a:pPr algn="just">
              <a:buFont typeface="Wingdings" charset="2"/>
              <a:buChar char="q"/>
              <a:defRPr/>
            </a:pPr>
            <a:endParaRPr lang="en-US" altLang="zh-CN" dirty="0">
              <a:latin typeface="微软雅黑 Light" panose="020B0502040204020203" pitchFamily="34" charset="-122"/>
              <a:ea typeface="微软雅黑 Light" panose="020B0502040204020203" pitchFamily="34" charset="-122"/>
            </a:endParaRPr>
          </a:p>
          <a:p>
            <a:pPr algn="just">
              <a:buFont typeface="Wingdings" charset="2"/>
              <a:buChar char="q"/>
              <a:defRPr/>
            </a:pPr>
            <a:r>
              <a:rPr lang="zh-CN" altLang="en-US" sz="2800" dirty="0">
                <a:latin typeface="微软雅黑 Light" panose="020B0502040204020203" pitchFamily="34" charset="-122"/>
                <a:ea typeface="微软雅黑 Light" panose="020B0502040204020203" pitchFamily="34" charset="-122"/>
              </a:rPr>
              <a:t>数据路径包含了与其操作和逻辑所关联的硬件，这些逻辑用于产生提供给控制电路的状态信号</a:t>
            </a:r>
          </a:p>
          <a:p>
            <a:pPr lvl="1" algn="just">
              <a:buFont typeface="Wingdings" charset="2"/>
              <a:buChar char="§"/>
              <a:defRPr/>
            </a:pPr>
            <a:r>
              <a:rPr lang="zh-CN" altLang="en-US" sz="2800" dirty="0">
                <a:solidFill>
                  <a:srgbClr val="0070C0"/>
                </a:solidFill>
                <a:latin typeface="微软雅黑 Light" panose="020B0502040204020203" pitchFamily="34" charset="-122"/>
                <a:ea typeface="微软雅黑 Light" panose="020B0502040204020203" pitchFamily="34" charset="-122"/>
              </a:rPr>
              <a:t>数据路径的设计要求在</a:t>
            </a:r>
            <a:r>
              <a:rPr lang="en-US" altLang="zh-CN" sz="2800" dirty="0">
                <a:solidFill>
                  <a:srgbClr val="0070C0"/>
                </a:solidFill>
                <a:latin typeface="微软雅黑 Light" panose="020B0502040204020203" pitchFamily="34" charset="-122"/>
                <a:ea typeface="微软雅黑 Light" panose="020B0502040204020203" pitchFamily="34" charset="-122"/>
              </a:rPr>
              <a:t>ASM</a:t>
            </a:r>
            <a:r>
              <a:rPr lang="zh-CN" altLang="en-US" sz="2800" dirty="0">
                <a:solidFill>
                  <a:srgbClr val="0070C0"/>
                </a:solidFill>
                <a:latin typeface="微软雅黑 Light" panose="020B0502040204020203" pitchFamily="34" charset="-122"/>
                <a:ea typeface="微软雅黑 Light" panose="020B0502040204020203" pitchFamily="34" charset="-122"/>
              </a:rPr>
              <a:t>图的状态框和条件框中给出，由在数据路径上标注操作来确定</a:t>
            </a:r>
            <a:endParaRPr lang="zh-CN" altLang="en-US" dirty="0">
              <a:latin typeface="微软雅黑 Light" panose="020B0502040204020203" pitchFamily="34" charset="-122"/>
              <a:ea typeface="微软雅黑 Light" panose="020B0502040204020203" pitchFamily="34" charset="-122"/>
            </a:endParaRPr>
          </a:p>
          <a:p>
            <a:pPr algn="just">
              <a:buFont typeface="Wingdings" charset="2"/>
              <a:buChar char="q"/>
              <a:defRPr/>
            </a:pPr>
            <a:r>
              <a:rPr lang="zh-CN" altLang="en-US" sz="2800" dirty="0">
                <a:latin typeface="微软雅黑 Light" panose="020B0502040204020203" pitchFamily="34" charset="-122"/>
                <a:ea typeface="微软雅黑 Light" panose="020B0502040204020203" pitchFamily="34" charset="-122"/>
              </a:rPr>
              <a:t>控制单元包含所有数据路径中操作控制信号逻辑</a:t>
            </a:r>
          </a:p>
          <a:p>
            <a:pPr lvl="1" algn="just">
              <a:buFont typeface="Wingdings" charset="2"/>
              <a:buChar char="§"/>
              <a:defRPr/>
            </a:pPr>
            <a:r>
              <a:rPr lang="zh-CN" altLang="en-US" sz="2800" dirty="0">
                <a:solidFill>
                  <a:srgbClr val="0070C0"/>
                </a:solidFill>
                <a:latin typeface="微软雅黑 Light" panose="020B0502040204020203" pitchFamily="34" charset="-122"/>
                <a:ea typeface="微软雅黑 Light" panose="020B0502040204020203" pitchFamily="34" charset="-122"/>
              </a:rPr>
              <a:t>控制逻辑有判决框和所需状态转移决定</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a:extLst>
              <a:ext uri="{FF2B5EF4-FFF2-40B4-BE49-F238E27FC236}">
                <a16:creationId xmlns:a16="http://schemas.microsoft.com/office/drawing/2014/main" id="{AA9AD7C5-FD33-0246-8E29-33A1C1777CBB}"/>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2F5AE785-24A2-3B40-9867-9102A093D5E4}" type="slidenum">
              <a:rPr lang="zh-CN" altLang="en-US" smtClean="0">
                <a:solidFill>
                  <a:srgbClr val="0000B6"/>
                </a:solidFill>
                <a:latin typeface="Book Antiqua" charset="0"/>
              </a:rPr>
              <a:pPr>
                <a:defRPr/>
              </a:pPr>
              <a:t>9</a:t>
            </a:fld>
            <a:endParaRPr lang="en-US" altLang="zh-CN">
              <a:solidFill>
                <a:srgbClr val="0000B6"/>
              </a:solidFill>
              <a:latin typeface="Book Antiqua" charset="0"/>
            </a:endParaRPr>
          </a:p>
        </p:txBody>
      </p:sp>
      <p:sp>
        <p:nvSpPr>
          <p:cNvPr id="29698" name="页脚占位符 4">
            <a:extLst>
              <a:ext uri="{FF2B5EF4-FFF2-40B4-BE49-F238E27FC236}">
                <a16:creationId xmlns:a16="http://schemas.microsoft.com/office/drawing/2014/main" id="{507B6E7C-B8A8-1B40-9E12-5C0773CF634A}"/>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1796098" name="Rectangle 2">
            <a:extLst>
              <a:ext uri="{FF2B5EF4-FFF2-40B4-BE49-F238E27FC236}">
                <a16:creationId xmlns:a16="http://schemas.microsoft.com/office/drawing/2014/main" id="{2B28E3EE-AE11-8041-A4C3-ED28D91DE436}"/>
              </a:ext>
            </a:extLst>
          </p:cNvPr>
          <p:cNvSpPr>
            <a:spLocks noGrp="1" noChangeArrowheads="1"/>
          </p:cNvSpPr>
          <p:nvPr>
            <p:ph type="title"/>
          </p:nvPr>
        </p:nvSpPr>
        <p:spPr/>
        <p:txBody>
          <a:bodyPr/>
          <a:lstStyle/>
          <a:p>
            <a:pPr>
              <a:defRPr/>
            </a:pPr>
            <a:r>
              <a:rPr lang="zh-CN" altLang="en-US" sz="3600" dirty="0">
                <a:latin typeface="微软雅黑" panose="020B0503020204020204" pitchFamily="34" charset="-122"/>
                <a:ea typeface="微软雅黑" panose="020B0503020204020204" pitchFamily="34" charset="-122"/>
              </a:rPr>
              <a:t>控制逻辑</a:t>
            </a:r>
          </a:p>
        </p:txBody>
      </p:sp>
      <p:sp>
        <p:nvSpPr>
          <p:cNvPr id="10245" name="Rectangle 3">
            <a:extLst>
              <a:ext uri="{FF2B5EF4-FFF2-40B4-BE49-F238E27FC236}">
                <a16:creationId xmlns:a16="http://schemas.microsoft.com/office/drawing/2014/main" id="{B8DACD9C-10B9-6443-B22F-F06F16A0977E}"/>
              </a:ext>
            </a:extLst>
          </p:cNvPr>
          <p:cNvSpPr>
            <a:spLocks noGrp="1" noChangeArrowheads="1"/>
          </p:cNvSpPr>
          <p:nvPr>
            <p:ph type="body" idx="1"/>
          </p:nvPr>
        </p:nvSpPr>
        <p:spPr>
          <a:xfrm>
            <a:off x="1087395" y="984250"/>
            <a:ext cx="10725664" cy="5577188"/>
          </a:xfrm>
        </p:spPr>
        <p:txBody>
          <a:bodyPr/>
          <a:lstStyle/>
          <a:p>
            <a:pPr algn="just"/>
            <a:r>
              <a:rPr lang="zh-CN" altLang="en-US" dirty="0">
                <a:latin typeface="微软雅黑 Light" panose="020B0502040204020203" pitchFamily="34" charset="-122"/>
                <a:ea typeface="微软雅黑 Light" panose="020B0502040204020203" pitchFamily="34" charset="-122"/>
              </a:rPr>
              <a:t>数字系统的设计过程可分成两个部分</a:t>
            </a:r>
          </a:p>
          <a:p>
            <a:pPr lvl="1" algn="just"/>
            <a:r>
              <a:rPr lang="zh-CN" altLang="en-US" sz="2400" dirty="0">
                <a:latin typeface="微软雅黑 Light" panose="020B0502040204020203" pitchFamily="34" charset="-122"/>
                <a:ea typeface="微软雅黑 Light" panose="020B0502040204020203" pitchFamily="34" charset="-122"/>
              </a:rPr>
              <a:t>数据路径中的</a:t>
            </a:r>
            <a:r>
              <a:rPr lang="zh-CN" altLang="en-US" sz="2400" dirty="0">
                <a:solidFill>
                  <a:srgbClr val="FF0000"/>
                </a:solidFill>
                <a:latin typeface="微软雅黑 Light" panose="020B0502040204020203" pitchFamily="34" charset="-122"/>
                <a:ea typeface="微软雅黑 Light" panose="020B0502040204020203" pitchFamily="34" charset="-122"/>
              </a:rPr>
              <a:t>寄存器传输设计</a:t>
            </a:r>
            <a:r>
              <a:rPr lang="zh-CN" altLang="en-US" sz="2400" dirty="0">
                <a:latin typeface="微软雅黑 Light" panose="020B0502040204020203" pitchFamily="34" charset="-122"/>
                <a:ea typeface="微软雅黑 Light" panose="020B0502040204020203" pitchFamily="34" charset="-122"/>
              </a:rPr>
              <a:t>和控制单元中的</a:t>
            </a:r>
            <a:r>
              <a:rPr lang="zh-CN" altLang="en-US" sz="2400" dirty="0">
                <a:solidFill>
                  <a:srgbClr val="FF0000"/>
                </a:solidFill>
                <a:latin typeface="微软雅黑 Light" panose="020B0502040204020203" pitchFamily="34" charset="-122"/>
                <a:ea typeface="微软雅黑 Light" panose="020B0502040204020203" pitchFamily="34" charset="-122"/>
              </a:rPr>
              <a:t>控制逻辑设计</a:t>
            </a:r>
            <a:endParaRPr lang="en-US" altLang="zh-CN" sz="2400" dirty="0">
              <a:latin typeface="微软雅黑 Light" panose="020B0502040204020203" pitchFamily="34" charset="-122"/>
              <a:ea typeface="微软雅黑 Light" panose="020B0502040204020203" pitchFamily="34" charset="-122"/>
            </a:endParaRPr>
          </a:p>
          <a:p>
            <a:pPr lvl="1" algn="just"/>
            <a:r>
              <a:rPr lang="zh-CN" altLang="en-US" sz="2400" dirty="0">
                <a:latin typeface="微软雅黑 Light" panose="020B0502040204020203" pitchFamily="34" charset="-122"/>
                <a:ea typeface="微软雅黑 Light" panose="020B0502040204020203" pitchFamily="34" charset="-122"/>
              </a:rPr>
              <a:t>控制逻辑是一个有限状态机，米里和摩尔型输出控制着数据路径中的操作</a:t>
            </a:r>
          </a:p>
          <a:p>
            <a:pPr lvl="1" algn="just"/>
            <a:r>
              <a:rPr lang="zh-CN" altLang="en-US" sz="2400" dirty="0">
                <a:latin typeface="微软雅黑 Light" panose="020B0502040204020203" pitchFamily="34" charset="-122"/>
                <a:ea typeface="微软雅黑 Light" panose="020B0502040204020203" pitchFamily="34" charset="-122"/>
              </a:rPr>
              <a:t>控制单元的输入是外部输入，内部状态信号从数据路径反馈到控制电路</a:t>
            </a:r>
          </a:p>
          <a:p>
            <a:pPr algn="just"/>
            <a:endParaRPr lang="en-US" altLang="zh-CN" dirty="0">
              <a:latin typeface="微软雅黑 Light" panose="020B0502040204020203" pitchFamily="34" charset="-122"/>
              <a:ea typeface="微软雅黑 Light" panose="020B0502040204020203" pitchFamily="34" charset="-122"/>
            </a:endParaRPr>
          </a:p>
          <a:p>
            <a:pPr algn="just"/>
            <a:r>
              <a:rPr lang="zh-CN" altLang="en-US" dirty="0">
                <a:latin typeface="微软雅黑 Light" panose="020B0502040204020203" pitchFamily="34" charset="-122"/>
                <a:ea typeface="微软雅黑 Light" panose="020B0502040204020203" pitchFamily="34" charset="-122"/>
              </a:rPr>
              <a:t>控制电路是时序电路，可以采用时序逻辑设计步骤进行设计。我们控制器方法是对时序电路设计方法的补充</a:t>
            </a:r>
          </a:p>
          <a:p>
            <a:pPr algn="just"/>
            <a:endParaRPr lang="en-US" altLang="zh-CN" dirty="0">
              <a:latin typeface="微软雅黑 Light" panose="020B0502040204020203" pitchFamily="34" charset="-122"/>
              <a:ea typeface="微软雅黑 Light" panose="020B0502040204020203" pitchFamily="34" charset="-122"/>
            </a:endParaRPr>
          </a:p>
          <a:p>
            <a:pPr algn="just"/>
            <a:r>
              <a:rPr lang="zh-CN" altLang="en-US" dirty="0">
                <a:latin typeface="微软雅黑 Light" panose="020B0502040204020203" pitchFamily="34" charset="-122"/>
                <a:ea typeface="微软雅黑 Light" panose="020B0502040204020203" pitchFamily="34" charset="-122"/>
              </a:rPr>
              <a:t>设计方法</a:t>
            </a:r>
          </a:p>
          <a:p>
            <a:pPr lvl="1" algn="just"/>
            <a:r>
              <a:rPr lang="zh-CN" altLang="en-US" sz="2400" b="1" dirty="0">
                <a:solidFill>
                  <a:srgbClr val="0070C0"/>
                </a:solidFill>
                <a:latin typeface="微软雅黑 Light" panose="020B0502040204020203" pitchFamily="34" charset="-122"/>
                <a:ea typeface="微软雅黑 Light" panose="020B0502040204020203" pitchFamily="34" charset="-122"/>
              </a:rPr>
              <a:t>采用序列寄存器</a:t>
            </a:r>
            <a:r>
              <a:rPr lang="en-US" altLang="zh-CN" sz="2400" b="1" dirty="0">
                <a:solidFill>
                  <a:srgbClr val="0070C0"/>
                </a:solidFill>
                <a:latin typeface="微软雅黑 Light" panose="020B0502040204020203" pitchFamily="34" charset="-122"/>
                <a:ea typeface="微软雅黑 Light" panose="020B0502040204020203" pitchFamily="34" charset="-122"/>
              </a:rPr>
              <a:t>-</a:t>
            </a:r>
            <a:r>
              <a:rPr lang="zh-CN" altLang="en-US" sz="2400" b="1" dirty="0">
                <a:solidFill>
                  <a:srgbClr val="0070C0"/>
                </a:solidFill>
                <a:latin typeface="微软雅黑 Light" panose="020B0502040204020203" pitchFamily="34" charset="-122"/>
                <a:ea typeface="微软雅黑 Light" panose="020B0502040204020203" pitchFamily="34" charset="-122"/>
              </a:rPr>
              <a:t>计数器和译码器</a:t>
            </a:r>
          </a:p>
          <a:p>
            <a:pPr lvl="1" algn="just"/>
            <a:r>
              <a:rPr lang="zh-CN" altLang="en-US" sz="2400" b="1" dirty="0">
                <a:solidFill>
                  <a:srgbClr val="0070C0"/>
                </a:solidFill>
                <a:latin typeface="微软雅黑 Light" panose="020B0502040204020203" pitchFamily="34" charset="-122"/>
                <a:ea typeface="微软雅黑 Light" panose="020B0502040204020203" pitchFamily="34" charset="-122"/>
              </a:rPr>
              <a:t>采用数据选择器来设计</a:t>
            </a:r>
          </a:p>
          <a:p>
            <a:pPr lvl="1" algn="just"/>
            <a:r>
              <a:rPr lang="zh-CN" altLang="en-US" sz="2400" b="1" dirty="0">
                <a:solidFill>
                  <a:srgbClr val="0070C0"/>
                </a:solidFill>
                <a:latin typeface="微软雅黑 Light" panose="020B0502040204020203" pitchFamily="34" charset="-122"/>
                <a:ea typeface="微软雅黑 Light" panose="020B0502040204020203" pitchFamily="34" charset="-122"/>
              </a:rPr>
              <a:t>采用一位热位设计（每个状态一个触发器）</a:t>
            </a:r>
          </a:p>
        </p:txBody>
      </p:sp>
    </p:spTree>
  </p:cSld>
  <p:clrMapOvr>
    <a:masterClrMapping/>
  </p:clrMapOvr>
</p:sld>
</file>

<file path=ppt/theme/theme1.xml><?xml version="1.0" encoding="utf-8"?>
<a:theme xmlns:a="http://schemas.openxmlformats.org/drawingml/2006/main" name="iab97">
  <a:themeElements>
    <a:clrScheme name="">
      <a:dk1>
        <a:srgbClr val="000000"/>
      </a:dk1>
      <a:lt1>
        <a:srgbClr val="FFFFFF"/>
      </a:lt1>
      <a:dk2>
        <a:srgbClr val="000082"/>
      </a:dk2>
      <a:lt2>
        <a:srgbClr val="C0C0C0"/>
      </a:lt2>
      <a:accent1>
        <a:srgbClr val="D01608"/>
      </a:accent1>
      <a:accent2>
        <a:srgbClr val="000082"/>
      </a:accent2>
      <a:accent3>
        <a:srgbClr val="FFFFFF"/>
      </a:accent3>
      <a:accent4>
        <a:srgbClr val="000000"/>
      </a:accent4>
      <a:accent5>
        <a:srgbClr val="E4ABAA"/>
      </a:accent5>
      <a:accent6>
        <a:srgbClr val="000075"/>
      </a:accent6>
      <a:hlink>
        <a:srgbClr val="00C000"/>
      </a:hlink>
      <a:folHlink>
        <a:srgbClr val="800080"/>
      </a:folHlink>
    </a:clrScheme>
    <a:fontScheme name="iab97">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iab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ab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ab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ab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ab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ab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ab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4675</TotalTime>
  <Words>2699</Words>
  <Application>Microsoft Macintosh PowerPoint</Application>
  <PresentationFormat>宽屏</PresentationFormat>
  <Paragraphs>453</Paragraphs>
  <Slides>24</Slides>
  <Notes>8</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24</vt:i4>
      </vt:variant>
    </vt:vector>
  </HeadingPairs>
  <TitlesOfParts>
    <vt:vector size="37" baseType="lpstr">
      <vt:lpstr>.Apple Color Emoji UI</vt:lpstr>
      <vt:lpstr>宋体</vt:lpstr>
      <vt:lpstr>微软雅黑</vt:lpstr>
      <vt:lpstr>微软雅黑 Light</vt:lpstr>
      <vt:lpstr>Arial</vt:lpstr>
      <vt:lpstr>Arial Narrow</vt:lpstr>
      <vt:lpstr>Book Antiqua</vt:lpstr>
      <vt:lpstr>Monotype Sorts</vt:lpstr>
      <vt:lpstr>Times New Roman</vt:lpstr>
      <vt:lpstr>Wingdings</vt:lpstr>
      <vt:lpstr>iab97</vt:lpstr>
      <vt:lpstr>Equation</vt:lpstr>
      <vt:lpstr>Visio</vt:lpstr>
      <vt:lpstr>控制器2</vt:lpstr>
      <vt:lpstr>算法流程图（ASM）中采用的符号和规则 </vt:lpstr>
      <vt:lpstr>算法流程图的判断框 (Decision Box)</vt:lpstr>
      <vt:lpstr>算法流程图条件框（Conditional Box） </vt:lpstr>
      <vt:lpstr>算法流程图的时间划分 </vt:lpstr>
      <vt:lpstr>4位移位寄存器的ASM</vt:lpstr>
      <vt:lpstr>4位移位寄存器状态转换表 </vt:lpstr>
      <vt:lpstr>控制单元和数据路径的硬件设计</vt:lpstr>
      <vt:lpstr>控制逻辑</vt:lpstr>
      <vt:lpstr>计数器型控制器</vt:lpstr>
      <vt:lpstr>计数型控制器</vt:lpstr>
      <vt:lpstr>采用数据选择器来设计控制器</vt:lpstr>
      <vt:lpstr>采用数据选择器来设计控制器</vt:lpstr>
      <vt:lpstr>采用数据选择器来设计控制器</vt:lpstr>
      <vt:lpstr>定序型控制器 </vt:lpstr>
      <vt:lpstr>定序型控制器例子</vt:lpstr>
      <vt:lpstr>定序型控制器例子</vt:lpstr>
      <vt:lpstr>定序型控制器例子</vt:lpstr>
      <vt:lpstr>定序型控制器例子</vt:lpstr>
      <vt:lpstr>例题选讲</vt:lpstr>
      <vt:lpstr>计数1电路的框图</vt:lpstr>
      <vt:lpstr>PowerPoint 演示文稿</vt:lpstr>
      <vt:lpstr>控制和数据通道的交互</vt:lpstr>
      <vt:lpstr>课后作业：计量寄存器中1的个数</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kaat</dc:creator>
  <cp:lastModifiedBy>Microsoft Office User</cp:lastModifiedBy>
  <cp:revision>535</cp:revision>
  <cp:lastPrinted>1998-01-20T18:41:17Z</cp:lastPrinted>
  <dcterms:created xsi:type="dcterms:W3CDTF">1997-04-13T14:24:48Z</dcterms:created>
  <dcterms:modified xsi:type="dcterms:W3CDTF">2024-04-19T03:03:39Z</dcterms:modified>
</cp:coreProperties>
</file>