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20"/>
  </p:notesMasterIdLst>
  <p:handoutMasterIdLst>
    <p:handoutMasterId r:id="rId21"/>
  </p:handoutMasterIdLst>
  <p:sldIdLst>
    <p:sldId id="256" r:id="rId2"/>
    <p:sldId id="300" r:id="rId3"/>
    <p:sldId id="287" r:id="rId4"/>
    <p:sldId id="299" r:id="rId5"/>
    <p:sldId id="301" r:id="rId6"/>
    <p:sldId id="288" r:id="rId7"/>
    <p:sldId id="289" r:id="rId8"/>
    <p:sldId id="290" r:id="rId9"/>
    <p:sldId id="291" r:id="rId10"/>
    <p:sldId id="298" r:id="rId11"/>
    <p:sldId id="292" r:id="rId12"/>
    <p:sldId id="293" r:id="rId13"/>
    <p:sldId id="294" r:id="rId14"/>
    <p:sldId id="295" r:id="rId15"/>
    <p:sldId id="302" r:id="rId16"/>
    <p:sldId id="296" r:id="rId17"/>
    <p:sldId id="297" r:id="rId18"/>
    <p:sldId id="280" r:id="rId19"/>
  </p:sldIdLst>
  <p:sldSz cx="12192000" cy="6858000"/>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52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71" autoAdjust="0"/>
    <p:restoredTop sz="74354" autoAdjust="0"/>
  </p:normalViewPr>
  <p:slideViewPr>
    <p:cSldViewPr snapToGrid="0">
      <p:cViewPr varScale="1">
        <p:scale>
          <a:sx n="93" d="100"/>
          <a:sy n="93" d="100"/>
        </p:scale>
        <p:origin x="928" y="208"/>
      </p:cViewPr>
      <p:guideLst>
        <p:guide orient="horz" pos="1536"/>
        <p:guide pos="5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409F915-2630-5848-A888-9FADE300E6A3}"/>
              </a:ext>
            </a:extLst>
          </p:cNvPr>
          <p:cNvSpPr>
            <a:spLocks noGrp="1" noChangeArrowheads="1"/>
          </p:cNvSpPr>
          <p:nvPr>
            <p:ph type="hdr" sz="quarter"/>
          </p:nvPr>
        </p:nvSpPr>
        <p:spPr bwMode="auto">
          <a:xfrm>
            <a:off x="0" y="0"/>
            <a:ext cx="30067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defTabSz="904875">
              <a:defRPr sz="1300">
                <a:latin typeface="Times New Roman" pitchFamily="18" charset="0"/>
              </a:defRPr>
            </a:lvl1pPr>
          </a:lstStyle>
          <a:p>
            <a:pPr>
              <a:defRPr/>
            </a:pPr>
            <a:r>
              <a:rPr lang="zh-CN" altLang="en-US"/>
              <a:t>EE141</a:t>
            </a:r>
          </a:p>
        </p:txBody>
      </p:sp>
      <p:sp>
        <p:nvSpPr>
          <p:cNvPr id="45059" name="Rectangle 3">
            <a:extLst>
              <a:ext uri="{FF2B5EF4-FFF2-40B4-BE49-F238E27FC236}">
                <a16:creationId xmlns:a16="http://schemas.microsoft.com/office/drawing/2014/main" id="{11F8E663-FC09-5643-8E2B-B29AC6C4A0F9}"/>
              </a:ext>
            </a:extLst>
          </p:cNvPr>
          <p:cNvSpPr>
            <a:spLocks noGrp="1" noChangeArrowheads="1"/>
          </p:cNvSpPr>
          <p:nvPr>
            <p:ph type="dt" sz="quarter" idx="1"/>
          </p:nvPr>
        </p:nvSpPr>
        <p:spPr bwMode="auto">
          <a:xfrm>
            <a:off x="3913188" y="0"/>
            <a:ext cx="29305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algn="r" defTabSz="904875">
              <a:defRPr sz="1300">
                <a:latin typeface="Times New Roman" pitchFamily="18" charset="0"/>
              </a:defRPr>
            </a:lvl1pPr>
          </a:lstStyle>
          <a:p>
            <a:pPr>
              <a:defRPr/>
            </a:pPr>
            <a:endParaRPr lang="en-US" altLang="zh-CN"/>
          </a:p>
        </p:txBody>
      </p:sp>
      <p:sp>
        <p:nvSpPr>
          <p:cNvPr id="45060" name="Rectangle 4">
            <a:extLst>
              <a:ext uri="{FF2B5EF4-FFF2-40B4-BE49-F238E27FC236}">
                <a16:creationId xmlns:a16="http://schemas.microsoft.com/office/drawing/2014/main" id="{00A3CB0B-A03A-4545-9005-56EB6820E003}"/>
              </a:ext>
            </a:extLst>
          </p:cNvPr>
          <p:cNvSpPr>
            <a:spLocks noGrp="1" noChangeArrowheads="1"/>
          </p:cNvSpPr>
          <p:nvPr>
            <p:ph type="ftr" sz="quarter" idx="2"/>
          </p:nvPr>
        </p:nvSpPr>
        <p:spPr bwMode="auto">
          <a:xfrm>
            <a:off x="0" y="8678863"/>
            <a:ext cx="30067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defTabSz="904875">
              <a:defRPr sz="1300">
                <a:latin typeface="Times New Roman" pitchFamily="18" charset="0"/>
              </a:defRPr>
            </a:lvl1pPr>
          </a:lstStyle>
          <a:p>
            <a:pPr>
              <a:defRPr/>
            </a:pPr>
            <a:endParaRPr lang="en-US" altLang="zh-CN"/>
          </a:p>
        </p:txBody>
      </p:sp>
      <p:sp>
        <p:nvSpPr>
          <p:cNvPr id="45061" name="Rectangle 5">
            <a:extLst>
              <a:ext uri="{FF2B5EF4-FFF2-40B4-BE49-F238E27FC236}">
                <a16:creationId xmlns:a16="http://schemas.microsoft.com/office/drawing/2014/main" id="{6072637F-FD1D-EC47-8168-2A41067B5E5B}"/>
              </a:ext>
            </a:extLst>
          </p:cNvPr>
          <p:cNvSpPr>
            <a:spLocks noGrp="1" noChangeArrowheads="1"/>
          </p:cNvSpPr>
          <p:nvPr>
            <p:ph type="sldNum" sz="quarter" idx="3"/>
          </p:nvPr>
        </p:nvSpPr>
        <p:spPr bwMode="auto">
          <a:xfrm>
            <a:off x="3913188" y="8678863"/>
            <a:ext cx="29305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algn="r" defTabSz="904875">
              <a:defRPr sz="1300" smtClean="0">
                <a:latin typeface="Times New Roman" panose="02020603050405020304" pitchFamily="18" charset="0"/>
              </a:defRPr>
            </a:lvl1pPr>
          </a:lstStyle>
          <a:p>
            <a:pPr>
              <a:defRPr/>
            </a:pPr>
            <a:fld id="{F3E3B2E6-DEB4-FC43-A66E-6F5BD2415DC5}"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335F790-7549-9D44-B988-02AD5DAE2866}"/>
              </a:ext>
            </a:extLst>
          </p:cNvPr>
          <p:cNvSpPr>
            <a:spLocks noGrp="1" noChangeArrowheads="1"/>
          </p:cNvSpPr>
          <p:nvPr>
            <p:ph type="hdr" sz="quarter"/>
          </p:nvPr>
        </p:nvSpPr>
        <p:spPr bwMode="auto">
          <a:xfrm>
            <a:off x="0" y="0"/>
            <a:ext cx="30067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defTabSz="904875">
              <a:defRPr sz="1300">
                <a:latin typeface="Times New Roman" pitchFamily="18" charset="0"/>
              </a:defRPr>
            </a:lvl1pPr>
          </a:lstStyle>
          <a:p>
            <a:pPr>
              <a:defRPr/>
            </a:pPr>
            <a:r>
              <a:rPr lang="zh-CN" altLang="en-US"/>
              <a:t>EE141</a:t>
            </a:r>
          </a:p>
        </p:txBody>
      </p:sp>
      <p:sp>
        <p:nvSpPr>
          <p:cNvPr id="44035" name="Rectangle 3">
            <a:extLst>
              <a:ext uri="{FF2B5EF4-FFF2-40B4-BE49-F238E27FC236}">
                <a16:creationId xmlns:a16="http://schemas.microsoft.com/office/drawing/2014/main" id="{862FFFED-A176-3D4F-9491-F66661FDFFA8}"/>
              </a:ext>
            </a:extLst>
          </p:cNvPr>
          <p:cNvSpPr>
            <a:spLocks noGrp="1" noChangeArrowheads="1"/>
          </p:cNvSpPr>
          <p:nvPr>
            <p:ph type="dt" idx="1"/>
          </p:nvPr>
        </p:nvSpPr>
        <p:spPr bwMode="auto">
          <a:xfrm>
            <a:off x="3913188" y="0"/>
            <a:ext cx="29305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lvl1pPr algn="r" defTabSz="904875">
              <a:defRPr sz="1300">
                <a:latin typeface="Times New Roman" pitchFamily="18" charset="0"/>
              </a:defRPr>
            </a:lvl1pPr>
          </a:lstStyle>
          <a:p>
            <a:pPr>
              <a:defRPr/>
            </a:pPr>
            <a:endParaRPr lang="en-US" altLang="zh-CN"/>
          </a:p>
        </p:txBody>
      </p:sp>
      <p:sp>
        <p:nvSpPr>
          <p:cNvPr id="19460" name="Rectangle 4">
            <a:extLst>
              <a:ext uri="{FF2B5EF4-FFF2-40B4-BE49-F238E27FC236}">
                <a16:creationId xmlns:a16="http://schemas.microsoft.com/office/drawing/2014/main" id="{FB289EB6-F303-3B46-B908-241D3EFFFE6A}"/>
              </a:ext>
            </a:extLst>
          </p:cNvPr>
          <p:cNvSpPr>
            <a:spLocks noGrp="1" noRot="1" noChangeAspect="1" noChangeArrowheads="1" noTextEdit="1"/>
          </p:cNvSpPr>
          <p:nvPr>
            <p:ph type="sldImg" idx="2"/>
          </p:nvPr>
        </p:nvSpPr>
        <p:spPr bwMode="auto">
          <a:xfrm>
            <a:off x="338138" y="679450"/>
            <a:ext cx="6172200" cy="3471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44037" name="Rectangle 5">
            <a:extLst>
              <a:ext uri="{FF2B5EF4-FFF2-40B4-BE49-F238E27FC236}">
                <a16:creationId xmlns:a16="http://schemas.microsoft.com/office/drawing/2014/main" id="{93427642-4138-F045-9387-F9FF24983270}"/>
              </a:ext>
            </a:extLst>
          </p:cNvPr>
          <p:cNvSpPr>
            <a:spLocks noGrp="1" noChangeArrowheads="1"/>
          </p:cNvSpPr>
          <p:nvPr>
            <p:ph type="body" sz="quarter" idx="3"/>
          </p:nvPr>
        </p:nvSpPr>
        <p:spPr bwMode="auto">
          <a:xfrm>
            <a:off x="904875" y="4376738"/>
            <a:ext cx="5037138" cy="407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4038" name="Rectangle 6">
            <a:extLst>
              <a:ext uri="{FF2B5EF4-FFF2-40B4-BE49-F238E27FC236}">
                <a16:creationId xmlns:a16="http://schemas.microsoft.com/office/drawing/2014/main" id="{F3FCB221-517F-1148-9A1E-2D79EADC4B32}"/>
              </a:ext>
            </a:extLst>
          </p:cNvPr>
          <p:cNvSpPr>
            <a:spLocks noGrp="1" noChangeArrowheads="1"/>
          </p:cNvSpPr>
          <p:nvPr>
            <p:ph type="ftr" sz="quarter" idx="4"/>
          </p:nvPr>
        </p:nvSpPr>
        <p:spPr bwMode="auto">
          <a:xfrm>
            <a:off x="0" y="8678863"/>
            <a:ext cx="30067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defTabSz="904875">
              <a:defRPr sz="1300">
                <a:latin typeface="Times New Roman" pitchFamily="18" charset="0"/>
              </a:defRPr>
            </a:lvl1pPr>
          </a:lstStyle>
          <a:p>
            <a:pPr>
              <a:defRPr/>
            </a:pPr>
            <a:endParaRPr lang="en-US" altLang="zh-CN"/>
          </a:p>
        </p:txBody>
      </p:sp>
      <p:sp>
        <p:nvSpPr>
          <p:cNvPr id="44039" name="Rectangle 7">
            <a:extLst>
              <a:ext uri="{FF2B5EF4-FFF2-40B4-BE49-F238E27FC236}">
                <a16:creationId xmlns:a16="http://schemas.microsoft.com/office/drawing/2014/main" id="{D0FBB5ED-30BA-9A4A-9C33-6CB2383C57E1}"/>
              </a:ext>
            </a:extLst>
          </p:cNvPr>
          <p:cNvSpPr>
            <a:spLocks noGrp="1" noChangeArrowheads="1"/>
          </p:cNvSpPr>
          <p:nvPr>
            <p:ph type="sldNum" sz="quarter" idx="5"/>
          </p:nvPr>
        </p:nvSpPr>
        <p:spPr bwMode="auto">
          <a:xfrm>
            <a:off x="3913188" y="8678863"/>
            <a:ext cx="29305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0" rIns="90404" bIns="45200" numCol="1" anchor="b" anchorCtr="0" compatLnSpc="1">
            <a:prstTxWarp prst="textNoShape">
              <a:avLst/>
            </a:prstTxWarp>
          </a:bodyPr>
          <a:lstStyle>
            <a:lvl1pPr algn="r" defTabSz="904875">
              <a:defRPr sz="1300" smtClean="0">
                <a:latin typeface="Times New Roman" panose="02020603050405020304" pitchFamily="18" charset="0"/>
              </a:defRPr>
            </a:lvl1pPr>
          </a:lstStyle>
          <a:p>
            <a:pPr>
              <a:defRPr/>
            </a:pPr>
            <a:fld id="{8C5E32ED-3680-634C-9D39-3CFAE3E5DA7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AF9BBA1-C0E4-1240-A5FE-24EDF8FDB6AA}"/>
              </a:ext>
            </a:extLst>
          </p:cNvPr>
          <p:cNvSpPr>
            <a:spLocks noGrp="1" noChangeArrowheads="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charset="0"/>
              </a:defRPr>
            </a:lvl1pPr>
            <a:lvl2pPr marL="742950" indent="-285750" defTabSz="904875">
              <a:defRPr sz="2000">
                <a:solidFill>
                  <a:schemeClr val="tx1"/>
                </a:solidFill>
                <a:latin typeface="Arial" charset="0"/>
              </a:defRPr>
            </a:lvl2pPr>
            <a:lvl3pPr marL="1143000" indent="-228600" defTabSz="904875">
              <a:defRPr sz="2000">
                <a:solidFill>
                  <a:schemeClr val="tx1"/>
                </a:solidFill>
                <a:latin typeface="Arial" charset="0"/>
              </a:defRPr>
            </a:lvl3pPr>
            <a:lvl4pPr marL="1600200" indent="-228600" defTabSz="904875">
              <a:defRPr sz="2000">
                <a:solidFill>
                  <a:schemeClr val="tx1"/>
                </a:solidFill>
                <a:latin typeface="Arial" charset="0"/>
              </a:defRPr>
            </a:lvl4pPr>
            <a:lvl5pPr marL="2057400" indent="-228600" defTabSz="904875">
              <a:defRPr sz="2000">
                <a:solidFill>
                  <a:schemeClr val="tx1"/>
                </a:solidFill>
                <a:latin typeface="Arial" charset="0"/>
              </a:defRPr>
            </a:lvl5pPr>
            <a:lvl6pPr marL="2514600" indent="-228600" defTabSz="904875" eaLnBrk="0" fontAlgn="base" hangingPunct="0">
              <a:spcBef>
                <a:spcPct val="0"/>
              </a:spcBef>
              <a:spcAft>
                <a:spcPct val="0"/>
              </a:spcAft>
              <a:defRPr sz="2000">
                <a:solidFill>
                  <a:schemeClr val="tx1"/>
                </a:solidFill>
                <a:latin typeface="Arial" charset="0"/>
              </a:defRPr>
            </a:lvl6pPr>
            <a:lvl7pPr marL="2971800" indent="-228600" defTabSz="904875" eaLnBrk="0" fontAlgn="base" hangingPunct="0">
              <a:spcBef>
                <a:spcPct val="0"/>
              </a:spcBef>
              <a:spcAft>
                <a:spcPct val="0"/>
              </a:spcAft>
              <a:defRPr sz="2000">
                <a:solidFill>
                  <a:schemeClr val="tx1"/>
                </a:solidFill>
                <a:latin typeface="Arial" charset="0"/>
              </a:defRPr>
            </a:lvl7pPr>
            <a:lvl8pPr marL="3429000" indent="-228600" defTabSz="904875" eaLnBrk="0" fontAlgn="base" hangingPunct="0">
              <a:spcBef>
                <a:spcPct val="0"/>
              </a:spcBef>
              <a:spcAft>
                <a:spcPct val="0"/>
              </a:spcAft>
              <a:defRPr sz="2000">
                <a:solidFill>
                  <a:schemeClr val="tx1"/>
                </a:solidFill>
                <a:latin typeface="Arial" charset="0"/>
              </a:defRPr>
            </a:lvl8pPr>
            <a:lvl9pPr marL="3886200" indent="-228600" defTabSz="904875" eaLnBrk="0" fontAlgn="base" hangingPunct="0">
              <a:spcBef>
                <a:spcPct val="0"/>
              </a:spcBef>
              <a:spcAft>
                <a:spcPct val="0"/>
              </a:spcAft>
              <a:defRPr sz="2000">
                <a:solidFill>
                  <a:schemeClr val="tx1"/>
                </a:solidFill>
                <a:latin typeface="Arial" charset="0"/>
              </a:defRPr>
            </a:lvl9pPr>
          </a:lstStyle>
          <a:p>
            <a:pPr>
              <a:defRPr/>
            </a:pPr>
            <a:r>
              <a:rPr lang="zh-CN" altLang="en-US" sz="1300">
                <a:latin typeface="Times New Roman" pitchFamily="18" charset="0"/>
              </a:rPr>
              <a:t>EE141</a:t>
            </a:r>
          </a:p>
        </p:txBody>
      </p:sp>
      <p:sp>
        <p:nvSpPr>
          <p:cNvPr id="20483" name="Rectangle 7">
            <a:extLst>
              <a:ext uri="{FF2B5EF4-FFF2-40B4-BE49-F238E27FC236}">
                <a16:creationId xmlns:a16="http://schemas.microsoft.com/office/drawing/2014/main" id="{0AACA383-224C-3241-8CD1-5D14A91CA1D9}"/>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panose="020B0604020202020204" pitchFamily="34" charset="0"/>
              </a:defRPr>
            </a:lvl1pPr>
            <a:lvl2pPr marL="742950" indent="-285750" defTabSz="904875">
              <a:defRPr sz="2000">
                <a:solidFill>
                  <a:schemeClr val="tx1"/>
                </a:solidFill>
                <a:latin typeface="Arial" panose="020B0604020202020204" pitchFamily="34" charset="0"/>
              </a:defRPr>
            </a:lvl2pPr>
            <a:lvl3pPr marL="1143000" indent="-228600" defTabSz="904875">
              <a:defRPr sz="2000">
                <a:solidFill>
                  <a:schemeClr val="tx1"/>
                </a:solidFill>
                <a:latin typeface="Arial" panose="020B0604020202020204" pitchFamily="34" charset="0"/>
              </a:defRPr>
            </a:lvl3pPr>
            <a:lvl4pPr marL="1600200" indent="-228600" defTabSz="904875">
              <a:defRPr sz="2000">
                <a:solidFill>
                  <a:schemeClr val="tx1"/>
                </a:solidFill>
                <a:latin typeface="Arial" panose="020B0604020202020204" pitchFamily="34" charset="0"/>
              </a:defRPr>
            </a:lvl4pPr>
            <a:lvl5pPr marL="2057400" indent="-228600" defTabSz="904875">
              <a:defRPr sz="2000">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sz="2000">
                <a:solidFill>
                  <a:schemeClr val="tx1"/>
                </a:solidFill>
                <a:latin typeface="Arial" panose="020B0604020202020204" pitchFamily="34" charset="0"/>
              </a:defRPr>
            </a:lvl9pPr>
          </a:lstStyle>
          <a:p>
            <a:pPr>
              <a:defRPr/>
            </a:pPr>
            <a:fld id="{998306BF-752C-6A4D-BEB9-18A004FFB8D6}" type="slidenum">
              <a:rPr lang="zh-CN" altLang="en-US" sz="1300" smtClean="0">
                <a:latin typeface="Times New Roman" panose="02020603050405020304" pitchFamily="18" charset="0"/>
              </a:rPr>
              <a:pPr>
                <a:defRPr/>
              </a:pPr>
              <a:t>1</a:t>
            </a:fld>
            <a:endParaRPr lang="en-US" altLang="zh-CN" sz="1300">
              <a:latin typeface="Times New Roman" panose="02020603050405020304" pitchFamily="18" charset="0"/>
            </a:endParaRPr>
          </a:p>
        </p:txBody>
      </p:sp>
      <p:sp>
        <p:nvSpPr>
          <p:cNvPr id="20484" name="Rectangle 2">
            <a:extLst>
              <a:ext uri="{FF2B5EF4-FFF2-40B4-BE49-F238E27FC236}">
                <a16:creationId xmlns:a16="http://schemas.microsoft.com/office/drawing/2014/main" id="{31C081C7-0E97-274D-92E7-E0007B2B7617}"/>
              </a:ext>
            </a:extLst>
          </p:cNvPr>
          <p:cNvSpPr>
            <a:spLocks noGrp="1" noRot="1" noChangeAspect="1" noChangeArrowheads="1" noTextEdit="1"/>
          </p:cNvSpPr>
          <p:nvPr>
            <p:ph type="sldImg"/>
          </p:nvPr>
        </p:nvSpPr>
        <p:spPr>
          <a:xfrm>
            <a:off x="338138" y="679450"/>
            <a:ext cx="6172200" cy="3471863"/>
          </a:xfrm>
          <a:ln/>
        </p:spPr>
      </p:sp>
      <p:sp>
        <p:nvSpPr>
          <p:cNvPr id="20485" name="Rectangle 3">
            <a:extLst>
              <a:ext uri="{FF2B5EF4-FFF2-40B4-BE49-F238E27FC236}">
                <a16:creationId xmlns:a16="http://schemas.microsoft.com/office/drawing/2014/main" id="{218C834F-54AF-8045-B9AB-85CEB7DD9D2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73FE6788-1B69-D24F-AF84-4FED59624806}"/>
              </a:ext>
            </a:extLst>
          </p:cNvPr>
          <p:cNvSpPr>
            <a:spLocks noGrp="1" noRot="1" noChangeAspect="1" noTextEdit="1"/>
          </p:cNvSpPr>
          <p:nvPr>
            <p:ph type="sldImg"/>
          </p:nvPr>
        </p:nvSpPr>
        <p:spPr>
          <a:xfrm>
            <a:off x="338138" y="679450"/>
            <a:ext cx="6172200" cy="3471863"/>
          </a:xfrm>
          <a:ln/>
        </p:spPr>
      </p:sp>
      <p:sp>
        <p:nvSpPr>
          <p:cNvPr id="21507" name="备注占位符 2">
            <a:extLst>
              <a:ext uri="{FF2B5EF4-FFF2-40B4-BE49-F238E27FC236}">
                <a16:creationId xmlns:a16="http://schemas.microsoft.com/office/drawing/2014/main" id="{137CBE03-10F0-3446-A599-78EE687E1CC7}"/>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zh-CN" altLang="en-US">
                <a:latin typeface="Arial" panose="020B0604020202020204" pitchFamily="34" charset="0"/>
              </a:rPr>
              <a:t>状态分配编码：二进制数值，格雷码（相邻码字之间只有一位不同）。</a:t>
            </a:r>
          </a:p>
        </p:txBody>
      </p:sp>
      <p:sp>
        <p:nvSpPr>
          <p:cNvPr id="21508" name="页眉占位符 3">
            <a:extLst>
              <a:ext uri="{FF2B5EF4-FFF2-40B4-BE49-F238E27FC236}">
                <a16:creationId xmlns:a16="http://schemas.microsoft.com/office/drawing/2014/main" id="{1A649303-122C-2E41-8467-34DE0E2AE4A3}"/>
              </a:ext>
            </a:extLst>
          </p:cNvPr>
          <p:cNvSpPr>
            <a:spLocks noGrp="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charset="0"/>
              </a:defRPr>
            </a:lvl1pPr>
            <a:lvl2pPr marL="742950" indent="-285750" defTabSz="904875">
              <a:defRPr sz="2000">
                <a:solidFill>
                  <a:schemeClr val="tx1"/>
                </a:solidFill>
                <a:latin typeface="Arial" charset="0"/>
              </a:defRPr>
            </a:lvl2pPr>
            <a:lvl3pPr marL="1143000" indent="-228600" defTabSz="904875">
              <a:defRPr sz="2000">
                <a:solidFill>
                  <a:schemeClr val="tx1"/>
                </a:solidFill>
                <a:latin typeface="Arial" charset="0"/>
              </a:defRPr>
            </a:lvl3pPr>
            <a:lvl4pPr marL="1600200" indent="-228600" defTabSz="904875">
              <a:defRPr sz="2000">
                <a:solidFill>
                  <a:schemeClr val="tx1"/>
                </a:solidFill>
                <a:latin typeface="Arial" charset="0"/>
              </a:defRPr>
            </a:lvl4pPr>
            <a:lvl5pPr marL="2057400" indent="-228600" defTabSz="904875">
              <a:defRPr sz="2000">
                <a:solidFill>
                  <a:schemeClr val="tx1"/>
                </a:solidFill>
                <a:latin typeface="Arial" charset="0"/>
              </a:defRPr>
            </a:lvl5pPr>
            <a:lvl6pPr marL="2514600" indent="-228600" defTabSz="904875" eaLnBrk="0" fontAlgn="base" hangingPunct="0">
              <a:spcBef>
                <a:spcPct val="0"/>
              </a:spcBef>
              <a:spcAft>
                <a:spcPct val="0"/>
              </a:spcAft>
              <a:defRPr sz="2000">
                <a:solidFill>
                  <a:schemeClr val="tx1"/>
                </a:solidFill>
                <a:latin typeface="Arial" charset="0"/>
              </a:defRPr>
            </a:lvl6pPr>
            <a:lvl7pPr marL="2971800" indent="-228600" defTabSz="904875" eaLnBrk="0" fontAlgn="base" hangingPunct="0">
              <a:spcBef>
                <a:spcPct val="0"/>
              </a:spcBef>
              <a:spcAft>
                <a:spcPct val="0"/>
              </a:spcAft>
              <a:defRPr sz="2000">
                <a:solidFill>
                  <a:schemeClr val="tx1"/>
                </a:solidFill>
                <a:latin typeface="Arial" charset="0"/>
              </a:defRPr>
            </a:lvl7pPr>
            <a:lvl8pPr marL="3429000" indent="-228600" defTabSz="904875" eaLnBrk="0" fontAlgn="base" hangingPunct="0">
              <a:spcBef>
                <a:spcPct val="0"/>
              </a:spcBef>
              <a:spcAft>
                <a:spcPct val="0"/>
              </a:spcAft>
              <a:defRPr sz="2000">
                <a:solidFill>
                  <a:schemeClr val="tx1"/>
                </a:solidFill>
                <a:latin typeface="Arial" charset="0"/>
              </a:defRPr>
            </a:lvl8pPr>
            <a:lvl9pPr marL="3886200" indent="-228600" defTabSz="904875" eaLnBrk="0" fontAlgn="base" hangingPunct="0">
              <a:spcBef>
                <a:spcPct val="0"/>
              </a:spcBef>
              <a:spcAft>
                <a:spcPct val="0"/>
              </a:spcAft>
              <a:defRPr sz="2000">
                <a:solidFill>
                  <a:schemeClr val="tx1"/>
                </a:solidFill>
                <a:latin typeface="Arial" charset="0"/>
              </a:defRPr>
            </a:lvl9pPr>
          </a:lstStyle>
          <a:p>
            <a:pPr>
              <a:defRPr/>
            </a:pPr>
            <a:r>
              <a:rPr lang="zh-CN" altLang="en-US" sz="1300">
                <a:latin typeface="Times New Roman" pitchFamily="18" charset="0"/>
              </a:rPr>
              <a:t>EE141</a:t>
            </a:r>
          </a:p>
        </p:txBody>
      </p:sp>
      <p:sp>
        <p:nvSpPr>
          <p:cNvPr id="21509" name="灯片编号占位符 4">
            <a:extLst>
              <a:ext uri="{FF2B5EF4-FFF2-40B4-BE49-F238E27FC236}">
                <a16:creationId xmlns:a16="http://schemas.microsoft.com/office/drawing/2014/main" id="{D8DB6A96-E0EB-264C-8111-B759E0C689A7}"/>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panose="020B0604020202020204" pitchFamily="34" charset="0"/>
              </a:defRPr>
            </a:lvl1pPr>
            <a:lvl2pPr marL="742950" indent="-285750" defTabSz="904875">
              <a:defRPr sz="2000">
                <a:solidFill>
                  <a:schemeClr val="tx1"/>
                </a:solidFill>
                <a:latin typeface="Arial" panose="020B0604020202020204" pitchFamily="34" charset="0"/>
              </a:defRPr>
            </a:lvl2pPr>
            <a:lvl3pPr marL="1143000" indent="-228600" defTabSz="904875">
              <a:defRPr sz="2000">
                <a:solidFill>
                  <a:schemeClr val="tx1"/>
                </a:solidFill>
                <a:latin typeface="Arial" panose="020B0604020202020204" pitchFamily="34" charset="0"/>
              </a:defRPr>
            </a:lvl3pPr>
            <a:lvl4pPr marL="1600200" indent="-228600" defTabSz="904875">
              <a:defRPr sz="2000">
                <a:solidFill>
                  <a:schemeClr val="tx1"/>
                </a:solidFill>
                <a:latin typeface="Arial" panose="020B0604020202020204" pitchFamily="34" charset="0"/>
              </a:defRPr>
            </a:lvl4pPr>
            <a:lvl5pPr marL="2057400" indent="-228600" defTabSz="904875">
              <a:defRPr sz="2000">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sz="2000">
                <a:solidFill>
                  <a:schemeClr val="tx1"/>
                </a:solidFill>
                <a:latin typeface="Arial" panose="020B0604020202020204" pitchFamily="34" charset="0"/>
              </a:defRPr>
            </a:lvl9pPr>
          </a:lstStyle>
          <a:p>
            <a:pPr>
              <a:defRPr/>
            </a:pPr>
            <a:fld id="{198B76E9-CECF-E94B-B3C8-E0886711D9C1}" type="slidenum">
              <a:rPr lang="zh-CN" altLang="en-US" sz="1300" smtClean="0">
                <a:latin typeface="Times New Roman" panose="02020603050405020304" pitchFamily="18" charset="0"/>
              </a:rPr>
              <a:pPr>
                <a:defRPr/>
              </a:pPr>
              <a:t>3</a:t>
            </a:fld>
            <a:endParaRPr lang="en-US" altLang="zh-CN" sz="13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0C6872C-E7AF-F54E-852F-7ABF937620F1}"/>
              </a:ext>
            </a:extLst>
          </p:cNvPr>
          <p:cNvSpPr>
            <a:spLocks noGrp="1" noRot="1" noChangeAspect="1" noTextEdit="1"/>
          </p:cNvSpPr>
          <p:nvPr>
            <p:ph type="sldImg"/>
          </p:nvPr>
        </p:nvSpPr>
        <p:spPr>
          <a:xfrm>
            <a:off x="338138" y="679450"/>
            <a:ext cx="6172200" cy="3471863"/>
          </a:xfrm>
          <a:ln/>
        </p:spPr>
      </p:sp>
      <p:sp>
        <p:nvSpPr>
          <p:cNvPr id="22531" name="备注占位符 2">
            <a:extLst>
              <a:ext uri="{FF2B5EF4-FFF2-40B4-BE49-F238E27FC236}">
                <a16:creationId xmlns:a16="http://schemas.microsoft.com/office/drawing/2014/main" id="{F33E7527-CB83-5044-B12F-5BAE46845F71}"/>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zh-CN" altLang="en-US" dirty="0">
                <a:latin typeface="Arial" panose="020B0604020202020204" pitchFamily="34" charset="0"/>
              </a:rPr>
              <a:t>设计控制器的序列寄存器</a:t>
            </a:r>
            <a:r>
              <a:rPr lang="en-US" altLang="zh-CN" dirty="0">
                <a:latin typeface="Arial" panose="020B0604020202020204" pitchFamily="34" charset="0"/>
              </a:rPr>
              <a:t>-</a:t>
            </a:r>
            <a:r>
              <a:rPr lang="zh-CN" altLang="en-US" dirty="0">
                <a:latin typeface="Arial" panose="020B0604020202020204" pitchFamily="34" charset="0"/>
              </a:rPr>
              <a:t>译码器方法包括三个部分：保持二进制状态的触发器、产生控制输出的译码器，以及决定次态和输出信号的门电路。</a:t>
            </a:r>
            <a:endParaRPr lang="en-US" altLang="zh-CN" dirty="0">
              <a:latin typeface="Arial" panose="020B0604020202020204" pitchFamily="34" charset="0"/>
            </a:endParaRPr>
          </a:p>
          <a:p>
            <a:r>
              <a:rPr lang="zh-CN" altLang="en-US" dirty="0">
                <a:latin typeface="Arial" panose="020B0604020202020204" pitchFamily="34" charset="0"/>
              </a:rPr>
              <a:t>组合电路可以采用数据选择器实现。图上没有确定控制电路的输出。</a:t>
            </a:r>
            <a:endParaRPr lang="en-US" altLang="zh-CN" dirty="0">
              <a:latin typeface="Arial" panose="020B0604020202020204" pitchFamily="34" charset="0"/>
            </a:endParaRPr>
          </a:p>
          <a:p>
            <a:r>
              <a:rPr lang="zh-CN" altLang="en-US" dirty="0">
                <a:latin typeface="Arial" panose="020B0604020202020204" pitchFamily="34" charset="0"/>
              </a:rPr>
              <a:t>判断框将状态转移确定为四个控制输入</a:t>
            </a:r>
            <a:r>
              <a:rPr lang="en-US" altLang="zh-CN" dirty="0">
                <a:latin typeface="Arial" panose="020B0604020202020204" pitchFamily="34" charset="0"/>
              </a:rPr>
              <a:t>w, x, y, z</a:t>
            </a:r>
            <a:r>
              <a:rPr lang="zh-CN" altLang="en-US" dirty="0">
                <a:latin typeface="Arial" panose="020B0604020202020204" pitchFamily="34" charset="0"/>
              </a:rPr>
              <a:t>函数。</a:t>
            </a:r>
          </a:p>
        </p:txBody>
      </p:sp>
      <p:sp>
        <p:nvSpPr>
          <p:cNvPr id="22532" name="页眉占位符 3">
            <a:extLst>
              <a:ext uri="{FF2B5EF4-FFF2-40B4-BE49-F238E27FC236}">
                <a16:creationId xmlns:a16="http://schemas.microsoft.com/office/drawing/2014/main" id="{2595D1E1-B018-DD4A-BC54-C71CE0840B7D}"/>
              </a:ext>
            </a:extLst>
          </p:cNvPr>
          <p:cNvSpPr>
            <a:spLocks noGrp="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charset="0"/>
              </a:defRPr>
            </a:lvl1pPr>
            <a:lvl2pPr marL="742950" indent="-285750" defTabSz="904875">
              <a:defRPr sz="2000">
                <a:solidFill>
                  <a:schemeClr val="tx1"/>
                </a:solidFill>
                <a:latin typeface="Arial" charset="0"/>
              </a:defRPr>
            </a:lvl2pPr>
            <a:lvl3pPr marL="1143000" indent="-228600" defTabSz="904875">
              <a:defRPr sz="2000">
                <a:solidFill>
                  <a:schemeClr val="tx1"/>
                </a:solidFill>
                <a:latin typeface="Arial" charset="0"/>
              </a:defRPr>
            </a:lvl3pPr>
            <a:lvl4pPr marL="1600200" indent="-228600" defTabSz="904875">
              <a:defRPr sz="2000">
                <a:solidFill>
                  <a:schemeClr val="tx1"/>
                </a:solidFill>
                <a:latin typeface="Arial" charset="0"/>
              </a:defRPr>
            </a:lvl4pPr>
            <a:lvl5pPr marL="2057400" indent="-228600" defTabSz="904875">
              <a:defRPr sz="2000">
                <a:solidFill>
                  <a:schemeClr val="tx1"/>
                </a:solidFill>
                <a:latin typeface="Arial" charset="0"/>
              </a:defRPr>
            </a:lvl5pPr>
            <a:lvl6pPr marL="2514600" indent="-228600" defTabSz="904875" eaLnBrk="0" fontAlgn="base" hangingPunct="0">
              <a:spcBef>
                <a:spcPct val="0"/>
              </a:spcBef>
              <a:spcAft>
                <a:spcPct val="0"/>
              </a:spcAft>
              <a:defRPr sz="2000">
                <a:solidFill>
                  <a:schemeClr val="tx1"/>
                </a:solidFill>
                <a:latin typeface="Arial" charset="0"/>
              </a:defRPr>
            </a:lvl6pPr>
            <a:lvl7pPr marL="2971800" indent="-228600" defTabSz="904875" eaLnBrk="0" fontAlgn="base" hangingPunct="0">
              <a:spcBef>
                <a:spcPct val="0"/>
              </a:spcBef>
              <a:spcAft>
                <a:spcPct val="0"/>
              </a:spcAft>
              <a:defRPr sz="2000">
                <a:solidFill>
                  <a:schemeClr val="tx1"/>
                </a:solidFill>
                <a:latin typeface="Arial" charset="0"/>
              </a:defRPr>
            </a:lvl7pPr>
            <a:lvl8pPr marL="3429000" indent="-228600" defTabSz="904875" eaLnBrk="0" fontAlgn="base" hangingPunct="0">
              <a:spcBef>
                <a:spcPct val="0"/>
              </a:spcBef>
              <a:spcAft>
                <a:spcPct val="0"/>
              </a:spcAft>
              <a:defRPr sz="2000">
                <a:solidFill>
                  <a:schemeClr val="tx1"/>
                </a:solidFill>
                <a:latin typeface="Arial" charset="0"/>
              </a:defRPr>
            </a:lvl8pPr>
            <a:lvl9pPr marL="3886200" indent="-228600" defTabSz="904875" eaLnBrk="0" fontAlgn="base" hangingPunct="0">
              <a:spcBef>
                <a:spcPct val="0"/>
              </a:spcBef>
              <a:spcAft>
                <a:spcPct val="0"/>
              </a:spcAft>
              <a:defRPr sz="2000">
                <a:solidFill>
                  <a:schemeClr val="tx1"/>
                </a:solidFill>
                <a:latin typeface="Arial" charset="0"/>
              </a:defRPr>
            </a:lvl9pPr>
          </a:lstStyle>
          <a:p>
            <a:pPr>
              <a:defRPr/>
            </a:pPr>
            <a:r>
              <a:rPr lang="zh-CN" altLang="en-US" sz="1300">
                <a:latin typeface="Times New Roman" pitchFamily="18" charset="0"/>
              </a:rPr>
              <a:t>EE141</a:t>
            </a:r>
          </a:p>
        </p:txBody>
      </p:sp>
      <p:sp>
        <p:nvSpPr>
          <p:cNvPr id="22533" name="灯片编号占位符 4">
            <a:extLst>
              <a:ext uri="{FF2B5EF4-FFF2-40B4-BE49-F238E27FC236}">
                <a16:creationId xmlns:a16="http://schemas.microsoft.com/office/drawing/2014/main" id="{C569A7F1-A3D1-E64C-84B6-A813D2D7B620}"/>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panose="020B0604020202020204" pitchFamily="34" charset="0"/>
              </a:defRPr>
            </a:lvl1pPr>
            <a:lvl2pPr marL="742950" indent="-285750" defTabSz="904875">
              <a:defRPr sz="2000">
                <a:solidFill>
                  <a:schemeClr val="tx1"/>
                </a:solidFill>
                <a:latin typeface="Arial" panose="020B0604020202020204" pitchFamily="34" charset="0"/>
              </a:defRPr>
            </a:lvl2pPr>
            <a:lvl3pPr marL="1143000" indent="-228600" defTabSz="904875">
              <a:defRPr sz="2000">
                <a:solidFill>
                  <a:schemeClr val="tx1"/>
                </a:solidFill>
                <a:latin typeface="Arial" panose="020B0604020202020204" pitchFamily="34" charset="0"/>
              </a:defRPr>
            </a:lvl3pPr>
            <a:lvl4pPr marL="1600200" indent="-228600" defTabSz="904875">
              <a:defRPr sz="2000">
                <a:solidFill>
                  <a:schemeClr val="tx1"/>
                </a:solidFill>
                <a:latin typeface="Arial" panose="020B0604020202020204" pitchFamily="34" charset="0"/>
              </a:defRPr>
            </a:lvl4pPr>
            <a:lvl5pPr marL="2057400" indent="-228600" defTabSz="904875">
              <a:defRPr sz="2000">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sz="2000">
                <a:solidFill>
                  <a:schemeClr val="tx1"/>
                </a:solidFill>
                <a:latin typeface="Arial" panose="020B0604020202020204" pitchFamily="34" charset="0"/>
              </a:defRPr>
            </a:lvl9pPr>
          </a:lstStyle>
          <a:p>
            <a:pPr>
              <a:defRPr/>
            </a:pPr>
            <a:fld id="{0A0C241C-3EDB-454C-BD98-C222909A1722}" type="slidenum">
              <a:rPr lang="zh-CN" altLang="en-US" sz="1300" smtClean="0">
                <a:latin typeface="Times New Roman" panose="02020603050405020304" pitchFamily="18" charset="0"/>
              </a:rPr>
              <a:pPr>
                <a:defRPr/>
              </a:pPr>
              <a:t>4</a:t>
            </a:fld>
            <a:endParaRPr lang="en-US" altLang="zh-CN" sz="13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5E27A40A-72D8-764E-9C12-9768159BA550}"/>
              </a:ext>
            </a:extLst>
          </p:cNvPr>
          <p:cNvSpPr>
            <a:spLocks noGrp="1" noRot="1" noChangeAspect="1" noTextEdit="1"/>
          </p:cNvSpPr>
          <p:nvPr>
            <p:ph type="sldImg"/>
          </p:nvPr>
        </p:nvSpPr>
        <p:spPr>
          <a:xfrm>
            <a:off x="338138" y="679450"/>
            <a:ext cx="6172200" cy="3471863"/>
          </a:xfrm>
          <a:ln/>
        </p:spPr>
      </p:sp>
      <p:sp>
        <p:nvSpPr>
          <p:cNvPr id="23555" name="备注占位符 2">
            <a:extLst>
              <a:ext uri="{FF2B5EF4-FFF2-40B4-BE49-F238E27FC236}">
                <a16:creationId xmlns:a16="http://schemas.microsoft.com/office/drawing/2014/main" id="{3F459458-3538-0C4F-A8CD-C70F8E726FEA}"/>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zh-CN" altLang="en-US">
                <a:latin typeface="Arial" panose="020B0604020202020204" pitchFamily="34" charset="0"/>
              </a:rPr>
              <a:t>表格对</a:t>
            </a:r>
            <a:r>
              <a:rPr lang="en-US" altLang="zh-CN">
                <a:latin typeface="Arial" panose="020B0604020202020204" pitchFamily="34" charset="0"/>
              </a:rPr>
              <a:t>ASM</a:t>
            </a:r>
            <a:r>
              <a:rPr lang="zh-CN" altLang="en-US">
                <a:latin typeface="Arial" panose="020B0604020202020204" pitchFamily="34" charset="0"/>
              </a:rPr>
              <a:t>流程图中的每一个可能转移的输入条件进行说明。</a:t>
            </a:r>
          </a:p>
        </p:txBody>
      </p:sp>
      <p:sp>
        <p:nvSpPr>
          <p:cNvPr id="23556" name="页眉占位符 3">
            <a:extLst>
              <a:ext uri="{FF2B5EF4-FFF2-40B4-BE49-F238E27FC236}">
                <a16:creationId xmlns:a16="http://schemas.microsoft.com/office/drawing/2014/main" id="{64475EBF-987F-BE47-A6E6-300469F9C6DA}"/>
              </a:ext>
            </a:extLst>
          </p:cNvPr>
          <p:cNvSpPr>
            <a:spLocks noGrp="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charset="0"/>
              </a:defRPr>
            </a:lvl1pPr>
            <a:lvl2pPr marL="742950" indent="-285750" defTabSz="904875">
              <a:defRPr sz="2000">
                <a:solidFill>
                  <a:schemeClr val="tx1"/>
                </a:solidFill>
                <a:latin typeface="Arial" charset="0"/>
              </a:defRPr>
            </a:lvl2pPr>
            <a:lvl3pPr marL="1143000" indent="-228600" defTabSz="904875">
              <a:defRPr sz="2000">
                <a:solidFill>
                  <a:schemeClr val="tx1"/>
                </a:solidFill>
                <a:latin typeface="Arial" charset="0"/>
              </a:defRPr>
            </a:lvl3pPr>
            <a:lvl4pPr marL="1600200" indent="-228600" defTabSz="904875">
              <a:defRPr sz="2000">
                <a:solidFill>
                  <a:schemeClr val="tx1"/>
                </a:solidFill>
                <a:latin typeface="Arial" charset="0"/>
              </a:defRPr>
            </a:lvl4pPr>
            <a:lvl5pPr marL="2057400" indent="-228600" defTabSz="904875">
              <a:defRPr sz="2000">
                <a:solidFill>
                  <a:schemeClr val="tx1"/>
                </a:solidFill>
                <a:latin typeface="Arial" charset="0"/>
              </a:defRPr>
            </a:lvl5pPr>
            <a:lvl6pPr marL="2514600" indent="-228600" defTabSz="904875" eaLnBrk="0" fontAlgn="base" hangingPunct="0">
              <a:spcBef>
                <a:spcPct val="0"/>
              </a:spcBef>
              <a:spcAft>
                <a:spcPct val="0"/>
              </a:spcAft>
              <a:defRPr sz="2000">
                <a:solidFill>
                  <a:schemeClr val="tx1"/>
                </a:solidFill>
                <a:latin typeface="Arial" charset="0"/>
              </a:defRPr>
            </a:lvl6pPr>
            <a:lvl7pPr marL="2971800" indent="-228600" defTabSz="904875" eaLnBrk="0" fontAlgn="base" hangingPunct="0">
              <a:spcBef>
                <a:spcPct val="0"/>
              </a:spcBef>
              <a:spcAft>
                <a:spcPct val="0"/>
              </a:spcAft>
              <a:defRPr sz="2000">
                <a:solidFill>
                  <a:schemeClr val="tx1"/>
                </a:solidFill>
                <a:latin typeface="Arial" charset="0"/>
              </a:defRPr>
            </a:lvl7pPr>
            <a:lvl8pPr marL="3429000" indent="-228600" defTabSz="904875" eaLnBrk="0" fontAlgn="base" hangingPunct="0">
              <a:spcBef>
                <a:spcPct val="0"/>
              </a:spcBef>
              <a:spcAft>
                <a:spcPct val="0"/>
              </a:spcAft>
              <a:defRPr sz="2000">
                <a:solidFill>
                  <a:schemeClr val="tx1"/>
                </a:solidFill>
                <a:latin typeface="Arial" charset="0"/>
              </a:defRPr>
            </a:lvl8pPr>
            <a:lvl9pPr marL="3886200" indent="-228600" defTabSz="904875" eaLnBrk="0" fontAlgn="base" hangingPunct="0">
              <a:spcBef>
                <a:spcPct val="0"/>
              </a:spcBef>
              <a:spcAft>
                <a:spcPct val="0"/>
              </a:spcAft>
              <a:defRPr sz="2000">
                <a:solidFill>
                  <a:schemeClr val="tx1"/>
                </a:solidFill>
                <a:latin typeface="Arial" charset="0"/>
              </a:defRPr>
            </a:lvl9pPr>
          </a:lstStyle>
          <a:p>
            <a:pPr>
              <a:defRPr/>
            </a:pPr>
            <a:r>
              <a:rPr lang="zh-CN" altLang="en-US" sz="1300">
                <a:latin typeface="Times New Roman" pitchFamily="18" charset="0"/>
              </a:rPr>
              <a:t>EE141</a:t>
            </a:r>
          </a:p>
        </p:txBody>
      </p:sp>
      <p:sp>
        <p:nvSpPr>
          <p:cNvPr id="23557" name="灯片编号占位符 4">
            <a:extLst>
              <a:ext uri="{FF2B5EF4-FFF2-40B4-BE49-F238E27FC236}">
                <a16:creationId xmlns:a16="http://schemas.microsoft.com/office/drawing/2014/main" id="{A9E9C75E-821F-3742-80AC-496AAB6C8FD2}"/>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panose="020B0604020202020204" pitchFamily="34" charset="0"/>
              </a:defRPr>
            </a:lvl1pPr>
            <a:lvl2pPr marL="742950" indent="-285750" defTabSz="904875">
              <a:defRPr sz="2000">
                <a:solidFill>
                  <a:schemeClr val="tx1"/>
                </a:solidFill>
                <a:latin typeface="Arial" panose="020B0604020202020204" pitchFamily="34" charset="0"/>
              </a:defRPr>
            </a:lvl2pPr>
            <a:lvl3pPr marL="1143000" indent="-228600" defTabSz="904875">
              <a:defRPr sz="2000">
                <a:solidFill>
                  <a:schemeClr val="tx1"/>
                </a:solidFill>
                <a:latin typeface="Arial" panose="020B0604020202020204" pitchFamily="34" charset="0"/>
              </a:defRPr>
            </a:lvl3pPr>
            <a:lvl4pPr marL="1600200" indent="-228600" defTabSz="904875">
              <a:defRPr sz="2000">
                <a:solidFill>
                  <a:schemeClr val="tx1"/>
                </a:solidFill>
                <a:latin typeface="Arial" panose="020B0604020202020204" pitchFamily="34" charset="0"/>
              </a:defRPr>
            </a:lvl4pPr>
            <a:lvl5pPr marL="2057400" indent="-228600" defTabSz="904875">
              <a:defRPr sz="2000">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sz="2000">
                <a:solidFill>
                  <a:schemeClr val="tx1"/>
                </a:solidFill>
                <a:latin typeface="Arial" panose="020B0604020202020204" pitchFamily="34" charset="0"/>
              </a:defRPr>
            </a:lvl9pPr>
          </a:lstStyle>
          <a:p>
            <a:pPr>
              <a:defRPr/>
            </a:pPr>
            <a:fld id="{9921721E-171B-4045-9A4C-D030F1ACED76}" type="slidenum">
              <a:rPr lang="zh-CN" altLang="en-US" sz="1300" smtClean="0">
                <a:latin typeface="Times New Roman" panose="02020603050405020304" pitchFamily="18" charset="0"/>
              </a:rPr>
              <a:pPr>
                <a:defRPr/>
              </a:pPr>
              <a:t>5</a:t>
            </a:fld>
            <a:endParaRPr lang="en-US" altLang="zh-CN" sz="13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5544CA1-F11C-314B-A663-2FD011A5EBF9}"/>
              </a:ext>
            </a:extLst>
          </p:cNvPr>
          <p:cNvSpPr>
            <a:spLocks noGrp="1" noChangeArrowheads="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charset="0"/>
              </a:defRPr>
            </a:lvl1pPr>
            <a:lvl2pPr marL="742950" indent="-285750" defTabSz="904875">
              <a:defRPr sz="2000">
                <a:solidFill>
                  <a:schemeClr val="tx1"/>
                </a:solidFill>
                <a:latin typeface="Arial" charset="0"/>
              </a:defRPr>
            </a:lvl2pPr>
            <a:lvl3pPr marL="1143000" indent="-228600" defTabSz="904875">
              <a:defRPr sz="2000">
                <a:solidFill>
                  <a:schemeClr val="tx1"/>
                </a:solidFill>
                <a:latin typeface="Arial" charset="0"/>
              </a:defRPr>
            </a:lvl3pPr>
            <a:lvl4pPr marL="1600200" indent="-228600" defTabSz="904875">
              <a:defRPr sz="2000">
                <a:solidFill>
                  <a:schemeClr val="tx1"/>
                </a:solidFill>
                <a:latin typeface="Arial" charset="0"/>
              </a:defRPr>
            </a:lvl4pPr>
            <a:lvl5pPr marL="2057400" indent="-228600" defTabSz="904875">
              <a:defRPr sz="2000">
                <a:solidFill>
                  <a:schemeClr val="tx1"/>
                </a:solidFill>
                <a:latin typeface="Arial" charset="0"/>
              </a:defRPr>
            </a:lvl5pPr>
            <a:lvl6pPr marL="2514600" indent="-228600" defTabSz="904875" eaLnBrk="0" fontAlgn="base" hangingPunct="0">
              <a:spcBef>
                <a:spcPct val="0"/>
              </a:spcBef>
              <a:spcAft>
                <a:spcPct val="0"/>
              </a:spcAft>
              <a:defRPr sz="2000">
                <a:solidFill>
                  <a:schemeClr val="tx1"/>
                </a:solidFill>
                <a:latin typeface="Arial" charset="0"/>
              </a:defRPr>
            </a:lvl6pPr>
            <a:lvl7pPr marL="2971800" indent="-228600" defTabSz="904875" eaLnBrk="0" fontAlgn="base" hangingPunct="0">
              <a:spcBef>
                <a:spcPct val="0"/>
              </a:spcBef>
              <a:spcAft>
                <a:spcPct val="0"/>
              </a:spcAft>
              <a:defRPr sz="2000">
                <a:solidFill>
                  <a:schemeClr val="tx1"/>
                </a:solidFill>
                <a:latin typeface="Arial" charset="0"/>
              </a:defRPr>
            </a:lvl7pPr>
            <a:lvl8pPr marL="3429000" indent="-228600" defTabSz="904875" eaLnBrk="0" fontAlgn="base" hangingPunct="0">
              <a:spcBef>
                <a:spcPct val="0"/>
              </a:spcBef>
              <a:spcAft>
                <a:spcPct val="0"/>
              </a:spcAft>
              <a:defRPr sz="2000">
                <a:solidFill>
                  <a:schemeClr val="tx1"/>
                </a:solidFill>
                <a:latin typeface="Arial" charset="0"/>
              </a:defRPr>
            </a:lvl8pPr>
            <a:lvl9pPr marL="3886200" indent="-228600" defTabSz="904875" eaLnBrk="0" fontAlgn="base" hangingPunct="0">
              <a:spcBef>
                <a:spcPct val="0"/>
              </a:spcBef>
              <a:spcAft>
                <a:spcPct val="0"/>
              </a:spcAft>
              <a:defRPr sz="2000">
                <a:solidFill>
                  <a:schemeClr val="tx1"/>
                </a:solidFill>
                <a:latin typeface="Arial" charset="0"/>
              </a:defRPr>
            </a:lvl9pPr>
          </a:lstStyle>
          <a:p>
            <a:pPr>
              <a:defRPr/>
            </a:pPr>
            <a:r>
              <a:rPr lang="zh-CN" altLang="en-US" sz="1300">
                <a:latin typeface="Times New Roman" pitchFamily="18" charset="0"/>
              </a:rPr>
              <a:t>EE141</a:t>
            </a:r>
          </a:p>
        </p:txBody>
      </p:sp>
      <p:sp>
        <p:nvSpPr>
          <p:cNvPr id="24579" name="Rectangle 7">
            <a:extLst>
              <a:ext uri="{FF2B5EF4-FFF2-40B4-BE49-F238E27FC236}">
                <a16:creationId xmlns:a16="http://schemas.microsoft.com/office/drawing/2014/main" id="{79CA56E2-3D22-0548-B89D-A0DA1DE524F3}"/>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panose="020B0604020202020204" pitchFamily="34" charset="0"/>
              </a:defRPr>
            </a:lvl1pPr>
            <a:lvl2pPr marL="742950" indent="-285750" defTabSz="904875">
              <a:defRPr sz="2000">
                <a:solidFill>
                  <a:schemeClr val="tx1"/>
                </a:solidFill>
                <a:latin typeface="Arial" panose="020B0604020202020204" pitchFamily="34" charset="0"/>
              </a:defRPr>
            </a:lvl2pPr>
            <a:lvl3pPr marL="1143000" indent="-228600" defTabSz="904875">
              <a:defRPr sz="2000">
                <a:solidFill>
                  <a:schemeClr val="tx1"/>
                </a:solidFill>
                <a:latin typeface="Arial" panose="020B0604020202020204" pitchFamily="34" charset="0"/>
              </a:defRPr>
            </a:lvl3pPr>
            <a:lvl4pPr marL="1600200" indent="-228600" defTabSz="904875">
              <a:defRPr sz="2000">
                <a:solidFill>
                  <a:schemeClr val="tx1"/>
                </a:solidFill>
                <a:latin typeface="Arial" panose="020B0604020202020204" pitchFamily="34" charset="0"/>
              </a:defRPr>
            </a:lvl4pPr>
            <a:lvl5pPr marL="2057400" indent="-228600" defTabSz="904875">
              <a:defRPr sz="2000">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sz="2000">
                <a:solidFill>
                  <a:schemeClr val="tx1"/>
                </a:solidFill>
                <a:latin typeface="Arial" panose="020B0604020202020204" pitchFamily="34" charset="0"/>
              </a:defRPr>
            </a:lvl9pPr>
          </a:lstStyle>
          <a:p>
            <a:pPr>
              <a:defRPr/>
            </a:pPr>
            <a:fld id="{4EBF7FAE-9868-D34D-82A2-3F26D854E724}" type="slidenum">
              <a:rPr lang="zh-CN" altLang="en-US" sz="1300" smtClean="0">
                <a:latin typeface="Times New Roman" panose="02020603050405020304" pitchFamily="18" charset="0"/>
              </a:rPr>
              <a:pPr>
                <a:defRPr/>
              </a:pPr>
              <a:t>7</a:t>
            </a:fld>
            <a:endParaRPr lang="en-US" altLang="zh-CN" sz="1300">
              <a:latin typeface="Times New Roman" panose="02020603050405020304" pitchFamily="18" charset="0"/>
            </a:endParaRPr>
          </a:p>
        </p:txBody>
      </p:sp>
      <p:sp>
        <p:nvSpPr>
          <p:cNvPr id="24580" name="Rectangle 2">
            <a:extLst>
              <a:ext uri="{FF2B5EF4-FFF2-40B4-BE49-F238E27FC236}">
                <a16:creationId xmlns:a16="http://schemas.microsoft.com/office/drawing/2014/main" id="{C6DF394C-5190-E34F-8091-EE21AF8C34D7}"/>
              </a:ext>
            </a:extLst>
          </p:cNvPr>
          <p:cNvSpPr>
            <a:spLocks noGrp="1" noRot="1" noChangeAspect="1" noChangeArrowheads="1" noTextEdit="1"/>
          </p:cNvSpPr>
          <p:nvPr>
            <p:ph type="sldImg"/>
          </p:nvPr>
        </p:nvSpPr>
        <p:spPr>
          <a:xfrm>
            <a:off x="338138" y="679450"/>
            <a:ext cx="6172200" cy="3471863"/>
          </a:xfrm>
          <a:ln/>
        </p:spPr>
      </p:sp>
      <p:sp>
        <p:nvSpPr>
          <p:cNvPr id="24581" name="Rectangle 3">
            <a:extLst>
              <a:ext uri="{FF2B5EF4-FFF2-40B4-BE49-F238E27FC236}">
                <a16:creationId xmlns:a16="http://schemas.microsoft.com/office/drawing/2014/main" id="{B2D91665-EFF6-0A4E-83A3-A9F1FC2AF4B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zh-CN" altLang="en-US">
                <a:latin typeface="Arial" panose="020B0604020202020204" pitchFamily="34" charset="0"/>
              </a:rPr>
              <a:t>长条框内的符号</a:t>
            </a:r>
            <a:r>
              <a:rPr lang="en-US" altLang="zh-CN">
                <a:latin typeface="Arial" panose="020B0604020202020204" pitchFamily="34" charset="0"/>
              </a:rPr>
              <a:t>×</a:t>
            </a:r>
            <a:r>
              <a:rPr lang="zh-CN" altLang="en-US">
                <a:latin typeface="Arial" panose="020B0604020202020204" pitchFamily="34" charset="0"/>
              </a:rPr>
              <a:t>表示一个二进制位</a:t>
            </a:r>
            <a:r>
              <a:rPr lang="en-US" altLang="zh-CN">
                <a:latin typeface="Arial" panose="020B0604020202020204" pitchFamily="34" charset="0"/>
              </a:rPr>
              <a:t>(bit)</a:t>
            </a:r>
            <a:r>
              <a:rPr lang="zh-CN" altLang="en-US">
                <a:latin typeface="Arial" panose="020B0604020202020204" pitchFamily="34" charset="0"/>
              </a:rPr>
              <a:t>。其中微命令字段用于操作控制；</a:t>
            </a:r>
            <a:r>
              <a:rPr lang="en-US" altLang="zh-CN">
                <a:latin typeface="Arial" panose="020B0604020202020204" pitchFamily="34" charset="0"/>
              </a:rPr>
              <a:t>×</a:t>
            </a:r>
            <a:r>
              <a:rPr lang="zh-CN" altLang="en-US">
                <a:latin typeface="Arial" panose="020B0604020202020204" pitchFamily="34" charset="0"/>
              </a:rPr>
              <a:t>编码为</a:t>
            </a:r>
            <a:r>
              <a:rPr lang="en-US" altLang="zh-CN">
                <a:latin typeface="Arial" panose="020B0604020202020204" pitchFamily="34" charset="0"/>
              </a:rPr>
              <a:t>1</a:t>
            </a:r>
            <a:r>
              <a:rPr lang="zh-CN" altLang="en-US">
                <a:latin typeface="Arial" panose="020B0604020202020204" pitchFamily="34" charset="0"/>
              </a:rPr>
              <a:t>时表示有微命令，</a:t>
            </a:r>
            <a:r>
              <a:rPr lang="en-US" altLang="zh-CN">
                <a:latin typeface="Arial" panose="020B0604020202020204" pitchFamily="34" charset="0"/>
              </a:rPr>
              <a:t>×</a:t>
            </a:r>
            <a:r>
              <a:rPr lang="zh-CN" altLang="en-US">
                <a:latin typeface="Arial" panose="020B0604020202020204" pitchFamily="34" charset="0"/>
              </a:rPr>
              <a:t>编码为</a:t>
            </a:r>
            <a:r>
              <a:rPr lang="en-US" altLang="zh-CN">
                <a:latin typeface="Arial" panose="020B0604020202020204" pitchFamily="34" charset="0"/>
              </a:rPr>
              <a:t>0</a:t>
            </a:r>
            <a:r>
              <a:rPr lang="zh-CN" altLang="en-US">
                <a:latin typeface="Arial" panose="020B0604020202020204" pitchFamily="34" charset="0"/>
              </a:rPr>
              <a:t>时表示无微命令。测试判别字段和下址字段一起实现顺序控制：当测试判别字段无效时</a:t>
            </a:r>
            <a:r>
              <a:rPr lang="en-US" altLang="zh-CN">
                <a:latin typeface="Arial" panose="020B0604020202020204" pitchFamily="34" charset="0"/>
              </a:rPr>
              <a:t>(×</a:t>
            </a:r>
            <a:r>
              <a:rPr lang="zh-CN" altLang="en-US">
                <a:latin typeface="Arial" panose="020B0604020202020204" pitchFamily="34" charset="0"/>
              </a:rPr>
              <a:t>编码为</a:t>
            </a:r>
            <a:r>
              <a:rPr lang="en-US" altLang="zh-CN">
                <a:latin typeface="Arial" panose="020B0604020202020204" pitchFamily="34" charset="0"/>
              </a:rPr>
              <a:t>0)</a:t>
            </a:r>
            <a:r>
              <a:rPr lang="zh-CN" altLang="en-US">
                <a:latin typeface="Arial" panose="020B0604020202020204" pitchFamily="34" charset="0"/>
              </a:rPr>
              <a:t>，下址字段信息即是下条微指令的地址；当测试判别字段有效时</a:t>
            </a:r>
            <a:r>
              <a:rPr lang="en-US" altLang="zh-CN">
                <a:latin typeface="Arial" panose="020B0604020202020204" pitchFamily="34" charset="0"/>
              </a:rPr>
              <a:t>(×</a:t>
            </a:r>
            <a:r>
              <a:rPr lang="zh-CN" altLang="en-US">
                <a:latin typeface="Arial" panose="020B0604020202020204" pitchFamily="34" charset="0"/>
              </a:rPr>
              <a:t>编码为</a:t>
            </a:r>
            <a:r>
              <a:rPr lang="en-US" altLang="zh-CN">
                <a:latin typeface="Arial" panose="020B0604020202020204" pitchFamily="34" charset="0"/>
              </a:rPr>
              <a:t>1</a:t>
            </a:r>
            <a:r>
              <a:rPr lang="zh-CN" altLang="en-US">
                <a:latin typeface="Arial" panose="020B0604020202020204" pitchFamily="34" charset="0"/>
              </a:rPr>
              <a:t>，可以有多个测试</a:t>
            </a:r>
            <a:r>
              <a:rPr lang="en-US" altLang="zh-CN">
                <a:latin typeface="Arial" panose="020B0604020202020204" pitchFamily="34" charset="0"/>
              </a:rPr>
              <a:t>)</a:t>
            </a:r>
            <a:r>
              <a:rPr lang="zh-CN" altLang="en-US">
                <a:latin typeface="Arial" panose="020B0604020202020204" pitchFamily="34" charset="0"/>
              </a:rPr>
              <a:t>，根据反馈线来的“状态”信息对下址字段信息进行修改，修改后的地址即为下条微指令的地址。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528DA2F-8359-8A47-B0F3-A1BD6081374D}"/>
              </a:ext>
            </a:extLst>
          </p:cNvPr>
          <p:cNvSpPr>
            <a:spLocks noGrp="1" noChangeArrowheads="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charset="0"/>
              </a:defRPr>
            </a:lvl1pPr>
            <a:lvl2pPr marL="742950" indent="-285750" defTabSz="904875">
              <a:defRPr sz="2000">
                <a:solidFill>
                  <a:schemeClr val="tx1"/>
                </a:solidFill>
                <a:latin typeface="Arial" charset="0"/>
              </a:defRPr>
            </a:lvl2pPr>
            <a:lvl3pPr marL="1143000" indent="-228600" defTabSz="904875">
              <a:defRPr sz="2000">
                <a:solidFill>
                  <a:schemeClr val="tx1"/>
                </a:solidFill>
                <a:latin typeface="Arial" charset="0"/>
              </a:defRPr>
            </a:lvl3pPr>
            <a:lvl4pPr marL="1600200" indent="-228600" defTabSz="904875">
              <a:defRPr sz="2000">
                <a:solidFill>
                  <a:schemeClr val="tx1"/>
                </a:solidFill>
                <a:latin typeface="Arial" charset="0"/>
              </a:defRPr>
            </a:lvl4pPr>
            <a:lvl5pPr marL="2057400" indent="-228600" defTabSz="904875">
              <a:defRPr sz="2000">
                <a:solidFill>
                  <a:schemeClr val="tx1"/>
                </a:solidFill>
                <a:latin typeface="Arial" charset="0"/>
              </a:defRPr>
            </a:lvl5pPr>
            <a:lvl6pPr marL="2514600" indent="-228600" defTabSz="904875" eaLnBrk="0" fontAlgn="base" hangingPunct="0">
              <a:spcBef>
                <a:spcPct val="0"/>
              </a:spcBef>
              <a:spcAft>
                <a:spcPct val="0"/>
              </a:spcAft>
              <a:defRPr sz="2000">
                <a:solidFill>
                  <a:schemeClr val="tx1"/>
                </a:solidFill>
                <a:latin typeface="Arial" charset="0"/>
              </a:defRPr>
            </a:lvl6pPr>
            <a:lvl7pPr marL="2971800" indent="-228600" defTabSz="904875" eaLnBrk="0" fontAlgn="base" hangingPunct="0">
              <a:spcBef>
                <a:spcPct val="0"/>
              </a:spcBef>
              <a:spcAft>
                <a:spcPct val="0"/>
              </a:spcAft>
              <a:defRPr sz="2000">
                <a:solidFill>
                  <a:schemeClr val="tx1"/>
                </a:solidFill>
                <a:latin typeface="Arial" charset="0"/>
              </a:defRPr>
            </a:lvl7pPr>
            <a:lvl8pPr marL="3429000" indent="-228600" defTabSz="904875" eaLnBrk="0" fontAlgn="base" hangingPunct="0">
              <a:spcBef>
                <a:spcPct val="0"/>
              </a:spcBef>
              <a:spcAft>
                <a:spcPct val="0"/>
              </a:spcAft>
              <a:defRPr sz="2000">
                <a:solidFill>
                  <a:schemeClr val="tx1"/>
                </a:solidFill>
                <a:latin typeface="Arial" charset="0"/>
              </a:defRPr>
            </a:lvl8pPr>
            <a:lvl9pPr marL="3886200" indent="-228600" defTabSz="904875" eaLnBrk="0" fontAlgn="base" hangingPunct="0">
              <a:spcBef>
                <a:spcPct val="0"/>
              </a:spcBef>
              <a:spcAft>
                <a:spcPct val="0"/>
              </a:spcAft>
              <a:defRPr sz="2000">
                <a:solidFill>
                  <a:schemeClr val="tx1"/>
                </a:solidFill>
                <a:latin typeface="Arial" charset="0"/>
              </a:defRPr>
            </a:lvl9pPr>
          </a:lstStyle>
          <a:p>
            <a:pPr>
              <a:defRPr/>
            </a:pPr>
            <a:r>
              <a:rPr lang="zh-CN" altLang="en-US" sz="1300">
                <a:latin typeface="Times New Roman" pitchFamily="18" charset="0"/>
              </a:rPr>
              <a:t>EE141</a:t>
            </a:r>
          </a:p>
        </p:txBody>
      </p:sp>
      <p:sp>
        <p:nvSpPr>
          <p:cNvPr id="25603" name="Rectangle 7">
            <a:extLst>
              <a:ext uri="{FF2B5EF4-FFF2-40B4-BE49-F238E27FC236}">
                <a16:creationId xmlns:a16="http://schemas.microsoft.com/office/drawing/2014/main" id="{5B43B64E-0266-A847-94A6-135C47C3F4D8}"/>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panose="020B0604020202020204" pitchFamily="34" charset="0"/>
              </a:defRPr>
            </a:lvl1pPr>
            <a:lvl2pPr marL="742950" indent="-285750" defTabSz="904875">
              <a:defRPr sz="2000">
                <a:solidFill>
                  <a:schemeClr val="tx1"/>
                </a:solidFill>
                <a:latin typeface="Arial" panose="020B0604020202020204" pitchFamily="34" charset="0"/>
              </a:defRPr>
            </a:lvl2pPr>
            <a:lvl3pPr marL="1143000" indent="-228600" defTabSz="904875">
              <a:defRPr sz="2000">
                <a:solidFill>
                  <a:schemeClr val="tx1"/>
                </a:solidFill>
                <a:latin typeface="Arial" panose="020B0604020202020204" pitchFamily="34" charset="0"/>
              </a:defRPr>
            </a:lvl3pPr>
            <a:lvl4pPr marL="1600200" indent="-228600" defTabSz="904875">
              <a:defRPr sz="2000">
                <a:solidFill>
                  <a:schemeClr val="tx1"/>
                </a:solidFill>
                <a:latin typeface="Arial" panose="020B0604020202020204" pitchFamily="34" charset="0"/>
              </a:defRPr>
            </a:lvl4pPr>
            <a:lvl5pPr marL="2057400" indent="-228600" defTabSz="904875">
              <a:defRPr sz="2000">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sz="2000">
                <a:solidFill>
                  <a:schemeClr val="tx1"/>
                </a:solidFill>
                <a:latin typeface="Arial" panose="020B0604020202020204" pitchFamily="34" charset="0"/>
              </a:defRPr>
            </a:lvl9pPr>
          </a:lstStyle>
          <a:p>
            <a:pPr>
              <a:defRPr/>
            </a:pPr>
            <a:fld id="{DD218116-2FE4-D246-809D-FAADDF45778A}" type="slidenum">
              <a:rPr lang="zh-CN" altLang="en-US" sz="1300" smtClean="0">
                <a:latin typeface="Times New Roman" panose="02020603050405020304" pitchFamily="18" charset="0"/>
              </a:rPr>
              <a:pPr>
                <a:defRPr/>
              </a:pPr>
              <a:t>8</a:t>
            </a:fld>
            <a:endParaRPr lang="en-US" altLang="zh-CN" sz="1300">
              <a:latin typeface="Times New Roman" panose="02020603050405020304" pitchFamily="18" charset="0"/>
            </a:endParaRPr>
          </a:p>
        </p:txBody>
      </p:sp>
      <p:sp>
        <p:nvSpPr>
          <p:cNvPr id="25604" name="Rectangle 2">
            <a:extLst>
              <a:ext uri="{FF2B5EF4-FFF2-40B4-BE49-F238E27FC236}">
                <a16:creationId xmlns:a16="http://schemas.microsoft.com/office/drawing/2014/main" id="{1E0C811A-4EF3-1B44-8225-7E9DA09F8921}"/>
              </a:ext>
            </a:extLst>
          </p:cNvPr>
          <p:cNvSpPr>
            <a:spLocks noGrp="1" noRot="1" noChangeAspect="1" noChangeArrowheads="1" noTextEdit="1"/>
          </p:cNvSpPr>
          <p:nvPr>
            <p:ph type="sldImg"/>
          </p:nvPr>
        </p:nvSpPr>
        <p:spPr>
          <a:xfrm>
            <a:off x="338138" y="679450"/>
            <a:ext cx="6172200" cy="3471863"/>
          </a:xfrm>
          <a:ln/>
        </p:spPr>
      </p:sp>
      <p:sp>
        <p:nvSpPr>
          <p:cNvPr id="25605" name="Rectangle 3">
            <a:extLst>
              <a:ext uri="{FF2B5EF4-FFF2-40B4-BE49-F238E27FC236}">
                <a16:creationId xmlns:a16="http://schemas.microsoft.com/office/drawing/2014/main" id="{9A93479A-F0D5-F644-9393-E0D29D9CF351}"/>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zh-CN" altLang="en-US">
                <a:latin typeface="Arial" panose="020B0604020202020204" pitchFamily="34" charset="0"/>
              </a:rPr>
              <a:t>微地址寄存器</a:t>
            </a:r>
          </a:p>
          <a:p>
            <a:pPr eaLnBrk="1" hangingPunct="1"/>
            <a:r>
              <a:rPr lang="zh-CN" altLang="en-US">
                <a:latin typeface="Arial" panose="020B0604020202020204" pitchFamily="34" charset="0"/>
              </a:rPr>
              <a:t>存放下条微指令的地址，它可由带</a:t>
            </a:r>
            <a:r>
              <a:rPr lang="en-US" altLang="zh-CN">
                <a:latin typeface="Arial" panose="020B0604020202020204" pitchFamily="34" charset="0"/>
              </a:rPr>
              <a:t>R</a:t>
            </a:r>
            <a:r>
              <a:rPr lang="zh-CN" altLang="en-US">
                <a:latin typeface="Arial" panose="020B0604020202020204" pitchFamily="34" charset="0"/>
              </a:rPr>
              <a:t>和</a:t>
            </a:r>
            <a:r>
              <a:rPr lang="en-US" altLang="zh-CN">
                <a:latin typeface="Arial" panose="020B0604020202020204" pitchFamily="34" charset="0"/>
              </a:rPr>
              <a:t>S</a:t>
            </a:r>
            <a:r>
              <a:rPr lang="zh-CN" altLang="en-US">
                <a:latin typeface="Arial" panose="020B0604020202020204" pitchFamily="34" charset="0"/>
              </a:rPr>
              <a:t>端的</a:t>
            </a:r>
            <a:r>
              <a:rPr lang="en-US" altLang="zh-CN">
                <a:latin typeface="Arial" panose="020B0604020202020204" pitchFamily="34" charset="0"/>
              </a:rPr>
              <a:t>D</a:t>
            </a:r>
            <a:r>
              <a:rPr lang="zh-CN" altLang="en-US">
                <a:latin typeface="Arial" panose="020B0604020202020204" pitchFamily="34" charset="0"/>
              </a:rPr>
              <a:t>触发器组成，其中</a:t>
            </a:r>
            <a:r>
              <a:rPr lang="en-US" altLang="zh-CN">
                <a:latin typeface="Arial" panose="020B0604020202020204" pitchFamily="34" charset="0"/>
              </a:rPr>
              <a:t>R</a:t>
            </a:r>
            <a:r>
              <a:rPr lang="zh-CN" altLang="en-US">
                <a:latin typeface="Arial" panose="020B0604020202020204" pitchFamily="34" charset="0"/>
              </a:rPr>
              <a:t>端用来清除寄存器，</a:t>
            </a:r>
            <a:r>
              <a:rPr lang="en-US" altLang="zh-CN">
                <a:latin typeface="Arial" panose="020B0604020202020204" pitchFamily="34" charset="0"/>
              </a:rPr>
              <a:t>S</a:t>
            </a:r>
            <a:r>
              <a:rPr lang="zh-CN" altLang="en-US">
                <a:latin typeface="Arial" panose="020B0604020202020204" pitchFamily="34" charset="0"/>
              </a:rPr>
              <a:t>端用来置</a:t>
            </a:r>
            <a:r>
              <a:rPr lang="en-US" altLang="zh-CN">
                <a:latin typeface="Arial" panose="020B0604020202020204" pitchFamily="34" charset="0"/>
              </a:rPr>
              <a:t>1</a:t>
            </a:r>
            <a:r>
              <a:rPr lang="zh-CN" altLang="en-US">
                <a:latin typeface="Arial" panose="020B0604020202020204" pitchFamily="34" charset="0"/>
              </a:rPr>
              <a:t>。后者可用来修改寄存器的内容。也可以不用强置端修改，由打入端分时打入修改内容。</a:t>
            </a:r>
          </a:p>
          <a:p>
            <a:pPr eaLnBrk="1" hangingPunct="1"/>
            <a:r>
              <a:rPr lang="zh-CN" altLang="en-US">
                <a:latin typeface="Arial" panose="020B0604020202020204" pitchFamily="34" charset="0"/>
              </a:rPr>
              <a:t>地址转移逻辑</a:t>
            </a:r>
          </a:p>
          <a:p>
            <a:pPr eaLnBrk="1" hangingPunct="1"/>
            <a:r>
              <a:rPr lang="zh-CN" altLang="en-US">
                <a:latin typeface="Arial" panose="020B0604020202020204" pitchFamily="34" charset="0"/>
              </a:rPr>
              <a:t>微码指令由</a:t>
            </a:r>
            <a:r>
              <a:rPr lang="en-US" altLang="zh-CN">
                <a:latin typeface="Arial" panose="020B0604020202020204" pitchFamily="34" charset="0"/>
              </a:rPr>
              <a:t>ROM</a:t>
            </a:r>
            <a:r>
              <a:rPr lang="zh-CN" altLang="en-US">
                <a:latin typeface="Arial" panose="020B0604020202020204" pitchFamily="34" charset="0"/>
              </a:rPr>
              <a:t>读出后直接给出下一条微指令的地址，这个地址就放在微地址寄存器中。如果当前微指令的测试字段</a:t>
            </a:r>
            <a:r>
              <a:rPr lang="en-US" altLang="zh-CN" i="1">
                <a:latin typeface="Arial" panose="020B0604020202020204" pitchFamily="34" charset="0"/>
              </a:rPr>
              <a:t>Pi</a:t>
            </a:r>
            <a:r>
              <a:rPr lang="zh-CN" altLang="en-US">
                <a:latin typeface="Arial" panose="020B0604020202020204" pitchFamily="34" charset="0"/>
              </a:rPr>
              <a:t>标明要测试判别时，意味着微程序出现分支，即出现条件转移。此时，通过测试标志</a:t>
            </a:r>
            <a:r>
              <a:rPr lang="en-US" altLang="zh-CN" i="1">
                <a:latin typeface="Arial" panose="020B0604020202020204" pitchFamily="34" charset="0"/>
              </a:rPr>
              <a:t>Pi</a:t>
            </a:r>
            <a:r>
              <a:rPr lang="zh-CN" altLang="en-US">
                <a:latin typeface="Arial" panose="020B0604020202020204" pitchFamily="34" charset="0"/>
              </a:rPr>
              <a:t>和执行部件反馈的“状态条件”信号所组成的地址转移逻辑电路去修改微地址寄存器的内容，并按修改好的微地址读出下一条微指令。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1D1466F-2BC6-7F46-BD3A-5D8AEED83350}"/>
              </a:ext>
            </a:extLst>
          </p:cNvPr>
          <p:cNvSpPr>
            <a:spLocks noGrp="1" noChangeArrowheads="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charset="0"/>
              </a:defRPr>
            </a:lvl1pPr>
            <a:lvl2pPr marL="742950" indent="-285750" defTabSz="904875">
              <a:defRPr sz="2000">
                <a:solidFill>
                  <a:schemeClr val="tx1"/>
                </a:solidFill>
                <a:latin typeface="Arial" charset="0"/>
              </a:defRPr>
            </a:lvl2pPr>
            <a:lvl3pPr marL="1143000" indent="-228600" defTabSz="904875">
              <a:defRPr sz="2000">
                <a:solidFill>
                  <a:schemeClr val="tx1"/>
                </a:solidFill>
                <a:latin typeface="Arial" charset="0"/>
              </a:defRPr>
            </a:lvl3pPr>
            <a:lvl4pPr marL="1600200" indent="-228600" defTabSz="904875">
              <a:defRPr sz="2000">
                <a:solidFill>
                  <a:schemeClr val="tx1"/>
                </a:solidFill>
                <a:latin typeface="Arial" charset="0"/>
              </a:defRPr>
            </a:lvl4pPr>
            <a:lvl5pPr marL="2057400" indent="-228600" defTabSz="904875">
              <a:defRPr sz="2000">
                <a:solidFill>
                  <a:schemeClr val="tx1"/>
                </a:solidFill>
                <a:latin typeface="Arial" charset="0"/>
              </a:defRPr>
            </a:lvl5pPr>
            <a:lvl6pPr marL="2514600" indent="-228600" defTabSz="904875" eaLnBrk="0" fontAlgn="base" hangingPunct="0">
              <a:spcBef>
                <a:spcPct val="0"/>
              </a:spcBef>
              <a:spcAft>
                <a:spcPct val="0"/>
              </a:spcAft>
              <a:defRPr sz="2000">
                <a:solidFill>
                  <a:schemeClr val="tx1"/>
                </a:solidFill>
                <a:latin typeface="Arial" charset="0"/>
              </a:defRPr>
            </a:lvl6pPr>
            <a:lvl7pPr marL="2971800" indent="-228600" defTabSz="904875" eaLnBrk="0" fontAlgn="base" hangingPunct="0">
              <a:spcBef>
                <a:spcPct val="0"/>
              </a:spcBef>
              <a:spcAft>
                <a:spcPct val="0"/>
              </a:spcAft>
              <a:defRPr sz="2000">
                <a:solidFill>
                  <a:schemeClr val="tx1"/>
                </a:solidFill>
                <a:latin typeface="Arial" charset="0"/>
              </a:defRPr>
            </a:lvl7pPr>
            <a:lvl8pPr marL="3429000" indent="-228600" defTabSz="904875" eaLnBrk="0" fontAlgn="base" hangingPunct="0">
              <a:spcBef>
                <a:spcPct val="0"/>
              </a:spcBef>
              <a:spcAft>
                <a:spcPct val="0"/>
              </a:spcAft>
              <a:defRPr sz="2000">
                <a:solidFill>
                  <a:schemeClr val="tx1"/>
                </a:solidFill>
                <a:latin typeface="Arial" charset="0"/>
              </a:defRPr>
            </a:lvl8pPr>
            <a:lvl9pPr marL="3886200" indent="-228600" defTabSz="904875" eaLnBrk="0" fontAlgn="base" hangingPunct="0">
              <a:spcBef>
                <a:spcPct val="0"/>
              </a:spcBef>
              <a:spcAft>
                <a:spcPct val="0"/>
              </a:spcAft>
              <a:defRPr sz="2000">
                <a:solidFill>
                  <a:schemeClr val="tx1"/>
                </a:solidFill>
                <a:latin typeface="Arial" charset="0"/>
              </a:defRPr>
            </a:lvl9pPr>
          </a:lstStyle>
          <a:p>
            <a:pPr>
              <a:defRPr/>
            </a:pPr>
            <a:r>
              <a:rPr lang="zh-CN" altLang="en-US" sz="1300">
                <a:latin typeface="Times New Roman" pitchFamily="18" charset="0"/>
              </a:rPr>
              <a:t>EE141</a:t>
            </a:r>
          </a:p>
        </p:txBody>
      </p:sp>
      <p:sp>
        <p:nvSpPr>
          <p:cNvPr id="26627" name="Rectangle 7">
            <a:extLst>
              <a:ext uri="{FF2B5EF4-FFF2-40B4-BE49-F238E27FC236}">
                <a16:creationId xmlns:a16="http://schemas.microsoft.com/office/drawing/2014/main" id="{8A89B910-2F97-4F4B-8C8D-8FB3089ECAB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panose="020B0604020202020204" pitchFamily="34" charset="0"/>
              </a:defRPr>
            </a:lvl1pPr>
            <a:lvl2pPr marL="742950" indent="-285750" defTabSz="904875">
              <a:defRPr sz="2000">
                <a:solidFill>
                  <a:schemeClr val="tx1"/>
                </a:solidFill>
                <a:latin typeface="Arial" panose="020B0604020202020204" pitchFamily="34" charset="0"/>
              </a:defRPr>
            </a:lvl2pPr>
            <a:lvl3pPr marL="1143000" indent="-228600" defTabSz="904875">
              <a:defRPr sz="2000">
                <a:solidFill>
                  <a:schemeClr val="tx1"/>
                </a:solidFill>
                <a:latin typeface="Arial" panose="020B0604020202020204" pitchFamily="34" charset="0"/>
              </a:defRPr>
            </a:lvl3pPr>
            <a:lvl4pPr marL="1600200" indent="-228600" defTabSz="904875">
              <a:defRPr sz="2000">
                <a:solidFill>
                  <a:schemeClr val="tx1"/>
                </a:solidFill>
                <a:latin typeface="Arial" panose="020B0604020202020204" pitchFamily="34" charset="0"/>
              </a:defRPr>
            </a:lvl4pPr>
            <a:lvl5pPr marL="2057400" indent="-228600" defTabSz="904875">
              <a:defRPr sz="2000">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sz="2000">
                <a:solidFill>
                  <a:schemeClr val="tx1"/>
                </a:solidFill>
                <a:latin typeface="Arial" panose="020B0604020202020204" pitchFamily="34" charset="0"/>
              </a:defRPr>
            </a:lvl9pPr>
          </a:lstStyle>
          <a:p>
            <a:pPr>
              <a:defRPr/>
            </a:pPr>
            <a:fld id="{F0591425-B009-344F-B9A1-FA562F61D40F}" type="slidenum">
              <a:rPr lang="zh-CN" altLang="en-US" sz="1300" smtClean="0">
                <a:latin typeface="Times New Roman" panose="02020603050405020304" pitchFamily="18" charset="0"/>
              </a:rPr>
              <a:pPr>
                <a:defRPr/>
              </a:pPr>
              <a:t>11</a:t>
            </a:fld>
            <a:endParaRPr lang="en-US" altLang="zh-CN" sz="1300">
              <a:latin typeface="Times New Roman" panose="02020603050405020304" pitchFamily="18" charset="0"/>
            </a:endParaRPr>
          </a:p>
        </p:txBody>
      </p:sp>
      <p:sp>
        <p:nvSpPr>
          <p:cNvPr id="26628" name="Rectangle 2">
            <a:extLst>
              <a:ext uri="{FF2B5EF4-FFF2-40B4-BE49-F238E27FC236}">
                <a16:creationId xmlns:a16="http://schemas.microsoft.com/office/drawing/2014/main" id="{7D6FF3D9-864B-7A4B-836E-F8EEBD4E8C50}"/>
              </a:ext>
            </a:extLst>
          </p:cNvPr>
          <p:cNvSpPr>
            <a:spLocks noGrp="1" noRot="1" noChangeAspect="1" noChangeArrowheads="1" noTextEdit="1"/>
          </p:cNvSpPr>
          <p:nvPr>
            <p:ph type="sldImg"/>
          </p:nvPr>
        </p:nvSpPr>
        <p:spPr>
          <a:xfrm>
            <a:off x="338138" y="679450"/>
            <a:ext cx="6172200" cy="3471863"/>
          </a:xfrm>
          <a:ln/>
        </p:spPr>
      </p:sp>
      <p:sp>
        <p:nvSpPr>
          <p:cNvPr id="26629" name="Rectangle 3">
            <a:extLst>
              <a:ext uri="{FF2B5EF4-FFF2-40B4-BE49-F238E27FC236}">
                <a16:creationId xmlns:a16="http://schemas.microsoft.com/office/drawing/2014/main" id="{0BAD875A-CBA5-C149-A0F8-317EF86874B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zh-CN" altLang="en-US">
                <a:latin typeface="Arial" panose="020B0604020202020204" pitchFamily="34" charset="0"/>
              </a:rPr>
              <a:t>由于采用控制存储器</a:t>
            </a:r>
            <a:r>
              <a:rPr lang="en-US" altLang="zh-CN">
                <a:latin typeface="Arial" panose="020B0604020202020204" pitchFamily="34" charset="0"/>
              </a:rPr>
              <a:t>(E2PROM)</a:t>
            </a:r>
            <a:r>
              <a:rPr lang="zh-CN" altLang="en-US">
                <a:latin typeface="Arial" panose="020B0604020202020204" pitchFamily="34" charset="0"/>
              </a:rPr>
              <a:t>，流程图中无需写状态名称，每一个状态框变成一条微指令。每条微指令的右上角须写上它在</a:t>
            </a:r>
            <a:r>
              <a:rPr lang="en-US" altLang="zh-CN">
                <a:latin typeface="Arial" panose="020B0604020202020204" pitchFamily="34" charset="0"/>
              </a:rPr>
              <a:t>E2PROM</a:t>
            </a:r>
            <a:r>
              <a:rPr lang="zh-CN" altLang="en-US">
                <a:latin typeface="Arial" panose="020B0604020202020204" pitchFamily="34" charset="0"/>
              </a:rPr>
              <a:t>中的微地址。本题中只有四条微指令，令其地址为</a:t>
            </a:r>
            <a:r>
              <a:rPr lang="en-US" altLang="zh-CN">
                <a:latin typeface="Arial" panose="020B0604020202020204" pitchFamily="34" charset="0"/>
              </a:rPr>
              <a:t>0000</a:t>
            </a:r>
            <a:r>
              <a:rPr lang="zh-CN" altLang="en-US">
                <a:latin typeface="Arial" panose="020B0604020202020204" pitchFamily="34" charset="0"/>
              </a:rPr>
              <a:t>，</a:t>
            </a:r>
            <a:r>
              <a:rPr lang="en-US" altLang="zh-CN">
                <a:latin typeface="Arial" panose="020B0604020202020204" pitchFamily="34" charset="0"/>
              </a:rPr>
              <a:t>0100</a:t>
            </a:r>
            <a:r>
              <a:rPr lang="zh-CN" altLang="en-US">
                <a:latin typeface="Arial" panose="020B0604020202020204" pitchFamily="34" charset="0"/>
              </a:rPr>
              <a:t>，</a:t>
            </a:r>
            <a:r>
              <a:rPr lang="en-US" altLang="zh-CN">
                <a:latin typeface="Arial" panose="020B0604020202020204" pitchFamily="34" charset="0"/>
              </a:rPr>
              <a:t>0101</a:t>
            </a:r>
            <a:r>
              <a:rPr lang="zh-CN" altLang="en-US">
                <a:latin typeface="Arial" panose="020B0604020202020204" pitchFamily="34" charset="0"/>
              </a:rPr>
              <a:t>，</a:t>
            </a:r>
            <a:r>
              <a:rPr lang="en-US" altLang="zh-CN">
                <a:latin typeface="Arial" panose="020B0604020202020204" pitchFamily="34" charset="0"/>
              </a:rPr>
              <a:t>1000</a:t>
            </a:r>
            <a:r>
              <a:rPr lang="zh-CN" altLang="en-US">
                <a:latin typeface="Arial" panose="020B0604020202020204" pitchFamily="34" charset="0"/>
              </a:rPr>
              <a:t>，它们是任意安排的用</a:t>
            </a:r>
            <a:r>
              <a:rPr lang="en-US" altLang="zh-CN">
                <a:latin typeface="Arial" panose="020B0604020202020204" pitchFamily="34" charset="0"/>
              </a:rPr>
              <a:t>4</a:t>
            </a:r>
            <a:r>
              <a:rPr lang="zh-CN" altLang="en-US">
                <a:latin typeface="Arial" panose="020B0604020202020204" pitchFamily="34" charset="0"/>
              </a:rPr>
              <a:t>位二进制表示的微地址。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7D82FE6-D996-1748-90AF-BE62AC4941EE}"/>
              </a:ext>
            </a:extLst>
          </p:cNvPr>
          <p:cNvSpPr>
            <a:spLocks noGrp="1" noChangeArrowheads="1"/>
          </p:cNvSpPr>
          <p:nvPr>
            <p:ph type="hdr"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charset="0"/>
              </a:defRPr>
            </a:lvl1pPr>
            <a:lvl2pPr marL="742950" indent="-285750" defTabSz="904875">
              <a:defRPr sz="2000">
                <a:solidFill>
                  <a:schemeClr val="tx1"/>
                </a:solidFill>
                <a:latin typeface="Arial" charset="0"/>
              </a:defRPr>
            </a:lvl2pPr>
            <a:lvl3pPr marL="1143000" indent="-228600" defTabSz="904875">
              <a:defRPr sz="2000">
                <a:solidFill>
                  <a:schemeClr val="tx1"/>
                </a:solidFill>
                <a:latin typeface="Arial" charset="0"/>
              </a:defRPr>
            </a:lvl3pPr>
            <a:lvl4pPr marL="1600200" indent="-228600" defTabSz="904875">
              <a:defRPr sz="2000">
                <a:solidFill>
                  <a:schemeClr val="tx1"/>
                </a:solidFill>
                <a:latin typeface="Arial" charset="0"/>
              </a:defRPr>
            </a:lvl4pPr>
            <a:lvl5pPr marL="2057400" indent="-228600" defTabSz="904875">
              <a:defRPr sz="2000">
                <a:solidFill>
                  <a:schemeClr val="tx1"/>
                </a:solidFill>
                <a:latin typeface="Arial" charset="0"/>
              </a:defRPr>
            </a:lvl5pPr>
            <a:lvl6pPr marL="2514600" indent="-228600" defTabSz="904875" eaLnBrk="0" fontAlgn="base" hangingPunct="0">
              <a:spcBef>
                <a:spcPct val="0"/>
              </a:spcBef>
              <a:spcAft>
                <a:spcPct val="0"/>
              </a:spcAft>
              <a:defRPr sz="2000">
                <a:solidFill>
                  <a:schemeClr val="tx1"/>
                </a:solidFill>
                <a:latin typeface="Arial" charset="0"/>
              </a:defRPr>
            </a:lvl6pPr>
            <a:lvl7pPr marL="2971800" indent="-228600" defTabSz="904875" eaLnBrk="0" fontAlgn="base" hangingPunct="0">
              <a:spcBef>
                <a:spcPct val="0"/>
              </a:spcBef>
              <a:spcAft>
                <a:spcPct val="0"/>
              </a:spcAft>
              <a:defRPr sz="2000">
                <a:solidFill>
                  <a:schemeClr val="tx1"/>
                </a:solidFill>
                <a:latin typeface="Arial" charset="0"/>
              </a:defRPr>
            </a:lvl7pPr>
            <a:lvl8pPr marL="3429000" indent="-228600" defTabSz="904875" eaLnBrk="0" fontAlgn="base" hangingPunct="0">
              <a:spcBef>
                <a:spcPct val="0"/>
              </a:spcBef>
              <a:spcAft>
                <a:spcPct val="0"/>
              </a:spcAft>
              <a:defRPr sz="2000">
                <a:solidFill>
                  <a:schemeClr val="tx1"/>
                </a:solidFill>
                <a:latin typeface="Arial" charset="0"/>
              </a:defRPr>
            </a:lvl8pPr>
            <a:lvl9pPr marL="3886200" indent="-228600" defTabSz="904875" eaLnBrk="0" fontAlgn="base" hangingPunct="0">
              <a:spcBef>
                <a:spcPct val="0"/>
              </a:spcBef>
              <a:spcAft>
                <a:spcPct val="0"/>
              </a:spcAft>
              <a:defRPr sz="2000">
                <a:solidFill>
                  <a:schemeClr val="tx1"/>
                </a:solidFill>
                <a:latin typeface="Arial" charset="0"/>
              </a:defRPr>
            </a:lvl9pPr>
          </a:lstStyle>
          <a:p>
            <a:pPr>
              <a:defRPr/>
            </a:pPr>
            <a:r>
              <a:rPr lang="zh-CN" altLang="en-US" sz="1300">
                <a:latin typeface="Times New Roman" pitchFamily="18" charset="0"/>
              </a:rPr>
              <a:t>EE141</a:t>
            </a:r>
          </a:p>
        </p:txBody>
      </p:sp>
      <p:sp>
        <p:nvSpPr>
          <p:cNvPr id="27651" name="Rectangle 7">
            <a:extLst>
              <a:ext uri="{FF2B5EF4-FFF2-40B4-BE49-F238E27FC236}">
                <a16:creationId xmlns:a16="http://schemas.microsoft.com/office/drawing/2014/main" id="{C55DACF7-9487-AD48-A55E-9A7CA2AB8EFE}"/>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04875">
              <a:defRPr sz="2000">
                <a:solidFill>
                  <a:schemeClr val="tx1"/>
                </a:solidFill>
                <a:latin typeface="Arial" panose="020B0604020202020204" pitchFamily="34" charset="0"/>
              </a:defRPr>
            </a:lvl1pPr>
            <a:lvl2pPr marL="742950" indent="-285750" defTabSz="904875">
              <a:defRPr sz="2000">
                <a:solidFill>
                  <a:schemeClr val="tx1"/>
                </a:solidFill>
                <a:latin typeface="Arial" panose="020B0604020202020204" pitchFamily="34" charset="0"/>
              </a:defRPr>
            </a:lvl2pPr>
            <a:lvl3pPr marL="1143000" indent="-228600" defTabSz="904875">
              <a:defRPr sz="2000">
                <a:solidFill>
                  <a:schemeClr val="tx1"/>
                </a:solidFill>
                <a:latin typeface="Arial" panose="020B0604020202020204" pitchFamily="34" charset="0"/>
              </a:defRPr>
            </a:lvl3pPr>
            <a:lvl4pPr marL="1600200" indent="-228600" defTabSz="904875">
              <a:defRPr sz="2000">
                <a:solidFill>
                  <a:schemeClr val="tx1"/>
                </a:solidFill>
                <a:latin typeface="Arial" panose="020B0604020202020204" pitchFamily="34" charset="0"/>
              </a:defRPr>
            </a:lvl4pPr>
            <a:lvl5pPr marL="2057400" indent="-228600" defTabSz="904875">
              <a:defRPr sz="2000">
                <a:solidFill>
                  <a:schemeClr val="tx1"/>
                </a:solidFill>
                <a:latin typeface="Arial" panose="020B0604020202020204" pitchFamily="34" charset="0"/>
              </a:defRPr>
            </a:lvl5pPr>
            <a:lvl6pPr marL="2514600" indent="-228600" defTabSz="90487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0487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0487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04875" eaLnBrk="0" fontAlgn="base" hangingPunct="0">
              <a:spcBef>
                <a:spcPct val="0"/>
              </a:spcBef>
              <a:spcAft>
                <a:spcPct val="0"/>
              </a:spcAft>
              <a:defRPr sz="2000">
                <a:solidFill>
                  <a:schemeClr val="tx1"/>
                </a:solidFill>
                <a:latin typeface="Arial" panose="020B0604020202020204" pitchFamily="34" charset="0"/>
              </a:defRPr>
            </a:lvl9pPr>
          </a:lstStyle>
          <a:p>
            <a:pPr>
              <a:defRPr/>
            </a:pPr>
            <a:fld id="{948B3BD9-9B84-6F42-8F96-185AF7B85D96}" type="slidenum">
              <a:rPr lang="zh-CN" altLang="en-US" sz="1300" smtClean="0">
                <a:latin typeface="Times New Roman" panose="02020603050405020304" pitchFamily="18" charset="0"/>
              </a:rPr>
              <a:pPr>
                <a:defRPr/>
              </a:pPr>
              <a:t>16</a:t>
            </a:fld>
            <a:endParaRPr lang="en-US" altLang="zh-CN" sz="1300">
              <a:latin typeface="Times New Roman" panose="02020603050405020304" pitchFamily="18" charset="0"/>
            </a:endParaRPr>
          </a:p>
        </p:txBody>
      </p:sp>
      <p:sp>
        <p:nvSpPr>
          <p:cNvPr id="27652" name="Rectangle 2">
            <a:extLst>
              <a:ext uri="{FF2B5EF4-FFF2-40B4-BE49-F238E27FC236}">
                <a16:creationId xmlns:a16="http://schemas.microsoft.com/office/drawing/2014/main" id="{E2DE311B-60A2-5F43-975C-2E97DCE78074}"/>
              </a:ext>
            </a:extLst>
          </p:cNvPr>
          <p:cNvSpPr>
            <a:spLocks noGrp="1" noRot="1" noChangeAspect="1" noChangeArrowheads="1" noTextEdit="1"/>
          </p:cNvSpPr>
          <p:nvPr>
            <p:ph type="sldImg"/>
          </p:nvPr>
        </p:nvSpPr>
        <p:spPr>
          <a:xfrm>
            <a:off x="338138" y="679450"/>
            <a:ext cx="6172200" cy="3471863"/>
          </a:xfrm>
          <a:ln/>
        </p:spPr>
      </p:sp>
      <p:sp>
        <p:nvSpPr>
          <p:cNvPr id="27653" name="Rectangle 3">
            <a:extLst>
              <a:ext uri="{FF2B5EF4-FFF2-40B4-BE49-F238E27FC236}">
                <a16:creationId xmlns:a16="http://schemas.microsoft.com/office/drawing/2014/main" id="{5F9B530F-0C80-344F-A352-1801E94D69B8}"/>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zh-CN" altLang="en-US">
                <a:latin typeface="Arial" panose="020B0604020202020204" pitchFamily="34" charset="0"/>
              </a:rPr>
              <a:t>图中，每一个方框表示一条微指令。右上角的二进制码表示当前微指令的地址；右下角的数字表示下条微指令的地址</a:t>
            </a:r>
            <a:r>
              <a:rPr lang="en-US" altLang="zh-CN">
                <a:latin typeface="Arial" panose="020B0604020202020204" pitchFamily="34" charset="0"/>
              </a:rPr>
              <a:t>(</a:t>
            </a:r>
            <a:r>
              <a:rPr lang="zh-CN" altLang="en-US">
                <a:latin typeface="Arial" panose="020B0604020202020204" pitchFamily="34" charset="0"/>
              </a:rPr>
              <a:t>在微程序无分支情况下</a:t>
            </a:r>
            <a:r>
              <a:rPr lang="en-US" altLang="zh-CN">
                <a:latin typeface="Arial" panose="020B0604020202020204" pitchFamily="34" charset="0"/>
              </a:rPr>
              <a:t>)</a:t>
            </a:r>
            <a:r>
              <a:rPr lang="zh-CN" altLang="en-US">
                <a:latin typeface="Arial" panose="020B0604020202020204" pitchFamily="34" charset="0"/>
              </a:rPr>
              <a:t>或待修改的地址</a:t>
            </a:r>
            <a:r>
              <a:rPr lang="en-US" altLang="zh-CN">
                <a:latin typeface="Arial" panose="020B0604020202020204" pitchFamily="34" charset="0"/>
              </a:rPr>
              <a:t>(</a:t>
            </a:r>
            <a:r>
              <a:rPr lang="zh-CN" altLang="en-US">
                <a:latin typeface="Arial" panose="020B0604020202020204" pitchFamily="34" charset="0"/>
              </a:rPr>
              <a:t>在微程序有分支情况下</a:t>
            </a:r>
            <a:r>
              <a:rPr lang="en-US" altLang="zh-CN">
                <a:latin typeface="Arial" panose="020B0604020202020204" pitchFamily="34" charset="0"/>
              </a:rPr>
              <a:t>)</a:t>
            </a:r>
            <a:r>
              <a:rPr lang="zh-CN" altLang="en-US">
                <a:latin typeface="Arial" panose="020B0604020202020204" pitchFamily="34" charset="0"/>
              </a:rPr>
              <a:t>。最上面的第一条微指令的当前地址为</a:t>
            </a:r>
            <a:r>
              <a:rPr lang="en-US" altLang="zh-CN">
                <a:latin typeface="Arial" panose="020B0604020202020204" pitchFamily="34" charset="0"/>
              </a:rPr>
              <a:t>0000</a:t>
            </a:r>
            <a:r>
              <a:rPr lang="zh-CN" altLang="en-US">
                <a:latin typeface="Arial" panose="020B0604020202020204" pitchFamily="34" charset="0"/>
              </a:rPr>
              <a:t>，它是所有微程序的入口地址，这可以通过系统启动时将微地址寄存器清零来给出。第一条微指令的下地址</a:t>
            </a:r>
            <a:r>
              <a:rPr lang="en-US" altLang="zh-CN">
                <a:latin typeface="Arial" panose="020B0604020202020204" pitchFamily="34" charset="0"/>
              </a:rPr>
              <a:t>1000</a:t>
            </a:r>
            <a:r>
              <a:rPr lang="zh-CN" altLang="en-US">
                <a:latin typeface="Arial" panose="020B0604020202020204" pitchFamily="34" charset="0"/>
              </a:rPr>
              <a:t>是一个待修改的微地址，在</a:t>
            </a:r>
            <a:r>
              <a:rPr lang="en-US" altLang="zh-CN">
                <a:latin typeface="Arial" panose="020B0604020202020204" pitchFamily="34" charset="0"/>
              </a:rPr>
              <a:t>P1</a:t>
            </a:r>
            <a:r>
              <a:rPr lang="zh-CN" altLang="en-US">
                <a:latin typeface="Arial" panose="020B0604020202020204" pitchFamily="34" charset="0"/>
              </a:rPr>
              <a:t>测试时，根据</a:t>
            </a:r>
            <a:r>
              <a:rPr lang="en-US" altLang="zh-CN">
                <a:latin typeface="Arial" panose="020B0604020202020204" pitchFamily="34" charset="0"/>
              </a:rPr>
              <a:t>IR1</a:t>
            </a:r>
            <a:r>
              <a:rPr lang="zh-CN" altLang="en-US">
                <a:latin typeface="Arial" panose="020B0604020202020204" pitchFamily="34" charset="0"/>
              </a:rPr>
              <a:t>，</a:t>
            </a:r>
            <a:r>
              <a:rPr lang="en-US" altLang="zh-CN">
                <a:latin typeface="Arial" panose="020B0604020202020204" pitchFamily="34" charset="0"/>
              </a:rPr>
              <a:t>IR2</a:t>
            </a:r>
            <a:r>
              <a:rPr lang="zh-CN" altLang="en-US">
                <a:latin typeface="Arial" panose="020B0604020202020204" pitchFamily="34" charset="0"/>
              </a:rPr>
              <a:t>的状态修改微地址寄存器的最后两位触发器，从而得出</a:t>
            </a:r>
            <a:r>
              <a:rPr lang="en-US" altLang="zh-CN">
                <a:latin typeface="Arial" panose="020B0604020202020204" pitchFamily="34" charset="0"/>
              </a:rPr>
              <a:t>1000</a:t>
            </a:r>
            <a:r>
              <a:rPr lang="zh-CN" altLang="en-US">
                <a:latin typeface="Arial" panose="020B0604020202020204" pitchFamily="34" charset="0"/>
              </a:rPr>
              <a:t>，</a:t>
            </a:r>
            <a:r>
              <a:rPr lang="en-US" altLang="zh-CN">
                <a:latin typeface="Arial" panose="020B0604020202020204" pitchFamily="34" charset="0"/>
              </a:rPr>
              <a:t>1001</a:t>
            </a:r>
            <a:r>
              <a:rPr lang="zh-CN" altLang="en-US">
                <a:latin typeface="Arial" panose="020B0604020202020204" pitchFamily="34" charset="0"/>
              </a:rPr>
              <a:t>，</a:t>
            </a:r>
            <a:r>
              <a:rPr lang="en-US" altLang="zh-CN">
                <a:latin typeface="Arial" panose="020B0604020202020204" pitchFamily="34" charset="0"/>
              </a:rPr>
              <a:t>1010</a:t>
            </a:r>
            <a:r>
              <a:rPr lang="zh-CN" altLang="en-US">
                <a:latin typeface="Arial" panose="020B0604020202020204" pitchFamily="34" charset="0"/>
              </a:rPr>
              <a:t>，</a:t>
            </a:r>
            <a:r>
              <a:rPr lang="en-US" altLang="zh-CN">
                <a:latin typeface="Arial" panose="020B0604020202020204" pitchFamily="34" charset="0"/>
              </a:rPr>
              <a:t>101l</a:t>
            </a:r>
            <a:r>
              <a:rPr lang="zh-CN" altLang="en-US">
                <a:latin typeface="Arial" panose="020B0604020202020204" pitchFamily="34" charset="0"/>
              </a:rPr>
              <a:t>四个微地址，实现了四个微程序的多路并行分支。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sz="4400"/>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0D78EB8A-2A55-F242-A53B-1B88D688041D}"/>
              </a:ext>
            </a:extLst>
          </p:cNvPr>
          <p:cNvSpPr>
            <a:spLocks noGrp="1" noChangeArrowheads="1"/>
          </p:cNvSpPr>
          <p:nvPr>
            <p:ph type="sldNum" sz="quarter" idx="10"/>
          </p:nvPr>
        </p:nvSpPr>
        <p:spPr>
          <a:ln/>
        </p:spPr>
        <p:txBody>
          <a:bodyPr/>
          <a:lstStyle>
            <a:lvl1pPr>
              <a:defRPr/>
            </a:lvl1pPr>
          </a:lstStyle>
          <a:p>
            <a:pPr>
              <a:defRPr/>
            </a:pPr>
            <a:fld id="{8D4A59F8-D17B-314F-9D08-CA2296A3870D}" type="slidenum">
              <a:rPr lang="zh-CN" altLang="en-US"/>
              <a:pPr>
                <a:defRPr/>
              </a:pPr>
              <a:t>‹#›</a:t>
            </a:fld>
            <a:endParaRPr lang="en-US" altLang="zh-CN"/>
          </a:p>
        </p:txBody>
      </p:sp>
      <p:sp>
        <p:nvSpPr>
          <p:cNvPr id="5" name="Rectangle 9">
            <a:extLst>
              <a:ext uri="{FF2B5EF4-FFF2-40B4-BE49-F238E27FC236}">
                <a16:creationId xmlns:a16="http://schemas.microsoft.com/office/drawing/2014/main" id="{8F80D602-C881-8E4E-9FE5-5333616DBB6F}"/>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242896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3D930AA-6262-1142-9EFD-477FC1FAA3F3}"/>
              </a:ext>
            </a:extLst>
          </p:cNvPr>
          <p:cNvSpPr>
            <a:spLocks noGrp="1" noChangeArrowheads="1"/>
          </p:cNvSpPr>
          <p:nvPr>
            <p:ph type="sldNum" sz="quarter" idx="10"/>
          </p:nvPr>
        </p:nvSpPr>
        <p:spPr>
          <a:ln/>
        </p:spPr>
        <p:txBody>
          <a:bodyPr/>
          <a:lstStyle>
            <a:lvl1pPr>
              <a:defRPr/>
            </a:lvl1pPr>
          </a:lstStyle>
          <a:p>
            <a:pPr>
              <a:defRPr/>
            </a:pPr>
            <a:fld id="{FD72274C-818B-B645-B9A5-B2EB256F33CA}" type="slidenum">
              <a:rPr lang="zh-CN" altLang="en-US"/>
              <a:pPr>
                <a:defRPr/>
              </a:pPr>
              <a:t>‹#›</a:t>
            </a:fld>
            <a:endParaRPr lang="en-US" altLang="zh-CN"/>
          </a:p>
        </p:txBody>
      </p:sp>
      <p:sp>
        <p:nvSpPr>
          <p:cNvPr id="5" name="Rectangle 9">
            <a:extLst>
              <a:ext uri="{FF2B5EF4-FFF2-40B4-BE49-F238E27FC236}">
                <a16:creationId xmlns:a16="http://schemas.microsoft.com/office/drawing/2014/main" id="{09125F94-804C-0043-B56C-961BD76DFEC5}"/>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401116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99501" y="228601"/>
            <a:ext cx="2595033" cy="5046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1" y="228601"/>
            <a:ext cx="7581900" cy="50466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58F05379-A346-A845-8F20-A3C815DF832C}"/>
              </a:ext>
            </a:extLst>
          </p:cNvPr>
          <p:cNvSpPr>
            <a:spLocks noGrp="1" noChangeArrowheads="1"/>
          </p:cNvSpPr>
          <p:nvPr>
            <p:ph type="sldNum" sz="quarter" idx="10"/>
          </p:nvPr>
        </p:nvSpPr>
        <p:spPr>
          <a:ln/>
        </p:spPr>
        <p:txBody>
          <a:bodyPr/>
          <a:lstStyle>
            <a:lvl1pPr>
              <a:defRPr/>
            </a:lvl1pPr>
          </a:lstStyle>
          <a:p>
            <a:pPr>
              <a:defRPr/>
            </a:pPr>
            <a:fld id="{2290695D-49B7-674F-9C5D-3D6827C40958}" type="slidenum">
              <a:rPr lang="zh-CN" altLang="en-US"/>
              <a:pPr>
                <a:defRPr/>
              </a:pPr>
              <a:t>‹#›</a:t>
            </a:fld>
            <a:endParaRPr lang="en-US" altLang="zh-CN"/>
          </a:p>
        </p:txBody>
      </p:sp>
      <p:sp>
        <p:nvSpPr>
          <p:cNvPr id="5" name="Rectangle 9">
            <a:extLst>
              <a:ext uri="{FF2B5EF4-FFF2-40B4-BE49-F238E27FC236}">
                <a16:creationId xmlns:a16="http://schemas.microsoft.com/office/drawing/2014/main" id="{3F70FD70-8381-5B4D-A9F4-3ADD8EEAD5E6}"/>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1225895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28600"/>
            <a:ext cx="10363200" cy="679450"/>
          </a:xfrm>
        </p:spPr>
        <p:txBody>
          <a:bodyPr/>
          <a:lstStyle/>
          <a:p>
            <a:r>
              <a:rPr lang="zh-CN" altLang="en-US"/>
              <a:t>单击此处编辑母版标题样式</a:t>
            </a:r>
          </a:p>
        </p:txBody>
      </p:sp>
      <p:sp>
        <p:nvSpPr>
          <p:cNvPr id="3" name="表格占位符 2"/>
          <p:cNvSpPr>
            <a:spLocks noGrp="1"/>
          </p:cNvSpPr>
          <p:nvPr>
            <p:ph type="tbl" idx="1"/>
          </p:nvPr>
        </p:nvSpPr>
        <p:spPr>
          <a:xfrm>
            <a:off x="931333" y="1160463"/>
            <a:ext cx="10363200" cy="4114800"/>
          </a:xfrm>
        </p:spPr>
        <p:txBody>
          <a:bodyPr/>
          <a:lstStyle/>
          <a:p>
            <a:pPr lvl="0"/>
            <a:endParaRPr lang="zh-CN" altLang="en-US" noProof="0"/>
          </a:p>
        </p:txBody>
      </p:sp>
      <p:sp>
        <p:nvSpPr>
          <p:cNvPr id="4" name="Rectangle 5">
            <a:extLst>
              <a:ext uri="{FF2B5EF4-FFF2-40B4-BE49-F238E27FC236}">
                <a16:creationId xmlns:a16="http://schemas.microsoft.com/office/drawing/2014/main" id="{2ED1E11D-D758-744C-B569-E396077165F5}"/>
              </a:ext>
            </a:extLst>
          </p:cNvPr>
          <p:cNvSpPr>
            <a:spLocks noGrp="1" noChangeArrowheads="1"/>
          </p:cNvSpPr>
          <p:nvPr>
            <p:ph type="sldNum" sz="quarter" idx="10"/>
          </p:nvPr>
        </p:nvSpPr>
        <p:spPr>
          <a:ln/>
        </p:spPr>
        <p:txBody>
          <a:bodyPr/>
          <a:lstStyle>
            <a:lvl1pPr>
              <a:defRPr/>
            </a:lvl1pPr>
          </a:lstStyle>
          <a:p>
            <a:pPr>
              <a:defRPr/>
            </a:pPr>
            <a:fld id="{198DFAC3-7AE9-8844-8F88-DCBA483CB4A8}" type="slidenum">
              <a:rPr lang="zh-CN" altLang="en-US"/>
              <a:pPr>
                <a:defRPr/>
              </a:pPr>
              <a:t>‹#›</a:t>
            </a:fld>
            <a:endParaRPr lang="en-US" altLang="zh-CN"/>
          </a:p>
        </p:txBody>
      </p:sp>
      <p:sp>
        <p:nvSpPr>
          <p:cNvPr id="5" name="Rectangle 9">
            <a:extLst>
              <a:ext uri="{FF2B5EF4-FFF2-40B4-BE49-F238E27FC236}">
                <a16:creationId xmlns:a16="http://schemas.microsoft.com/office/drawing/2014/main" id="{A227A9B3-3D9B-AC49-9C3A-454C0EEEAAF5}"/>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124895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a:t>单击此处编辑母版标题样式</a:t>
            </a:r>
          </a:p>
        </p:txBody>
      </p:sp>
      <p:sp>
        <p:nvSpPr>
          <p:cNvPr id="3" name="内容占位符 2"/>
          <p:cNvSpPr>
            <a:spLocks noGrp="1"/>
          </p:cNvSpPr>
          <p:nvPr>
            <p:ph idx="1"/>
          </p:nvPr>
        </p:nvSpPr>
        <p:spPr/>
        <p:txBody>
          <a:bodyPr/>
          <a:lstStyle>
            <a:lvl1pPr>
              <a:defRPr sz="2800"/>
            </a:lvl1pPr>
            <a:lvl2pPr>
              <a:defRPr sz="2400"/>
            </a:lvl2pPr>
            <a:lvl3pPr>
              <a:defRPr sz="200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76C8F312-8EA2-C549-85C8-B08E41B7EA60}"/>
              </a:ext>
            </a:extLst>
          </p:cNvPr>
          <p:cNvSpPr>
            <a:spLocks noGrp="1" noChangeArrowheads="1"/>
          </p:cNvSpPr>
          <p:nvPr>
            <p:ph type="sldNum" sz="quarter" idx="10"/>
          </p:nvPr>
        </p:nvSpPr>
        <p:spPr>
          <a:ln/>
        </p:spPr>
        <p:txBody>
          <a:bodyPr/>
          <a:lstStyle>
            <a:lvl1pPr>
              <a:defRPr/>
            </a:lvl1pPr>
          </a:lstStyle>
          <a:p>
            <a:pPr>
              <a:defRPr/>
            </a:pPr>
            <a:fld id="{A1E69BF2-6E2D-6749-BC08-397DD459825C}" type="slidenum">
              <a:rPr lang="zh-CN" altLang="en-US"/>
              <a:pPr>
                <a:defRPr/>
              </a:pPr>
              <a:t>‹#›</a:t>
            </a:fld>
            <a:endParaRPr lang="en-US" altLang="zh-CN"/>
          </a:p>
        </p:txBody>
      </p:sp>
      <p:sp>
        <p:nvSpPr>
          <p:cNvPr id="5" name="Rectangle 9">
            <a:extLst>
              <a:ext uri="{FF2B5EF4-FFF2-40B4-BE49-F238E27FC236}">
                <a16:creationId xmlns:a16="http://schemas.microsoft.com/office/drawing/2014/main" id="{D41B333E-B30E-2146-9BAA-701997944202}"/>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68402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DE5F0795-C213-8F41-8657-09DA36B08BE5}"/>
              </a:ext>
            </a:extLst>
          </p:cNvPr>
          <p:cNvSpPr>
            <a:spLocks noGrp="1" noChangeArrowheads="1"/>
          </p:cNvSpPr>
          <p:nvPr>
            <p:ph type="sldNum" sz="quarter" idx="10"/>
          </p:nvPr>
        </p:nvSpPr>
        <p:spPr>
          <a:ln/>
        </p:spPr>
        <p:txBody>
          <a:bodyPr/>
          <a:lstStyle>
            <a:lvl1pPr>
              <a:defRPr/>
            </a:lvl1pPr>
          </a:lstStyle>
          <a:p>
            <a:pPr>
              <a:defRPr/>
            </a:pPr>
            <a:fld id="{0508B594-6070-6B4B-97C8-CEE374AF5A41}" type="slidenum">
              <a:rPr lang="zh-CN" altLang="en-US"/>
              <a:pPr>
                <a:defRPr/>
              </a:pPr>
              <a:t>‹#›</a:t>
            </a:fld>
            <a:endParaRPr lang="en-US" altLang="zh-CN"/>
          </a:p>
        </p:txBody>
      </p:sp>
      <p:sp>
        <p:nvSpPr>
          <p:cNvPr id="5" name="Rectangle 9">
            <a:extLst>
              <a:ext uri="{FF2B5EF4-FFF2-40B4-BE49-F238E27FC236}">
                <a16:creationId xmlns:a16="http://schemas.microsoft.com/office/drawing/2014/main" id="{F4E59D40-9DD5-4F4D-8626-F64E7C78ED59}"/>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125028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31333" y="116046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4533" y="116046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7333378C-05C9-474F-A785-0B068F77262F}"/>
              </a:ext>
            </a:extLst>
          </p:cNvPr>
          <p:cNvSpPr>
            <a:spLocks noGrp="1" noChangeArrowheads="1"/>
          </p:cNvSpPr>
          <p:nvPr>
            <p:ph type="sldNum" sz="quarter" idx="10"/>
          </p:nvPr>
        </p:nvSpPr>
        <p:spPr>
          <a:ln/>
        </p:spPr>
        <p:txBody>
          <a:bodyPr/>
          <a:lstStyle>
            <a:lvl1pPr>
              <a:defRPr/>
            </a:lvl1pPr>
          </a:lstStyle>
          <a:p>
            <a:pPr>
              <a:defRPr/>
            </a:pPr>
            <a:fld id="{4E2D1F0D-E282-8645-9650-DE9DB1916EC7}" type="slidenum">
              <a:rPr lang="zh-CN" altLang="en-US"/>
              <a:pPr>
                <a:defRPr/>
              </a:pPr>
              <a:t>‹#›</a:t>
            </a:fld>
            <a:endParaRPr lang="en-US" altLang="zh-CN"/>
          </a:p>
        </p:txBody>
      </p:sp>
      <p:sp>
        <p:nvSpPr>
          <p:cNvPr id="6" name="Rectangle 9">
            <a:extLst>
              <a:ext uri="{FF2B5EF4-FFF2-40B4-BE49-F238E27FC236}">
                <a16:creationId xmlns:a16="http://schemas.microsoft.com/office/drawing/2014/main" id="{42DD0190-227A-EB43-B958-5EEBF8035C71}"/>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104803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F624FB57-122E-9F4E-AB6F-3A65CED63144}"/>
              </a:ext>
            </a:extLst>
          </p:cNvPr>
          <p:cNvSpPr>
            <a:spLocks noGrp="1" noChangeArrowheads="1"/>
          </p:cNvSpPr>
          <p:nvPr>
            <p:ph type="sldNum" sz="quarter" idx="10"/>
          </p:nvPr>
        </p:nvSpPr>
        <p:spPr>
          <a:ln/>
        </p:spPr>
        <p:txBody>
          <a:bodyPr/>
          <a:lstStyle>
            <a:lvl1pPr>
              <a:defRPr/>
            </a:lvl1pPr>
          </a:lstStyle>
          <a:p>
            <a:pPr>
              <a:defRPr/>
            </a:pPr>
            <a:fld id="{3A55425E-0B96-A045-97AD-8123AB94AFCC}" type="slidenum">
              <a:rPr lang="zh-CN" altLang="en-US"/>
              <a:pPr>
                <a:defRPr/>
              </a:pPr>
              <a:t>‹#›</a:t>
            </a:fld>
            <a:endParaRPr lang="en-US" altLang="zh-CN"/>
          </a:p>
        </p:txBody>
      </p:sp>
      <p:sp>
        <p:nvSpPr>
          <p:cNvPr id="8" name="Rectangle 9">
            <a:extLst>
              <a:ext uri="{FF2B5EF4-FFF2-40B4-BE49-F238E27FC236}">
                <a16:creationId xmlns:a16="http://schemas.microsoft.com/office/drawing/2014/main" id="{1700D6B9-4003-114F-9A08-B0DA8B34DF4A}"/>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282376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6DA472B9-DA45-6946-A6EA-2AB809001CB8}"/>
              </a:ext>
            </a:extLst>
          </p:cNvPr>
          <p:cNvSpPr>
            <a:spLocks noGrp="1" noChangeArrowheads="1"/>
          </p:cNvSpPr>
          <p:nvPr>
            <p:ph type="sldNum" sz="quarter" idx="10"/>
          </p:nvPr>
        </p:nvSpPr>
        <p:spPr>
          <a:ln/>
        </p:spPr>
        <p:txBody>
          <a:bodyPr/>
          <a:lstStyle>
            <a:lvl1pPr>
              <a:defRPr/>
            </a:lvl1pPr>
          </a:lstStyle>
          <a:p>
            <a:pPr>
              <a:defRPr/>
            </a:pPr>
            <a:fld id="{06A4C592-BB1D-334B-AED8-24D0804DE816}" type="slidenum">
              <a:rPr lang="zh-CN" altLang="en-US"/>
              <a:pPr>
                <a:defRPr/>
              </a:pPr>
              <a:t>‹#›</a:t>
            </a:fld>
            <a:endParaRPr lang="en-US" altLang="zh-CN"/>
          </a:p>
        </p:txBody>
      </p:sp>
      <p:sp>
        <p:nvSpPr>
          <p:cNvPr id="4" name="Rectangle 9">
            <a:extLst>
              <a:ext uri="{FF2B5EF4-FFF2-40B4-BE49-F238E27FC236}">
                <a16:creationId xmlns:a16="http://schemas.microsoft.com/office/drawing/2014/main" id="{DD8AFE6B-0822-1141-9461-2BB48F06F8C4}"/>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280170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90280C0-5D77-9340-89CD-7D50C181BB8F}"/>
              </a:ext>
            </a:extLst>
          </p:cNvPr>
          <p:cNvSpPr>
            <a:spLocks noGrp="1" noChangeArrowheads="1"/>
          </p:cNvSpPr>
          <p:nvPr>
            <p:ph type="sldNum" sz="quarter" idx="10"/>
          </p:nvPr>
        </p:nvSpPr>
        <p:spPr>
          <a:ln/>
        </p:spPr>
        <p:txBody>
          <a:bodyPr/>
          <a:lstStyle>
            <a:lvl1pPr>
              <a:defRPr/>
            </a:lvl1pPr>
          </a:lstStyle>
          <a:p>
            <a:pPr>
              <a:defRPr/>
            </a:pPr>
            <a:fld id="{3D7DE6F2-CD45-1148-AC4F-F6043D1BBBA1}" type="slidenum">
              <a:rPr lang="zh-CN" altLang="en-US"/>
              <a:pPr>
                <a:defRPr/>
              </a:pPr>
              <a:t>‹#›</a:t>
            </a:fld>
            <a:endParaRPr lang="en-US" altLang="zh-CN"/>
          </a:p>
        </p:txBody>
      </p:sp>
      <p:sp>
        <p:nvSpPr>
          <p:cNvPr id="3" name="Rectangle 9">
            <a:extLst>
              <a:ext uri="{FF2B5EF4-FFF2-40B4-BE49-F238E27FC236}">
                <a16:creationId xmlns:a16="http://schemas.microsoft.com/office/drawing/2014/main" id="{FE073129-3301-C247-87F1-C6832A954A6D}"/>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111586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AC4AFD22-AFC0-B943-A3CE-839D05718432}"/>
              </a:ext>
            </a:extLst>
          </p:cNvPr>
          <p:cNvSpPr>
            <a:spLocks noGrp="1" noChangeArrowheads="1"/>
          </p:cNvSpPr>
          <p:nvPr>
            <p:ph type="sldNum" sz="quarter" idx="10"/>
          </p:nvPr>
        </p:nvSpPr>
        <p:spPr>
          <a:ln/>
        </p:spPr>
        <p:txBody>
          <a:bodyPr/>
          <a:lstStyle>
            <a:lvl1pPr>
              <a:defRPr/>
            </a:lvl1pPr>
          </a:lstStyle>
          <a:p>
            <a:pPr>
              <a:defRPr/>
            </a:pPr>
            <a:fld id="{75ED3ED9-1BEC-644B-BA0C-2BD597A242FF}" type="slidenum">
              <a:rPr lang="zh-CN" altLang="en-US"/>
              <a:pPr>
                <a:defRPr/>
              </a:pPr>
              <a:t>‹#›</a:t>
            </a:fld>
            <a:endParaRPr lang="en-US" altLang="zh-CN"/>
          </a:p>
        </p:txBody>
      </p:sp>
      <p:sp>
        <p:nvSpPr>
          <p:cNvPr id="6" name="Rectangle 9">
            <a:extLst>
              <a:ext uri="{FF2B5EF4-FFF2-40B4-BE49-F238E27FC236}">
                <a16:creationId xmlns:a16="http://schemas.microsoft.com/office/drawing/2014/main" id="{9C22344F-3D3D-0A45-9196-CAEEFD2D8CBD}"/>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149275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15DF3483-C90A-6342-BAC8-C64CB9D8629C}"/>
              </a:ext>
            </a:extLst>
          </p:cNvPr>
          <p:cNvSpPr>
            <a:spLocks noGrp="1" noChangeArrowheads="1"/>
          </p:cNvSpPr>
          <p:nvPr>
            <p:ph type="sldNum" sz="quarter" idx="10"/>
          </p:nvPr>
        </p:nvSpPr>
        <p:spPr>
          <a:ln/>
        </p:spPr>
        <p:txBody>
          <a:bodyPr/>
          <a:lstStyle>
            <a:lvl1pPr>
              <a:defRPr/>
            </a:lvl1pPr>
          </a:lstStyle>
          <a:p>
            <a:pPr>
              <a:defRPr/>
            </a:pPr>
            <a:fld id="{A19A6599-639C-5D48-9529-918C33C3C7B7}" type="slidenum">
              <a:rPr lang="zh-CN" altLang="en-US"/>
              <a:pPr>
                <a:defRPr/>
              </a:pPr>
              <a:t>‹#›</a:t>
            </a:fld>
            <a:endParaRPr lang="en-US" altLang="zh-CN"/>
          </a:p>
        </p:txBody>
      </p:sp>
      <p:sp>
        <p:nvSpPr>
          <p:cNvPr id="6" name="Rectangle 9">
            <a:extLst>
              <a:ext uri="{FF2B5EF4-FFF2-40B4-BE49-F238E27FC236}">
                <a16:creationId xmlns:a16="http://schemas.microsoft.com/office/drawing/2014/main" id="{92ADF550-4ACA-394E-BF08-818CC69B1E0E}"/>
              </a:ext>
            </a:extLst>
          </p:cNvPr>
          <p:cNvSpPr>
            <a:spLocks noGrp="1" noChangeArrowheads="1"/>
          </p:cNvSpPr>
          <p:nvPr>
            <p:ph type="ftr" sz="quarter" idx="11"/>
          </p:nvPr>
        </p:nvSpPr>
        <p:spPr>
          <a:ln/>
        </p:spPr>
        <p:txBody>
          <a:bodyPr/>
          <a:lstStyle>
            <a:lvl1pPr>
              <a:defRPr/>
            </a:lvl1pPr>
          </a:lstStyle>
          <a:p>
            <a:pPr>
              <a:defRPr/>
            </a:pPr>
            <a:r>
              <a:rPr lang="en-US" altLang="zh-CN"/>
              <a:t>ZDMC</a:t>
            </a:r>
          </a:p>
        </p:txBody>
      </p:sp>
    </p:spTree>
    <p:extLst>
      <p:ext uri="{BB962C8B-B14F-4D97-AF65-F5344CB8AC3E}">
        <p14:creationId xmlns:p14="http://schemas.microsoft.com/office/powerpoint/2010/main" val="298934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C6A99051-44A8-7C4D-83DB-6939EBC1BA94}"/>
              </a:ext>
            </a:extLst>
          </p:cNvPr>
          <p:cNvSpPr>
            <a:spLocks noGrp="1" noChangeArrowheads="1"/>
          </p:cNvSpPr>
          <p:nvPr>
            <p:ph type="title"/>
          </p:nvPr>
        </p:nvSpPr>
        <p:spPr bwMode="auto">
          <a:xfrm>
            <a:off x="914400" y="228600"/>
            <a:ext cx="103632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0D4610F-DC4F-DC47-9D36-A67C92F41491}"/>
              </a:ext>
            </a:extLst>
          </p:cNvPr>
          <p:cNvSpPr>
            <a:spLocks noGrp="1" noChangeArrowheads="1"/>
          </p:cNvSpPr>
          <p:nvPr>
            <p:ph type="body" idx="1"/>
          </p:nvPr>
        </p:nvSpPr>
        <p:spPr bwMode="auto">
          <a:xfrm>
            <a:off x="931333" y="116046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0488" tIns="44450" rIns="90488" bIns="4445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4">
            <a:extLst>
              <a:ext uri="{FF2B5EF4-FFF2-40B4-BE49-F238E27FC236}">
                <a16:creationId xmlns:a16="http://schemas.microsoft.com/office/drawing/2014/main" id="{8EDF3A7C-2983-9B40-9139-389751C0EF0D}"/>
              </a:ext>
            </a:extLst>
          </p:cNvPr>
          <p:cNvSpPr txBox="1">
            <a:spLocks noChangeArrowheads="1"/>
          </p:cNvSpPr>
          <p:nvPr/>
        </p:nvSpPr>
        <p:spPr bwMode="auto">
          <a:xfrm>
            <a:off x="508001" y="6473825"/>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sz="1200">
                <a:solidFill>
                  <a:srgbClr val="000082"/>
                </a:solidFill>
                <a:ea typeface="宋体" panose="02010600030101010101" pitchFamily="2" charset="-122"/>
              </a:rPr>
              <a:t>数字系统设计</a:t>
            </a:r>
            <a:endParaRPr lang="en-US" altLang="zh-CN" sz="2000">
              <a:solidFill>
                <a:srgbClr val="000082"/>
              </a:solidFill>
              <a:latin typeface="Times New Roman" panose="02020603050405020304" pitchFamily="18" charset="0"/>
              <a:ea typeface="宋体" panose="02010600030101010101" pitchFamily="2" charset="-122"/>
            </a:endParaRPr>
          </a:p>
        </p:txBody>
      </p:sp>
      <p:sp>
        <p:nvSpPr>
          <p:cNvPr id="357381" name="Rectangle 5">
            <a:extLst>
              <a:ext uri="{FF2B5EF4-FFF2-40B4-BE49-F238E27FC236}">
                <a16:creationId xmlns:a16="http://schemas.microsoft.com/office/drawing/2014/main" id="{91D12BD0-4595-C541-AAD0-5A1A7C9F3E8F}"/>
              </a:ext>
            </a:extLst>
          </p:cNvPr>
          <p:cNvSpPr>
            <a:spLocks noGrp="1" noChangeArrowheads="1"/>
          </p:cNvSpPr>
          <p:nvPr>
            <p:ph type="sldNum" sz="quarter" idx="4"/>
          </p:nvPr>
        </p:nvSpPr>
        <p:spPr bwMode="auto">
          <a:xfrm>
            <a:off x="9616826" y="6412522"/>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solidFill>
                  <a:srgbClr val="0000B6"/>
                </a:solidFill>
                <a:latin typeface="Book Antiqua" panose="02040602050305030304" pitchFamily="18" charset="0"/>
                <a:ea typeface="宋体" panose="02010600030101010101" pitchFamily="2" charset="-122"/>
              </a:defRPr>
            </a:lvl1pPr>
          </a:lstStyle>
          <a:p>
            <a:pPr>
              <a:defRPr/>
            </a:pPr>
            <a:fld id="{D8FD5736-3F6B-2A4A-A2E8-6707A109CB6F}" type="slidenum">
              <a:rPr lang="zh-CN" altLang="en-US"/>
              <a:pPr>
                <a:defRPr/>
              </a:pPr>
              <a:t>‹#›</a:t>
            </a:fld>
            <a:endParaRPr lang="en-US" altLang="zh-CN"/>
          </a:p>
        </p:txBody>
      </p:sp>
      <p:sp>
        <p:nvSpPr>
          <p:cNvPr id="357385" name="Rectangle 9">
            <a:extLst>
              <a:ext uri="{FF2B5EF4-FFF2-40B4-BE49-F238E27FC236}">
                <a16:creationId xmlns:a16="http://schemas.microsoft.com/office/drawing/2014/main" id="{DAE2CFB4-E1D9-9E45-83E5-AAAB962ACD17}"/>
              </a:ext>
            </a:extLst>
          </p:cNvPr>
          <p:cNvSpPr>
            <a:spLocks noGrp="1" noChangeArrowheads="1"/>
          </p:cNvSpPr>
          <p:nvPr>
            <p:ph type="ftr" sz="quarter" idx="3"/>
          </p:nvPr>
        </p:nvSpPr>
        <p:spPr bwMode="auto">
          <a:xfrm>
            <a:off x="3158067" y="6394450"/>
            <a:ext cx="5941484" cy="46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665" tIns="46333" rIns="92665" bIns="46333" numCol="1" anchor="b" anchorCtr="0" compatLnSpc="1">
            <a:prstTxWarp prst="textNoShape">
              <a:avLst/>
            </a:prstTxWarp>
          </a:bodyPr>
          <a:lstStyle>
            <a:lvl1pPr algn="ctr">
              <a:defRPr sz="1200" smtClean="0">
                <a:solidFill>
                  <a:schemeClr val="bg2"/>
                </a:solidFill>
                <a:latin typeface="Arial" charset="0"/>
                <a:ea typeface="宋体" pitchFamily="2" charset="-122"/>
              </a:defRPr>
            </a:lvl1pPr>
          </a:lstStyle>
          <a:p>
            <a:pPr>
              <a:defRPr/>
            </a:pPr>
            <a:r>
              <a:rPr lang="en-US" altLang="zh-CN"/>
              <a:t>ZDMC</a:t>
            </a:r>
          </a:p>
        </p:txBody>
      </p:sp>
      <p:sp>
        <p:nvSpPr>
          <p:cNvPr id="1031" name="Text Box 12">
            <a:extLst>
              <a:ext uri="{FF2B5EF4-FFF2-40B4-BE49-F238E27FC236}">
                <a16:creationId xmlns:a16="http://schemas.microsoft.com/office/drawing/2014/main" id="{E22BB174-2F33-B94E-A693-F6954004A1AB}"/>
              </a:ext>
            </a:extLst>
          </p:cNvPr>
          <p:cNvSpPr txBox="1">
            <a:spLocks noChangeArrowheads="1"/>
          </p:cNvSpPr>
          <p:nvPr userDrawn="1"/>
        </p:nvSpPr>
        <p:spPr bwMode="auto">
          <a:xfrm>
            <a:off x="7444318" y="6400801"/>
            <a:ext cx="437303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defRPr/>
            </a:pPr>
            <a:endParaRPr lang="en-US" altLang="zh-CN" sz="1800">
              <a:latin typeface="Arial Narrow" pitchFamily="34"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dt="0"/>
  <p:txStyles>
    <p:titleStyle>
      <a:lvl1pPr algn="l" rtl="0" eaLnBrk="0" fontAlgn="base" hangingPunct="0">
        <a:spcBef>
          <a:spcPct val="0"/>
        </a:spcBef>
        <a:spcAft>
          <a:spcPct val="0"/>
        </a:spcAft>
        <a:defRPr sz="3600" b="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sz="2800" b="1">
          <a:solidFill>
            <a:srgbClr val="C66B5A"/>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rgbClr val="315263"/>
        </a:buClr>
        <a:buSzPct val="75000"/>
        <a:buFont typeface="Wingdings" pitchFamily="2" charset="2"/>
        <a:buChar char="q"/>
        <a:defRPr sz="2800">
          <a:solidFill>
            <a:srgbClr val="315263"/>
          </a:solidFill>
          <a:latin typeface="+mn-lt"/>
          <a:ea typeface="+mn-ea"/>
          <a:cs typeface="+mn-cs"/>
        </a:defRPr>
      </a:lvl1pPr>
      <a:lvl2pPr marL="742950" indent="-285750" algn="l" rtl="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sz="2000">
          <a:solidFill>
            <a:schemeClr val="tx1"/>
          </a:solidFill>
          <a:latin typeface="+mn-lt"/>
        </a:defRPr>
      </a:lvl3pPr>
      <a:lvl4pPr marL="1600200" indent="-228600" algn="l" rtl="0" eaLnBrk="0" fontAlgn="base" hangingPunct="0">
        <a:spcBef>
          <a:spcPct val="20000"/>
        </a:spcBef>
        <a:spcAft>
          <a:spcPct val="0"/>
        </a:spcAft>
        <a:buClr>
          <a:srgbClr val="FC9D1E"/>
        </a:buClr>
        <a:buSzPct val="65000"/>
        <a:buFont typeface="Monotype Sorts" pitchFamily="2" charset="2"/>
        <a:buChar char="l"/>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mn-lt"/>
        </a:defRPr>
      </a:lvl5pPr>
      <a:lvl6pPr marL="25146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6pPr>
      <a:lvl7pPr marL="29718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7pPr>
      <a:lvl8pPr marL="34290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8pPr>
      <a:lvl9pPr marL="3886200" indent="-228600" algn="l" rtl="0" eaLnBrk="0" fontAlgn="base" hangingPunct="0">
        <a:spcBef>
          <a:spcPct val="20000"/>
        </a:spcBef>
        <a:spcAft>
          <a:spcPct val="0"/>
        </a:spcAft>
        <a:buClr>
          <a:schemeClr val="tx1"/>
        </a:buClr>
        <a:buSzPct val="100000"/>
        <a:buFont typeface="Times New Roman" pitchFamily="18" charset="0"/>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a:extLst>
              <a:ext uri="{FF2B5EF4-FFF2-40B4-BE49-F238E27FC236}">
                <a16:creationId xmlns:a16="http://schemas.microsoft.com/office/drawing/2014/main" id="{C24BB546-2C1A-164A-B25B-89CCB4FAE056}"/>
              </a:ext>
            </a:extLst>
          </p:cNvPr>
          <p:cNvSpPr>
            <a:spLocks noGrp="1" noChangeArrowheads="1"/>
          </p:cNvSpPr>
          <p:nvPr>
            <p:ph type="ctrTitle"/>
          </p:nvPr>
        </p:nvSpPr>
        <p:spPr>
          <a:xfrm>
            <a:off x="2695575" y="1690020"/>
            <a:ext cx="6551613" cy="1487487"/>
          </a:xfrm>
        </p:spPr>
        <p:txBody>
          <a:bodyPr/>
          <a:lstStyle/>
          <a:p>
            <a:pPr>
              <a:defRPr/>
            </a:pPr>
            <a:r>
              <a:rPr lang="zh-CN" altLang="en-US" sz="4800" dirty="0">
                <a:latin typeface="微软雅黑" panose="020B0503020204020204" pitchFamily="34" charset="-122"/>
                <a:ea typeface="微软雅黑" panose="020B0503020204020204" pitchFamily="34" charset="-122"/>
              </a:rPr>
              <a:t>微程序控制器</a:t>
            </a:r>
          </a:p>
        </p:txBody>
      </p:sp>
      <p:sp>
        <p:nvSpPr>
          <p:cNvPr id="2053" name="Text Box 14">
            <a:extLst>
              <a:ext uri="{FF2B5EF4-FFF2-40B4-BE49-F238E27FC236}">
                <a16:creationId xmlns:a16="http://schemas.microsoft.com/office/drawing/2014/main" id="{4038815B-32B9-3B44-8290-DA7705429DB0}"/>
              </a:ext>
            </a:extLst>
          </p:cNvPr>
          <p:cNvSpPr txBox="1">
            <a:spLocks noChangeArrowheads="1"/>
          </p:cNvSpPr>
          <p:nvPr/>
        </p:nvSpPr>
        <p:spPr bwMode="auto">
          <a:xfrm>
            <a:off x="3617914" y="3489325"/>
            <a:ext cx="4706937"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pPr>
            <a:r>
              <a:rPr lang="zh-CN" altLang="en-US" sz="2800" b="1" dirty="0">
                <a:solidFill>
                  <a:srgbClr val="001E4A"/>
                </a:solidFill>
                <a:latin typeface="微软雅黑" panose="020B0503020204020204" pitchFamily="34" charset="-122"/>
                <a:ea typeface="微软雅黑" panose="020B0503020204020204" pitchFamily="34" charset="-122"/>
              </a:rPr>
              <a:t>刘 鹏</a:t>
            </a:r>
          </a:p>
          <a:p>
            <a:pPr algn="ctr">
              <a:spcBef>
                <a:spcPct val="50000"/>
              </a:spcBef>
            </a:pPr>
            <a:r>
              <a:rPr lang="zh-CN" altLang="en-US" sz="2400" b="1" dirty="0">
                <a:solidFill>
                  <a:srgbClr val="001E4A"/>
                </a:solidFill>
                <a:latin typeface="微软雅黑" panose="020B0503020204020204" pitchFamily="34" charset="-122"/>
                <a:ea typeface="微软雅黑" panose="020B0503020204020204" pitchFamily="34" charset="-122"/>
              </a:rPr>
              <a:t>浙江大学信息与电子工程学院</a:t>
            </a:r>
            <a:endParaRPr lang="en-US" altLang="zh-CN" sz="2400" b="1" dirty="0">
              <a:solidFill>
                <a:srgbClr val="001E4A"/>
              </a:solidFill>
              <a:latin typeface="微软雅黑" panose="020B0503020204020204" pitchFamily="34" charset="-122"/>
              <a:ea typeface="微软雅黑" panose="020B0503020204020204" pitchFamily="34" charset="-122"/>
            </a:endParaRPr>
          </a:p>
          <a:p>
            <a:pPr algn="ctr">
              <a:spcBef>
                <a:spcPct val="50000"/>
              </a:spcBef>
            </a:pPr>
            <a:r>
              <a:rPr lang="en-US" altLang="zh-CN" sz="2400" dirty="0" err="1">
                <a:solidFill>
                  <a:srgbClr val="001E4A"/>
                </a:solidFill>
                <a:latin typeface="+mj-ea"/>
                <a:ea typeface="+mj-ea"/>
              </a:rPr>
              <a:t>liupeng@zju.edu.cn</a:t>
            </a:r>
            <a:endParaRPr lang="en-US" altLang="zh-CN" sz="2400" dirty="0">
              <a:solidFill>
                <a:srgbClr val="001E4A"/>
              </a:solidFill>
              <a:latin typeface="+mj-ea"/>
              <a:ea typeface="+mj-ea"/>
            </a:endParaRPr>
          </a:p>
          <a:p>
            <a:pPr algn="ctr">
              <a:spcBef>
                <a:spcPct val="50000"/>
              </a:spcBef>
            </a:pPr>
            <a:r>
              <a:rPr lang="en-US" altLang="zh-CN" sz="2400" dirty="0">
                <a:solidFill>
                  <a:srgbClr val="001E4A"/>
                </a:solidFill>
                <a:latin typeface="+mj-ea"/>
                <a:ea typeface="+mj-ea"/>
              </a:rPr>
              <a:t>Source:</a:t>
            </a:r>
            <a:r>
              <a:rPr lang="en-US" altLang="zh-CN" sz="2400" dirty="0">
                <a:solidFill>
                  <a:srgbClr val="001E4A"/>
                </a:solidFill>
                <a:latin typeface="Songti SC" panose="02010600040101010101" pitchFamily="2" charset="-122"/>
                <a:ea typeface="Songti SC" panose="02010600040101010101" pitchFamily="2" charset="-122"/>
              </a:rPr>
              <a:t> </a:t>
            </a:r>
            <a:r>
              <a:rPr lang="zh-CN" altLang="en-US" sz="2400" b="1" dirty="0">
                <a:solidFill>
                  <a:srgbClr val="001E4A"/>
                </a:solidFill>
                <a:latin typeface="微软雅黑" panose="020B0503020204020204" pitchFamily="34" charset="-122"/>
                <a:ea typeface="微软雅黑" panose="020B0503020204020204" pitchFamily="34" charset="-122"/>
              </a:rPr>
              <a:t>补充讲义</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9ACAE8EC-AC3D-3E41-94BD-92F608D01915}"/>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B9E8D079-2F95-8549-AFB5-E1701EE0F0EE}" type="slidenum">
              <a:rPr lang="zh-CN" altLang="en-US" sz="1400">
                <a:solidFill>
                  <a:srgbClr val="0000B6"/>
                </a:solidFill>
                <a:latin typeface="Book Antiqua" panose="02040602050305030304" pitchFamily="18" charset="0"/>
              </a:rPr>
              <a:pPr>
                <a:defRPr/>
              </a:pPr>
              <a:t>10</a:t>
            </a:fld>
            <a:endParaRPr lang="en-US" altLang="zh-CN" sz="1400">
              <a:solidFill>
                <a:srgbClr val="0000B6"/>
              </a:solidFill>
              <a:latin typeface="Book Antiqua" panose="02040602050305030304" pitchFamily="18" charset="0"/>
            </a:endParaRPr>
          </a:p>
        </p:txBody>
      </p:sp>
      <p:sp>
        <p:nvSpPr>
          <p:cNvPr id="19459" name="页脚占位符 4">
            <a:extLst>
              <a:ext uri="{FF2B5EF4-FFF2-40B4-BE49-F238E27FC236}">
                <a16:creationId xmlns:a16="http://schemas.microsoft.com/office/drawing/2014/main" id="{B5E008D8-E077-7949-97AE-38E1B472BE80}"/>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21698" name="Rectangle 2">
            <a:extLst>
              <a:ext uri="{FF2B5EF4-FFF2-40B4-BE49-F238E27FC236}">
                <a16:creationId xmlns:a16="http://schemas.microsoft.com/office/drawing/2014/main" id="{63861C1C-DB32-AC4B-9819-FB729A776993}"/>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微程序控制器的设计例</a:t>
            </a:r>
            <a:r>
              <a:rPr lang="en-US" altLang="zh-CN" dirty="0">
                <a:latin typeface="微软雅黑" panose="020B0503020204020204" pitchFamily="34" charset="-122"/>
                <a:ea typeface="微软雅黑" panose="020B0503020204020204" pitchFamily="34" charset="-122"/>
              </a:rPr>
              <a:t>1</a:t>
            </a:r>
          </a:p>
        </p:txBody>
      </p:sp>
      <p:pic>
        <p:nvPicPr>
          <p:cNvPr id="19461" name="Picture 4">
            <a:extLst>
              <a:ext uri="{FF2B5EF4-FFF2-40B4-BE49-F238E27FC236}">
                <a16:creationId xmlns:a16="http://schemas.microsoft.com/office/drawing/2014/main" id="{AE5EFF06-47C5-1B4D-89E3-7F0C08506388}"/>
              </a:ext>
            </a:extLst>
          </p:cNvPr>
          <p:cNvPicPr>
            <a:picLocks noGrp="1" noChangeAspect="1" noChangeArrowheads="1"/>
          </p:cNvPicPr>
          <p:nvPr>
            <p:ph type="body" idx="1"/>
          </p:nvPr>
        </p:nvPicPr>
        <p:blipFill>
          <a:blip r:embed="rId2">
            <a:lum contrast="66000"/>
            <a:extLst>
              <a:ext uri="{28A0092B-C50C-407E-A947-70E740481C1C}">
                <a14:useLocalDpi xmlns:a14="http://schemas.microsoft.com/office/drawing/2010/main" val="0"/>
              </a:ext>
            </a:extLst>
          </a:blip>
          <a:srcRect/>
          <a:stretch>
            <a:fillRect/>
          </a:stretch>
        </p:blipFill>
        <p:spPr>
          <a:xfrm>
            <a:off x="1797049" y="1160464"/>
            <a:ext cx="8914493" cy="54757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FB1833BE-7C32-D648-B3A1-3F8AE4535762}"/>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CF3A2075-B674-FA46-B686-EC5C8FD8C5F6}" type="slidenum">
              <a:rPr lang="zh-CN" altLang="en-US" sz="1400">
                <a:solidFill>
                  <a:srgbClr val="0000B6"/>
                </a:solidFill>
                <a:latin typeface="Book Antiqua" panose="02040602050305030304" pitchFamily="18" charset="0"/>
              </a:rPr>
              <a:pPr>
                <a:defRPr/>
              </a:pPr>
              <a:t>11</a:t>
            </a:fld>
            <a:endParaRPr lang="en-US" altLang="zh-CN" sz="1400">
              <a:solidFill>
                <a:srgbClr val="0000B6"/>
              </a:solidFill>
              <a:latin typeface="Book Antiqua" panose="02040602050305030304" pitchFamily="18" charset="0"/>
            </a:endParaRPr>
          </a:p>
        </p:txBody>
      </p:sp>
      <p:sp>
        <p:nvSpPr>
          <p:cNvPr id="20483" name="页脚占位符 4">
            <a:extLst>
              <a:ext uri="{FF2B5EF4-FFF2-40B4-BE49-F238E27FC236}">
                <a16:creationId xmlns:a16="http://schemas.microsoft.com/office/drawing/2014/main" id="{CF20400B-53AD-D647-A491-3E955827B648}"/>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11458" name="Rectangle 2">
            <a:extLst>
              <a:ext uri="{FF2B5EF4-FFF2-40B4-BE49-F238E27FC236}">
                <a16:creationId xmlns:a16="http://schemas.microsoft.com/office/drawing/2014/main" id="{7E8E38D1-4405-B443-B051-371A1147E6C3}"/>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微程序控制器的设计例</a:t>
            </a:r>
            <a:r>
              <a:rPr lang="en-US" altLang="zh-CN" dirty="0">
                <a:latin typeface="微软雅黑" panose="020B0503020204020204" pitchFamily="34" charset="-122"/>
                <a:ea typeface="微软雅黑" panose="020B0503020204020204" pitchFamily="34" charset="-122"/>
              </a:rPr>
              <a:t>2</a:t>
            </a:r>
          </a:p>
        </p:txBody>
      </p:sp>
      <p:sp>
        <p:nvSpPr>
          <p:cNvPr id="12293" name="Rectangle 3">
            <a:extLst>
              <a:ext uri="{FF2B5EF4-FFF2-40B4-BE49-F238E27FC236}">
                <a16:creationId xmlns:a16="http://schemas.microsoft.com/office/drawing/2014/main" id="{3EF4B661-7E0D-824D-9CA8-2704E377462D}"/>
              </a:ext>
            </a:extLst>
          </p:cNvPr>
          <p:cNvSpPr>
            <a:spLocks noGrp="1" noChangeArrowheads="1"/>
          </p:cNvSpPr>
          <p:nvPr>
            <p:ph type="body" idx="1"/>
          </p:nvPr>
        </p:nvSpPr>
        <p:spPr/>
        <p:txBody>
          <a:bodyPr/>
          <a:lstStyle/>
          <a:p>
            <a:r>
              <a:rPr lang="zh-CN" altLang="en-US" b="1" dirty="0">
                <a:latin typeface="微软雅黑" panose="020B0503020204020204" pitchFamily="34" charset="-122"/>
                <a:ea typeface="微软雅黑" panose="020B0503020204020204" pitchFamily="34" charset="-122"/>
              </a:rPr>
              <a:t>数字比较系统</a:t>
            </a:r>
            <a:r>
              <a:rPr lang="zh-CN" altLang="en-US" dirty="0">
                <a:latin typeface="微软雅黑" panose="020B0503020204020204" pitchFamily="34" charset="-122"/>
                <a:ea typeface="微软雅黑" panose="020B0503020204020204" pitchFamily="34" charset="-122"/>
              </a:rPr>
              <a:t>硬件框图及</a:t>
            </a:r>
            <a:r>
              <a:rPr lang="en-US" altLang="zh-CN" dirty="0" err="1">
                <a:latin typeface="微软雅黑" panose="020B0503020204020204" pitchFamily="34" charset="-122"/>
                <a:ea typeface="微软雅黑" panose="020B0503020204020204" pitchFamily="34" charset="-122"/>
              </a:rPr>
              <a:t>ASM</a:t>
            </a:r>
            <a:r>
              <a:rPr lang="zh-CN" altLang="en-US" dirty="0">
                <a:latin typeface="微软雅黑" panose="020B0503020204020204" pitchFamily="34" charset="-122"/>
                <a:ea typeface="微软雅黑" panose="020B0503020204020204" pitchFamily="34" charset="-122"/>
              </a:rPr>
              <a:t>流程图如下图所示，请设计其微程序控制器</a:t>
            </a:r>
          </a:p>
        </p:txBody>
      </p:sp>
      <p:pic>
        <p:nvPicPr>
          <p:cNvPr id="20486" name="Picture 4">
            <a:extLst>
              <a:ext uri="{FF2B5EF4-FFF2-40B4-BE49-F238E27FC236}">
                <a16:creationId xmlns:a16="http://schemas.microsoft.com/office/drawing/2014/main" id="{8A75989D-C3F7-BC48-A5BF-E30F4B4F291E}"/>
              </a:ext>
            </a:extLst>
          </p:cNvPr>
          <p:cNvPicPr>
            <a:picLocks noChangeAspect="1" noChangeArrowheads="1"/>
          </p:cNvPicPr>
          <p:nvPr/>
        </p:nvPicPr>
        <p:blipFill>
          <a:blip r:embed="rId3">
            <a:lum contrast="48000"/>
            <a:extLst>
              <a:ext uri="{28A0092B-C50C-407E-A947-70E740481C1C}">
                <a14:useLocalDpi xmlns:a14="http://schemas.microsoft.com/office/drawing/2010/main" val="0"/>
              </a:ext>
            </a:extLst>
          </a:blip>
          <a:srcRect/>
          <a:stretch>
            <a:fillRect/>
          </a:stretch>
        </p:blipFill>
        <p:spPr bwMode="auto">
          <a:xfrm>
            <a:off x="1828801" y="2293938"/>
            <a:ext cx="34575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5">
            <a:extLst>
              <a:ext uri="{FF2B5EF4-FFF2-40B4-BE49-F238E27FC236}">
                <a16:creationId xmlns:a16="http://schemas.microsoft.com/office/drawing/2014/main" id="{79EB7B72-E600-B645-806B-F0E67A7C1427}"/>
              </a:ext>
            </a:extLst>
          </p:cNvPr>
          <p:cNvPicPr>
            <a:picLocks noChangeAspect="1" noChangeArrowheads="1"/>
          </p:cNvPicPr>
          <p:nvPr/>
        </p:nvPicPr>
        <p:blipFill>
          <a:blip r:embed="rId4">
            <a:lum contrast="54000"/>
            <a:extLst>
              <a:ext uri="{28A0092B-C50C-407E-A947-70E740481C1C}">
                <a14:useLocalDpi xmlns:a14="http://schemas.microsoft.com/office/drawing/2010/main" val="0"/>
              </a:ext>
            </a:extLst>
          </a:blip>
          <a:srcRect/>
          <a:stretch>
            <a:fillRect/>
          </a:stretch>
        </p:blipFill>
        <p:spPr bwMode="auto">
          <a:xfrm>
            <a:off x="5645150" y="2335213"/>
            <a:ext cx="19367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6">
            <a:extLst>
              <a:ext uri="{FF2B5EF4-FFF2-40B4-BE49-F238E27FC236}">
                <a16:creationId xmlns:a16="http://schemas.microsoft.com/office/drawing/2014/main" id="{41041021-4D1B-0147-B7EB-56A8DF484C6F}"/>
              </a:ext>
            </a:extLst>
          </p:cNvPr>
          <p:cNvPicPr>
            <a:picLocks noChangeAspect="1" noChangeArrowheads="1"/>
          </p:cNvPicPr>
          <p:nvPr/>
        </p:nvPicPr>
        <p:blipFill>
          <a:blip r:embed="rId5">
            <a:lum contrast="36000"/>
            <a:extLst>
              <a:ext uri="{28A0092B-C50C-407E-A947-70E740481C1C}">
                <a14:useLocalDpi xmlns:a14="http://schemas.microsoft.com/office/drawing/2010/main" val="0"/>
              </a:ext>
            </a:extLst>
          </a:blip>
          <a:srcRect/>
          <a:stretch>
            <a:fillRect/>
          </a:stretch>
        </p:blipFill>
        <p:spPr bwMode="auto">
          <a:xfrm>
            <a:off x="8058151" y="2360614"/>
            <a:ext cx="1812925"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Text Box 7">
            <a:extLst>
              <a:ext uri="{FF2B5EF4-FFF2-40B4-BE49-F238E27FC236}">
                <a16:creationId xmlns:a16="http://schemas.microsoft.com/office/drawing/2014/main" id="{2D50062D-269B-9345-A6C2-C25DE6977281}"/>
              </a:ext>
            </a:extLst>
          </p:cNvPr>
          <p:cNvSpPr txBox="1">
            <a:spLocks noChangeArrowheads="1"/>
          </p:cNvSpPr>
          <p:nvPr/>
        </p:nvSpPr>
        <p:spPr bwMode="auto">
          <a:xfrm>
            <a:off x="8266113" y="5865813"/>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sz="1800" b="1" dirty="0">
                <a:latin typeface="微软雅黑" panose="020B0503020204020204" pitchFamily="34" charset="-122"/>
                <a:ea typeface="微软雅黑" panose="020B0503020204020204" pitchFamily="34" charset="-122"/>
              </a:rPr>
              <a:t>微程序流程图</a:t>
            </a:r>
          </a:p>
        </p:txBody>
      </p:sp>
      <p:sp>
        <p:nvSpPr>
          <p:cNvPr id="12298" name="Text Box 8">
            <a:extLst>
              <a:ext uri="{FF2B5EF4-FFF2-40B4-BE49-F238E27FC236}">
                <a16:creationId xmlns:a16="http://schemas.microsoft.com/office/drawing/2014/main" id="{71C902B7-2596-E04F-B5C9-83807AE8381F}"/>
              </a:ext>
            </a:extLst>
          </p:cNvPr>
          <p:cNvSpPr txBox="1">
            <a:spLocks noChangeArrowheads="1"/>
          </p:cNvSpPr>
          <p:nvPr/>
        </p:nvSpPr>
        <p:spPr bwMode="auto">
          <a:xfrm>
            <a:off x="5875338" y="5902326"/>
            <a:ext cx="14269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1800" b="1" dirty="0" err="1">
                <a:latin typeface="微软雅黑" panose="020B0503020204020204" pitchFamily="34" charset="-122"/>
                <a:ea typeface="微软雅黑" panose="020B0503020204020204" pitchFamily="34" charset="-122"/>
              </a:rPr>
              <a:t>ASM</a:t>
            </a:r>
            <a:r>
              <a:rPr lang="zh-CN" altLang="en-US" sz="1800" b="1" dirty="0">
                <a:latin typeface="微软雅黑" panose="020B0503020204020204" pitchFamily="34" charset="-122"/>
                <a:ea typeface="微软雅黑" panose="020B0503020204020204" pitchFamily="34" charset="-122"/>
              </a:rPr>
              <a:t>流程图</a:t>
            </a:r>
          </a:p>
        </p:txBody>
      </p:sp>
      <p:sp>
        <p:nvSpPr>
          <p:cNvPr id="12299" name="Text Box 9">
            <a:extLst>
              <a:ext uri="{FF2B5EF4-FFF2-40B4-BE49-F238E27FC236}">
                <a16:creationId xmlns:a16="http://schemas.microsoft.com/office/drawing/2014/main" id="{3B911E95-3046-AC4A-B3EB-514344099E46}"/>
              </a:ext>
            </a:extLst>
          </p:cNvPr>
          <p:cNvSpPr txBox="1">
            <a:spLocks noChangeArrowheads="1"/>
          </p:cNvSpPr>
          <p:nvPr/>
        </p:nvSpPr>
        <p:spPr bwMode="auto">
          <a:xfrm>
            <a:off x="2968625" y="5921376"/>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sz="1800" b="1" dirty="0">
                <a:latin typeface="微软雅黑" panose="020B0503020204020204" pitchFamily="34" charset="-122"/>
                <a:ea typeface="微软雅黑" panose="020B0503020204020204" pitchFamily="34" charset="-122"/>
              </a:rPr>
              <a:t>硬件框图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1CD83E62-0AB2-E24A-B54A-1FC6C925F9BC}"/>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42C9B170-94BB-2E4B-8033-749B395E3BE4}" type="slidenum">
              <a:rPr lang="zh-CN" altLang="en-US" sz="1400">
                <a:solidFill>
                  <a:srgbClr val="0000B6"/>
                </a:solidFill>
                <a:latin typeface="Book Antiqua" panose="02040602050305030304" pitchFamily="18" charset="0"/>
              </a:rPr>
              <a:pPr>
                <a:defRPr/>
              </a:pPr>
              <a:t>12</a:t>
            </a:fld>
            <a:endParaRPr lang="en-US" altLang="zh-CN" sz="1400">
              <a:solidFill>
                <a:srgbClr val="0000B6"/>
              </a:solidFill>
              <a:latin typeface="Book Antiqua" panose="02040602050305030304" pitchFamily="18" charset="0"/>
            </a:endParaRPr>
          </a:p>
        </p:txBody>
      </p:sp>
      <p:sp>
        <p:nvSpPr>
          <p:cNvPr id="22531" name="页脚占位符 4">
            <a:extLst>
              <a:ext uri="{FF2B5EF4-FFF2-40B4-BE49-F238E27FC236}">
                <a16:creationId xmlns:a16="http://schemas.microsoft.com/office/drawing/2014/main" id="{6DEFE15A-98D8-FF4C-9E67-121D0F9BCCD4}"/>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13506" name="Rectangle 2">
            <a:extLst>
              <a:ext uri="{FF2B5EF4-FFF2-40B4-BE49-F238E27FC236}">
                <a16:creationId xmlns:a16="http://schemas.microsoft.com/office/drawing/2014/main" id="{812FC0C6-BB6E-454A-8212-7941C5AEE9CD}"/>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微程序控制器的设计例</a:t>
            </a:r>
            <a:r>
              <a:rPr lang="en-US" altLang="zh-CN" dirty="0">
                <a:latin typeface="微软雅黑" panose="020B0503020204020204" pitchFamily="34" charset="-122"/>
                <a:ea typeface="微软雅黑" panose="020B0503020204020204" pitchFamily="34" charset="-122"/>
              </a:rPr>
              <a:t>2-2</a:t>
            </a:r>
            <a:endParaRPr lang="zh-CN" altLang="en-US" dirty="0">
              <a:latin typeface="微软雅黑" panose="020B0503020204020204" pitchFamily="34" charset="-122"/>
              <a:ea typeface="微软雅黑" panose="020B0503020204020204" pitchFamily="34" charset="-122"/>
            </a:endParaRPr>
          </a:p>
        </p:txBody>
      </p:sp>
      <p:sp>
        <p:nvSpPr>
          <p:cNvPr id="13317" name="Rectangle 3">
            <a:extLst>
              <a:ext uri="{FF2B5EF4-FFF2-40B4-BE49-F238E27FC236}">
                <a16:creationId xmlns:a16="http://schemas.microsoft.com/office/drawing/2014/main" id="{E317FBCF-0F62-3E40-AE85-115CD262A2E1}"/>
              </a:ext>
            </a:extLst>
          </p:cNvPr>
          <p:cNvSpPr>
            <a:spLocks noGrp="1" noChangeArrowheads="1"/>
          </p:cNvSpPr>
          <p:nvPr>
            <p:ph type="body" idx="1"/>
          </p:nvPr>
        </p:nvSpPr>
        <p:spPr/>
        <p:txBody>
          <a:bodyPr/>
          <a:lstStyle/>
          <a:p>
            <a:r>
              <a:rPr lang="zh-CN" altLang="en-US" b="1" dirty="0">
                <a:latin typeface="微软雅黑" panose="020B0503020204020204" pitchFamily="34" charset="-122"/>
                <a:ea typeface="微软雅黑" panose="020B0503020204020204" pitchFamily="34" charset="-122"/>
              </a:rPr>
              <a:t>微指令格式</a:t>
            </a:r>
          </a:p>
          <a:p>
            <a:pPr lvl="1"/>
            <a:r>
              <a:rPr lang="zh-CN" altLang="en-US" dirty="0">
                <a:latin typeface="微软雅黑" panose="020B0503020204020204" pitchFamily="34" charset="-122"/>
                <a:ea typeface="微软雅黑" panose="020B0503020204020204" pitchFamily="34" charset="-122"/>
              </a:rPr>
              <a:t>本系统中的控制信号只有</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个，所以微命令字段为</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位。加上判别测试字段</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位，下地址字段</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位，故微指令字长度为</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位 </a:t>
            </a:r>
          </a:p>
        </p:txBody>
      </p:sp>
      <p:pic>
        <p:nvPicPr>
          <p:cNvPr id="22534" name="Picture 4">
            <a:extLst>
              <a:ext uri="{FF2B5EF4-FFF2-40B4-BE49-F238E27FC236}">
                <a16:creationId xmlns:a16="http://schemas.microsoft.com/office/drawing/2014/main" id="{7CCBCB0D-7599-E644-8FF0-95FE6A48A7CF}"/>
              </a:ext>
            </a:extLst>
          </p:cNvPr>
          <p:cNvPicPr>
            <a:picLocks noChangeAspect="1" noChangeArrowheads="1"/>
          </p:cNvPicPr>
          <p:nvPr/>
        </p:nvPicPr>
        <p:blipFill>
          <a:blip r:embed="rId2">
            <a:lum contrast="54000"/>
            <a:extLst>
              <a:ext uri="{28A0092B-C50C-407E-A947-70E740481C1C}">
                <a14:useLocalDpi xmlns:a14="http://schemas.microsoft.com/office/drawing/2010/main" val="0"/>
              </a:ext>
            </a:extLst>
          </a:blip>
          <a:srcRect/>
          <a:stretch>
            <a:fillRect/>
          </a:stretch>
        </p:blipFill>
        <p:spPr bwMode="auto">
          <a:xfrm>
            <a:off x="3686176" y="2409826"/>
            <a:ext cx="5838825"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5">
            <a:extLst>
              <a:ext uri="{FF2B5EF4-FFF2-40B4-BE49-F238E27FC236}">
                <a16:creationId xmlns:a16="http://schemas.microsoft.com/office/drawing/2014/main" id="{079AE725-AA10-3041-91DE-8DF4BAB62EC4}"/>
              </a:ext>
            </a:extLst>
          </p:cNvPr>
          <p:cNvPicPr>
            <a:picLocks noChangeAspect="1" noChangeArrowheads="1"/>
          </p:cNvPicPr>
          <p:nvPr/>
        </p:nvPicPr>
        <p:blipFill>
          <a:blip r:embed="rId3">
            <a:lum contrast="36000"/>
            <a:extLst>
              <a:ext uri="{28A0092B-C50C-407E-A947-70E740481C1C}">
                <a14:useLocalDpi xmlns:a14="http://schemas.microsoft.com/office/drawing/2010/main" val="0"/>
              </a:ext>
            </a:extLst>
          </a:blip>
          <a:srcRect/>
          <a:stretch>
            <a:fillRect/>
          </a:stretch>
        </p:blipFill>
        <p:spPr bwMode="auto">
          <a:xfrm>
            <a:off x="1626659" y="2737078"/>
            <a:ext cx="1812925"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6">
            <a:extLst>
              <a:ext uri="{FF2B5EF4-FFF2-40B4-BE49-F238E27FC236}">
                <a16:creationId xmlns:a16="http://schemas.microsoft.com/office/drawing/2014/main" id="{3DC2D1BA-256B-0442-BBC0-268E4E68EAFC}"/>
              </a:ext>
            </a:extLst>
          </p:cNvPr>
          <p:cNvPicPr>
            <a:picLocks noChangeAspect="1" noChangeArrowheads="1"/>
          </p:cNvPicPr>
          <p:nvPr/>
        </p:nvPicPr>
        <p:blipFill>
          <a:blip r:embed="rId4">
            <a:lum contrast="54000"/>
            <a:extLst>
              <a:ext uri="{28A0092B-C50C-407E-A947-70E740481C1C}">
                <a14:useLocalDpi xmlns:a14="http://schemas.microsoft.com/office/drawing/2010/main" val="0"/>
              </a:ext>
            </a:extLst>
          </a:blip>
          <a:srcRect/>
          <a:stretch>
            <a:fillRect/>
          </a:stretch>
        </p:blipFill>
        <p:spPr bwMode="auto">
          <a:xfrm>
            <a:off x="5464176" y="3857626"/>
            <a:ext cx="4606925"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4BC59179-86DE-2D43-B949-B85EBF960428}"/>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D09AC5DF-AF81-2C4F-B03D-30BA28EAA2C5}" type="slidenum">
              <a:rPr lang="zh-CN" altLang="en-US" sz="1400">
                <a:solidFill>
                  <a:srgbClr val="0000B6"/>
                </a:solidFill>
                <a:latin typeface="Book Antiqua" panose="02040602050305030304" pitchFamily="18" charset="0"/>
              </a:rPr>
              <a:pPr>
                <a:defRPr/>
              </a:pPr>
              <a:t>13</a:t>
            </a:fld>
            <a:endParaRPr lang="en-US" altLang="zh-CN" sz="1400">
              <a:solidFill>
                <a:srgbClr val="0000B6"/>
              </a:solidFill>
              <a:latin typeface="Book Antiqua" panose="02040602050305030304" pitchFamily="18" charset="0"/>
            </a:endParaRPr>
          </a:p>
        </p:txBody>
      </p:sp>
      <p:sp>
        <p:nvSpPr>
          <p:cNvPr id="23555" name="页脚占位符 4">
            <a:extLst>
              <a:ext uri="{FF2B5EF4-FFF2-40B4-BE49-F238E27FC236}">
                <a16:creationId xmlns:a16="http://schemas.microsoft.com/office/drawing/2014/main" id="{DB8C6BD2-ABFC-6849-B175-8EE4C40E3CF2}"/>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14530" name="Rectangle 2">
            <a:extLst>
              <a:ext uri="{FF2B5EF4-FFF2-40B4-BE49-F238E27FC236}">
                <a16:creationId xmlns:a16="http://schemas.microsoft.com/office/drawing/2014/main" id="{F49C393C-1B6A-BD4A-880E-3745D34E6F3F}"/>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微程序控制器的设计例</a:t>
            </a:r>
            <a:r>
              <a:rPr lang="en-US" altLang="zh-CN" dirty="0">
                <a:latin typeface="微软雅黑" panose="020B0503020204020204" pitchFamily="34" charset="-122"/>
                <a:ea typeface="微软雅黑" panose="020B0503020204020204" pitchFamily="34" charset="-122"/>
              </a:rPr>
              <a:t>2-3</a:t>
            </a:r>
            <a:endParaRPr lang="zh-CN" altLang="en-US" dirty="0">
              <a:latin typeface="微软雅黑" panose="020B0503020204020204" pitchFamily="34" charset="-122"/>
              <a:ea typeface="微软雅黑" panose="020B0503020204020204" pitchFamily="34" charset="-122"/>
            </a:endParaRPr>
          </a:p>
        </p:txBody>
      </p:sp>
      <p:pic>
        <p:nvPicPr>
          <p:cNvPr id="23557" name="Picture 4">
            <a:extLst>
              <a:ext uri="{FF2B5EF4-FFF2-40B4-BE49-F238E27FC236}">
                <a16:creationId xmlns:a16="http://schemas.microsoft.com/office/drawing/2014/main" id="{53E3D19D-7386-C341-9813-68C943D59B20}"/>
              </a:ext>
            </a:extLst>
          </p:cNvPr>
          <p:cNvPicPr>
            <a:picLocks noChangeAspect="1" noChangeArrowheads="1"/>
          </p:cNvPicPr>
          <p:nvPr/>
        </p:nvPicPr>
        <p:blipFill>
          <a:blip r:embed="rId2">
            <a:lum contrast="54000"/>
            <a:extLst>
              <a:ext uri="{28A0092B-C50C-407E-A947-70E740481C1C}">
                <a14:useLocalDpi xmlns:a14="http://schemas.microsoft.com/office/drawing/2010/main" val="0"/>
              </a:ext>
            </a:extLst>
          </a:blip>
          <a:srcRect/>
          <a:stretch>
            <a:fillRect/>
          </a:stretch>
        </p:blipFill>
        <p:spPr bwMode="auto">
          <a:xfrm>
            <a:off x="5561237" y="2012516"/>
            <a:ext cx="6481286" cy="386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14678" name="Group 150">
            <a:extLst>
              <a:ext uri="{FF2B5EF4-FFF2-40B4-BE49-F238E27FC236}">
                <a16:creationId xmlns:a16="http://schemas.microsoft.com/office/drawing/2014/main" id="{BC5E587B-B1E4-864C-BBEF-D15287FC2B8C}"/>
              </a:ext>
            </a:extLst>
          </p:cNvPr>
          <p:cNvGraphicFramePr>
            <a:graphicFrameLocks noGrp="1"/>
          </p:cNvGraphicFramePr>
          <p:nvPr>
            <p:ph idx="1"/>
            <p:extLst>
              <p:ext uri="{D42A27DB-BD31-4B8C-83A1-F6EECF244321}">
                <p14:modId xmlns:p14="http://schemas.microsoft.com/office/powerpoint/2010/main" val="4184839458"/>
              </p:ext>
            </p:extLst>
          </p:nvPr>
        </p:nvGraphicFramePr>
        <p:xfrm>
          <a:off x="349551" y="2548832"/>
          <a:ext cx="5029200" cy="2193996"/>
        </p:xfrm>
        <a:graphic>
          <a:graphicData uri="http://schemas.openxmlformats.org/drawingml/2006/table">
            <a:tbl>
              <a:tblPr/>
              <a:tblGrid>
                <a:gridCol w="1568450">
                  <a:extLst>
                    <a:ext uri="{9D8B030D-6E8A-4147-A177-3AD203B41FA5}">
                      <a16:colId xmlns:a16="http://schemas.microsoft.com/office/drawing/2014/main" val="3218178891"/>
                    </a:ext>
                  </a:extLst>
                </a:gridCol>
                <a:gridCol w="1052513">
                  <a:extLst>
                    <a:ext uri="{9D8B030D-6E8A-4147-A177-3AD203B41FA5}">
                      <a16:colId xmlns:a16="http://schemas.microsoft.com/office/drawing/2014/main" val="3235229502"/>
                    </a:ext>
                  </a:extLst>
                </a:gridCol>
                <a:gridCol w="903287">
                  <a:extLst>
                    <a:ext uri="{9D8B030D-6E8A-4147-A177-3AD203B41FA5}">
                      <a16:colId xmlns:a16="http://schemas.microsoft.com/office/drawing/2014/main" val="2172670798"/>
                    </a:ext>
                  </a:extLst>
                </a:gridCol>
                <a:gridCol w="1504950">
                  <a:extLst>
                    <a:ext uri="{9D8B030D-6E8A-4147-A177-3AD203B41FA5}">
                      <a16:colId xmlns:a16="http://schemas.microsoft.com/office/drawing/2014/main" val="3851446351"/>
                    </a:ext>
                  </a:extLst>
                </a:gridCol>
              </a:tblGrid>
              <a:tr h="0">
                <a:tc rowSpan="2">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当前微地址</a:t>
                      </a:r>
                    </a:p>
                  </a:txBody>
                  <a:tcPr marT="45673" marB="456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微指令二进制代码</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90523574"/>
                  </a:ext>
                </a:extLst>
              </a:tr>
              <a:tr h="365125">
                <a:tc vMerge="1">
                  <a:txBody>
                    <a:bodyPr/>
                    <a:lstStyle/>
                    <a:p>
                      <a:endParaRPr lang="zh-CN" altLang="en-US"/>
                    </a:p>
                  </a:txBody>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微命令</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判别</a:t>
                      </a:r>
                    </a:p>
                  </a:txBody>
                  <a:tcPr marT="45673" marB="45673"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下地址</a:t>
                      </a:r>
                    </a:p>
                  </a:txBody>
                  <a:tcPr marT="45673" marB="45673"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2202159"/>
                  </a:ext>
                </a:extLst>
              </a:tr>
              <a:tr h="365125">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2580673"/>
                  </a:ext>
                </a:extLst>
              </a:tr>
              <a:tr h="365125">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0 1 0 1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2481559"/>
                  </a:ext>
                </a:extLst>
              </a:tr>
              <a:tr h="365125">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0 1 0 1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1 0 0 0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206105"/>
                  </a:ext>
                </a:extLst>
              </a:tr>
              <a:tr h="365125">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1 0 0 0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0 1 0 0</a:t>
                      </a:r>
                      <a:endPar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3" marB="45673"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6551460"/>
                  </a:ext>
                </a:extLst>
              </a:tr>
            </a:tbl>
          </a:graphicData>
        </a:graphic>
      </p:graphicFrame>
      <p:sp>
        <p:nvSpPr>
          <p:cNvPr id="14376" name="Text Box 151">
            <a:extLst>
              <a:ext uri="{FF2B5EF4-FFF2-40B4-BE49-F238E27FC236}">
                <a16:creationId xmlns:a16="http://schemas.microsoft.com/office/drawing/2014/main" id="{F8F47D80-FCC8-AF47-8C0D-4F5527DF2940}"/>
              </a:ext>
            </a:extLst>
          </p:cNvPr>
          <p:cNvSpPr txBox="1">
            <a:spLocks noChangeArrowheads="1"/>
          </p:cNvSpPr>
          <p:nvPr/>
        </p:nvSpPr>
        <p:spPr bwMode="auto">
          <a:xfrm>
            <a:off x="2604069" y="166095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defRPr/>
            </a:pPr>
            <a:r>
              <a:rPr lang="zh-CN" altLang="en-US" sz="2400" b="1" dirty="0">
                <a:latin typeface="微软雅黑" panose="020B0503020204020204" pitchFamily="34" charset="-122"/>
                <a:ea typeface="微软雅黑" panose="020B0503020204020204" pitchFamily="34" charset="-122"/>
              </a:rPr>
              <a:t>微程序</a:t>
            </a:r>
          </a:p>
        </p:txBody>
      </p:sp>
      <p:sp>
        <p:nvSpPr>
          <p:cNvPr id="14377" name="Text Box 152">
            <a:extLst>
              <a:ext uri="{FF2B5EF4-FFF2-40B4-BE49-F238E27FC236}">
                <a16:creationId xmlns:a16="http://schemas.microsoft.com/office/drawing/2014/main" id="{C9F8F288-CB40-2142-8432-9F066E976AE9}"/>
              </a:ext>
            </a:extLst>
          </p:cNvPr>
          <p:cNvSpPr txBox="1">
            <a:spLocks noChangeArrowheads="1"/>
          </p:cNvSpPr>
          <p:nvPr/>
        </p:nvSpPr>
        <p:spPr bwMode="auto">
          <a:xfrm>
            <a:off x="7242175" y="1448198"/>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sz="2400" b="1" dirty="0">
                <a:latin typeface="微软雅黑" panose="020B0503020204020204" pitchFamily="34" charset="-122"/>
                <a:ea typeface="微软雅黑" panose="020B0503020204020204" pitchFamily="34" charset="-122"/>
              </a:rPr>
              <a:t>微程序控制器硬件结构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A6A41DAB-76E5-764A-8640-F68BD9885DA9}"/>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9A4A73CD-35CF-DD47-B856-02732F243207}" type="slidenum">
              <a:rPr lang="zh-CN" altLang="en-US" sz="1400">
                <a:solidFill>
                  <a:srgbClr val="0000B6"/>
                </a:solidFill>
                <a:latin typeface="Book Antiqua" panose="02040602050305030304" pitchFamily="18" charset="0"/>
              </a:rPr>
              <a:pPr>
                <a:defRPr/>
              </a:pPr>
              <a:t>14</a:t>
            </a:fld>
            <a:endParaRPr lang="en-US" altLang="zh-CN" sz="1400">
              <a:solidFill>
                <a:srgbClr val="0000B6"/>
              </a:solidFill>
              <a:latin typeface="Book Antiqua" panose="02040602050305030304" pitchFamily="18" charset="0"/>
            </a:endParaRPr>
          </a:p>
        </p:txBody>
      </p:sp>
      <p:sp>
        <p:nvSpPr>
          <p:cNvPr id="24579" name="页脚占位符 4">
            <a:extLst>
              <a:ext uri="{FF2B5EF4-FFF2-40B4-BE49-F238E27FC236}">
                <a16:creationId xmlns:a16="http://schemas.microsoft.com/office/drawing/2014/main" id="{5D595D9A-9D92-1A40-B1C3-8A2F9B9A4D4A}"/>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16578" name="Rectangle 2">
            <a:extLst>
              <a:ext uri="{FF2B5EF4-FFF2-40B4-BE49-F238E27FC236}">
                <a16:creationId xmlns:a16="http://schemas.microsoft.com/office/drawing/2014/main" id="{B244F75D-411E-8844-827D-106CAE0D3AEB}"/>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微程序控制器的设计例</a:t>
            </a:r>
            <a:r>
              <a:rPr lang="en-US" altLang="zh-CN" dirty="0">
                <a:latin typeface="微软雅黑" panose="020B0503020204020204" pitchFamily="34" charset="-122"/>
                <a:ea typeface="微软雅黑" panose="020B0503020204020204" pitchFamily="34" charset="-122"/>
              </a:rPr>
              <a:t>3-1</a:t>
            </a:r>
          </a:p>
        </p:txBody>
      </p:sp>
      <p:sp>
        <p:nvSpPr>
          <p:cNvPr id="15365" name="Rectangle 3">
            <a:extLst>
              <a:ext uri="{FF2B5EF4-FFF2-40B4-BE49-F238E27FC236}">
                <a16:creationId xmlns:a16="http://schemas.microsoft.com/office/drawing/2014/main" id="{EB9AB978-5BFA-6649-A9EC-88F38B41927E}"/>
              </a:ext>
            </a:extLst>
          </p:cNvPr>
          <p:cNvSpPr>
            <a:spLocks noGrp="1" noChangeArrowheads="1"/>
          </p:cNvSpPr>
          <p:nvPr>
            <p:ph type="body" idx="1"/>
          </p:nvPr>
        </p:nvSpPr>
        <p:spPr>
          <a:xfrm>
            <a:off x="914400" y="908537"/>
            <a:ext cx="10363200" cy="5503985"/>
          </a:xfrm>
        </p:spPr>
        <p:txBody>
          <a:bodyPr/>
          <a:lstStyle/>
          <a:p>
            <a:pPr>
              <a:lnSpc>
                <a:spcPct val="90000"/>
              </a:lnSpc>
            </a:pPr>
            <a:r>
              <a:rPr lang="zh-CN" altLang="en-US" sz="2400" dirty="0">
                <a:latin typeface="微软雅黑" panose="020B0503020204020204" pitchFamily="34" charset="-122"/>
                <a:ea typeface="微软雅黑" panose="020B0503020204020204" pitchFamily="34" charset="-122"/>
              </a:rPr>
              <a:t>采用例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的数据通路和例</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图所示的微指令格式，编制如下四种基本操作的微程序流程图，并完成微地址转移逻辑的设计。</a:t>
            </a:r>
            <a:endParaRPr lang="en-US" altLang="zh-CN" sz="2400" dirty="0">
              <a:latin typeface="微软雅黑" panose="020B0503020204020204" pitchFamily="34" charset="-122"/>
              <a:ea typeface="微软雅黑" panose="020B0503020204020204" pitchFamily="34" charset="-122"/>
            </a:endParaRPr>
          </a:p>
          <a:p>
            <a:pPr lvl="1">
              <a:lnSpc>
                <a:spcPct val="90000"/>
              </a:lnSpc>
            </a:pPr>
            <a:r>
              <a:rPr lang="en-US" altLang="zh-CN" dirty="0">
                <a:latin typeface="微软雅黑" panose="020B0503020204020204" pitchFamily="34" charset="-122"/>
                <a:ea typeface="微软雅黑" panose="020B0503020204020204" pitchFamily="34" charset="-122"/>
              </a:rPr>
              <a:t>00   </a:t>
            </a:r>
            <a:r>
              <a:rPr lang="en-US" altLang="zh-CN" i="1" dirty="0">
                <a:latin typeface="微软雅黑" panose="020B0503020204020204" pitchFamily="34" charset="-122"/>
                <a:ea typeface="微软雅黑" panose="020B0503020204020204" pitchFamily="34" charset="-122"/>
              </a:rPr>
              <a:t> </a:t>
            </a:r>
            <a:r>
              <a:rPr lang="en-US" altLang="zh-CN" i="1" dirty="0" err="1">
                <a:latin typeface="微软雅黑" panose="020B0503020204020204" pitchFamily="34" charset="-122"/>
                <a:ea typeface="微软雅黑" panose="020B0503020204020204" pitchFamily="34" charset="-122"/>
              </a:rPr>
              <a:t>RAM</a:t>
            </a:r>
            <a:r>
              <a:rPr lang="en-US" altLang="zh-CN" i="1" dirty="0" err="1">
                <a:latin typeface="微软雅黑" panose="020B0503020204020204" pitchFamily="34" charset="-122"/>
                <a:ea typeface="微软雅黑" panose="020B0503020204020204" pitchFamily="34" charset="-122"/>
                <a:sym typeface="Wingdings" pitchFamily="2" charset="2"/>
              </a:rPr>
              <a:t></a:t>
            </a:r>
            <a:r>
              <a:rPr lang="en-US" altLang="zh-CN" i="1" dirty="0" err="1">
                <a:latin typeface="微软雅黑" panose="020B0503020204020204" pitchFamily="34" charset="-122"/>
                <a:ea typeface="微软雅黑" panose="020B0503020204020204" pitchFamily="34" charset="-122"/>
              </a:rPr>
              <a:t>Rj</a:t>
            </a:r>
            <a:r>
              <a:rPr lang="en-US" altLang="zh-CN" i="1"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从</a:t>
            </a:r>
            <a:r>
              <a:rPr lang="en-US" altLang="zh-CN" dirty="0">
                <a:latin typeface="微软雅黑" panose="020B0503020204020204" pitchFamily="34" charset="-122"/>
                <a:ea typeface="微软雅黑" panose="020B0503020204020204" pitchFamily="34" charset="-122"/>
              </a:rPr>
              <a:t>RAM</a:t>
            </a:r>
            <a:r>
              <a:rPr lang="zh-CN" altLang="en-US" dirty="0">
                <a:latin typeface="微软雅黑" panose="020B0503020204020204" pitchFamily="34" charset="-122"/>
                <a:ea typeface="微软雅黑" panose="020B0503020204020204" pitchFamily="34" charset="-122"/>
              </a:rPr>
              <a:t>中取数至</a:t>
            </a:r>
            <a:r>
              <a:rPr lang="en-US" altLang="zh-CN" dirty="0" err="1">
                <a:latin typeface="微软雅黑" panose="020B0503020204020204" pitchFamily="34" charset="-122"/>
                <a:ea typeface="微软雅黑" panose="020B0503020204020204" pitchFamily="34" charset="-122"/>
              </a:rPr>
              <a:t>R2</a:t>
            </a:r>
            <a:r>
              <a:rPr lang="en-US" altLang="zh-CN" dirty="0">
                <a:latin typeface="微软雅黑" panose="020B0503020204020204" pitchFamily="34" charset="-122"/>
                <a:ea typeface="微软雅黑" panose="020B0503020204020204" pitchFamily="34" charset="-122"/>
              </a:rPr>
              <a:t>)</a:t>
            </a:r>
          </a:p>
          <a:p>
            <a:pPr lvl="1">
              <a:lnSpc>
                <a:spcPct val="90000"/>
              </a:lnSpc>
            </a:pPr>
            <a:r>
              <a:rPr lang="en-US" altLang="zh-CN" dirty="0">
                <a:latin typeface="微软雅黑" panose="020B0503020204020204" pitchFamily="34" charset="-122"/>
                <a:ea typeface="微软雅黑" panose="020B0503020204020204" pitchFamily="34" charset="-122"/>
              </a:rPr>
              <a:t>01    </a:t>
            </a:r>
            <a:r>
              <a:rPr lang="en-US" altLang="zh-CN" i="1" dirty="0" err="1">
                <a:latin typeface="微软雅黑" panose="020B0503020204020204" pitchFamily="34" charset="-122"/>
                <a:ea typeface="微软雅黑" panose="020B0503020204020204" pitchFamily="34" charset="-122"/>
              </a:rPr>
              <a:t>Ri</a:t>
            </a:r>
            <a:r>
              <a:rPr lang="en-US" altLang="zh-CN" i="1" dirty="0">
                <a:latin typeface="微软雅黑" panose="020B0503020204020204" pitchFamily="34" charset="-122"/>
                <a:ea typeface="微软雅黑" panose="020B0503020204020204" pitchFamily="34" charset="-122"/>
              </a:rPr>
              <a:t>(3)+</a:t>
            </a:r>
            <a:r>
              <a:rPr lang="en-US" altLang="zh-CN" i="1" dirty="0" err="1">
                <a:latin typeface="微软雅黑" panose="020B0503020204020204" pitchFamily="34" charset="-122"/>
                <a:ea typeface="微软雅黑" panose="020B0503020204020204" pitchFamily="34" charset="-122"/>
              </a:rPr>
              <a:t>Rj</a:t>
            </a:r>
            <a:r>
              <a:rPr lang="en-US" altLang="zh-CN" i="1" dirty="0">
                <a:latin typeface="微软雅黑" panose="020B0503020204020204" pitchFamily="34" charset="-122"/>
                <a:ea typeface="微软雅黑" panose="020B0503020204020204" pitchFamily="34" charset="-122"/>
              </a:rPr>
              <a:t>(4)</a:t>
            </a:r>
            <a:r>
              <a:rPr lang="en-US" altLang="zh-CN" i="1" dirty="0">
                <a:latin typeface="微软雅黑" panose="020B0503020204020204" pitchFamily="34" charset="-122"/>
                <a:ea typeface="微软雅黑" panose="020B0503020204020204" pitchFamily="34" charset="-122"/>
                <a:sym typeface="Wingdings" pitchFamily="2" charset="2"/>
              </a:rPr>
              <a:t></a:t>
            </a:r>
            <a:r>
              <a:rPr lang="en-US" altLang="zh-CN" i="1" dirty="0" err="1">
                <a:latin typeface="微软雅黑" panose="020B0503020204020204" pitchFamily="34" charset="-122"/>
                <a:ea typeface="微软雅黑" panose="020B0503020204020204" pitchFamily="34" charset="-122"/>
              </a:rPr>
              <a:t>Rj</a:t>
            </a:r>
            <a:r>
              <a:rPr lang="en-US" altLang="zh-CN" i="1" dirty="0">
                <a:latin typeface="微软雅黑" panose="020B0503020204020204" pitchFamily="34" charset="-122"/>
                <a:ea typeface="微软雅黑" panose="020B0503020204020204" pitchFamily="34" charset="-122"/>
              </a:rPr>
              <a:t>(4)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R3</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R4</a:t>
            </a:r>
            <a:r>
              <a:rPr lang="zh-CN" altLang="en-US" dirty="0">
                <a:latin typeface="微软雅黑" panose="020B0503020204020204" pitchFamily="34" charset="-122"/>
                <a:ea typeface="微软雅黑" panose="020B0503020204020204" pitchFamily="34" charset="-122"/>
              </a:rPr>
              <a:t>中两数算术加</a:t>
            </a:r>
            <a:r>
              <a:rPr lang="en-US" altLang="zh-CN" dirty="0">
                <a:latin typeface="微软雅黑" panose="020B0503020204020204" pitchFamily="34" charset="-122"/>
                <a:ea typeface="微软雅黑" panose="020B0503020204020204" pitchFamily="34" charset="-122"/>
              </a:rPr>
              <a:t>)</a:t>
            </a:r>
          </a:p>
          <a:p>
            <a:pPr lvl="1">
              <a:lnSpc>
                <a:spcPct val="90000"/>
              </a:lnSpc>
            </a:pPr>
            <a:r>
              <a:rPr lang="en-US" altLang="zh-CN" dirty="0">
                <a:latin typeface="微软雅黑" panose="020B0503020204020204" pitchFamily="34" charset="-122"/>
                <a:ea typeface="微软雅黑" panose="020B0503020204020204" pitchFamily="34" charset="-122"/>
              </a:rPr>
              <a:t>10    </a:t>
            </a:r>
            <a:r>
              <a:rPr lang="en-US" altLang="zh-CN" i="1" dirty="0" err="1">
                <a:latin typeface="微软雅黑" panose="020B0503020204020204" pitchFamily="34" charset="-122"/>
                <a:ea typeface="微软雅黑" panose="020B0503020204020204" pitchFamily="34" charset="-122"/>
              </a:rPr>
              <a:t>Ri</a:t>
            </a:r>
            <a:r>
              <a:rPr lang="en-US" altLang="zh-CN" i="1" dirty="0">
                <a:latin typeface="微软雅黑" panose="020B0503020204020204" pitchFamily="34" charset="-122"/>
                <a:ea typeface="微软雅黑" panose="020B0503020204020204" pitchFamily="34" charset="-122"/>
              </a:rPr>
              <a:t>(6)</a:t>
            </a:r>
            <a:r>
              <a:rPr lang="en-US" altLang="zh-CN" i="1" dirty="0">
                <a:latin typeface="微软雅黑" panose="020B0503020204020204" pitchFamily="34" charset="-122"/>
                <a:ea typeface="微软雅黑" panose="020B0503020204020204" pitchFamily="34" charset="-122"/>
                <a:sym typeface="Wingdings" pitchFamily="2" charset="2"/>
              </a:rPr>
              <a:t></a:t>
            </a:r>
            <a:r>
              <a:rPr lang="en-US" altLang="zh-CN" i="1" dirty="0">
                <a:latin typeface="微软雅黑" panose="020B0503020204020204" pitchFamily="34" charset="-122"/>
                <a:ea typeface="微软雅黑" panose="020B0503020204020204" pitchFamily="34" charset="-122"/>
              </a:rPr>
              <a:t>RAM</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R6</a:t>
            </a:r>
            <a:r>
              <a:rPr lang="zh-CN" altLang="en-US" dirty="0">
                <a:latin typeface="微软雅黑" panose="020B0503020204020204" pitchFamily="34" charset="-122"/>
                <a:ea typeface="微软雅黑" panose="020B0503020204020204" pitchFamily="34" charset="-122"/>
              </a:rPr>
              <a:t>中数存入</a:t>
            </a:r>
            <a:r>
              <a:rPr lang="en-US" altLang="zh-CN" dirty="0">
                <a:latin typeface="微软雅黑" panose="020B0503020204020204" pitchFamily="34" charset="-122"/>
                <a:ea typeface="微软雅黑" panose="020B0503020204020204" pitchFamily="34" charset="-122"/>
              </a:rPr>
              <a:t>RAM)</a:t>
            </a:r>
          </a:p>
          <a:p>
            <a:pPr lvl="1">
              <a:lnSpc>
                <a:spcPct val="90000"/>
              </a:lnSpc>
            </a:pPr>
            <a:r>
              <a:rPr lang="en-US" altLang="zh-CN" dirty="0">
                <a:latin typeface="微软雅黑" panose="020B0503020204020204" pitchFamily="34" charset="-122"/>
                <a:ea typeface="微软雅黑" panose="020B0503020204020204" pitchFamily="34" charset="-122"/>
              </a:rPr>
              <a:t>11     </a:t>
            </a:r>
            <a:r>
              <a:rPr lang="en-US" altLang="zh-CN" dirty="0" err="1">
                <a:latin typeface="微软雅黑" panose="020B0503020204020204" pitchFamily="34" charset="-122"/>
                <a:ea typeface="微软雅黑" panose="020B0503020204020204" pitchFamily="34" charset="-122"/>
              </a:rPr>
              <a:t>Ri</a:t>
            </a:r>
            <a:r>
              <a:rPr lang="en-US" altLang="zh-CN" dirty="0">
                <a:latin typeface="微软雅黑" panose="020B0503020204020204" pitchFamily="34" charset="-122"/>
                <a:ea typeface="微软雅黑" panose="020B0503020204020204" pitchFamily="34" charset="-122"/>
              </a:rPr>
              <a:t>(7) </a:t>
            </a:r>
            <a:r>
              <a:rPr lang="en-US"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Rj</a:t>
            </a:r>
            <a:r>
              <a:rPr lang="en-US" altLang="zh-CN" dirty="0">
                <a:latin typeface="微软雅黑" panose="020B0503020204020204" pitchFamily="34" charset="-122"/>
                <a:ea typeface="微软雅黑" panose="020B0503020204020204" pitchFamily="34" charset="-122"/>
              </a:rPr>
              <a:t>(8)</a:t>
            </a:r>
            <a:r>
              <a:rPr lang="en-US" altLang="zh-CN" i="1" dirty="0">
                <a:latin typeface="微软雅黑" panose="020B0503020204020204" pitchFamily="34" charset="-122"/>
                <a:ea typeface="微软雅黑" panose="020B0503020204020204" pitchFamily="34" charset="-122"/>
                <a:sym typeface="Wingdings" pitchFamily="2" charset="2"/>
              </a:rPr>
              <a:t></a:t>
            </a:r>
            <a:r>
              <a:rPr lang="en-US" altLang="zh-CN" dirty="0" err="1">
                <a:latin typeface="微软雅黑" panose="020B0503020204020204" pitchFamily="34" charset="-122"/>
                <a:ea typeface="微软雅黑" panose="020B0503020204020204" pitchFamily="34" charset="-122"/>
              </a:rPr>
              <a:t>Rj</a:t>
            </a:r>
            <a:r>
              <a:rPr lang="en-US" altLang="zh-CN" dirty="0">
                <a:latin typeface="微软雅黑" panose="020B0503020204020204" pitchFamily="34" charset="-122"/>
                <a:ea typeface="微软雅黑" panose="020B0503020204020204" pitchFamily="34" charset="-122"/>
              </a:rPr>
              <a:t>(8) (</a:t>
            </a:r>
            <a:r>
              <a:rPr lang="en-US" altLang="zh-CN" dirty="0" err="1">
                <a:latin typeface="微软雅黑" panose="020B0503020204020204" pitchFamily="34" charset="-122"/>
                <a:ea typeface="微软雅黑" panose="020B0503020204020204" pitchFamily="34" charset="-122"/>
              </a:rPr>
              <a:t>R7</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R8</a:t>
            </a:r>
            <a:r>
              <a:rPr lang="zh-CN" altLang="en-US" dirty="0">
                <a:latin typeface="微软雅黑" panose="020B0503020204020204" pitchFamily="34" charset="-122"/>
                <a:ea typeface="微软雅黑" panose="020B0503020204020204" pitchFamily="34" charset="-122"/>
              </a:rPr>
              <a:t>中两数逻辑异或</a:t>
            </a:r>
            <a:r>
              <a:rPr lang="en-US" altLang="zh-CN" dirty="0">
                <a:latin typeface="微软雅黑" panose="020B0503020204020204" pitchFamily="34" charset="-122"/>
                <a:ea typeface="微软雅黑" panose="020B0503020204020204" pitchFamily="34" charset="-122"/>
              </a:rPr>
              <a:t>)</a:t>
            </a:r>
          </a:p>
          <a:p>
            <a:pPr>
              <a:lnSpc>
                <a:spcPct val="90000"/>
              </a:lnSpc>
            </a:pPr>
            <a:r>
              <a:rPr lang="zh-CN" altLang="en-US" sz="2400" dirty="0">
                <a:latin typeface="微软雅黑" panose="020B0503020204020204" pitchFamily="34" charset="-122"/>
                <a:ea typeface="微软雅黑" panose="020B0503020204020204" pitchFamily="34" charset="-122"/>
              </a:rPr>
              <a:t>假设条件：</a:t>
            </a:r>
          </a:p>
          <a:p>
            <a:pPr lvl="1">
              <a:lnSpc>
                <a:spcPct val="9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四种基本操作分别用</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个状态的编码</a:t>
            </a:r>
            <a:r>
              <a:rPr lang="en-US" altLang="zh-CN" dirty="0">
                <a:latin typeface="微软雅黑" panose="020B0503020204020204" pitchFamily="34" charset="-122"/>
                <a:ea typeface="微软雅黑" panose="020B0503020204020204" pitchFamily="34" charset="-122"/>
              </a:rPr>
              <a:t>(00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来表示，该编码值由</a:t>
            </a:r>
            <a:r>
              <a:rPr lang="en-US" altLang="zh-CN" dirty="0" err="1">
                <a:latin typeface="微软雅黑" panose="020B0503020204020204" pitchFamily="34" charset="-122"/>
                <a:ea typeface="微软雅黑" panose="020B0503020204020204" pitchFamily="34" charset="-122"/>
              </a:rPr>
              <a:t>IR0</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IR1</a:t>
            </a:r>
            <a:r>
              <a:rPr lang="zh-CN" altLang="en-US" dirty="0">
                <a:latin typeface="微软雅黑" panose="020B0503020204020204" pitchFamily="34" charset="-122"/>
                <a:ea typeface="微软雅黑" panose="020B0503020204020204" pitchFamily="34" charset="-122"/>
              </a:rPr>
              <a:t>两个触发器组成的计数器提供。对应计数器的一种状态，则执行相应的一种基本操作；</a:t>
            </a:r>
          </a:p>
          <a:p>
            <a:pPr lvl="1">
              <a:lnSpc>
                <a:spcPct val="9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每当一种基本操作结束时，计数器进行加数而改变状态。但操作开始前计数器的初始状态是随机的，这意味着四种操作执行的顺序可认为是随意的，但时间上必须是连续的；</a:t>
            </a:r>
          </a:p>
          <a:p>
            <a:pPr lvl="1">
              <a:lnSpc>
                <a:spcPct val="9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通用寄存器的选择也是随机的；</a:t>
            </a:r>
          </a:p>
          <a:p>
            <a:pPr lvl="1">
              <a:lnSpc>
                <a:spcPct val="9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向</a:t>
            </a:r>
            <a:r>
              <a:rPr lang="en-US" altLang="zh-CN" dirty="0">
                <a:latin typeface="微软雅黑" panose="020B0503020204020204" pitchFamily="34" charset="-122"/>
                <a:ea typeface="微软雅黑" panose="020B0503020204020204" pitchFamily="34" charset="-122"/>
              </a:rPr>
              <a:t>RAM</a:t>
            </a:r>
            <a:r>
              <a:rPr lang="zh-CN" altLang="en-US" dirty="0">
                <a:latin typeface="微软雅黑" panose="020B0503020204020204" pitchFamily="34" charset="-122"/>
                <a:ea typeface="微软雅黑" panose="020B0503020204020204" pitchFamily="34" charset="-122"/>
              </a:rPr>
              <a:t>中取数、存数的地址均由暂存器</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给出。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9850364F-1795-5041-A363-082A477F3235}"/>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AB485F39-3639-B543-B5ED-29A45BE0F041}" type="slidenum">
              <a:rPr lang="zh-CN" altLang="en-US" sz="1400">
                <a:solidFill>
                  <a:srgbClr val="0000B6"/>
                </a:solidFill>
                <a:latin typeface="Book Antiqua" panose="02040602050305030304" pitchFamily="18" charset="0"/>
              </a:rPr>
              <a:pPr>
                <a:defRPr/>
              </a:pPr>
              <a:t>15</a:t>
            </a:fld>
            <a:endParaRPr lang="en-US" altLang="zh-CN" sz="1400">
              <a:solidFill>
                <a:srgbClr val="0000B6"/>
              </a:solidFill>
              <a:latin typeface="Book Antiqua" panose="02040602050305030304" pitchFamily="18" charset="0"/>
            </a:endParaRPr>
          </a:p>
        </p:txBody>
      </p:sp>
      <p:sp>
        <p:nvSpPr>
          <p:cNvPr id="25603" name="页脚占位符 4">
            <a:extLst>
              <a:ext uri="{FF2B5EF4-FFF2-40B4-BE49-F238E27FC236}">
                <a16:creationId xmlns:a16="http://schemas.microsoft.com/office/drawing/2014/main" id="{02145A04-8A5D-1740-B5BF-7610A8A36B90}"/>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21698" name="Rectangle 2">
            <a:extLst>
              <a:ext uri="{FF2B5EF4-FFF2-40B4-BE49-F238E27FC236}">
                <a16:creationId xmlns:a16="http://schemas.microsoft.com/office/drawing/2014/main" id="{2136F3BD-E7A0-F34B-B6E8-EB824F617832}"/>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微程序控制器的设计例</a:t>
            </a:r>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图</a:t>
            </a:r>
            <a:endParaRPr lang="en-US" altLang="zh-CN" dirty="0">
              <a:latin typeface="微软雅黑" panose="020B0503020204020204" pitchFamily="34" charset="-122"/>
              <a:ea typeface="微软雅黑" panose="020B0503020204020204" pitchFamily="34" charset="-122"/>
            </a:endParaRPr>
          </a:p>
        </p:txBody>
      </p:sp>
      <p:pic>
        <p:nvPicPr>
          <p:cNvPr id="25605" name="Picture 4">
            <a:extLst>
              <a:ext uri="{FF2B5EF4-FFF2-40B4-BE49-F238E27FC236}">
                <a16:creationId xmlns:a16="http://schemas.microsoft.com/office/drawing/2014/main" id="{A9F3A989-42C6-7A41-A427-0AD59A8ED736}"/>
              </a:ext>
            </a:extLst>
          </p:cNvPr>
          <p:cNvPicPr>
            <a:picLocks noGrp="1" noChangeAspect="1" noChangeArrowheads="1"/>
          </p:cNvPicPr>
          <p:nvPr>
            <p:ph type="body" idx="1"/>
          </p:nvPr>
        </p:nvPicPr>
        <p:blipFill>
          <a:blip r:embed="rId2">
            <a:lum contrast="66000"/>
            <a:extLst>
              <a:ext uri="{28A0092B-C50C-407E-A947-70E740481C1C}">
                <a14:useLocalDpi xmlns:a14="http://schemas.microsoft.com/office/drawing/2010/main" val="0"/>
              </a:ext>
            </a:extLst>
          </a:blip>
          <a:srcRect/>
          <a:stretch>
            <a:fillRect/>
          </a:stretch>
        </p:blipFill>
        <p:spPr>
          <a:xfrm>
            <a:off x="1797049" y="1160464"/>
            <a:ext cx="8743853" cy="53709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9DCCD770-FEB8-784D-B5D3-B55802D72C90}"/>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6BBAB2A8-4C79-0949-83F5-01B2880672C8}" type="slidenum">
              <a:rPr lang="zh-CN" altLang="en-US" sz="1400">
                <a:solidFill>
                  <a:srgbClr val="0000B6"/>
                </a:solidFill>
                <a:latin typeface="Book Antiqua" panose="02040602050305030304" pitchFamily="18" charset="0"/>
              </a:rPr>
              <a:pPr>
                <a:defRPr/>
              </a:pPr>
              <a:t>16</a:t>
            </a:fld>
            <a:endParaRPr lang="en-US" altLang="zh-CN" sz="1400">
              <a:solidFill>
                <a:srgbClr val="0000B6"/>
              </a:solidFill>
              <a:latin typeface="Book Antiqua" panose="02040602050305030304" pitchFamily="18" charset="0"/>
            </a:endParaRPr>
          </a:p>
        </p:txBody>
      </p:sp>
      <p:sp>
        <p:nvSpPr>
          <p:cNvPr id="26627" name="页脚占位符 4">
            <a:extLst>
              <a:ext uri="{FF2B5EF4-FFF2-40B4-BE49-F238E27FC236}">
                <a16:creationId xmlns:a16="http://schemas.microsoft.com/office/drawing/2014/main" id="{879EF25E-F18B-6B43-9127-8CE8D5B4785B}"/>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17602" name="Rectangle 2">
            <a:extLst>
              <a:ext uri="{FF2B5EF4-FFF2-40B4-BE49-F238E27FC236}">
                <a16:creationId xmlns:a16="http://schemas.microsoft.com/office/drawing/2014/main" id="{BB3ECE75-5885-4048-92F0-8B26F2590EAD}"/>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微程序控制器的设计例</a:t>
            </a:r>
            <a:r>
              <a:rPr lang="en-US" altLang="zh-CN" dirty="0">
                <a:latin typeface="微软雅黑" panose="020B0503020204020204" pitchFamily="34" charset="-122"/>
                <a:ea typeface="微软雅黑" panose="020B0503020204020204" pitchFamily="34" charset="-122"/>
              </a:rPr>
              <a:t>3-2</a:t>
            </a:r>
            <a:endParaRPr lang="zh-CN" altLang="en-US" dirty="0">
              <a:latin typeface="微软雅黑" panose="020B0503020204020204" pitchFamily="34" charset="-122"/>
              <a:ea typeface="微软雅黑" panose="020B0503020204020204" pitchFamily="34" charset="-122"/>
            </a:endParaRPr>
          </a:p>
        </p:txBody>
      </p:sp>
      <p:pic>
        <p:nvPicPr>
          <p:cNvPr id="26629" name="Picture 4">
            <a:extLst>
              <a:ext uri="{FF2B5EF4-FFF2-40B4-BE49-F238E27FC236}">
                <a16:creationId xmlns:a16="http://schemas.microsoft.com/office/drawing/2014/main" id="{878B4124-704C-BD45-9EEB-D8ABEE820260}"/>
              </a:ext>
            </a:extLst>
          </p:cNvPr>
          <p:cNvPicPr>
            <a:picLocks noGrp="1" noChangeAspect="1" noChangeArrowheads="1"/>
          </p:cNvPicPr>
          <p:nvPr>
            <p:ph type="body" idx="1"/>
          </p:nvPr>
        </p:nvPicPr>
        <p:blipFill>
          <a:blip r:embed="rId3">
            <a:lum contrast="48000"/>
            <a:extLst>
              <a:ext uri="{28A0092B-C50C-407E-A947-70E740481C1C}">
                <a14:useLocalDpi xmlns:a14="http://schemas.microsoft.com/office/drawing/2010/main" val="0"/>
              </a:ext>
            </a:extLst>
          </a:blip>
          <a:srcRect/>
          <a:stretch>
            <a:fillRect/>
          </a:stretch>
        </p:blipFill>
        <p:spPr>
          <a:xfrm>
            <a:off x="5048579" y="790701"/>
            <a:ext cx="5270375" cy="588639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0" name="Text Box 5">
            <a:extLst>
              <a:ext uri="{FF2B5EF4-FFF2-40B4-BE49-F238E27FC236}">
                <a16:creationId xmlns:a16="http://schemas.microsoft.com/office/drawing/2014/main" id="{AD189EEF-DD24-8F43-81E0-4333D77840A0}"/>
              </a:ext>
            </a:extLst>
          </p:cNvPr>
          <p:cNvSpPr txBox="1">
            <a:spLocks noChangeArrowheads="1"/>
          </p:cNvSpPr>
          <p:nvPr/>
        </p:nvSpPr>
        <p:spPr bwMode="auto">
          <a:xfrm>
            <a:off x="2071998" y="2805794"/>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sz="2400" b="1" dirty="0">
                <a:latin typeface="微软雅黑" panose="020B0503020204020204" pitchFamily="34" charset="-122"/>
                <a:ea typeface="微软雅黑" panose="020B0503020204020204" pitchFamily="34" charset="-122"/>
              </a:rPr>
              <a:t>微程序流程图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BD02F07A-3449-2C40-B96A-C1B25C1AEA20}"/>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99F32856-6298-EA4F-91BE-6F35CBF3E48A}" type="slidenum">
              <a:rPr lang="zh-CN" altLang="en-US" sz="1400">
                <a:solidFill>
                  <a:srgbClr val="0000B6"/>
                </a:solidFill>
                <a:latin typeface="Book Antiqua" panose="02040602050305030304" pitchFamily="18" charset="0"/>
              </a:rPr>
              <a:pPr>
                <a:defRPr/>
              </a:pPr>
              <a:t>17</a:t>
            </a:fld>
            <a:endParaRPr lang="en-US" altLang="zh-CN" sz="1400">
              <a:solidFill>
                <a:srgbClr val="0000B6"/>
              </a:solidFill>
              <a:latin typeface="Book Antiqua" panose="02040602050305030304" pitchFamily="18" charset="0"/>
            </a:endParaRPr>
          </a:p>
        </p:txBody>
      </p:sp>
      <p:sp>
        <p:nvSpPr>
          <p:cNvPr id="28675" name="页脚占位符 4">
            <a:extLst>
              <a:ext uri="{FF2B5EF4-FFF2-40B4-BE49-F238E27FC236}">
                <a16:creationId xmlns:a16="http://schemas.microsoft.com/office/drawing/2014/main" id="{1A4716B1-443D-DA42-BBFA-7EA506236288}"/>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19964" name="Rectangle 316">
            <a:extLst>
              <a:ext uri="{FF2B5EF4-FFF2-40B4-BE49-F238E27FC236}">
                <a16:creationId xmlns:a16="http://schemas.microsoft.com/office/drawing/2014/main" id="{6EE37D0A-8C73-8542-807D-3A98347C59D1}"/>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微程序控制器的设计例</a:t>
            </a:r>
            <a:r>
              <a:rPr lang="en-US" altLang="zh-CN" dirty="0">
                <a:latin typeface="微软雅黑" panose="020B0503020204020204" pitchFamily="34" charset="-122"/>
                <a:ea typeface="微软雅黑" panose="020B0503020204020204" pitchFamily="34" charset="-122"/>
              </a:rPr>
              <a:t>3-3</a:t>
            </a:r>
            <a:endParaRPr lang="zh-CN" altLang="en-US" dirty="0">
              <a:latin typeface="微软雅黑" panose="020B0503020204020204" pitchFamily="34" charset="-122"/>
              <a:ea typeface="微软雅黑" panose="020B0503020204020204" pitchFamily="34" charset="-122"/>
            </a:endParaRPr>
          </a:p>
        </p:txBody>
      </p:sp>
      <p:graphicFrame>
        <p:nvGraphicFramePr>
          <p:cNvPr id="1819977" name="Group 329">
            <a:extLst>
              <a:ext uri="{FF2B5EF4-FFF2-40B4-BE49-F238E27FC236}">
                <a16:creationId xmlns:a16="http://schemas.microsoft.com/office/drawing/2014/main" id="{8C24E29B-36A6-C64D-89F5-3A4A5F014A10}"/>
              </a:ext>
            </a:extLst>
          </p:cNvPr>
          <p:cNvGraphicFramePr>
            <a:graphicFrameLocks noGrp="1"/>
          </p:cNvGraphicFramePr>
          <p:nvPr>
            <p:ph idx="1"/>
            <p:extLst>
              <p:ext uri="{D42A27DB-BD31-4B8C-83A1-F6EECF244321}">
                <p14:modId xmlns:p14="http://schemas.microsoft.com/office/powerpoint/2010/main" val="1885917550"/>
              </p:ext>
            </p:extLst>
          </p:nvPr>
        </p:nvGraphicFramePr>
        <p:xfrm>
          <a:off x="2238375" y="960438"/>
          <a:ext cx="7754938" cy="3688048"/>
        </p:xfrm>
        <a:graphic>
          <a:graphicData uri="http://schemas.openxmlformats.org/drawingml/2006/table">
            <a:tbl>
              <a:tblPr/>
              <a:tblGrid>
                <a:gridCol w="1497013">
                  <a:extLst>
                    <a:ext uri="{9D8B030D-6E8A-4147-A177-3AD203B41FA5}">
                      <a16:colId xmlns:a16="http://schemas.microsoft.com/office/drawing/2014/main" val="3565304464"/>
                    </a:ext>
                  </a:extLst>
                </a:gridCol>
                <a:gridCol w="3144837">
                  <a:extLst>
                    <a:ext uri="{9D8B030D-6E8A-4147-A177-3AD203B41FA5}">
                      <a16:colId xmlns:a16="http://schemas.microsoft.com/office/drawing/2014/main" val="3957828617"/>
                    </a:ext>
                  </a:extLst>
                </a:gridCol>
                <a:gridCol w="1009650">
                  <a:extLst>
                    <a:ext uri="{9D8B030D-6E8A-4147-A177-3AD203B41FA5}">
                      <a16:colId xmlns:a16="http://schemas.microsoft.com/office/drawing/2014/main" val="2413362056"/>
                    </a:ext>
                  </a:extLst>
                </a:gridCol>
                <a:gridCol w="2103438">
                  <a:extLst>
                    <a:ext uri="{9D8B030D-6E8A-4147-A177-3AD203B41FA5}">
                      <a16:colId xmlns:a16="http://schemas.microsoft.com/office/drawing/2014/main" val="942936930"/>
                    </a:ext>
                  </a:extLst>
                </a:gridCol>
              </a:tblGrid>
              <a:tr h="334963">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当前微地址</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八进制表示的微命令</a:t>
                      </a: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(26</a:t>
                      </a: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位</a:t>
                      </a: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1600" b="1" i="0" u="none" strike="noStrike" cap="none" normalizeH="0" baseline="-3000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1600" b="1" i="0" u="none" strike="noStrike" cap="none" normalizeH="0" baseline="-3000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600" b="1"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1600" b="1" i="0" u="none" strike="noStrike" cap="none" normalizeH="0" baseline="-30000" dirty="0" err="1">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下一微地址（</a:t>
                      </a:r>
                      <a:r>
                        <a:rPr kumimoji="0" lang="en-US" altLang="zh-CN"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位）</a:t>
                      </a: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T="45704" marB="4570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6055131"/>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0 0 0 0 0 0 0 0 0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1 0 0 0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8271062"/>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1 0 0 0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3 2 4 0 0 0 0 0 4</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0 0 0 1</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9972942"/>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0 0 0 1</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0 0 0 0 0 0 2 6 0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0 1 1 0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0431243"/>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1 0 0 1</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0 0 1 7 1 6 4 0 0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0 0 1 0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2370489"/>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0 0 1 0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3 1 0 0 0 0 4 4 0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0 1 1 0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66506"/>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1 0 1 0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3 2 4 0 0 0 0 0 4</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0 1 1 0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4130283"/>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0 0 1 1</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0 0 1 1 3 0 0 0 0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1845379"/>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3 7 4 0 0 0 0 1 0 </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0 1 1 0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0756321"/>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1 0 1 1</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0 0 1 7 3 7 0 0 0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0 1 0 1</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2023670"/>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0 1 0 1</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2 6 1 0 0 1 0 4 0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0 1 1 0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4698595"/>
                  </a:ext>
                </a:extLst>
              </a:tr>
              <a:tr h="304800">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0 1 1 0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0 0 0 0 0 0 0 2 0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15263"/>
                        </a:buClr>
                        <a:buSzPct val="75000"/>
                        <a:buFont typeface="Wingdings" pitchFamily="2" charset="2"/>
                        <a:defRPr sz="20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defRPr>
                          <a:solidFill>
                            <a:schemeClr val="tx1"/>
                          </a:solidFill>
                          <a:latin typeface="Arial" panose="020B0604020202020204" pitchFamily="34" charset="0"/>
                        </a:defRPr>
                      </a:lvl2pPr>
                      <a:lvl3pPr marL="1143000" indent="-228600">
                        <a:spcBef>
                          <a:spcPct val="20000"/>
                        </a:spcBef>
                        <a:buClr>
                          <a:schemeClr val="tx1"/>
                        </a:buClr>
                        <a:buSzPct val="100000"/>
                        <a:defRPr sz="16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defRPr sz="14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defRPr sz="12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0 0 0 0</a:t>
                      </a:r>
                      <a:endParaRPr kumimoji="0"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04" marB="45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725582"/>
                  </a:ext>
                </a:extLst>
              </a:tr>
            </a:tbl>
          </a:graphicData>
        </a:graphic>
      </p:graphicFrame>
      <p:pic>
        <p:nvPicPr>
          <p:cNvPr id="28744" name="Picture 328">
            <a:extLst>
              <a:ext uri="{FF2B5EF4-FFF2-40B4-BE49-F238E27FC236}">
                <a16:creationId xmlns:a16="http://schemas.microsoft.com/office/drawing/2014/main" id="{6D6288DB-4CB0-9E41-AEFC-95C1FF1BF38D}"/>
              </a:ext>
            </a:extLst>
          </p:cNvPr>
          <p:cNvPicPr>
            <a:picLocks noChangeAspect="1" noChangeArrowheads="1"/>
          </p:cNvPicPr>
          <p:nvPr/>
        </p:nvPicPr>
        <p:blipFill>
          <a:blip r:embed="rId2">
            <a:lum contrast="54000"/>
            <a:extLst>
              <a:ext uri="{28A0092B-C50C-407E-A947-70E740481C1C}">
                <a14:useLocalDpi xmlns:a14="http://schemas.microsoft.com/office/drawing/2010/main" val="0"/>
              </a:ext>
            </a:extLst>
          </a:blip>
          <a:srcRect/>
          <a:stretch>
            <a:fillRect/>
          </a:stretch>
        </p:blipFill>
        <p:spPr bwMode="auto">
          <a:xfrm>
            <a:off x="1682750" y="4767263"/>
            <a:ext cx="8726488"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6ABEA177-A050-9946-8BE0-B23F8E2863B6}"/>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94729E29-2785-7547-A99E-7641D7B118F2}" type="slidenum">
              <a:rPr lang="zh-CN" altLang="en-US" sz="1400">
                <a:solidFill>
                  <a:srgbClr val="0000B6"/>
                </a:solidFill>
                <a:latin typeface="Book Antiqua" panose="02040602050305030304" pitchFamily="18" charset="0"/>
              </a:rPr>
              <a:pPr>
                <a:defRPr/>
              </a:pPr>
              <a:t>18</a:t>
            </a:fld>
            <a:endParaRPr lang="en-US" altLang="zh-CN" sz="1400">
              <a:solidFill>
                <a:srgbClr val="0000B6"/>
              </a:solidFill>
              <a:latin typeface="Book Antiqua" panose="02040602050305030304" pitchFamily="18" charset="0"/>
            </a:endParaRPr>
          </a:p>
        </p:txBody>
      </p:sp>
      <p:sp>
        <p:nvSpPr>
          <p:cNvPr id="29699" name="页脚占位符 4">
            <a:extLst>
              <a:ext uri="{FF2B5EF4-FFF2-40B4-BE49-F238E27FC236}">
                <a16:creationId xmlns:a16="http://schemas.microsoft.com/office/drawing/2014/main" id="{E6E0A83E-E423-7342-A58A-A4C2F5DAA185}"/>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80738" name="Rectangle 2">
            <a:extLst>
              <a:ext uri="{FF2B5EF4-FFF2-40B4-BE49-F238E27FC236}">
                <a16:creationId xmlns:a16="http://schemas.microsoft.com/office/drawing/2014/main" id="{41094C08-3491-8B43-A01F-FE1988C72A33}"/>
              </a:ext>
            </a:extLst>
          </p:cNvPr>
          <p:cNvSpPr>
            <a:spLocks noGrp="1" noChangeArrowheads="1"/>
          </p:cNvSpPr>
          <p:nvPr>
            <p:ph type="title"/>
          </p:nvPr>
        </p:nvSpPr>
        <p:spPr/>
        <p:txBody>
          <a:bodyPr/>
          <a:lstStyle/>
          <a:p>
            <a:pPr>
              <a:defRPr/>
            </a:pPr>
            <a:r>
              <a:rPr lang="zh-CN" altLang="en-US" dirty="0">
                <a:latin typeface="微软雅黑" panose="020B0503020204020204" pitchFamily="34" charset="-122"/>
                <a:ea typeface="微软雅黑" panose="020B0503020204020204" pitchFamily="34" charset="-122"/>
              </a:rPr>
              <a:t>作业</a:t>
            </a:r>
            <a:endParaRPr lang="en-US" altLang="zh-CN" dirty="0">
              <a:latin typeface="微软雅黑" panose="020B0503020204020204" pitchFamily="34" charset="-122"/>
              <a:ea typeface="微软雅黑" panose="020B0503020204020204" pitchFamily="34" charset="-122"/>
            </a:endParaRPr>
          </a:p>
        </p:txBody>
      </p:sp>
      <p:sp>
        <p:nvSpPr>
          <p:cNvPr id="18437" name="Rectangle 3">
            <a:extLst>
              <a:ext uri="{FF2B5EF4-FFF2-40B4-BE49-F238E27FC236}">
                <a16:creationId xmlns:a16="http://schemas.microsoft.com/office/drawing/2014/main" id="{DE22466F-0BED-8043-BF9D-9573CCF7D9A7}"/>
              </a:ext>
            </a:extLst>
          </p:cNvPr>
          <p:cNvSpPr>
            <a:spLocks noGrp="1" noChangeArrowheads="1"/>
          </p:cNvSpPr>
          <p:nvPr>
            <p:ph type="body" idx="1"/>
          </p:nvPr>
        </p:nvSpPr>
        <p:spPr/>
        <p:txBody>
          <a:bodyPr/>
          <a:lstStyle/>
          <a:p>
            <a:pPr lvl="1">
              <a:buFont typeface="Wingdings" charset="2"/>
              <a:buChar char="§"/>
              <a:defRPr/>
            </a:pPr>
            <a:r>
              <a:rPr lang="zh-CN" altLang="en-US" b="1" dirty="0">
                <a:latin typeface="微软雅黑" panose="020B0503020204020204" pitchFamily="34" charset="-122"/>
                <a:ea typeface="微软雅黑" panose="020B0503020204020204" pitchFamily="34" charset="-122"/>
              </a:rPr>
              <a:t>阅读讲义</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10A89-0E94-5140-A286-1A9CC7C77B31}"/>
              </a:ext>
            </a:extLst>
          </p:cNvPr>
          <p:cNvSpPr>
            <a:spLocks noGrp="1"/>
          </p:cNvSpPr>
          <p:nvPr>
            <p:ph type="title"/>
          </p:nvPr>
        </p:nvSpPr>
        <p:spPr/>
        <p:txBody>
          <a:bodyPr/>
          <a:lstStyle/>
          <a:p>
            <a:r>
              <a:rPr lang="en-US" altLang="zh-CN" dirty="0" err="1">
                <a:latin typeface="微软雅黑" panose="020B0503020204020204" pitchFamily="34" charset="-122"/>
                <a:ea typeface="微软雅黑" panose="020B0503020204020204" pitchFamily="34" charset="-122"/>
              </a:rPr>
              <a:t>ASM</a:t>
            </a:r>
            <a:r>
              <a:rPr lang="zh-CN" altLang="en-US" dirty="0">
                <a:latin typeface="微软雅黑" panose="020B0503020204020204" pitchFamily="34" charset="-122"/>
                <a:ea typeface="微软雅黑" panose="020B0503020204020204" pitchFamily="34" charset="-122"/>
              </a:rPr>
              <a:t>流程图</a:t>
            </a:r>
          </a:p>
        </p:txBody>
      </p:sp>
      <p:sp>
        <p:nvSpPr>
          <p:cNvPr id="3075" name="内容占位符 2">
            <a:extLst>
              <a:ext uri="{FF2B5EF4-FFF2-40B4-BE49-F238E27FC236}">
                <a16:creationId xmlns:a16="http://schemas.microsoft.com/office/drawing/2014/main" id="{A90C89C0-9698-A349-8566-D335BC89B5D2}"/>
              </a:ext>
            </a:extLst>
          </p:cNvPr>
          <p:cNvSpPr>
            <a:spLocks noGrp="1"/>
          </p:cNvSpPr>
          <p:nvPr>
            <p:ph idx="1"/>
          </p:nvPr>
        </p:nvSpPr>
        <p:spPr>
          <a:xfrm>
            <a:off x="1183106" y="1178536"/>
            <a:ext cx="10122568" cy="5233986"/>
          </a:xfrm>
        </p:spPr>
        <p:txBody>
          <a:bodyPr/>
          <a:lstStyle/>
          <a:p>
            <a:r>
              <a:rPr lang="en-US" altLang="zh-CN" sz="2400" dirty="0" err="1">
                <a:latin typeface="微软雅黑" panose="020B0503020204020204" pitchFamily="34" charset="-122"/>
                <a:ea typeface="微软雅黑" panose="020B0503020204020204" pitchFamily="34" charset="-122"/>
              </a:rPr>
              <a:t>ASM</a:t>
            </a:r>
            <a:r>
              <a:rPr lang="zh-CN" altLang="en-US" sz="2400" dirty="0">
                <a:latin typeface="微软雅黑" panose="020B0503020204020204" pitchFamily="34" charset="-122"/>
                <a:ea typeface="微软雅黑" panose="020B0503020204020204" pitchFamily="34" charset="-122"/>
              </a:rPr>
              <a:t>流程图描述的是顺序事件，以及</a:t>
            </a:r>
            <a:r>
              <a:rPr lang="zh-CN" altLang="en-US" sz="2400" b="1" dirty="0">
                <a:solidFill>
                  <a:srgbClr val="0070C0"/>
                </a:solidFill>
                <a:latin typeface="微软雅黑" panose="020B0503020204020204" pitchFamily="34" charset="-122"/>
                <a:ea typeface="微软雅黑" panose="020B0503020204020204" pitchFamily="34" charset="-122"/>
              </a:rPr>
              <a:t>时序控制电路的状态</a:t>
            </a:r>
            <a:r>
              <a:rPr lang="zh-CN" altLang="en-US" sz="2400" dirty="0">
                <a:latin typeface="微软雅黑" panose="020B0503020204020204" pitchFamily="34" charset="-122"/>
                <a:ea typeface="微软雅黑" panose="020B0503020204020204" pitchFamily="34" charset="-122"/>
              </a:rPr>
              <a:t>与状态转换时发生的事件之间的</a:t>
            </a:r>
            <a:r>
              <a:rPr lang="zh-CN" altLang="en-US" sz="2400" b="1" dirty="0">
                <a:solidFill>
                  <a:srgbClr val="0070C0"/>
                </a:solidFill>
                <a:latin typeface="微软雅黑" panose="020B0503020204020204" pitchFamily="34" charset="-122"/>
                <a:ea typeface="微软雅黑" panose="020B0503020204020204" pitchFamily="34" charset="-122"/>
              </a:rPr>
              <a:t>时序关系</a:t>
            </a:r>
            <a:endParaRPr lang="en-US" altLang="zh-CN" sz="2400" b="1" dirty="0">
              <a:solidFill>
                <a:srgbClr val="0070C0"/>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ASM</a:t>
            </a:r>
            <a:r>
              <a:rPr lang="zh-CN" altLang="en-US" sz="2400" dirty="0">
                <a:latin typeface="微软雅黑" panose="020B0503020204020204" pitchFamily="34" charset="-122"/>
                <a:ea typeface="微软雅黑" panose="020B0503020204020204" pitchFamily="34" charset="-122"/>
              </a:rPr>
              <a:t>流程图由三部分组成：</a:t>
            </a:r>
            <a:r>
              <a:rPr lang="zh-CN" altLang="en-US" sz="2400" b="1" dirty="0">
                <a:solidFill>
                  <a:srgbClr val="0070C0"/>
                </a:solidFill>
                <a:latin typeface="微软雅黑" panose="020B0503020204020204" pitchFamily="34" charset="-122"/>
                <a:ea typeface="微软雅黑" panose="020B0503020204020204" pitchFamily="34" charset="-122"/>
              </a:rPr>
              <a:t>状态框</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0070C0"/>
                </a:solidFill>
                <a:latin typeface="微软雅黑" panose="020B0503020204020204" pitchFamily="34" charset="-122"/>
                <a:ea typeface="微软雅黑" panose="020B0503020204020204" pitchFamily="34" charset="-122"/>
              </a:rPr>
              <a:t>判断框和条件框</a:t>
            </a:r>
            <a:r>
              <a:rPr lang="zh-CN" altLang="en-US" sz="2400" dirty="0">
                <a:latin typeface="微软雅黑" panose="020B0503020204020204" pitchFamily="34" charset="-122"/>
                <a:ea typeface="微软雅黑" panose="020B0503020204020204" pitchFamily="34" charset="-122"/>
              </a:rPr>
              <a:t>。框由直线连接在一起，表示执行的先后次序和状态机工作时的状态变化</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a:solidFill>
                  <a:srgbClr val="0070C0"/>
                </a:solidFill>
                <a:latin typeface="微软雅黑" panose="020B0503020204020204" pitchFamily="34" charset="-122"/>
                <a:ea typeface="微软雅黑" panose="020B0503020204020204" pitchFamily="34" charset="-122"/>
              </a:rPr>
              <a:t>状态框</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0070C0"/>
                </a:solidFill>
                <a:latin typeface="微软雅黑" panose="020B0503020204020204" pitchFamily="34" charset="-122"/>
                <a:ea typeface="微软雅黑" panose="020B0503020204020204" pitchFamily="34" charset="-122"/>
              </a:rPr>
              <a:t>寄存器操作</a:t>
            </a:r>
            <a:r>
              <a:rPr lang="zh-CN" altLang="en-US" sz="2400" dirty="0">
                <a:latin typeface="微软雅黑" panose="020B0503020204020204" pitchFamily="34" charset="-122"/>
                <a:ea typeface="微软雅黑" panose="020B0503020204020204" pitchFamily="34" charset="-122"/>
              </a:rPr>
              <a:t>或对应该状态产生的</a:t>
            </a:r>
            <a:r>
              <a:rPr lang="zh-CN" altLang="en-US" sz="2400" b="1" dirty="0">
                <a:solidFill>
                  <a:srgbClr val="0070C0"/>
                </a:solidFill>
                <a:latin typeface="微软雅黑" panose="020B0503020204020204" pitchFamily="34" charset="-122"/>
                <a:ea typeface="微软雅黑" panose="020B0503020204020204" pitchFamily="34" charset="-122"/>
              </a:rPr>
              <a:t>控制输出信号</a:t>
            </a:r>
            <a:r>
              <a:rPr lang="zh-CN" altLang="en-US" sz="2400" dirty="0">
                <a:latin typeface="微软雅黑" panose="020B0503020204020204" pitchFamily="34" charset="-122"/>
                <a:ea typeface="微软雅黑" panose="020B0503020204020204" pitchFamily="34" charset="-122"/>
              </a:rPr>
              <a:t>。状态的名称用符号给出，放在左上位置，代表状态的二进制码放在框的右上角</a:t>
            </a:r>
            <a:endParaRPr lang="en-US" altLang="zh-CN" sz="2400" dirty="0">
              <a:latin typeface="微软雅黑" panose="020B0503020204020204" pitchFamily="34" charset="-122"/>
              <a:ea typeface="微软雅黑" panose="020B0503020204020204" pitchFamily="34" charset="-122"/>
            </a:endParaRPr>
          </a:p>
          <a:p>
            <a:r>
              <a:rPr lang="zh-CN" altLang="en-US" sz="2400" b="1" dirty="0">
                <a:solidFill>
                  <a:srgbClr val="0070C0"/>
                </a:solidFill>
                <a:latin typeface="微软雅黑" panose="020B0503020204020204" pitchFamily="34" charset="-122"/>
                <a:ea typeface="微软雅黑" panose="020B0503020204020204" pitchFamily="34" charset="-122"/>
              </a:rPr>
              <a:t>判断框</a:t>
            </a:r>
            <a:r>
              <a:rPr lang="zh-CN" altLang="en-US" sz="2400" dirty="0">
                <a:latin typeface="微软雅黑" panose="020B0503020204020204" pitchFamily="34" charset="-122"/>
                <a:ea typeface="微软雅黑" panose="020B0503020204020204" pitchFamily="34" charset="-122"/>
              </a:rPr>
              <a:t>：描述了输入信号对控制子系统的作用，输入可以是外部输入、状态、内部信号</a:t>
            </a:r>
            <a:endParaRPr lang="en-US" altLang="zh-CN" sz="2400" dirty="0">
              <a:latin typeface="微软雅黑" panose="020B0503020204020204" pitchFamily="34" charset="-122"/>
              <a:ea typeface="微软雅黑" panose="020B0503020204020204" pitchFamily="34" charset="-122"/>
            </a:endParaRPr>
          </a:p>
          <a:p>
            <a:r>
              <a:rPr lang="zh-CN" altLang="en-US" sz="2400" b="1" dirty="0">
                <a:solidFill>
                  <a:srgbClr val="0070C0"/>
                </a:solidFill>
                <a:latin typeface="微软雅黑" panose="020B0503020204020204" pitchFamily="34" charset="-122"/>
                <a:ea typeface="微软雅黑" panose="020B0503020204020204" pitchFamily="34" charset="-122"/>
              </a:rPr>
              <a:t>条件框</a:t>
            </a:r>
            <a:r>
              <a:rPr lang="zh-CN" altLang="en-US" sz="2400" dirty="0">
                <a:latin typeface="微软雅黑" panose="020B0503020204020204" pitchFamily="34" charset="-122"/>
                <a:ea typeface="微软雅黑" panose="020B0503020204020204" pitchFamily="34" charset="-122"/>
              </a:rPr>
              <a:t>：条件框的输入路径来自于判断框的退出路径。里面的寄存器操作或列出的输出是在给定状态下产生的，需要首先满足输入条件</a:t>
            </a:r>
            <a:endParaRPr lang="en-US" altLang="zh-CN" sz="2400" dirty="0">
              <a:latin typeface="微软雅黑" panose="020B0503020204020204" pitchFamily="34" charset="-122"/>
              <a:ea typeface="微软雅黑" panose="020B0503020204020204" pitchFamily="34" charset="-122"/>
            </a:endParaRPr>
          </a:p>
        </p:txBody>
      </p:sp>
      <p:sp>
        <p:nvSpPr>
          <p:cNvPr id="3076" name="灯片编号占位符 3">
            <a:extLst>
              <a:ext uri="{FF2B5EF4-FFF2-40B4-BE49-F238E27FC236}">
                <a16:creationId xmlns:a16="http://schemas.microsoft.com/office/drawing/2014/main" id="{5FDC4414-731D-7644-8C18-A49498C0C64B}"/>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5EAB3F63-F453-5947-AF7B-89645C31BFD3}" type="slidenum">
              <a:rPr lang="zh-CN" altLang="en-US" sz="1400">
                <a:solidFill>
                  <a:srgbClr val="0000B6"/>
                </a:solidFill>
                <a:latin typeface="Book Antiqua" panose="02040602050305030304" pitchFamily="18" charset="0"/>
              </a:rPr>
              <a:pPr>
                <a:defRPr/>
              </a:pPr>
              <a:t>2</a:t>
            </a:fld>
            <a:endParaRPr lang="en-US" altLang="zh-CN" sz="1400">
              <a:solidFill>
                <a:srgbClr val="0000B6"/>
              </a:solidFill>
              <a:latin typeface="Book Antiqua" panose="02040602050305030304" pitchFamily="18" charset="0"/>
            </a:endParaRPr>
          </a:p>
        </p:txBody>
      </p:sp>
      <p:sp>
        <p:nvSpPr>
          <p:cNvPr id="6149" name="页脚占位符 4">
            <a:extLst>
              <a:ext uri="{FF2B5EF4-FFF2-40B4-BE49-F238E27FC236}">
                <a16:creationId xmlns:a16="http://schemas.microsoft.com/office/drawing/2014/main" id="{F1758F55-396B-4B42-85EA-E4B9862C4C6C}"/>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a:extLst>
              <a:ext uri="{FF2B5EF4-FFF2-40B4-BE49-F238E27FC236}">
                <a16:creationId xmlns:a16="http://schemas.microsoft.com/office/drawing/2014/main" id="{26841EAA-5DC6-224A-BA98-628B63D47725}"/>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B161BF35-290B-234A-8A64-E8527D20A28C}" type="slidenum">
              <a:rPr lang="zh-CN" altLang="en-US" sz="1400">
                <a:solidFill>
                  <a:srgbClr val="0000B6"/>
                </a:solidFill>
                <a:latin typeface="Book Antiqua" panose="02040602050305030304" pitchFamily="18" charset="0"/>
              </a:rPr>
              <a:pPr>
                <a:defRPr/>
              </a:pPr>
              <a:t>3</a:t>
            </a:fld>
            <a:endParaRPr lang="en-US" altLang="zh-CN" sz="1400">
              <a:solidFill>
                <a:srgbClr val="0000B6"/>
              </a:solidFill>
              <a:latin typeface="Book Antiqua" panose="02040602050305030304" pitchFamily="18" charset="0"/>
            </a:endParaRPr>
          </a:p>
        </p:txBody>
      </p:sp>
      <p:sp>
        <p:nvSpPr>
          <p:cNvPr id="7171" name="页脚占位符 4">
            <a:extLst>
              <a:ext uri="{FF2B5EF4-FFF2-40B4-BE49-F238E27FC236}">
                <a16:creationId xmlns:a16="http://schemas.microsoft.com/office/drawing/2014/main" id="{415D94A4-40BB-A145-8E19-154B89F0132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796098" name="Rectangle 2">
            <a:extLst>
              <a:ext uri="{FF2B5EF4-FFF2-40B4-BE49-F238E27FC236}">
                <a16:creationId xmlns:a16="http://schemas.microsoft.com/office/drawing/2014/main" id="{50A39A46-A8E9-BD45-9AFA-16E542231817}"/>
              </a:ext>
            </a:extLst>
          </p:cNvPr>
          <p:cNvSpPr>
            <a:spLocks noGrp="1" noChangeArrowheads="1"/>
          </p:cNvSpPr>
          <p:nvPr>
            <p:ph type="title"/>
          </p:nvPr>
        </p:nvSpPr>
        <p:spPr/>
        <p:txBody>
          <a:bodyPr/>
          <a:lstStyle/>
          <a:p>
            <a:pPr>
              <a:defRPr/>
            </a:pPr>
            <a:r>
              <a:rPr lang="zh-CN" altLang="en-US" dirty="0">
                <a:latin typeface="微软雅黑" panose="020B0503020204020204" pitchFamily="34" charset="-122"/>
                <a:ea typeface="微软雅黑" panose="020B0503020204020204" pitchFamily="34" charset="-122"/>
              </a:rPr>
              <a:t>控制器</a:t>
            </a:r>
          </a:p>
        </p:txBody>
      </p:sp>
      <p:sp>
        <p:nvSpPr>
          <p:cNvPr id="4101" name="Rectangle 3">
            <a:extLst>
              <a:ext uri="{FF2B5EF4-FFF2-40B4-BE49-F238E27FC236}">
                <a16:creationId xmlns:a16="http://schemas.microsoft.com/office/drawing/2014/main" id="{20EB218C-6FC9-A541-BEFF-95F6CC18908E}"/>
              </a:ext>
            </a:extLst>
          </p:cNvPr>
          <p:cNvSpPr>
            <a:spLocks noGrp="1" noChangeArrowheads="1"/>
          </p:cNvSpPr>
          <p:nvPr>
            <p:ph type="body" idx="1"/>
          </p:nvPr>
        </p:nvSpPr>
        <p:spPr>
          <a:xfrm>
            <a:off x="998621" y="1060451"/>
            <a:ext cx="10828421" cy="5311775"/>
          </a:xfrm>
        </p:spPr>
        <p:txBody>
          <a:bodyPr/>
          <a:lstStyle/>
          <a:p>
            <a:r>
              <a:rPr lang="zh-CN" altLang="en-US" dirty="0">
                <a:latin typeface="微软雅黑" panose="020B0503020204020204" pitchFamily="34" charset="-122"/>
                <a:ea typeface="微软雅黑" panose="020B0503020204020204" pitchFamily="34" charset="-122"/>
              </a:rPr>
              <a:t>数字系统的设计过程可分成两个部分</a:t>
            </a:r>
          </a:p>
          <a:p>
            <a:pPr lvl="1"/>
            <a:r>
              <a:rPr lang="zh-CN" altLang="en-US" dirty="0">
                <a:latin typeface="微软雅黑" panose="020B0503020204020204" pitchFamily="34" charset="-122"/>
                <a:ea typeface="微软雅黑" panose="020B0503020204020204" pitchFamily="34" charset="-122"/>
              </a:rPr>
              <a:t>数据路径中的</a:t>
            </a:r>
            <a:r>
              <a:rPr lang="zh-CN" altLang="en-US" b="1" dirty="0">
                <a:solidFill>
                  <a:srgbClr val="0070C0"/>
                </a:solidFill>
                <a:latin typeface="微软雅黑" panose="020B0503020204020204" pitchFamily="34" charset="-122"/>
                <a:ea typeface="微软雅黑" panose="020B0503020204020204" pitchFamily="34" charset="-122"/>
              </a:rPr>
              <a:t>寄存器传输设计</a:t>
            </a:r>
            <a:r>
              <a:rPr lang="zh-CN" altLang="en-US" dirty="0">
                <a:latin typeface="微软雅黑" panose="020B0503020204020204" pitchFamily="34" charset="-122"/>
                <a:ea typeface="微软雅黑" panose="020B0503020204020204" pitchFamily="34" charset="-122"/>
              </a:rPr>
              <a:t>和控制单元中的</a:t>
            </a:r>
            <a:r>
              <a:rPr lang="zh-CN" altLang="en-US" b="1" dirty="0">
                <a:solidFill>
                  <a:srgbClr val="0070C0"/>
                </a:solidFill>
                <a:latin typeface="微软雅黑" panose="020B0503020204020204" pitchFamily="34" charset="-122"/>
                <a:ea typeface="微软雅黑" panose="020B0503020204020204" pitchFamily="34" charset="-122"/>
              </a:rPr>
              <a:t>控制逻辑设计</a:t>
            </a:r>
            <a:endParaRPr lang="en-US" altLang="zh-CN" b="1" dirty="0">
              <a:solidFill>
                <a:srgbClr val="0070C0"/>
              </a:solidFill>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控制逻辑是一个有限状态机，米里和摩尔型输出控制着数据路径中的操作</a:t>
            </a:r>
          </a:p>
          <a:p>
            <a:pPr lvl="1"/>
            <a:r>
              <a:rPr lang="zh-CN" altLang="en-US" dirty="0">
                <a:latin typeface="微软雅黑" panose="020B0503020204020204" pitchFamily="34" charset="-122"/>
                <a:ea typeface="微软雅黑" panose="020B0503020204020204" pitchFamily="34" charset="-122"/>
              </a:rPr>
              <a:t>控制单元的输入包括外部输入信号及从数据路径反馈到控制器的信号</a:t>
            </a:r>
          </a:p>
          <a:p>
            <a:endParaRPr lang="en-US" altLang="zh-CN"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设计方法</a:t>
            </a:r>
          </a:p>
          <a:p>
            <a:pPr lvl="1"/>
            <a:r>
              <a:rPr lang="zh-CN" altLang="en-US" dirty="0">
                <a:latin typeface="微软雅黑" panose="020B0503020204020204" pitchFamily="34" charset="-122"/>
                <a:ea typeface="微软雅黑" panose="020B0503020204020204" pitchFamily="34" charset="-122"/>
              </a:rPr>
              <a:t>采用序列寄存器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计数器和译码器</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使用寄存器产生控制状态，使用译码器产生与每个状态对应的输出信号</a:t>
            </a:r>
          </a:p>
          <a:p>
            <a:pPr lvl="1"/>
            <a:r>
              <a:rPr lang="zh-CN" altLang="en-US" dirty="0">
                <a:solidFill>
                  <a:srgbClr val="FF0000"/>
                </a:solidFill>
                <a:latin typeface="微软雅黑" panose="020B0503020204020204" pitchFamily="34" charset="-122"/>
                <a:ea typeface="微软雅黑" panose="020B0503020204020204" pitchFamily="34" charset="-122"/>
              </a:rPr>
              <a:t>采用数据选择器来设计</a:t>
            </a:r>
          </a:p>
          <a:p>
            <a:pPr lvl="1"/>
            <a:r>
              <a:rPr lang="zh-CN" altLang="en-US" dirty="0">
                <a:latin typeface="微软雅黑" panose="020B0503020204020204" pitchFamily="34" charset="-122"/>
                <a:ea typeface="微软雅黑" panose="020B0503020204020204" pitchFamily="34" charset="-122"/>
              </a:rPr>
              <a:t>采用一位热位设计（每个状态用一个触发器表示）</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在任意状态下，只有一位为“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”，而所有其他位保持为“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不需要译码器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09E734-9110-CE48-B3BE-D5895DBF04EE}"/>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用数据选择器设计控制器</a:t>
            </a:r>
          </a:p>
        </p:txBody>
      </p:sp>
      <p:sp>
        <p:nvSpPr>
          <p:cNvPr id="5123" name="灯片编号占位符 2">
            <a:extLst>
              <a:ext uri="{FF2B5EF4-FFF2-40B4-BE49-F238E27FC236}">
                <a16:creationId xmlns:a16="http://schemas.microsoft.com/office/drawing/2014/main" id="{A8A1E0C2-42D3-3E4B-A6B7-76F4F04B2455}"/>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1C2272BF-46DE-0B42-9D05-3B26270190F5}" type="slidenum">
              <a:rPr lang="zh-CN" altLang="en-US" sz="1400">
                <a:solidFill>
                  <a:srgbClr val="0000B6"/>
                </a:solidFill>
                <a:latin typeface="Book Antiqua" panose="02040602050305030304" pitchFamily="18" charset="0"/>
              </a:rPr>
              <a:pPr>
                <a:defRPr/>
              </a:pPr>
              <a:t>4</a:t>
            </a:fld>
            <a:endParaRPr lang="en-US" altLang="zh-CN" sz="1400">
              <a:solidFill>
                <a:srgbClr val="0000B6"/>
              </a:solidFill>
              <a:latin typeface="Book Antiqua" panose="02040602050305030304" pitchFamily="18" charset="0"/>
            </a:endParaRPr>
          </a:p>
        </p:txBody>
      </p:sp>
      <p:sp>
        <p:nvSpPr>
          <p:cNvPr id="9220" name="页脚占位符 3">
            <a:extLst>
              <a:ext uri="{FF2B5EF4-FFF2-40B4-BE49-F238E27FC236}">
                <a16:creationId xmlns:a16="http://schemas.microsoft.com/office/drawing/2014/main" id="{4B690511-D802-5546-BF47-82E6B7A79D24}"/>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pic>
        <p:nvPicPr>
          <p:cNvPr id="9221" name="Picture 2">
            <a:extLst>
              <a:ext uri="{FF2B5EF4-FFF2-40B4-BE49-F238E27FC236}">
                <a16:creationId xmlns:a16="http://schemas.microsoft.com/office/drawing/2014/main" id="{0210F25B-29EB-834C-8EDC-33BC74AD3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455737"/>
            <a:ext cx="459105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4">
            <a:extLst>
              <a:ext uri="{FF2B5EF4-FFF2-40B4-BE49-F238E27FC236}">
                <a16:creationId xmlns:a16="http://schemas.microsoft.com/office/drawing/2014/main" id="{2365C959-D073-ED40-BFD9-BBEFA3AB3658}"/>
              </a:ext>
            </a:extLst>
          </p:cNvPr>
          <p:cNvSpPr txBox="1">
            <a:spLocks noChangeArrowheads="1"/>
          </p:cNvSpPr>
          <p:nvPr/>
        </p:nvSpPr>
        <p:spPr bwMode="auto">
          <a:xfrm>
            <a:off x="5756031" y="4989513"/>
            <a:ext cx="627184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zh-CN" altLang="en-US" dirty="0">
                <a:solidFill>
                  <a:schemeClr val="tx1"/>
                </a:solidFill>
                <a:latin typeface="微软雅黑" panose="020B0503020204020204" pitchFamily="34" charset="-122"/>
                <a:ea typeface="微软雅黑" panose="020B0503020204020204" pitchFamily="34" charset="-122"/>
              </a:rPr>
              <a:t>设计方法：</a:t>
            </a:r>
            <a:endParaRPr lang="en-US" altLang="zh-CN" dirty="0">
              <a:solidFill>
                <a:schemeClr val="tx1"/>
              </a:solidFill>
              <a:latin typeface="微软雅黑" panose="020B0503020204020204" pitchFamily="34" charset="-122"/>
              <a:ea typeface="微软雅黑" panose="020B0503020204020204" pitchFamily="34" charset="-122"/>
            </a:endParaRPr>
          </a:p>
          <a:p>
            <a:pPr>
              <a:spcBef>
                <a:spcPct val="0"/>
              </a:spcBef>
              <a:buClrTx/>
              <a:buSzTx/>
              <a:buFontTx/>
              <a:buNone/>
            </a:pP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）决定寄存器次态的数据选择器</a:t>
            </a:r>
            <a:endParaRPr lang="en-US" altLang="zh-CN" dirty="0">
              <a:solidFill>
                <a:schemeClr val="tx1"/>
              </a:solidFill>
              <a:latin typeface="微软雅黑" panose="020B0503020204020204" pitchFamily="34" charset="-122"/>
              <a:ea typeface="微软雅黑" panose="020B0503020204020204" pitchFamily="34" charset="-122"/>
            </a:endParaRPr>
          </a:p>
          <a:p>
            <a:pPr>
              <a:spcBef>
                <a:spcPct val="0"/>
              </a:spcBef>
              <a:buClrTx/>
              <a:buSzTx/>
              <a:buFontTx/>
              <a:buNone/>
            </a:pP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）保存现态的寄存器</a:t>
            </a:r>
            <a:endParaRPr lang="en-US" altLang="zh-CN" dirty="0">
              <a:solidFill>
                <a:schemeClr val="tx1"/>
              </a:solidFill>
              <a:latin typeface="微软雅黑" panose="020B0503020204020204" pitchFamily="34" charset="-122"/>
              <a:ea typeface="微软雅黑" panose="020B0503020204020204" pitchFamily="34" charset="-122"/>
            </a:endParaRPr>
          </a:p>
          <a:p>
            <a:pPr>
              <a:spcBef>
                <a:spcPct val="0"/>
              </a:spcBef>
              <a:buClrTx/>
              <a:buSzTx/>
              <a:buFontTx/>
              <a:buNone/>
            </a:pPr>
            <a:r>
              <a:rPr lang="en-US" altLang="zh-CN" dirty="0">
                <a:solidFill>
                  <a:schemeClr val="tx1"/>
                </a:solidFill>
                <a:latin typeface="微软雅黑" panose="020B0503020204020204" pitchFamily="34" charset="-122"/>
                <a:ea typeface="微软雅黑" panose="020B0503020204020204" pitchFamily="34" charset="-122"/>
              </a:rPr>
              <a:t>3</a:t>
            </a:r>
            <a:r>
              <a:rPr lang="zh-CN" altLang="en-US" dirty="0">
                <a:solidFill>
                  <a:schemeClr val="tx1"/>
                </a:solidFill>
                <a:latin typeface="微软雅黑" panose="020B0503020204020204" pitchFamily="34" charset="-122"/>
                <a:ea typeface="微软雅黑" panose="020B0503020204020204" pitchFamily="34" charset="-122"/>
              </a:rPr>
              <a:t>）译码器，产生每个控制状态对应的输出</a:t>
            </a:r>
          </a:p>
        </p:txBody>
      </p:sp>
      <p:sp>
        <p:nvSpPr>
          <p:cNvPr id="9223" name="TextBox 5">
            <a:extLst>
              <a:ext uri="{FF2B5EF4-FFF2-40B4-BE49-F238E27FC236}">
                <a16:creationId xmlns:a16="http://schemas.microsoft.com/office/drawing/2014/main" id="{8EEEFBAD-75C2-2649-9DD2-824E0864B777}"/>
              </a:ext>
            </a:extLst>
          </p:cNvPr>
          <p:cNvSpPr txBox="1">
            <a:spLocks noChangeArrowheads="1"/>
          </p:cNvSpPr>
          <p:nvPr/>
        </p:nvSpPr>
        <p:spPr bwMode="auto">
          <a:xfrm>
            <a:off x="1547446" y="5920581"/>
            <a:ext cx="3864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zh-CN" altLang="en-US" dirty="0">
                <a:solidFill>
                  <a:schemeClr val="tx1"/>
                </a:solidFill>
                <a:latin typeface="微软雅黑" panose="020B0503020204020204" pitchFamily="34" charset="-122"/>
                <a:ea typeface="微软雅黑" panose="020B0503020204020204" pitchFamily="34" charset="-122"/>
              </a:rPr>
              <a:t>四个状态和四个控制输入</a:t>
            </a:r>
          </a:p>
        </p:txBody>
      </p:sp>
      <p:pic>
        <p:nvPicPr>
          <p:cNvPr id="5128" name="Picture 8">
            <a:extLst>
              <a:ext uri="{FF2B5EF4-FFF2-40B4-BE49-F238E27FC236}">
                <a16:creationId xmlns:a16="http://schemas.microsoft.com/office/drawing/2014/main" id="{3A401120-5053-9A4C-96EA-C3A67A086CB4}"/>
              </a:ext>
            </a:extLst>
          </p:cNvPr>
          <p:cNvPicPr>
            <a:picLocks noChangeAspect="1" noChangeArrowheads="1"/>
          </p:cNvPicPr>
          <p:nvPr/>
        </p:nvPicPr>
        <p:blipFill>
          <a:blip r:embed="rId4"/>
          <a:srcRect/>
          <a:stretch>
            <a:fillRect/>
          </a:stretch>
        </p:blipFill>
        <p:spPr bwMode="auto">
          <a:xfrm>
            <a:off x="5974849" y="908050"/>
            <a:ext cx="4408488"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F1C92-01F2-7B43-A61A-DB24EC2563D9}"/>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数据选择器设计控制器</a:t>
            </a:r>
          </a:p>
        </p:txBody>
      </p:sp>
      <p:sp>
        <p:nvSpPr>
          <p:cNvPr id="6147" name="灯片编号占位符 2">
            <a:extLst>
              <a:ext uri="{FF2B5EF4-FFF2-40B4-BE49-F238E27FC236}">
                <a16:creationId xmlns:a16="http://schemas.microsoft.com/office/drawing/2014/main" id="{FECD90F0-3867-F045-9369-1AFCDB004B5B}"/>
              </a:ext>
            </a:extLst>
          </p:cNvPr>
          <p:cNvSpPr>
            <a:spLocks noGrp="1"/>
          </p:cNvSpPr>
          <p:nvPr>
            <p:ph type="sldNum" sz="quarter" idx="10"/>
          </p:nvPr>
        </p:nvSpPr>
        <p:spPr>
          <a:xfrm>
            <a:off x="10287000" y="6388100"/>
            <a:ext cx="1905000" cy="457200"/>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C5947C50-B1FB-3B47-B5DE-FCF633B69557}" type="slidenum">
              <a:rPr lang="zh-CN" altLang="en-US" sz="1400">
                <a:solidFill>
                  <a:srgbClr val="0000B6"/>
                </a:solidFill>
                <a:latin typeface="Book Antiqua" panose="02040602050305030304" pitchFamily="18" charset="0"/>
              </a:rPr>
              <a:pPr>
                <a:defRPr/>
              </a:pPr>
              <a:t>5</a:t>
            </a:fld>
            <a:endParaRPr lang="en-US" altLang="zh-CN" sz="1400">
              <a:solidFill>
                <a:srgbClr val="0000B6"/>
              </a:solidFill>
              <a:latin typeface="Book Antiqua" panose="02040602050305030304" pitchFamily="18" charset="0"/>
            </a:endParaRPr>
          </a:p>
        </p:txBody>
      </p:sp>
      <p:sp>
        <p:nvSpPr>
          <p:cNvPr id="11268" name="页脚占位符 3">
            <a:extLst>
              <a:ext uri="{FF2B5EF4-FFF2-40B4-BE49-F238E27FC236}">
                <a16:creationId xmlns:a16="http://schemas.microsoft.com/office/drawing/2014/main" id="{257166B8-8B7D-8843-AE12-DB99D67570E8}"/>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6149" name="Rectangle 1">
            <a:extLst>
              <a:ext uri="{FF2B5EF4-FFF2-40B4-BE49-F238E27FC236}">
                <a16:creationId xmlns:a16="http://schemas.microsoft.com/office/drawing/2014/main" id="{555C25BE-1611-BC47-BF83-463B33BE32BC}"/>
              </a:ext>
            </a:extLst>
          </p:cNvPr>
          <p:cNvSpPr>
            <a:spLocks noChangeArrowheads="1"/>
          </p:cNvSpPr>
          <p:nvPr/>
        </p:nvSpPr>
        <p:spPr bwMode="auto">
          <a:xfrm>
            <a:off x="3403601" y="2424083"/>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defRPr/>
            </a:pPr>
            <a:endParaRPr lang="zh-CN" altLang="zh-CN">
              <a:ea typeface="宋体" charset="0"/>
            </a:endParaRPr>
          </a:p>
        </p:txBody>
      </p:sp>
      <p:sp>
        <p:nvSpPr>
          <p:cNvPr id="6150" name="Rectangle 3">
            <a:extLst>
              <a:ext uri="{FF2B5EF4-FFF2-40B4-BE49-F238E27FC236}">
                <a16:creationId xmlns:a16="http://schemas.microsoft.com/office/drawing/2014/main" id="{47267AFB-137C-B445-B467-EBDD0D9540EE}"/>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defRPr/>
            </a:pPr>
            <a:endParaRPr lang="zh-CN" altLang="en-US">
              <a:ea typeface="宋体" charset="0"/>
            </a:endParaRPr>
          </a:p>
        </p:txBody>
      </p:sp>
      <p:pic>
        <p:nvPicPr>
          <p:cNvPr id="11271" name="Picture 6">
            <a:extLst>
              <a:ext uri="{FF2B5EF4-FFF2-40B4-BE49-F238E27FC236}">
                <a16:creationId xmlns:a16="http://schemas.microsoft.com/office/drawing/2014/main" id="{724AB127-3B71-E349-8182-5E1CE00F2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878" y="1368926"/>
            <a:ext cx="37449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10">
            <a:extLst>
              <a:ext uri="{FF2B5EF4-FFF2-40B4-BE49-F238E27FC236}">
                <a16:creationId xmlns:a16="http://schemas.microsoft.com/office/drawing/2014/main" id="{409D56EC-E37F-BF49-A37B-A5E815E186B3}"/>
              </a:ext>
            </a:extLst>
          </p:cNvPr>
          <p:cNvPicPr>
            <a:picLocks noChangeAspect="1" noChangeArrowheads="1"/>
          </p:cNvPicPr>
          <p:nvPr/>
        </p:nvPicPr>
        <p:blipFill>
          <a:blip r:embed="rId4"/>
          <a:srcRect/>
          <a:stretch>
            <a:fillRect/>
          </a:stretch>
        </p:blipFill>
        <p:spPr bwMode="auto">
          <a:xfrm>
            <a:off x="5986713" y="1059449"/>
            <a:ext cx="4052888"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153" name="Picture 11">
            <a:extLst>
              <a:ext uri="{FF2B5EF4-FFF2-40B4-BE49-F238E27FC236}">
                <a16:creationId xmlns:a16="http://schemas.microsoft.com/office/drawing/2014/main" id="{76FCD460-0E92-9643-A962-896147582580}"/>
              </a:ext>
            </a:extLst>
          </p:cNvPr>
          <p:cNvPicPr>
            <a:picLocks noChangeAspect="1" noChangeArrowheads="1"/>
          </p:cNvPicPr>
          <p:nvPr/>
        </p:nvPicPr>
        <p:blipFill>
          <a:blip r:embed="rId5"/>
          <a:srcRect/>
          <a:stretch>
            <a:fillRect/>
          </a:stretch>
        </p:blipFill>
        <p:spPr bwMode="auto">
          <a:xfrm>
            <a:off x="5057108" y="3616619"/>
            <a:ext cx="5915692" cy="2904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2E246385-6E1F-1342-9EB5-251105521B13}"/>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E1C2CE87-DB4A-2B4F-94EE-3D1B883E2EAB}" type="slidenum">
              <a:rPr lang="zh-CN" altLang="en-US" sz="1400">
                <a:solidFill>
                  <a:srgbClr val="0000B6"/>
                </a:solidFill>
                <a:latin typeface="Book Antiqua" panose="02040602050305030304" pitchFamily="18" charset="0"/>
              </a:rPr>
              <a:pPr>
                <a:defRPr/>
              </a:pPr>
              <a:t>6</a:t>
            </a:fld>
            <a:endParaRPr lang="en-US" altLang="zh-CN" sz="1400">
              <a:solidFill>
                <a:srgbClr val="0000B6"/>
              </a:solidFill>
              <a:latin typeface="Book Antiqua" panose="02040602050305030304" pitchFamily="18" charset="0"/>
            </a:endParaRPr>
          </a:p>
        </p:txBody>
      </p:sp>
      <p:sp>
        <p:nvSpPr>
          <p:cNvPr id="13315" name="页脚占位符 4">
            <a:extLst>
              <a:ext uri="{FF2B5EF4-FFF2-40B4-BE49-F238E27FC236}">
                <a16:creationId xmlns:a16="http://schemas.microsoft.com/office/drawing/2014/main" id="{539F174C-AA96-7642-A001-4F8AA36FEA6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05314" name="Rectangle 2">
            <a:extLst>
              <a:ext uri="{FF2B5EF4-FFF2-40B4-BE49-F238E27FC236}">
                <a16:creationId xmlns:a16="http://schemas.microsoft.com/office/drawing/2014/main" id="{6A71818B-BA5F-4548-A072-8E3C19633602}"/>
              </a:ext>
            </a:extLst>
          </p:cNvPr>
          <p:cNvSpPr>
            <a:spLocks noGrp="1" noChangeArrowheads="1"/>
          </p:cNvSpPr>
          <p:nvPr>
            <p:ph type="title"/>
          </p:nvPr>
        </p:nvSpPr>
        <p:spPr/>
        <p:txBody>
          <a:bodyPr/>
          <a:lstStyle/>
          <a:p>
            <a:pPr>
              <a:defRPr/>
            </a:pPr>
            <a:r>
              <a:rPr lang="zh-CN" altLang="en-US" dirty="0">
                <a:latin typeface="微软雅黑" panose="020B0503020204020204" pitchFamily="34" charset="-122"/>
                <a:ea typeface="微软雅黑" panose="020B0503020204020204" pitchFamily="34" charset="-122"/>
              </a:rPr>
              <a:t>微程序</a:t>
            </a:r>
          </a:p>
        </p:txBody>
      </p:sp>
      <p:sp>
        <p:nvSpPr>
          <p:cNvPr id="7173" name="Rectangle 3">
            <a:extLst>
              <a:ext uri="{FF2B5EF4-FFF2-40B4-BE49-F238E27FC236}">
                <a16:creationId xmlns:a16="http://schemas.microsoft.com/office/drawing/2014/main" id="{B6132395-1419-024D-84AD-7A310DA80A21}"/>
              </a:ext>
            </a:extLst>
          </p:cNvPr>
          <p:cNvSpPr>
            <a:spLocks noGrp="1" noChangeArrowheads="1"/>
          </p:cNvSpPr>
          <p:nvPr>
            <p:ph type="body" idx="1"/>
          </p:nvPr>
        </p:nvSpPr>
        <p:spPr>
          <a:xfrm>
            <a:off x="931333" y="1160462"/>
            <a:ext cx="10825238" cy="4278313"/>
          </a:xfrm>
        </p:spPr>
        <p:txBody>
          <a:bodyPr/>
          <a:lstStyle/>
          <a:p>
            <a:r>
              <a:rPr lang="zh-CN" altLang="en-US" dirty="0">
                <a:latin typeface="微软雅黑" panose="020B0503020204020204" pitchFamily="34" charset="-122"/>
                <a:ea typeface="微软雅黑" panose="020B0503020204020204" pitchFamily="34" charset="-122"/>
              </a:rPr>
              <a:t>微程序控制的基本思想，就是仿照通常的解题程序的方法，把所有的操作控制信号汇集一起编码成所谓的微指令，存放在一个存储单元里</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系统运行时，一条又一条地读出这些微指令，从而产生系统所需要的各种操作控制信号，以控制各逻辑部件执行所规定的操作</a:t>
            </a:r>
          </a:p>
          <a:p>
            <a:r>
              <a:rPr lang="zh-CN" altLang="en-US" dirty="0">
                <a:latin typeface="微软雅黑" panose="020B0503020204020204" pitchFamily="34" charset="-122"/>
                <a:ea typeface="微软雅黑" panose="020B0503020204020204" pitchFamily="34" charset="-122"/>
              </a:rPr>
              <a:t>控制部件通过控制线向执行部件发出各种控制命令，我们把这种控制命令称为</a:t>
            </a:r>
            <a:r>
              <a:rPr lang="zh-CN" altLang="en-US" b="1" dirty="0">
                <a:solidFill>
                  <a:srgbClr val="0070C0"/>
                </a:solidFill>
                <a:latin typeface="微软雅黑" panose="020B0503020204020204" pitchFamily="34" charset="-122"/>
                <a:ea typeface="微软雅黑" panose="020B0503020204020204" pitchFamily="34" charset="-122"/>
              </a:rPr>
              <a:t>微命令</a:t>
            </a:r>
            <a:r>
              <a:rPr lang="zh-CN" altLang="en-US" dirty="0">
                <a:latin typeface="微软雅黑" panose="020B0503020204020204" pitchFamily="34" charset="-122"/>
                <a:ea typeface="微软雅黑" panose="020B0503020204020204" pitchFamily="34" charset="-122"/>
              </a:rPr>
              <a:t>，而执行部件接受微命令所执行的操作叫作</a:t>
            </a:r>
            <a:r>
              <a:rPr lang="zh-CN" altLang="en-US" b="1" dirty="0">
                <a:solidFill>
                  <a:srgbClr val="0070C0"/>
                </a:solidFill>
                <a:latin typeface="微软雅黑" panose="020B0503020204020204" pitchFamily="34" charset="-122"/>
                <a:ea typeface="微软雅黑" panose="020B0503020204020204" pitchFamily="34" charset="-122"/>
              </a:rPr>
              <a:t>微操作</a:t>
            </a:r>
            <a:r>
              <a:rPr lang="zh-CN" altLang="en-US" dirty="0">
                <a:solidFill>
                  <a:srgbClr val="0070C0"/>
                </a:solidFill>
                <a:latin typeface="微软雅黑" panose="020B0503020204020204" pitchFamily="34" charset="-122"/>
                <a:ea typeface="微软雅黑" panose="020B0503020204020204" pitchFamily="34" charset="-122"/>
              </a:rPr>
              <a:t> </a:t>
            </a:r>
          </a:p>
        </p:txBody>
      </p:sp>
      <p:grpSp>
        <p:nvGrpSpPr>
          <p:cNvPr id="13318" name="组合 8">
            <a:extLst>
              <a:ext uri="{FF2B5EF4-FFF2-40B4-BE49-F238E27FC236}">
                <a16:creationId xmlns:a16="http://schemas.microsoft.com/office/drawing/2014/main" id="{94306D10-4DAA-E641-9E8B-12DE7D813C38}"/>
              </a:ext>
            </a:extLst>
          </p:cNvPr>
          <p:cNvGrpSpPr>
            <a:grpSpLocks/>
          </p:cNvGrpSpPr>
          <p:nvPr/>
        </p:nvGrpSpPr>
        <p:grpSpPr bwMode="auto">
          <a:xfrm>
            <a:off x="5653088" y="4759326"/>
            <a:ext cx="2925762" cy="1743075"/>
            <a:chOff x="4129549" y="4758814"/>
            <a:chExt cx="2925097" cy="1743737"/>
          </a:xfrm>
        </p:grpSpPr>
        <p:sp>
          <p:nvSpPr>
            <p:cNvPr id="2" name="矩形 1">
              <a:extLst>
                <a:ext uri="{FF2B5EF4-FFF2-40B4-BE49-F238E27FC236}">
                  <a16:creationId xmlns:a16="http://schemas.microsoft.com/office/drawing/2014/main" id="{9D5D7B6C-342F-CE40-BBBA-E10FD850B615}"/>
                </a:ext>
              </a:extLst>
            </p:cNvPr>
            <p:cNvSpPr/>
            <p:nvPr/>
          </p:nvSpPr>
          <p:spPr bwMode="auto">
            <a:xfrm>
              <a:off x="4129549" y="4989089"/>
              <a:ext cx="1042750" cy="124824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zh-CN" altLang="en-US" sz="2000" dirty="0">
                  <a:solidFill>
                    <a:schemeClr val="tx1"/>
                  </a:solidFill>
                  <a:ea typeface="宋体" panose="02010600030101010101" pitchFamily="2" charset="-122"/>
                </a:rPr>
                <a:t>   </a:t>
              </a:r>
              <a:endParaRPr lang="en-US" altLang="zh-CN" sz="2000" dirty="0">
                <a:solidFill>
                  <a:schemeClr val="tx1"/>
                </a:solidFill>
                <a:ea typeface="宋体" panose="02010600030101010101" pitchFamily="2" charset="-122"/>
              </a:endParaRPr>
            </a:p>
            <a:p>
              <a:pPr>
                <a:spcBef>
                  <a:spcPct val="0"/>
                </a:spcBef>
                <a:buClrTx/>
                <a:buSzTx/>
                <a:buFontTx/>
                <a:buNone/>
              </a:pPr>
              <a:r>
                <a:rPr lang="en-US" altLang="zh-CN" sz="2000" dirty="0">
                  <a:solidFill>
                    <a:schemeClr val="tx1"/>
                  </a:solidFill>
                  <a:ea typeface="宋体" panose="02010600030101010101" pitchFamily="2" charset="-122"/>
                </a:rPr>
                <a:t>   </a:t>
              </a:r>
              <a:r>
                <a:rPr lang="zh-CN" altLang="en-US" sz="2000" dirty="0">
                  <a:solidFill>
                    <a:schemeClr val="tx1"/>
                  </a:solidFill>
                  <a:ea typeface="宋体" panose="02010600030101010101" pitchFamily="2" charset="-122"/>
                </a:rPr>
                <a:t>执行</a:t>
              </a:r>
              <a:endParaRPr lang="en-US" altLang="zh-CN" sz="2000" dirty="0">
                <a:solidFill>
                  <a:schemeClr val="tx1"/>
                </a:solidFill>
                <a:ea typeface="宋体" panose="02010600030101010101" pitchFamily="2" charset="-122"/>
              </a:endParaRPr>
            </a:p>
            <a:p>
              <a:pPr>
                <a:spcBef>
                  <a:spcPct val="0"/>
                </a:spcBef>
                <a:buClrTx/>
                <a:buSzTx/>
                <a:buFontTx/>
                <a:buNone/>
              </a:pPr>
              <a:r>
                <a:rPr lang="en-US" altLang="zh-CN" sz="2000" dirty="0">
                  <a:solidFill>
                    <a:schemeClr val="tx1"/>
                  </a:solidFill>
                  <a:ea typeface="宋体" panose="02010600030101010101" pitchFamily="2" charset="-122"/>
                </a:rPr>
                <a:t>   </a:t>
              </a:r>
              <a:r>
                <a:rPr lang="zh-CN" altLang="en-US" sz="2000" dirty="0">
                  <a:solidFill>
                    <a:schemeClr val="tx1"/>
                  </a:solidFill>
                  <a:ea typeface="宋体" panose="02010600030101010101" pitchFamily="2" charset="-122"/>
                </a:rPr>
                <a:t>部件</a:t>
              </a:r>
            </a:p>
          </p:txBody>
        </p:sp>
        <p:sp>
          <p:nvSpPr>
            <p:cNvPr id="8" name="矩形 7">
              <a:extLst>
                <a:ext uri="{FF2B5EF4-FFF2-40B4-BE49-F238E27FC236}">
                  <a16:creationId xmlns:a16="http://schemas.microsoft.com/office/drawing/2014/main" id="{99E17DAA-D553-B94E-B291-3F5D78D0E1F3}"/>
                </a:ext>
              </a:extLst>
            </p:cNvPr>
            <p:cNvSpPr/>
            <p:nvPr/>
          </p:nvSpPr>
          <p:spPr bwMode="auto">
            <a:xfrm>
              <a:off x="6011896" y="4979561"/>
              <a:ext cx="1042750" cy="124824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r>
                <a:rPr lang="zh-CN" altLang="en-US">
                  <a:ea typeface="宋体" panose="02010600030101010101" pitchFamily="2" charset="-122"/>
                </a:rPr>
                <a:t>   </a:t>
              </a:r>
              <a:endParaRPr lang="en-US" altLang="zh-CN">
                <a:ea typeface="宋体" panose="02010600030101010101" pitchFamily="2" charset="-122"/>
              </a:endParaRPr>
            </a:p>
            <a:p>
              <a:pPr>
                <a:defRPr/>
              </a:pPr>
              <a:r>
                <a:rPr lang="zh-CN" altLang="en-US">
                  <a:ea typeface="宋体" panose="02010600030101010101" pitchFamily="2" charset="-122"/>
                </a:rPr>
                <a:t>   控制  </a:t>
              </a:r>
              <a:endParaRPr lang="en-US" altLang="zh-CN">
                <a:ea typeface="宋体" panose="02010600030101010101" pitchFamily="2" charset="-122"/>
              </a:endParaRPr>
            </a:p>
            <a:p>
              <a:pPr>
                <a:defRPr/>
              </a:pPr>
              <a:r>
                <a:rPr lang="en-US" altLang="zh-CN">
                  <a:ea typeface="宋体" panose="02010600030101010101" pitchFamily="2" charset="-122"/>
                </a:rPr>
                <a:t>   </a:t>
              </a:r>
              <a:r>
                <a:rPr lang="zh-CN" altLang="en-US">
                  <a:ea typeface="宋体" panose="02010600030101010101" pitchFamily="2" charset="-122"/>
                </a:rPr>
                <a:t>部件</a:t>
              </a:r>
            </a:p>
          </p:txBody>
        </p:sp>
        <p:cxnSp>
          <p:nvCxnSpPr>
            <p:cNvPr id="13321" name="直接连接符 3">
              <a:extLst>
                <a:ext uri="{FF2B5EF4-FFF2-40B4-BE49-F238E27FC236}">
                  <a16:creationId xmlns:a16="http://schemas.microsoft.com/office/drawing/2014/main" id="{6DA43600-86EC-E643-8223-ED62E601988C}"/>
                </a:ext>
              </a:extLst>
            </p:cNvPr>
            <p:cNvCxnSpPr>
              <a:cxnSpLocks noChangeShapeType="1"/>
            </p:cNvCxnSpPr>
            <p:nvPr/>
          </p:nvCxnSpPr>
          <p:spPr bwMode="auto">
            <a:xfrm>
              <a:off x="5171769" y="5106821"/>
              <a:ext cx="840657"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直接连接符 10">
              <a:extLst>
                <a:ext uri="{FF2B5EF4-FFF2-40B4-BE49-F238E27FC236}">
                  <a16:creationId xmlns:a16="http://schemas.microsoft.com/office/drawing/2014/main" id="{118FB693-9EF7-F944-9C98-677E2F8FF1CB}"/>
                </a:ext>
              </a:extLst>
            </p:cNvPr>
            <p:cNvCxnSpPr>
              <a:cxnSpLocks noChangeShapeType="1"/>
            </p:cNvCxnSpPr>
            <p:nvPr/>
          </p:nvCxnSpPr>
          <p:spPr bwMode="auto">
            <a:xfrm>
              <a:off x="5186521" y="5298549"/>
              <a:ext cx="840657"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3" name="直接连接符 11">
              <a:extLst>
                <a:ext uri="{FF2B5EF4-FFF2-40B4-BE49-F238E27FC236}">
                  <a16:creationId xmlns:a16="http://schemas.microsoft.com/office/drawing/2014/main" id="{F31891B7-BBF1-2D42-B231-9001724EBDD1}"/>
                </a:ext>
              </a:extLst>
            </p:cNvPr>
            <p:cNvCxnSpPr>
              <a:cxnSpLocks noChangeShapeType="1"/>
            </p:cNvCxnSpPr>
            <p:nvPr/>
          </p:nvCxnSpPr>
          <p:spPr bwMode="auto">
            <a:xfrm>
              <a:off x="5176689" y="6075277"/>
              <a:ext cx="840657"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4" name="直接连接符 12">
              <a:extLst>
                <a:ext uri="{FF2B5EF4-FFF2-40B4-BE49-F238E27FC236}">
                  <a16:creationId xmlns:a16="http://schemas.microsoft.com/office/drawing/2014/main" id="{AFB26EF8-F8F4-9848-B754-285D343900A3}"/>
                </a:ext>
              </a:extLst>
            </p:cNvPr>
            <p:cNvCxnSpPr>
              <a:cxnSpLocks noChangeShapeType="1"/>
            </p:cNvCxnSpPr>
            <p:nvPr/>
          </p:nvCxnSpPr>
          <p:spPr bwMode="auto">
            <a:xfrm>
              <a:off x="5186521" y="5878637"/>
              <a:ext cx="840657"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a:extLst>
                <a:ext uri="{FF2B5EF4-FFF2-40B4-BE49-F238E27FC236}">
                  <a16:creationId xmlns:a16="http://schemas.microsoft.com/office/drawing/2014/main" id="{576D37DB-FEAC-F146-BB95-C57124BBD7C9}"/>
                </a:ext>
              </a:extLst>
            </p:cNvPr>
            <p:cNvCxnSpPr/>
            <p:nvPr/>
          </p:nvCxnSpPr>
          <p:spPr bwMode="auto">
            <a:xfrm>
              <a:off x="5591304" y="5438522"/>
              <a:ext cx="0" cy="277919"/>
            </a:xfrm>
            <a:prstGeom prst="line">
              <a:avLst/>
            </a:prstGeom>
            <a:ln>
              <a:prstDash val="sysDash"/>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3326" name="TextBox 6">
              <a:extLst>
                <a:ext uri="{FF2B5EF4-FFF2-40B4-BE49-F238E27FC236}">
                  <a16:creationId xmlns:a16="http://schemas.microsoft.com/office/drawing/2014/main" id="{BA233977-DD39-094F-A888-65CEA415D156}"/>
                </a:ext>
              </a:extLst>
            </p:cNvPr>
            <p:cNvSpPr txBox="1">
              <a:spLocks noChangeArrowheads="1"/>
            </p:cNvSpPr>
            <p:nvPr/>
          </p:nvSpPr>
          <p:spPr bwMode="auto">
            <a:xfrm>
              <a:off x="5230768" y="4758814"/>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zh-CN" altLang="en-US" sz="1400">
                  <a:solidFill>
                    <a:schemeClr val="tx1"/>
                  </a:solidFill>
                  <a:ea typeface="宋体" panose="02010600030101010101" pitchFamily="2" charset="-122"/>
                </a:rPr>
                <a:t>控制线</a:t>
              </a:r>
            </a:p>
          </p:txBody>
        </p:sp>
        <p:sp>
          <p:nvSpPr>
            <p:cNvPr id="13327" name="TextBox 16">
              <a:extLst>
                <a:ext uri="{FF2B5EF4-FFF2-40B4-BE49-F238E27FC236}">
                  <a16:creationId xmlns:a16="http://schemas.microsoft.com/office/drawing/2014/main" id="{AC36AB59-47FE-D441-B027-CD439B89977F}"/>
                </a:ext>
              </a:extLst>
            </p:cNvPr>
            <p:cNvSpPr txBox="1">
              <a:spLocks noChangeArrowheads="1"/>
            </p:cNvSpPr>
            <p:nvPr/>
          </p:nvSpPr>
          <p:spPr bwMode="auto">
            <a:xfrm>
              <a:off x="5245211" y="6194774"/>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zh-CN" altLang="en-US" sz="1400">
                  <a:solidFill>
                    <a:schemeClr val="tx1"/>
                  </a:solidFill>
                  <a:ea typeface="宋体" panose="02010600030101010101" pitchFamily="2" charset="-122"/>
                </a:rPr>
                <a:t>反馈线</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A0C1E5FF-511B-AB4F-A4EE-9E4CD2EA253E}"/>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0EBCE58A-39E7-C845-BB24-42D2B681C50D}" type="slidenum">
              <a:rPr lang="zh-CN" altLang="en-US" sz="1400">
                <a:solidFill>
                  <a:srgbClr val="0000B6"/>
                </a:solidFill>
                <a:latin typeface="Book Antiqua" panose="02040602050305030304" pitchFamily="18" charset="0"/>
              </a:rPr>
              <a:pPr>
                <a:defRPr/>
              </a:pPr>
              <a:t>7</a:t>
            </a:fld>
            <a:endParaRPr lang="en-US" altLang="zh-CN" sz="1400">
              <a:solidFill>
                <a:srgbClr val="0000B6"/>
              </a:solidFill>
              <a:latin typeface="Book Antiqua" panose="02040602050305030304" pitchFamily="18" charset="0"/>
            </a:endParaRPr>
          </a:p>
        </p:txBody>
      </p:sp>
      <p:sp>
        <p:nvSpPr>
          <p:cNvPr id="14339" name="页脚占位符 4">
            <a:extLst>
              <a:ext uri="{FF2B5EF4-FFF2-40B4-BE49-F238E27FC236}">
                <a16:creationId xmlns:a16="http://schemas.microsoft.com/office/drawing/2014/main" id="{1FDDAE3A-1D0F-0D48-A1FA-2B40266217DD}"/>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06338" name="Rectangle 2">
            <a:extLst>
              <a:ext uri="{FF2B5EF4-FFF2-40B4-BE49-F238E27FC236}">
                <a16:creationId xmlns:a16="http://schemas.microsoft.com/office/drawing/2014/main" id="{BFFB6C48-97B3-7640-894F-28A6EF6AB93F}"/>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微指令的典型结构 </a:t>
            </a:r>
          </a:p>
        </p:txBody>
      </p:sp>
      <p:sp>
        <p:nvSpPr>
          <p:cNvPr id="8197" name="Rectangle 3">
            <a:extLst>
              <a:ext uri="{FF2B5EF4-FFF2-40B4-BE49-F238E27FC236}">
                <a16:creationId xmlns:a16="http://schemas.microsoft.com/office/drawing/2014/main" id="{CE5D1A3E-63E2-CB44-8053-FDA0D21911E7}"/>
              </a:ext>
            </a:extLst>
          </p:cNvPr>
          <p:cNvSpPr>
            <a:spLocks noGrp="1" noChangeArrowheads="1"/>
          </p:cNvSpPr>
          <p:nvPr>
            <p:ph type="body" idx="1"/>
          </p:nvPr>
        </p:nvSpPr>
        <p:spPr>
          <a:xfrm>
            <a:off x="1273628" y="1160463"/>
            <a:ext cx="10319657" cy="2270124"/>
          </a:xfrm>
        </p:spPr>
        <p:txBody>
          <a:bodyPr/>
          <a:lstStyle/>
          <a:p>
            <a:r>
              <a:rPr lang="zh-CN" altLang="en-US" dirty="0">
                <a:latin typeface="微软雅黑" panose="020B0503020204020204" pitchFamily="34" charset="-122"/>
                <a:ea typeface="微软雅黑" panose="020B0503020204020204" pitchFamily="34" charset="-122"/>
              </a:rPr>
              <a:t>微指令除给出微命令信息外，还给出测试判别信息</a:t>
            </a:r>
          </a:p>
          <a:p>
            <a:r>
              <a:rPr lang="zh-CN" altLang="en-US" dirty="0">
                <a:latin typeface="微软雅黑" panose="020B0503020204020204" pitchFamily="34" charset="-122"/>
                <a:ea typeface="微软雅黑" panose="020B0503020204020204" pitchFamily="34" charset="-122"/>
              </a:rPr>
              <a:t>微指令中还包含一个下址字段，该字段将指明存储器中下一条微指令的地址 </a:t>
            </a:r>
          </a:p>
          <a:p>
            <a:r>
              <a:rPr lang="zh-CN" altLang="en-US" dirty="0">
                <a:latin typeface="微软雅黑" panose="020B0503020204020204" pitchFamily="34" charset="-122"/>
                <a:ea typeface="微软雅黑" panose="020B0503020204020204" pitchFamily="34" charset="-122"/>
              </a:rPr>
              <a:t>微程序是由若干条微码指令组成的序列 </a:t>
            </a:r>
          </a:p>
        </p:txBody>
      </p:sp>
      <p:pic>
        <p:nvPicPr>
          <p:cNvPr id="8198" name="Picture 7">
            <a:extLst>
              <a:ext uri="{FF2B5EF4-FFF2-40B4-BE49-F238E27FC236}">
                <a16:creationId xmlns:a16="http://schemas.microsoft.com/office/drawing/2014/main" id="{8D648656-F265-E240-9238-EF5B20A88D12}"/>
              </a:ext>
            </a:extLst>
          </p:cNvPr>
          <p:cNvPicPr>
            <a:picLocks noChangeAspect="1" noChangeArrowheads="1"/>
          </p:cNvPicPr>
          <p:nvPr/>
        </p:nvPicPr>
        <p:blipFill>
          <a:blip r:embed="rId3"/>
          <a:srcRect/>
          <a:stretch>
            <a:fillRect/>
          </a:stretch>
        </p:blipFill>
        <p:spPr bwMode="auto">
          <a:xfrm>
            <a:off x="1944687" y="3430587"/>
            <a:ext cx="8302625"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文本框 1">
            <a:extLst>
              <a:ext uri="{FF2B5EF4-FFF2-40B4-BE49-F238E27FC236}">
                <a16:creationId xmlns:a16="http://schemas.microsoft.com/office/drawing/2014/main" id="{DB01D38E-71B4-9D4B-80FB-7D826DFCABFA}"/>
              </a:ext>
            </a:extLst>
          </p:cNvPr>
          <p:cNvSpPr txBox="1"/>
          <p:nvPr/>
        </p:nvSpPr>
        <p:spPr>
          <a:xfrm>
            <a:off x="3519377" y="3430587"/>
            <a:ext cx="287079" cy="407766"/>
          </a:xfrm>
          <a:prstGeom prst="rect">
            <a:avLst/>
          </a:prstGeom>
          <a:solidFill>
            <a:schemeClr val="bg1"/>
          </a:solidFill>
        </p:spPr>
        <p:txBody>
          <a:bodyPr wrap="square" rtlCol="0">
            <a:spAutoFit/>
          </a:bodyPr>
          <a:lstStyle/>
          <a:p>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0FFEFC1E-59B6-4B4E-8BF0-F860B1D75B53}"/>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69608F7A-3844-0F4C-A6FA-DE2930CB7890}" type="slidenum">
              <a:rPr lang="zh-CN" altLang="en-US" sz="1400">
                <a:solidFill>
                  <a:srgbClr val="0000B6"/>
                </a:solidFill>
                <a:latin typeface="Book Antiqua" panose="02040602050305030304" pitchFamily="18" charset="0"/>
              </a:rPr>
              <a:pPr>
                <a:defRPr/>
              </a:pPr>
              <a:t>8</a:t>
            </a:fld>
            <a:endParaRPr lang="en-US" altLang="zh-CN" sz="1400">
              <a:solidFill>
                <a:srgbClr val="0000B6"/>
              </a:solidFill>
              <a:latin typeface="Book Antiqua" panose="02040602050305030304" pitchFamily="18" charset="0"/>
            </a:endParaRPr>
          </a:p>
        </p:txBody>
      </p:sp>
      <p:sp>
        <p:nvSpPr>
          <p:cNvPr id="16387" name="页脚占位符 4">
            <a:extLst>
              <a:ext uri="{FF2B5EF4-FFF2-40B4-BE49-F238E27FC236}">
                <a16:creationId xmlns:a16="http://schemas.microsoft.com/office/drawing/2014/main" id="{E64EC2DF-587F-CC43-B615-4A848C382AD1}"/>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08386" name="Rectangle 2">
            <a:extLst>
              <a:ext uri="{FF2B5EF4-FFF2-40B4-BE49-F238E27FC236}">
                <a16:creationId xmlns:a16="http://schemas.microsoft.com/office/drawing/2014/main" id="{A42F0D86-A3AA-A54E-9803-BF64FAC11C68}"/>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微程序控制器的一般结构 </a:t>
            </a:r>
          </a:p>
        </p:txBody>
      </p:sp>
      <p:sp>
        <p:nvSpPr>
          <p:cNvPr id="9221" name="Rectangle 3">
            <a:extLst>
              <a:ext uri="{FF2B5EF4-FFF2-40B4-BE49-F238E27FC236}">
                <a16:creationId xmlns:a16="http://schemas.microsoft.com/office/drawing/2014/main" id="{77710A42-8AC5-0B49-850D-1B90D801CE31}"/>
              </a:ext>
            </a:extLst>
          </p:cNvPr>
          <p:cNvSpPr>
            <a:spLocks noGrp="1" noChangeArrowheads="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控制存储器存放微码程序 </a:t>
            </a:r>
          </a:p>
          <a:p>
            <a:r>
              <a:rPr lang="zh-CN" altLang="en-US" dirty="0">
                <a:latin typeface="微软雅黑" panose="020B0503020204020204" pitchFamily="34" charset="-122"/>
                <a:ea typeface="微软雅黑" panose="020B0503020204020204" pitchFamily="34" charset="-122"/>
              </a:rPr>
              <a:t>微命令寄存器存放当前微码指令的控制信息 </a:t>
            </a:r>
          </a:p>
          <a:p>
            <a:r>
              <a:rPr lang="zh-CN" altLang="en-US" dirty="0">
                <a:latin typeface="微软雅黑" panose="020B0503020204020204" pitchFamily="34" charset="-122"/>
                <a:ea typeface="微软雅黑" panose="020B0503020204020204" pitchFamily="34" charset="-122"/>
              </a:rPr>
              <a:t>微地址寄存器存放下条微指令的地址 </a:t>
            </a:r>
          </a:p>
          <a:p>
            <a:r>
              <a:rPr lang="zh-CN" altLang="en-US" dirty="0">
                <a:latin typeface="微软雅黑" panose="020B0503020204020204" pitchFamily="34" charset="-122"/>
                <a:ea typeface="微软雅黑" panose="020B0503020204020204" pitchFamily="34" charset="-122"/>
              </a:rPr>
              <a:t>地址转移逻辑   </a:t>
            </a:r>
          </a:p>
        </p:txBody>
      </p:sp>
      <p:pic>
        <p:nvPicPr>
          <p:cNvPr id="16390" name="Picture 4">
            <a:extLst>
              <a:ext uri="{FF2B5EF4-FFF2-40B4-BE49-F238E27FC236}">
                <a16:creationId xmlns:a16="http://schemas.microsoft.com/office/drawing/2014/main" id="{42D9DA8C-303B-8C47-821B-C39755EA2012}"/>
              </a:ext>
            </a:extLst>
          </p:cNvPr>
          <p:cNvPicPr>
            <a:picLocks noChangeAspect="1" noChangeArrowheads="1"/>
          </p:cNvPicPr>
          <p:nvPr/>
        </p:nvPicPr>
        <p:blipFill>
          <a:blip r:embed="rId3">
            <a:lum contrast="42000"/>
            <a:extLst>
              <a:ext uri="{28A0092B-C50C-407E-A947-70E740481C1C}">
                <a14:useLocalDpi xmlns:a14="http://schemas.microsoft.com/office/drawing/2010/main" val="0"/>
              </a:ext>
            </a:extLst>
          </a:blip>
          <a:srcRect/>
          <a:stretch>
            <a:fillRect/>
          </a:stretch>
        </p:blipFill>
        <p:spPr bwMode="auto">
          <a:xfrm>
            <a:off x="4015846" y="2812598"/>
            <a:ext cx="7278687"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72758754-B94E-8549-9351-C670BF370EA0}"/>
              </a:ext>
            </a:extLst>
          </p:cNvPr>
          <p:cNvSpPr>
            <a:spLocks noGrp="1"/>
          </p:cNvSpPr>
          <p:nvPr>
            <p:ph type="sldNum" sz="quarter" idx="10"/>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fld id="{E0480C46-A812-3C4A-B1F9-D9D94529ACD5}" type="slidenum">
              <a:rPr lang="zh-CN" altLang="en-US" sz="1400">
                <a:solidFill>
                  <a:srgbClr val="0000B6"/>
                </a:solidFill>
                <a:latin typeface="Book Antiqua" panose="02040602050305030304" pitchFamily="18" charset="0"/>
              </a:rPr>
              <a:pPr>
                <a:defRPr/>
              </a:pPr>
              <a:t>9</a:t>
            </a:fld>
            <a:endParaRPr lang="en-US" altLang="zh-CN" sz="1400">
              <a:solidFill>
                <a:srgbClr val="0000B6"/>
              </a:solidFill>
              <a:latin typeface="Book Antiqua" panose="02040602050305030304" pitchFamily="18" charset="0"/>
            </a:endParaRPr>
          </a:p>
        </p:txBody>
      </p:sp>
      <p:sp>
        <p:nvSpPr>
          <p:cNvPr id="18435" name="页脚占位符 4">
            <a:extLst>
              <a:ext uri="{FF2B5EF4-FFF2-40B4-BE49-F238E27FC236}">
                <a16:creationId xmlns:a16="http://schemas.microsoft.com/office/drawing/2014/main" id="{D72884D9-A623-7445-A2D6-21F185F24928}"/>
              </a:ext>
            </a:extLst>
          </p:cNvPr>
          <p:cNvSpPr>
            <a:spLocks noGrp="1"/>
          </p:cNvSpPr>
          <p:nvPr>
            <p:ph type="ftr" sz="quarter" idx="11"/>
          </p:nvPr>
        </p:nvSpPr>
        <p:spPr>
          <a:noFill/>
        </p:spPr>
        <p:txBody>
          <a:bodyPr/>
          <a:lstStyle>
            <a:lvl1pPr>
              <a:spcBef>
                <a:spcPct val="20000"/>
              </a:spcBef>
              <a:buClr>
                <a:srgbClr val="315263"/>
              </a:buClr>
              <a:buSzPct val="75000"/>
              <a:buFont typeface="Wingdings"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spcBef>
                <a:spcPct val="0"/>
              </a:spcBef>
              <a:buClrTx/>
              <a:buSzTx/>
              <a:buFontTx/>
              <a:buNone/>
            </a:pPr>
            <a:r>
              <a:rPr lang="en-US" altLang="zh-CN" sz="1200">
                <a:solidFill>
                  <a:schemeClr val="bg2"/>
                </a:solidFill>
              </a:rPr>
              <a:t>ZDMC</a:t>
            </a:r>
          </a:p>
        </p:txBody>
      </p:sp>
      <p:sp>
        <p:nvSpPr>
          <p:cNvPr id="1810434" name="Rectangle 2">
            <a:extLst>
              <a:ext uri="{FF2B5EF4-FFF2-40B4-BE49-F238E27FC236}">
                <a16:creationId xmlns:a16="http://schemas.microsoft.com/office/drawing/2014/main" id="{8431DC71-8D35-CA40-819A-C180F3AEDBC0}"/>
              </a:ext>
            </a:extLst>
          </p:cNvPr>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微程序控制器的设计 </a:t>
            </a:r>
          </a:p>
        </p:txBody>
      </p:sp>
      <p:sp>
        <p:nvSpPr>
          <p:cNvPr id="10245" name="Rectangle 3">
            <a:extLst>
              <a:ext uri="{FF2B5EF4-FFF2-40B4-BE49-F238E27FC236}">
                <a16:creationId xmlns:a16="http://schemas.microsoft.com/office/drawing/2014/main" id="{92986C98-C7F1-F640-B8D3-3B0A166EDFF1}"/>
              </a:ext>
            </a:extLst>
          </p:cNvPr>
          <p:cNvSpPr>
            <a:spLocks noGrp="1" noChangeArrowheads="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硬件设计和微程序编制 </a:t>
            </a:r>
          </a:p>
          <a:p>
            <a:pPr lvl="1"/>
            <a:r>
              <a:rPr lang="zh-CN" altLang="en-US" dirty="0">
                <a:latin typeface="微软雅黑" panose="020B0503020204020204" pitchFamily="34" charset="-122"/>
                <a:ea typeface="微软雅黑" panose="020B0503020204020204" pitchFamily="34" charset="-122"/>
              </a:rPr>
              <a:t>硬件设计选取存储器和寄存器，设计地址转移逻辑</a:t>
            </a:r>
          </a:p>
          <a:p>
            <a:pPr lvl="1"/>
            <a:r>
              <a:rPr lang="zh-CN" altLang="en-US" dirty="0">
                <a:latin typeface="微软雅黑" panose="020B0503020204020204" pitchFamily="34" charset="-122"/>
                <a:ea typeface="微软雅黑" panose="020B0503020204020204" pitchFamily="34" charset="-122"/>
              </a:rPr>
              <a:t>微程序设计需要确定微程序流程图，即控制算法流程图</a:t>
            </a:r>
          </a:p>
          <a:p>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按照数据通路，设计</a:t>
            </a:r>
            <a:r>
              <a:rPr lang="zh-CN" altLang="en-US" b="1" dirty="0">
                <a:latin typeface="微软雅黑" panose="020B0503020204020204" pitchFamily="34" charset="-122"/>
                <a:ea typeface="微软雅黑" panose="020B0503020204020204" pitchFamily="34" charset="-122"/>
              </a:rPr>
              <a:t>微指令格式</a:t>
            </a:r>
            <a:r>
              <a:rPr lang="zh-CN" altLang="en-US" dirty="0">
                <a:latin typeface="微软雅黑" panose="020B0503020204020204" pitchFamily="34" charset="-122"/>
                <a:ea typeface="微软雅黑" panose="020B0503020204020204" pitchFamily="34" charset="-122"/>
              </a:rPr>
              <a:t>，确定微程序控制器的基本方案。</a:t>
            </a:r>
            <a:r>
              <a:rPr lang="zh-CN" altLang="en-US" dirty="0">
                <a:solidFill>
                  <a:srgbClr val="CC0000"/>
                </a:solidFill>
                <a:latin typeface="微软雅黑" panose="020B0503020204020204" pitchFamily="34" charset="-122"/>
                <a:ea typeface="微软雅黑" panose="020B0503020204020204" pitchFamily="34" charset="-122"/>
              </a:rPr>
              <a:t>假定测试判别字段有</a:t>
            </a:r>
            <a:r>
              <a:rPr lang="en-US" altLang="zh-CN" dirty="0">
                <a:solidFill>
                  <a:srgbClr val="CC0000"/>
                </a:solidFill>
                <a:latin typeface="微软雅黑" panose="020B0503020204020204" pitchFamily="34" charset="-122"/>
                <a:ea typeface="微软雅黑" panose="020B0503020204020204" pitchFamily="34" charset="-122"/>
              </a:rPr>
              <a:t>2</a:t>
            </a:r>
            <a:r>
              <a:rPr lang="zh-CN" altLang="en-US" dirty="0">
                <a:solidFill>
                  <a:srgbClr val="CC0000"/>
                </a:solidFill>
                <a:latin typeface="微软雅黑" panose="020B0503020204020204" pitchFamily="34" charset="-122"/>
                <a:ea typeface="微软雅黑" panose="020B0503020204020204" pitchFamily="34" charset="-122"/>
              </a:rPr>
              <a:t>位，下址字段有</a:t>
            </a:r>
            <a:r>
              <a:rPr lang="en-US" altLang="zh-CN" dirty="0">
                <a:solidFill>
                  <a:srgbClr val="CC0000"/>
                </a:solidFill>
                <a:latin typeface="微软雅黑" panose="020B0503020204020204" pitchFamily="34" charset="-122"/>
                <a:ea typeface="微软雅黑" panose="020B0503020204020204" pitchFamily="34" charset="-122"/>
              </a:rPr>
              <a:t>4</a:t>
            </a:r>
            <a:r>
              <a:rPr lang="zh-CN" altLang="en-US" dirty="0">
                <a:solidFill>
                  <a:srgbClr val="CC0000"/>
                </a:solidFill>
                <a:latin typeface="微软雅黑" panose="020B0503020204020204" pitchFamily="34" charset="-122"/>
                <a:ea typeface="微软雅黑" panose="020B0503020204020204" pitchFamily="34" charset="-122"/>
              </a:rPr>
              <a:t>位</a:t>
            </a:r>
            <a:r>
              <a:rPr lang="zh-CN" altLang="en-US" dirty="0">
                <a:latin typeface="微软雅黑" panose="020B0503020204020204" pitchFamily="34" charset="-122"/>
                <a:ea typeface="微软雅黑" panose="020B0503020204020204" pitchFamily="34" charset="-122"/>
              </a:rPr>
              <a:t>。 （讲义例）</a:t>
            </a:r>
          </a:p>
        </p:txBody>
      </p:sp>
      <p:pic>
        <p:nvPicPr>
          <p:cNvPr id="18438" name="Picture 4">
            <a:extLst>
              <a:ext uri="{FF2B5EF4-FFF2-40B4-BE49-F238E27FC236}">
                <a16:creationId xmlns:a16="http://schemas.microsoft.com/office/drawing/2014/main" id="{898B7F56-65CE-5C48-BDCB-FB61829DE628}"/>
              </a:ext>
            </a:extLst>
          </p:cNvPr>
          <p:cNvPicPr>
            <a:picLocks noChangeAspect="1" noChangeArrowheads="1"/>
          </p:cNvPicPr>
          <p:nvPr/>
        </p:nvPicPr>
        <p:blipFill>
          <a:blip r:embed="rId2">
            <a:lum contrast="54000"/>
            <a:extLst>
              <a:ext uri="{28A0092B-C50C-407E-A947-70E740481C1C}">
                <a14:useLocalDpi xmlns:a14="http://schemas.microsoft.com/office/drawing/2010/main" val="0"/>
              </a:ext>
            </a:extLst>
          </a:blip>
          <a:srcRect/>
          <a:stretch>
            <a:fillRect/>
          </a:stretch>
        </p:blipFill>
        <p:spPr bwMode="auto">
          <a:xfrm>
            <a:off x="1765565" y="3870325"/>
            <a:ext cx="8726488"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AutoShape 5">
            <a:hlinkClick r:id="" action="ppaction://hlinkshowjump?jump=nextslide" highlightClick="1"/>
            <a:extLst>
              <a:ext uri="{FF2B5EF4-FFF2-40B4-BE49-F238E27FC236}">
                <a16:creationId xmlns:a16="http://schemas.microsoft.com/office/drawing/2014/main" id="{65CA5C15-AE21-9F4F-9D7F-E90F1B1C3FD4}"/>
              </a:ext>
            </a:extLst>
          </p:cNvPr>
          <p:cNvSpPr>
            <a:spLocks noChangeArrowheads="1"/>
          </p:cNvSpPr>
          <p:nvPr/>
        </p:nvSpPr>
        <p:spPr bwMode="auto">
          <a:xfrm>
            <a:off x="9099551" y="3071814"/>
            <a:ext cx="377825" cy="312737"/>
          </a:xfrm>
          <a:prstGeom prst="actionButtonForwardNex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0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defRPr/>
            </a:pPr>
            <a:endParaRPr lang="zh-CN" altLang="en-US">
              <a:ea typeface="宋体" charset="0"/>
            </a:endParaRPr>
          </a:p>
        </p:txBody>
      </p:sp>
    </p:spTree>
  </p:cSld>
  <p:clrMapOvr>
    <a:masterClrMapping/>
  </p:clrMapOvr>
</p:sld>
</file>

<file path=ppt/theme/theme1.xml><?xml version="1.0" encoding="utf-8"?>
<a:theme xmlns:a="http://schemas.openxmlformats.org/drawingml/2006/main" name="iab97">
  <a:themeElements>
    <a:clrScheme name="">
      <a:dk1>
        <a:srgbClr val="000000"/>
      </a:dk1>
      <a:lt1>
        <a:srgbClr val="FFFFFF"/>
      </a:lt1>
      <a:dk2>
        <a:srgbClr val="000082"/>
      </a:dk2>
      <a:lt2>
        <a:srgbClr val="C0C0C0"/>
      </a:lt2>
      <a:accent1>
        <a:srgbClr val="D01608"/>
      </a:accent1>
      <a:accent2>
        <a:srgbClr val="000082"/>
      </a:accent2>
      <a:accent3>
        <a:srgbClr val="FFFFFF"/>
      </a:accent3>
      <a:accent4>
        <a:srgbClr val="000000"/>
      </a:accent4>
      <a:accent5>
        <a:srgbClr val="E4ABAA"/>
      </a:accent5>
      <a:accent6>
        <a:srgbClr val="000075"/>
      </a:accent6>
      <a:hlink>
        <a:srgbClr val="00C000"/>
      </a:hlink>
      <a:folHlink>
        <a:srgbClr val="800080"/>
      </a:folHlink>
    </a:clrScheme>
    <a:fontScheme name="iab97">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iab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ab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ab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ab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ab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ab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ab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TotalTime>
  <Words>2049</Words>
  <Application>Microsoft Macintosh PowerPoint</Application>
  <PresentationFormat>宽屏</PresentationFormat>
  <Paragraphs>219</Paragraphs>
  <Slides>18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宋体</vt:lpstr>
      <vt:lpstr>微软雅黑</vt:lpstr>
      <vt:lpstr>Songti SC</vt:lpstr>
      <vt:lpstr>Arial</vt:lpstr>
      <vt:lpstr>Arial Narrow</vt:lpstr>
      <vt:lpstr>Book Antiqua</vt:lpstr>
      <vt:lpstr>Monotype Sorts</vt:lpstr>
      <vt:lpstr>Times New Roman</vt:lpstr>
      <vt:lpstr>Wingdings</vt:lpstr>
      <vt:lpstr>iab97</vt:lpstr>
      <vt:lpstr>微程序控制器</vt:lpstr>
      <vt:lpstr>ASM流程图</vt:lpstr>
      <vt:lpstr>控制器</vt:lpstr>
      <vt:lpstr>用数据选择器设计控制器</vt:lpstr>
      <vt:lpstr>数据选择器设计控制器</vt:lpstr>
      <vt:lpstr>微程序</vt:lpstr>
      <vt:lpstr>微指令的典型结构 </vt:lpstr>
      <vt:lpstr>微程序控制器的一般结构 </vt:lpstr>
      <vt:lpstr>微程序控制器的设计 </vt:lpstr>
      <vt:lpstr>微程序控制器的设计例1</vt:lpstr>
      <vt:lpstr>微程序控制器的设计例2</vt:lpstr>
      <vt:lpstr>微程序控制器的设计例2-2</vt:lpstr>
      <vt:lpstr>微程序控制器的设计例2-3</vt:lpstr>
      <vt:lpstr>微程序控制器的设计例3-1</vt:lpstr>
      <vt:lpstr>微程序控制器的设计例3-1图</vt:lpstr>
      <vt:lpstr>微程序控制器的设计例3-2</vt:lpstr>
      <vt:lpstr>微程序控制器的设计例3-3</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微程序控制器</dc:title>
  <dc:creator>Microsoft Office User</dc:creator>
  <cp:lastModifiedBy>Microsoft Office User</cp:lastModifiedBy>
  <cp:revision>38</cp:revision>
  <cp:lastPrinted>1998-01-20T18:41:17Z</cp:lastPrinted>
  <dcterms:created xsi:type="dcterms:W3CDTF">2017-05-15T10:07:00Z</dcterms:created>
  <dcterms:modified xsi:type="dcterms:W3CDTF">2024-04-19T03:04:41Z</dcterms:modified>
</cp:coreProperties>
</file>