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3"/>
  </p:handoutMasterIdLst>
  <p:sldIdLst>
    <p:sldId id="265" r:id="rId2"/>
    <p:sldId id="314" r:id="rId3"/>
    <p:sldId id="313" r:id="rId4"/>
    <p:sldId id="315" r:id="rId5"/>
    <p:sldId id="294" r:id="rId6"/>
    <p:sldId id="295" r:id="rId7"/>
    <p:sldId id="296" r:id="rId8"/>
    <p:sldId id="322" r:id="rId9"/>
    <p:sldId id="320" r:id="rId10"/>
    <p:sldId id="300" r:id="rId11"/>
    <p:sldId id="302" r:id="rId12"/>
    <p:sldId id="303" r:id="rId13"/>
    <p:sldId id="307" r:id="rId14"/>
    <p:sldId id="305" r:id="rId15"/>
    <p:sldId id="306" r:id="rId16"/>
    <p:sldId id="308" r:id="rId17"/>
    <p:sldId id="319" r:id="rId18"/>
    <p:sldId id="321" r:id="rId19"/>
    <p:sldId id="304" r:id="rId20"/>
    <p:sldId id="311" r:id="rId21"/>
    <p:sldId id="312" r:id="rId22"/>
  </p:sldIdLst>
  <p:sldSz cx="12192000" cy="6858000"/>
  <p:notesSz cx="10234613" cy="7104063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06705" indent="151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14680" indent="300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922655" indent="4495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230630" indent="5988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94" autoAdjust="0"/>
    <p:restoredTop sz="94660"/>
  </p:normalViewPr>
  <p:slideViewPr>
    <p:cSldViewPr>
      <p:cViewPr varScale="1">
        <p:scale>
          <a:sx n="114" d="100"/>
          <a:sy n="114" d="100"/>
        </p:scale>
        <p:origin x="11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475" cy="354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1" y="0"/>
            <a:ext cx="4435475" cy="354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8225"/>
            <a:ext cx="4435475" cy="354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1" y="6748225"/>
            <a:ext cx="4435475" cy="354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FD015C-0979-46DF-B82D-9B3C281385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282952" y="1066397"/>
            <a:ext cx="6198284" cy="19816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5282951" y="3657802"/>
            <a:ext cx="6095253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07695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0769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07695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6D315-1A1B-4722-B57A-914D6D6C1A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CABE7-F8A6-4E22-A60B-DC62AF985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7271" y="685397"/>
            <a:ext cx="2847537" cy="518180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1672" y="685397"/>
            <a:ext cx="8402251" cy="51818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0731-E059-4BC0-B151-E6D87246B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428D2-1936-4678-9B7F-1D53E3829C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16" y="4406698"/>
            <a:ext cx="10362827" cy="136273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16" y="2906889"/>
            <a:ext cx="10362827" cy="14998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975" indent="0">
              <a:buNone/>
              <a:defRPr sz="1200"/>
            </a:lvl2pPr>
            <a:lvl3pPr marL="615950" indent="0">
              <a:buNone/>
              <a:defRPr sz="1100"/>
            </a:lvl3pPr>
            <a:lvl4pPr marL="923290" indent="0">
              <a:buNone/>
              <a:defRPr sz="900"/>
            </a:lvl4pPr>
            <a:lvl5pPr marL="1231265" indent="0">
              <a:buNone/>
              <a:defRPr sz="900"/>
            </a:lvl5pPr>
            <a:lvl6pPr marL="1539240" indent="0">
              <a:buNone/>
              <a:defRPr sz="900"/>
            </a:lvl6pPr>
            <a:lvl7pPr marL="1847215" indent="0">
              <a:buNone/>
              <a:defRPr sz="900"/>
            </a:lvl7pPr>
            <a:lvl8pPr marL="2154555" indent="0">
              <a:buNone/>
              <a:defRPr sz="900"/>
            </a:lvl8pPr>
            <a:lvl9pPr marL="246253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1A8FD-631A-4C26-BEF0-FD312E7862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151" y="1981603"/>
            <a:ext cx="5621908" cy="38855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408" y="1981603"/>
            <a:ext cx="5623401" cy="38855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E616C-986D-433A-9869-49D6D5D51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27" y="274159"/>
            <a:ext cx="1097354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227" y="1535088"/>
            <a:ext cx="5387475" cy="64003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975" indent="0">
              <a:buNone/>
              <a:defRPr sz="1300" b="1"/>
            </a:lvl2pPr>
            <a:lvl3pPr marL="615950" indent="0">
              <a:buNone/>
              <a:defRPr sz="1200" b="1"/>
            </a:lvl3pPr>
            <a:lvl4pPr marL="923290" indent="0">
              <a:buNone/>
              <a:defRPr sz="1100" b="1"/>
            </a:lvl4pPr>
            <a:lvl5pPr marL="1231265" indent="0">
              <a:buNone/>
              <a:defRPr sz="1100" b="1"/>
            </a:lvl5pPr>
            <a:lvl6pPr marL="1539240" indent="0">
              <a:buNone/>
              <a:defRPr sz="1100" b="1"/>
            </a:lvl6pPr>
            <a:lvl7pPr marL="1847215" indent="0">
              <a:buNone/>
              <a:defRPr sz="1100" b="1"/>
            </a:lvl7pPr>
            <a:lvl8pPr marL="2154555" indent="0">
              <a:buNone/>
              <a:defRPr sz="1100" b="1"/>
            </a:lvl8pPr>
            <a:lvl9pPr marL="2462530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227" y="2175127"/>
            <a:ext cx="5387475" cy="395111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804" y="1535088"/>
            <a:ext cx="5388969" cy="64003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975" indent="0">
              <a:buNone/>
              <a:defRPr sz="1300" b="1"/>
            </a:lvl2pPr>
            <a:lvl3pPr marL="615950" indent="0">
              <a:buNone/>
              <a:defRPr sz="1200" b="1"/>
            </a:lvl3pPr>
            <a:lvl4pPr marL="923290" indent="0">
              <a:buNone/>
              <a:defRPr sz="1100" b="1"/>
            </a:lvl4pPr>
            <a:lvl5pPr marL="1231265" indent="0">
              <a:buNone/>
              <a:defRPr sz="1100" b="1"/>
            </a:lvl5pPr>
            <a:lvl6pPr marL="1539240" indent="0">
              <a:buNone/>
              <a:defRPr sz="1100" b="1"/>
            </a:lvl6pPr>
            <a:lvl7pPr marL="1847215" indent="0">
              <a:buNone/>
              <a:defRPr sz="1100" b="1"/>
            </a:lvl7pPr>
            <a:lvl8pPr marL="2154555" indent="0">
              <a:buNone/>
              <a:defRPr sz="1100" b="1"/>
            </a:lvl8pPr>
            <a:lvl9pPr marL="2462530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804" y="2175127"/>
            <a:ext cx="5388969" cy="395111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A0D98-770B-4B7F-9B75-B24D8EA6F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45AA5-24CE-4AAA-866A-712E9021F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DDE40-75F3-48BE-83EC-18818B5A0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27" y="273152"/>
            <a:ext cx="4010743" cy="116215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303" y="273151"/>
            <a:ext cx="6816471" cy="585308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227" y="1435302"/>
            <a:ext cx="4010743" cy="4690937"/>
          </a:xfrm>
        </p:spPr>
        <p:txBody>
          <a:bodyPr/>
          <a:lstStyle>
            <a:lvl1pPr marL="0" indent="0">
              <a:buNone/>
              <a:defRPr sz="900"/>
            </a:lvl1pPr>
            <a:lvl2pPr marL="307975" indent="0">
              <a:buNone/>
              <a:defRPr sz="800"/>
            </a:lvl2pPr>
            <a:lvl3pPr marL="615950" indent="0">
              <a:buNone/>
              <a:defRPr sz="700"/>
            </a:lvl3pPr>
            <a:lvl4pPr marL="923290" indent="0">
              <a:buNone/>
              <a:defRPr sz="600"/>
            </a:lvl4pPr>
            <a:lvl5pPr marL="1231265" indent="0">
              <a:buNone/>
              <a:defRPr sz="600"/>
            </a:lvl5pPr>
            <a:lvl6pPr marL="1539240" indent="0">
              <a:buNone/>
              <a:defRPr sz="600"/>
            </a:lvl6pPr>
            <a:lvl7pPr marL="1847215" indent="0">
              <a:buNone/>
              <a:defRPr sz="600"/>
            </a:lvl7pPr>
            <a:lvl8pPr marL="2154555" indent="0">
              <a:buNone/>
              <a:defRPr sz="600"/>
            </a:lvl8pPr>
            <a:lvl9pPr marL="246253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22A93-80E2-446E-9FC4-BDCE7B463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25" y="4800802"/>
            <a:ext cx="7315200" cy="5664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25" y="612826"/>
            <a:ext cx="7315200" cy="4114397"/>
          </a:xfrm>
        </p:spPr>
        <p:txBody>
          <a:bodyPr/>
          <a:lstStyle>
            <a:lvl1pPr marL="0" indent="0">
              <a:buNone/>
              <a:defRPr sz="2200"/>
            </a:lvl1pPr>
            <a:lvl2pPr marL="307975" indent="0">
              <a:buNone/>
              <a:defRPr sz="1900"/>
            </a:lvl2pPr>
            <a:lvl3pPr marL="615950" indent="0">
              <a:buNone/>
              <a:defRPr sz="1600"/>
            </a:lvl3pPr>
            <a:lvl4pPr marL="923290" indent="0">
              <a:buNone/>
              <a:defRPr sz="1300"/>
            </a:lvl4pPr>
            <a:lvl5pPr marL="1231265" indent="0">
              <a:buNone/>
              <a:defRPr sz="1300"/>
            </a:lvl5pPr>
            <a:lvl6pPr marL="1539240" indent="0">
              <a:buNone/>
              <a:defRPr sz="1300"/>
            </a:lvl6pPr>
            <a:lvl7pPr marL="1847215" indent="0">
              <a:buNone/>
              <a:defRPr sz="1300"/>
            </a:lvl7pPr>
            <a:lvl8pPr marL="2154555" indent="0">
              <a:buNone/>
              <a:defRPr sz="1300"/>
            </a:lvl8pPr>
            <a:lvl9pPr marL="2462530" indent="0">
              <a:buNone/>
              <a:defRPr sz="1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25" y="5367262"/>
            <a:ext cx="7315200" cy="805341"/>
          </a:xfrm>
        </p:spPr>
        <p:txBody>
          <a:bodyPr/>
          <a:lstStyle>
            <a:lvl1pPr marL="0" indent="0">
              <a:buNone/>
              <a:defRPr sz="900"/>
            </a:lvl1pPr>
            <a:lvl2pPr marL="307975" indent="0">
              <a:buNone/>
              <a:defRPr sz="800"/>
            </a:lvl2pPr>
            <a:lvl3pPr marL="615950" indent="0">
              <a:buNone/>
              <a:defRPr sz="700"/>
            </a:lvl3pPr>
            <a:lvl4pPr marL="923290" indent="0">
              <a:buNone/>
              <a:defRPr sz="600"/>
            </a:lvl4pPr>
            <a:lvl5pPr marL="1231265" indent="0">
              <a:buNone/>
              <a:defRPr sz="600"/>
            </a:lvl5pPr>
            <a:lvl6pPr marL="1539240" indent="0">
              <a:buNone/>
              <a:defRPr sz="600"/>
            </a:lvl6pPr>
            <a:lvl7pPr marL="1847215" indent="0">
              <a:buNone/>
              <a:defRPr sz="600"/>
            </a:lvl7pPr>
            <a:lvl8pPr marL="2154555" indent="0">
              <a:buNone/>
              <a:defRPr sz="600"/>
            </a:lvl8pPr>
            <a:lvl9pPr marL="246253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A5A2F-811B-4CF9-AA44-AA4E4AD28A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858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4" rIns="91426" bIns="45714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6400" y="1981200"/>
            <a:ext cx="11387667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4" rIns="91426" bIns="4571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019800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6" tIns="45714" rIns="91426" bIns="45714" numCol="1" anchor="t" anchorCtr="0" compatLnSpc="1"/>
          <a:lstStyle>
            <a:lvl1pPr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019800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6" tIns="45714" rIns="91426" bIns="45714" numCol="1" anchor="t" anchorCtr="0" compatLnSpc="1"/>
          <a:lstStyle>
            <a:lvl1pPr algn="ctr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019800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6" tIns="45714" rIns="91426" bIns="45714" numCol="1" anchor="t" anchorCtr="0" compatLnSpc="1"/>
          <a:lstStyle>
            <a:lvl1pPr algn="r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4090F31-8E1E-4645-ABF6-BFFC1B81A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07975" algn="ctr" defTabSz="91503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15950" algn="ctr" defTabSz="91503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923290" algn="ctr" defTabSz="91503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231265" algn="ctr" defTabSz="91503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365375" indent="-228600" algn="l" defTabSz="915035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673350" indent="-228600" algn="l" defTabSz="915035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2981325" indent="-228600" algn="l" defTabSz="915035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288665" indent="-228600" algn="l" defTabSz="915035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95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329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1265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924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7215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4555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253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tp://10.78.22.223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tp://10.78.22.223/upload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1711325" y="889000"/>
            <a:ext cx="8208963" cy="1798638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数字系统设计实验</a:t>
            </a:r>
            <a:br>
              <a:rPr lang="zh-CN" altLang="en-US" sz="4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400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实验内容及要求</a:t>
            </a:r>
          </a:p>
        </p:txBody>
      </p:sp>
      <p:sp>
        <p:nvSpPr>
          <p:cNvPr id="5" name="矩形 4"/>
          <p:cNvSpPr/>
          <p:nvPr/>
        </p:nvSpPr>
        <p:spPr>
          <a:xfrm>
            <a:off x="1000100" y="4286256"/>
            <a:ext cx="6419850" cy="1907540"/>
          </a:xfrm>
          <a:prstGeom prst="rect">
            <a:avLst/>
          </a:prstGeom>
        </p:spPr>
        <p:txBody>
          <a:bodyPr lIns="61567" tIns="30783" rIns="61567" bIns="30783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hlinkClick r:id="rId2"/>
              </a:rPr>
              <a:t>ftp://10.78.22.223</a:t>
            </a:r>
            <a:endParaRPr lang="en-US" altLang="zh-CN" sz="4000" kern="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>
              <a:defRPr/>
            </a:pPr>
            <a:r>
              <a:rPr lang="en-US" altLang="zh-CN" sz="4000" kern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Username</a:t>
            </a:r>
            <a:r>
              <a:rPr lang="zh-CN" altLang="en-US" sz="4000" kern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：</a:t>
            </a:r>
            <a:r>
              <a:rPr lang="en-US" altLang="zh-CN" sz="4000" kern="0" dirty="0" err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fpga</a:t>
            </a:r>
            <a:endParaRPr lang="en-US" altLang="zh-CN" sz="4000" kern="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>
              <a:defRPr/>
            </a:pPr>
            <a:r>
              <a:rPr lang="en-US" altLang="zh-CN" sz="4000" kern="0" dirty="0" err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Password：fpga</a:t>
            </a:r>
            <a:endParaRPr lang="en-US" altLang="zh-CN" sz="4000" kern="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076" name="矩形 3"/>
          <p:cNvSpPr>
            <a:spLocks noChangeArrowheads="1"/>
          </p:cNvSpPr>
          <p:nvPr/>
        </p:nvSpPr>
        <p:spPr bwMode="auto">
          <a:xfrm>
            <a:off x="6143636" y="4357694"/>
            <a:ext cx="1798955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1567" tIns="30783" rIns="61567" bIns="30783">
            <a:spAutoFit/>
          </a:bodyPr>
          <a:lstStyle/>
          <a:p>
            <a:r>
              <a:rPr lang="zh-CN" altLang="en-US" sz="3200" b="1" dirty="0">
                <a:solidFill>
                  <a:srgbClr val="0033CC"/>
                </a:solidFill>
              </a:rPr>
              <a:t>端口：</a:t>
            </a:r>
            <a:r>
              <a:rPr lang="en-US" altLang="zh-CN" sz="3200" b="1" dirty="0">
                <a:solidFill>
                  <a:srgbClr val="0033CC"/>
                </a:solidFill>
              </a:rPr>
              <a:t>21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857224" y="3500438"/>
            <a:ext cx="3650615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1567" tIns="30783" rIns="61567" bIns="30783">
            <a:spAutoFit/>
          </a:bodyPr>
          <a:lstStyle/>
          <a:p>
            <a:r>
              <a:rPr lang="zh-CN" altLang="en-US" sz="3200" b="1" dirty="0" smtClean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本课程</a:t>
            </a:r>
            <a:r>
              <a:rPr lang="en-US" altLang="zh-CN" sz="3200" b="1" dirty="0" smtClean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FTP</a:t>
            </a:r>
            <a:r>
              <a:rPr lang="zh-CN" altLang="en-US" sz="3200" b="1" dirty="0" smtClean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教学网站</a:t>
            </a:r>
            <a:endParaRPr lang="zh-CN" altLang="en-US" sz="3200" b="1" dirty="0">
              <a:solidFill>
                <a:srgbClr val="00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165350" y="708660"/>
            <a:ext cx="673354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 anchor="ctr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0A0AEA"/>
                </a:solidFill>
              </a:rPr>
              <a:t>第三部分：实验要求及相关事项</a:t>
            </a:r>
            <a:r>
              <a:rPr lang="zh-CN" altLang="en-US" sz="3600">
                <a:solidFill>
                  <a:srgbClr val="0A0AEA"/>
                </a:solidFill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52596" y="2215189"/>
            <a:ext cx="7526337" cy="295465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 anchor="ctr">
            <a:spAutoFit/>
          </a:bodyPr>
          <a:lstStyle/>
          <a:p>
            <a:pPr marL="455930" lvl="1" indent="0" eaLnBrk="0" hangingPunct="0">
              <a:lnSpc>
                <a:spcPct val="155000"/>
              </a:lnSpc>
              <a:buFontTx/>
              <a:buChar char="•"/>
              <a:tabLst>
                <a:tab pos="531495" algn="l"/>
              </a:tabLst>
            </a:pPr>
            <a:r>
              <a:rPr lang="zh-CN" altLang="en-US" sz="3000" dirty="0">
                <a:solidFill>
                  <a:srgbClr val="002060"/>
                </a:solidFill>
              </a:rPr>
              <a:t>阅读实验教材，了解实验目的、实验任务、实验原理等。</a:t>
            </a:r>
          </a:p>
          <a:p>
            <a:pPr marL="455930" lvl="1" indent="0" eaLnBrk="0" hangingPunct="0">
              <a:lnSpc>
                <a:spcPct val="155000"/>
              </a:lnSpc>
              <a:buFontTx/>
              <a:buChar char="•"/>
              <a:tabLst>
                <a:tab pos="531495" algn="l"/>
              </a:tabLst>
            </a:pPr>
            <a:r>
              <a:rPr lang="zh-CN" altLang="en-US" sz="3000" dirty="0">
                <a:solidFill>
                  <a:srgbClr val="002060"/>
                </a:solidFill>
              </a:rPr>
              <a:t>查阅相关资料。</a:t>
            </a:r>
          </a:p>
          <a:p>
            <a:pPr marL="455930" lvl="1" indent="0" eaLnBrk="0" hangingPunct="0">
              <a:lnSpc>
                <a:spcPct val="155000"/>
              </a:lnSpc>
              <a:buFontTx/>
              <a:buChar char="•"/>
              <a:tabLst>
                <a:tab pos="531495" algn="l"/>
              </a:tabLst>
            </a:pPr>
            <a:r>
              <a:rPr lang="zh-CN" altLang="en-US" sz="3000" dirty="0">
                <a:solidFill>
                  <a:srgbClr val="002060"/>
                </a:solidFill>
              </a:rPr>
              <a:t>编写</a:t>
            </a:r>
            <a:r>
              <a:rPr lang="en-US" altLang="zh-CN" sz="3000" dirty="0" err="1">
                <a:solidFill>
                  <a:srgbClr val="002060"/>
                </a:solidFill>
              </a:rPr>
              <a:t>Verilog</a:t>
            </a:r>
            <a:r>
              <a:rPr lang="en-US" altLang="zh-CN" sz="3000" dirty="0">
                <a:solidFill>
                  <a:srgbClr val="002060"/>
                </a:solidFill>
              </a:rPr>
              <a:t> HDL</a:t>
            </a:r>
            <a:r>
              <a:rPr lang="zh-CN" altLang="en-US" sz="3000" dirty="0">
                <a:solidFill>
                  <a:srgbClr val="002060"/>
                </a:solidFill>
              </a:rPr>
              <a:t>代码并进行仿真。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149475" y="1484784"/>
            <a:ext cx="147828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00000"/>
                </a:solidFill>
              </a:rPr>
              <a:t>1.</a:t>
            </a:r>
            <a:r>
              <a:rPr lang="zh-CN" altLang="en-US" sz="3600" b="1">
                <a:solidFill>
                  <a:srgbClr val="C00000"/>
                </a:solidFill>
              </a:rPr>
              <a:t>预习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1911350" y="1117283"/>
            <a:ext cx="8756650" cy="37471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 anchor="ctr">
            <a:spAutoFit/>
          </a:bodyPr>
          <a:lstStyle/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进实验室必须签到，不准迟到；</a:t>
            </a:r>
          </a:p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独立完成实验；</a:t>
            </a:r>
          </a:p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保持安静，禁止相互走动，禁止浏览与实验无关的网页；</a:t>
            </a:r>
          </a:p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实验设备出问题时，及时报告指导教师。不得随意调换设备；</a:t>
            </a:r>
          </a:p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实验中有问题可求助指导教师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63750" y="549275"/>
            <a:ext cx="147828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00000"/>
                </a:solidFill>
              </a:rPr>
              <a:t>2.</a:t>
            </a:r>
            <a:r>
              <a:rPr lang="zh-CN" altLang="en-US" sz="3600" b="1">
                <a:solidFill>
                  <a:srgbClr val="C00000"/>
                </a:solidFill>
              </a:rPr>
              <a:t>实验</a:t>
            </a:r>
          </a:p>
        </p:txBody>
      </p:sp>
      <p:sp>
        <p:nvSpPr>
          <p:cNvPr id="198660" name="AutoShape 4"/>
          <p:cNvSpPr>
            <a:spLocks noChangeArrowheads="1"/>
          </p:cNvSpPr>
          <p:nvPr/>
        </p:nvSpPr>
        <p:spPr bwMode="auto">
          <a:xfrm>
            <a:off x="2063552" y="4797152"/>
            <a:ext cx="2254250" cy="862012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kumimoji="1" lang="zh-CN" altLang="en-US" sz="4000" b="1">
                <a:solidFill>
                  <a:schemeClr val="hlink"/>
                </a:solidFill>
                <a:latin typeface="Times New Roman" panose="02020603050405020304" pitchFamily="18" charset="0"/>
              </a:rPr>
              <a:t>注意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2711624" y="5589717"/>
            <a:ext cx="5600065" cy="5848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 anchor="ctr"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zh-CN" altLang="en-US" sz="3200" b="1" i="1">
                <a:solidFill>
                  <a:srgbClr val="0070C0"/>
                </a:solidFill>
              </a:rPr>
              <a:t>离开实验室前</a:t>
            </a:r>
            <a:r>
              <a:rPr lang="en-US" altLang="zh-CN" sz="3200" b="1" i="1">
                <a:solidFill>
                  <a:srgbClr val="0070C0"/>
                </a:solidFill>
              </a:rPr>
              <a:t>,</a:t>
            </a:r>
            <a:r>
              <a:rPr lang="zh-CN" altLang="en-US" sz="3200" b="1" i="1">
                <a:solidFill>
                  <a:srgbClr val="0070C0"/>
                </a:solidFill>
              </a:rPr>
              <a:t>请清理实验台！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/>
      <p:bldP spid="198660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2228850" y="625475"/>
            <a:ext cx="239649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0A0AEA"/>
                </a:solidFill>
              </a:rPr>
              <a:t>3.</a:t>
            </a:r>
            <a:r>
              <a:rPr lang="zh-CN" altLang="en-US" sz="3600" b="1">
                <a:solidFill>
                  <a:srgbClr val="0A0AEA"/>
                </a:solidFill>
              </a:rPr>
              <a:t>实验报告</a:t>
            </a: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1991544" y="1412776"/>
            <a:ext cx="8424936" cy="1382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6" tIns="45714" rIns="91426" bIns="45714">
            <a:spAutoFit/>
          </a:bodyPr>
          <a:lstStyle/>
          <a:p>
            <a:r>
              <a:rPr lang="zh-CN" altLang="en-US" sz="2800" dirty="0" smtClean="0"/>
              <a:t>共两份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）常用组合模块：电子版</a:t>
            </a:r>
            <a:r>
              <a:rPr lang="zh-CN" altLang="en-US" sz="2800" dirty="0"/>
              <a:t>报告</a:t>
            </a:r>
            <a:r>
              <a:rPr lang="en-US" altLang="zh-CN" sz="2800" dirty="0"/>
              <a:t>      </a:t>
            </a:r>
          </a:p>
          <a:p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）综合实验的</a:t>
            </a:r>
            <a:r>
              <a:rPr lang="zh-CN" altLang="en-US" sz="2800" dirty="0">
                <a:solidFill>
                  <a:srgbClr val="000000"/>
                </a:solidFill>
              </a:rPr>
              <a:t>报告需融合前面相关子实验的内容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auto">
          <a:xfrm>
            <a:off x="1524000" y="4941168"/>
            <a:ext cx="2368550" cy="1087437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kumimoji="1"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3071664" y="5373216"/>
            <a:ext cx="7058025" cy="951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 dirty="0">
                <a:solidFill>
                  <a:srgbClr val="0A0AEA"/>
                </a:solidFill>
              </a:rPr>
              <a:t>      </a:t>
            </a:r>
            <a:r>
              <a:rPr lang="zh-CN" altLang="en-US" sz="2800" dirty="0">
                <a:solidFill>
                  <a:srgbClr val="0A0AEA"/>
                </a:solidFill>
              </a:rPr>
              <a:t>手写与打印均可，教师没有偏好，只注重报告内容。</a:t>
            </a: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1991544" y="2996952"/>
            <a:ext cx="7704137" cy="18135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</a:rPr>
              <a:t>好的写作比你的想法更重要</a:t>
            </a:r>
            <a:r>
              <a:rPr lang="zh-CN" altLang="en-US" sz="2800" dirty="0">
                <a:solidFill>
                  <a:srgbClr val="000000"/>
                </a:solidFill>
              </a:rPr>
              <a:t>，你所写的报告是表达你工作的首要方法。好的报告能很好的反映你的工作和能力；另一方面，写的不好的报告，会产生消极印象。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8" grpId="0"/>
      <p:bldP spid="199689" grpId="0" bldLvl="0" animBg="1" autoUpdateAnimBg="0"/>
      <p:bldP spid="1996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774825" y="549275"/>
            <a:ext cx="6040120" cy="5848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）你的报告应包括下列部分：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2424113" y="1380490"/>
            <a:ext cx="7594600" cy="489394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 anchor="ctr">
            <a:spAutoFit/>
          </a:bodyPr>
          <a:lstStyle/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实验目的和要求（必填）</a:t>
            </a:r>
          </a:p>
          <a:p>
            <a:pPr marL="455930" lvl="1" indent="0" eaLnBrk="0" hangingPunct="0"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    </a:t>
            </a:r>
            <a:r>
              <a:rPr lang="en-US" altLang="zh-CN" sz="2400" dirty="0">
                <a:solidFill>
                  <a:srgbClr val="0A0AEA"/>
                </a:solidFill>
              </a:rPr>
              <a:t>……</a:t>
            </a: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实验内容和原理（必填）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     设计过程或设计说明、核心模块的</a:t>
            </a:r>
            <a:r>
              <a:rPr lang="en-US" altLang="zh-CN" sz="2400" dirty="0">
                <a:solidFill>
                  <a:srgbClr val="0A0AEA"/>
                </a:solidFill>
              </a:rPr>
              <a:t>HDL</a:t>
            </a:r>
            <a:r>
              <a:rPr lang="zh-CN" altLang="en-US" sz="2400" dirty="0">
                <a:solidFill>
                  <a:srgbClr val="0A0AEA"/>
                </a:solidFill>
              </a:rPr>
              <a:t>代码</a:t>
            </a:r>
            <a:r>
              <a:rPr lang="en-US" altLang="zh-CN" sz="2400" dirty="0">
                <a:solidFill>
                  <a:srgbClr val="0A0AEA"/>
                </a:solidFill>
              </a:rPr>
              <a:t>……</a:t>
            </a: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主要仪器设备（必填）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zh-CN" altLang="en-US" sz="2400" dirty="0" smtClean="0">
                <a:solidFill>
                  <a:srgbClr val="0A0AEA"/>
                </a:solidFill>
              </a:rPr>
              <a:t> </a:t>
            </a:r>
            <a:r>
              <a:rPr lang="en-US" altLang="zh-CN" sz="2400" dirty="0" smtClean="0">
                <a:solidFill>
                  <a:srgbClr val="0A0AEA"/>
                </a:solidFill>
              </a:rPr>
              <a:t>……</a:t>
            </a: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 smtClean="0">
                <a:solidFill>
                  <a:srgbClr val="0A0AEA"/>
                </a:solidFill>
              </a:rPr>
              <a:t>操作方法和实验步骤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en-US" altLang="zh-CN" sz="2400" dirty="0" smtClean="0">
                <a:solidFill>
                  <a:srgbClr val="0A0AEA"/>
                </a:solidFill>
              </a:rPr>
              <a:t>……</a:t>
            </a:r>
            <a:endParaRPr lang="en-US" altLang="zh-CN" sz="2400" dirty="0">
              <a:solidFill>
                <a:srgbClr val="0A0AEA"/>
              </a:solidFill>
            </a:endParaRP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实验数据记录和处理（必填）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    仿真图（</a:t>
            </a:r>
            <a:r>
              <a:rPr lang="zh-CN" altLang="en-US" sz="2400" dirty="0">
                <a:solidFill>
                  <a:srgbClr val="F40000"/>
                </a:solidFill>
              </a:rPr>
              <a:t>要求有说明、结论</a:t>
            </a:r>
            <a:r>
              <a:rPr lang="zh-CN" altLang="en-US" sz="2400" dirty="0">
                <a:solidFill>
                  <a:srgbClr val="0A0AEA"/>
                </a:solidFill>
              </a:rPr>
              <a:t>）</a:t>
            </a:r>
            <a:r>
              <a:rPr lang="zh-CN" altLang="en-US" sz="2400" dirty="0" smtClean="0">
                <a:solidFill>
                  <a:srgbClr val="0A0AEA"/>
                </a:solidFill>
              </a:rPr>
              <a:t>、</a:t>
            </a:r>
            <a:r>
              <a:rPr lang="zh-CN" altLang="en-US" sz="2400" i="1" dirty="0" smtClean="0">
                <a:solidFill>
                  <a:srgbClr val="0A0AEA"/>
                </a:solidFill>
              </a:rPr>
              <a:t>*时延</a:t>
            </a:r>
            <a:r>
              <a:rPr lang="zh-CN" altLang="en-US" sz="2400" i="1" dirty="0">
                <a:solidFill>
                  <a:srgbClr val="0A0AEA"/>
                </a:solidFill>
              </a:rPr>
              <a:t>分析</a:t>
            </a:r>
            <a:r>
              <a:rPr lang="zh-CN" altLang="en-US" sz="2400" dirty="0">
                <a:solidFill>
                  <a:srgbClr val="0A0AEA"/>
                </a:solidFill>
              </a:rPr>
              <a:t>、运行结果等 ；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  </a:t>
            </a:r>
            <a:r>
              <a:rPr lang="zh-CN" altLang="en-US" sz="2400" dirty="0" smtClean="0">
                <a:solidFill>
                  <a:srgbClr val="0A0AEA"/>
                </a:solidFill>
              </a:rPr>
              <a:t>  实验</a:t>
            </a:r>
            <a:r>
              <a:rPr lang="zh-CN" altLang="en-US" sz="2400" dirty="0">
                <a:solidFill>
                  <a:srgbClr val="0A0AEA"/>
                </a:solidFill>
              </a:rPr>
              <a:t>结果分析。</a:t>
            </a: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总结、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心得</a:t>
            </a:r>
            <a:r>
              <a:rPr lang="zh-CN" altLang="en-US" sz="2400" dirty="0">
                <a:solidFill>
                  <a:srgbClr val="0A0AEA"/>
                </a:solidFill>
              </a:rPr>
              <a:t>，      回答问题</a:t>
            </a:r>
            <a:r>
              <a:rPr lang="en-US" altLang="zh-CN" sz="2400" dirty="0">
                <a:solidFill>
                  <a:srgbClr val="0A0AEA"/>
                </a:solidFill>
              </a:rPr>
              <a:t>……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2024034" y="928670"/>
            <a:ext cx="8281988" cy="156972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0A0AEA"/>
                </a:solidFill>
              </a:rPr>
              <a:t>      </a:t>
            </a:r>
            <a:r>
              <a:rPr lang="zh-CN" altLang="en-US" sz="2400" dirty="0">
                <a:solidFill>
                  <a:srgbClr val="F40000"/>
                </a:solidFill>
              </a:rPr>
              <a:t>要为你的同事（同学）写。</a:t>
            </a:r>
            <a:r>
              <a:rPr lang="zh-CN" altLang="en-US" sz="2400" dirty="0">
                <a:solidFill>
                  <a:srgbClr val="0A0AEA"/>
                </a:solidFill>
              </a:rPr>
              <a:t>你要假定一个和你有差不多技术能力的听众，你不能假定你的读者有许多有关你的主题领域的特定知识，这样你能呈现一般技术知识给你的读者。要让你的同学和老师能理解你的报告。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881158" y="285728"/>
            <a:ext cx="4651375" cy="5848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）报告风格和听众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2166910" y="2428868"/>
            <a:ext cx="8135937" cy="193929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F40000"/>
                </a:solidFill>
              </a:rPr>
              <a:t>       </a:t>
            </a:r>
            <a:r>
              <a:rPr lang="zh-CN" altLang="en-US" sz="2400" dirty="0">
                <a:solidFill>
                  <a:srgbClr val="F40000"/>
                </a:solidFill>
              </a:rPr>
              <a:t>为你自己写。</a:t>
            </a:r>
            <a:r>
              <a:rPr lang="zh-CN" altLang="en-US" sz="2400" dirty="0">
                <a:solidFill>
                  <a:srgbClr val="0A0AEA"/>
                </a:solidFill>
              </a:rPr>
              <a:t>把你的工作写成文件</a:t>
            </a:r>
            <a:r>
              <a:rPr lang="en-US" altLang="zh-CN" sz="2400" dirty="0">
                <a:solidFill>
                  <a:srgbClr val="0A0AEA"/>
                </a:solidFill>
              </a:rPr>
              <a:t>,</a:t>
            </a:r>
            <a:r>
              <a:rPr lang="zh-CN" altLang="en-US" sz="2400" dirty="0">
                <a:solidFill>
                  <a:srgbClr val="0A0AEA"/>
                </a:solidFill>
              </a:rPr>
              <a:t>需要仔细的工作，这能帮助你组织你的项目。例如写设计过程或设计说明</a:t>
            </a:r>
            <a:r>
              <a:rPr lang="en-US" altLang="zh-CN" sz="2400" dirty="0">
                <a:solidFill>
                  <a:srgbClr val="0A0AEA"/>
                </a:solidFill>
              </a:rPr>
              <a:t>,</a:t>
            </a:r>
            <a:r>
              <a:rPr lang="zh-CN" altLang="en-US" sz="2400" dirty="0">
                <a:solidFill>
                  <a:srgbClr val="0A0AEA"/>
                </a:solidFill>
              </a:rPr>
              <a:t>描述每一个部分的功能和各部分如何一起工作</a:t>
            </a:r>
            <a:r>
              <a:rPr lang="en-US" altLang="zh-CN" sz="2400" dirty="0">
                <a:solidFill>
                  <a:srgbClr val="0A0AEA"/>
                </a:solidFill>
              </a:rPr>
              <a:t>,</a:t>
            </a:r>
            <a:r>
              <a:rPr lang="zh-CN" altLang="en-US" sz="2400" dirty="0">
                <a:solidFill>
                  <a:srgbClr val="0A0AEA"/>
                </a:solidFill>
              </a:rPr>
              <a:t>在这个过程中也许会发现令人惊讶的很多设计错误。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  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024166" y="4357694"/>
            <a:ext cx="7319963" cy="156972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0A0AEA"/>
                </a:solidFill>
              </a:rPr>
              <a:t>       </a:t>
            </a:r>
            <a:r>
              <a:rPr lang="zh-CN" altLang="en-US" sz="2400" dirty="0">
                <a:solidFill>
                  <a:srgbClr val="0A0AEA"/>
                </a:solidFill>
              </a:rPr>
              <a:t>记住要适当的留给你自己足够的时间写报告。校对你的报告！尽量。尽量减少错别字。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 记住，你的报告将把你介绍给世界（由那些决定你成绩的老师介绍给世界！）。</a:t>
            </a:r>
          </a:p>
        </p:txBody>
      </p:sp>
      <p:sp>
        <p:nvSpPr>
          <p:cNvPr id="201734" name="AutoShape 6"/>
          <p:cNvSpPr>
            <a:spLocks noChangeArrowheads="1"/>
          </p:cNvSpPr>
          <p:nvPr/>
        </p:nvSpPr>
        <p:spPr bwMode="auto">
          <a:xfrm>
            <a:off x="1524000" y="4000504"/>
            <a:ext cx="2162175" cy="792162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3" grpId="0" build="p"/>
      <p:bldP spid="20173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2208213" y="620713"/>
            <a:ext cx="8070850" cy="538607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）报告注意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事项</a:t>
            </a:r>
          </a:p>
          <a:p>
            <a:pPr eaLnBrk="0" hangingPunct="0"/>
            <a:r>
              <a:rPr lang="zh-CN" altLang="en-US" sz="2400" i="1" dirty="0">
                <a:solidFill>
                  <a:srgbClr val="F40000"/>
                </a:solidFill>
              </a:rPr>
              <a:t>精确和完整</a:t>
            </a:r>
            <a:r>
              <a:rPr lang="zh-CN" altLang="en-US" sz="2400" i="1" dirty="0">
                <a:solidFill>
                  <a:srgbClr val="FF0000"/>
                </a:solidFill>
              </a:rPr>
              <a:t>：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 确信你的报告精确和完整地描述了你的工作。你的同事之一（伙伴同学，教学助手或者老师）将能理解你做了什么，以及在你描述的基础上能复制你的工作。</a:t>
            </a:r>
          </a:p>
          <a:p>
            <a:pPr eaLnBrk="0" hangingPunct="0"/>
            <a:r>
              <a:rPr lang="zh-CN" altLang="en-US" sz="2400" i="1" dirty="0">
                <a:solidFill>
                  <a:srgbClr val="F40000"/>
                </a:solidFill>
              </a:rPr>
              <a:t>良好的组织，逻辑结构：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 报告的每个章节都要叙述一个目标，提供实例和得到一个结论。文章将要系统的进行，而且从每个章节，段落和句子到下一个的变换要流畅和连贯。</a:t>
            </a:r>
          </a:p>
          <a:p>
            <a:pPr eaLnBrk="0" hangingPunct="0"/>
            <a:r>
              <a:rPr lang="zh-CN" altLang="en-US" sz="2400" i="1" dirty="0">
                <a:solidFill>
                  <a:srgbClr val="F40000"/>
                </a:solidFill>
              </a:rPr>
              <a:t>适当的语言和语气：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当然要使用技术术语，但是你要避免外行话。写作要简单和清楚。</a:t>
            </a:r>
          </a:p>
          <a:p>
            <a:pPr eaLnBrk="0" hangingPunct="0"/>
            <a:r>
              <a:rPr lang="zh-CN" altLang="en-US" sz="2400" i="1" dirty="0">
                <a:solidFill>
                  <a:srgbClr val="F40000"/>
                </a:solidFill>
              </a:rPr>
              <a:t>正确的语法，拼写，标点：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要小心校对，去除你报告中的小错。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351088" y="1916113"/>
            <a:ext cx="7418070" cy="181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</a:rPr>
              <a:t>报告中仿真图</a:t>
            </a:r>
            <a:r>
              <a:rPr lang="zh-CN" altLang="en-US" sz="2800" i="1"/>
              <a:t>不是简单的截图、粘贴</a:t>
            </a:r>
            <a:r>
              <a:rPr lang="zh-CN" altLang="en-US" sz="2800">
                <a:solidFill>
                  <a:srgbClr val="000000"/>
                </a:solidFill>
              </a:rPr>
              <a:t>，而是：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处理：</a:t>
            </a:r>
            <a:r>
              <a:rPr lang="zh-CN" altLang="en-US" sz="2800">
                <a:solidFill>
                  <a:srgbClr val="000000"/>
                </a:solidFill>
              </a:rPr>
              <a:t>显示关键部分，其它部分可省略。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注释：</a:t>
            </a:r>
            <a:r>
              <a:rPr lang="zh-CN" altLang="en-US" sz="2800">
                <a:solidFill>
                  <a:srgbClr val="000000"/>
                </a:solidFill>
              </a:rPr>
              <a:t>老师是很笨的，没有注释说明的仿真图</a:t>
            </a:r>
          </a:p>
          <a:p>
            <a:r>
              <a:rPr lang="zh-CN" altLang="en-US" sz="2800">
                <a:solidFill>
                  <a:srgbClr val="000000"/>
                </a:solidFill>
              </a:rPr>
              <a:t>            是看不懂。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2278063" y="3860800"/>
            <a:ext cx="6986587" cy="2552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</a:rPr>
              <a:t>下页所示图为某一交通灯控制器仿真图（功能与</a:t>
            </a:r>
            <a:r>
              <a:rPr lang="zh-CN" altLang="en-US" sz="2800" dirty="0" smtClean="0">
                <a:solidFill>
                  <a:srgbClr val="000000"/>
                </a:solidFill>
              </a:rPr>
              <a:t>第一章</a:t>
            </a:r>
            <a:r>
              <a:rPr lang="zh-CN" altLang="en-US" sz="2800" dirty="0">
                <a:solidFill>
                  <a:srgbClr val="000000"/>
                </a:solidFill>
              </a:rPr>
              <a:t>交通灯实例类似）：</a:t>
            </a:r>
          </a:p>
          <a:p>
            <a:pPr>
              <a:buFontTx/>
              <a:buChar char="•"/>
            </a:pPr>
            <a:r>
              <a:rPr lang="zh-CN" altLang="en-US" sz="2800" dirty="0"/>
              <a:t>上图显示完整的的仿真图。</a:t>
            </a:r>
          </a:p>
          <a:p>
            <a:pPr>
              <a:buFontTx/>
              <a:buChar char="•"/>
            </a:pPr>
            <a:r>
              <a:rPr lang="zh-CN" altLang="en-US" sz="2800" dirty="0"/>
              <a:t>下图对关键部分放大说明。</a:t>
            </a:r>
          </a:p>
          <a:p>
            <a:endParaRPr lang="zh-CN" altLang="en-US" sz="2400" dirty="0"/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04806" name="AutoShape 6"/>
          <p:cNvSpPr>
            <a:spLocks noChangeArrowheads="1"/>
          </p:cNvSpPr>
          <p:nvPr/>
        </p:nvSpPr>
        <p:spPr bwMode="auto">
          <a:xfrm>
            <a:off x="1524000" y="692150"/>
            <a:ext cx="2592388" cy="1081088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lang="zh-CN" altLang="en-US" sz="2800">
                <a:solidFill>
                  <a:srgbClr val="FF0000"/>
                </a:solidFill>
              </a:rPr>
              <a:t>特别强调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  <p:bldP spid="204805" grpId="0"/>
      <p:bldP spid="204806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07"/>
          <p:cNvGrpSpPr/>
          <p:nvPr/>
        </p:nvGrpSpPr>
        <p:grpSpPr bwMode="auto">
          <a:xfrm>
            <a:off x="1524000" y="549275"/>
            <a:ext cx="9144000" cy="5530850"/>
            <a:chOff x="0" y="346"/>
            <a:chExt cx="5760" cy="3484"/>
          </a:xfrm>
        </p:grpSpPr>
        <p:grpSp>
          <p:nvGrpSpPr>
            <p:cNvPr id="19459" name="Group 38"/>
            <p:cNvGrpSpPr/>
            <p:nvPr/>
          </p:nvGrpSpPr>
          <p:grpSpPr bwMode="auto">
            <a:xfrm>
              <a:off x="0" y="346"/>
              <a:ext cx="5760" cy="3414"/>
              <a:chOff x="0" y="346"/>
              <a:chExt cx="5760" cy="3414"/>
            </a:xfrm>
          </p:grpSpPr>
          <p:pic>
            <p:nvPicPr>
              <p:cNvPr id="19527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391"/>
                <a:ext cx="5760" cy="1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28" name="Text Box 5"/>
              <p:cNvSpPr txBox="1">
                <a:spLocks noChangeArrowheads="1"/>
              </p:cNvSpPr>
              <p:nvPr/>
            </p:nvSpPr>
            <p:spPr bwMode="auto">
              <a:xfrm>
                <a:off x="2154" y="102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29" name="Text Box 7"/>
              <p:cNvSpPr txBox="1">
                <a:spLocks noChangeArrowheads="1"/>
              </p:cNvSpPr>
              <p:nvPr/>
            </p:nvSpPr>
            <p:spPr bwMode="auto">
              <a:xfrm>
                <a:off x="3515" y="935"/>
                <a:ext cx="408" cy="20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30" name="Text Box 8"/>
              <p:cNvSpPr txBox="1">
                <a:spLocks noChangeArrowheads="1"/>
              </p:cNvSpPr>
              <p:nvPr/>
            </p:nvSpPr>
            <p:spPr bwMode="auto">
              <a:xfrm>
                <a:off x="4150" y="79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31" name="Text Box 9"/>
              <p:cNvSpPr txBox="1">
                <a:spLocks noChangeArrowheads="1"/>
              </p:cNvSpPr>
              <p:nvPr/>
            </p:nvSpPr>
            <p:spPr bwMode="auto">
              <a:xfrm>
                <a:off x="2154" y="1253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32" name="Text Box 10"/>
              <p:cNvSpPr txBox="1">
                <a:spLocks noChangeArrowheads="1"/>
              </p:cNvSpPr>
              <p:nvPr/>
            </p:nvSpPr>
            <p:spPr bwMode="auto">
              <a:xfrm>
                <a:off x="3833" y="148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33" name="Text Box 11"/>
              <p:cNvSpPr txBox="1">
                <a:spLocks noChangeArrowheads="1"/>
              </p:cNvSpPr>
              <p:nvPr/>
            </p:nvSpPr>
            <p:spPr bwMode="auto">
              <a:xfrm>
                <a:off x="5352" y="1389"/>
                <a:ext cx="408" cy="20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pic>
            <p:nvPicPr>
              <p:cNvPr id="19534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02" y="2160"/>
                <a:ext cx="1742" cy="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535" name="Picture 1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59" y="2160"/>
                <a:ext cx="1574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36" name="Text Box 14"/>
              <p:cNvSpPr txBox="1">
                <a:spLocks noChangeArrowheads="1"/>
              </p:cNvSpPr>
              <p:nvPr/>
            </p:nvSpPr>
            <p:spPr bwMode="auto">
              <a:xfrm>
                <a:off x="1157" y="288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37" name="Text Box 15"/>
              <p:cNvSpPr txBox="1">
                <a:spLocks noChangeArrowheads="1"/>
              </p:cNvSpPr>
              <p:nvPr/>
            </p:nvSpPr>
            <p:spPr bwMode="auto">
              <a:xfrm>
                <a:off x="1837" y="275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38" name="Text Box 16"/>
              <p:cNvSpPr txBox="1">
                <a:spLocks noChangeArrowheads="1"/>
              </p:cNvSpPr>
              <p:nvPr/>
            </p:nvSpPr>
            <p:spPr bwMode="auto">
              <a:xfrm>
                <a:off x="2472" y="265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39" name="Text Box 17"/>
              <p:cNvSpPr txBox="1">
                <a:spLocks noChangeArrowheads="1"/>
              </p:cNvSpPr>
              <p:nvPr/>
            </p:nvSpPr>
            <p:spPr bwMode="auto">
              <a:xfrm>
                <a:off x="1429" y="3158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40" name="Text Box 18"/>
              <p:cNvSpPr txBox="1">
                <a:spLocks noChangeArrowheads="1"/>
              </p:cNvSpPr>
              <p:nvPr/>
            </p:nvSpPr>
            <p:spPr bwMode="auto">
              <a:xfrm>
                <a:off x="2472" y="334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41" name="Text Box 19"/>
              <p:cNvSpPr txBox="1">
                <a:spLocks noChangeArrowheads="1"/>
              </p:cNvSpPr>
              <p:nvPr/>
            </p:nvSpPr>
            <p:spPr bwMode="auto">
              <a:xfrm>
                <a:off x="4059" y="333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42" name="Text Box 20"/>
              <p:cNvSpPr txBox="1">
                <a:spLocks noChangeArrowheads="1"/>
              </p:cNvSpPr>
              <p:nvPr/>
            </p:nvSpPr>
            <p:spPr bwMode="auto">
              <a:xfrm>
                <a:off x="4649" y="324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43" name="Text Box 21"/>
              <p:cNvSpPr txBox="1">
                <a:spLocks noChangeArrowheads="1"/>
              </p:cNvSpPr>
              <p:nvPr/>
            </p:nvSpPr>
            <p:spPr bwMode="auto">
              <a:xfrm>
                <a:off x="5352" y="3113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44" name="Text Box 22"/>
              <p:cNvSpPr txBox="1">
                <a:spLocks noChangeArrowheads="1"/>
              </p:cNvSpPr>
              <p:nvPr/>
            </p:nvSpPr>
            <p:spPr bwMode="auto">
              <a:xfrm>
                <a:off x="4513" y="265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45" name="Text Box 23"/>
              <p:cNvSpPr txBox="1">
                <a:spLocks noChangeArrowheads="1"/>
              </p:cNvSpPr>
              <p:nvPr/>
            </p:nvSpPr>
            <p:spPr bwMode="auto">
              <a:xfrm>
                <a:off x="5352" y="288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46" name="Text Box 24"/>
              <p:cNvSpPr txBox="1">
                <a:spLocks noChangeArrowheads="1"/>
              </p:cNvSpPr>
              <p:nvPr/>
            </p:nvSpPr>
            <p:spPr bwMode="auto">
              <a:xfrm>
                <a:off x="2109" y="1979"/>
                <a:ext cx="1044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局部放大</a:t>
                </a:r>
              </a:p>
            </p:txBody>
          </p:sp>
          <p:sp>
            <p:nvSpPr>
              <p:cNvPr id="19547" name="Text Box 25"/>
              <p:cNvSpPr txBox="1">
                <a:spLocks noChangeArrowheads="1"/>
              </p:cNvSpPr>
              <p:nvPr/>
            </p:nvSpPr>
            <p:spPr bwMode="auto">
              <a:xfrm>
                <a:off x="431" y="1344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支干</a:t>
                </a:r>
              </a:p>
            </p:txBody>
          </p:sp>
          <p:sp>
            <p:nvSpPr>
              <p:cNvPr id="19548" name="Rectangle 27"/>
              <p:cNvSpPr>
                <a:spLocks noChangeArrowheads="1"/>
              </p:cNvSpPr>
              <p:nvPr/>
            </p:nvSpPr>
            <p:spPr bwMode="auto">
              <a:xfrm>
                <a:off x="3379" y="346"/>
                <a:ext cx="499" cy="154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9" name="Rectangle 28"/>
              <p:cNvSpPr>
                <a:spLocks noChangeArrowheads="1"/>
              </p:cNvSpPr>
              <p:nvPr/>
            </p:nvSpPr>
            <p:spPr bwMode="auto">
              <a:xfrm>
                <a:off x="5261" y="346"/>
                <a:ext cx="499" cy="154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0" name="Line 29"/>
              <p:cNvSpPr>
                <a:spLocks noChangeShapeType="1"/>
              </p:cNvSpPr>
              <p:nvPr/>
            </p:nvSpPr>
            <p:spPr bwMode="auto">
              <a:xfrm flipH="1">
                <a:off x="1292" y="1888"/>
                <a:ext cx="208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1" name="Line 30"/>
              <p:cNvSpPr>
                <a:spLocks noChangeShapeType="1"/>
              </p:cNvSpPr>
              <p:nvPr/>
            </p:nvSpPr>
            <p:spPr bwMode="auto">
              <a:xfrm flipH="1">
                <a:off x="2925" y="1888"/>
                <a:ext cx="95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2" name="Line 31"/>
              <p:cNvSpPr>
                <a:spLocks noChangeShapeType="1"/>
              </p:cNvSpPr>
              <p:nvPr/>
            </p:nvSpPr>
            <p:spPr bwMode="auto">
              <a:xfrm flipH="1">
                <a:off x="4105" y="1888"/>
                <a:ext cx="1134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3" name="Line 32"/>
              <p:cNvSpPr>
                <a:spLocks noChangeShapeType="1"/>
              </p:cNvSpPr>
              <p:nvPr/>
            </p:nvSpPr>
            <p:spPr bwMode="auto">
              <a:xfrm flipH="1">
                <a:off x="5602" y="1888"/>
                <a:ext cx="158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4" name="Text Box 33"/>
              <p:cNvSpPr txBox="1">
                <a:spLocks noChangeArrowheads="1"/>
              </p:cNvSpPr>
              <p:nvPr/>
            </p:nvSpPr>
            <p:spPr bwMode="auto">
              <a:xfrm>
                <a:off x="4921" y="1979"/>
                <a:ext cx="635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局部放大</a:t>
                </a:r>
              </a:p>
            </p:txBody>
          </p:sp>
          <p:sp>
            <p:nvSpPr>
              <p:cNvPr id="19555" name="Rectangle 34"/>
              <p:cNvSpPr>
                <a:spLocks noChangeArrowheads="1"/>
              </p:cNvSpPr>
              <p:nvPr/>
            </p:nvSpPr>
            <p:spPr bwMode="auto">
              <a:xfrm>
                <a:off x="0" y="2478"/>
                <a:ext cx="1156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主干：绿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黄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红</a:t>
                </a:r>
              </a:p>
            </p:txBody>
          </p:sp>
          <p:sp>
            <p:nvSpPr>
              <p:cNvPr id="19556" name="Rectangle 35"/>
              <p:cNvSpPr>
                <a:spLocks noChangeArrowheads="1"/>
              </p:cNvSpPr>
              <p:nvPr/>
            </p:nvSpPr>
            <p:spPr bwMode="auto">
              <a:xfrm>
                <a:off x="0" y="2704"/>
                <a:ext cx="1066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支干：红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绿</a:t>
                </a:r>
              </a:p>
            </p:txBody>
          </p:sp>
          <p:sp>
            <p:nvSpPr>
              <p:cNvPr id="19557" name="Rectangle 36"/>
              <p:cNvSpPr>
                <a:spLocks noChangeArrowheads="1"/>
              </p:cNvSpPr>
              <p:nvPr/>
            </p:nvSpPr>
            <p:spPr bwMode="auto">
              <a:xfrm>
                <a:off x="3016" y="2432"/>
                <a:ext cx="1271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支干：绿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黄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红</a:t>
                </a:r>
              </a:p>
            </p:txBody>
          </p:sp>
          <p:sp>
            <p:nvSpPr>
              <p:cNvPr id="19558" name="Rectangle 37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998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主干：红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绿</a:t>
                </a:r>
              </a:p>
            </p:txBody>
          </p:sp>
        </p:grpSp>
        <p:grpSp>
          <p:nvGrpSpPr>
            <p:cNvPr id="19460" name="Group 39"/>
            <p:cNvGrpSpPr/>
            <p:nvPr/>
          </p:nvGrpSpPr>
          <p:grpSpPr bwMode="auto">
            <a:xfrm>
              <a:off x="0" y="346"/>
              <a:ext cx="5760" cy="3414"/>
              <a:chOff x="0" y="346"/>
              <a:chExt cx="5760" cy="3414"/>
            </a:xfrm>
          </p:grpSpPr>
          <p:pic>
            <p:nvPicPr>
              <p:cNvPr id="19495" name="Picture 4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391"/>
                <a:ext cx="5760" cy="1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96" name="Text Box 41"/>
              <p:cNvSpPr txBox="1">
                <a:spLocks noChangeArrowheads="1"/>
              </p:cNvSpPr>
              <p:nvPr/>
            </p:nvSpPr>
            <p:spPr bwMode="auto">
              <a:xfrm>
                <a:off x="2154" y="102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497" name="Text Box 42"/>
              <p:cNvSpPr txBox="1">
                <a:spLocks noChangeArrowheads="1"/>
              </p:cNvSpPr>
              <p:nvPr/>
            </p:nvSpPr>
            <p:spPr bwMode="auto">
              <a:xfrm>
                <a:off x="3515" y="935"/>
                <a:ext cx="408" cy="20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498" name="Text Box 43"/>
              <p:cNvSpPr txBox="1">
                <a:spLocks noChangeArrowheads="1"/>
              </p:cNvSpPr>
              <p:nvPr/>
            </p:nvSpPr>
            <p:spPr bwMode="auto">
              <a:xfrm>
                <a:off x="4150" y="79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499" name="Text Box 44"/>
              <p:cNvSpPr txBox="1">
                <a:spLocks noChangeArrowheads="1"/>
              </p:cNvSpPr>
              <p:nvPr/>
            </p:nvSpPr>
            <p:spPr bwMode="auto">
              <a:xfrm>
                <a:off x="2154" y="1253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00" name="Text Box 45"/>
              <p:cNvSpPr txBox="1">
                <a:spLocks noChangeArrowheads="1"/>
              </p:cNvSpPr>
              <p:nvPr/>
            </p:nvSpPr>
            <p:spPr bwMode="auto">
              <a:xfrm>
                <a:off x="3833" y="148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01" name="Text Box 46"/>
              <p:cNvSpPr txBox="1">
                <a:spLocks noChangeArrowheads="1"/>
              </p:cNvSpPr>
              <p:nvPr/>
            </p:nvSpPr>
            <p:spPr bwMode="auto">
              <a:xfrm>
                <a:off x="5352" y="1389"/>
                <a:ext cx="408" cy="20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pic>
            <p:nvPicPr>
              <p:cNvPr id="19502" name="Picture 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02" y="2160"/>
                <a:ext cx="1742" cy="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503" name="Picture 4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59" y="2160"/>
                <a:ext cx="1574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04" name="Text Box 49"/>
              <p:cNvSpPr txBox="1">
                <a:spLocks noChangeArrowheads="1"/>
              </p:cNvSpPr>
              <p:nvPr/>
            </p:nvSpPr>
            <p:spPr bwMode="auto">
              <a:xfrm>
                <a:off x="1157" y="288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05" name="Text Box 50"/>
              <p:cNvSpPr txBox="1">
                <a:spLocks noChangeArrowheads="1"/>
              </p:cNvSpPr>
              <p:nvPr/>
            </p:nvSpPr>
            <p:spPr bwMode="auto">
              <a:xfrm>
                <a:off x="1837" y="275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06" name="Text Box 51"/>
              <p:cNvSpPr txBox="1">
                <a:spLocks noChangeArrowheads="1"/>
              </p:cNvSpPr>
              <p:nvPr/>
            </p:nvSpPr>
            <p:spPr bwMode="auto">
              <a:xfrm>
                <a:off x="2472" y="265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07" name="Text Box 52"/>
              <p:cNvSpPr txBox="1">
                <a:spLocks noChangeArrowheads="1"/>
              </p:cNvSpPr>
              <p:nvPr/>
            </p:nvSpPr>
            <p:spPr bwMode="auto">
              <a:xfrm>
                <a:off x="1429" y="3158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08" name="Text Box 53"/>
              <p:cNvSpPr txBox="1">
                <a:spLocks noChangeArrowheads="1"/>
              </p:cNvSpPr>
              <p:nvPr/>
            </p:nvSpPr>
            <p:spPr bwMode="auto">
              <a:xfrm>
                <a:off x="2472" y="334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09" name="Text Box 54"/>
              <p:cNvSpPr txBox="1">
                <a:spLocks noChangeArrowheads="1"/>
              </p:cNvSpPr>
              <p:nvPr/>
            </p:nvSpPr>
            <p:spPr bwMode="auto">
              <a:xfrm>
                <a:off x="4059" y="333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10" name="Text Box 55"/>
              <p:cNvSpPr txBox="1">
                <a:spLocks noChangeArrowheads="1"/>
              </p:cNvSpPr>
              <p:nvPr/>
            </p:nvSpPr>
            <p:spPr bwMode="auto">
              <a:xfrm>
                <a:off x="4649" y="324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11" name="Text Box 56"/>
              <p:cNvSpPr txBox="1">
                <a:spLocks noChangeArrowheads="1"/>
              </p:cNvSpPr>
              <p:nvPr/>
            </p:nvSpPr>
            <p:spPr bwMode="auto">
              <a:xfrm>
                <a:off x="5352" y="3113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12" name="Text Box 57"/>
              <p:cNvSpPr txBox="1">
                <a:spLocks noChangeArrowheads="1"/>
              </p:cNvSpPr>
              <p:nvPr/>
            </p:nvSpPr>
            <p:spPr bwMode="auto">
              <a:xfrm>
                <a:off x="4513" y="265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13" name="Text Box 58"/>
              <p:cNvSpPr txBox="1">
                <a:spLocks noChangeArrowheads="1"/>
              </p:cNvSpPr>
              <p:nvPr/>
            </p:nvSpPr>
            <p:spPr bwMode="auto">
              <a:xfrm>
                <a:off x="5352" y="288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14" name="Text Box 59"/>
              <p:cNvSpPr txBox="1">
                <a:spLocks noChangeArrowheads="1"/>
              </p:cNvSpPr>
              <p:nvPr/>
            </p:nvSpPr>
            <p:spPr bwMode="auto">
              <a:xfrm>
                <a:off x="2109" y="1979"/>
                <a:ext cx="1044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局部放大</a:t>
                </a:r>
              </a:p>
            </p:txBody>
          </p:sp>
          <p:sp>
            <p:nvSpPr>
              <p:cNvPr id="19515" name="Text Box 60"/>
              <p:cNvSpPr txBox="1">
                <a:spLocks noChangeArrowheads="1"/>
              </p:cNvSpPr>
              <p:nvPr/>
            </p:nvSpPr>
            <p:spPr bwMode="auto">
              <a:xfrm>
                <a:off x="431" y="1344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支干</a:t>
                </a:r>
              </a:p>
            </p:txBody>
          </p:sp>
          <p:sp>
            <p:nvSpPr>
              <p:cNvPr id="19516" name="Rectangle 61"/>
              <p:cNvSpPr>
                <a:spLocks noChangeArrowheads="1"/>
              </p:cNvSpPr>
              <p:nvPr/>
            </p:nvSpPr>
            <p:spPr bwMode="auto">
              <a:xfrm>
                <a:off x="3379" y="346"/>
                <a:ext cx="499" cy="154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7" name="Rectangle 62"/>
              <p:cNvSpPr>
                <a:spLocks noChangeArrowheads="1"/>
              </p:cNvSpPr>
              <p:nvPr/>
            </p:nvSpPr>
            <p:spPr bwMode="auto">
              <a:xfrm>
                <a:off x="5261" y="346"/>
                <a:ext cx="499" cy="154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8" name="Line 63"/>
              <p:cNvSpPr>
                <a:spLocks noChangeShapeType="1"/>
              </p:cNvSpPr>
              <p:nvPr/>
            </p:nvSpPr>
            <p:spPr bwMode="auto">
              <a:xfrm flipH="1">
                <a:off x="1292" y="1888"/>
                <a:ext cx="208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9" name="Line 64"/>
              <p:cNvSpPr>
                <a:spLocks noChangeShapeType="1"/>
              </p:cNvSpPr>
              <p:nvPr/>
            </p:nvSpPr>
            <p:spPr bwMode="auto">
              <a:xfrm flipH="1">
                <a:off x="2925" y="1888"/>
                <a:ext cx="95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0" name="Line 65"/>
              <p:cNvSpPr>
                <a:spLocks noChangeShapeType="1"/>
              </p:cNvSpPr>
              <p:nvPr/>
            </p:nvSpPr>
            <p:spPr bwMode="auto">
              <a:xfrm flipH="1">
                <a:off x="4105" y="1888"/>
                <a:ext cx="1134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1" name="Line 66"/>
              <p:cNvSpPr>
                <a:spLocks noChangeShapeType="1"/>
              </p:cNvSpPr>
              <p:nvPr/>
            </p:nvSpPr>
            <p:spPr bwMode="auto">
              <a:xfrm flipH="1">
                <a:off x="5602" y="1888"/>
                <a:ext cx="158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2" name="Text Box 67"/>
              <p:cNvSpPr txBox="1">
                <a:spLocks noChangeArrowheads="1"/>
              </p:cNvSpPr>
              <p:nvPr/>
            </p:nvSpPr>
            <p:spPr bwMode="auto">
              <a:xfrm>
                <a:off x="4921" y="1979"/>
                <a:ext cx="635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局部放大</a:t>
                </a:r>
              </a:p>
            </p:txBody>
          </p:sp>
          <p:sp>
            <p:nvSpPr>
              <p:cNvPr id="19523" name="Rectangle 68"/>
              <p:cNvSpPr>
                <a:spLocks noChangeArrowheads="1"/>
              </p:cNvSpPr>
              <p:nvPr/>
            </p:nvSpPr>
            <p:spPr bwMode="auto">
              <a:xfrm>
                <a:off x="0" y="2478"/>
                <a:ext cx="1156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主干：绿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黄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红</a:t>
                </a:r>
              </a:p>
            </p:txBody>
          </p:sp>
          <p:sp>
            <p:nvSpPr>
              <p:cNvPr id="19524" name="Rectangle 69"/>
              <p:cNvSpPr>
                <a:spLocks noChangeArrowheads="1"/>
              </p:cNvSpPr>
              <p:nvPr/>
            </p:nvSpPr>
            <p:spPr bwMode="auto">
              <a:xfrm>
                <a:off x="0" y="2704"/>
                <a:ext cx="1066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支干：红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绿</a:t>
                </a:r>
              </a:p>
            </p:txBody>
          </p:sp>
          <p:sp>
            <p:nvSpPr>
              <p:cNvPr id="19525" name="Rectangle 70"/>
              <p:cNvSpPr>
                <a:spLocks noChangeArrowheads="1"/>
              </p:cNvSpPr>
              <p:nvPr/>
            </p:nvSpPr>
            <p:spPr bwMode="auto">
              <a:xfrm>
                <a:off x="3016" y="2432"/>
                <a:ext cx="1271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支干：绿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黄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红</a:t>
                </a:r>
              </a:p>
            </p:txBody>
          </p:sp>
          <p:sp>
            <p:nvSpPr>
              <p:cNvPr id="19526" name="Rectangle 71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998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主干：红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绿</a:t>
                </a:r>
              </a:p>
            </p:txBody>
          </p:sp>
        </p:grpSp>
        <p:pic>
          <p:nvPicPr>
            <p:cNvPr id="19461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91"/>
              <a:ext cx="5760" cy="1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2" name="Text Box 74"/>
            <p:cNvSpPr txBox="1">
              <a:spLocks noChangeArrowheads="1"/>
            </p:cNvSpPr>
            <p:nvPr/>
          </p:nvSpPr>
          <p:spPr bwMode="auto">
            <a:xfrm>
              <a:off x="2154" y="1026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63" name="Text Box 75"/>
            <p:cNvSpPr txBox="1">
              <a:spLocks noChangeArrowheads="1"/>
            </p:cNvSpPr>
            <p:nvPr/>
          </p:nvSpPr>
          <p:spPr bwMode="auto">
            <a:xfrm>
              <a:off x="3515" y="935"/>
              <a:ext cx="408" cy="20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1"/>
                  </a:solidFill>
                </a:rPr>
                <a:t>黄灯</a:t>
              </a:r>
            </a:p>
          </p:txBody>
        </p:sp>
        <p:sp>
          <p:nvSpPr>
            <p:cNvPr id="19464" name="Text Box 76"/>
            <p:cNvSpPr txBox="1">
              <a:spLocks noChangeArrowheads="1"/>
            </p:cNvSpPr>
            <p:nvPr/>
          </p:nvSpPr>
          <p:spPr bwMode="auto">
            <a:xfrm>
              <a:off x="4150" y="79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65" name="Text Box 77"/>
            <p:cNvSpPr txBox="1">
              <a:spLocks noChangeArrowheads="1"/>
            </p:cNvSpPr>
            <p:nvPr/>
          </p:nvSpPr>
          <p:spPr bwMode="auto">
            <a:xfrm>
              <a:off x="2154" y="1253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66" name="Text Box 78"/>
            <p:cNvSpPr txBox="1">
              <a:spLocks noChangeArrowheads="1"/>
            </p:cNvSpPr>
            <p:nvPr/>
          </p:nvSpPr>
          <p:spPr bwMode="auto">
            <a:xfrm>
              <a:off x="3833" y="1480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67" name="Text Box 79"/>
            <p:cNvSpPr txBox="1">
              <a:spLocks noChangeArrowheads="1"/>
            </p:cNvSpPr>
            <p:nvPr/>
          </p:nvSpPr>
          <p:spPr bwMode="auto">
            <a:xfrm>
              <a:off x="5352" y="1389"/>
              <a:ext cx="408" cy="20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1"/>
                  </a:solidFill>
                </a:rPr>
                <a:t>黄灯</a:t>
              </a:r>
            </a:p>
          </p:txBody>
        </p:sp>
        <p:pic>
          <p:nvPicPr>
            <p:cNvPr id="19468" name="Picture 8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" y="2160"/>
              <a:ext cx="1742" cy="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Picture 8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59" y="2160"/>
              <a:ext cx="1574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0" name="Text Box 82"/>
            <p:cNvSpPr txBox="1">
              <a:spLocks noChangeArrowheads="1"/>
            </p:cNvSpPr>
            <p:nvPr/>
          </p:nvSpPr>
          <p:spPr bwMode="auto">
            <a:xfrm>
              <a:off x="1157" y="2886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71" name="Text Box 83"/>
            <p:cNvSpPr txBox="1">
              <a:spLocks noChangeArrowheads="1"/>
            </p:cNvSpPr>
            <p:nvPr/>
          </p:nvSpPr>
          <p:spPr bwMode="auto">
            <a:xfrm>
              <a:off x="1837" y="2750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黄灯</a:t>
              </a:r>
            </a:p>
          </p:txBody>
        </p:sp>
        <p:sp>
          <p:nvSpPr>
            <p:cNvPr id="19472" name="Text Box 84"/>
            <p:cNvSpPr txBox="1">
              <a:spLocks noChangeArrowheads="1"/>
            </p:cNvSpPr>
            <p:nvPr/>
          </p:nvSpPr>
          <p:spPr bwMode="auto">
            <a:xfrm>
              <a:off x="2472" y="265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73" name="Text Box 85"/>
            <p:cNvSpPr txBox="1">
              <a:spLocks noChangeArrowheads="1"/>
            </p:cNvSpPr>
            <p:nvPr/>
          </p:nvSpPr>
          <p:spPr bwMode="auto">
            <a:xfrm>
              <a:off x="1429" y="3158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74" name="Text Box 86"/>
            <p:cNvSpPr txBox="1">
              <a:spLocks noChangeArrowheads="1"/>
            </p:cNvSpPr>
            <p:nvPr/>
          </p:nvSpPr>
          <p:spPr bwMode="auto">
            <a:xfrm>
              <a:off x="2472" y="3340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75" name="Text Box 87"/>
            <p:cNvSpPr txBox="1">
              <a:spLocks noChangeArrowheads="1"/>
            </p:cNvSpPr>
            <p:nvPr/>
          </p:nvSpPr>
          <p:spPr bwMode="auto">
            <a:xfrm>
              <a:off x="4059" y="333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76" name="Text Box 88"/>
            <p:cNvSpPr txBox="1">
              <a:spLocks noChangeArrowheads="1"/>
            </p:cNvSpPr>
            <p:nvPr/>
          </p:nvSpPr>
          <p:spPr bwMode="auto">
            <a:xfrm>
              <a:off x="4649" y="324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黄灯</a:t>
              </a:r>
            </a:p>
          </p:txBody>
        </p:sp>
        <p:sp>
          <p:nvSpPr>
            <p:cNvPr id="19477" name="Text Box 89"/>
            <p:cNvSpPr txBox="1">
              <a:spLocks noChangeArrowheads="1"/>
            </p:cNvSpPr>
            <p:nvPr/>
          </p:nvSpPr>
          <p:spPr bwMode="auto">
            <a:xfrm>
              <a:off x="5352" y="3113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78" name="Text Box 90"/>
            <p:cNvSpPr txBox="1">
              <a:spLocks noChangeArrowheads="1"/>
            </p:cNvSpPr>
            <p:nvPr/>
          </p:nvSpPr>
          <p:spPr bwMode="auto">
            <a:xfrm>
              <a:off x="4513" y="265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79" name="Text Box 91"/>
            <p:cNvSpPr txBox="1">
              <a:spLocks noChangeArrowheads="1"/>
            </p:cNvSpPr>
            <p:nvPr/>
          </p:nvSpPr>
          <p:spPr bwMode="auto">
            <a:xfrm>
              <a:off x="5352" y="2886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80" name="Text Box 92"/>
            <p:cNvSpPr txBox="1">
              <a:spLocks noChangeArrowheads="1"/>
            </p:cNvSpPr>
            <p:nvPr/>
          </p:nvSpPr>
          <p:spPr bwMode="auto">
            <a:xfrm>
              <a:off x="2109" y="1979"/>
              <a:ext cx="1044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局部放大</a:t>
              </a:r>
            </a:p>
          </p:txBody>
        </p:sp>
        <p:sp>
          <p:nvSpPr>
            <p:cNvPr id="19481" name="Text Box 93"/>
            <p:cNvSpPr txBox="1">
              <a:spLocks noChangeArrowheads="1"/>
            </p:cNvSpPr>
            <p:nvPr/>
          </p:nvSpPr>
          <p:spPr bwMode="auto">
            <a:xfrm>
              <a:off x="431" y="1344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支干</a:t>
              </a:r>
            </a:p>
          </p:txBody>
        </p:sp>
        <p:sp>
          <p:nvSpPr>
            <p:cNvPr id="19482" name="Rectangle 94"/>
            <p:cNvSpPr>
              <a:spLocks noChangeArrowheads="1"/>
            </p:cNvSpPr>
            <p:nvPr/>
          </p:nvSpPr>
          <p:spPr bwMode="auto">
            <a:xfrm>
              <a:off x="3379" y="346"/>
              <a:ext cx="499" cy="154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Rectangle 95"/>
            <p:cNvSpPr>
              <a:spLocks noChangeArrowheads="1"/>
            </p:cNvSpPr>
            <p:nvPr/>
          </p:nvSpPr>
          <p:spPr bwMode="auto">
            <a:xfrm>
              <a:off x="5261" y="346"/>
              <a:ext cx="499" cy="154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96"/>
            <p:cNvSpPr>
              <a:spLocks noChangeShapeType="1"/>
            </p:cNvSpPr>
            <p:nvPr/>
          </p:nvSpPr>
          <p:spPr bwMode="auto">
            <a:xfrm flipH="1">
              <a:off x="1292" y="1888"/>
              <a:ext cx="208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97"/>
            <p:cNvSpPr>
              <a:spLocks noChangeShapeType="1"/>
            </p:cNvSpPr>
            <p:nvPr/>
          </p:nvSpPr>
          <p:spPr bwMode="auto">
            <a:xfrm flipH="1">
              <a:off x="2925" y="1888"/>
              <a:ext cx="95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98"/>
            <p:cNvSpPr>
              <a:spLocks noChangeShapeType="1"/>
            </p:cNvSpPr>
            <p:nvPr/>
          </p:nvSpPr>
          <p:spPr bwMode="auto">
            <a:xfrm flipH="1">
              <a:off x="4105" y="1888"/>
              <a:ext cx="1134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99"/>
            <p:cNvSpPr>
              <a:spLocks noChangeShapeType="1"/>
            </p:cNvSpPr>
            <p:nvPr/>
          </p:nvSpPr>
          <p:spPr bwMode="auto">
            <a:xfrm flipH="1">
              <a:off x="5602" y="1888"/>
              <a:ext cx="158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Text Box 100"/>
            <p:cNvSpPr txBox="1">
              <a:spLocks noChangeArrowheads="1"/>
            </p:cNvSpPr>
            <p:nvPr/>
          </p:nvSpPr>
          <p:spPr bwMode="auto">
            <a:xfrm>
              <a:off x="4921" y="1979"/>
              <a:ext cx="635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局部放大</a:t>
              </a:r>
            </a:p>
          </p:txBody>
        </p:sp>
        <p:sp>
          <p:nvSpPr>
            <p:cNvPr id="19489" name="Rectangle 101"/>
            <p:cNvSpPr>
              <a:spLocks noChangeArrowheads="1"/>
            </p:cNvSpPr>
            <p:nvPr/>
          </p:nvSpPr>
          <p:spPr bwMode="auto">
            <a:xfrm>
              <a:off x="0" y="2478"/>
              <a:ext cx="1156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主干：绿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黄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红</a:t>
              </a:r>
            </a:p>
          </p:txBody>
        </p:sp>
        <p:sp>
          <p:nvSpPr>
            <p:cNvPr id="19490" name="Rectangle 102"/>
            <p:cNvSpPr>
              <a:spLocks noChangeArrowheads="1"/>
            </p:cNvSpPr>
            <p:nvPr/>
          </p:nvSpPr>
          <p:spPr bwMode="auto">
            <a:xfrm>
              <a:off x="0" y="2704"/>
              <a:ext cx="1066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支干：红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绿</a:t>
              </a:r>
            </a:p>
          </p:txBody>
        </p:sp>
        <p:sp>
          <p:nvSpPr>
            <p:cNvPr id="19491" name="Rectangle 103"/>
            <p:cNvSpPr>
              <a:spLocks noChangeArrowheads="1"/>
            </p:cNvSpPr>
            <p:nvPr/>
          </p:nvSpPr>
          <p:spPr bwMode="auto">
            <a:xfrm>
              <a:off x="3016" y="2432"/>
              <a:ext cx="1271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支干：绿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黄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红</a:t>
              </a:r>
            </a:p>
          </p:txBody>
        </p:sp>
        <p:sp>
          <p:nvSpPr>
            <p:cNvPr id="19492" name="Rectangle 104"/>
            <p:cNvSpPr>
              <a:spLocks noChangeArrowheads="1"/>
            </p:cNvSpPr>
            <p:nvPr/>
          </p:nvSpPr>
          <p:spPr bwMode="auto">
            <a:xfrm>
              <a:off x="3016" y="2659"/>
              <a:ext cx="998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主干：红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绿</a:t>
              </a:r>
            </a:p>
          </p:txBody>
        </p:sp>
        <p:sp>
          <p:nvSpPr>
            <p:cNvPr id="19493" name="Text Box 105"/>
            <p:cNvSpPr txBox="1">
              <a:spLocks noChangeArrowheads="1"/>
            </p:cNvSpPr>
            <p:nvPr/>
          </p:nvSpPr>
          <p:spPr bwMode="auto">
            <a:xfrm>
              <a:off x="431" y="935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主干</a:t>
              </a:r>
            </a:p>
          </p:txBody>
        </p:sp>
        <p:sp>
          <p:nvSpPr>
            <p:cNvPr id="19494" name="Text Box 106"/>
            <p:cNvSpPr txBox="1">
              <a:spLocks noChangeArrowheads="1"/>
            </p:cNvSpPr>
            <p:nvPr/>
          </p:nvSpPr>
          <p:spPr bwMode="auto">
            <a:xfrm>
              <a:off x="295" y="3430"/>
              <a:ext cx="816" cy="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主干剩余时间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支干剩余时间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2135188" y="587375"/>
            <a:ext cx="239649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600" b="1" dirty="0">
                <a:solidFill>
                  <a:srgbClr val="0A0AEA"/>
                </a:solidFill>
              </a:rPr>
              <a:t>4.</a:t>
            </a:r>
            <a:r>
              <a:rPr lang="zh-CN" altLang="en-US" sz="3600" b="1" dirty="0">
                <a:solidFill>
                  <a:srgbClr val="0A0AEA"/>
                </a:solidFill>
              </a:rPr>
              <a:t>实验验收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881158" y="1357298"/>
            <a:ext cx="9255402" cy="4649593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square" lIns="89987" tIns="46793" rIns="89987" bIns="46793" anchor="ctr"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altLang="zh-CN" sz="2800" dirty="0">
                <a:solidFill>
                  <a:srgbClr val="0A0AEA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根据实验安排表格验收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Lab2、lab3：</a:t>
            </a:r>
            <a:r>
              <a:rPr lang="en-US" altLang="zh-CN" sz="2800" dirty="0">
                <a:solidFill>
                  <a:srgbClr val="000000"/>
                </a:solidFill>
              </a:rPr>
              <a:t>只需</a:t>
            </a:r>
            <a:r>
              <a:rPr lang="zh-CN" altLang="en-US" sz="2800" dirty="0">
                <a:solidFill>
                  <a:srgbClr val="000000"/>
                </a:solidFill>
              </a:rPr>
              <a:t>演示结果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0" hangingPunct="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lab5：上传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演示录像、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Solution及一份</a:t>
            </a:r>
            <a:r>
              <a:rPr lang="zh-CN" altLang="en-US" sz="2800" dirty="0">
                <a:solidFill>
                  <a:srgbClr val="000000"/>
                </a:solidFill>
              </a:rPr>
              <a:t>电子版</a:t>
            </a:r>
            <a:r>
              <a:rPr lang="en-US" altLang="zh-CN" sz="2800" dirty="0" err="1">
                <a:solidFill>
                  <a:srgbClr val="000000"/>
                </a:solidFill>
              </a:rPr>
              <a:t>报告</a:t>
            </a:r>
            <a:r>
              <a:rPr lang="en-US" altLang="zh-CN" sz="2800" dirty="0">
                <a:solidFill>
                  <a:srgbClr val="000000"/>
                </a:solidFill>
              </a:rPr>
              <a:t>。</a:t>
            </a:r>
          </a:p>
          <a:p>
            <a:pPr eaLnBrk="0" hangingPunct="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Lab12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</a:rPr>
              <a:t>Lab19：</a:t>
            </a:r>
            <a:r>
              <a:rPr lang="zh-CN" altLang="en-US" sz="2800" dirty="0">
                <a:solidFill>
                  <a:srgbClr val="000000"/>
                </a:solidFill>
              </a:rPr>
              <a:t>演示实验结果、</a:t>
            </a:r>
            <a:r>
              <a:rPr lang="en-US" altLang="zh-CN" sz="2800" dirty="0" err="1">
                <a:solidFill>
                  <a:srgbClr val="000000"/>
                </a:solidFill>
              </a:rPr>
              <a:t>上传Solution</a:t>
            </a:r>
            <a:r>
              <a:rPr lang="zh-CN" altLang="en-US" sz="2800" dirty="0">
                <a:solidFill>
                  <a:srgbClr val="000000"/>
                </a:solidFill>
              </a:rPr>
              <a:t>、电子版</a:t>
            </a:r>
            <a:r>
              <a:rPr lang="en-US" altLang="zh-CN" sz="2800" dirty="0" err="1">
                <a:solidFill>
                  <a:srgbClr val="000000"/>
                </a:solidFill>
              </a:rPr>
              <a:t>报告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上交</a:t>
            </a:r>
            <a:r>
              <a:rPr lang="zh-CN" altLang="en-US" sz="2800" dirty="0" smtClean="0">
                <a:solidFill>
                  <a:srgbClr val="000000"/>
                </a:solidFill>
              </a:rPr>
              <a:t>电子版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报告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     </a:t>
            </a:r>
            <a:r>
              <a:rPr lang="en-US" altLang="zh-CN" sz="2800" dirty="0" err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</a:rPr>
              <a:t>除你认为关键的代码外，报告不需粘贴代码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）报告中必须有“总结、心得”。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</a:rPr>
              <a:t>Solution</a:t>
            </a:r>
            <a:r>
              <a:rPr lang="zh-CN" altLang="en-US" sz="2800" dirty="0">
                <a:solidFill>
                  <a:srgbClr val="000000"/>
                </a:solidFill>
              </a:rPr>
              <a:t>上传至：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800" b="1" dirty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hlinkClick r:id="rId2"/>
              </a:rPr>
              <a:t>ftp://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  <a:hlinkClick r:id="rId2"/>
              </a:rPr>
              <a:t>10.78.22.223/upload/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数字系统设计实验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学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</a:rPr>
              <a:t>号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</a:rPr>
              <a:t>/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</a:rPr>
              <a:t>       (</a:t>
            </a:r>
            <a:r>
              <a:rPr lang="zh-CN" altLang="en-US" sz="2400" dirty="0">
                <a:solidFill>
                  <a:srgbClr val="000000"/>
                </a:solidFill>
              </a:rPr>
              <a:t>用户名：</a:t>
            </a:r>
            <a:r>
              <a:rPr lang="en-US" altLang="zh-CN" sz="2400" dirty="0" err="1">
                <a:solidFill>
                  <a:srgbClr val="FF0000"/>
                </a:solidFill>
              </a:rPr>
              <a:t>fpga</a:t>
            </a:r>
            <a:r>
              <a:rPr lang="zh-CN" altLang="en-US" sz="2400" dirty="0">
                <a:solidFill>
                  <a:srgbClr val="000000"/>
                </a:solidFill>
              </a:rPr>
              <a:t>，密码：</a:t>
            </a:r>
            <a:r>
              <a:rPr lang="en-US" altLang="zh-CN" sz="2400" dirty="0" err="1">
                <a:solidFill>
                  <a:srgbClr val="FF0000"/>
                </a:solidFill>
              </a:rPr>
              <a:t>fpga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0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0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0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0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0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0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024034" y="500042"/>
            <a:ext cx="2151380" cy="5848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0A0AEA"/>
                </a:solidFill>
              </a:rPr>
              <a:t>5.</a:t>
            </a:r>
            <a:r>
              <a:rPr lang="zh-CN" altLang="en-US" sz="3200" b="1" dirty="0">
                <a:solidFill>
                  <a:srgbClr val="0A0AEA"/>
                </a:solidFill>
              </a:rPr>
              <a:t>成绩核定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024034" y="3500438"/>
            <a:ext cx="3376295" cy="5848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0A0AEA"/>
                </a:solidFill>
              </a:rPr>
              <a:t>6.</a:t>
            </a:r>
            <a:r>
              <a:rPr lang="zh-CN" altLang="en-US" sz="3200" b="1" dirty="0">
                <a:solidFill>
                  <a:srgbClr val="0A0AEA"/>
                </a:solidFill>
              </a:rPr>
              <a:t>指导教师提供：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95472" y="4214818"/>
            <a:ext cx="7632700" cy="193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）实验设备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）设计、调试的必要帮助，但不要期望教师能提供无限制的帮助，特别在后期。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3</a:t>
            </a:r>
            <a:r>
              <a:rPr lang="zh-CN" altLang="en-US" sz="2400" dirty="0">
                <a:solidFill>
                  <a:srgbClr val="000000"/>
                </a:solidFill>
              </a:rPr>
              <a:t>）鼓励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4</a:t>
            </a:r>
            <a:r>
              <a:rPr lang="zh-CN" altLang="en-US" sz="2400" dirty="0">
                <a:solidFill>
                  <a:srgbClr val="000000"/>
                </a:solidFill>
              </a:rPr>
              <a:t>）赞扬（当成功时）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81158" y="1389847"/>
            <a:ext cx="8355012" cy="1623573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700" dirty="0">
                <a:solidFill>
                  <a:srgbClr val="0A0AEA"/>
                </a:solidFill>
              </a:rPr>
              <a:t>    </a:t>
            </a:r>
            <a:r>
              <a:rPr lang="zh-CN" altLang="en-US" sz="2700" dirty="0">
                <a:solidFill>
                  <a:srgbClr val="000000"/>
                </a:solidFill>
              </a:rPr>
              <a:t>实验由平时成绩和实验考试两项组成。平时成绩</a:t>
            </a:r>
            <a:r>
              <a:rPr lang="zh-CN" altLang="en-US" sz="2700" dirty="0" smtClean="0">
                <a:solidFill>
                  <a:srgbClr val="000000"/>
                </a:solidFill>
              </a:rPr>
              <a:t>占</a:t>
            </a:r>
            <a:r>
              <a:rPr lang="en-US" altLang="zh-CN" sz="2700" dirty="0" smtClean="0">
                <a:solidFill>
                  <a:srgbClr val="000000"/>
                </a:solidFill>
              </a:rPr>
              <a:t>70</a:t>
            </a:r>
            <a:r>
              <a:rPr lang="en-US" altLang="zh-CN" sz="2700" dirty="0">
                <a:solidFill>
                  <a:srgbClr val="000000"/>
                </a:solidFill>
              </a:rPr>
              <a:t>%</a:t>
            </a:r>
            <a:r>
              <a:rPr lang="zh-CN" altLang="en-US" sz="2700" dirty="0">
                <a:solidFill>
                  <a:srgbClr val="000000"/>
                </a:solidFill>
              </a:rPr>
              <a:t>，由实验</a:t>
            </a:r>
            <a:r>
              <a:rPr lang="zh-CN" altLang="en-US" sz="27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完成情况、代码质量、文件管理、实验报告</a:t>
            </a:r>
            <a:r>
              <a:rPr lang="zh-CN" altLang="en-US" sz="27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7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平时到课情况</a:t>
            </a:r>
            <a:r>
              <a:rPr lang="zh-CN" altLang="en-US" sz="2700" dirty="0">
                <a:solidFill>
                  <a:srgbClr val="000000"/>
                </a:solidFill>
              </a:rPr>
              <a:t>组成</a:t>
            </a:r>
            <a:r>
              <a:rPr lang="zh-CN" altLang="en-US" sz="2700" dirty="0" smtClean="0">
                <a:solidFill>
                  <a:srgbClr val="000000"/>
                </a:solidFill>
              </a:rPr>
              <a:t>；实验</a:t>
            </a:r>
            <a:r>
              <a:rPr lang="zh-CN" altLang="en-US" sz="2700" dirty="0">
                <a:solidFill>
                  <a:srgbClr val="000000"/>
                </a:solidFill>
              </a:rPr>
              <a:t>考试</a:t>
            </a:r>
            <a:r>
              <a:rPr lang="zh-CN" altLang="en-US" sz="2700" dirty="0" smtClean="0">
                <a:solidFill>
                  <a:srgbClr val="000000"/>
                </a:solidFill>
              </a:rPr>
              <a:t>占</a:t>
            </a:r>
            <a:r>
              <a:rPr lang="en-US" altLang="zh-CN" sz="2700" dirty="0" smtClean="0">
                <a:solidFill>
                  <a:srgbClr val="000000"/>
                </a:solidFill>
              </a:rPr>
              <a:t>30</a:t>
            </a:r>
            <a:r>
              <a:rPr lang="en-US" altLang="zh-CN" sz="2700" dirty="0">
                <a:solidFill>
                  <a:srgbClr val="000000"/>
                </a:solidFill>
              </a:rPr>
              <a:t>%</a:t>
            </a:r>
            <a:r>
              <a:rPr lang="zh-CN" altLang="en-US" sz="2700" dirty="0">
                <a:solidFill>
                  <a:srgbClr val="000000"/>
                </a:solidFill>
              </a:rPr>
              <a:t>。</a:t>
            </a:r>
            <a:r>
              <a:rPr lang="zh-CN" altLang="en-US" sz="2700" dirty="0">
                <a:solidFill>
                  <a:srgbClr val="0A0AEA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495550" y="476250"/>
            <a:ext cx="6192838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第一部分：概述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2063750" y="1268413"/>
            <a:ext cx="243967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  <a:r>
              <a:rPr lang="zh-CN" altLang="en-US" sz="3200">
                <a:solidFill>
                  <a:srgbClr val="000000"/>
                </a:solidFill>
              </a:rPr>
              <a:t>、课程目标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1919288" y="2060575"/>
            <a:ext cx="8497887" cy="951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/>
              <a:t>      </a:t>
            </a:r>
            <a:r>
              <a:rPr lang="zh-CN" altLang="en-US" sz="2800"/>
              <a:t>课程目标：引导学生成为有能力设计和实现复杂数字系统的工程师</a:t>
            </a:r>
            <a:r>
              <a:rPr lang="zh-CN" altLang="en-US" sz="2400"/>
              <a:t>。 </a:t>
            </a: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1862138" y="3201988"/>
            <a:ext cx="8135937" cy="951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/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学生应该对自己的能力有信心，可独立完成一个有一定难度的数字系统设计项目。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12938" y="4518025"/>
            <a:ext cx="8424862" cy="1184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3200">
                <a:solidFill>
                  <a:srgbClr val="000000"/>
                </a:solidFill>
              </a:rPr>
              <a:t>2</a:t>
            </a:r>
            <a:r>
              <a:rPr lang="zh-CN" altLang="en-US" sz="3200">
                <a:solidFill>
                  <a:srgbClr val="000000"/>
                </a:solidFill>
              </a:rPr>
              <a:t>、先修课程</a:t>
            </a:r>
          </a:p>
          <a:p>
            <a:r>
              <a:rPr lang="zh-CN" altLang="en-US" sz="3200"/>
              <a:t>       </a:t>
            </a:r>
            <a:r>
              <a:rPr lang="zh-CN" altLang="en-US" sz="2800"/>
              <a:t>理论课：数字系统设计，或数字电路。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/>
      <p:bldP spid="212997" grpId="0" build="p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1762125" y="1025525"/>
            <a:ext cx="8137525" cy="3106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3200" b="1" dirty="0">
                <a:solidFill>
                  <a:srgbClr val="0A0AEA"/>
                </a:solidFill>
              </a:rPr>
              <a:t>7. </a:t>
            </a:r>
            <a:r>
              <a:rPr lang="zh-CN" altLang="en-US" sz="3200" b="1" dirty="0">
                <a:solidFill>
                  <a:srgbClr val="0A0AEA"/>
                </a:solidFill>
              </a:rPr>
              <a:t>最后说明</a:t>
            </a:r>
          </a:p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700" dirty="0">
                <a:solidFill>
                  <a:srgbClr val="000000"/>
                </a:solidFill>
              </a:rPr>
              <a:t>1</a:t>
            </a:r>
            <a:r>
              <a:rPr lang="zh-CN" altLang="en-US" sz="2700" dirty="0">
                <a:solidFill>
                  <a:srgbClr val="000000"/>
                </a:solidFill>
              </a:rPr>
              <a:t>）实验所用到的软件均可在</a:t>
            </a:r>
            <a:r>
              <a:rPr lang="en-US" altLang="zh-CN" sz="2700" dirty="0">
                <a:solidFill>
                  <a:srgbClr val="000000"/>
                </a:solidFill>
              </a:rPr>
              <a:t>ftp</a:t>
            </a:r>
            <a:r>
              <a:rPr lang="zh-CN" altLang="en-US" sz="2700" dirty="0">
                <a:solidFill>
                  <a:srgbClr val="000000"/>
                </a:solidFill>
              </a:rPr>
              <a:t>中</a:t>
            </a:r>
            <a:r>
              <a:rPr lang="zh-CN" altLang="en-US" sz="2700" dirty="0" smtClean="0">
                <a:solidFill>
                  <a:srgbClr val="000000"/>
                </a:solidFill>
              </a:rPr>
              <a:t>下载。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2700" dirty="0">
                <a:solidFill>
                  <a:srgbClr val="000000"/>
                </a:solidFill>
              </a:rPr>
              <a:t>         </a:t>
            </a:r>
            <a:r>
              <a:rPr lang="en-US" altLang="zh-CN" sz="2700" dirty="0">
                <a:solidFill>
                  <a:srgbClr val="FF0000"/>
                </a:solidFill>
              </a:rPr>
              <a:t>ftp://10.78.22.223/download/software/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2700" dirty="0">
                <a:solidFill>
                  <a:srgbClr val="000000"/>
                </a:solidFill>
              </a:rPr>
              <a:t>       (</a:t>
            </a:r>
            <a:r>
              <a:rPr lang="zh-CN" altLang="en-US" sz="2700" dirty="0">
                <a:solidFill>
                  <a:srgbClr val="000000"/>
                </a:solidFill>
              </a:rPr>
              <a:t>用户名：</a:t>
            </a:r>
            <a:r>
              <a:rPr lang="en-US" altLang="zh-CN" sz="2700" dirty="0" err="1">
                <a:solidFill>
                  <a:srgbClr val="FF0000"/>
                </a:solidFill>
              </a:rPr>
              <a:t>fpga</a:t>
            </a:r>
            <a:r>
              <a:rPr lang="zh-CN" altLang="en-US" sz="2700" dirty="0">
                <a:solidFill>
                  <a:srgbClr val="000000"/>
                </a:solidFill>
              </a:rPr>
              <a:t>，密码：</a:t>
            </a:r>
            <a:r>
              <a:rPr lang="en-US" altLang="zh-CN" sz="2700" dirty="0" err="1">
                <a:solidFill>
                  <a:srgbClr val="FF0000"/>
                </a:solidFill>
              </a:rPr>
              <a:t>fpga</a:t>
            </a:r>
            <a:r>
              <a:rPr lang="en-US" altLang="zh-CN" sz="2700" dirty="0">
                <a:solidFill>
                  <a:srgbClr val="000000"/>
                </a:solidFill>
              </a:rPr>
              <a:t>)</a:t>
            </a:r>
            <a:r>
              <a:rPr lang="zh-CN" altLang="en-US" sz="2700" dirty="0">
                <a:solidFill>
                  <a:srgbClr val="000000"/>
                </a:solidFill>
              </a:rPr>
              <a:t>。</a:t>
            </a:r>
            <a:endParaRPr lang="en-US" altLang="zh-CN" sz="2700" dirty="0">
              <a:solidFill>
                <a:srgbClr val="000000"/>
              </a:solidFill>
            </a:endParaRPr>
          </a:p>
          <a:p>
            <a:r>
              <a:rPr lang="en-US" altLang="zh-CN" sz="2700" dirty="0">
                <a:solidFill>
                  <a:srgbClr val="000000"/>
                </a:solidFill>
              </a:rPr>
              <a:t>     </a:t>
            </a:r>
            <a:r>
              <a:rPr lang="zh-CN" altLang="en-US" sz="2700" dirty="0" smtClean="0">
                <a:solidFill>
                  <a:srgbClr val="000000"/>
                </a:solidFill>
              </a:rPr>
              <a:t> </a:t>
            </a:r>
            <a:r>
              <a:rPr lang="zh-CN" altLang="en-US" sz="2700" dirty="0">
                <a:solidFill>
                  <a:srgbClr val="000000"/>
                </a:solidFill>
              </a:rPr>
              <a:t>（</a:t>
            </a:r>
            <a:r>
              <a:rPr lang="en-US" altLang="zh-CN" sz="2700" dirty="0">
                <a:solidFill>
                  <a:srgbClr val="000000"/>
                </a:solidFill>
              </a:rPr>
              <a:t>2</a:t>
            </a:r>
            <a:r>
              <a:rPr lang="zh-CN" altLang="en-US" sz="2700" dirty="0">
                <a:solidFill>
                  <a:srgbClr val="000000"/>
                </a:solidFill>
              </a:rPr>
              <a:t>）当完成所有实验并通过老师验收后，你</a:t>
            </a:r>
            <a:r>
              <a:rPr lang="zh-CN" altLang="en-US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将在考试之前剩下的课程时间不再需要签到</a:t>
            </a:r>
            <a:r>
              <a:rPr lang="zh-CN" altLang="en-US" sz="2700" dirty="0">
                <a:solidFill>
                  <a:srgbClr val="000000"/>
                </a:solidFill>
              </a:rPr>
              <a:t>，可自由活动。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4"/>
          <p:cNvSpPr>
            <a:spLocks noChangeArrowheads="1" noChangeShapeType="1" noTextEdit="1"/>
          </p:cNvSpPr>
          <p:nvPr/>
        </p:nvSpPr>
        <p:spPr bwMode="auto">
          <a:xfrm>
            <a:off x="4079875" y="2565400"/>
            <a:ext cx="4248150" cy="199072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PerspectiveTopLeft">
                <a:rot lat="0" lon="2051997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2400" kern="10">
                <a:ln w="9525">
                  <a:round/>
                </a:ln>
                <a:gradFill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1952596" y="714356"/>
            <a:ext cx="9644130" cy="3699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6" tIns="45714" rIns="91426" bIns="45714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3</a:t>
            </a:r>
            <a:r>
              <a:rPr lang="zh-CN" altLang="en-US" sz="3200" dirty="0">
                <a:solidFill>
                  <a:srgbClr val="000000"/>
                </a:solidFill>
              </a:rPr>
              <a:t>、实验设备</a:t>
            </a:r>
          </a:p>
          <a:p>
            <a:pPr>
              <a:buFontTx/>
              <a:buChar char="•"/>
            </a:pPr>
            <a:r>
              <a:rPr lang="zh-CN" altLang="en-US" sz="2800" dirty="0" smtClean="0"/>
              <a:t>硬件设备</a:t>
            </a:r>
            <a:r>
              <a:rPr lang="zh-CN" altLang="en-US" sz="2800" dirty="0"/>
              <a:t>： </a:t>
            </a:r>
            <a:r>
              <a:rPr lang="en-US" altLang="zh-CN" sz="2800" dirty="0">
                <a:solidFill>
                  <a:srgbClr val="000000"/>
                </a:solidFill>
              </a:rPr>
              <a:t>PC</a:t>
            </a:r>
            <a:r>
              <a:rPr lang="zh-CN" altLang="en-US" sz="2800" dirty="0" smtClean="0">
                <a:solidFill>
                  <a:srgbClr val="000000"/>
                </a:solidFill>
              </a:rPr>
              <a:t>计算机、</a:t>
            </a:r>
            <a:r>
              <a:rPr lang="en-US" altLang="zh-CN" sz="2800" u="sng" dirty="0" err="1" smtClean="0">
                <a:solidFill>
                  <a:srgbClr val="000000"/>
                </a:solidFill>
              </a:rPr>
              <a:t>Nexys</a:t>
            </a:r>
            <a:r>
              <a:rPr lang="en-US" altLang="zh-CN" sz="2800" u="sng" dirty="0" smtClean="0">
                <a:solidFill>
                  <a:srgbClr val="000000"/>
                </a:solidFill>
              </a:rPr>
              <a:t> Video</a:t>
            </a:r>
            <a:r>
              <a:rPr lang="zh-CN" altLang="en-US" sz="2800" u="sng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开发系统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Basys</a:t>
            </a:r>
            <a:r>
              <a:rPr lang="en-US" altLang="zh-CN" sz="2800" dirty="0" smtClean="0">
                <a:solidFill>
                  <a:srgbClr val="000000"/>
                </a:solidFill>
              </a:rPr>
              <a:t> 3</a:t>
            </a:r>
            <a:r>
              <a:rPr lang="zh-CN" altLang="en-US" sz="28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</a:t>
            </a:r>
            <a:r>
              <a:rPr lang="zh-CN" altLang="en-US" sz="2800" u="sng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发系统</a:t>
            </a:r>
            <a:r>
              <a:rPr lang="zh-CN" altLang="en-US" sz="2800" dirty="0" smtClean="0">
                <a:solidFill>
                  <a:srgbClr val="000000"/>
                </a:solidFill>
              </a:rPr>
              <a:t>、逻辑分析仪</a:t>
            </a:r>
            <a:r>
              <a:rPr lang="zh-CN" altLang="en-US" sz="2800" dirty="0" smtClean="0"/>
              <a:t>等</a:t>
            </a:r>
            <a:endParaRPr lang="zh-CN" altLang="en-US" sz="2800" dirty="0"/>
          </a:p>
          <a:p>
            <a:pPr>
              <a:buFontTx/>
              <a:buChar char="•"/>
            </a:pPr>
            <a:r>
              <a:rPr lang="zh-CN" altLang="en-US" sz="2800" dirty="0" smtClean="0"/>
              <a:t>设计</a:t>
            </a:r>
            <a:r>
              <a:rPr lang="zh-CN" altLang="en-US" sz="2800" dirty="0"/>
              <a:t>软件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800" dirty="0" smtClean="0">
                <a:solidFill>
                  <a:srgbClr val="000000"/>
                </a:solidFill>
              </a:rPr>
              <a:t>Vivado2017.4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</a:rPr>
              <a:t>Vivado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2020.4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i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前者为教材采用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版本</a:t>
            </a:r>
            <a:r>
              <a:rPr lang="en-US" altLang="zh-CN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18G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空间</a:t>
            </a:r>
            <a:r>
              <a:rPr lang="en-US" altLang="zh-CN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i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后者</a:t>
            </a:r>
            <a:r>
              <a:rPr lang="zh-CN" altLang="en-US" sz="2800" i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需更大的硬盘空间</a:t>
            </a:r>
            <a:r>
              <a:rPr lang="zh-CN" altLang="en-US" sz="2800" i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，如硬盘允许建议采用后者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800" dirty="0" smtClean="0">
                <a:solidFill>
                  <a:srgbClr val="000000"/>
                </a:solidFill>
              </a:rPr>
              <a:t>ModelSim10.4C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ModelSim2020.4</a:t>
            </a:r>
            <a:r>
              <a:rPr lang="zh-CN" altLang="en-US" sz="2800" i="1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前者</a:t>
            </a:r>
            <a:r>
              <a:rPr lang="zh-CN" altLang="en-US" sz="2800" i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为教材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采用</a:t>
            </a:r>
            <a:r>
              <a:rPr lang="zh-CN" altLang="en-US" sz="2800" i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版本</a:t>
            </a:r>
            <a:r>
              <a:rPr lang="zh-CN" altLang="en-US" sz="2800" i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sz="2800" i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后者更容易安装，故推荐后者。</a:t>
            </a:r>
            <a:r>
              <a:rPr lang="zh-CN" altLang="en-US" sz="2800" i="1" dirty="0" smtClean="0">
                <a:solidFill>
                  <a:srgbClr val="000000"/>
                </a:solidFill>
              </a:rPr>
              <a:t>）</a:t>
            </a:r>
            <a:endParaRPr lang="en-US" altLang="zh-CN" sz="2800" i="1" dirty="0">
              <a:solidFill>
                <a:srgbClr val="000000"/>
              </a:solidFill>
            </a:endParaRPr>
          </a:p>
        </p:txBody>
      </p:sp>
      <p:sp>
        <p:nvSpPr>
          <p:cNvPr id="210957" name="AutoShape 13"/>
          <p:cNvSpPr>
            <a:spLocks noChangeArrowheads="1"/>
          </p:cNvSpPr>
          <p:nvPr/>
        </p:nvSpPr>
        <p:spPr bwMode="auto">
          <a:xfrm>
            <a:off x="1127448" y="4331353"/>
            <a:ext cx="2051050" cy="576262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</a:t>
            </a:r>
          </a:p>
        </p:txBody>
      </p:sp>
      <p:sp>
        <p:nvSpPr>
          <p:cNvPr id="5125" name="矩形 8"/>
          <p:cNvSpPr>
            <a:spLocks noChangeArrowheads="1"/>
          </p:cNvSpPr>
          <p:nvPr/>
        </p:nvSpPr>
        <p:spPr bwMode="auto">
          <a:xfrm>
            <a:off x="1952596" y="4820925"/>
            <a:ext cx="274955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1567" tIns="30783" rIns="61567" bIns="30783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PC</a:t>
            </a:r>
            <a:r>
              <a:rPr lang="zh-CN" altLang="en-US" sz="2800" dirty="0" smtClean="0">
                <a:solidFill>
                  <a:srgbClr val="000000"/>
                </a:solidFill>
              </a:rPr>
              <a:t>计算机要求：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5127" name="矩形 10"/>
          <p:cNvSpPr>
            <a:spLocks noChangeArrowheads="1"/>
          </p:cNvSpPr>
          <p:nvPr/>
        </p:nvSpPr>
        <p:spPr bwMode="auto">
          <a:xfrm>
            <a:off x="1952596" y="5301208"/>
            <a:ext cx="8704262" cy="1229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1567" tIns="30783" rIns="61567" bIns="30783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内存</a:t>
            </a:r>
            <a:r>
              <a:rPr lang="en-US" altLang="zh-CN" sz="2800" dirty="0" smtClean="0">
                <a:solidFill>
                  <a:srgbClr val="000000"/>
                </a:solidFill>
              </a:rPr>
              <a:t>8G</a:t>
            </a:r>
            <a:r>
              <a:rPr lang="zh-CN" altLang="en-US" sz="2800" dirty="0" smtClean="0">
                <a:solidFill>
                  <a:srgbClr val="000000"/>
                </a:solidFill>
              </a:rPr>
              <a:t>及以上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</a:rPr>
              <a:t>64位操作系统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Win7-64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Win8或Win10系统</a:t>
            </a:r>
            <a:r>
              <a:rPr lang="zh-CN" altLang="en-US" sz="2800" dirty="0" smtClean="0">
                <a:solidFill>
                  <a:srgbClr val="000000"/>
                </a:solidFill>
              </a:rPr>
              <a:t>均可</a:t>
            </a:r>
            <a:endParaRPr lang="en-US" altLang="zh-CN" sz="28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6" grpId="0" build="p"/>
      <p:bldP spid="210957" grpId="0" bldLvl="0" animBg="1"/>
      <p:bldP spid="5125" grpId="0"/>
      <p:bldP spid="5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863975" y="260350"/>
            <a:ext cx="365887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4</a:t>
            </a:r>
            <a:r>
              <a:rPr lang="zh-CN" altLang="en-US" sz="3200">
                <a:solidFill>
                  <a:srgbClr val="000000"/>
                </a:solidFill>
              </a:rPr>
              <a:t>、数字系统的组成</a:t>
            </a:r>
          </a:p>
        </p:txBody>
      </p:sp>
      <p:grpSp>
        <p:nvGrpSpPr>
          <p:cNvPr id="2" name="Group 54"/>
          <p:cNvGrpSpPr/>
          <p:nvPr/>
        </p:nvGrpSpPr>
        <p:grpSpPr bwMode="auto">
          <a:xfrm>
            <a:off x="1847850" y="908050"/>
            <a:ext cx="8143875" cy="5872187"/>
            <a:chOff x="249" y="482"/>
            <a:chExt cx="5130" cy="3698"/>
          </a:xfrm>
        </p:grpSpPr>
        <p:sp>
          <p:nvSpPr>
            <p:cNvPr id="6149" name="AutoShape 6"/>
            <p:cNvSpPr>
              <a:spLocks noChangeAspect="1" noChangeArrowheads="1"/>
            </p:cNvSpPr>
            <p:nvPr/>
          </p:nvSpPr>
          <p:spPr bwMode="auto">
            <a:xfrm>
              <a:off x="1292" y="2523"/>
              <a:ext cx="2857" cy="14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Rectangle 7"/>
            <p:cNvSpPr>
              <a:spLocks noChangeArrowheads="1"/>
            </p:cNvSpPr>
            <p:nvPr/>
          </p:nvSpPr>
          <p:spPr bwMode="auto">
            <a:xfrm>
              <a:off x="2109" y="2659"/>
              <a:ext cx="1181" cy="4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1" name="Text Box 8"/>
            <p:cNvSpPr txBox="1">
              <a:spLocks noChangeArrowheads="1"/>
            </p:cNvSpPr>
            <p:nvPr/>
          </p:nvSpPr>
          <p:spPr bwMode="auto">
            <a:xfrm>
              <a:off x="2336" y="2750"/>
              <a:ext cx="823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 sz="2000">
                  <a:solidFill>
                    <a:srgbClr val="000000"/>
                  </a:solidFill>
                </a:rPr>
                <a:t>数据通道</a:t>
              </a:r>
            </a:p>
          </p:txBody>
        </p:sp>
        <p:sp>
          <p:nvSpPr>
            <p:cNvPr id="6152" name="Rectangle 9"/>
            <p:cNvSpPr>
              <a:spLocks noChangeArrowheads="1"/>
            </p:cNvSpPr>
            <p:nvPr/>
          </p:nvSpPr>
          <p:spPr bwMode="auto">
            <a:xfrm>
              <a:off x="2109" y="3535"/>
              <a:ext cx="1181" cy="3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3" name="Text Box 10"/>
            <p:cNvSpPr txBox="1">
              <a:spLocks noChangeArrowheads="1"/>
            </p:cNvSpPr>
            <p:nvPr/>
          </p:nvSpPr>
          <p:spPr bwMode="auto">
            <a:xfrm>
              <a:off x="2381" y="3566"/>
              <a:ext cx="703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 sz="2000">
                  <a:solidFill>
                    <a:srgbClr val="000000"/>
                  </a:solidFill>
                </a:rPr>
                <a:t>控制器</a:t>
              </a:r>
              <a:endParaRPr lang="zh-CN" altLang="en-US" sz="2000"/>
            </a:p>
          </p:txBody>
        </p:sp>
        <p:sp>
          <p:nvSpPr>
            <p:cNvPr id="6154" name="Line 11"/>
            <p:cNvSpPr>
              <a:spLocks noChangeShapeType="1"/>
            </p:cNvSpPr>
            <p:nvPr/>
          </p:nvSpPr>
          <p:spPr bwMode="auto">
            <a:xfrm flipV="1">
              <a:off x="2375" y="3116"/>
              <a:ext cx="0" cy="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2"/>
            <p:cNvSpPr>
              <a:spLocks noChangeShapeType="1"/>
            </p:cNvSpPr>
            <p:nvPr/>
          </p:nvSpPr>
          <p:spPr bwMode="auto">
            <a:xfrm>
              <a:off x="2947" y="3116"/>
              <a:ext cx="0" cy="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Rectangle 13"/>
            <p:cNvSpPr>
              <a:spLocks noChangeArrowheads="1"/>
            </p:cNvSpPr>
            <p:nvPr/>
          </p:nvSpPr>
          <p:spPr bwMode="auto">
            <a:xfrm>
              <a:off x="2414" y="3155"/>
              <a:ext cx="452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控制</a:t>
              </a:r>
            </a:p>
            <a:p>
              <a:pPr algn="just"/>
              <a:r>
                <a:rPr lang="zh-CN" altLang="en-US"/>
                <a:t>信号</a:t>
              </a:r>
            </a:p>
            <a:p>
              <a:endParaRPr lang="en-US" altLang="zh-CN"/>
            </a:p>
          </p:txBody>
        </p:sp>
        <p:sp>
          <p:nvSpPr>
            <p:cNvPr id="6157" name="Line 14"/>
            <p:cNvSpPr>
              <a:spLocks noChangeShapeType="1"/>
            </p:cNvSpPr>
            <p:nvPr/>
          </p:nvSpPr>
          <p:spPr bwMode="auto">
            <a:xfrm>
              <a:off x="2337" y="3307"/>
              <a:ext cx="77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5"/>
            <p:cNvSpPr>
              <a:spLocks noChangeShapeType="1"/>
            </p:cNvSpPr>
            <p:nvPr/>
          </p:nvSpPr>
          <p:spPr bwMode="auto">
            <a:xfrm>
              <a:off x="2909" y="3269"/>
              <a:ext cx="76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Rectangle 16"/>
            <p:cNvSpPr>
              <a:spLocks noChangeArrowheads="1"/>
            </p:cNvSpPr>
            <p:nvPr/>
          </p:nvSpPr>
          <p:spPr bwMode="auto">
            <a:xfrm>
              <a:off x="3002" y="3135"/>
              <a:ext cx="523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响应</a:t>
              </a:r>
            </a:p>
            <a:p>
              <a:pPr algn="just"/>
              <a:r>
                <a:rPr lang="zh-CN" altLang="en-US"/>
                <a:t>信号</a:t>
              </a:r>
            </a:p>
            <a:p>
              <a:endParaRPr lang="en-US" altLang="zh-CN"/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>
              <a:off x="1097" y="2811"/>
              <a:ext cx="1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AutoShape 18"/>
            <p:cNvSpPr>
              <a:spLocks noChangeArrowheads="1"/>
            </p:cNvSpPr>
            <p:nvPr/>
          </p:nvSpPr>
          <p:spPr bwMode="auto">
            <a:xfrm rot="5400000">
              <a:off x="2089" y="2946"/>
              <a:ext cx="153" cy="1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2" name="AutoShape 19"/>
            <p:cNvSpPr>
              <a:spLocks noChangeArrowheads="1"/>
            </p:cNvSpPr>
            <p:nvPr/>
          </p:nvSpPr>
          <p:spPr bwMode="auto">
            <a:xfrm rot="5400000">
              <a:off x="2089" y="3594"/>
              <a:ext cx="153" cy="1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 flipH="1">
              <a:off x="1919" y="3650"/>
              <a:ext cx="1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 flipV="1">
              <a:off x="1919" y="3002"/>
              <a:ext cx="0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Rectangle 23"/>
            <p:cNvSpPr>
              <a:spLocks noChangeArrowheads="1"/>
            </p:cNvSpPr>
            <p:nvPr/>
          </p:nvSpPr>
          <p:spPr bwMode="auto">
            <a:xfrm>
              <a:off x="431" y="2795"/>
              <a:ext cx="469" cy="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en-US" altLang="zh-CN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clk</a:t>
              </a:r>
              <a:endParaRPr lang="en-US" altLang="zh-CN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endParaRPr lang="en-US" altLang="zh-CN" dirty="0"/>
            </a:p>
          </p:txBody>
        </p:sp>
        <p:sp>
          <p:nvSpPr>
            <p:cNvPr id="6166" name="Line 24"/>
            <p:cNvSpPr>
              <a:spLocks noChangeShapeType="1"/>
            </p:cNvSpPr>
            <p:nvPr/>
          </p:nvSpPr>
          <p:spPr bwMode="auto">
            <a:xfrm>
              <a:off x="1805" y="2773"/>
              <a:ext cx="76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Rectangle 25"/>
            <p:cNvSpPr>
              <a:spLocks noChangeArrowheads="1"/>
            </p:cNvSpPr>
            <p:nvPr/>
          </p:nvSpPr>
          <p:spPr bwMode="auto">
            <a:xfrm>
              <a:off x="1369" y="2545"/>
              <a:ext cx="786" cy="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数据输入</a:t>
              </a:r>
            </a:p>
            <a:p>
              <a:endParaRPr lang="en-US" altLang="zh-CN"/>
            </a:p>
          </p:txBody>
        </p:sp>
        <p:sp>
          <p:nvSpPr>
            <p:cNvPr id="6168" name="Line 26"/>
            <p:cNvSpPr>
              <a:spLocks noChangeShapeType="1"/>
            </p:cNvSpPr>
            <p:nvPr/>
          </p:nvSpPr>
          <p:spPr bwMode="auto">
            <a:xfrm>
              <a:off x="1097" y="3840"/>
              <a:ext cx="1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7"/>
            <p:cNvSpPr>
              <a:spLocks noChangeShapeType="1"/>
            </p:cNvSpPr>
            <p:nvPr/>
          </p:nvSpPr>
          <p:spPr bwMode="auto">
            <a:xfrm>
              <a:off x="1766" y="3802"/>
              <a:ext cx="77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Rectangle 28"/>
            <p:cNvSpPr>
              <a:spLocks noChangeArrowheads="1"/>
            </p:cNvSpPr>
            <p:nvPr/>
          </p:nvSpPr>
          <p:spPr bwMode="auto">
            <a:xfrm>
              <a:off x="1187" y="3180"/>
              <a:ext cx="907" cy="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ctr"/>
              <a:r>
                <a:rPr lang="zh-CN" altLang="en-US"/>
                <a:t>外部</a:t>
              </a:r>
            </a:p>
            <a:p>
              <a:pPr algn="ctr"/>
              <a:r>
                <a:rPr lang="zh-CN" altLang="en-US"/>
                <a:t>控制输入</a:t>
              </a:r>
            </a:p>
            <a:p>
              <a:endParaRPr lang="en-US" altLang="zh-CN"/>
            </a:p>
          </p:txBody>
        </p:sp>
        <p:sp>
          <p:nvSpPr>
            <p:cNvPr id="6171" name="Line 29"/>
            <p:cNvSpPr>
              <a:spLocks noChangeShapeType="1"/>
            </p:cNvSpPr>
            <p:nvPr/>
          </p:nvSpPr>
          <p:spPr bwMode="auto">
            <a:xfrm>
              <a:off x="3288" y="2886"/>
              <a:ext cx="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30"/>
            <p:cNvSpPr>
              <a:spLocks noChangeShapeType="1"/>
            </p:cNvSpPr>
            <p:nvPr/>
          </p:nvSpPr>
          <p:spPr bwMode="auto">
            <a:xfrm>
              <a:off x="3651" y="2840"/>
              <a:ext cx="77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Rectangle 31"/>
            <p:cNvSpPr>
              <a:spLocks noChangeArrowheads="1"/>
            </p:cNvSpPr>
            <p:nvPr/>
          </p:nvSpPr>
          <p:spPr bwMode="auto">
            <a:xfrm>
              <a:off x="3243" y="2478"/>
              <a:ext cx="771" cy="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数据输出</a:t>
              </a:r>
            </a:p>
            <a:p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174" name="Line 32"/>
            <p:cNvSpPr>
              <a:spLocks noChangeShapeType="1"/>
            </p:cNvSpPr>
            <p:nvPr/>
          </p:nvSpPr>
          <p:spPr bwMode="auto">
            <a:xfrm>
              <a:off x="3242" y="3702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33"/>
            <p:cNvSpPr>
              <a:spLocks noChangeShapeType="1"/>
            </p:cNvSpPr>
            <p:nvPr/>
          </p:nvSpPr>
          <p:spPr bwMode="auto">
            <a:xfrm>
              <a:off x="3596" y="3650"/>
              <a:ext cx="76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Rectangle 34"/>
            <p:cNvSpPr>
              <a:spLocks noChangeArrowheads="1"/>
            </p:cNvSpPr>
            <p:nvPr/>
          </p:nvSpPr>
          <p:spPr bwMode="auto">
            <a:xfrm>
              <a:off x="3288" y="3385"/>
              <a:ext cx="685" cy="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控制输出</a:t>
              </a:r>
            </a:p>
          </p:txBody>
        </p:sp>
        <p:sp>
          <p:nvSpPr>
            <p:cNvPr id="6177" name="Text Box 35"/>
            <p:cNvSpPr txBox="1">
              <a:spLocks noChangeArrowheads="1"/>
            </p:cNvSpPr>
            <p:nvPr/>
          </p:nvSpPr>
          <p:spPr bwMode="auto">
            <a:xfrm>
              <a:off x="249" y="527"/>
              <a:ext cx="1814" cy="9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r>
                <a:rPr lang="zh-CN" altLang="en-US"/>
                <a:t>来自真实世界的输入：</a:t>
              </a:r>
            </a:p>
            <a:p>
              <a:pPr>
                <a:buFontTx/>
                <a:buChar char="•"/>
              </a:pPr>
              <a:r>
                <a:rPr lang="zh-CN" altLang="en-US">
                  <a:solidFill>
                    <a:srgbClr val="FF0000"/>
                  </a:solidFill>
                </a:rPr>
                <a:t>开关、按键、键盘、鼠标</a:t>
              </a:r>
            </a:p>
            <a:p>
              <a:pPr>
                <a:buFontTx/>
                <a:buChar char="•"/>
              </a:pPr>
              <a:r>
                <a:rPr lang="en-US" altLang="zh-CN">
                  <a:solidFill>
                    <a:srgbClr val="FF0000"/>
                  </a:solidFill>
                </a:rPr>
                <a:t>RS232</a:t>
              </a:r>
              <a:r>
                <a:rPr lang="zh-CN" altLang="en-US">
                  <a:solidFill>
                    <a:srgbClr val="FF0000"/>
                  </a:solidFill>
                </a:rPr>
                <a:t>、网络</a:t>
              </a:r>
            </a:p>
            <a:p>
              <a:pPr>
                <a:buFontTx/>
                <a:buChar char="•"/>
              </a:pPr>
              <a:r>
                <a:rPr lang="zh-CN" altLang="en-US"/>
                <a:t>模拟量：</a:t>
              </a:r>
              <a:r>
                <a:rPr lang="zh-CN" altLang="en-US">
                  <a:solidFill>
                    <a:srgbClr val="FF0000"/>
                  </a:solidFill>
                </a:rPr>
                <a:t>音频</a:t>
              </a:r>
              <a:r>
                <a:rPr lang="zh-CN" altLang="en-US"/>
                <a:t>、视频</a:t>
              </a:r>
            </a:p>
            <a:p>
              <a:pPr>
                <a:buFontTx/>
                <a:buChar char="•"/>
              </a:pPr>
              <a:r>
                <a:rPr lang="en-US" altLang="zh-CN"/>
                <a:t>……</a:t>
              </a:r>
            </a:p>
          </p:txBody>
        </p:sp>
        <p:sp>
          <p:nvSpPr>
            <p:cNvPr id="6178" name="Text Box 36"/>
            <p:cNvSpPr txBox="1">
              <a:spLocks noChangeArrowheads="1"/>
            </p:cNvSpPr>
            <p:nvPr/>
          </p:nvSpPr>
          <p:spPr bwMode="auto">
            <a:xfrm>
              <a:off x="748" y="1706"/>
              <a:ext cx="816" cy="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CN"/>
                <a:t>A/D</a:t>
              </a:r>
            </a:p>
            <a:p>
              <a:pPr>
                <a:buFontTx/>
                <a:buChar char="•"/>
              </a:pPr>
              <a:r>
                <a:rPr lang="zh-CN" altLang="en-US"/>
                <a:t>同步</a:t>
              </a:r>
            </a:p>
            <a:p>
              <a:pPr>
                <a:buFontTx/>
                <a:buChar char="•"/>
              </a:pPr>
              <a:r>
                <a:rPr lang="zh-CN" altLang="en-US"/>
                <a:t>电平变换</a:t>
              </a:r>
            </a:p>
          </p:txBody>
        </p:sp>
        <p:sp>
          <p:nvSpPr>
            <p:cNvPr id="6179" name="Text Box 38"/>
            <p:cNvSpPr txBox="1">
              <a:spLocks noChangeArrowheads="1"/>
            </p:cNvSpPr>
            <p:nvPr/>
          </p:nvSpPr>
          <p:spPr bwMode="auto">
            <a:xfrm>
              <a:off x="3334" y="482"/>
              <a:ext cx="1678" cy="9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r>
                <a:rPr lang="zh-CN" altLang="en-US"/>
                <a:t>输出到真实世界的：</a:t>
              </a:r>
            </a:p>
            <a:p>
              <a:pPr>
                <a:buFontTx/>
                <a:buChar char="•"/>
              </a:pPr>
              <a:r>
                <a:rPr lang="zh-CN" altLang="en-US"/>
                <a:t>视频（</a:t>
              </a:r>
              <a:r>
                <a:rPr lang="en-US" altLang="zh-CN">
                  <a:solidFill>
                    <a:srgbClr val="FF0000"/>
                  </a:solidFill>
                </a:rPr>
                <a:t>VGA</a:t>
              </a:r>
              <a:r>
                <a:rPr lang="zh-CN" altLang="en-US"/>
                <a:t>、</a:t>
              </a:r>
              <a:r>
                <a:rPr lang="en-US" altLang="zh-CN"/>
                <a:t>TV</a:t>
              </a:r>
              <a:r>
                <a:rPr lang="zh-CN" altLang="en-US"/>
                <a:t>）</a:t>
              </a:r>
            </a:p>
            <a:p>
              <a:pPr>
                <a:buFontTx/>
                <a:buChar char="•"/>
              </a:pPr>
              <a:r>
                <a:rPr lang="zh-CN" altLang="en-US">
                  <a:solidFill>
                    <a:srgbClr val="FF0000"/>
                  </a:solidFill>
                </a:rPr>
                <a:t>声音</a:t>
              </a:r>
              <a:endParaRPr lang="zh-CN" altLang="en-US"/>
            </a:p>
            <a:p>
              <a:pPr>
                <a:buFontTx/>
                <a:buChar char="•"/>
              </a:pPr>
              <a:r>
                <a:rPr lang="en-US" altLang="zh-CN">
                  <a:solidFill>
                    <a:srgbClr val="FF0000"/>
                  </a:solidFill>
                </a:rPr>
                <a:t>RS232</a:t>
              </a:r>
              <a:r>
                <a:rPr lang="zh-CN" altLang="en-US">
                  <a:solidFill>
                    <a:srgbClr val="FF0000"/>
                  </a:solidFill>
                </a:rPr>
                <a:t>、网络</a:t>
              </a:r>
            </a:p>
            <a:p>
              <a:pPr>
                <a:buFontTx/>
                <a:buChar char="•"/>
              </a:pPr>
              <a:r>
                <a:rPr lang="zh-CN" altLang="en-US">
                  <a:solidFill>
                    <a:srgbClr val="FF0000"/>
                  </a:solidFill>
                </a:rPr>
                <a:t>数码显示、指示灯</a:t>
              </a:r>
              <a:r>
                <a:rPr lang="en-US" altLang="zh-CN"/>
                <a:t>…</a:t>
              </a:r>
            </a:p>
          </p:txBody>
        </p:sp>
        <p:sp>
          <p:nvSpPr>
            <p:cNvPr id="6180" name="Line 40"/>
            <p:cNvSpPr>
              <a:spLocks noChangeShapeType="1"/>
            </p:cNvSpPr>
            <p:nvPr/>
          </p:nvSpPr>
          <p:spPr bwMode="auto">
            <a:xfrm flipV="1">
              <a:off x="1110" y="2296"/>
              <a:ext cx="0" cy="1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44"/>
            <p:cNvSpPr>
              <a:spLocks noChangeShapeType="1"/>
            </p:cNvSpPr>
            <p:nvPr/>
          </p:nvSpPr>
          <p:spPr bwMode="auto">
            <a:xfrm flipH="1">
              <a:off x="431" y="2999"/>
              <a:ext cx="16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47"/>
            <p:cNvSpPr>
              <a:spLocks noChangeShapeType="1"/>
            </p:cNvSpPr>
            <p:nvPr/>
          </p:nvSpPr>
          <p:spPr bwMode="auto">
            <a:xfrm flipV="1">
              <a:off x="4014" y="2341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Text Box 49"/>
            <p:cNvSpPr txBox="1">
              <a:spLocks noChangeArrowheads="1"/>
            </p:cNvSpPr>
            <p:nvPr/>
          </p:nvSpPr>
          <p:spPr bwMode="auto">
            <a:xfrm>
              <a:off x="3515" y="1752"/>
              <a:ext cx="816" cy="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CN"/>
                <a:t>D/A</a:t>
              </a:r>
            </a:p>
            <a:p>
              <a:pPr>
                <a:buFontTx/>
                <a:buChar char="•"/>
              </a:pPr>
              <a:r>
                <a:rPr lang="zh-CN" altLang="en-US"/>
                <a:t>驱动</a:t>
              </a:r>
            </a:p>
            <a:p>
              <a:pPr>
                <a:buFontTx/>
                <a:buChar char="•"/>
              </a:pPr>
              <a:r>
                <a:rPr lang="zh-CN" altLang="en-US"/>
                <a:t>电平变换</a:t>
              </a:r>
            </a:p>
          </p:txBody>
        </p:sp>
        <p:sp>
          <p:nvSpPr>
            <p:cNvPr id="6184" name="Line 50"/>
            <p:cNvSpPr>
              <a:spLocks noChangeShapeType="1"/>
            </p:cNvSpPr>
            <p:nvPr/>
          </p:nvSpPr>
          <p:spPr bwMode="auto">
            <a:xfrm>
              <a:off x="1111" y="1480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51"/>
            <p:cNvSpPr>
              <a:spLocks noChangeShapeType="1"/>
            </p:cNvSpPr>
            <p:nvPr/>
          </p:nvSpPr>
          <p:spPr bwMode="auto">
            <a:xfrm flipV="1">
              <a:off x="4014" y="1434"/>
              <a:ext cx="0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Rectangle 52"/>
            <p:cNvSpPr>
              <a:spLocks noChangeArrowheads="1"/>
            </p:cNvSpPr>
            <p:nvPr/>
          </p:nvSpPr>
          <p:spPr bwMode="auto">
            <a:xfrm>
              <a:off x="340" y="2387"/>
              <a:ext cx="4989" cy="17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7" name="Rectangle 53"/>
            <p:cNvSpPr>
              <a:spLocks noChangeArrowheads="1"/>
            </p:cNvSpPr>
            <p:nvPr/>
          </p:nvSpPr>
          <p:spPr bwMode="auto">
            <a:xfrm>
              <a:off x="4195" y="3863"/>
              <a:ext cx="1184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135788" tIns="67895" rIns="135788" bIns="67895">
              <a:spAutoFit/>
            </a:bodyPr>
            <a:lstStyle/>
            <a:p>
              <a:r>
                <a:rPr lang="zh-CN" altLang="en-US" b="1" i="1">
                  <a:solidFill>
                    <a:srgbClr val="FF0000"/>
                  </a:solidFill>
                </a:rPr>
                <a:t>系统的数字部分</a:t>
              </a:r>
              <a:endParaRPr lang="zh-CN" altLang="en-US" sz="2400" b="1" i="1">
                <a:solidFill>
                  <a:srgbClr val="FF0000"/>
                </a:solidFill>
              </a:endParaRPr>
            </a:p>
          </p:txBody>
        </p:sp>
      </p:grpSp>
      <p:sp>
        <p:nvSpPr>
          <p:cNvPr id="214071" name="AutoShape 55"/>
          <p:cNvSpPr>
            <a:spLocks noChangeArrowheads="1"/>
          </p:cNvSpPr>
          <p:nvPr/>
        </p:nvSpPr>
        <p:spPr bwMode="auto">
          <a:xfrm>
            <a:off x="8905875" y="2925763"/>
            <a:ext cx="1438275" cy="720725"/>
          </a:xfrm>
          <a:prstGeom prst="wedgeRoundRectCallout">
            <a:avLst>
              <a:gd name="adj1" fmla="val -64995"/>
              <a:gd name="adj2" fmla="val 189866"/>
              <a:gd name="adj3" fmla="val 16667"/>
            </a:avLst>
          </a:prstGeom>
          <a:solidFill>
            <a:schemeClr val="bg2">
              <a:alpha val="30196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lIns="91426" tIns="45714" rIns="91426" bIns="45714"/>
          <a:lstStyle/>
          <a:p>
            <a:pPr algn="ctr"/>
            <a:r>
              <a:rPr lang="zh-CN" altLang="en-US" sz="2000" i="1">
                <a:solidFill>
                  <a:srgbClr val="000000"/>
                </a:solidFill>
              </a:rPr>
              <a:t>本课程的重点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7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1774825" y="1714659"/>
            <a:ext cx="5188585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 anchor="ctr">
            <a:spAutoFit/>
          </a:bodyPr>
          <a:lstStyle/>
          <a:p>
            <a:r>
              <a:rPr kumimoji="1" lang="en-US" altLang="zh-CN" sz="3200" b="1">
                <a:solidFill>
                  <a:schemeClr val="hlink"/>
                </a:solidFill>
              </a:rPr>
              <a:t>1 </a:t>
            </a:r>
            <a:r>
              <a:rPr lang="en-US" altLang="zh-CN" b="1">
                <a:solidFill>
                  <a:schemeClr val="hlink"/>
                </a:solidFill>
              </a:rPr>
              <a:t>.</a:t>
            </a:r>
            <a:r>
              <a:rPr kumimoji="1" lang="zh-CN" altLang="en-US" sz="3200" b="1">
                <a:solidFill>
                  <a:schemeClr val="hlink"/>
                </a:solidFill>
              </a:rPr>
              <a:t>实验内容设置的基本思想</a:t>
            </a:r>
            <a:r>
              <a:rPr kumimoji="1" lang="zh-CN" altLang="en-US" sz="3200"/>
              <a:t> 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2063750" y="2242979"/>
            <a:ext cx="7993063" cy="2748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 anchor="ctr">
            <a:spAutoFit/>
          </a:bodyPr>
          <a:lstStyle/>
          <a:p>
            <a:pPr indent="304800" eaLnBrk="0" hangingPunct="0">
              <a:lnSpc>
                <a:spcPct val="120000"/>
              </a:lnSpc>
              <a:buFontTx/>
              <a:buChar char="•"/>
              <a:tabLst>
                <a:tab pos="426720" algn="l"/>
              </a:tabLs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强调设计性、综合性和系统性实验</a:t>
            </a:r>
          </a:p>
          <a:p>
            <a:pPr indent="304800" eaLnBrk="0" hangingPunct="0">
              <a:lnSpc>
                <a:spcPct val="120000"/>
              </a:lnSpc>
              <a:tabLst>
                <a:tab pos="426720" algn="l"/>
              </a:tabLst>
            </a:pPr>
            <a:r>
              <a:rPr kumimoji="1" lang="zh-CN" altLang="en-US" sz="2400" dirty="0"/>
              <a:t>设置个大型系统实验，将单元电路实验、基础性实验甚至数字小系统实验融合到大型实验中。学生完成一个大型系统实验时，实际上已完成了多个单元电路实验、基础性实验。同时，有了系统的概念，单元电路实验、基础性实验不再枯燥乏味。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2063750" y="4900613"/>
            <a:ext cx="8064500" cy="1419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 anchor="ctr">
            <a:spAutoFit/>
          </a:bodyPr>
          <a:lstStyle/>
          <a:p>
            <a:pPr indent="304800" eaLnBrk="0" hangingPunct="0">
              <a:lnSpc>
                <a:spcPct val="120000"/>
              </a:lnSpc>
              <a:buFontTx/>
              <a:buChar char="•"/>
              <a:tabLst>
                <a:tab pos="426720" algn="l"/>
              </a:tabLst>
            </a:pPr>
            <a:r>
              <a:rPr kumimoji="1" lang="zh-CN" altLang="en-US" sz="2400" b="1">
                <a:solidFill>
                  <a:srgbClr val="000000"/>
                </a:solidFill>
              </a:rPr>
              <a:t>注重“寓教于乐”教学方式</a:t>
            </a:r>
          </a:p>
          <a:p>
            <a:pPr indent="304800" eaLnBrk="0" hangingPunct="0">
              <a:lnSpc>
                <a:spcPct val="120000"/>
              </a:lnSpc>
              <a:tabLst>
                <a:tab pos="426720" algn="l"/>
              </a:tabLst>
            </a:pPr>
            <a:r>
              <a:rPr kumimoji="1" lang="zh-CN" altLang="en-US" sz="2400"/>
              <a:t>在设计大型系统实验中，也要注重“寓教于乐”教学方法，因此设置了一些游戏类实验。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01950" y="1201738"/>
            <a:ext cx="30861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endParaRPr lang="zh-CN" altLang="zh-CN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703512" y="548680"/>
            <a:ext cx="7561262" cy="1197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第二部分：数字系统设计实验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3600" b="1" dirty="0">
                <a:solidFill>
                  <a:srgbClr val="FF0000"/>
                </a:solidFill>
              </a:rPr>
              <a:t>         </a:t>
            </a:r>
            <a:r>
              <a:rPr lang="en-US" altLang="zh-CN" sz="2400" b="1" dirty="0">
                <a:solidFill>
                  <a:srgbClr val="FF0000"/>
                </a:solidFill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</a:rPr>
              <a:t>内容及安排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/>
      <p:bldP spid="1904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2135560" y="837347"/>
            <a:ext cx="8139113" cy="1862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 anchor="ctr">
            <a:spAutoFit/>
          </a:bodyPr>
          <a:lstStyle/>
          <a:p>
            <a:pPr eaLnBrk="0" hangingPunct="0">
              <a:lnSpc>
                <a:spcPct val="120000"/>
              </a:lnSpc>
              <a:buFontTx/>
              <a:buChar char="•"/>
              <a:tabLst>
                <a:tab pos="426720" algn="l"/>
              </a:tabLst>
            </a:pPr>
            <a:r>
              <a:rPr kumimoji="1" lang="en-US" altLang="zh-CN" sz="2400" i="1" dirty="0">
                <a:solidFill>
                  <a:srgbClr val="0000CC"/>
                </a:solidFill>
              </a:rPr>
              <a:t>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注意培养学生的成就感</a:t>
            </a:r>
          </a:p>
          <a:p>
            <a:pPr eaLnBrk="0" hangingPunct="0">
              <a:lnSpc>
                <a:spcPct val="120000"/>
              </a:lnSpc>
              <a:tabLst>
                <a:tab pos="426720" algn="l"/>
              </a:tabLst>
            </a:pPr>
            <a:r>
              <a:rPr kumimoji="1" lang="zh-CN" altLang="en-US" sz="2400" i="1" dirty="0"/>
              <a:t>    </a:t>
            </a:r>
            <a:r>
              <a:rPr kumimoji="1" lang="zh-CN" altLang="en-US" sz="2400" dirty="0" smtClean="0"/>
              <a:t>设置滚动学号显示、</a:t>
            </a:r>
            <a:r>
              <a:rPr kumimoji="1" lang="zh-CN" altLang="en-US" sz="2400" dirty="0"/>
              <a:t>秒表、相位测量等实用性的系统实验，可短时间让学生认识到课程重要性</a:t>
            </a:r>
            <a:r>
              <a:rPr kumimoji="1" lang="zh-CN" altLang="en-US" sz="2400" dirty="0" smtClean="0"/>
              <a:t>。同时，实验</a:t>
            </a:r>
            <a:r>
              <a:rPr kumimoji="1" lang="zh-CN" altLang="en-US" sz="2400" dirty="0"/>
              <a:t>的成功让学生富有成就感，从而激发学习兴趣。 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2082800" y="2971800"/>
            <a:ext cx="8353425" cy="2305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 eaLnBrk="0" hangingPunct="0">
              <a:lnSpc>
                <a:spcPct val="120000"/>
              </a:lnSpc>
              <a:buFontTx/>
              <a:buChar char="•"/>
            </a:pPr>
            <a:r>
              <a:rPr kumimoji="1" lang="en-US" altLang="zh-CN" sz="2400" b="1" dirty="0">
                <a:solidFill>
                  <a:srgbClr val="0000CC"/>
                </a:solidFill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培养学生的自主创新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dirty="0"/>
              <a:t>       课程允许学生能结合所学的知识自行提出实验课题，即学生先提出课题和基本思路，教师则与其共同讨论课题的可行性及实施方案。在实验过程中，  要求学生能独立地解决实验过程碰到的问题 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166910" y="500042"/>
            <a:ext cx="72009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3200" b="1" dirty="0">
                <a:solidFill>
                  <a:schemeClr val="hlink"/>
                </a:solidFill>
              </a:rPr>
              <a:t>2.</a:t>
            </a:r>
            <a:r>
              <a:rPr lang="zh-CN" altLang="en-US" sz="3200" b="1" dirty="0">
                <a:solidFill>
                  <a:schemeClr val="hlink"/>
                </a:solidFill>
              </a:rPr>
              <a:t>实验内容及安排 </a:t>
            </a:r>
            <a:r>
              <a:rPr lang="en-US" altLang="zh-CN" sz="3200" b="1" dirty="0">
                <a:solidFill>
                  <a:schemeClr val="hlink"/>
                </a:solidFill>
              </a:rPr>
              <a:t>— </a:t>
            </a:r>
            <a:r>
              <a:rPr lang="zh-CN" altLang="en-US" sz="2600" b="1" dirty="0">
                <a:solidFill>
                  <a:schemeClr val="hlink"/>
                </a:solidFill>
              </a:rPr>
              <a:t>数字系统设计实验</a:t>
            </a:r>
            <a:r>
              <a:rPr lang="en-US" altLang="zh-CN" sz="2600" b="1" dirty="0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2095472" y="1071546"/>
            <a:ext cx="7921625" cy="5072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200" dirty="0"/>
              <a:t>     </a:t>
            </a:r>
            <a:r>
              <a:rPr lang="en-US" altLang="zh-CN" sz="2400" dirty="0"/>
              <a:t>《</a:t>
            </a:r>
            <a:r>
              <a:rPr lang="zh-CN" altLang="en-US" sz="2400" dirty="0"/>
              <a:t>数字系统设计实验</a:t>
            </a:r>
            <a:r>
              <a:rPr lang="en-US" altLang="zh-CN" sz="2400" dirty="0"/>
              <a:t>》</a:t>
            </a:r>
            <a:r>
              <a:rPr lang="zh-CN" altLang="en-US" sz="2400" dirty="0"/>
              <a:t>原则上要求学生独立完成实验</a:t>
            </a:r>
            <a:r>
              <a:rPr lang="zh-CN" altLang="en-US" sz="2400" dirty="0" smtClean="0"/>
              <a:t>项目。我们共设置了二组实验供同学选择，同学们可根据自己</a:t>
            </a:r>
            <a:r>
              <a:rPr lang="zh-CN" altLang="en-US" sz="2400" dirty="0" smtClean="0">
                <a:solidFill>
                  <a:srgbClr val="FF0000"/>
                </a:solidFill>
              </a:rPr>
              <a:t>兴趣、时间和能力</a:t>
            </a:r>
            <a:r>
              <a:rPr lang="zh-CN" altLang="en-US" sz="2400" dirty="0" smtClean="0"/>
              <a:t>任选一组</a:t>
            </a:r>
            <a:endParaRPr lang="zh-CN" altLang="en-US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        每组实验的最后一个实验为综合性系统实验，前面的部分实验为该实验的子实验。因此</a:t>
            </a:r>
            <a:r>
              <a:rPr lang="zh-CN" altLang="en-US" sz="2400" dirty="0" smtClean="0"/>
              <a:t>，综合性系统实验报告只需</a:t>
            </a:r>
            <a:r>
              <a:rPr lang="zh-CN" altLang="en-US" sz="2400" dirty="0"/>
              <a:t>完成最后一个系统实验的实验报告即可，但需融合前面子实验的相关知识。</a:t>
            </a:r>
          </a:p>
          <a:p>
            <a:pPr>
              <a:lnSpc>
                <a:spcPct val="135000"/>
              </a:lnSpc>
            </a:pPr>
            <a:r>
              <a:rPr lang="zh-CN" altLang="en-US" sz="2400" dirty="0"/>
              <a:t>       同学还</a:t>
            </a:r>
            <a:r>
              <a:rPr lang="zh-CN" altLang="en-US" sz="2400" dirty="0" smtClean="0"/>
              <a:t>需自学数字系统设计实验教材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1~3</a:t>
            </a:r>
            <a:r>
              <a:rPr lang="zh-CN" altLang="en-US" sz="2400" dirty="0" smtClean="0"/>
              <a:t>章，</a:t>
            </a:r>
            <a:r>
              <a:rPr lang="zh-CN" altLang="en-US" sz="2400" dirty="0"/>
              <a:t>另外，实验课程对</a:t>
            </a:r>
            <a:r>
              <a:rPr lang="en-US" altLang="zh-CN" sz="2400" dirty="0" err="1"/>
              <a:t>Verilog</a:t>
            </a:r>
            <a:r>
              <a:rPr lang="en-US" altLang="zh-CN" sz="2400" dirty="0"/>
              <a:t> HDL</a:t>
            </a:r>
            <a:r>
              <a:rPr lang="zh-CN" altLang="en-US" sz="2400" dirty="0"/>
              <a:t>要求比理论课程高，因此， </a:t>
            </a:r>
            <a:r>
              <a:rPr lang="en-US" altLang="zh-CN" sz="2400" dirty="0" err="1"/>
              <a:t>Verilog</a:t>
            </a:r>
            <a:r>
              <a:rPr lang="en-US" altLang="zh-CN" sz="2400" dirty="0"/>
              <a:t> HDL</a:t>
            </a:r>
            <a:r>
              <a:rPr lang="zh-CN" altLang="en-US" sz="2400" dirty="0"/>
              <a:t>这部分知识需加强。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5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99790"/>
              </p:ext>
            </p:extLst>
          </p:nvPr>
        </p:nvGraphicFramePr>
        <p:xfrm>
          <a:off x="1381092" y="714356"/>
          <a:ext cx="9072626" cy="5624686"/>
        </p:xfrm>
        <a:graphic>
          <a:graphicData uri="http://schemas.openxmlformats.org/drawingml/2006/table">
            <a:tbl>
              <a:tblPr/>
              <a:tblGrid>
                <a:gridCol w="385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实验名称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实验时间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验收要求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 panose="02020603050405020304" pitchFamily="18" charset="0"/>
                        </a:rPr>
                        <a:t>材料上交截止时间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讲课：实验和要求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 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ModelSim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仿真软件的使用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lab2 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软件的使用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演示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Lab5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常用组合电路模块的设计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（必做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Lab7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常用时序电路模块的设计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（选做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讲课：调试方法（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安排在第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周，约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30~40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4~7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演示录像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solution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上传电子版报告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周周末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Lab3  IP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内核的使用实验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演示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讲课：小结（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选题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268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 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音乐播放实验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相关子实验：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注①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 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同步器和开关防颤动电路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     DDS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的设计与实现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2~7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演示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solution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电子版报告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周周末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考试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440">
                <a:tc gridSpan="3"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注①：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主实验中用到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相关子实验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的知识，需认真阅读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86" name="Text Box 38"/>
          <p:cNvSpPr txBox="1">
            <a:spLocks noChangeArrowheads="1"/>
          </p:cNvSpPr>
          <p:nvPr/>
        </p:nvSpPr>
        <p:spPr bwMode="auto">
          <a:xfrm>
            <a:off x="4024298" y="285728"/>
            <a:ext cx="322389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</a:rPr>
              <a:t>安排（第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组）</a:t>
            </a:r>
            <a:endParaRPr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5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1632"/>
              </p:ext>
            </p:extLst>
          </p:nvPr>
        </p:nvGraphicFramePr>
        <p:xfrm>
          <a:off x="738150" y="642918"/>
          <a:ext cx="9787006" cy="6070778"/>
        </p:xfrm>
        <a:graphic>
          <a:graphicData uri="http://schemas.openxmlformats.org/drawingml/2006/table">
            <a:tbl>
              <a:tblPr/>
              <a:tblGrid>
                <a:gridCol w="384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实验名称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实验时间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验收要求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 panose="02020603050405020304" pitchFamily="18" charset="0"/>
                        </a:rPr>
                        <a:t>材料上交截止时间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讲课：实验和要求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 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ModelSim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仿真软件的使用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lab2 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软件的使用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演示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Lab5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常用组合电路模块的设计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（必做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Lab7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常用时序电路模块的设计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（选做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讲课：调试方法（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安排在第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周，约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30~40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4~7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演示录像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solution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电子版报告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周周末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Lab3  IP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内核的使用实验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演示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讲课：小结（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选题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76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Lab12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实验数字式秒表（要求完成个性化要求）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相关子实验：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注①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Lab10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学号滚动显示实验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Lab11 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同步器和开关防颤动电路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2~7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演示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solution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电子版报告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周周末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考试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440">
                <a:tc gridSpan="3"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注①：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主实验中用到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相关子实验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的知识，需认真阅读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86" name="Text Box 38"/>
          <p:cNvSpPr txBox="1">
            <a:spLocks noChangeArrowheads="1"/>
          </p:cNvSpPr>
          <p:nvPr/>
        </p:nvSpPr>
        <p:spPr bwMode="auto">
          <a:xfrm>
            <a:off x="4024298" y="0"/>
            <a:ext cx="322389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</a:rPr>
              <a:t>安排（第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组）</a:t>
            </a:r>
            <a:endParaRPr lang="zh-CN" alt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45682b9-5302-4d28-9a78-674fcac60bd8"/>
  <p:tag name="COMMONDATA" val="eyJoZGlkIjoiMmIwMzFhYmY4ZGU5OWEyOGM1MWJkNDQxMGRkMGVkMTUifQ==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358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358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49</TotalTime>
  <Words>2063</Words>
  <Application>Microsoft Office PowerPoint</Application>
  <PresentationFormat>宽屏</PresentationFormat>
  <Paragraphs>298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华文新魏</vt:lpstr>
      <vt:lpstr>华文行楷</vt:lpstr>
      <vt:lpstr>隶书</vt:lpstr>
      <vt:lpstr>宋体</vt:lpstr>
      <vt:lpstr>Arial</vt:lpstr>
      <vt:lpstr>Tahoma</vt:lpstr>
      <vt:lpstr>Times New Roman</vt:lpstr>
      <vt:lpstr>Wingdings</vt:lpstr>
      <vt:lpstr>古瓶荷花</vt:lpstr>
      <vt:lpstr>数字系统设计实验      -实验内容及要求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电工教研室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电工教研室</dc:creator>
  <cp:lastModifiedBy>DZ</cp:lastModifiedBy>
  <cp:revision>143</cp:revision>
  <cp:lastPrinted>2024-02-26T11:01:29Z</cp:lastPrinted>
  <dcterms:created xsi:type="dcterms:W3CDTF">2007-05-10T13:29:00Z</dcterms:created>
  <dcterms:modified xsi:type="dcterms:W3CDTF">2024-02-26T11:23:56Z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C8F4BF1DA0F640FFB93493823CCDD7E7</vt:lpwstr>
  </property>
  <property fmtid="{D5CDD505-2E9C-101B-9397-08002B2CF9AE}" pid="3" name="KSOProductBuildVer">
    <vt:lpwstr>2052-11.1.0.12980</vt:lpwstr>
  </property>
</Properties>
</file>