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[Project.xlsx]ProjectReport!PivotTable6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Black</a:t>
            </a:r>
            <a:r>
              <a:rPr lang="en-US" sz="2400" baseline="0" dirty="0"/>
              <a:t> vs White Loan Approval Rates by Income 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ProjectReport!$F$87:$F$88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ProjectReport!$E$89:$E$98</c:f>
              <c:multiLvlStrCache>
                <c:ptCount val="6"/>
                <c:lvl>
                  <c:pt idx="0">
                    <c:v>Black or African American</c:v>
                  </c:pt>
                  <c:pt idx="1">
                    <c:v>White</c:v>
                  </c:pt>
                  <c:pt idx="2">
                    <c:v>Black or African American</c:v>
                  </c:pt>
                  <c:pt idx="3">
                    <c:v>White</c:v>
                  </c:pt>
                  <c:pt idx="4">
                    <c:v>Black or African American</c:v>
                  </c:pt>
                  <c:pt idx="5">
                    <c:v>White</c:v>
                  </c:pt>
                </c:lvl>
                <c:lvl>
                  <c:pt idx="0">
                    <c:v>Lower Class</c:v>
                  </c:pt>
                  <c:pt idx="2">
                    <c:v>Middle Class</c:v>
                  </c:pt>
                  <c:pt idx="4">
                    <c:v>Upper Class</c:v>
                  </c:pt>
                </c:lvl>
              </c:multiLvlStrCache>
            </c:multiLvlStrRef>
          </c:cat>
          <c:val>
            <c:numRef>
              <c:f>ProjectReport!$F$89:$F$98</c:f>
              <c:numCache>
                <c:formatCode>0.00%</c:formatCode>
                <c:ptCount val="6"/>
                <c:pt idx="0">
                  <c:v>0.64236111111111116</c:v>
                </c:pt>
                <c:pt idx="1">
                  <c:v>0.70773638968481378</c:v>
                </c:pt>
                <c:pt idx="2">
                  <c:v>0.69640062597809071</c:v>
                </c:pt>
                <c:pt idx="3">
                  <c:v>0.84399606299212604</c:v>
                </c:pt>
                <c:pt idx="4">
                  <c:v>0.75714285714285712</c:v>
                </c:pt>
                <c:pt idx="5">
                  <c:v>0.89708664396519111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1-4440-8262-77FE41B3115C}"/>
            </c:ext>
          </c:extLst>
        </c:ser>
        <c:ser>
          <c:idx val="1"/>
          <c:order val="1"/>
          <c:tx>
            <c:strRef>
              <c:f>ProjectReport!$G$87:$G$88</c:f>
              <c:strCache>
                <c:ptCount val="1"/>
                <c:pt idx="0">
                  <c:v>Denied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ProjectReport!$E$89:$E$98</c:f>
              <c:multiLvlStrCache>
                <c:ptCount val="6"/>
                <c:lvl>
                  <c:pt idx="0">
                    <c:v>Black or African American</c:v>
                  </c:pt>
                  <c:pt idx="1">
                    <c:v>White</c:v>
                  </c:pt>
                  <c:pt idx="2">
                    <c:v>Black or African American</c:v>
                  </c:pt>
                  <c:pt idx="3">
                    <c:v>White</c:v>
                  </c:pt>
                  <c:pt idx="4">
                    <c:v>Black or African American</c:v>
                  </c:pt>
                  <c:pt idx="5">
                    <c:v>White</c:v>
                  </c:pt>
                </c:lvl>
                <c:lvl>
                  <c:pt idx="0">
                    <c:v>Lower Class</c:v>
                  </c:pt>
                  <c:pt idx="2">
                    <c:v>Middle Class</c:v>
                  </c:pt>
                  <c:pt idx="4">
                    <c:v>Upper Class</c:v>
                  </c:pt>
                </c:lvl>
              </c:multiLvlStrCache>
            </c:multiLvlStrRef>
          </c:cat>
          <c:val>
            <c:numRef>
              <c:f>ProjectReport!$G$89:$G$98</c:f>
              <c:numCache>
                <c:formatCode>0.00%</c:formatCode>
                <c:ptCount val="6"/>
                <c:pt idx="0">
                  <c:v>0.3576388888888889</c:v>
                </c:pt>
                <c:pt idx="1">
                  <c:v>0.29226361031518627</c:v>
                </c:pt>
                <c:pt idx="2">
                  <c:v>0.30359937402190923</c:v>
                </c:pt>
                <c:pt idx="3">
                  <c:v>0.15600393700787402</c:v>
                </c:pt>
                <c:pt idx="4">
                  <c:v>0.24285714285714285</c:v>
                </c:pt>
                <c:pt idx="5">
                  <c:v>0.10291335603480893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1-4440-8262-77FE41B31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316303"/>
        <c:axId val="47315887"/>
      </c:barChart>
      <c:catAx>
        <c:axId val="4731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15887"/>
        <c:crosses val="autoZero"/>
        <c:auto val="1"/>
        <c:lblAlgn val="ctr"/>
        <c:lblOffset val="100"/>
        <c:noMultiLvlLbl val="0"/>
      </c:catAx>
      <c:valAx>
        <c:axId val="473158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1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A2CAE-0E78-4E2F-AAB4-A4CAEA175CF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F50E-8046-4AEE-8E02-DF863A3F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910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6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3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47768C-72AA-4BF4-BC06-48D31165E2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A1F7-43D0-4EA2-B277-8E5828FD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367F-EB3C-44B5-97B7-1C84C9A3D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Differences in Home Loan Mortgage Acceptance by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C88B-1F65-47D3-8EFE-A19A94486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Zach Julian(Data extraordinaire)</a:t>
            </a:r>
          </a:p>
        </p:txBody>
      </p:sp>
    </p:spTree>
    <p:extLst>
      <p:ext uri="{BB962C8B-B14F-4D97-AF65-F5344CB8AC3E}">
        <p14:creationId xmlns:p14="http://schemas.microsoft.com/office/powerpoint/2010/main" val="15218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8514-04AE-47E0-A1E4-B15599E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6FE4-E87F-49C6-A729-BE797D68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16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In many places African Americans find it difficult to be accepted for a home mortgage loan. </a:t>
            </a:r>
          </a:p>
          <a:p>
            <a:endParaRPr lang="en-US" sz="2400" dirty="0"/>
          </a:p>
          <a:p>
            <a:r>
              <a:rPr lang="en-US" sz="2400" dirty="0"/>
              <a:t>We wanted to find out if there was any bias towards race in the approval of home mortgage loans.</a:t>
            </a:r>
          </a:p>
          <a:p>
            <a:endParaRPr lang="en-US" sz="2400" dirty="0"/>
          </a:p>
          <a:p>
            <a:r>
              <a:rPr lang="en-US" sz="2400" dirty="0"/>
              <a:t>We also wanted to see how effected you are within different income levels in the specific races.	</a:t>
            </a:r>
          </a:p>
        </p:txBody>
      </p:sp>
    </p:spTree>
    <p:extLst>
      <p:ext uri="{BB962C8B-B14F-4D97-AF65-F5344CB8AC3E}">
        <p14:creationId xmlns:p14="http://schemas.microsoft.com/office/powerpoint/2010/main" val="9811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D6EB-C52F-44CE-B9A1-56566B9C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13BB-2DE0-4314-AF5B-C689CB20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0409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Home Mortgage Disclosure Act(HMDA) makes it mandatory for financial institutions to publicly disclose home loan information.</a:t>
            </a:r>
          </a:p>
          <a:p>
            <a:endParaRPr lang="en-US" sz="2400" dirty="0"/>
          </a:p>
          <a:p>
            <a:r>
              <a:rPr lang="en-US" sz="2400" dirty="0"/>
              <a:t>The data gained from the HMDA we evaluate whether bias exists within these financial institution's approval or denial of loans. </a:t>
            </a:r>
          </a:p>
          <a:p>
            <a:endParaRPr lang="en-US" sz="2400" dirty="0"/>
          </a:p>
          <a:p>
            <a:r>
              <a:rPr lang="en-US" sz="2400" dirty="0"/>
              <a:t>We focused on a couple of pieces of the loan data we had, applicant race name, applicant income range, and finally whether they were approved or denied.</a:t>
            </a:r>
          </a:p>
        </p:txBody>
      </p:sp>
    </p:spTree>
    <p:extLst>
      <p:ext uri="{BB962C8B-B14F-4D97-AF65-F5344CB8AC3E}">
        <p14:creationId xmlns:p14="http://schemas.microsoft.com/office/powerpoint/2010/main" val="8720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292E5-6D3C-4D61-8254-741C2A47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29" y="594495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Findings: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81546E-05E7-41E3-B421-628D97804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754151"/>
              </p:ext>
            </p:extLst>
          </p:nvPr>
        </p:nvGraphicFramePr>
        <p:xfrm>
          <a:off x="1154205" y="2603230"/>
          <a:ext cx="9883588" cy="363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707">
                  <a:extLst>
                    <a:ext uri="{9D8B030D-6E8A-4147-A177-3AD203B41FA5}">
                      <a16:colId xmlns:a16="http://schemas.microsoft.com/office/drawing/2014/main" val="727058809"/>
                    </a:ext>
                  </a:extLst>
                </a:gridCol>
                <a:gridCol w="1906663">
                  <a:extLst>
                    <a:ext uri="{9D8B030D-6E8A-4147-A177-3AD203B41FA5}">
                      <a16:colId xmlns:a16="http://schemas.microsoft.com/office/drawing/2014/main" val="3469214634"/>
                    </a:ext>
                  </a:extLst>
                </a:gridCol>
                <a:gridCol w="1766109">
                  <a:extLst>
                    <a:ext uri="{9D8B030D-6E8A-4147-A177-3AD203B41FA5}">
                      <a16:colId xmlns:a16="http://schemas.microsoft.com/office/drawing/2014/main" val="2730233575"/>
                    </a:ext>
                  </a:extLst>
                </a:gridCol>
                <a:gridCol w="1766109">
                  <a:extLst>
                    <a:ext uri="{9D8B030D-6E8A-4147-A177-3AD203B41FA5}">
                      <a16:colId xmlns:a16="http://schemas.microsoft.com/office/drawing/2014/main" val="61950626"/>
                    </a:ext>
                  </a:extLst>
                </a:gridCol>
              </a:tblGrid>
              <a:tr h="417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Race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Accepted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Denied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Total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extLst>
                  <a:ext uri="{0D108BD9-81ED-4DB2-BD59-A6C34878D82A}">
                    <a16:rowId xmlns:a16="http://schemas.microsoft.com/office/drawing/2014/main" val="957325865"/>
                  </a:ext>
                </a:extLst>
              </a:tr>
              <a:tr h="794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American Indian or Alaska Native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77.17%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22.83%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100.00%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extLst>
                  <a:ext uri="{0D108BD9-81ED-4DB2-BD59-A6C34878D82A}">
                    <a16:rowId xmlns:a16="http://schemas.microsoft.com/office/drawing/2014/main" val="4085613233"/>
                  </a:ext>
                </a:extLst>
              </a:tr>
              <a:tr h="417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Asian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83.25%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16.75%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100.00%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extLst>
                  <a:ext uri="{0D108BD9-81ED-4DB2-BD59-A6C34878D82A}">
                    <a16:rowId xmlns:a16="http://schemas.microsoft.com/office/drawing/2014/main" val="1595306976"/>
                  </a:ext>
                </a:extLst>
              </a:tr>
              <a:tr h="794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Black or African American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68.98%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31.02%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100.00%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extLst>
                  <a:ext uri="{0D108BD9-81ED-4DB2-BD59-A6C34878D82A}">
                    <a16:rowId xmlns:a16="http://schemas.microsoft.com/office/drawing/2014/main" val="4089578240"/>
                  </a:ext>
                </a:extLst>
              </a:tr>
              <a:tr h="794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Native Hawaiian or Other Pacific Islander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80.28%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19.72%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100.00%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extLst>
                  <a:ext uri="{0D108BD9-81ED-4DB2-BD59-A6C34878D82A}">
                    <a16:rowId xmlns:a16="http://schemas.microsoft.com/office/drawing/2014/main" val="126420780"/>
                  </a:ext>
                </a:extLst>
              </a:tr>
              <a:tr h="417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White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83.47%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16.53%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100.00%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4" marR="20044" marT="20044" marB="0" anchor="b"/>
                </a:tc>
                <a:extLst>
                  <a:ext uri="{0D108BD9-81ED-4DB2-BD59-A6C34878D82A}">
                    <a16:rowId xmlns:a16="http://schemas.microsoft.com/office/drawing/2014/main" val="32526176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B6A9E4F-C4C9-4181-BCF7-474E5357AB67}"/>
              </a:ext>
            </a:extLst>
          </p:cNvPr>
          <p:cNvSpPr txBox="1"/>
          <p:nvPr/>
        </p:nvSpPr>
        <p:spPr>
          <a:xfrm>
            <a:off x="3138119" y="571500"/>
            <a:ext cx="6629336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82.16% of all home loan applications were approved.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The largest gap between the average loan acceptance rate and a specific races rate was Black or African American. Which was lower than the average by about 13%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356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292E5-6D3C-4D61-8254-741C2A47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Findings: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62D3A29F-4448-4F6B-815A-53A6F01AE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36287"/>
              </p:ext>
            </p:extLst>
          </p:nvPr>
        </p:nvGraphicFramePr>
        <p:xfrm>
          <a:off x="1517953" y="2275188"/>
          <a:ext cx="9156091" cy="4539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2BC158-3E2E-4962-95EB-FAA1013D9ECD}"/>
              </a:ext>
            </a:extLst>
          </p:cNvPr>
          <p:cNvSpPr txBox="1"/>
          <p:nvPr/>
        </p:nvSpPr>
        <p:spPr>
          <a:xfrm>
            <a:off x="3049485" y="43276"/>
            <a:ext cx="6095010" cy="2072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We also wanted to see the difference between income approval rates.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As you can see below, being black instead of white influences your odds of being approved.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Approximately 7% if you are lower income, 15% if you are middle income, and 12 % if you are in the upper range of earners. </a:t>
            </a:r>
          </a:p>
        </p:txBody>
      </p:sp>
    </p:spTree>
    <p:extLst>
      <p:ext uri="{BB962C8B-B14F-4D97-AF65-F5344CB8AC3E}">
        <p14:creationId xmlns:p14="http://schemas.microsoft.com/office/powerpoint/2010/main" val="233529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8489-B2C0-4087-82D1-4F11754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61B4-A1FE-4722-8F3D-A7DF4775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70731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Using the public HMDA data, we were able to find a significant difference between the loan approvals of African Americans and Non-Hispanic whites.</a:t>
            </a:r>
          </a:p>
          <a:p>
            <a:endParaRPr lang="en-US" sz="2400" dirty="0"/>
          </a:p>
          <a:p>
            <a:r>
              <a:rPr lang="en-US" sz="2400" dirty="0"/>
              <a:t>In conclusion, we would be confident to say that there is a bias against African Americans when approving home mortgage loans.</a:t>
            </a:r>
          </a:p>
        </p:txBody>
      </p:sp>
    </p:spTree>
    <p:extLst>
      <p:ext uri="{BB962C8B-B14F-4D97-AF65-F5344CB8AC3E}">
        <p14:creationId xmlns:p14="http://schemas.microsoft.com/office/powerpoint/2010/main" val="136835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363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Differences in Home Loan Mortgage Acceptance by Race</vt:lpstr>
      <vt:lpstr>Problem: </vt:lpstr>
      <vt:lpstr>Method:</vt:lpstr>
      <vt:lpstr>Findings:  </vt:lpstr>
      <vt:lpstr>Findings: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Home Loan Mortgage Acceptance by Race</dc:title>
  <dc:creator>Zachary Julian (Student)</dc:creator>
  <cp:lastModifiedBy>Zachary Julian (Student)</cp:lastModifiedBy>
  <cp:revision>1</cp:revision>
  <dcterms:created xsi:type="dcterms:W3CDTF">2022-02-22T23:00:55Z</dcterms:created>
  <dcterms:modified xsi:type="dcterms:W3CDTF">2022-02-23T01:51:49Z</dcterms:modified>
</cp:coreProperties>
</file>