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286D4-F5AA-6C46-BE6D-415A806E88D7}" type="datetimeFigureOut">
              <a:rPr kumimoji="1" lang="zh-CN" altLang="en-US" smtClean="0"/>
              <a:t>13-10-3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17A2A-56D0-C847-AD3B-89221304CA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71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en-US" dirty="0" smtClean="0"/>
              <a:t>这本书中</a:t>
            </a:r>
            <a:r>
              <a:rPr kumimoji="1" lang="zh-CN" altLang="en-US" dirty="0" smtClean="0"/>
              <a:t>深入的</a:t>
            </a:r>
            <a:r>
              <a:rPr kumimoji="1" lang="en-US" altLang="en-US" dirty="0" err="1" smtClean="0"/>
              <a:t>解释了一些其他JavaScript书籍中一直没有很好的</a:t>
            </a:r>
            <a:r>
              <a:rPr kumimoji="1" lang="zh-CN" altLang="en-US" dirty="0" smtClean="0"/>
              <a:t>涉及</a:t>
            </a:r>
            <a:r>
              <a:rPr kumimoji="1" lang="en-US" altLang="en-US" dirty="0" smtClean="0"/>
              <a:t>的内容：函数对象， 闭包， 跨浏览器问题， 事件机制等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97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16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的范围定义和其他语言不一样， 其他语言如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来定义范围，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定义范围。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的范围定义和其他语言不一样， 其他语言如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C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{}</a:t>
            </a:r>
            <a:r>
              <a:rPr kumimoji="1" lang="zh-CN" altLang="en-US" dirty="0" smtClean="0"/>
              <a:t>等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来定义范围， </a:t>
            </a: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是通过</a:t>
            </a:r>
            <a:r>
              <a:rPr kumimoji="1" lang="en-US" altLang="zh-CN" dirty="0" smtClean="0"/>
              <a:t>Function</a:t>
            </a:r>
            <a:r>
              <a:rPr kumimoji="1" lang="zh-CN" altLang="en-US" smtClean="0"/>
              <a:t>定义范围。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617A2A-56D0-C847-AD3B-89221304CA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46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13-10-2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jsbin.com/ANuhiJU/3/ed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Object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099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TW" altLang="en-US" dirty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890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3089514"/>
            <a:ext cx="7408333" cy="849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zh-CN" sz="2800" dirty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unction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foo(arg1,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arg2){return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true;}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如何定义函数？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457200" y="2186270"/>
            <a:ext cx="1891974" cy="405321"/>
          </a:xfrm>
          <a:prstGeom prst="borderCallout1">
            <a:avLst>
              <a:gd name="adj1" fmla="val 122389"/>
              <a:gd name="adj2" fmla="val 38570"/>
              <a:gd name="adj3" fmla="val 250758"/>
              <a:gd name="adj4" fmla="val 6600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1555587" y="4411943"/>
            <a:ext cx="1891974" cy="405321"/>
          </a:xfrm>
          <a:prstGeom prst="borderCallout1">
            <a:avLst>
              <a:gd name="adj1" fmla="val -34262"/>
              <a:gd name="adj2" fmla="val 46104"/>
              <a:gd name="adj3" fmla="val -200014"/>
              <a:gd name="adj4" fmla="val 6668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函数名（可选）</a:t>
            </a:r>
            <a:endParaRPr kumimoji="1"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4144228" y="4453958"/>
            <a:ext cx="2218506" cy="405321"/>
          </a:xfrm>
          <a:prstGeom prst="borderCallout1">
            <a:avLst>
              <a:gd name="adj1" fmla="val -34262"/>
              <a:gd name="adj2" fmla="val 46104"/>
              <a:gd name="adj3" fmla="val -209605"/>
              <a:gd name="adj4" fmla="val 901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逗号分隔参数列表</a:t>
            </a:r>
            <a:endParaRPr kumimoji="1"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5253481" y="1800189"/>
            <a:ext cx="2218506" cy="405321"/>
          </a:xfrm>
          <a:prstGeom prst="borderCallout1">
            <a:avLst>
              <a:gd name="adj1" fmla="val 138374"/>
              <a:gd name="adj2" fmla="val 46104"/>
              <a:gd name="adj3" fmla="val 311500"/>
              <a:gd name="adj4" fmla="val 3412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函数体</a:t>
            </a:r>
            <a:endParaRPr kumimoji="1" lang="zh-CN" altLang="en-US" dirty="0"/>
          </a:p>
        </p:txBody>
      </p:sp>
      <p:sp>
        <p:nvSpPr>
          <p:cNvPr id="9" name="内容占位符 4"/>
          <p:cNvSpPr txBox="1">
            <a:spLocks/>
          </p:cNvSpPr>
          <p:nvPr/>
        </p:nvSpPr>
        <p:spPr>
          <a:xfrm>
            <a:off x="1024467" y="4970841"/>
            <a:ext cx="7408333" cy="1236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函数名是可选的。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函数的名字的有效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和函数定义的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scope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一致。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可以通过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属性取得函数名，匿名函数的</a:t>
            </a:r>
            <a:r>
              <a:rPr kumimoji="1" lang="en-US" altLang="zh-CN" sz="2800" dirty="0" smtClean="0">
                <a:latin typeface="Heiti SC Light"/>
                <a:ea typeface="Heiti SC Light"/>
                <a:cs typeface="Heiti SC Light"/>
              </a:rPr>
              <a:t>name</a:t>
            </a: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属性为空字符串。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322774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Scope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Function</a:t>
            </a:r>
            <a:r>
              <a:rPr kumimoji="1" lang="zh-CN" altLang="en-US" dirty="0" smtClean="0"/>
              <a:t>定义</a:t>
            </a:r>
            <a:endParaRPr kumimoji="1" lang="en-US" altLang="zh-CN" dirty="0" smtClean="0"/>
          </a:p>
          <a:p>
            <a:pPr>
              <a:buFont typeface="Wingdings" charset="2"/>
              <a:buChar char="Ø"/>
            </a:pPr>
            <a:endParaRPr kumimoji="1" lang="en-US" altLang="zh-CN" dirty="0" smtClean="0"/>
          </a:p>
          <a:p>
            <a:pPr marL="0" indent="0">
              <a:buNone/>
            </a:pPr>
            <a:r>
              <a:rPr kumimoji="1" lang="da-DK" altLang="zh-CN" sz="2000" dirty="0" err="1"/>
              <a:t>if</a:t>
            </a:r>
            <a:r>
              <a:rPr kumimoji="1" lang="da-DK" altLang="zh-CN" sz="2000" dirty="0"/>
              <a:t> (</a:t>
            </a:r>
            <a:r>
              <a:rPr kumimoji="1" lang="da-DK" altLang="zh-CN" sz="2000" dirty="0" err="1"/>
              <a:t>window</a:t>
            </a:r>
            <a:r>
              <a:rPr kumimoji="1" lang="da-DK" altLang="zh-CN" sz="2000" dirty="0"/>
              <a:t>) {</a:t>
            </a:r>
          </a:p>
          <a:p>
            <a:pPr marL="0" indent="0">
              <a:buNone/>
            </a:pPr>
            <a:r>
              <a:rPr kumimoji="1" lang="da-DK" altLang="zh-CN" sz="2000" dirty="0"/>
              <a:t>    var x = 213;</a:t>
            </a:r>
          </a:p>
          <a:p>
            <a:pPr marL="0" indent="0">
              <a:buNone/>
            </a:pPr>
            <a:r>
              <a:rPr kumimoji="1" lang="da-DK" altLang="zh-CN" sz="2000" dirty="0"/>
              <a:t>}</a:t>
            </a:r>
          </a:p>
          <a:p>
            <a:pPr marL="0" indent="0">
              <a:buNone/>
            </a:pPr>
            <a:r>
              <a:rPr kumimoji="1" lang="da-DK" altLang="zh-CN" sz="2000" dirty="0"/>
              <a:t>alert(x)</a:t>
            </a:r>
            <a:r>
              <a:rPr kumimoji="1" lang="da-DK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Function和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S</a:t>
            </a:r>
            <a:r>
              <a:rPr kumimoji="1" lang="en-US" altLang="en-US" dirty="0" err="1" smtClean="0">
                <a:latin typeface="Heiti SC Light"/>
                <a:ea typeface="Heiti SC Light"/>
                <a:cs typeface="Heiti SC Light"/>
              </a:rPr>
              <a:t>cope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3641402" y="3135826"/>
            <a:ext cx="5219036" cy="31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l"/>
            </a:pPr>
            <a:r>
              <a:rPr kumimoji="1" lang="zh-CN" altLang="en-US" dirty="0" smtClean="0"/>
              <a:t>变量的范围从定义到所在函数结束</a:t>
            </a:r>
            <a:endParaRPr kumimoji="1" lang="en-US" altLang="zh-CN" dirty="0" smtClean="0"/>
          </a:p>
          <a:p>
            <a:pPr>
              <a:buFont typeface="Wingdings" charset="2"/>
              <a:buChar char="l"/>
            </a:pPr>
            <a:r>
              <a:rPr kumimoji="1" lang="zh-CN" altLang="en-US" dirty="0" smtClean="0"/>
              <a:t>有名字的函数的范围从所在函数开始至结束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1612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72067" y="1591056"/>
            <a:ext cx="7408333" cy="453510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y = 10;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if (!(x in window)) {</a:t>
            </a:r>
          </a:p>
          <a:p>
            <a:pPr marL="0" indent="0">
              <a:buNone/>
            </a:pPr>
            <a:r>
              <a:rPr kumimoji="1" lang="en-US" altLang="zh-CN" sz="2000" dirty="0"/>
              <a:t>    </a:t>
            </a:r>
            <a:r>
              <a:rPr kumimoji="1" lang="en-US" altLang="zh-CN" sz="2000" dirty="0" err="1"/>
              <a:t>var</a:t>
            </a:r>
            <a:r>
              <a:rPr kumimoji="1" lang="en-US" altLang="zh-CN" sz="2000" dirty="0"/>
              <a:t> x = 10;</a:t>
            </a:r>
          </a:p>
          <a:p>
            <a:pPr marL="0" indent="0">
              <a:buNone/>
            </a:pPr>
            <a:r>
              <a:rPr kumimoji="1" lang="en-US" altLang="zh-CN" sz="2000" dirty="0"/>
              <a:t>} else {</a:t>
            </a:r>
          </a:p>
          <a:p>
            <a:pPr marL="0" indent="0">
              <a:buNone/>
            </a:pPr>
            <a:r>
              <a:rPr kumimoji="1" lang="en-US" altLang="zh-CN" sz="2000" dirty="0"/>
              <a:t>    ++y;</a:t>
            </a:r>
          </a:p>
          <a:p>
            <a:pPr marL="0" indent="0">
              <a:buNone/>
            </a:pPr>
            <a:r>
              <a:rPr kumimoji="1" lang="en-US" altLang="zh-CN" sz="2000" dirty="0"/>
              <a:t>}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/>
              <a:t>alert(x);</a:t>
            </a:r>
          </a:p>
          <a:p>
            <a:pPr marL="0" indent="0">
              <a:buNone/>
            </a:pPr>
            <a:r>
              <a:rPr kumimoji="1" lang="en-US" altLang="zh-CN" sz="2000" dirty="0"/>
              <a:t>alert(y)</a:t>
            </a:r>
            <a:r>
              <a:rPr kumimoji="1" lang="en-US" altLang="zh-CN" sz="2000" dirty="0" smtClean="0"/>
              <a:t>;</a:t>
            </a:r>
          </a:p>
          <a:p>
            <a:pPr marL="0" indent="0">
              <a:buNone/>
            </a:pPr>
            <a:endParaRPr kumimoji="1" lang="en-US" altLang="zh-CN" sz="2000" dirty="0"/>
          </a:p>
          <a:p>
            <a:pPr marL="0" indent="0">
              <a:buNone/>
            </a:pPr>
            <a:r>
              <a:rPr kumimoji="1" lang="en-US" altLang="zh-CN" sz="2000" dirty="0">
                <a:hlinkClick r:id="rId3"/>
              </a:rPr>
              <a:t>http://jsbin.com/ANuhiJU/3/</a:t>
            </a:r>
            <a:r>
              <a:rPr kumimoji="1" lang="en-US" altLang="zh-CN" sz="2000" dirty="0" smtClean="0">
                <a:hlinkClick r:id="rId3"/>
              </a:rPr>
              <a:t>edit</a:t>
            </a: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  <a:p>
            <a:pPr marL="0" indent="0">
              <a:buNone/>
            </a:pPr>
            <a:endParaRPr kumimoji="1" lang="en-US" altLang="zh-CN" sz="20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x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,y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是多少？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66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对象的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用法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闭包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Underscore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.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agenda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558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altLang="zh-CN" dirty="0"/>
              <a:t>http://code.google.com/p/js-test-driver</a:t>
            </a:r>
            <a:r>
              <a:rPr lang="en-US" altLang="zh-CN" dirty="0" smtClean="0"/>
              <a:t>/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框架（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类似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Junit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）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TDD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开发模型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测试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执行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超快速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设定超简单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和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IDE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整合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Debugger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跨平台，跨浏览器</a:t>
            </a:r>
            <a:endParaRPr kumimoji="1" lang="en-US" altLang="zh-CN" dirty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支持命令行操作和持续构建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支持加载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HTML</a:t>
            </a:r>
          </a:p>
          <a:p>
            <a:pPr lvl="1">
              <a:buFont typeface="Wingdings" charset="2"/>
              <a:buChar char="²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支持异步处理</a:t>
            </a:r>
            <a:endParaRPr kumimoji="1" lang="en-US" altLang="en-US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JsTestDriver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43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Secrets of the JavaScript Ninja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92" y="2267644"/>
            <a:ext cx="3240274" cy="404288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9933" y="2694472"/>
            <a:ext cx="373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+mj-lt"/>
                <a:ea typeface="+mj-ea"/>
              </a:rPr>
              <a:t>John</a:t>
            </a:r>
            <a:r>
              <a:rPr kumimoji="1" lang="zh-CN" altLang="en-US" dirty="0" smtClean="0">
                <a:latin typeface="+mj-lt"/>
                <a:ea typeface="+mj-ea"/>
              </a:rPr>
              <a:t> </a:t>
            </a:r>
            <a:r>
              <a:rPr kumimoji="1" lang="en-US" altLang="zh-CN" dirty="0" err="1" smtClean="0">
                <a:latin typeface="+mj-lt"/>
                <a:ea typeface="+mj-ea"/>
              </a:rPr>
              <a:t>Resig</a:t>
            </a:r>
            <a:r>
              <a:rPr kumimoji="1" lang="zh-CN" altLang="en-US" dirty="0">
                <a:latin typeface="+mj-lt"/>
                <a:ea typeface="+mj-ea"/>
              </a:rPr>
              <a:t>(</a:t>
            </a:r>
            <a:r>
              <a:rPr kumimoji="1" lang="en-US" altLang="zh-CN" dirty="0" smtClean="0">
                <a:latin typeface="+mj-lt"/>
                <a:ea typeface="+mj-ea"/>
              </a:rPr>
              <a:t>1984</a:t>
            </a:r>
            <a:r>
              <a:rPr kumimoji="1" lang="zh-CN" altLang="en-US" dirty="0">
                <a:latin typeface="+mj-lt"/>
                <a:ea typeface="+mj-ea"/>
              </a:rPr>
              <a:t>)</a:t>
            </a:r>
            <a:r>
              <a:rPr kumimoji="1" lang="en-US" altLang="zh-CN" dirty="0" smtClean="0">
                <a:latin typeface="+mj-lt"/>
                <a:ea typeface="+mj-ea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 err="1" smtClean="0">
                <a:latin typeface="+mj-lt"/>
                <a:ea typeface="+mj-ea"/>
              </a:rPr>
              <a:t>jQuery</a:t>
            </a:r>
            <a:r>
              <a:rPr kumimoji="1" lang="zh-CN" altLang="en-US" dirty="0" smtClean="0">
                <a:latin typeface="+mj-lt"/>
                <a:ea typeface="+mj-ea"/>
              </a:rPr>
              <a:t>作者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Q</a:t>
            </a:r>
            <a:r>
              <a:rPr kumimoji="1" lang="en-US" altLang="zh-CN" dirty="0" smtClean="0">
                <a:latin typeface="+mj-lt"/>
                <a:ea typeface="+mj-ea"/>
              </a:rPr>
              <a:t>unit</a:t>
            </a:r>
          </a:p>
          <a:p>
            <a:pPr marL="285750" indent="-285750">
              <a:buFont typeface="Arial"/>
              <a:buChar char="•"/>
            </a:pPr>
            <a:r>
              <a:rPr kumimoji="1" lang="en-US" altLang="zh-CN" dirty="0">
                <a:latin typeface="+mj-lt"/>
                <a:ea typeface="+mj-ea"/>
              </a:rPr>
              <a:t>Simple Inheritance</a:t>
            </a: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P</a:t>
            </a:r>
            <a:r>
              <a:rPr kumimoji="1" lang="en-US" altLang="zh-CN" dirty="0" err="1" smtClean="0">
                <a:latin typeface="+mj-lt"/>
                <a:ea typeface="+mj-ea"/>
              </a:rPr>
              <a:t>rocess.js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S</a:t>
            </a:r>
            <a:r>
              <a:rPr kumimoji="1" lang="en-US" altLang="zh-CN" dirty="0" err="1" smtClean="0">
                <a:latin typeface="+mj-lt"/>
                <a:ea typeface="+mj-ea"/>
              </a:rPr>
              <a:t>izzle.js</a:t>
            </a:r>
            <a:endParaRPr kumimoji="1" lang="en-US" altLang="zh-CN" dirty="0" smtClean="0">
              <a:latin typeface="+mj-lt"/>
              <a:ea typeface="+mj-ea"/>
            </a:endParaRPr>
          </a:p>
          <a:p>
            <a:pPr marL="285750" indent="-285750">
              <a:buFont typeface="Arial"/>
              <a:buChar char="•"/>
            </a:pPr>
            <a:r>
              <a:rPr kumimoji="1" lang="zh-CN" altLang="zh-CN" dirty="0" smtClean="0">
                <a:latin typeface="+mj-lt"/>
                <a:ea typeface="+mj-ea"/>
              </a:rPr>
              <a:t>[</a:t>
            </a:r>
            <a:r>
              <a:rPr kumimoji="1" lang="en-US" altLang="zh-CN" dirty="0" smtClean="0">
                <a:latin typeface="+mj-lt"/>
                <a:ea typeface="+mj-ea"/>
              </a:rPr>
              <a:t>Pro </a:t>
            </a:r>
            <a:r>
              <a:rPr kumimoji="1" lang="en-US" altLang="zh-CN" dirty="0" err="1" smtClean="0">
                <a:latin typeface="+mj-lt"/>
                <a:ea typeface="+mj-ea"/>
              </a:rPr>
              <a:t>Javascript</a:t>
            </a:r>
            <a:r>
              <a:rPr kumimoji="1" lang="en-US" altLang="zh-CN" dirty="0" smtClean="0">
                <a:latin typeface="+mj-lt"/>
                <a:ea typeface="+mj-ea"/>
              </a:rPr>
              <a:t> Techniques</a:t>
            </a:r>
            <a:r>
              <a:rPr kumimoji="1" lang="zh-CN" altLang="zh-CN" dirty="0">
                <a:latin typeface="+mj-lt"/>
                <a:ea typeface="+mj-ea"/>
              </a:rPr>
              <a:t>]</a:t>
            </a:r>
            <a:endParaRPr kumimoji="1" lang="zh-CN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1049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为什么在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很重要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945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Not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Oriented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lvl="1">
              <a:buFont typeface="Wingdings" charset="2"/>
              <a:buChar char="Ø"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Object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Based</a:t>
            </a:r>
          </a:p>
          <a:p>
            <a:pPr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N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ot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Pure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F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P(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Functional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Programming)</a:t>
            </a:r>
          </a:p>
          <a:p>
            <a:pPr lvl="1">
              <a:buFont typeface="Wingdings" charset="2"/>
              <a:buChar char="Ø"/>
            </a:pPr>
            <a:r>
              <a:rPr kumimoji="1" lang="zh-CN" altLang="zh-CN" dirty="0" smtClean="0">
                <a:latin typeface="Heiti SC Light"/>
                <a:ea typeface="Heiti SC Light"/>
                <a:cs typeface="Heiti SC Light"/>
              </a:rPr>
              <a:t>B</a:t>
            </a:r>
            <a:r>
              <a:rPr kumimoji="1" lang="en-US" altLang="zh-CN" dirty="0" err="1" smtClean="0">
                <a:latin typeface="Heiti SC Light"/>
                <a:ea typeface="Heiti SC Light"/>
                <a:cs typeface="Heiti SC Light"/>
              </a:rPr>
              <a:t>ut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Has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Features</a:t>
            </a: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其实属于那种类型并不重要，关键是掌握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特性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Ø"/>
            </a:pP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函数式编程方式是常常被忽略的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的重要特性。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是什么类型的语言？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：</a:t>
            </a:r>
            <a:endParaRPr kumimoji="1" lang="en-US" altLang="zh-CN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Arrays.sort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values,new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Comparator&lt;Integer&gt;(){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public </a:t>
            </a: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int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compare(Integer value1, Integer value2) {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    return value2 - value1;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    }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})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;</a:t>
            </a:r>
          </a:p>
          <a:p>
            <a:pPr marL="0" indent="0">
              <a:buNone/>
            </a:pP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dirty="0">
                <a:latin typeface="Heiti SC Light"/>
                <a:ea typeface="Heiti SC Light"/>
                <a:cs typeface="Heiti SC Light"/>
              </a:rPr>
              <a:t>J</a:t>
            </a:r>
            <a:r>
              <a:rPr kumimoji="1" lang="en-US" altLang="zh-CN" dirty="0" err="1">
                <a:latin typeface="Heiti SC Light"/>
                <a:ea typeface="Heiti SC Light"/>
                <a:cs typeface="Heiti SC Light"/>
              </a:rPr>
              <a:t>avaScript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: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Heiti SC Light"/>
                <a:ea typeface="Heiti SC Light"/>
                <a:cs typeface="Heiti SC Light"/>
              </a:rPr>
              <a:t>values.sort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(function(value1,value2){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zh-CN" altLang="zh-CN" sz="2000" dirty="0">
                <a:latin typeface="Heiti SC Light"/>
                <a:ea typeface="Heiti SC Light"/>
                <a:cs typeface="Heiti SC Light"/>
              </a:rPr>
              <a:t> </a:t>
            </a:r>
            <a:r>
              <a:rPr kumimoji="1" lang="zh-CN" altLang="en-US" sz="2000" dirty="0" smtClean="0">
                <a:latin typeface="Heiti SC Light"/>
                <a:ea typeface="Heiti SC Light"/>
                <a:cs typeface="Heiti SC Light"/>
              </a:rPr>
              <a:t>   </a:t>
            </a: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return 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value2 - value1; </a:t>
            </a:r>
            <a:endParaRPr kumimoji="1" lang="en-US" altLang="zh-CN" sz="2000" dirty="0" smtClean="0">
              <a:latin typeface="Heiti SC Light"/>
              <a:ea typeface="Heiti SC Light"/>
              <a:cs typeface="Heiti SC Light"/>
            </a:endParaRPr>
          </a:p>
          <a:p>
            <a:pPr marL="0" indent="0">
              <a:buNone/>
            </a:pPr>
            <a:r>
              <a:rPr kumimoji="1" lang="en-US" altLang="zh-CN" sz="2000" dirty="0" smtClean="0">
                <a:latin typeface="Heiti SC Light"/>
                <a:ea typeface="Heiti SC Light"/>
                <a:cs typeface="Heiti SC Light"/>
              </a:rPr>
              <a:t>}</a:t>
            </a:r>
            <a:r>
              <a:rPr kumimoji="1" lang="en-US" altLang="zh-CN" sz="2000" dirty="0">
                <a:latin typeface="Heiti SC Light"/>
                <a:ea typeface="Heiti SC Light"/>
                <a:cs typeface="Heiti SC Light"/>
              </a:rPr>
              <a:t>);</a:t>
            </a:r>
            <a:endParaRPr kumimoji="1" lang="en-US" altLang="zh-CN" sz="2000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什么是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FP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89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0"/>
            <a:ext cx="7408333" cy="4474983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定义是语法的一部分。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可以赋值给变量、数组、对象属性。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可以作为函数的参数。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可以作为函数的返回值。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函数本身是一个对象。可以有属性和方法，并且可以动态的创建和添加属性和方法。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endParaRPr kumimoji="1" lang="en-US" altLang="zh-CN" sz="2800" dirty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开发过程中我们绝大多数时间在写函数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  <a:p>
            <a:pPr>
              <a:buFont typeface="Wingdings" charset="2"/>
              <a:buChar char="u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函数是表现业务逻辑的单元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在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JavaScript</a:t>
            </a:r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中函数是</a:t>
            </a: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/>
            </a:r>
            <a:br>
              <a:rPr kumimoji="1" lang="en-US" altLang="zh-CN" dirty="0" smtClean="0">
                <a:latin typeface="Heiti SC Light"/>
                <a:ea typeface="Heiti SC Light"/>
                <a:cs typeface="Heiti SC Light"/>
              </a:rPr>
            </a:br>
            <a:r>
              <a:rPr kumimoji="1" lang="en-US" altLang="zh-CN" dirty="0" smtClean="0">
                <a:latin typeface="Heiti SC Light"/>
                <a:ea typeface="Heiti SC Light"/>
                <a:cs typeface="Heiti SC Light"/>
              </a:rPr>
              <a:t>FIRST</a:t>
            </a:r>
            <a:r>
              <a:rPr kumimoji="1" lang="en-US" altLang="zh-CN" dirty="0">
                <a:latin typeface="Heiti SC Light"/>
                <a:ea typeface="Heiti SC Light"/>
                <a:cs typeface="Heiti SC Light"/>
              </a:rPr>
              <a:t>-CLASS OBJECTS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41539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0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/>
        </p:nvGrpSpPr>
        <p:grpSpPr>
          <a:xfrm>
            <a:off x="457200" y="2506418"/>
            <a:ext cx="6686702" cy="4054342"/>
            <a:chOff x="457200" y="2506418"/>
            <a:chExt cx="6686702" cy="405434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2506418"/>
              <a:ext cx="6686702" cy="4054342"/>
            </a:xfrm>
            <a:prstGeom prst="rect">
              <a:avLst/>
            </a:prstGeom>
          </p:spPr>
        </p:pic>
        <p:cxnSp>
          <p:nvCxnSpPr>
            <p:cNvPr id="9" name="直线连接符 8"/>
            <p:cNvCxnSpPr/>
            <p:nvPr/>
          </p:nvCxnSpPr>
          <p:spPr>
            <a:xfrm>
              <a:off x="5857344" y="6427148"/>
              <a:ext cx="98486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72067" y="1651181"/>
            <a:ext cx="7408333" cy="72012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浏览器都做什么？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>
                <a:latin typeface="Heiti SC Light"/>
                <a:ea typeface="Heiti SC Light"/>
                <a:cs typeface="Heiti SC Light"/>
              </a:rPr>
              <a:t>浏览器的事件循环</a:t>
            </a:r>
            <a:endParaRPr kumimoji="1" lang="zh-CN" altLang="en-US" dirty="0"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90032" y="1651180"/>
            <a:ext cx="7772400" cy="720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2633" y="3725383"/>
            <a:ext cx="35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浏览器事件：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Load</a:t>
            </a:r>
            <a:r>
              <a:rPr kumimoji="1" lang="zh-CN" altLang="en-US" dirty="0"/>
              <a:t>、</a:t>
            </a:r>
            <a:r>
              <a:rPr kumimoji="1" lang="en-US" altLang="zh-CN" dirty="0" smtClean="0"/>
              <a:t>Unload</a:t>
            </a:r>
          </a:p>
          <a:p>
            <a:r>
              <a:rPr kumimoji="1" lang="zh-CN" altLang="en-US" dirty="0" smtClean="0"/>
              <a:t>网络事件： </a:t>
            </a:r>
            <a:r>
              <a:rPr kumimoji="1" lang="en-US" altLang="zh-CN" dirty="0" smtClean="0"/>
              <a:t>Ajax</a:t>
            </a:r>
            <a:r>
              <a:rPr kumimoji="1" lang="zh-CN" altLang="en-US" dirty="0" smtClean="0"/>
              <a:t>请求成功、失败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用户点击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拖放、移动</a:t>
            </a:r>
            <a:r>
              <a:rPr kumimoji="1" lang="zh-CN" altLang="en-US" dirty="0"/>
              <a:t>、</a:t>
            </a:r>
            <a:r>
              <a:rPr kumimoji="1" lang="zh-CN" altLang="en-US" dirty="0" smtClean="0"/>
              <a:t>输入</a:t>
            </a:r>
            <a:endParaRPr kumimoji="1" lang="en-US" altLang="zh-CN" dirty="0" smtClean="0"/>
          </a:p>
          <a:p>
            <a:r>
              <a:rPr kumimoji="1" lang="zh-CN" altLang="en-US" dirty="0" smtClean="0"/>
              <a:t>定时器：</a:t>
            </a:r>
            <a:r>
              <a:rPr kumimoji="1" lang="en-US" altLang="zh-CN" dirty="0" smtClean="0"/>
              <a:t>Timeout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Interval</a:t>
            </a:r>
            <a:endParaRPr kumimoji="1" lang="zh-CN" altLang="en-US" dirty="0"/>
          </a:p>
        </p:txBody>
      </p:sp>
      <p:sp>
        <p:nvSpPr>
          <p:cNvPr id="7" name="内容占位符 4"/>
          <p:cNvSpPr txBox="1">
            <a:spLocks/>
          </p:cNvSpPr>
          <p:nvPr/>
        </p:nvSpPr>
        <p:spPr>
          <a:xfrm>
            <a:off x="2872391" y="5356487"/>
            <a:ext cx="3827270" cy="72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sz="2800" dirty="0" smtClean="0">
                <a:latin typeface="Heiti SC Light"/>
                <a:ea typeface="Heiti SC Light"/>
                <a:cs typeface="Heiti SC Light"/>
              </a:rPr>
              <a:t>事件处理的单元：函数</a:t>
            </a:r>
            <a:endParaRPr kumimoji="1" lang="en-US" altLang="zh-CN" sz="2800" dirty="0" smtClean="0">
              <a:latin typeface="Heiti SC Light"/>
              <a:ea typeface="Heiti SC Light"/>
              <a:cs typeface="Heiti SC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827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</TotalTime>
  <Words>502</Words>
  <Application>Microsoft Macintosh PowerPoint</Application>
  <PresentationFormat>全屏显示(4:3)</PresentationFormat>
  <Paragraphs>105</Paragraphs>
  <Slides>13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波形</vt:lpstr>
      <vt:lpstr>JavaScript  Function Object</vt:lpstr>
      <vt:lpstr>agenda</vt:lpstr>
      <vt:lpstr>JsTestDriver</vt:lpstr>
      <vt:lpstr>Secrets of the JavaScript Ninja</vt:lpstr>
      <vt:lpstr>为什么在JavaScript中 Function很重要</vt:lpstr>
      <vt:lpstr>JavaScript是什么类型的语言？</vt:lpstr>
      <vt:lpstr>什么是FP</vt:lpstr>
      <vt:lpstr>在JavaScript中函数是 FIRST-CLASS OBJECTS</vt:lpstr>
      <vt:lpstr>浏览器的事件循环</vt:lpstr>
      <vt:lpstr>Function对象的特性</vt:lpstr>
      <vt:lpstr>如何定义函数？</vt:lpstr>
      <vt:lpstr>Function和Scope</vt:lpstr>
      <vt:lpstr>x,y 是多少？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 3</dc:title>
  <dc:creator>天一 马</dc:creator>
  <cp:lastModifiedBy>天一 马</cp:lastModifiedBy>
  <cp:revision>56</cp:revision>
  <dcterms:created xsi:type="dcterms:W3CDTF">2013-08-04T15:41:53Z</dcterms:created>
  <dcterms:modified xsi:type="dcterms:W3CDTF">2013-10-03T10:10:51Z</dcterms:modified>
</cp:coreProperties>
</file>