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39" autoAdjust="0"/>
  </p:normalViewPr>
  <p:slideViewPr>
    <p:cSldViewPr snapToGrid="0" snapToObjects="1"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286D4-F5AA-6C46-BE6D-415A806E88D7}" type="datetimeFigureOut">
              <a:rPr kumimoji="1" lang="zh-CN" altLang="en-US" smtClean="0"/>
              <a:t>2013/10/5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17A2A-56D0-C847-AD3B-89221304C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7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这本书中</a:t>
            </a:r>
            <a:r>
              <a:rPr kumimoji="1" lang="zh-CN" altLang="en-US" dirty="0" smtClean="0"/>
              <a:t>深入的</a:t>
            </a:r>
            <a:r>
              <a:rPr kumimoji="1" lang="en-US" altLang="en-US" dirty="0" err="1" smtClean="0"/>
              <a:t>解释了一些其他JavaScript书籍中一直没有很好的</a:t>
            </a:r>
            <a:r>
              <a:rPr kumimoji="1" lang="zh-CN" altLang="en-US" dirty="0" smtClean="0"/>
              <a:t>涉及</a:t>
            </a:r>
            <a:r>
              <a:rPr kumimoji="1" lang="en-US" altLang="en-US" dirty="0" smtClean="0"/>
              <a:t>的内容：函数对象， 闭包， 跨浏览器问题， 事件机制等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970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Callee</a:t>
            </a:r>
            <a:r>
              <a:rPr kumimoji="1" lang="zh-CN" altLang="en-US" dirty="0" smtClean="0"/>
              <a:t>属性在今后的浏览器中可能再支持。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的范围定义和其他语言不一样， 其他语言如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是通过</a:t>
            </a:r>
            <a:r>
              <a:rPr kumimoji="1" lang="en-US" altLang="zh-CN" dirty="0" smtClean="0"/>
              <a:t>{}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来定义范围，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是通过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定义范围。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ANuhiJU/3/ed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TW" altLang="en-US" dirty="0">
                <a:latin typeface="Heiti SC Light"/>
                <a:ea typeface="Heiti SC Light"/>
                <a:cs typeface="Heiti SC Light"/>
              </a:rPr>
              <a:t>对象的特性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8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3089514"/>
            <a:ext cx="7408333" cy="849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zh-CN" sz="2800" dirty="0">
                <a:latin typeface="Heiti SC Light"/>
                <a:ea typeface="Heiti SC Light"/>
                <a:cs typeface="Heiti SC Light"/>
              </a:rPr>
              <a:t>f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unction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foo(arg1,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arg2){return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true;}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如何定义函数？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线形标注 1 2"/>
          <p:cNvSpPr/>
          <p:nvPr/>
        </p:nvSpPr>
        <p:spPr>
          <a:xfrm>
            <a:off x="457200" y="2186270"/>
            <a:ext cx="1891974" cy="405321"/>
          </a:xfrm>
          <a:prstGeom prst="borderCallout1">
            <a:avLst>
              <a:gd name="adj1" fmla="val 122389"/>
              <a:gd name="adj2" fmla="val 38570"/>
              <a:gd name="adj3" fmla="val 250758"/>
              <a:gd name="adj4" fmla="val 6600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1555587" y="4411943"/>
            <a:ext cx="1891974" cy="405321"/>
          </a:xfrm>
          <a:prstGeom prst="borderCallout1">
            <a:avLst>
              <a:gd name="adj1" fmla="val -34262"/>
              <a:gd name="adj2" fmla="val 46104"/>
              <a:gd name="adj3" fmla="val -200014"/>
              <a:gd name="adj4" fmla="val 6668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函数名（可选）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4144228" y="4453958"/>
            <a:ext cx="2218506" cy="405321"/>
          </a:xfrm>
          <a:prstGeom prst="borderCallout1">
            <a:avLst>
              <a:gd name="adj1" fmla="val -34262"/>
              <a:gd name="adj2" fmla="val 46104"/>
              <a:gd name="adj3" fmla="val -209605"/>
              <a:gd name="adj4" fmla="val 901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逗号分隔参数列表</a:t>
            </a:r>
            <a:endParaRPr kumimoji="1"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5253481" y="1800189"/>
            <a:ext cx="2218506" cy="405321"/>
          </a:xfrm>
          <a:prstGeom prst="borderCallout1">
            <a:avLst>
              <a:gd name="adj1" fmla="val 138374"/>
              <a:gd name="adj2" fmla="val 46104"/>
              <a:gd name="adj3" fmla="val 311500"/>
              <a:gd name="adj4" fmla="val 3412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函数体</a:t>
            </a:r>
            <a:endParaRPr kumimoji="1" lang="zh-CN" altLang="en-US" dirty="0"/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1024467" y="4970841"/>
            <a:ext cx="7408333" cy="1236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函数名是可选的。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函数的名字的有效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scope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和函数定义的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scope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一致。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可以通过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name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属性取得函数名，匿名函数的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name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属性为空字符串。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774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Scope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定义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da-DK" altLang="zh-CN" sz="2000" dirty="0" err="1"/>
              <a:t>if</a:t>
            </a:r>
            <a:r>
              <a:rPr kumimoji="1" lang="da-DK" altLang="zh-CN" sz="2000" dirty="0"/>
              <a:t> (</a:t>
            </a:r>
            <a:r>
              <a:rPr kumimoji="1" lang="da-DK" altLang="zh-CN" sz="2000" dirty="0" err="1"/>
              <a:t>window</a:t>
            </a:r>
            <a:r>
              <a:rPr kumimoji="1" lang="da-DK" altLang="zh-CN" sz="2000" dirty="0"/>
              <a:t>) {</a:t>
            </a:r>
          </a:p>
          <a:p>
            <a:pPr marL="0" indent="0">
              <a:buNone/>
            </a:pPr>
            <a:r>
              <a:rPr kumimoji="1" lang="da-DK" altLang="zh-CN" sz="2000" dirty="0"/>
              <a:t>    var x = 213;</a:t>
            </a:r>
          </a:p>
          <a:p>
            <a:pPr marL="0" indent="0">
              <a:buNone/>
            </a:pPr>
            <a:r>
              <a:rPr kumimoji="1" lang="da-DK" altLang="zh-CN" sz="2000" dirty="0"/>
              <a:t>}</a:t>
            </a:r>
          </a:p>
          <a:p>
            <a:pPr marL="0" indent="0">
              <a:buNone/>
            </a:pPr>
            <a:r>
              <a:rPr kumimoji="1" lang="da-DK" altLang="zh-CN" sz="2000" dirty="0"/>
              <a:t>alert(x)</a:t>
            </a:r>
            <a:r>
              <a:rPr kumimoji="1" lang="da-DK" altLang="zh-CN" sz="2000" dirty="0" smtClean="0"/>
              <a:t>;</a:t>
            </a:r>
          </a:p>
          <a:p>
            <a:pPr marL="0" indent="0">
              <a:buNone/>
            </a:pPr>
            <a:endParaRPr kumimoji="1"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Function和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</a:t>
            </a: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cope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内容占位符 11"/>
          <p:cNvSpPr txBox="1">
            <a:spLocks/>
          </p:cNvSpPr>
          <p:nvPr/>
        </p:nvSpPr>
        <p:spPr>
          <a:xfrm>
            <a:off x="3641402" y="3135826"/>
            <a:ext cx="5219036" cy="31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zh-CN" altLang="en-US" dirty="0" smtClean="0"/>
              <a:t>变量的范围从定义到所在函数结束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有名字的函数的范围从所在函数开始至结束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61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Function和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</a:t>
            </a: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cope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36" y="2057543"/>
            <a:ext cx="7149996" cy="45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 err="1"/>
              <a:t>var</a:t>
            </a:r>
            <a:r>
              <a:rPr kumimoji="1" lang="en-US" altLang="zh-CN" sz="2000" dirty="0"/>
              <a:t> y = 10;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if (!(x in window)) {</a:t>
            </a:r>
          </a:p>
          <a:p>
            <a:pPr marL="0" indent="0">
              <a:buNone/>
            </a:pPr>
            <a:r>
              <a:rPr kumimoji="1" lang="en-US" altLang="zh-CN" sz="2000" dirty="0"/>
              <a:t>    </a:t>
            </a:r>
            <a:r>
              <a:rPr kumimoji="1" lang="en-US" altLang="zh-CN" sz="2000" dirty="0" err="1"/>
              <a:t>var</a:t>
            </a:r>
            <a:r>
              <a:rPr kumimoji="1" lang="en-US" altLang="zh-CN" sz="2000" dirty="0"/>
              <a:t> x = 10;</a:t>
            </a:r>
          </a:p>
          <a:p>
            <a:pPr marL="0" indent="0">
              <a:buNone/>
            </a:pPr>
            <a:r>
              <a:rPr kumimoji="1" lang="en-US" altLang="zh-CN" sz="2000" dirty="0"/>
              <a:t>} else {</a:t>
            </a:r>
          </a:p>
          <a:p>
            <a:pPr marL="0" indent="0">
              <a:buNone/>
            </a:pPr>
            <a:r>
              <a:rPr kumimoji="1" lang="en-US" altLang="zh-CN" sz="2000" dirty="0"/>
              <a:t>    ++y;</a:t>
            </a:r>
          </a:p>
          <a:p>
            <a:pPr marL="0" indent="0">
              <a:buNone/>
            </a:pPr>
            <a:r>
              <a:rPr kumimoji="1" lang="en-US" altLang="zh-CN" sz="2000" dirty="0"/>
              <a:t>}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alert(x);</a:t>
            </a:r>
          </a:p>
          <a:p>
            <a:pPr marL="0" indent="0">
              <a:buNone/>
            </a:pPr>
            <a:r>
              <a:rPr kumimoji="1" lang="en-US" altLang="zh-CN" sz="2000" dirty="0"/>
              <a:t>alert(y)</a:t>
            </a:r>
            <a:r>
              <a:rPr kumimoji="1" lang="en-US" altLang="zh-CN" sz="2000" dirty="0" smtClean="0"/>
              <a:t>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hlinkClick r:id="rId3"/>
              </a:rPr>
              <a:t>http://jsbin.com/ANuhiJU/3/</a:t>
            </a:r>
            <a:r>
              <a:rPr kumimoji="1" lang="en-US" altLang="zh-CN" sz="2000" dirty="0" smtClean="0">
                <a:hlinkClick r:id="rId3"/>
              </a:rPr>
              <a:t>edit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x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,y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是多少？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Invoke as 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Invoke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as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method</a:t>
            </a:r>
          </a:p>
          <a:p>
            <a:pPr>
              <a:buFont typeface="Wingdings" charset="2"/>
              <a:buChar char="Ø"/>
            </a:pPr>
            <a:r>
              <a:rPr kumimoji="1" lang="zh-CN" altLang="zh-CN" sz="3200" dirty="0" smtClean="0">
                <a:latin typeface="+mj-ea"/>
                <a:ea typeface="+mj-ea"/>
              </a:rPr>
              <a:t>I</a:t>
            </a:r>
            <a:r>
              <a:rPr kumimoji="1" lang="en-US" altLang="zh-CN" sz="3200" dirty="0" err="1" smtClean="0">
                <a:latin typeface="+mj-ea"/>
                <a:ea typeface="+mj-ea"/>
              </a:rPr>
              <a:t>nvokde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as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constructor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Via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apply()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and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call()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methods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如何调用函数？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zh-CN" sz="3200" dirty="0" smtClean="0">
                <a:latin typeface="+mj-ea"/>
                <a:ea typeface="+mj-ea"/>
              </a:rPr>
              <a:t>a</a:t>
            </a:r>
            <a:r>
              <a:rPr kumimoji="1" lang="en-US" altLang="zh-CN" sz="3200" dirty="0" err="1" smtClean="0">
                <a:latin typeface="+mj-ea"/>
                <a:ea typeface="+mj-ea"/>
              </a:rPr>
              <a:t>rgument</a:t>
            </a:r>
            <a:r>
              <a:rPr kumimoji="1" lang="zh-CN" altLang="en-US" sz="3200" dirty="0" smtClean="0">
                <a:latin typeface="+mj-ea"/>
                <a:ea typeface="+mj-ea"/>
              </a:rPr>
              <a:t>s和</a:t>
            </a:r>
            <a:r>
              <a:rPr kumimoji="1" lang="en-US" altLang="zh-CN" sz="3200" dirty="0" smtClean="0">
                <a:latin typeface="+mj-ea"/>
                <a:ea typeface="+mj-ea"/>
              </a:rPr>
              <a:t>parameters</a:t>
            </a:r>
            <a:r>
              <a:rPr kumimoji="1" lang="zh-CN" altLang="en-US" sz="3200" dirty="0" smtClean="0">
                <a:latin typeface="+mj-ea"/>
                <a:ea typeface="+mj-ea"/>
              </a:rPr>
              <a:t>的区别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 smtClean="0">
                <a:latin typeface="+mj-ea"/>
                <a:ea typeface="+mj-ea"/>
              </a:rPr>
              <a:t>f</a:t>
            </a:r>
            <a:r>
              <a:rPr kumimoji="1" lang="en-US" altLang="zh-CN" sz="3000" dirty="0" smtClean="0">
                <a:latin typeface="+mj-ea"/>
                <a:ea typeface="+mj-ea"/>
              </a:rPr>
              <a:t>unction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whatever(a,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b){}</a:t>
            </a: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>
                <a:latin typeface="+mj-ea"/>
                <a:ea typeface="+mj-ea"/>
              </a:rPr>
              <a:t>w</a:t>
            </a:r>
            <a:r>
              <a:rPr kumimoji="1" lang="zh-CN" altLang="zh-CN" sz="3000" dirty="0" smtClean="0">
                <a:latin typeface="+mj-ea"/>
                <a:ea typeface="+mj-ea"/>
              </a:rPr>
              <a:t>h</a:t>
            </a:r>
            <a:r>
              <a:rPr kumimoji="1" lang="en-US" altLang="zh-CN" sz="3000" dirty="0" err="1" smtClean="0">
                <a:latin typeface="+mj-ea"/>
                <a:ea typeface="+mj-ea"/>
              </a:rPr>
              <a:t>atever</a:t>
            </a:r>
            <a:r>
              <a:rPr kumimoji="1" lang="en-US" altLang="zh-CN" sz="3000" dirty="0" smtClean="0">
                <a:latin typeface="+mj-ea"/>
                <a:ea typeface="+mj-ea"/>
              </a:rPr>
              <a:t>(1,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2,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3,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4); 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2800" dirty="0" smtClean="0">
                <a:latin typeface="+mj-ea"/>
                <a:ea typeface="+mj-ea"/>
              </a:rPr>
              <a:t>1</a:t>
            </a:r>
            <a:r>
              <a:rPr kumimoji="1" lang="zh-CN" altLang="en-US" sz="2800" dirty="0" smtClean="0">
                <a:latin typeface="+mj-ea"/>
                <a:ea typeface="+mj-ea"/>
              </a:rPr>
              <a:t>赋给</a:t>
            </a:r>
            <a:r>
              <a:rPr kumimoji="1" lang="en-US" altLang="zh-CN" sz="2800" dirty="0" smtClean="0">
                <a:latin typeface="+mj-ea"/>
                <a:ea typeface="+mj-ea"/>
              </a:rPr>
              <a:t>a,</a:t>
            </a:r>
            <a:r>
              <a:rPr kumimoji="1" lang="zh-CN" altLang="en-US" sz="2800" dirty="0" smtClean="0">
                <a:latin typeface="+mj-ea"/>
                <a:ea typeface="+mj-ea"/>
              </a:rPr>
              <a:t> </a:t>
            </a:r>
            <a:r>
              <a:rPr kumimoji="1" lang="zh-CN" altLang="zh-CN" sz="2800" dirty="0" smtClean="0">
                <a:latin typeface="+mj-ea"/>
                <a:ea typeface="+mj-ea"/>
              </a:rPr>
              <a:t>2</a:t>
            </a:r>
            <a:r>
              <a:rPr kumimoji="1" lang="zh-CN" altLang="en-US" sz="2800" dirty="0" smtClean="0">
                <a:latin typeface="+mj-ea"/>
                <a:ea typeface="+mj-ea"/>
              </a:rPr>
              <a:t>赋给</a:t>
            </a:r>
            <a:r>
              <a:rPr kumimoji="1" lang="en-US" altLang="zh-CN" sz="2800" dirty="0" smtClean="0">
                <a:latin typeface="+mj-ea"/>
                <a:ea typeface="+mj-ea"/>
              </a:rPr>
              <a:t>b,</a:t>
            </a:r>
            <a:r>
              <a:rPr kumimoji="1" lang="zh-CN" altLang="en-US" sz="2800" dirty="0" smtClean="0">
                <a:latin typeface="+mj-ea"/>
                <a:ea typeface="+mj-ea"/>
              </a:rPr>
              <a:t> </a:t>
            </a:r>
            <a:r>
              <a:rPr kumimoji="1" lang="en-US" altLang="zh-CN" sz="2800" dirty="0" smtClean="0">
                <a:latin typeface="+mj-ea"/>
                <a:ea typeface="+mj-ea"/>
              </a:rPr>
              <a:t>3,4</a:t>
            </a:r>
            <a:r>
              <a:rPr kumimoji="1" lang="zh-CN" altLang="en-US" sz="2800" dirty="0" smtClean="0">
                <a:latin typeface="+mj-ea"/>
                <a:ea typeface="+mj-ea"/>
              </a:rPr>
              <a:t>未赋给任何参数，但不是说</a:t>
            </a:r>
            <a:r>
              <a:rPr kumimoji="1" lang="en-US" altLang="zh-CN" sz="2800" dirty="0" smtClean="0">
                <a:latin typeface="+mj-ea"/>
                <a:ea typeface="+mj-ea"/>
              </a:rPr>
              <a:t>3</a:t>
            </a:r>
            <a:r>
              <a:rPr kumimoji="1" lang="zh-CN" altLang="en-US" sz="2800" dirty="0" smtClean="0">
                <a:latin typeface="+mj-ea"/>
                <a:ea typeface="+mj-ea"/>
              </a:rPr>
              <a:t>，</a:t>
            </a:r>
            <a:r>
              <a:rPr kumimoji="1" lang="en-US" altLang="zh-CN" sz="2800" dirty="0" smtClean="0">
                <a:latin typeface="+mj-ea"/>
                <a:ea typeface="+mj-ea"/>
              </a:rPr>
              <a:t>4</a:t>
            </a:r>
            <a:r>
              <a:rPr kumimoji="1" lang="zh-CN" altLang="en-US" sz="2800" dirty="0" smtClean="0">
                <a:latin typeface="+mj-ea"/>
                <a:ea typeface="+mj-ea"/>
              </a:rPr>
              <a:t>没有传递给</a:t>
            </a:r>
            <a:r>
              <a:rPr kumimoji="1" lang="en-US" altLang="zh-CN" sz="2800" dirty="0" smtClean="0">
                <a:latin typeface="+mj-ea"/>
                <a:ea typeface="+mj-ea"/>
              </a:rPr>
              <a:t>whatever</a:t>
            </a:r>
            <a:r>
              <a:rPr kumimoji="1" lang="zh-CN" altLang="en-US" sz="2800" dirty="0" smtClean="0">
                <a:latin typeface="+mj-ea"/>
                <a:ea typeface="+mj-ea"/>
              </a:rPr>
              <a:t>函数</a:t>
            </a:r>
            <a:endParaRPr kumimoji="1" lang="en-US" altLang="zh-CN" sz="28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>
                <a:latin typeface="+mj-ea"/>
                <a:ea typeface="+mj-ea"/>
              </a:rPr>
              <a:t>w</a:t>
            </a:r>
            <a:r>
              <a:rPr kumimoji="1" lang="en-US" altLang="zh-CN" sz="3000" dirty="0" err="1" smtClean="0">
                <a:latin typeface="+mj-ea"/>
                <a:ea typeface="+mj-ea"/>
              </a:rPr>
              <a:t>hatever</a:t>
            </a:r>
            <a:r>
              <a:rPr kumimoji="1" lang="en-US" altLang="zh-CN" sz="3000" dirty="0" smtClean="0">
                <a:latin typeface="+mj-ea"/>
                <a:ea typeface="+mj-ea"/>
              </a:rPr>
              <a:t>(1);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2800" dirty="0" smtClean="0">
                <a:latin typeface="+mj-ea"/>
                <a:ea typeface="+mj-ea"/>
              </a:rPr>
              <a:t>a=1,</a:t>
            </a:r>
            <a:r>
              <a:rPr kumimoji="1" lang="zh-CN" altLang="en-US" sz="2800" dirty="0" smtClean="0">
                <a:latin typeface="+mj-ea"/>
                <a:ea typeface="+mj-ea"/>
              </a:rPr>
              <a:t> </a:t>
            </a:r>
            <a:r>
              <a:rPr kumimoji="1" lang="en-US" altLang="zh-CN" sz="2800" dirty="0" smtClean="0">
                <a:latin typeface="+mj-ea"/>
                <a:ea typeface="+mj-ea"/>
              </a:rPr>
              <a:t>b=</a:t>
            </a:r>
            <a:r>
              <a:rPr kumimoji="1" lang="zh-CN" altLang="en-US" sz="2800" dirty="0" smtClean="0">
                <a:latin typeface="+mj-ea"/>
                <a:ea typeface="+mj-ea"/>
              </a:rPr>
              <a:t>u</a:t>
            </a:r>
            <a:r>
              <a:rPr kumimoji="1" lang="en-US" altLang="zh-CN" sz="2800" dirty="0" err="1" smtClean="0">
                <a:latin typeface="+mj-ea"/>
                <a:ea typeface="+mj-ea"/>
              </a:rPr>
              <a:t>ndefined</a:t>
            </a:r>
            <a:endParaRPr kumimoji="1" lang="en-US" altLang="zh-CN" sz="28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所有的函数调用都有隐式的两个参数：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 smtClean="0">
                <a:latin typeface="+mj-ea"/>
                <a:ea typeface="+mj-ea"/>
              </a:rPr>
              <a:t>a</a:t>
            </a:r>
            <a:r>
              <a:rPr kumimoji="1" lang="en-US" altLang="zh-CN" sz="3000" dirty="0" err="1" smtClean="0">
                <a:latin typeface="+mj-ea"/>
                <a:ea typeface="+mj-ea"/>
              </a:rPr>
              <a:t>rguments</a:t>
            </a:r>
            <a:endParaRPr kumimoji="1" lang="en-US" altLang="zh-CN" sz="3000" dirty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3000" dirty="0" smtClean="0">
                <a:latin typeface="+mj-ea"/>
                <a:ea typeface="+mj-ea"/>
              </a:rPr>
              <a:t>this</a:t>
            </a:r>
          </a:p>
          <a:p>
            <a:pPr>
              <a:buFont typeface="Wingdings" charset="2"/>
              <a:buChar char="Ø"/>
            </a:pP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arguments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4333412" y="1890895"/>
            <a:ext cx="2218506" cy="405321"/>
          </a:xfrm>
          <a:prstGeom prst="borderCallout1">
            <a:avLst>
              <a:gd name="adj1" fmla="val 138374"/>
              <a:gd name="adj2" fmla="val 46104"/>
              <a:gd name="adj3" fmla="val 234773"/>
              <a:gd name="adj4" fmla="val -150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+mj-ea"/>
                <a:ea typeface="+mj-ea"/>
              </a:rPr>
              <a:t>p</a:t>
            </a:r>
            <a:r>
              <a:rPr kumimoji="1" lang="en-US" altLang="zh-CN" dirty="0" err="1" smtClean="0">
                <a:latin typeface="+mj-ea"/>
                <a:ea typeface="+mj-ea"/>
              </a:rPr>
              <a:t>arameters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833519" y="3062304"/>
            <a:ext cx="2218506" cy="405321"/>
          </a:xfrm>
          <a:prstGeom prst="borderCallout1">
            <a:avLst>
              <a:gd name="adj1" fmla="val 26480"/>
              <a:gd name="adj2" fmla="val -5883"/>
              <a:gd name="adj3" fmla="val 74925"/>
              <a:gd name="adj4" fmla="val -7568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latin typeface="+mj-ea"/>
                <a:ea typeface="+mj-ea"/>
              </a:rPr>
              <a:t>a</a:t>
            </a:r>
            <a:r>
              <a:rPr kumimoji="1" lang="en-US" altLang="zh-CN" dirty="0" err="1" smtClean="0">
                <a:latin typeface="+mj-ea"/>
                <a:ea typeface="+mj-ea"/>
              </a:rPr>
              <a:t>rguments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19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和</a:t>
            </a:r>
            <a:r>
              <a:rPr kumimoji="1" lang="en-US" altLang="zh-CN" sz="3200" dirty="0" smtClean="0">
                <a:latin typeface="+mj-ea"/>
                <a:ea typeface="+mj-ea"/>
              </a:rPr>
              <a:t>Java</a:t>
            </a:r>
            <a:r>
              <a:rPr kumimoji="1" lang="zh-CN" altLang="en-US" sz="3200" dirty="0" smtClean="0">
                <a:latin typeface="+mj-ea"/>
                <a:ea typeface="+mj-ea"/>
              </a:rPr>
              <a:t>中的</a:t>
            </a:r>
            <a:r>
              <a:rPr kumimoji="1" lang="en-US" altLang="zh-CN" sz="3200" dirty="0" smtClean="0">
                <a:latin typeface="+mj-ea"/>
                <a:ea typeface="+mj-ea"/>
              </a:rPr>
              <a:t>this</a:t>
            </a:r>
            <a:r>
              <a:rPr kumimoji="1" lang="zh-CN" altLang="en-US" sz="3200" dirty="0" smtClean="0">
                <a:latin typeface="+mj-ea"/>
                <a:ea typeface="+mj-ea"/>
              </a:rPr>
              <a:t>不是同一个概念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JavaScript</a:t>
            </a:r>
            <a:r>
              <a:rPr kumimoji="1" lang="zh-CN" altLang="en-US" sz="3200" dirty="0" smtClean="0">
                <a:latin typeface="+mj-ea"/>
                <a:ea typeface="+mj-ea"/>
              </a:rPr>
              <a:t>的</a:t>
            </a:r>
            <a:r>
              <a:rPr kumimoji="1" lang="en-US" altLang="zh-CN" sz="3200" dirty="0" smtClean="0">
                <a:latin typeface="+mj-ea"/>
                <a:ea typeface="+mj-ea"/>
              </a:rPr>
              <a:t>this</a:t>
            </a:r>
            <a:r>
              <a:rPr kumimoji="1" lang="zh-CN" altLang="en-US" sz="3200" dirty="0" smtClean="0">
                <a:latin typeface="+mj-ea"/>
                <a:ea typeface="+mj-ea"/>
              </a:rPr>
              <a:t>是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context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具体是什么值要看函数是怎么调用的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this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6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理所当然！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通过</a:t>
            </a:r>
            <a:r>
              <a:rPr kumimoji="1" lang="en-US" altLang="zh-CN" sz="3200" dirty="0" smtClean="0">
                <a:latin typeface="+mj-ea"/>
                <a:ea typeface="+mj-ea"/>
              </a:rPr>
              <a:t>()</a:t>
            </a:r>
            <a:r>
              <a:rPr kumimoji="1" lang="zh-CN" altLang="en-US" sz="3200" dirty="0" smtClean="0">
                <a:latin typeface="+mj-ea"/>
                <a:ea typeface="+mj-ea"/>
              </a:rPr>
              <a:t>操作符调用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sz="3200" dirty="0">
                <a:latin typeface="+mj-ea"/>
                <a:ea typeface="+mj-ea"/>
              </a:rPr>
              <a:t>f</a:t>
            </a:r>
            <a:r>
              <a:rPr kumimoji="1" lang="en-US" altLang="zh-CN" sz="3200" dirty="0" smtClean="0">
                <a:latin typeface="+mj-ea"/>
                <a:ea typeface="+mj-ea"/>
              </a:rPr>
              <a:t>unction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context</a:t>
            </a:r>
            <a:r>
              <a:rPr kumimoji="1" lang="zh-CN" altLang="en-US" sz="3200" dirty="0" smtClean="0">
                <a:latin typeface="+mj-ea"/>
                <a:ea typeface="+mj-ea"/>
              </a:rPr>
              <a:t> 是 </a:t>
            </a:r>
            <a:r>
              <a:rPr kumimoji="1" lang="en-US" altLang="zh-CN" sz="3200" dirty="0" smtClean="0">
                <a:latin typeface="+mj-ea"/>
                <a:ea typeface="+mj-ea"/>
              </a:rPr>
              <a:t>window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可以理解为</a:t>
            </a:r>
            <a:r>
              <a:rPr kumimoji="1" lang="en-US" altLang="zh-CN" sz="3200" dirty="0" smtClean="0">
                <a:latin typeface="+mj-ea"/>
                <a:ea typeface="+mj-ea"/>
              </a:rPr>
              <a:t>Invoke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as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的特殊形式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同样是通过</a:t>
            </a:r>
            <a:r>
              <a:rPr kumimoji="1" lang="en-US" altLang="zh-CN" sz="3200" dirty="0" smtClean="0">
                <a:latin typeface="+mj-ea"/>
                <a:ea typeface="+mj-ea"/>
              </a:rPr>
              <a:t>()</a:t>
            </a:r>
            <a:r>
              <a:rPr kumimoji="1" lang="zh-CN" altLang="en-US" sz="3200" dirty="0" smtClean="0">
                <a:latin typeface="+mj-ea"/>
                <a:ea typeface="+mj-ea"/>
              </a:rPr>
              <a:t>操作符调用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当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作为对象的属性时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这是我们把这个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叫做</a:t>
            </a:r>
            <a:r>
              <a:rPr kumimoji="1" lang="en-US" altLang="zh-CN" sz="3200" dirty="0" smtClean="0">
                <a:latin typeface="+mj-ea"/>
                <a:ea typeface="+mj-ea"/>
              </a:rPr>
              <a:t>method</a:t>
            </a:r>
          </a:p>
          <a:p>
            <a:pPr>
              <a:buFont typeface="Wingdings" charset="2"/>
              <a:buChar char="Ø"/>
            </a:pPr>
            <a:r>
              <a:rPr kumimoji="1" lang="zh-CN" altLang="zh-CN" sz="3200" dirty="0">
                <a:latin typeface="+mj-ea"/>
                <a:ea typeface="+mj-ea"/>
              </a:rPr>
              <a:t>f</a:t>
            </a:r>
            <a:r>
              <a:rPr kumimoji="1" lang="en-US" altLang="zh-CN" sz="3200" dirty="0" smtClean="0">
                <a:latin typeface="+mj-ea"/>
                <a:ea typeface="+mj-ea"/>
              </a:rPr>
              <a:t>unction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context</a:t>
            </a:r>
            <a:r>
              <a:rPr kumimoji="1" lang="zh-CN" altLang="en-US" sz="3200" dirty="0" smtClean="0">
                <a:latin typeface="+mj-ea"/>
                <a:ea typeface="+mj-ea"/>
              </a:rPr>
              <a:t> 是 所属对象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200" dirty="0" err="1" smtClean="0">
                <a:latin typeface="+mj-ea"/>
                <a:ea typeface="+mj-ea"/>
              </a:rPr>
              <a:t>Javascript</a:t>
            </a:r>
            <a:r>
              <a:rPr kumimoji="1" lang="zh-CN" altLang="en-US" sz="3200" dirty="0" smtClean="0">
                <a:latin typeface="+mj-ea"/>
                <a:ea typeface="+mj-ea"/>
              </a:rPr>
              <a:t>中实现面向对象编程的关键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method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JsTestDriver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对象的特性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对象的用法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闭包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Underscore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.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agenda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通过</a:t>
            </a:r>
            <a:r>
              <a:rPr kumimoji="1" lang="en-US" altLang="zh-CN" sz="3200" dirty="0" smtClean="0">
                <a:latin typeface="+mj-ea"/>
                <a:ea typeface="+mj-ea"/>
              </a:rPr>
              <a:t>new</a:t>
            </a:r>
            <a:r>
              <a:rPr kumimoji="1" lang="zh-CN" altLang="en-US" sz="3200" dirty="0" smtClean="0">
                <a:latin typeface="+mj-ea"/>
                <a:ea typeface="+mj-ea"/>
              </a:rPr>
              <a:t>操作符调用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JavaScript</a:t>
            </a:r>
            <a:r>
              <a:rPr kumimoji="1" lang="zh-CN" altLang="en-US" sz="3200" dirty="0" smtClean="0">
                <a:latin typeface="+mj-ea"/>
                <a:ea typeface="+mj-ea"/>
              </a:rPr>
              <a:t>在做什么</a:t>
            </a:r>
            <a:r>
              <a:rPr kumimoji="1" lang="zh-CN" altLang="zh-CN" sz="3200" dirty="0" smtClean="0">
                <a:latin typeface="+mj-ea"/>
                <a:ea typeface="+mj-ea"/>
              </a:rPr>
              <a:t>?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创建一个对象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把这个对象作为</a:t>
            </a:r>
            <a:r>
              <a:rPr kumimoji="1" lang="en-US" altLang="zh-CN" sz="3000" dirty="0" smtClean="0">
                <a:latin typeface="+mj-ea"/>
                <a:ea typeface="+mj-ea"/>
              </a:rPr>
              <a:t>this</a:t>
            </a:r>
            <a:r>
              <a:rPr kumimoji="1" lang="zh-CN" altLang="en-US" sz="3000" dirty="0" smtClean="0">
                <a:latin typeface="+mj-ea"/>
                <a:ea typeface="+mj-ea"/>
              </a:rPr>
              <a:t>调用函数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不管函数返回什么都把这个对象返回给调用者。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constructor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kumimoji="1" lang="zh-CN" altLang="zh-CN" sz="3400" dirty="0" smtClean="0">
                <a:latin typeface="+mj-ea"/>
                <a:ea typeface="+mj-ea"/>
              </a:rPr>
              <a:t>a</a:t>
            </a:r>
            <a:r>
              <a:rPr kumimoji="1" lang="en-US" altLang="zh-CN" sz="3400" dirty="0" err="1" smtClean="0">
                <a:latin typeface="+mj-ea"/>
                <a:ea typeface="+mj-ea"/>
              </a:rPr>
              <a:t>pply</a:t>
            </a:r>
            <a:r>
              <a:rPr kumimoji="1" lang="zh-CN" altLang="en-US" sz="3400" dirty="0" smtClean="0">
                <a:latin typeface="+mj-ea"/>
                <a:ea typeface="+mj-ea"/>
              </a:rPr>
              <a:t>和</a:t>
            </a:r>
            <a:r>
              <a:rPr kumimoji="1" lang="en-US" altLang="zh-CN" sz="3400" dirty="0" smtClean="0">
                <a:latin typeface="+mj-ea"/>
                <a:ea typeface="+mj-ea"/>
              </a:rPr>
              <a:t>call</a:t>
            </a:r>
            <a:r>
              <a:rPr kumimoji="1" lang="zh-CN" altLang="en-US" sz="3400" dirty="0" smtClean="0">
                <a:latin typeface="+mj-ea"/>
                <a:ea typeface="+mj-ea"/>
              </a:rPr>
              <a:t>是</a:t>
            </a:r>
            <a:r>
              <a:rPr kumimoji="1" lang="en-US" altLang="zh-CN" sz="3400" dirty="0" smtClean="0">
                <a:latin typeface="+mj-ea"/>
                <a:ea typeface="+mj-ea"/>
              </a:rPr>
              <a:t>Function</a:t>
            </a:r>
            <a:r>
              <a:rPr kumimoji="1" lang="zh-CN" altLang="en-US" sz="3400" dirty="0" smtClean="0">
                <a:latin typeface="+mj-ea"/>
                <a:ea typeface="+mj-ea"/>
              </a:rPr>
              <a:t>对象的两个方法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这两个方法作用一样，参数形式不一样，仅此而已。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应该用哪个？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根据情况选择调用方便的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可以自由指定</a:t>
            </a:r>
            <a:r>
              <a:rPr kumimoji="1" lang="en-US" altLang="zh-CN" sz="3400" dirty="0" smtClean="0">
                <a:latin typeface="+mj-ea"/>
                <a:ea typeface="+mj-ea"/>
              </a:rPr>
              <a:t>this</a:t>
            </a: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via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 </a:t>
            </a: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pply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()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/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call()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如果你想把函数传给别人但又不想让他改变你的</a:t>
            </a:r>
            <a:r>
              <a:rPr kumimoji="1" lang="en-US" altLang="zh-CN" sz="3400" dirty="0" smtClean="0">
                <a:latin typeface="+mj-ea"/>
                <a:ea typeface="+mj-ea"/>
              </a:rPr>
              <a:t>function</a:t>
            </a:r>
            <a:r>
              <a:rPr kumimoji="1" lang="zh-CN" altLang="en-US" sz="3400" dirty="0" smtClean="0">
                <a:latin typeface="+mj-ea"/>
                <a:ea typeface="+mj-ea"/>
              </a:rPr>
              <a:t> </a:t>
            </a:r>
            <a:r>
              <a:rPr kumimoji="1" lang="en-US" altLang="zh-CN" sz="3400" dirty="0" smtClean="0">
                <a:latin typeface="+mj-ea"/>
                <a:ea typeface="+mj-ea"/>
              </a:rPr>
              <a:t>context</a:t>
            </a:r>
            <a:r>
              <a:rPr kumimoji="1" lang="zh-CN" altLang="en-US" sz="3400" dirty="0" smtClean="0">
                <a:latin typeface="+mj-ea"/>
                <a:ea typeface="+mj-ea"/>
              </a:rPr>
              <a:t>？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400" dirty="0">
                <a:latin typeface="+mj-ea"/>
              </a:rPr>
              <a:t>Partial Function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400" dirty="0" smtClean="0">
                <a:latin typeface="+mj-ea"/>
                <a:ea typeface="+mj-ea"/>
              </a:rPr>
              <a:t>IE9+</a:t>
            </a:r>
            <a:r>
              <a:rPr kumimoji="1" lang="zh-CN" altLang="en-US" sz="3400" dirty="0" smtClean="0">
                <a:latin typeface="+mj-ea"/>
                <a:ea typeface="+mj-ea"/>
              </a:rPr>
              <a:t>，</a:t>
            </a:r>
            <a:r>
              <a:rPr kumimoji="1" lang="en-US" altLang="zh-CN" sz="3400" dirty="0" smtClean="0">
                <a:latin typeface="+mj-ea"/>
                <a:ea typeface="+mj-ea"/>
              </a:rPr>
              <a:t>FF4+,</a:t>
            </a:r>
            <a:r>
              <a:rPr kumimoji="1" lang="zh-CN" altLang="en-US" sz="3400" dirty="0" smtClean="0">
                <a:latin typeface="+mj-ea"/>
                <a:ea typeface="+mj-ea"/>
              </a:rPr>
              <a:t> </a:t>
            </a:r>
            <a:r>
              <a:rPr kumimoji="1" lang="en-US" altLang="zh-CN" sz="3400" dirty="0" smtClean="0">
                <a:latin typeface="+mj-ea"/>
                <a:ea typeface="+mj-ea"/>
              </a:rPr>
              <a:t>Chrome7+</a:t>
            </a:r>
          </a:p>
          <a:p>
            <a:pPr>
              <a:buFont typeface="Wingdings" charset="2"/>
              <a:buChar char="Ø"/>
            </a:pPr>
            <a:endParaRPr kumimoji="1" lang="en-US" altLang="zh-CN" sz="3400" dirty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函数对象的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bind()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方法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TW" altLang="en-US" dirty="0">
                <a:latin typeface="Heiti SC Light"/>
                <a:ea typeface="Heiti SC Light"/>
                <a:cs typeface="Heiti SC Light"/>
              </a:rPr>
              <a:t>对</a:t>
            </a:r>
            <a:r>
              <a:rPr kumimoji="1" lang="zh-TW" altLang="en-US" dirty="0" smtClean="0">
                <a:latin typeface="Heiti SC Light"/>
                <a:ea typeface="Heiti SC Light"/>
                <a:cs typeface="Heiti SC Light"/>
              </a:rPr>
              <a:t>象的用法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3400" dirty="0" smtClean="0">
                <a:latin typeface="+mj-ea"/>
                <a:ea typeface="+mj-ea"/>
              </a:rPr>
              <a:t>Pilfered(</a:t>
            </a:r>
            <a:r>
              <a:rPr kumimoji="1" lang="zh-CN" altLang="en-US" sz="3400" dirty="0" smtClean="0">
                <a:latin typeface="+mj-ea"/>
                <a:ea typeface="+mj-ea"/>
              </a:rPr>
              <a:t>盗窃</a:t>
            </a:r>
            <a:r>
              <a:rPr kumimoji="1" lang="en-US" altLang="zh-CN" sz="3400" dirty="0" smtClean="0">
                <a:latin typeface="+mj-ea"/>
                <a:ea typeface="+mj-ea"/>
              </a:rPr>
              <a:t>) </a:t>
            </a:r>
            <a:r>
              <a:rPr kumimoji="1" lang="en-US" altLang="zh-CN" sz="3400" dirty="0">
                <a:latin typeface="+mj-ea"/>
                <a:ea typeface="+mj-ea"/>
              </a:rPr>
              <a:t>reference </a:t>
            </a:r>
            <a:r>
              <a:rPr kumimoji="1" lang="en-US" altLang="zh-CN" sz="3400" dirty="0" smtClean="0">
                <a:latin typeface="+mj-ea"/>
                <a:ea typeface="+mj-ea"/>
              </a:rPr>
              <a:t>problem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3200" dirty="0">
                <a:latin typeface="+mj-ea"/>
                <a:ea typeface="+mj-ea"/>
              </a:rPr>
              <a:t>Inline named </a:t>
            </a:r>
            <a:r>
              <a:rPr kumimoji="1" lang="en-US" altLang="zh-CN" sz="3200" dirty="0" smtClean="0">
                <a:latin typeface="+mj-ea"/>
                <a:ea typeface="+mj-ea"/>
              </a:rPr>
              <a:t>functions</a:t>
            </a:r>
          </a:p>
          <a:p>
            <a:pPr lvl="1">
              <a:buFont typeface="Wingdings" charset="2"/>
              <a:buChar char="Ø"/>
            </a:pPr>
            <a:r>
              <a:rPr kumimoji="1" lang="zh-CN" altLang="zh-CN" sz="3200" dirty="0">
                <a:latin typeface="+mj-ea"/>
                <a:ea typeface="+mj-ea"/>
              </a:rPr>
              <a:t>a</a:t>
            </a:r>
            <a:r>
              <a:rPr kumimoji="1" lang="en-US" altLang="zh-CN" sz="3200" dirty="0" err="1" smtClean="0">
                <a:latin typeface="+mj-ea"/>
                <a:ea typeface="+mj-ea"/>
              </a:rPr>
              <a:t>rguments.callee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en-US" altLang="zh-CN" sz="3400" dirty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Recursion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函数也是对象所以可以动态附加属性和方法：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self</a:t>
            </a:r>
            <a:r>
              <a:rPr kumimoji="1" lang="en-US" altLang="zh-CN" sz="3200" dirty="0">
                <a:latin typeface="+mj-ea"/>
                <a:ea typeface="+mj-ea"/>
              </a:rPr>
              <a:t>-</a:t>
            </a:r>
            <a:r>
              <a:rPr kumimoji="1" lang="en-US" altLang="zh-CN" sz="3200" dirty="0" err="1">
                <a:latin typeface="+mj-ea"/>
                <a:ea typeface="+mj-ea"/>
              </a:rPr>
              <a:t>memoizing</a:t>
            </a:r>
            <a:r>
              <a:rPr kumimoji="1" lang="en-US" altLang="zh-CN" sz="3200" dirty="0">
                <a:latin typeface="+mj-ea"/>
                <a:ea typeface="+mj-ea"/>
              </a:rPr>
              <a:t> functions</a:t>
            </a: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函数也是对象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闭包是</a:t>
            </a:r>
            <a:r>
              <a:rPr kumimoji="1" lang="en-US" altLang="zh-CN" sz="3400" dirty="0" smtClean="0">
                <a:latin typeface="+mj-ea"/>
                <a:ea typeface="+mj-ea"/>
              </a:rPr>
              <a:t>FP</a:t>
            </a:r>
            <a:r>
              <a:rPr kumimoji="1" lang="zh-CN" altLang="en-US" sz="3400" dirty="0" smtClean="0">
                <a:latin typeface="+mj-ea"/>
                <a:ea typeface="+mj-ea"/>
              </a:rPr>
              <a:t>中的概念，现在很多语言都开始支持，</a:t>
            </a:r>
            <a:r>
              <a:rPr kumimoji="1" lang="en-US" altLang="zh-CN" sz="3400" dirty="0" smtClean="0">
                <a:latin typeface="+mj-ea"/>
                <a:ea typeface="+mj-ea"/>
              </a:rPr>
              <a:t>Java8</a:t>
            </a:r>
            <a:r>
              <a:rPr kumimoji="1" lang="zh-CN" altLang="en-US" sz="3400" dirty="0" smtClean="0">
                <a:latin typeface="+mj-ea"/>
                <a:ea typeface="+mj-ea"/>
              </a:rPr>
              <a:t>开始也支持。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>
                <a:latin typeface="+mj-ea"/>
                <a:ea typeface="+mj-ea"/>
              </a:rPr>
              <a:t>当前作用域总是能够访问外部作用域</a:t>
            </a:r>
            <a:r>
              <a:rPr kumimoji="1" lang="zh-CN" altLang="en-US" sz="3400" dirty="0" smtClean="0">
                <a:latin typeface="+mj-ea"/>
                <a:ea typeface="+mj-ea"/>
              </a:rPr>
              <a:t>中的变量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闭包是都是跟函数关联的，生命周期跟函数一致。</a:t>
            </a: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Closure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3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Closure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545" y="2046166"/>
            <a:ext cx="51116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outerValue</a:t>
            </a:r>
            <a:r>
              <a:rPr lang="en-US" altLang="zh-CN" dirty="0"/>
              <a:t> = 'ninja';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later;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outerFunction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innerValue</a:t>
            </a:r>
            <a:r>
              <a:rPr lang="en-US" altLang="zh-CN" dirty="0"/>
              <a:t> = 'samurai';</a:t>
            </a:r>
          </a:p>
          <a:p>
            <a:r>
              <a:rPr lang="en-US" altLang="zh-CN" dirty="0"/>
              <a:t>    function </a:t>
            </a:r>
            <a:r>
              <a:rPr lang="en-US" altLang="zh-CN" dirty="0" err="1"/>
              <a:t>innerFunction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assert(</a:t>
            </a:r>
            <a:r>
              <a:rPr lang="en-US" altLang="zh-CN" dirty="0" err="1"/>
              <a:t>outerValue</a:t>
            </a:r>
            <a:r>
              <a:rPr lang="en-US" altLang="zh-CN" dirty="0"/>
              <a:t>,"I can see the ninja.");</a:t>
            </a:r>
          </a:p>
          <a:p>
            <a:r>
              <a:rPr lang="en-US" altLang="zh-CN" dirty="0"/>
              <a:t>        assert(</a:t>
            </a:r>
            <a:r>
              <a:rPr lang="en-US" altLang="zh-CN" dirty="0" err="1"/>
              <a:t>innerValue</a:t>
            </a:r>
            <a:r>
              <a:rPr lang="en-US" altLang="zh-CN" dirty="0"/>
              <a:t>,"I can see the samurai.");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later = </a:t>
            </a:r>
            <a:r>
              <a:rPr lang="en-US" altLang="zh-CN" dirty="0" err="1"/>
              <a:t>innerFunction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outerFunction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later();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35" y="2658846"/>
            <a:ext cx="4096943" cy="41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9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Closure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一种保护机制！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闭包可以保证在一个函数的生命结束之前，它需要访问的变量不会被垃圾回收器回收掉。</a:t>
            </a:r>
            <a:endParaRPr kumimoji="1" lang="zh-CN" altLang="en-US" sz="3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0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Closure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的应用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私有变量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400" dirty="0" smtClean="0">
                <a:latin typeface="+mj-ea"/>
                <a:ea typeface="+mj-ea"/>
              </a:rPr>
              <a:t>Callback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3400" dirty="0">
                <a:latin typeface="+mj-ea"/>
                <a:ea typeface="+mj-ea"/>
              </a:rPr>
              <a:t>Immediate </a:t>
            </a:r>
            <a:r>
              <a:rPr kumimoji="1" lang="en-US" altLang="zh-CN" sz="3400" dirty="0" smtClean="0">
                <a:latin typeface="+mj-ea"/>
                <a:ea typeface="+mj-ea"/>
              </a:rPr>
              <a:t>functions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3200" dirty="0">
                <a:latin typeface="+mj-ea"/>
              </a:rPr>
              <a:t>(function(){…})()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3000" dirty="0">
                <a:latin typeface="+mj-ea"/>
                <a:ea typeface="+mj-ea"/>
              </a:rPr>
              <a:t> </a:t>
            </a:r>
            <a:r>
              <a:rPr kumimoji="1" lang="zh-CN" altLang="en-US" sz="3000" dirty="0" smtClean="0">
                <a:latin typeface="+mj-ea"/>
                <a:ea typeface="+mj-ea"/>
              </a:rPr>
              <a:t>创建临时的</a:t>
            </a:r>
            <a:r>
              <a:rPr kumimoji="1" lang="en-US" altLang="zh-CN" sz="3000" dirty="0" smtClean="0">
                <a:latin typeface="+mj-ea"/>
                <a:ea typeface="+mj-ea"/>
              </a:rPr>
              <a:t>scope</a:t>
            </a:r>
            <a:r>
              <a:rPr kumimoji="1" lang="zh-CN" altLang="en-US" sz="3000" dirty="0" smtClean="0">
                <a:latin typeface="+mj-ea"/>
                <a:ea typeface="+mj-ea"/>
              </a:rPr>
              <a:t>和变量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 lvl="2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在作用域内限制全局变量的名字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 lvl="2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循环变量</a:t>
            </a:r>
            <a:endParaRPr kumimoji="1" lang="zh-CN" altLang="en-US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374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altLang="zh-CN" dirty="0"/>
              <a:t>http://code.google.com/p/js-test-driver</a:t>
            </a:r>
            <a:r>
              <a:rPr lang="en-US" altLang="zh-CN" dirty="0" smtClean="0"/>
              <a:t>/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TDD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框架（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类似</a:t>
            </a:r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Junit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）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特性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：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TDD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开发模型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测试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执行超快速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设定超简单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和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IDE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整合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Debugger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跨平台，跨浏览器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支持命令行操作和持续构建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支持加载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HTML</a:t>
            </a: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支持异步处理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JsTestDriver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4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setTimeout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/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setInterval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不是</a:t>
            </a:r>
            <a:r>
              <a:rPr kumimoji="1" lang="en-US" altLang="zh-CN" sz="3400" dirty="0" smtClean="0">
                <a:latin typeface="+mj-ea"/>
                <a:ea typeface="+mj-ea"/>
              </a:rPr>
              <a:t>JavaScript</a:t>
            </a:r>
            <a:r>
              <a:rPr kumimoji="1" lang="zh-CN" altLang="en-US" sz="3400" dirty="0" smtClean="0">
                <a:latin typeface="+mj-ea"/>
                <a:ea typeface="+mj-ea"/>
              </a:rPr>
              <a:t>的特性，是浏览器的功能。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400" dirty="0" smtClean="0">
                <a:latin typeface="+mj-ea"/>
                <a:ea typeface="+mj-ea"/>
              </a:rPr>
              <a:t>JavaScript</a:t>
            </a:r>
            <a:r>
              <a:rPr kumimoji="1" lang="zh-CN" altLang="en-US" sz="3400" dirty="0" smtClean="0">
                <a:latin typeface="+mj-ea"/>
                <a:ea typeface="+mj-ea"/>
              </a:rPr>
              <a:t>是单线程执行的，</a:t>
            </a:r>
            <a:r>
              <a:rPr kumimoji="1" lang="en-US" altLang="zh-CN" sz="3400" dirty="0" smtClean="0">
                <a:latin typeface="+mj-ea"/>
                <a:ea typeface="+mj-ea"/>
              </a:rPr>
              <a:t>Timer</a:t>
            </a:r>
            <a:r>
              <a:rPr kumimoji="1" lang="zh-CN" altLang="en-US" sz="3400" dirty="0" smtClean="0">
                <a:latin typeface="+mj-ea"/>
                <a:ea typeface="+mj-ea"/>
              </a:rPr>
              <a:t>事件也是在主线程中完成的。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sz="3400" dirty="0" smtClean="0">
                <a:latin typeface="+mj-ea"/>
                <a:ea typeface="+mj-ea"/>
              </a:rPr>
              <a:t>s</a:t>
            </a:r>
            <a:r>
              <a:rPr kumimoji="1" lang="en-US" altLang="zh-CN" sz="3400" dirty="0" err="1" smtClean="0">
                <a:latin typeface="+mj-ea"/>
                <a:ea typeface="+mj-ea"/>
              </a:rPr>
              <a:t>etTimeout</a:t>
            </a:r>
            <a:r>
              <a:rPr kumimoji="1" lang="en-US" altLang="zh-CN" sz="3400" dirty="0" smtClean="0">
                <a:latin typeface="+mj-ea"/>
                <a:ea typeface="+mj-ea"/>
              </a:rPr>
              <a:t>(function{},</a:t>
            </a:r>
            <a:r>
              <a:rPr kumimoji="1" lang="zh-CN" altLang="en-US" sz="3400" dirty="0" smtClean="0">
                <a:latin typeface="+mj-ea"/>
                <a:ea typeface="+mj-ea"/>
              </a:rPr>
              <a:t> </a:t>
            </a:r>
            <a:r>
              <a:rPr kumimoji="1" lang="en-US" altLang="zh-CN" sz="3400" dirty="0" smtClean="0">
                <a:latin typeface="+mj-ea"/>
                <a:ea typeface="+mj-ea"/>
              </a:rPr>
              <a:t>0)</a:t>
            </a:r>
            <a:r>
              <a:rPr kumimoji="1" lang="zh-CN" altLang="en-US" sz="3400" dirty="0" smtClean="0">
                <a:latin typeface="+mj-ea"/>
                <a:ea typeface="+mj-ea"/>
              </a:rPr>
              <a:t> 不是立即执行，而是把回调函数追加到事件队列的最后。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sz="3400" dirty="0" smtClean="0">
                <a:latin typeface="+mj-ea"/>
                <a:ea typeface="+mj-ea"/>
              </a:rPr>
              <a:t>s</a:t>
            </a:r>
            <a:r>
              <a:rPr kumimoji="1" lang="en-US" altLang="zh-CN" sz="3400" dirty="0" err="1" smtClean="0">
                <a:latin typeface="+mj-ea"/>
                <a:ea typeface="+mj-ea"/>
              </a:rPr>
              <a:t>etInterval</a:t>
            </a:r>
            <a:r>
              <a:rPr kumimoji="1" lang="en-US" altLang="zh-CN" sz="3400" dirty="0" smtClean="0">
                <a:latin typeface="+mj-ea"/>
                <a:ea typeface="+mj-ea"/>
              </a:rPr>
              <a:t>()</a:t>
            </a:r>
            <a:r>
              <a:rPr kumimoji="1" lang="zh-CN" altLang="en-US" sz="3400" dirty="0" smtClean="0">
                <a:latin typeface="+mj-ea"/>
                <a:ea typeface="+mj-ea"/>
              </a:rPr>
              <a:t>不一定会每隔固定时间添加一个事件到队列里，如果在添加时发现下一个时间点上已经有回调需要执行则不在追加。</a:t>
            </a:r>
            <a:endParaRPr kumimoji="1" lang="zh-CN" altLang="en-US" sz="3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98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setTimeout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/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setInterval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02" y="2551883"/>
            <a:ext cx="6347752" cy="42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Underscore.js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16406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1000</a:t>
            </a:r>
            <a:r>
              <a:rPr lang="zh-CN" altLang="en-US" dirty="0" smtClean="0"/>
              <a:t>多行代码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80</a:t>
            </a:r>
            <a:r>
              <a:rPr lang="zh-CN" altLang="en-US" dirty="0" smtClean="0"/>
              <a:t>多个</a:t>
            </a:r>
            <a:r>
              <a:rPr lang="zh-CN" altLang="en-US" dirty="0"/>
              <a:t>独立的函数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8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Underscore.js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4971521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在这里我们只介绍一下集合相关函数：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zh-CN" sz="1800" dirty="0">
                <a:latin typeface="+mj-ea"/>
                <a:ea typeface="+mj-ea"/>
              </a:rPr>
              <a:t>each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map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reduce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reduceRight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find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filter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where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findWhere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reject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every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some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contains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invoke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pluck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max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min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sortBy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groupBy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indexBy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countBy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shuffle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>
                <a:latin typeface="+mj-ea"/>
                <a:ea typeface="+mj-ea"/>
              </a:rPr>
              <a:t>sample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err="1">
                <a:latin typeface="+mj-ea"/>
                <a:ea typeface="+mj-ea"/>
              </a:rPr>
              <a:t>toArray</a:t>
            </a:r>
            <a:r>
              <a:rPr kumimoji="1" lang="zh-CN" altLang="en-US" sz="1800" dirty="0">
                <a:latin typeface="+mj-ea"/>
                <a:ea typeface="+mj-ea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</a:rPr>
              <a:t>size</a:t>
            </a:r>
          </a:p>
          <a:p>
            <a:pPr marL="0" indent="0">
              <a:buNone/>
            </a:pPr>
            <a:endParaRPr kumimoji="1" lang="en-US" altLang="zh-CN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zh-CN" altLang="zh-CN" sz="1800" dirty="0" smtClean="0">
                <a:latin typeface="+mj-ea"/>
                <a:ea typeface="+mj-ea"/>
              </a:rPr>
              <a:t>c</a:t>
            </a:r>
            <a:r>
              <a:rPr kumimoji="1" lang="en-US" altLang="zh-CN" sz="1800" dirty="0" err="1" smtClean="0">
                <a:latin typeface="+mj-ea"/>
                <a:ea typeface="+mj-ea"/>
              </a:rPr>
              <a:t>hain</a:t>
            </a:r>
            <a:r>
              <a:rPr kumimoji="1" lang="zh-CN" altLang="zh-CN" sz="1800" dirty="0" smtClean="0">
                <a:latin typeface="+mj-ea"/>
                <a:ea typeface="+mj-ea"/>
              </a:rPr>
              <a:t>/</a:t>
            </a:r>
            <a:r>
              <a:rPr kumimoji="1" lang="en-US" altLang="zh-CN" sz="1800" dirty="0" smtClean="0">
                <a:latin typeface="+mj-ea"/>
                <a:ea typeface="+mj-ea"/>
              </a:rPr>
              <a:t>value</a:t>
            </a:r>
            <a:endParaRPr kumimoji="1" lang="en-US" altLang="zh-CN" sz="3400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86062"/>
            <a:ext cx="2257424" cy="29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7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Secrets of the JavaScript Ninja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92" y="2267644"/>
            <a:ext cx="3240274" cy="40428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9933" y="2694472"/>
            <a:ext cx="3732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  <a:ea typeface="+mj-ea"/>
              </a:rPr>
              <a:t>John</a:t>
            </a:r>
            <a:r>
              <a:rPr kumimoji="1" lang="zh-CN" altLang="en-US" dirty="0" smtClean="0">
                <a:latin typeface="+mj-lt"/>
                <a:ea typeface="+mj-ea"/>
              </a:rPr>
              <a:t> </a:t>
            </a:r>
            <a:r>
              <a:rPr kumimoji="1" lang="en-US" altLang="zh-CN" dirty="0" err="1" smtClean="0">
                <a:latin typeface="+mj-lt"/>
                <a:ea typeface="+mj-ea"/>
              </a:rPr>
              <a:t>Resig</a:t>
            </a:r>
            <a:r>
              <a:rPr kumimoji="1" lang="zh-CN" altLang="en-US" dirty="0">
                <a:latin typeface="+mj-lt"/>
                <a:ea typeface="+mj-ea"/>
              </a:rPr>
              <a:t>(</a:t>
            </a:r>
            <a:r>
              <a:rPr kumimoji="1" lang="en-US" altLang="zh-CN" dirty="0" smtClean="0">
                <a:latin typeface="+mj-lt"/>
                <a:ea typeface="+mj-ea"/>
              </a:rPr>
              <a:t>1984</a:t>
            </a:r>
            <a:r>
              <a:rPr kumimoji="1" lang="zh-CN" altLang="en-US" dirty="0">
                <a:latin typeface="+mj-lt"/>
                <a:ea typeface="+mj-ea"/>
              </a:rPr>
              <a:t>)</a:t>
            </a:r>
            <a:r>
              <a:rPr kumimoji="1" lang="en-US" altLang="zh-CN" dirty="0" smtClean="0">
                <a:latin typeface="+mj-lt"/>
                <a:ea typeface="+mj-ea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+mj-lt"/>
                <a:ea typeface="+mj-ea"/>
              </a:rPr>
              <a:t>jQuery</a:t>
            </a:r>
            <a:r>
              <a:rPr kumimoji="1" lang="zh-CN" altLang="en-US" dirty="0" smtClean="0">
                <a:latin typeface="+mj-lt"/>
                <a:ea typeface="+mj-ea"/>
              </a:rPr>
              <a:t>作者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Q</a:t>
            </a:r>
            <a:r>
              <a:rPr kumimoji="1" lang="en-US" altLang="zh-CN" dirty="0" smtClean="0">
                <a:latin typeface="+mj-lt"/>
                <a:ea typeface="+mj-ea"/>
              </a:rPr>
              <a:t>unit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>
                <a:latin typeface="+mj-lt"/>
                <a:ea typeface="+mj-ea"/>
              </a:rPr>
              <a:t>Simple Inheritance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P</a:t>
            </a:r>
            <a:r>
              <a:rPr kumimoji="1" lang="en-US" altLang="zh-CN" dirty="0" err="1" smtClean="0">
                <a:latin typeface="+mj-lt"/>
                <a:ea typeface="+mj-ea"/>
              </a:rPr>
              <a:t>rocess.js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S</a:t>
            </a:r>
            <a:r>
              <a:rPr kumimoji="1" lang="en-US" altLang="zh-CN" dirty="0" err="1" smtClean="0">
                <a:latin typeface="+mj-lt"/>
                <a:ea typeface="+mj-ea"/>
              </a:rPr>
              <a:t>izzle.js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[</a:t>
            </a:r>
            <a:r>
              <a:rPr kumimoji="1" lang="en-US" altLang="zh-CN" dirty="0" smtClean="0">
                <a:latin typeface="+mj-lt"/>
                <a:ea typeface="+mj-ea"/>
              </a:rPr>
              <a:t>Pro </a:t>
            </a:r>
            <a:r>
              <a:rPr kumimoji="1" lang="en-US" altLang="zh-CN" dirty="0" err="1" smtClean="0">
                <a:latin typeface="+mj-lt"/>
                <a:ea typeface="+mj-ea"/>
              </a:rPr>
              <a:t>Javascript</a:t>
            </a:r>
            <a:r>
              <a:rPr kumimoji="1" lang="en-US" altLang="zh-CN" dirty="0" smtClean="0">
                <a:latin typeface="+mj-lt"/>
                <a:ea typeface="+mj-ea"/>
              </a:rPr>
              <a:t> Techniques</a:t>
            </a:r>
            <a:r>
              <a:rPr kumimoji="1" lang="zh-CN" altLang="zh-CN" dirty="0">
                <a:latin typeface="+mj-lt"/>
                <a:ea typeface="+mj-ea"/>
              </a:rPr>
              <a:t>]</a:t>
            </a:r>
            <a:endParaRPr kumimoji="1" lang="zh-CN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10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为什么在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/>
            </a:r>
            <a:br>
              <a:rPr kumimoji="1" lang="en-US" altLang="zh-CN" dirty="0" smtClean="0">
                <a:latin typeface="Heiti SC Light"/>
                <a:ea typeface="Heiti SC Light"/>
                <a:cs typeface="Heiti SC Light"/>
              </a:rPr>
            </a:b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很重要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9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Not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Object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Oriented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But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Object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Based</a:t>
            </a:r>
          </a:p>
          <a:p>
            <a:pPr>
              <a:buFont typeface="Wingdings" charset="2"/>
              <a:buChar char="Ø"/>
            </a:pP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N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ot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Pure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F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P(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Functional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Programming)</a:t>
            </a:r>
          </a:p>
          <a:p>
            <a:pPr lvl="1">
              <a:buFont typeface="Wingdings" charset="2"/>
              <a:buChar char="Ø"/>
            </a:pP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B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ut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FP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Features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其实属于那种类型并不重要，关键是掌握特性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函数式编程方式是常常被忽略的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的重要特性。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是什么类型的语言？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：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Arrays.sort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(</a:t>
            </a: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values,new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Comparator&lt;Integer&gt;(){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public </a:t>
            </a: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int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compare(Integer value1, Integer value2)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    return value2 - value1;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})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;</a:t>
            </a:r>
          </a:p>
          <a:p>
            <a:pPr marL="0" indent="0">
              <a:buNone/>
            </a:pPr>
            <a:endParaRPr kumimoji="1" lang="en-US" altLang="zh-CN" sz="2000" dirty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zh-CN" altLang="zh-CN" dirty="0">
                <a:latin typeface="Heiti SC Light"/>
                <a:ea typeface="Heiti SC Light"/>
                <a:cs typeface="Heiti SC Light"/>
              </a:rPr>
              <a:t>J</a:t>
            </a:r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avaScript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: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values.sort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(function(value1,value2){ </a:t>
            </a:r>
            <a:endParaRPr kumimoji="1" lang="en-US" altLang="zh-CN" sz="2000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zh-CN" altLang="zh-CN" sz="2000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</a:rPr>
              <a:t>   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return 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value2 - value1; </a:t>
            </a:r>
            <a:endParaRPr kumimoji="1" lang="en-US" altLang="zh-CN" sz="2000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}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什么是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FP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定义是语法的一部分。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可以赋值给变量、数组、对象属性。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可以作为函数的参数。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可以作为函数的返回值。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函数本身是一个对象。可以有属性和方法，并且可以动态的创建和添加属性和方法。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endParaRPr kumimoji="1" lang="en-US" altLang="zh-CN" sz="2800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开发过程中我们绝大多数时间在写函数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函数是表现业务逻辑的单元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在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中函数是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/>
            </a:r>
            <a:br>
              <a:rPr kumimoji="1" lang="en-US" altLang="zh-CN" dirty="0" smtClean="0">
                <a:latin typeface="Heiti SC Light"/>
                <a:ea typeface="Heiti SC Light"/>
                <a:cs typeface="Heiti SC Light"/>
              </a:rPr>
            </a:b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FIRST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-CLASS OBJECTS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457200" y="2506418"/>
            <a:ext cx="6686702" cy="4054342"/>
            <a:chOff x="457200" y="2506418"/>
            <a:chExt cx="6686702" cy="405434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506418"/>
              <a:ext cx="6686702" cy="4054342"/>
            </a:xfrm>
            <a:prstGeom prst="rect">
              <a:avLst/>
            </a:prstGeom>
          </p:spPr>
        </p:pic>
        <p:cxnSp>
          <p:nvCxnSpPr>
            <p:cNvPr id="9" name="直线连接符 8"/>
            <p:cNvCxnSpPr/>
            <p:nvPr/>
          </p:nvCxnSpPr>
          <p:spPr>
            <a:xfrm>
              <a:off x="5857344" y="6427148"/>
              <a:ext cx="98486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1"/>
            <a:ext cx="7408333" cy="7201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浏览器都做什么？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浏览器的事件循环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7201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2633" y="3725383"/>
            <a:ext cx="3521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浏览器事件：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Unload</a:t>
            </a:r>
          </a:p>
          <a:p>
            <a:r>
              <a:rPr kumimoji="1" lang="zh-CN" altLang="en-US" dirty="0" smtClean="0"/>
              <a:t>网络事件：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请求成功、失败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用户点击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拖放、移动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输入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定时器：</a:t>
            </a:r>
            <a:r>
              <a:rPr kumimoji="1" lang="en-US" altLang="zh-CN" dirty="0" smtClean="0"/>
              <a:t>Timeout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Interval</a:t>
            </a:r>
            <a:endParaRPr kumimoji="1" lang="zh-CN" altLang="en-US" dirty="0"/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2872391" y="5356487"/>
            <a:ext cx="3827270" cy="72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事件处理的单元：函数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82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3787</TotalTime>
  <Words>1748</Words>
  <Application>Microsoft Office PowerPoint</Application>
  <PresentationFormat>On-screen Show (4:3)</PresentationFormat>
  <Paragraphs>232</Paragraphs>
  <Slides>33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波形</vt:lpstr>
      <vt:lpstr>JavaScript  Function Object</vt:lpstr>
      <vt:lpstr>agenda</vt:lpstr>
      <vt:lpstr>JsTestDriver</vt:lpstr>
      <vt:lpstr>Secrets of the JavaScript Ninja</vt:lpstr>
      <vt:lpstr>为什么在JavaScript中 Function很重要</vt:lpstr>
      <vt:lpstr>JavaScript是什么类型的语言？</vt:lpstr>
      <vt:lpstr>什么是FP</vt:lpstr>
      <vt:lpstr>在JavaScript中函数是 FIRST-CLASS OBJECTS</vt:lpstr>
      <vt:lpstr>浏览器的事件循环</vt:lpstr>
      <vt:lpstr>Function对象的特性</vt:lpstr>
      <vt:lpstr>如何定义函数？</vt:lpstr>
      <vt:lpstr>Function和Scope</vt:lpstr>
      <vt:lpstr>Function和Scope</vt:lpstr>
      <vt:lpstr>x,y 是多少？</vt:lpstr>
      <vt:lpstr>如何调用函数？</vt:lpstr>
      <vt:lpstr>arguments</vt:lpstr>
      <vt:lpstr>this</vt:lpstr>
      <vt:lpstr>Invoke as a function</vt:lpstr>
      <vt:lpstr>Invoke as a method</vt:lpstr>
      <vt:lpstr>Invoke as a constructor</vt:lpstr>
      <vt:lpstr>Invoke via  apply()/call()</vt:lpstr>
      <vt:lpstr>函数对象的bind()方法</vt:lpstr>
      <vt:lpstr>Function对象的用法</vt:lpstr>
      <vt:lpstr>Recursion</vt:lpstr>
      <vt:lpstr>函数也是对象</vt:lpstr>
      <vt:lpstr>Closure</vt:lpstr>
      <vt:lpstr>Closure</vt:lpstr>
      <vt:lpstr>Closure</vt:lpstr>
      <vt:lpstr>Closure的应用</vt:lpstr>
      <vt:lpstr>setTimeout/setInterval</vt:lpstr>
      <vt:lpstr>setTimeout/setInterval</vt:lpstr>
      <vt:lpstr>Underscore.js</vt:lpstr>
      <vt:lpstr>Underscore.js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Terry Ma</cp:lastModifiedBy>
  <cp:revision>127</cp:revision>
  <dcterms:created xsi:type="dcterms:W3CDTF">2013-08-04T15:41:53Z</dcterms:created>
  <dcterms:modified xsi:type="dcterms:W3CDTF">2013-10-05T01:48:29Z</dcterms:modified>
</cp:coreProperties>
</file>