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5B1A8-C99F-C84A-95BB-BB7447C7F2DD}" type="datetimeFigureOut">
              <a:rPr kumimoji="1" lang="zh-CN" altLang="en-US" smtClean="0"/>
              <a:t>13-10-16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B3BCB-71B9-7546-BEF0-734BDFDB0E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1702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3BCB-71B9-7546-BEF0-734BDFDB0ED4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41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3BCB-71B9-7546-BEF0-734BDFDB0ED4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416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3BCB-71B9-7546-BEF0-734BDFDB0ED4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416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3BCB-71B9-7546-BEF0-734BDFDB0ED4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41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6687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Method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 Level Mapping</a:t>
            </a:r>
            <a:endParaRPr kumimoji="1" lang="en-US" altLang="zh-CN" sz="1800" dirty="0">
              <a:latin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j-ea"/>
                <a:cs typeface="Heiti SC Light"/>
              </a:rPr>
              <a:t>Method Level </a:t>
            </a:r>
            <a:r>
              <a:rPr kumimoji="1" lang="en-US" altLang="zh-CN" dirty="0" smtClean="0">
                <a:latin typeface="+mj-ea"/>
                <a:cs typeface="Heiti SC Light"/>
              </a:rPr>
              <a:t>Mapping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067" y="2552133"/>
            <a:ext cx="80726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</a:p>
          <a:p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AccountsController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/accounts/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active() { + }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/accounts/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inactive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inactive() { + }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317434" y="6501626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org.springframework.samples.mvc.mapping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37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26006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的内容通过方法的参数获取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取查询的参数</a:t>
            </a: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值</a:t>
            </a: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RequestParam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("name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获取一组查询参数值</a:t>
            </a: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zh-CN" altLang="en-US" sz="1600" dirty="0">
                <a:latin typeface="+mj-ea"/>
                <a:ea typeface="+mj-ea"/>
                <a:cs typeface="Heiti SC Light"/>
              </a:rPr>
              <a:t>自动映射到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JavaBean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获取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Path</a:t>
            </a: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中的内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容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PathVariable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var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Header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中的内容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RequestHeader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("name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Cookie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中的值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CookieValue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("name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Body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RequestBody</a:t>
            </a:r>
            <a:endParaRPr kumimoji="1" lang="en-US" altLang="zh-CN" sz="16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Body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Header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HttpEntity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&lt;T&gt;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获取</a:t>
            </a:r>
            <a:r>
              <a:rPr kumimoji="1" lang="en-US" altLang="zh-CN" dirty="0">
                <a:latin typeface="+mj-ea"/>
                <a:cs typeface="Heiti SC Light"/>
              </a:rPr>
              <a:t>Request</a:t>
            </a:r>
            <a:r>
              <a:rPr kumimoji="1" lang="zh-CN" altLang="en-US" dirty="0">
                <a:latin typeface="+mj-ea"/>
                <a:cs typeface="Heiti SC Light"/>
              </a:rPr>
              <a:t>的输入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17434" y="6501626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org.springframework.samples.mvc.data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92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653886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sz="2000" dirty="0" err="1" smtClean="0"/>
              <a:t>WebRequest</a:t>
            </a:r>
            <a:r>
              <a:rPr lang="en-US" sz="2000" dirty="0" smtClean="0"/>
              <a:t> / </a:t>
            </a:r>
            <a:r>
              <a:rPr lang="en-US" sz="2000" dirty="0" err="1" smtClean="0"/>
              <a:t>ServletRequest</a:t>
            </a:r>
            <a:r>
              <a:rPr lang="en-US" sz="2000" dirty="0" smtClean="0"/>
              <a:t> / </a:t>
            </a:r>
            <a:r>
              <a:rPr lang="en-US" sz="2000" dirty="0" err="1" smtClean="0"/>
              <a:t>HttpServletRequest</a:t>
            </a:r>
            <a:endParaRPr lang="en-US" sz="2000" dirty="0"/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MultipartFile</a:t>
            </a:r>
            <a:r>
              <a:rPr lang="en-US" sz="2000" dirty="0" smtClean="0"/>
              <a:t> / </a:t>
            </a:r>
            <a:r>
              <a:rPr lang="en-US" sz="2000" dirty="0" err="1" smtClean="0"/>
              <a:t>MultipartRequest</a:t>
            </a:r>
            <a:r>
              <a:rPr lang="en-US" sz="2000" dirty="0" smtClean="0"/>
              <a:t> / </a:t>
            </a:r>
            <a:r>
              <a:rPr lang="en-US" sz="2000" dirty="0" err="1" smtClean="0"/>
              <a:t>MultipartHttpServletRequest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smtClean="0"/>
              <a:t>Principal</a:t>
            </a:r>
          </a:p>
          <a:p>
            <a:pPr>
              <a:buFont typeface="Wingdings" charset="2"/>
              <a:buChar char="Ø"/>
            </a:pPr>
            <a:r>
              <a:rPr lang="en-US" sz="2000" dirty="0" smtClean="0"/>
              <a:t>Locale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InputStream</a:t>
            </a:r>
            <a:r>
              <a:rPr lang="en-US" sz="2000" dirty="0" smtClean="0"/>
              <a:t> / </a:t>
            </a:r>
            <a:r>
              <a:rPr lang="en-US" altLang="zh-CN" sz="2000" dirty="0" smtClean="0"/>
              <a:t>Reader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ServletResponse</a:t>
            </a:r>
            <a:r>
              <a:rPr lang="en-US" sz="2000" dirty="0" smtClean="0"/>
              <a:t> / </a:t>
            </a:r>
            <a:r>
              <a:rPr lang="en-US" sz="2000" dirty="0" err="1" smtClean="0"/>
              <a:t>HttpServletResponse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altLang="zh-CN" sz="2000" dirty="0" err="1" smtClean="0"/>
              <a:t>OutputStream</a:t>
            </a:r>
            <a:r>
              <a:rPr lang="en-US" altLang="zh-CN" sz="2000" dirty="0" smtClean="0"/>
              <a:t> / Writer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HttpSession</a:t>
            </a:r>
            <a:r>
              <a:rPr lang="en-US" sz="2000" dirty="0" smtClean="0"/>
              <a:t> / </a:t>
            </a:r>
            <a:r>
              <a:rPr lang="en-US" sz="2000" dirty="0" err="1" smtClean="0"/>
              <a:t>SessionStatus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smtClean="0"/>
              <a:t>Map / Model / </a:t>
            </a:r>
            <a:r>
              <a:rPr lang="en-US" sz="2000" dirty="0" err="1" smtClean="0"/>
              <a:t>ModelMap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RedirectAttributes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smtClean="0"/>
              <a:t>Errors / </a:t>
            </a:r>
            <a:r>
              <a:rPr lang="en-US" sz="2000" dirty="0" err="1" smtClean="0"/>
              <a:t>BindingResult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HttpEntity</a:t>
            </a:r>
            <a:r>
              <a:rPr lang="en-US" sz="2000" dirty="0" smtClean="0"/>
              <a:t> / JavaBean</a:t>
            </a:r>
          </a:p>
          <a:p>
            <a:pPr>
              <a:buFont typeface="Wingdings" charset="2"/>
              <a:buChar char="Ø"/>
            </a:pPr>
            <a:r>
              <a:rPr lang="en-US" sz="2000" dirty="0" err="1"/>
              <a:t>UriComponentsBuilder</a:t>
            </a:r>
            <a:endParaRPr lang="en-US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可</a:t>
            </a:r>
            <a:r>
              <a:rPr kumimoji="1" lang="zh-CN" altLang="en-US" dirty="0" smtClean="0">
                <a:latin typeface="+mj-ea"/>
                <a:cs typeface="Heiti SC Light"/>
              </a:rPr>
              <a:t>用参数类型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7434" y="6501626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org.springframework.samples.mvc.data</a:t>
            </a:r>
            <a:r>
              <a:rPr lang="en-US" altLang="zh-CN" dirty="0" smtClean="0"/>
              <a:t>.</a:t>
            </a:r>
            <a:r>
              <a:rPr lang="en-US" altLang="zh-CN" dirty="0"/>
              <a:t> standard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13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120100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通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过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WebArgumentResolver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自定义删除映射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返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回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ResponseEntity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&lt;T&gt;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对象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自定</a:t>
            </a:r>
            <a:r>
              <a:rPr kumimoji="1" lang="zh-CN" altLang="en-US" dirty="0" smtClean="0">
                <a:latin typeface="+mj-ea"/>
                <a:cs typeface="Heiti SC Light"/>
              </a:rPr>
              <a:t>义参数映射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7434" y="6501626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org.springframework.samples.mvc.data</a:t>
            </a:r>
            <a:r>
              <a:rPr lang="en-US" altLang="zh-CN" dirty="0" smtClean="0"/>
              <a:t>.</a:t>
            </a:r>
            <a:r>
              <a:rPr lang="en-US" altLang="zh-CN" dirty="0"/>
              <a:t> custom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187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6687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返回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POJO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并用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标注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生成</a:t>
            </a:r>
            <a:r>
              <a:rPr kumimoji="1" lang="en-US" altLang="zh-CN" dirty="0" smtClean="0">
                <a:latin typeface="+mj-ea"/>
                <a:cs typeface="Heiti SC Light"/>
              </a:rPr>
              <a:t>Response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067" y="2690336"/>
            <a:ext cx="72879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WebArgumentResolver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Object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resolveArgument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MethodParameter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NativeWebRequest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request);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317434" y="6501626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org.springframework.samples.mvc.response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48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62288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HttpMessageConverter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是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SpringMVC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中负责读取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和生成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组件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可以针对每种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ContentType</a:t>
            </a: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注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册多个</a:t>
            </a:r>
            <a:r>
              <a:rPr kumimoji="1" lang="en-US" altLang="zh-CN" sz="2000" dirty="0" err="1" smtClean="0">
                <a:latin typeface="+mj-ea"/>
                <a:cs typeface="Heiti SC Light"/>
              </a:rPr>
              <a:t>HttpMessageConverter</a:t>
            </a: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对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于标注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的返回值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, Spring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会根据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中的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Accept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来确定调用哪个</a:t>
            </a:r>
            <a:r>
              <a:rPr kumimoji="1" lang="en-US" altLang="zh-CN" sz="2000" dirty="0" err="1" smtClean="0">
                <a:latin typeface="+mj-ea"/>
                <a:cs typeface="Heiti SC Light"/>
              </a:rPr>
              <a:t>HttpMessageConverter</a:t>
            </a: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可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以自定义</a:t>
            </a:r>
            <a:r>
              <a:rPr kumimoji="1" lang="en-US" altLang="zh-CN" sz="2000" dirty="0" err="1" smtClean="0">
                <a:latin typeface="+mj-ea"/>
                <a:cs typeface="Heiti SC Light"/>
              </a:rPr>
              <a:t>HttpMessageConverter</a:t>
            </a: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zh-CN" sz="2000" dirty="0" smtClean="0">
                <a:latin typeface="+mj-ea"/>
                <a:ea typeface="+mj-ea"/>
                <a:cs typeface="Heiti SC Light"/>
              </a:rPr>
              <a:t>H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ttpMessageConverter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是对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和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进行转换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即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RequestBody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和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标注的部分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)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调用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HttpMessageConverter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的是一个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WebArgumentResolver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>
                <a:latin typeface="+mj-ea"/>
                <a:cs typeface="Heiti SC Light"/>
              </a:rPr>
              <a:t>RequestResponseBodyMethodProcessor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+mj-ea"/>
                <a:cs typeface="Heiti SC Light"/>
              </a:rPr>
              <a:t>HttpMessageConverter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006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45442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StringHttpMessageConverter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直接把字符串输出到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HttpResponse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(text/plain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FormHttpMessageConverter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application/x-www-form-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urlencoded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类型的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Body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ByteArrayMessageConverter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application/octet-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stream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类型的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body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Jaxb2RootElementHttpMessageConverter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text/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xml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和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application/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xml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类型的数据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MappingJacksonHttpMessageConverter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application/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json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类型的数据</a:t>
            </a: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默认的</a:t>
            </a:r>
            <a:r>
              <a:rPr kumimoji="1" lang="en-US" altLang="zh-CN" dirty="0" err="1">
                <a:latin typeface="+mj-ea"/>
                <a:cs typeface="Heiti SC Light"/>
              </a:rPr>
              <a:t>HttpMessageConverter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135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9"/>
            <a:ext cx="7408333" cy="3780616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ResourceHttpMessageConverter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org.springframework.core.io.Resource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对象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BufferedImageHttpMessageConverter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处理图片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直接把上传的图片转换为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BufferedImage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，或反向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MarshallingHttpMessageConverter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XML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，提供了可以自定义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XML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解析、生成的接口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自定义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FastJsonHttpMessageConverter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其他的</a:t>
            </a:r>
            <a:r>
              <a:rPr kumimoji="1" lang="en-US" altLang="zh-CN" dirty="0" err="1" smtClean="0">
                <a:latin typeface="+mj-ea"/>
                <a:cs typeface="Heiti SC Light"/>
              </a:rPr>
              <a:t>HttpMessageConverter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0507" y="6501626"/>
            <a:ext cx="6163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org.springframework.samples.mvc.messageconverters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78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SpringMVC3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也提供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View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层的展示机制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通过模板引擎等生成文本页面。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展示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View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用的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Model</a:t>
            </a:r>
          </a:p>
          <a:p>
            <a:pPr lvl="1">
              <a:buFont typeface="Wingdings" charset="2"/>
              <a:buChar char="Ø"/>
            </a:pPr>
            <a:r>
              <a:rPr lang="en-US" altLang="zh-CN" sz="1800" dirty="0" err="1">
                <a:latin typeface="+mj-ea"/>
                <a:ea typeface="+mj-ea"/>
              </a:rPr>
              <a:t>model.addAttribute</a:t>
            </a:r>
            <a:r>
              <a:rPr lang="en-US" altLang="zh-CN" sz="1800" dirty="0">
                <a:latin typeface="+mj-ea"/>
                <a:ea typeface="+mj-ea"/>
              </a:rPr>
              <a:t>(“name”, value</a:t>
            </a:r>
            <a:r>
              <a:rPr lang="en-US" altLang="zh-CN" sz="1800" dirty="0" smtClean="0">
                <a:latin typeface="+mj-ea"/>
                <a:ea typeface="+mj-ea"/>
              </a:rPr>
              <a:t>)</a:t>
            </a:r>
          </a:p>
          <a:p>
            <a:pPr>
              <a:buFont typeface="Wingdings" charset="2"/>
              <a:buChar char="Ø"/>
            </a:pP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通过方法返回的字符串选择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View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方法返回类型不要标注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ResponseBody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ViewResolver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来配置如何找到相应的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View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支持很多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View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层的技术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JSP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Freemarker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Velocity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Tiles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iTextPDF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Jexcel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JapserReport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XSLT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自定义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VIew</a:t>
            </a:r>
            <a:endParaRPr kumimoji="1" lang="en-US" altLang="zh-CN" sz="16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展示</a:t>
            </a:r>
            <a:r>
              <a:rPr kumimoji="1" lang="en-US" altLang="zh-CN" dirty="0" smtClean="0">
                <a:latin typeface="+mj-ea"/>
                <a:cs typeface="Heiti SC Light"/>
              </a:rPr>
              <a:t>View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33833" y="6488668"/>
            <a:ext cx="501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org.springframework.samples.mvc.views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57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SpringMVC3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提供两种生成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的方式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View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层的展示机制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ResponseBody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HttpMessageConverter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>
              <a:buFont typeface="Wingdings" charset="2"/>
              <a:buChar char="Ø"/>
            </a:pP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该选择用哪一种？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1800" dirty="0">
                <a:latin typeface="+mj-ea"/>
                <a:ea typeface="+mj-ea"/>
              </a:rPr>
              <a:t>当需要生成浏览器显示的文档时用</a:t>
            </a:r>
            <a:r>
              <a:rPr lang="en-US" altLang="zh-CN" sz="1800" dirty="0">
                <a:latin typeface="+mj-ea"/>
                <a:ea typeface="+mj-ea"/>
              </a:rPr>
              <a:t>View</a:t>
            </a:r>
            <a:r>
              <a:rPr lang="zh-CN" altLang="en-US" sz="1800" dirty="0">
                <a:latin typeface="+mj-ea"/>
                <a:ea typeface="+mj-ea"/>
              </a:rPr>
              <a:t>，例如</a:t>
            </a:r>
            <a:r>
              <a:rPr lang="en-US" altLang="zh-CN" sz="1800" dirty="0">
                <a:latin typeface="+mj-ea"/>
                <a:ea typeface="+mj-ea"/>
              </a:rPr>
              <a:t>HTML</a:t>
            </a:r>
            <a:r>
              <a:rPr lang="zh-CN" altLang="en-US" sz="1800" dirty="0">
                <a:latin typeface="+mj-ea"/>
                <a:ea typeface="+mj-ea"/>
              </a:rPr>
              <a:t>，</a:t>
            </a:r>
            <a:r>
              <a:rPr lang="en-US" altLang="zh-CN" sz="1800" dirty="0">
                <a:latin typeface="+mj-ea"/>
                <a:ea typeface="+mj-ea"/>
              </a:rPr>
              <a:t>PDF</a:t>
            </a:r>
            <a:r>
              <a:rPr lang="zh-CN" altLang="en-US" sz="1800" dirty="0">
                <a:latin typeface="+mj-ea"/>
                <a:ea typeface="+mj-ea"/>
              </a:rPr>
              <a:t>等</a:t>
            </a:r>
            <a:endParaRPr lang="en-US" altLang="zh-CN" sz="1800" dirty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1800" dirty="0">
                <a:latin typeface="+mj-ea"/>
                <a:ea typeface="+mj-ea"/>
              </a:rPr>
              <a:t>当需要提供</a:t>
            </a:r>
            <a:r>
              <a:rPr lang="en-US" altLang="zh-CN" sz="1800" dirty="0">
                <a:latin typeface="+mj-ea"/>
                <a:ea typeface="+mj-ea"/>
              </a:rPr>
              <a:t>Web</a:t>
            </a:r>
            <a:r>
              <a:rPr lang="zh-CN" altLang="en-US" sz="1800" dirty="0">
                <a:latin typeface="+mj-ea"/>
                <a:ea typeface="+mj-ea"/>
              </a:rPr>
              <a:t>服务时用</a:t>
            </a:r>
            <a:r>
              <a:rPr lang="en-US" altLang="zh-CN" sz="1800" dirty="0">
                <a:latin typeface="+mj-ea"/>
                <a:ea typeface="+mj-ea"/>
              </a:rPr>
              <a:t>@</a:t>
            </a:r>
            <a:r>
              <a:rPr lang="en-US" altLang="zh-CN" sz="1800" dirty="0" err="1">
                <a:latin typeface="+mj-ea"/>
                <a:ea typeface="+mj-ea"/>
              </a:rPr>
              <a:t>ResponseBody</a:t>
            </a:r>
            <a:r>
              <a:rPr lang="zh-CN" altLang="en-US" sz="1800" dirty="0">
                <a:latin typeface="+mj-ea"/>
                <a:ea typeface="+mj-ea"/>
              </a:rPr>
              <a:t>，例如</a:t>
            </a:r>
            <a:r>
              <a:rPr lang="en-US" altLang="zh-CN" sz="1800" dirty="0">
                <a:latin typeface="+mj-ea"/>
                <a:ea typeface="+mj-ea"/>
              </a:rPr>
              <a:t>JSON</a:t>
            </a:r>
            <a:endParaRPr kumimoji="1" lang="en-US" altLang="zh-CN" sz="16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+mj-ea"/>
                <a:cs typeface="Heiti SC Light"/>
              </a:rPr>
              <a:t>View</a:t>
            </a:r>
            <a:r>
              <a:rPr kumimoji="1" lang="zh-CN" altLang="en-US" dirty="0" smtClean="0">
                <a:latin typeface="+mj-ea"/>
                <a:cs typeface="Heiti SC Light"/>
              </a:rPr>
              <a:t> </a:t>
            </a:r>
            <a:r>
              <a:rPr kumimoji="1" lang="en-US" altLang="zh-CN" dirty="0" err="1" smtClean="0">
                <a:latin typeface="+mj-ea"/>
                <a:cs typeface="Heiti SC Light"/>
              </a:rPr>
              <a:t>vs</a:t>
            </a:r>
            <a:r>
              <a:rPr kumimoji="1" lang="zh-CN" altLang="en-US" dirty="0" smtClean="0">
                <a:latin typeface="+mj-ea"/>
                <a:cs typeface="Heiti SC Light"/>
              </a:rPr>
              <a:t>. </a:t>
            </a:r>
            <a:r>
              <a:rPr kumimoji="1" lang="zh-CN" altLang="zh-CN" dirty="0" smtClean="0">
                <a:latin typeface="+mj-ea"/>
                <a:cs typeface="Heiti SC Light"/>
              </a:rPr>
              <a:t>@</a:t>
            </a:r>
            <a:r>
              <a:rPr kumimoji="1" lang="en-US" altLang="zh-CN" dirty="0" err="1" smtClean="0">
                <a:latin typeface="+mj-ea"/>
                <a:cs typeface="Heiti SC Light"/>
              </a:rPr>
              <a:t>ResponseBody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85156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介绍Spring</a:t>
            </a:r>
            <a:r>
              <a:rPr kumimoji="1" lang="en-US" altLang="en-US" dirty="0" smtClean="0">
                <a:latin typeface="Heiti SC Light"/>
                <a:ea typeface="Heiti SC Light"/>
                <a:cs typeface="Heiti SC Light"/>
              </a:rPr>
              <a:t> MVC 3</a:t>
            </a:r>
            <a:endParaRPr kumimoji="1" lang="en-US" altLang="en-US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希望在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WebEstimating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中推广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Spring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MVC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3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8000" dirty="0" smtClean="0">
                <a:latin typeface="+mj-ea"/>
                <a:cs typeface="Heiti SC Light"/>
              </a:rPr>
              <a:t>目的</a:t>
            </a:r>
            <a:endParaRPr kumimoji="1" lang="zh-CN" altLang="en-US" sz="8000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5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华文新魏"/>
                <a:ea typeface="华文新魏"/>
                <a:cs typeface="华文新魏"/>
              </a:rPr>
              <a:t>Request</a:t>
            </a:r>
            <a:r>
              <a:rPr kumimoji="1" lang="zh-CN" altLang="en-US" sz="2000" dirty="0" smtClean="0">
                <a:latin typeface="华文新魏"/>
                <a:ea typeface="华文新魏"/>
                <a:cs typeface="华文新魏"/>
              </a:rPr>
              <a:t>中的内容都是以文本格式，而我们的代码中的数据是有类型的</a:t>
            </a:r>
            <a:r>
              <a:rPr kumimoji="1" lang="en-US" altLang="zh-CN" sz="2000" dirty="0" smtClean="0">
                <a:latin typeface="华文新魏"/>
                <a:ea typeface="华文新魏"/>
                <a:cs typeface="华文新魏"/>
              </a:rPr>
              <a:t>(</a:t>
            </a:r>
            <a:r>
              <a:rPr kumimoji="1" lang="en-US" altLang="zh-CN" sz="2000" dirty="0" err="1" smtClean="0">
                <a:latin typeface="华文新魏"/>
                <a:ea typeface="华文新魏"/>
                <a:cs typeface="华文新魏"/>
              </a:rPr>
              <a:t>string,int,date,javabean</a:t>
            </a:r>
            <a:r>
              <a:rPr kumimoji="1" lang="en-US" altLang="zh-CN" sz="2000" dirty="0" smtClean="0">
                <a:latin typeface="华文新魏"/>
                <a:ea typeface="华文新魏"/>
                <a:cs typeface="华文新魏"/>
              </a:rPr>
              <a:t>…)</a:t>
            </a:r>
            <a:r>
              <a:rPr kumimoji="1" lang="zh-CN" altLang="en-US" sz="2000" dirty="0" smtClean="0">
                <a:latin typeface="华文新魏"/>
                <a:ea typeface="华文新魏"/>
                <a:cs typeface="华文新魏"/>
              </a:rPr>
              <a:t>。</a:t>
            </a:r>
            <a:r>
              <a:rPr kumimoji="1" lang="en-US" altLang="zh-CN" sz="2000" dirty="0" err="1" smtClean="0">
                <a:latin typeface="华文新魏"/>
                <a:ea typeface="华文新魏"/>
                <a:cs typeface="华文新魏"/>
              </a:rPr>
              <a:t>SpringMVC</a:t>
            </a:r>
            <a:r>
              <a:rPr kumimoji="1" lang="zh-CN" altLang="en-US" sz="2000" dirty="0" smtClean="0">
                <a:latin typeface="华文新魏"/>
                <a:ea typeface="华文新魏"/>
                <a:cs typeface="华文新魏"/>
              </a:rPr>
              <a:t>会自动转换类型。</a:t>
            </a:r>
            <a:endParaRPr kumimoji="1"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RequestParam</a:t>
            </a: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,</a:t>
            </a:r>
            <a:r>
              <a:rPr kumimoji="1" lang="zh-CN" altLang="en-US" sz="18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PathVariable</a:t>
            </a: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,</a:t>
            </a:r>
            <a:r>
              <a:rPr kumimoji="1" lang="zh-CN" altLang="en-US" sz="18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RequestHeader</a:t>
            </a: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,</a:t>
            </a:r>
            <a:r>
              <a:rPr kumimoji="1" lang="zh-CN" altLang="en-US" sz="18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CookieValue</a:t>
            </a:r>
            <a:r>
              <a:rPr kumimoji="1" lang="zh-CN" altLang="en-US" sz="1800" dirty="0" smtClean="0">
                <a:latin typeface="华文新魏"/>
                <a:ea typeface="华文新魏"/>
                <a:cs typeface="华文新魏"/>
              </a:rPr>
              <a:t>，</a:t>
            </a: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JavaBean</a:t>
            </a:r>
            <a:r>
              <a:rPr kumimoji="1" lang="zh-CN" altLang="en-US" sz="1800" dirty="0" smtClean="0">
                <a:latin typeface="华文新魏"/>
                <a:ea typeface="华文新魏"/>
                <a:cs typeface="华文新魏"/>
              </a:rPr>
              <a:t>使用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ConversionService</a:t>
            </a:r>
            <a:endParaRPr kumimoji="1" lang="en-US" altLang="zh-CN" sz="1800" dirty="0">
              <a:latin typeface="华文新魏"/>
              <a:ea typeface="华文新魏"/>
              <a:cs typeface="华文新魏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RequestBody</a:t>
            </a:r>
            <a:r>
              <a:rPr kumimoji="1" lang="zh-CN" altLang="en-US" sz="1800" dirty="0" smtClean="0">
                <a:latin typeface="华文新魏"/>
                <a:ea typeface="华文新魏"/>
                <a:cs typeface="华文新魏"/>
              </a:rPr>
              <a:t>， 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HttpEntity</a:t>
            </a:r>
            <a:r>
              <a:rPr kumimoji="1" lang="zh-CN" altLang="en-US" sz="1800" dirty="0" smtClean="0">
                <a:latin typeface="华文新魏"/>
                <a:ea typeface="华文新魏"/>
                <a:cs typeface="华文新魏"/>
              </a:rPr>
              <a:t>则使用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HttpMessage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Convert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er</a:t>
            </a:r>
            <a:endParaRPr kumimoji="1"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SpringMVC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支持所有常用类型的转换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Primitives, Strings, Dates, Collections, Maps,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JavaBean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s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Annotation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来配置转换规则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NumberFormat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, 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DateTimeFormat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, </a:t>
            </a: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自定义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@Format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annotation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自定义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Converter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 (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Core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TypeConverter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机制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)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mtClean="0">
                <a:latin typeface="+mj-ea"/>
                <a:cs typeface="Heiti SC Light"/>
              </a:rPr>
              <a:t>类型转换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7617" y="6488668"/>
            <a:ext cx="5256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</a:t>
            </a:r>
            <a:r>
              <a:rPr lang="en-US" altLang="zh-CN" dirty="0" smtClean="0"/>
              <a:t>.</a:t>
            </a:r>
            <a:r>
              <a:rPr lang="en-US" altLang="zh-CN" dirty="0"/>
              <a:t> convert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08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当参数的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JavaBean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被标注为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@Valid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时，会根据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JavaBean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中的属性的标注执行校验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如果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ClassPath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下有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JSR-303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Provider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则自动使用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JSR-303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Hibernate-Validator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校验结果会通过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BindingResult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/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Errors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类型的参数传递给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Controller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这个参数必须紧接着被校验的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JavaBean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Errors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会自动被叫到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Model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中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可以在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展示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View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的时候使用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RequestBody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的时候不支持！</a:t>
            </a:r>
            <a:endParaRPr kumimoji="1" lang="en-US" altLang="zh-CN" sz="1800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输入校验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7617" y="6488668"/>
            <a:ext cx="5256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</a:t>
            </a:r>
            <a:r>
              <a:rPr lang="en-US" altLang="zh-CN" dirty="0" err="1" smtClean="0"/>
              <a:t>validation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26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文件上传的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Form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form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encoding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是</a:t>
            </a:r>
            <a:r>
              <a:rPr lang="en-US" altLang="zh-CN" sz="1800" dirty="0"/>
              <a:t>multipart/form-data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&lt;input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type=file/&gt;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字段指定要上传的文件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文件上传用的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Controller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映射到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method=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RequestMethod.POST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参数的类型为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MultipartFile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MultipartResolver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可以配置上传组件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1800" dirty="0" smtClean="0">
                <a:latin typeface="+mj-ea"/>
                <a:ea typeface="+mj-ea"/>
              </a:rPr>
              <a:t>一般使用</a:t>
            </a:r>
            <a:r>
              <a:rPr lang="en-US" altLang="zh-CN" sz="1800" dirty="0" err="1" smtClean="0">
                <a:latin typeface="+mj-ea"/>
                <a:ea typeface="+mj-ea"/>
              </a:rPr>
              <a:t>CommonsMultipartResolver</a:t>
            </a:r>
            <a:endParaRPr lang="en-US" altLang="zh-CN" sz="1800" dirty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1800" dirty="0">
                <a:latin typeface="+mj-ea"/>
                <a:ea typeface="+mj-ea"/>
              </a:rPr>
              <a:t>需要</a:t>
            </a:r>
            <a:r>
              <a:rPr lang="en-US" altLang="zh-CN" sz="1800" dirty="0">
                <a:latin typeface="+mj-ea"/>
                <a:ea typeface="+mj-ea"/>
              </a:rPr>
              <a:t>commons-</a:t>
            </a:r>
            <a:r>
              <a:rPr lang="en-US" altLang="zh-CN" sz="1800" dirty="0" err="1">
                <a:latin typeface="+mj-ea"/>
                <a:ea typeface="+mj-ea"/>
              </a:rPr>
              <a:t>fileupload</a:t>
            </a:r>
            <a:r>
              <a:rPr lang="en-US" altLang="zh-CN" sz="1800" dirty="0">
                <a:latin typeface="+mj-ea"/>
                <a:ea typeface="+mj-ea"/>
              </a:rPr>
              <a:t> </a:t>
            </a:r>
            <a:r>
              <a:rPr lang="zh-CN" altLang="en-US" sz="1800" dirty="0">
                <a:latin typeface="+mj-ea"/>
                <a:ea typeface="+mj-ea"/>
              </a:rPr>
              <a:t>和</a:t>
            </a:r>
            <a:r>
              <a:rPr lang="en-US" altLang="zh-CN" sz="1800" dirty="0">
                <a:latin typeface="+mj-ea"/>
                <a:ea typeface="+mj-ea"/>
              </a:rPr>
              <a:t> </a:t>
            </a:r>
            <a:r>
              <a:rPr lang="en-US" altLang="zh-CN" sz="1800" dirty="0">
                <a:latin typeface="+mj-ea"/>
                <a:ea typeface="+mj-ea"/>
              </a:rPr>
              <a:t>commons-</a:t>
            </a:r>
            <a:r>
              <a:rPr lang="en-US" altLang="zh-CN" sz="1800" dirty="0" err="1">
                <a:latin typeface="+mj-ea"/>
                <a:ea typeface="+mj-ea"/>
              </a:rPr>
              <a:t>io</a:t>
            </a:r>
            <a:r>
              <a:rPr lang="zh-CN" altLang="en-US" sz="1800" dirty="0">
                <a:latin typeface="+mj-ea"/>
                <a:ea typeface="+mj-ea"/>
              </a:rPr>
              <a:t>库</a:t>
            </a:r>
            <a:endParaRPr lang="en-US" altLang="zh-CN" sz="18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文件上传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7617" y="6488668"/>
            <a:ext cx="5256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</a:t>
            </a:r>
            <a:r>
              <a:rPr lang="en-US" altLang="zh-CN" dirty="0" err="1" smtClean="0"/>
              <a:t>fileupload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48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两级别异常处理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@Controller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DispatcherServlet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@Controller</a:t>
            </a: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Controller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里有一个方法被标注为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ExceptionHandler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或者直接在你方法里直接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try-catch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DispatcherServlet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DefaultHandlerExceptionResolver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把异常映射为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StatusCode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ControllerAdvice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+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ExceptionHandler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自定义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HandlerExceptionResolver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异常处理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3949" y="6488668"/>
            <a:ext cx="536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</a:t>
            </a:r>
            <a:r>
              <a:rPr lang="en-US" altLang="zh-CN" dirty="0" err="1" smtClean="0"/>
              <a:t>exceptions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97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两级别异常处理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@Controller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DispatcherServlet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@Controller</a:t>
            </a: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Controller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里有一个方法被标注为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ExceptionHandler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或者直接在你方法里直接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try-catch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DispatcherServlet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DefaultHandlerExceptionResolver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把异常映射为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StatusCode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ControllerAdvice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+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ExceptionHandler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自定义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HandlerExceptionResolver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异常处理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3949" y="6488668"/>
            <a:ext cx="536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</a:t>
            </a:r>
            <a:r>
              <a:rPr lang="en-US" altLang="zh-CN" dirty="0" err="1" smtClean="0"/>
              <a:t>exceptions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42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Controller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是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POJO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 可以直接写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Unit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Test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MVC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Test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Framework</a:t>
            </a:r>
          </a:p>
          <a:p>
            <a:pPr marL="0" indent="0">
              <a:buNone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mockMvc.perform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(get("/foo").accept("application/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json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"))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  .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andExpect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(status().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isOk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())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  .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andExpect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(content().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mimeType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("application/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json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"))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  .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andExpect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(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jsonPath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("$.name").value("Lee"));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+mj-ea"/>
                <a:cs typeface="Heiti SC Light"/>
              </a:rPr>
              <a:t>Unit</a:t>
            </a:r>
            <a:r>
              <a:rPr kumimoji="1" lang="zh-CN" altLang="en-US" dirty="0" smtClean="0">
                <a:latin typeface="+mj-ea"/>
                <a:cs typeface="Heiti SC Light"/>
              </a:rPr>
              <a:t> </a:t>
            </a:r>
            <a:r>
              <a:rPr kumimoji="1" lang="en-US" altLang="zh-CN" dirty="0" smtClean="0">
                <a:latin typeface="+mj-ea"/>
                <a:cs typeface="Heiti SC Light"/>
              </a:rPr>
              <a:t>Test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3949" y="6488668"/>
            <a:ext cx="536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</a:t>
            </a:r>
            <a:r>
              <a:rPr lang="en-US" altLang="zh-CN" dirty="0" err="1" smtClean="0"/>
              <a:t>exceptions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0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Model Driven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Modern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API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整合更好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RESTful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支持更好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Performance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社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区支持更好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为什</a:t>
            </a:r>
            <a:r>
              <a:rPr kumimoji="1" lang="zh-CN" altLang="en-US" dirty="0" smtClean="0">
                <a:latin typeface="+mj-ea"/>
                <a:cs typeface="Heiti SC Light"/>
              </a:rPr>
              <a:t>么用</a:t>
            </a:r>
            <a:r>
              <a:rPr kumimoji="1" lang="en-US" altLang="zh-CN" dirty="0" smtClean="0">
                <a:latin typeface="+mj-ea"/>
                <a:cs typeface="Heiti SC Light"/>
              </a:rPr>
              <a:t>Spring MVC</a:t>
            </a:r>
            <a:endParaRPr kumimoji="1" lang="zh-CN" altLang="en-US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2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795776"/>
            <a:ext cx="7408333" cy="493257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Getting started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MVC 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模型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HTTP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请求映射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的输入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生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成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Response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展示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View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Web</a:t>
            </a:r>
            <a:r>
              <a:rPr kumimoji="1" lang="zh-CN" altLang="en-US" dirty="0">
                <a:latin typeface="+mj-ea"/>
                <a:ea typeface="+mj-ea"/>
                <a:cs typeface="Heiti SC Light"/>
              </a:rPr>
              <a:t>应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用的常见课题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类型转换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, 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输入验证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,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文件上传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异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常处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理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zh-CN" dirty="0" smtClean="0">
                <a:latin typeface="+mj-ea"/>
                <a:ea typeface="+mj-ea"/>
                <a:cs typeface="Heiti SC Light"/>
              </a:rPr>
              <a:t>U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nit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Test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扩展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Servlet 3 </a:t>
            </a: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async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 support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从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Struts2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迁移到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 MVC3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Performance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j-ea"/>
                <a:cs typeface="Heiti SC Light"/>
              </a:rPr>
              <a:t>Agenda</a:t>
            </a:r>
            <a:endParaRPr kumimoji="1" lang="zh-CN" altLang="en-US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51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47646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在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web.xml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中注册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DispatcherServlet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环境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appName-servlet.xml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component-scan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ViewResolver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HelloController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hello.jsp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Getting started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75896" y="6488668"/>
            <a:ext cx="3568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smtClean="0"/>
              <a:t>simple 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69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17591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DispatcherServlet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把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映射到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@Controller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定义映射规则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通过方法参数来获取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的内容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通过方法的返回值来生成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的内容</a:t>
            </a:r>
            <a:endParaRPr kumimoji="1" lang="en-US" altLang="zh-CN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MVC </a:t>
            </a:r>
            <a:r>
              <a:rPr kumimoji="1" lang="zh-CN" altLang="en-US" dirty="0">
                <a:latin typeface="+mj-ea"/>
                <a:cs typeface="Heiti SC Light"/>
              </a:rPr>
              <a:t>模型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1138" y="3822598"/>
            <a:ext cx="59684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/>
                <a:ea typeface="+mj-ea"/>
                <a:cs typeface="Courier New"/>
              </a:rPr>
              <a:t>@Controller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public class </a:t>
            </a:r>
            <a:r>
              <a:rPr lang="en-US" altLang="zh-CN" dirty="0" err="1">
                <a:latin typeface="Courier New"/>
                <a:ea typeface="+mj-ea"/>
                <a:cs typeface="Courier New"/>
              </a:rPr>
              <a:t>SimpleController</a:t>
            </a:r>
            <a:r>
              <a:rPr lang="en-US" altLang="zh-CN" dirty="0">
                <a:latin typeface="Courier New"/>
                <a:ea typeface="+mj-ea"/>
                <a:cs typeface="Courier New"/>
              </a:rPr>
              <a:t> {</a:t>
            </a:r>
          </a:p>
          <a:p>
            <a:endParaRPr lang="en-US" altLang="zh-CN" dirty="0">
              <a:latin typeface="Courier New"/>
              <a:ea typeface="+mj-ea"/>
              <a:cs typeface="Courier New"/>
            </a:endParaRP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@</a:t>
            </a:r>
            <a:r>
              <a:rPr lang="en-US" altLang="zh-CN" dirty="0" err="1">
                <a:latin typeface="Courier New"/>
                <a:ea typeface="+mj-ea"/>
                <a:cs typeface="Courier New"/>
              </a:rPr>
              <a:t>RequestMapping</a:t>
            </a:r>
            <a:r>
              <a:rPr lang="en-US" altLang="zh-CN" dirty="0">
                <a:latin typeface="Courier New"/>
                <a:ea typeface="+mj-ea"/>
                <a:cs typeface="Courier New"/>
              </a:rPr>
              <a:t>("/simple")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public @</a:t>
            </a:r>
            <a:r>
              <a:rPr lang="en-US" altLang="zh-CN" dirty="0" err="1">
                <a:latin typeface="Courier New"/>
                <a:ea typeface="+mj-ea"/>
                <a:cs typeface="Courier New"/>
              </a:rPr>
              <a:t>ResponseBody</a:t>
            </a:r>
            <a:r>
              <a:rPr lang="en-US" altLang="zh-CN" dirty="0">
                <a:latin typeface="Courier New"/>
                <a:ea typeface="+mj-ea"/>
                <a:cs typeface="Courier New"/>
              </a:rPr>
              <a:t> String simple() {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    return "Hello world!";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}</a:t>
            </a:r>
          </a:p>
          <a:p>
            <a:endParaRPr lang="en-US" altLang="zh-CN" dirty="0">
              <a:latin typeface="Courier New"/>
              <a:ea typeface="+mj-ea"/>
              <a:cs typeface="Courier New"/>
            </a:endParaRP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317434" y="6488668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org.springframework.samples.mvc.simple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0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26006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Path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("path"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HTTP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方法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("path", method=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RequestMethod.GET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支持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POST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GET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PUT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DELETE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OPTIONS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TRACE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通过查询参数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("path", method=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RequestMethod.GET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, 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params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="foo"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支持取反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:</a:t>
            </a:r>
            <a:r>
              <a:rPr lang="pt-BR" altLang="zh-CN" sz="1800" dirty="0" err="1"/>
              <a:t>params</a:t>
            </a:r>
            <a:r>
              <a:rPr lang="pt-BR" altLang="zh-CN" sz="1800" dirty="0"/>
              <a:t>={ "</a:t>
            </a:r>
            <a:r>
              <a:rPr lang="pt-BR" altLang="zh-CN" sz="1800" dirty="0" err="1"/>
              <a:t>foo</a:t>
            </a:r>
            <a:r>
              <a:rPr lang="pt-BR" altLang="zh-CN" sz="1800" dirty="0"/>
              <a:t>", "!bar" }</a:t>
            </a:r>
            <a:r>
              <a:rPr lang="pt-BR" altLang="zh-CN" sz="1800" dirty="0" smtClean="0"/>
              <a:t>)</a:t>
            </a:r>
          </a:p>
          <a:p>
            <a:pPr lvl="1">
              <a:buFont typeface="Wingdings" charset="2"/>
              <a:buChar char="Ø"/>
            </a:pPr>
            <a:endParaRPr lang="pt-BR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Header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中的值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7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("path", header="content-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type=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text/*"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700" dirty="0" smtClean="0">
                <a:latin typeface="+mj-ea"/>
                <a:ea typeface="+mj-ea"/>
                <a:cs typeface="Heiti SC Light"/>
              </a:rPr>
              <a:t>支</a:t>
            </a:r>
            <a:r>
              <a:rPr kumimoji="1" lang="zh-CN" altLang="en-US" sz="1700" dirty="0">
                <a:latin typeface="+mj-ea"/>
                <a:ea typeface="+mj-ea"/>
                <a:cs typeface="Heiti SC Light"/>
              </a:rPr>
              <a:t>持取</a:t>
            </a:r>
            <a:r>
              <a:rPr kumimoji="1" lang="zh-CN" altLang="en-US" sz="1700" dirty="0" smtClean="0">
                <a:latin typeface="+mj-ea"/>
                <a:ea typeface="+mj-ea"/>
                <a:cs typeface="Heiti SC Light"/>
              </a:rPr>
              <a:t>反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: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header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="content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-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type!=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text/*"</a:t>
            </a:r>
            <a:endParaRPr kumimoji="1" lang="en-US" altLang="zh-CN" sz="1600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Heiti SC Light"/>
              </a:rPr>
              <a:t>Request</a:t>
            </a:r>
            <a:r>
              <a:rPr kumimoji="1" lang="en-US" altLang="en-US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Heiti SC Light"/>
              </a:rPr>
              <a:t>映射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377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26006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consumes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(value = "/mapping/consumes", consumes = 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MediaType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. APPLICATION_JSON_VALUE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Content-Type</a:t>
            </a:r>
          </a:p>
          <a:p>
            <a:pPr lvl="2">
              <a:buFont typeface="Wingdings" charset="2"/>
              <a:buChar char="Ø"/>
            </a:pPr>
            <a:endParaRPr kumimoji="1" lang="en-US" altLang="zh-CN" sz="16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cs typeface="Heiti SC Light"/>
              </a:rPr>
              <a:t>produces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cs typeface="Heiti SC Light"/>
              </a:rPr>
              <a:t>(value = "/mapping/produces", produces = </a:t>
            </a:r>
            <a:r>
              <a:rPr kumimoji="1" lang="en-US" altLang="zh-CN" sz="1800" dirty="0" err="1">
                <a:latin typeface="+mj-ea"/>
                <a:cs typeface="Heiti SC Light"/>
              </a:rPr>
              <a:t>MediaType</a:t>
            </a:r>
            <a:r>
              <a:rPr kumimoji="1" lang="en-US" altLang="zh-CN" sz="1800" dirty="0">
                <a:latin typeface="+mj-ea"/>
                <a:cs typeface="Heiti SC Light"/>
              </a:rPr>
              <a:t>. APPLICATION_XML_VALUE</a:t>
            </a:r>
            <a:r>
              <a:rPr kumimoji="1" lang="en-US" altLang="zh-CN" sz="1800" dirty="0" smtClean="0">
                <a:latin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cs typeface="Heiti SC Light"/>
              </a:rPr>
              <a:t>Accept</a:t>
            </a:r>
            <a:endParaRPr kumimoji="1" lang="en-US" altLang="zh-CN" sz="1800" dirty="0">
              <a:latin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consumes / produces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7434" y="6488668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org.springframework.samples.mvc.mapping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12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6687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Class Level Mapping</a:t>
            </a:r>
            <a:endParaRPr kumimoji="1" lang="en-US" altLang="zh-CN" sz="1800" dirty="0">
              <a:latin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Class Level Mapping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067" y="2552133"/>
            <a:ext cx="80726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("/accounts/*")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AccountsController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("active")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active() { + }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("inactive")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inactive() { + }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130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2397</TotalTime>
  <Words>1245</Words>
  <Application>Microsoft Macintosh PowerPoint</Application>
  <PresentationFormat>全屏显示(4:3)</PresentationFormat>
  <Paragraphs>281</Paragraphs>
  <Slides>25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波形</vt:lpstr>
      <vt:lpstr>Spring MVC 3</vt:lpstr>
      <vt:lpstr>目的</vt:lpstr>
      <vt:lpstr>为什么用Spring MVC</vt:lpstr>
      <vt:lpstr>Agenda</vt:lpstr>
      <vt:lpstr>Getting started</vt:lpstr>
      <vt:lpstr>MVC 模型</vt:lpstr>
      <vt:lpstr>Request映射</vt:lpstr>
      <vt:lpstr>consumes / produces</vt:lpstr>
      <vt:lpstr>Class Level Mapping</vt:lpstr>
      <vt:lpstr>Method Level Mapping</vt:lpstr>
      <vt:lpstr>获取Request的输入</vt:lpstr>
      <vt:lpstr>可用参数类型</vt:lpstr>
      <vt:lpstr>自定义参数映射</vt:lpstr>
      <vt:lpstr>生成Response</vt:lpstr>
      <vt:lpstr>HttpMessageConverter</vt:lpstr>
      <vt:lpstr>默认的HttpMessageConverter</vt:lpstr>
      <vt:lpstr>其他的HttpMessageConverter</vt:lpstr>
      <vt:lpstr>展示View</vt:lpstr>
      <vt:lpstr>View vs. @ResponseBody</vt:lpstr>
      <vt:lpstr>类型转换</vt:lpstr>
      <vt:lpstr>输入校验</vt:lpstr>
      <vt:lpstr>文件上传</vt:lpstr>
      <vt:lpstr>异常处理</vt:lpstr>
      <vt:lpstr>异常处理</vt:lpstr>
      <vt:lpstr>Unit Test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3</dc:title>
  <dc:creator>天一 马</dc:creator>
  <cp:lastModifiedBy>天一 马</cp:lastModifiedBy>
  <cp:revision>129</cp:revision>
  <dcterms:created xsi:type="dcterms:W3CDTF">2013-08-04T15:41:53Z</dcterms:created>
  <dcterms:modified xsi:type="dcterms:W3CDTF">2013-10-16T14:31:48Z</dcterms:modified>
</cp:coreProperties>
</file>