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13-10-14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13-10-14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13-10-14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13-10-14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13-10-14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13-10-14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13-10-14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13-10-14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13-10-14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13-10-14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13-10-14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13-10-14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zh-CN" dirty="0" smtClean="0"/>
              <a:t>S</a:t>
            </a:r>
            <a:r>
              <a:rPr kumimoji="1" lang="en-US" altLang="zh-CN" dirty="0" err="1" smtClean="0"/>
              <a:t>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MVC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3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Search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over.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99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7"/>
            <a:ext cx="7408333" cy="66874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Method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 Level Mapping</a:t>
            </a:r>
            <a:endParaRPr kumimoji="1" lang="en-US" altLang="zh-CN" sz="1800" dirty="0">
              <a:latin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+mj-ea"/>
                <a:cs typeface="Heiti SC Light"/>
              </a:rPr>
              <a:t>Method Level </a:t>
            </a:r>
            <a:r>
              <a:rPr kumimoji="1" lang="en-US" altLang="zh-CN" dirty="0" smtClean="0">
                <a:latin typeface="+mj-ea"/>
                <a:cs typeface="Heiti SC Light"/>
              </a:rPr>
              <a:t>Mapping</a:t>
            </a:r>
            <a:endParaRPr kumimoji="1"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Heiti SC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2067" y="2552133"/>
            <a:ext cx="80726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</a:p>
          <a:p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AccountsController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/accounts/</a:t>
            </a:r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active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ResponseBody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List&lt;Account&gt; active() { + }</a:t>
            </a:r>
          </a:p>
          <a:p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/accounts/</a:t>
            </a:r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inactive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ResponseBody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List&lt;Account&gt; inactive() { + }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9371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426006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的内容通过方法的参数获取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获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取查询的参数</a:t>
            </a: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值</a:t>
            </a:r>
            <a:endParaRPr kumimoji="1" lang="en-US" altLang="zh-CN" sz="1800" dirty="0">
              <a:latin typeface="+mj-ea"/>
              <a:ea typeface="+mj-ea"/>
              <a:cs typeface="Heiti SC Light"/>
            </a:endParaRPr>
          </a:p>
          <a:p>
            <a:pPr lvl="2">
              <a:buFont typeface="Wingdings" charset="2"/>
              <a:buChar char="Ø"/>
            </a:pP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600" dirty="0" err="1">
                <a:latin typeface="+mj-ea"/>
                <a:ea typeface="+mj-ea"/>
                <a:cs typeface="Heiti SC Light"/>
              </a:rPr>
              <a:t>RequestParam</a:t>
            </a: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("name</a:t>
            </a: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")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获取一组查询参数值</a:t>
            </a:r>
            <a:endParaRPr kumimoji="1" lang="en-US" altLang="zh-CN" sz="1800" dirty="0">
              <a:latin typeface="+mj-ea"/>
              <a:ea typeface="+mj-ea"/>
              <a:cs typeface="Heiti SC Light"/>
            </a:endParaRPr>
          </a:p>
          <a:p>
            <a:pPr lvl="2">
              <a:buFont typeface="Wingdings" charset="2"/>
              <a:buChar char="Ø"/>
            </a:pPr>
            <a:r>
              <a:rPr kumimoji="1" lang="zh-CN" altLang="en-US" sz="1600" dirty="0">
                <a:latin typeface="+mj-ea"/>
                <a:ea typeface="+mj-ea"/>
                <a:cs typeface="Heiti SC Light"/>
              </a:rPr>
              <a:t>自动映射到</a:t>
            </a: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JavaBean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获取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Path</a:t>
            </a: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中的内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容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2">
              <a:buFont typeface="Wingdings" charset="2"/>
              <a:buChar char="Ø"/>
            </a:pP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600" dirty="0" err="1">
                <a:latin typeface="+mj-ea"/>
                <a:ea typeface="+mj-ea"/>
                <a:cs typeface="Heiti SC Light"/>
              </a:rPr>
              <a:t>PathVariable</a:t>
            </a: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("</a:t>
            </a:r>
            <a:r>
              <a:rPr kumimoji="1" lang="en-US" altLang="zh-CN" sz="1600" dirty="0" err="1">
                <a:latin typeface="+mj-ea"/>
                <a:ea typeface="+mj-ea"/>
                <a:cs typeface="Heiti SC Light"/>
              </a:rPr>
              <a:t>var</a:t>
            </a: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")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获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取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Header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中的内容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2">
              <a:buFont typeface="Wingdings" charset="2"/>
              <a:buChar char="Ø"/>
            </a:pP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600" dirty="0" err="1">
                <a:latin typeface="+mj-ea"/>
                <a:ea typeface="+mj-ea"/>
                <a:cs typeface="Heiti SC Light"/>
              </a:rPr>
              <a:t>RequestHeader</a:t>
            </a: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("name</a:t>
            </a: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")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获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取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Cookie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中的值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2">
              <a:buFont typeface="Wingdings" charset="2"/>
              <a:buChar char="Ø"/>
            </a:pP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600" dirty="0" err="1">
                <a:latin typeface="+mj-ea"/>
                <a:ea typeface="+mj-ea"/>
                <a:cs typeface="Heiti SC Light"/>
              </a:rPr>
              <a:t>CookieValue</a:t>
            </a: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("name</a:t>
            </a: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")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获取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Body</a:t>
            </a:r>
          </a:p>
          <a:p>
            <a:pPr lvl="2">
              <a:buFont typeface="Wingdings" charset="2"/>
              <a:buChar char="Ø"/>
            </a:pP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600" dirty="0" err="1" smtClean="0">
                <a:latin typeface="+mj-ea"/>
                <a:ea typeface="+mj-ea"/>
                <a:cs typeface="Heiti SC Light"/>
              </a:rPr>
              <a:t>RequestBody</a:t>
            </a:r>
            <a:endParaRPr kumimoji="1" lang="en-US" altLang="zh-CN" sz="16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获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取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Body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和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Header</a:t>
            </a:r>
          </a:p>
          <a:p>
            <a:pPr lvl="2">
              <a:buFont typeface="Wingdings" charset="2"/>
              <a:buChar char="Ø"/>
            </a:pPr>
            <a:r>
              <a:rPr kumimoji="1" lang="en-US" altLang="zh-CN" sz="1600" dirty="0" err="1">
                <a:latin typeface="+mj-ea"/>
                <a:ea typeface="+mj-ea"/>
                <a:cs typeface="Heiti SC Light"/>
              </a:rPr>
              <a:t>HttpEntity</a:t>
            </a: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&lt;T&gt;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cs typeface="Heiti SC Light"/>
              </a:rPr>
              <a:t>获取</a:t>
            </a:r>
            <a:r>
              <a:rPr kumimoji="1" lang="en-US" altLang="zh-CN" dirty="0">
                <a:latin typeface="+mj-ea"/>
                <a:cs typeface="Heiti SC Light"/>
              </a:rPr>
              <a:t>Request</a:t>
            </a:r>
            <a:r>
              <a:rPr kumimoji="1" lang="zh-CN" altLang="en-US" dirty="0">
                <a:latin typeface="+mj-ea"/>
                <a:cs typeface="Heiti SC Light"/>
              </a:rPr>
              <a:t>的输入</a:t>
            </a:r>
            <a:endParaRPr kumimoji="1" lang="en-US" altLang="zh-CN" dirty="0">
              <a:latin typeface="+mj-ea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0921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4653886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sz="2000" dirty="0" err="1" smtClean="0"/>
              <a:t>WebRequest</a:t>
            </a:r>
            <a:r>
              <a:rPr lang="en-US" sz="2000" dirty="0" smtClean="0"/>
              <a:t> / </a:t>
            </a:r>
            <a:r>
              <a:rPr lang="en-US" sz="2000" dirty="0" err="1" smtClean="0"/>
              <a:t>ServletRequest</a:t>
            </a:r>
            <a:r>
              <a:rPr lang="en-US" sz="2000" dirty="0" smtClean="0"/>
              <a:t> / </a:t>
            </a:r>
            <a:r>
              <a:rPr lang="en-US" sz="2000" dirty="0" err="1" smtClean="0"/>
              <a:t>HttpServletRequest</a:t>
            </a:r>
            <a:endParaRPr lang="en-US" sz="2000" dirty="0"/>
          </a:p>
          <a:p>
            <a:pPr>
              <a:buFont typeface="Wingdings" charset="2"/>
              <a:buChar char="Ø"/>
            </a:pPr>
            <a:r>
              <a:rPr lang="en-US" sz="2000" dirty="0" err="1" smtClean="0"/>
              <a:t>MultipartFile</a:t>
            </a:r>
            <a:r>
              <a:rPr lang="en-US" sz="2000" dirty="0" smtClean="0"/>
              <a:t> / </a:t>
            </a:r>
            <a:r>
              <a:rPr lang="en-US" sz="2000" dirty="0" err="1" smtClean="0"/>
              <a:t>MultipartRequest</a:t>
            </a:r>
            <a:r>
              <a:rPr lang="en-US" sz="2000" dirty="0" smtClean="0"/>
              <a:t> / </a:t>
            </a:r>
            <a:r>
              <a:rPr lang="en-US" sz="2000" dirty="0" err="1" smtClean="0"/>
              <a:t>MultipartHttpServletRequest</a:t>
            </a:r>
            <a:endParaRPr lang="en-US" sz="2000" dirty="0" smtClean="0"/>
          </a:p>
          <a:p>
            <a:pPr>
              <a:buFont typeface="Wingdings" charset="2"/>
              <a:buChar char="Ø"/>
            </a:pPr>
            <a:r>
              <a:rPr lang="en-US" sz="2000" dirty="0" smtClean="0"/>
              <a:t>Principal</a:t>
            </a:r>
          </a:p>
          <a:p>
            <a:pPr>
              <a:buFont typeface="Wingdings" charset="2"/>
              <a:buChar char="Ø"/>
            </a:pPr>
            <a:r>
              <a:rPr lang="en-US" sz="2000" dirty="0" smtClean="0"/>
              <a:t>Locale</a:t>
            </a:r>
          </a:p>
          <a:p>
            <a:pPr>
              <a:buFont typeface="Wingdings" charset="2"/>
              <a:buChar char="Ø"/>
            </a:pPr>
            <a:r>
              <a:rPr lang="en-US" sz="2000" dirty="0" err="1" smtClean="0"/>
              <a:t>InputStream</a:t>
            </a:r>
            <a:r>
              <a:rPr lang="en-US" sz="2000" dirty="0" smtClean="0"/>
              <a:t> / </a:t>
            </a:r>
            <a:r>
              <a:rPr lang="en-US" altLang="zh-CN" sz="2000" dirty="0" smtClean="0"/>
              <a:t>Reader</a:t>
            </a:r>
          </a:p>
          <a:p>
            <a:pPr>
              <a:buFont typeface="Wingdings" charset="2"/>
              <a:buChar char="Ø"/>
            </a:pPr>
            <a:r>
              <a:rPr lang="en-US" sz="2000" dirty="0" err="1" smtClean="0"/>
              <a:t>ServletResponse</a:t>
            </a:r>
            <a:r>
              <a:rPr lang="en-US" sz="2000" dirty="0" smtClean="0"/>
              <a:t> / </a:t>
            </a:r>
            <a:r>
              <a:rPr lang="en-US" sz="2000" dirty="0" err="1" smtClean="0"/>
              <a:t>HttpServletResponse</a:t>
            </a:r>
            <a:endParaRPr lang="en-US" sz="2000" dirty="0" smtClean="0"/>
          </a:p>
          <a:p>
            <a:pPr>
              <a:buFont typeface="Wingdings" charset="2"/>
              <a:buChar char="Ø"/>
            </a:pPr>
            <a:r>
              <a:rPr lang="en-US" altLang="zh-CN" sz="2000" dirty="0" err="1" smtClean="0"/>
              <a:t>OutputStream</a:t>
            </a:r>
            <a:r>
              <a:rPr lang="en-US" altLang="zh-CN" sz="2000" dirty="0" smtClean="0"/>
              <a:t> / Writer</a:t>
            </a:r>
          </a:p>
          <a:p>
            <a:pPr>
              <a:buFont typeface="Wingdings" charset="2"/>
              <a:buChar char="Ø"/>
            </a:pPr>
            <a:r>
              <a:rPr lang="en-US" sz="2000" dirty="0" err="1" smtClean="0"/>
              <a:t>HttpSession</a:t>
            </a:r>
            <a:r>
              <a:rPr lang="en-US" sz="2000" dirty="0" smtClean="0"/>
              <a:t> / </a:t>
            </a:r>
            <a:r>
              <a:rPr lang="en-US" sz="2000" dirty="0" err="1" smtClean="0"/>
              <a:t>SessionStatus</a:t>
            </a:r>
            <a:endParaRPr lang="en-US" sz="2000" dirty="0" smtClean="0"/>
          </a:p>
          <a:p>
            <a:pPr>
              <a:buFont typeface="Wingdings" charset="2"/>
              <a:buChar char="Ø"/>
            </a:pPr>
            <a:r>
              <a:rPr lang="en-US" sz="2000" dirty="0" smtClean="0"/>
              <a:t>Map / Model / </a:t>
            </a:r>
            <a:r>
              <a:rPr lang="en-US" sz="2000" dirty="0" err="1" smtClean="0"/>
              <a:t>ModelMap</a:t>
            </a:r>
            <a:endParaRPr lang="en-US" sz="2000" dirty="0" smtClean="0"/>
          </a:p>
          <a:p>
            <a:pPr>
              <a:buFont typeface="Wingdings" charset="2"/>
              <a:buChar char="Ø"/>
            </a:pPr>
            <a:r>
              <a:rPr lang="en-US" sz="2000" dirty="0" err="1" smtClean="0"/>
              <a:t>RedirectAttributes</a:t>
            </a:r>
            <a:endParaRPr lang="en-US" sz="2000" dirty="0" smtClean="0"/>
          </a:p>
          <a:p>
            <a:pPr>
              <a:buFont typeface="Wingdings" charset="2"/>
              <a:buChar char="Ø"/>
            </a:pPr>
            <a:r>
              <a:rPr lang="en-US" sz="2000" dirty="0" smtClean="0"/>
              <a:t>Errors / </a:t>
            </a:r>
            <a:r>
              <a:rPr lang="en-US" sz="2000" dirty="0" err="1" smtClean="0"/>
              <a:t>BindingResult</a:t>
            </a:r>
            <a:endParaRPr lang="en-US" sz="2000" dirty="0" smtClean="0"/>
          </a:p>
          <a:p>
            <a:pPr>
              <a:buFont typeface="Wingdings" charset="2"/>
              <a:buChar char="Ø"/>
            </a:pPr>
            <a:r>
              <a:rPr lang="en-US" sz="2000" dirty="0" err="1" smtClean="0"/>
              <a:t>HttpEntity</a:t>
            </a:r>
            <a:r>
              <a:rPr lang="en-US" sz="2000" dirty="0" smtClean="0"/>
              <a:t> / JavaBean</a:t>
            </a:r>
          </a:p>
          <a:p>
            <a:pPr>
              <a:buFont typeface="Wingdings" charset="2"/>
              <a:buChar char="Ø"/>
            </a:pPr>
            <a:r>
              <a:rPr lang="en-US" sz="2000" dirty="0" err="1"/>
              <a:t>UriComponentsBuilder</a:t>
            </a:r>
            <a:endParaRPr lang="en-US" sz="20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cs typeface="Heiti SC Light"/>
              </a:rPr>
              <a:t>可</a:t>
            </a:r>
            <a:r>
              <a:rPr kumimoji="1" lang="zh-CN" altLang="en-US" dirty="0" smtClean="0">
                <a:latin typeface="+mj-ea"/>
                <a:cs typeface="Heiti SC Light"/>
              </a:rPr>
              <a:t>用参数类型</a:t>
            </a:r>
            <a:endParaRPr kumimoji="1" lang="en-US" altLang="zh-CN" dirty="0">
              <a:latin typeface="+mj-ea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1174130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7"/>
            <a:ext cx="7408333" cy="120100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000" dirty="0">
                <a:latin typeface="+mj-ea"/>
                <a:ea typeface="+mj-ea"/>
                <a:cs typeface="Heiti SC Light"/>
              </a:rPr>
              <a:t>通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过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WebArgumentResolver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自定义删除映射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>
                <a:latin typeface="+mj-ea"/>
                <a:ea typeface="+mj-ea"/>
                <a:cs typeface="Heiti SC Light"/>
              </a:rPr>
              <a:t>返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回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ResponseEntity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&lt;T&gt;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对象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cs typeface="Heiti SC Light"/>
              </a:rPr>
              <a:t>自定</a:t>
            </a:r>
            <a:r>
              <a:rPr kumimoji="1" lang="zh-CN" altLang="en-US" dirty="0" smtClean="0">
                <a:latin typeface="+mj-ea"/>
                <a:cs typeface="Heiti SC Light"/>
              </a:rPr>
              <a:t>义参数映射</a:t>
            </a:r>
            <a:endParaRPr kumimoji="1" lang="en-US" altLang="zh-CN" dirty="0">
              <a:latin typeface="+mj-ea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1213187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7"/>
            <a:ext cx="7408333" cy="66874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返回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POJO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并用</a:t>
            </a: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ResponseBody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标注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j-ea"/>
                <a:cs typeface="Heiti SC Light"/>
              </a:rPr>
              <a:t>生成</a:t>
            </a:r>
            <a:r>
              <a:rPr kumimoji="1" lang="en-US" altLang="zh-CN" dirty="0" smtClean="0">
                <a:latin typeface="+mj-ea"/>
                <a:cs typeface="Heiti SC Light"/>
              </a:rPr>
              <a:t>Response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2067" y="2690336"/>
            <a:ext cx="728790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WebArgumentResolver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Object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resolveArgument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MethodParameter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NativeWebRequest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request);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4486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7"/>
            <a:ext cx="7408333" cy="391690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HttpMessageConverter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是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SpringMVC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中负责读取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Body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和生成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Response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组件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可以针对每种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ContentType</a:t>
            </a:r>
            <a:r>
              <a:rPr kumimoji="1" lang="zh-CN" altLang="en-US" sz="2000" dirty="0">
                <a:latin typeface="+mj-ea"/>
                <a:ea typeface="+mj-ea"/>
                <a:cs typeface="Heiti SC Light"/>
              </a:rPr>
              <a:t>注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册多个</a:t>
            </a:r>
            <a:r>
              <a:rPr kumimoji="1" lang="en-US" altLang="zh-CN" sz="2000" dirty="0" err="1" smtClean="0">
                <a:latin typeface="+mj-ea"/>
                <a:cs typeface="Heiti SC Light"/>
              </a:rPr>
              <a:t>HttpMessageConverter</a:t>
            </a:r>
            <a:endParaRPr kumimoji="1" lang="en-US" altLang="zh-CN" sz="2000" dirty="0" smtClean="0">
              <a:latin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>
                <a:latin typeface="+mj-ea"/>
                <a:ea typeface="+mj-ea"/>
                <a:cs typeface="Heiti SC Light"/>
              </a:rPr>
              <a:t>对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于标注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ResponseBody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的返回值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, Spring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会根据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中的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Accept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来确定调用哪个</a:t>
            </a:r>
            <a:r>
              <a:rPr kumimoji="1" lang="en-US" altLang="zh-CN" sz="2000" dirty="0" err="1" smtClean="0">
                <a:latin typeface="+mj-ea"/>
                <a:cs typeface="Heiti SC Light"/>
              </a:rPr>
              <a:t>HttpMessageConverter</a:t>
            </a:r>
            <a:endParaRPr kumimoji="1" lang="en-US" altLang="zh-CN" sz="2000" dirty="0" smtClean="0">
              <a:latin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>
                <a:latin typeface="+mj-ea"/>
                <a:ea typeface="+mj-ea"/>
                <a:cs typeface="Heiti SC Light"/>
              </a:rPr>
              <a:t>可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以自定义</a:t>
            </a:r>
            <a:r>
              <a:rPr kumimoji="1" lang="en-US" altLang="zh-CN" sz="2000" dirty="0" err="1" smtClean="0">
                <a:latin typeface="+mj-ea"/>
                <a:cs typeface="Heiti SC Light"/>
              </a:rPr>
              <a:t>HttpMessageConverter</a:t>
            </a:r>
            <a:endParaRPr kumimoji="1" lang="en-US" altLang="zh-CN" sz="2000" dirty="0" smtClean="0">
              <a:latin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zh-CN" sz="2000" dirty="0" smtClean="0">
                <a:latin typeface="+mj-ea"/>
                <a:ea typeface="+mj-ea"/>
                <a:cs typeface="Heiti SC Light"/>
              </a:rPr>
              <a:t>H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ttpMessageConverter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是对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和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Response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Body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进行转换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(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即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RequestBody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和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ResponseBody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标注的部分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)</a:t>
            </a: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调用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HttpMessageConverter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的是一个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WebArgumentResolver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err="1">
                <a:latin typeface="+mj-ea"/>
                <a:cs typeface="Heiti SC Light"/>
              </a:rPr>
              <a:t>RequestResponseBodyMethodProcessor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+mj-ea"/>
                <a:cs typeface="Heiti SC Light"/>
              </a:rPr>
              <a:t>HttpMessageConverter</a:t>
            </a:r>
            <a:endParaRPr kumimoji="1" lang="en-US" altLang="zh-CN" dirty="0">
              <a:latin typeface="+mj-ea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4170062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9"/>
            <a:ext cx="7408333" cy="378061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StringHttpMessageConverter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直接把字符串输出到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HttpResponse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(text/plain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FormHttpMessageConverter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处理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application/x-www-form-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urlencoded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类型的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Body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ByteArrayMessageConverter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处理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application/octet-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stream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类型的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body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Jaxb2RootElementHttpMessageConverter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处理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text/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xml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和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application/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xml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类型的数据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MappingJacksonHttpMessageConverter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处理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application/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json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类型的数据</a:t>
            </a:r>
            <a:endParaRPr kumimoji="1" lang="en-US" altLang="zh-CN" sz="1800" dirty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j-ea"/>
                <a:cs typeface="Heiti SC Light"/>
              </a:rPr>
              <a:t>默认的</a:t>
            </a:r>
            <a:r>
              <a:rPr kumimoji="1" lang="en-US" altLang="zh-CN" dirty="0" err="1">
                <a:latin typeface="+mj-ea"/>
                <a:cs typeface="Heiti SC Light"/>
              </a:rPr>
              <a:t>HttpMessageConverter</a:t>
            </a:r>
            <a:endParaRPr kumimoji="1" lang="en-US" altLang="zh-CN" dirty="0">
              <a:latin typeface="+mj-ea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368135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9"/>
            <a:ext cx="7408333" cy="378061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ResourceHttpMessageConverter</a:t>
            </a: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处理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org.springframework.core.io.Resource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对象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endParaRPr kumimoji="1" lang="en-US" altLang="zh-CN" sz="18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BufferedImageHttpMessageConverter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处理图片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(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直接把上传的图片转换为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BufferedImage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，或反向</a:t>
            </a:r>
            <a:r>
              <a:rPr kumimoji="1" lang="en-US" altLang="zh-CN" sz="1800" smtClean="0">
                <a:latin typeface="+mj-ea"/>
                <a:ea typeface="+mj-ea"/>
                <a:cs typeface="Heiti SC Light"/>
              </a:rPr>
              <a:t>)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cs typeface="Heiti SC Light"/>
              </a:rPr>
              <a:t>其他的</a:t>
            </a:r>
            <a:r>
              <a:rPr kumimoji="1" lang="en-US" altLang="zh-CN" dirty="0" err="1" smtClean="0">
                <a:latin typeface="+mj-ea"/>
                <a:cs typeface="Heiti SC Light"/>
              </a:rPr>
              <a:t>HttpMessageConverter</a:t>
            </a:r>
            <a:endParaRPr kumimoji="1" lang="en-US" altLang="zh-CN" dirty="0">
              <a:latin typeface="+mj-ea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478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en-US" dirty="0" err="1" smtClean="0">
                <a:latin typeface="Heiti SC Light"/>
                <a:ea typeface="Heiti SC Light"/>
                <a:cs typeface="Heiti SC Light"/>
              </a:rPr>
              <a:t>介绍Spring</a:t>
            </a:r>
            <a:r>
              <a:rPr kumimoji="1" lang="en-US" altLang="en-US" dirty="0" smtClean="0">
                <a:latin typeface="Heiti SC Light"/>
                <a:ea typeface="Heiti SC Light"/>
                <a:cs typeface="Heiti SC Light"/>
              </a:rPr>
              <a:t> MVC 3</a:t>
            </a:r>
            <a:endParaRPr kumimoji="1" lang="en-US" altLang="en-US" dirty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希望在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WebEstimating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中推广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Spring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MVC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3</a:t>
            </a:r>
            <a:endParaRPr kumimoji="1" lang="en-US" altLang="en-US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8000" dirty="0" smtClean="0">
                <a:latin typeface="+mj-ea"/>
                <a:cs typeface="Heiti SC Light"/>
              </a:rPr>
              <a:t>目的</a:t>
            </a:r>
            <a:endParaRPr kumimoji="1" lang="zh-CN" altLang="en-US" sz="8000" dirty="0">
              <a:latin typeface="+mj-ea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55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Model Driven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Modern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API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Spring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整合更好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RESTful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支持更好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Performance</a:t>
            </a: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社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区支持更好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endParaRPr kumimoji="1" lang="en-US" altLang="zh-CN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cs typeface="Heiti SC Light"/>
              </a:rPr>
              <a:t>为什</a:t>
            </a:r>
            <a:r>
              <a:rPr kumimoji="1" lang="zh-CN" altLang="en-US" dirty="0" smtClean="0">
                <a:latin typeface="+mj-ea"/>
                <a:cs typeface="Heiti SC Light"/>
              </a:rPr>
              <a:t>么用</a:t>
            </a:r>
            <a:r>
              <a:rPr kumimoji="1" lang="en-US" altLang="zh-CN" dirty="0" smtClean="0">
                <a:latin typeface="+mj-ea"/>
                <a:cs typeface="Heiti SC Light"/>
              </a:rPr>
              <a:t>Spring MVC</a:t>
            </a:r>
            <a:endParaRPr kumimoji="1" lang="zh-CN" altLang="en-US" dirty="0">
              <a:latin typeface="+mj-ea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520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795776"/>
            <a:ext cx="7408333" cy="493257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dirty="0">
                <a:latin typeface="+mj-ea"/>
                <a:ea typeface="+mj-ea"/>
                <a:cs typeface="Heiti SC Light"/>
              </a:rPr>
              <a:t>Getting started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MVC 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模型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HTTP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请求映射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获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取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的输入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生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成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Response</a:t>
            </a: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展示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View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Web</a:t>
            </a:r>
            <a:r>
              <a:rPr kumimoji="1" lang="zh-CN" altLang="en-US" dirty="0">
                <a:latin typeface="+mj-ea"/>
                <a:ea typeface="+mj-ea"/>
                <a:cs typeface="Heiti SC Light"/>
              </a:rPr>
              <a:t>应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用的常见课题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类型转换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, 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输</a:t>
            </a:r>
            <a:r>
              <a:rPr kumimoji="1" lang="zh-CN" altLang="en-US" dirty="0">
                <a:latin typeface="+mj-ea"/>
                <a:ea typeface="+mj-ea"/>
                <a:cs typeface="Heiti SC Light"/>
              </a:rPr>
              <a:t>入验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证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, Form,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文件上传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异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常处理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扩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展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3.1/3.2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的新功能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从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Struts2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迁移到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Spring MVC3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>
                <a:latin typeface="+mj-ea"/>
                <a:ea typeface="+mj-ea"/>
                <a:cs typeface="Heiti SC Light"/>
              </a:rPr>
              <a:t>Performance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+mj-ea"/>
                <a:cs typeface="Heiti SC Light"/>
              </a:rPr>
              <a:t>Agenda</a:t>
            </a:r>
            <a:endParaRPr kumimoji="1" lang="zh-CN" altLang="en-US" dirty="0">
              <a:latin typeface="+mj-ea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551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447646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在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web.xml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中注册</a:t>
            </a: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DispatcherServlet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Spring</a:t>
            </a:r>
            <a:r>
              <a:rPr kumimoji="1" lang="zh-CN" altLang="en-US" dirty="0">
                <a:latin typeface="+mj-ea"/>
                <a:ea typeface="+mj-ea"/>
                <a:cs typeface="Heiti SC Light"/>
              </a:rPr>
              <a:t>环境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appName-servlet.xml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component-scan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ViewResolver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HelloController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>
                <a:latin typeface="+mj-ea"/>
                <a:ea typeface="+mj-ea"/>
                <a:cs typeface="Heiti SC Light"/>
              </a:rPr>
              <a:t>h</a:t>
            </a: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ello.jsp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j-ea"/>
                <a:cs typeface="Heiti SC Light"/>
              </a:rPr>
              <a:t>Getting started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698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175917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DispatcherServlet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把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映射到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@Controller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RequestMapping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定义映射规则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通过方法参数来获取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的内容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通过方法的返回值来生成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Response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的内容</a:t>
            </a:r>
            <a:endParaRPr kumimoji="1" lang="en-US" altLang="zh-CN" dirty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j-ea"/>
                <a:cs typeface="Heiti SC Light"/>
              </a:rPr>
              <a:t>MVC </a:t>
            </a:r>
            <a:r>
              <a:rPr kumimoji="1" lang="zh-CN" altLang="en-US" dirty="0">
                <a:latin typeface="+mj-ea"/>
                <a:cs typeface="Heiti SC Light"/>
              </a:rPr>
              <a:t>模型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01138" y="3822598"/>
            <a:ext cx="59684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/>
                <a:ea typeface="+mj-ea"/>
                <a:cs typeface="Courier New"/>
              </a:rPr>
              <a:t>@Controller</a:t>
            </a:r>
          </a:p>
          <a:p>
            <a:r>
              <a:rPr lang="en-US" altLang="zh-CN" dirty="0">
                <a:latin typeface="Courier New"/>
                <a:ea typeface="+mj-ea"/>
                <a:cs typeface="Courier New"/>
              </a:rPr>
              <a:t>public class </a:t>
            </a:r>
            <a:r>
              <a:rPr lang="en-US" altLang="zh-CN" dirty="0" err="1">
                <a:latin typeface="Courier New"/>
                <a:ea typeface="+mj-ea"/>
                <a:cs typeface="Courier New"/>
              </a:rPr>
              <a:t>SimpleController</a:t>
            </a:r>
            <a:r>
              <a:rPr lang="en-US" altLang="zh-CN" dirty="0">
                <a:latin typeface="Courier New"/>
                <a:ea typeface="+mj-ea"/>
                <a:cs typeface="Courier New"/>
              </a:rPr>
              <a:t> {</a:t>
            </a:r>
          </a:p>
          <a:p>
            <a:endParaRPr lang="en-US" altLang="zh-CN" dirty="0">
              <a:latin typeface="Courier New"/>
              <a:ea typeface="+mj-ea"/>
              <a:cs typeface="Courier New"/>
            </a:endParaRPr>
          </a:p>
          <a:p>
            <a:r>
              <a:rPr lang="en-US" altLang="zh-CN" dirty="0">
                <a:latin typeface="Courier New"/>
                <a:ea typeface="+mj-ea"/>
                <a:cs typeface="Courier New"/>
              </a:rPr>
              <a:t>    @</a:t>
            </a:r>
            <a:r>
              <a:rPr lang="en-US" altLang="zh-CN" dirty="0" err="1">
                <a:latin typeface="Courier New"/>
                <a:ea typeface="+mj-ea"/>
                <a:cs typeface="Courier New"/>
              </a:rPr>
              <a:t>RequestMapping</a:t>
            </a:r>
            <a:r>
              <a:rPr lang="en-US" altLang="zh-CN" dirty="0">
                <a:latin typeface="Courier New"/>
                <a:ea typeface="+mj-ea"/>
                <a:cs typeface="Courier New"/>
              </a:rPr>
              <a:t>("/simple")</a:t>
            </a:r>
          </a:p>
          <a:p>
            <a:r>
              <a:rPr lang="en-US" altLang="zh-CN" dirty="0">
                <a:latin typeface="Courier New"/>
                <a:ea typeface="+mj-ea"/>
                <a:cs typeface="Courier New"/>
              </a:rPr>
              <a:t>    public @</a:t>
            </a:r>
            <a:r>
              <a:rPr lang="en-US" altLang="zh-CN" dirty="0" err="1">
                <a:latin typeface="Courier New"/>
                <a:ea typeface="+mj-ea"/>
                <a:cs typeface="Courier New"/>
              </a:rPr>
              <a:t>ResponseBody</a:t>
            </a:r>
            <a:r>
              <a:rPr lang="en-US" altLang="zh-CN" dirty="0">
                <a:latin typeface="Courier New"/>
                <a:ea typeface="+mj-ea"/>
                <a:cs typeface="Courier New"/>
              </a:rPr>
              <a:t> String simple() {</a:t>
            </a:r>
          </a:p>
          <a:p>
            <a:r>
              <a:rPr lang="en-US" altLang="zh-CN" dirty="0">
                <a:latin typeface="Courier New"/>
                <a:ea typeface="+mj-ea"/>
                <a:cs typeface="Courier New"/>
              </a:rPr>
              <a:t>        return "Hello world!";</a:t>
            </a:r>
          </a:p>
          <a:p>
            <a:r>
              <a:rPr lang="en-US" altLang="zh-CN" dirty="0">
                <a:latin typeface="Courier New"/>
                <a:ea typeface="+mj-ea"/>
                <a:cs typeface="Courier New"/>
              </a:rPr>
              <a:t>    }</a:t>
            </a:r>
          </a:p>
          <a:p>
            <a:endParaRPr lang="en-US" altLang="zh-CN" dirty="0">
              <a:latin typeface="Courier New"/>
              <a:ea typeface="+mj-ea"/>
              <a:cs typeface="Courier New"/>
            </a:endParaRPr>
          </a:p>
          <a:p>
            <a:r>
              <a:rPr lang="en-US" altLang="zh-CN" dirty="0">
                <a:latin typeface="Courier New"/>
                <a:ea typeface="+mj-ea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5502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426006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Path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RequestMapping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("path"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HTTP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方法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RequestMapping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("path", method=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RequestMethod.GET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支持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POST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GET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PUT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DELETE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OPTIONS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TRACE</a:t>
            </a:r>
          </a:p>
          <a:p>
            <a:pPr lvl="1">
              <a:buFont typeface="Wingdings" charset="2"/>
              <a:buChar char="Ø"/>
            </a:pPr>
            <a:endParaRPr kumimoji="1" lang="en-US" altLang="zh-CN" sz="18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通过查询参数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RequestMapping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("path", method=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RequestMethod.GET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, 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params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="foo"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支持取反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:</a:t>
            </a:r>
            <a:r>
              <a:rPr lang="pt-BR" altLang="zh-CN" sz="1800" dirty="0" err="1"/>
              <a:t>params</a:t>
            </a:r>
            <a:r>
              <a:rPr lang="pt-BR" altLang="zh-CN" sz="1800" dirty="0"/>
              <a:t>={ "</a:t>
            </a:r>
            <a:r>
              <a:rPr lang="pt-BR" altLang="zh-CN" sz="1800" dirty="0" err="1"/>
              <a:t>foo</a:t>
            </a:r>
            <a:r>
              <a:rPr lang="pt-BR" altLang="zh-CN" sz="1800" dirty="0"/>
              <a:t>", "!bar" }</a:t>
            </a:r>
            <a:r>
              <a:rPr lang="pt-BR" altLang="zh-CN" sz="1800" dirty="0" smtClean="0"/>
              <a:t>)</a:t>
            </a:r>
          </a:p>
          <a:p>
            <a:pPr lvl="1">
              <a:buFont typeface="Wingdings" charset="2"/>
              <a:buChar char="Ø"/>
            </a:pPr>
            <a:endParaRPr lang="pt-BR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Header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中的值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700" dirty="0" smtClean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700" dirty="0" err="1">
                <a:latin typeface="+mj-ea"/>
                <a:ea typeface="+mj-ea"/>
                <a:cs typeface="Heiti SC Light"/>
              </a:rPr>
              <a:t>RequestMapping</a:t>
            </a:r>
            <a:r>
              <a:rPr kumimoji="1" lang="en-US" altLang="zh-CN" sz="1700" dirty="0">
                <a:latin typeface="+mj-ea"/>
                <a:ea typeface="+mj-ea"/>
                <a:cs typeface="Heiti SC Light"/>
              </a:rPr>
              <a:t>("path", header="content-</a:t>
            </a:r>
            <a:r>
              <a:rPr kumimoji="1" lang="en-US" altLang="zh-CN" sz="1700" dirty="0" smtClean="0">
                <a:latin typeface="+mj-ea"/>
                <a:ea typeface="+mj-ea"/>
                <a:cs typeface="Heiti SC Light"/>
              </a:rPr>
              <a:t>type=</a:t>
            </a:r>
            <a:r>
              <a:rPr kumimoji="1" lang="en-US" altLang="zh-CN" sz="1700" dirty="0">
                <a:latin typeface="+mj-ea"/>
                <a:ea typeface="+mj-ea"/>
                <a:cs typeface="Heiti SC Light"/>
              </a:rPr>
              <a:t>text/*"</a:t>
            </a:r>
            <a:r>
              <a:rPr kumimoji="1" lang="en-US" altLang="zh-CN" sz="17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700" dirty="0" smtClean="0">
                <a:latin typeface="+mj-ea"/>
                <a:ea typeface="+mj-ea"/>
                <a:cs typeface="Heiti SC Light"/>
              </a:rPr>
              <a:t>支</a:t>
            </a:r>
            <a:r>
              <a:rPr kumimoji="1" lang="zh-CN" altLang="en-US" sz="1700" dirty="0">
                <a:latin typeface="+mj-ea"/>
                <a:ea typeface="+mj-ea"/>
                <a:cs typeface="Heiti SC Light"/>
              </a:rPr>
              <a:t>持取</a:t>
            </a:r>
            <a:r>
              <a:rPr kumimoji="1" lang="zh-CN" altLang="en-US" sz="1700" dirty="0" smtClean="0">
                <a:latin typeface="+mj-ea"/>
                <a:ea typeface="+mj-ea"/>
                <a:cs typeface="Heiti SC Light"/>
              </a:rPr>
              <a:t>反</a:t>
            </a:r>
            <a:r>
              <a:rPr kumimoji="1" lang="en-US" altLang="zh-CN" sz="1700" dirty="0" smtClean="0">
                <a:latin typeface="+mj-ea"/>
                <a:ea typeface="+mj-ea"/>
                <a:cs typeface="Heiti SC Light"/>
              </a:rPr>
              <a:t>:</a:t>
            </a:r>
            <a:r>
              <a:rPr kumimoji="1" lang="en-US" altLang="zh-CN" sz="1700" dirty="0">
                <a:latin typeface="+mj-ea"/>
                <a:ea typeface="+mj-ea"/>
                <a:cs typeface="Heiti SC Light"/>
              </a:rPr>
              <a:t>header</a:t>
            </a:r>
            <a:r>
              <a:rPr kumimoji="1" lang="en-US" altLang="zh-CN" sz="1700" dirty="0" smtClean="0">
                <a:latin typeface="+mj-ea"/>
                <a:ea typeface="+mj-ea"/>
                <a:cs typeface="Heiti SC Light"/>
              </a:rPr>
              <a:t>="content</a:t>
            </a:r>
            <a:r>
              <a:rPr kumimoji="1" lang="en-US" altLang="zh-CN" sz="1700" dirty="0">
                <a:latin typeface="+mj-ea"/>
                <a:ea typeface="+mj-ea"/>
                <a:cs typeface="Heiti SC Light"/>
              </a:rPr>
              <a:t>-</a:t>
            </a:r>
            <a:r>
              <a:rPr kumimoji="1" lang="en-US" altLang="zh-CN" sz="1700" dirty="0" smtClean="0">
                <a:latin typeface="+mj-ea"/>
                <a:ea typeface="+mj-ea"/>
                <a:cs typeface="Heiti SC Light"/>
              </a:rPr>
              <a:t>type!=</a:t>
            </a:r>
            <a:r>
              <a:rPr kumimoji="1" lang="en-US" altLang="zh-CN" sz="1700" dirty="0">
                <a:latin typeface="+mj-ea"/>
                <a:ea typeface="+mj-ea"/>
                <a:cs typeface="Heiti SC Light"/>
              </a:rPr>
              <a:t>text/*"</a:t>
            </a:r>
            <a:endParaRPr kumimoji="1" lang="en-US" altLang="zh-CN" sz="1600" dirty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  <a:cs typeface="Heiti SC Light"/>
              </a:rPr>
              <a:t>Request</a:t>
            </a:r>
            <a:r>
              <a:rPr kumimoji="1" lang="en-US" altLang="en-US" dirty="0" err="1" smtClean="0">
                <a:latin typeface="华文新魏" panose="02010800040101010101" pitchFamily="2" charset="-122"/>
                <a:ea typeface="华文新魏" panose="02010800040101010101" pitchFamily="2" charset="-122"/>
                <a:cs typeface="Heiti SC Light"/>
              </a:rPr>
              <a:t>映射</a:t>
            </a:r>
            <a:endParaRPr kumimoji="1"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377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426006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consumes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RequestMapping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(value = "/mapping/consumes", consumes = 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MediaType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. APPLICATION_JSON_VALUE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Content-Type</a:t>
            </a:r>
          </a:p>
          <a:p>
            <a:pPr lvl="2">
              <a:buFont typeface="Wingdings" charset="2"/>
              <a:buChar char="Ø"/>
            </a:pPr>
            <a:endParaRPr kumimoji="1" lang="en-US" altLang="zh-CN" sz="16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>
                <a:latin typeface="+mj-ea"/>
                <a:cs typeface="Heiti SC Light"/>
              </a:rPr>
              <a:t>通过</a:t>
            </a:r>
            <a:r>
              <a:rPr kumimoji="1" lang="en-US" altLang="zh-CN" sz="2000" dirty="0" smtClean="0">
                <a:latin typeface="+mj-ea"/>
                <a:cs typeface="Heiti SC Light"/>
              </a:rPr>
              <a:t>produces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>
                <a:latin typeface="+mj-ea"/>
                <a:cs typeface="Heiti SC Light"/>
              </a:rPr>
              <a:t>@</a:t>
            </a:r>
            <a:r>
              <a:rPr kumimoji="1" lang="en-US" altLang="zh-CN" sz="1800" dirty="0" err="1">
                <a:latin typeface="+mj-ea"/>
                <a:cs typeface="Heiti SC Light"/>
              </a:rPr>
              <a:t>RequestMapping</a:t>
            </a:r>
            <a:r>
              <a:rPr kumimoji="1" lang="en-US" altLang="zh-CN" sz="1800" dirty="0">
                <a:latin typeface="+mj-ea"/>
                <a:cs typeface="Heiti SC Light"/>
              </a:rPr>
              <a:t>(value = "/mapping/produces", produces = </a:t>
            </a:r>
            <a:r>
              <a:rPr kumimoji="1" lang="en-US" altLang="zh-CN" sz="1800" dirty="0" err="1">
                <a:latin typeface="+mj-ea"/>
                <a:cs typeface="Heiti SC Light"/>
              </a:rPr>
              <a:t>MediaType</a:t>
            </a:r>
            <a:r>
              <a:rPr kumimoji="1" lang="en-US" altLang="zh-CN" sz="1800" dirty="0">
                <a:latin typeface="+mj-ea"/>
                <a:cs typeface="Heiti SC Light"/>
              </a:rPr>
              <a:t>. APPLICATION_XML_VALUE</a:t>
            </a:r>
            <a:r>
              <a:rPr kumimoji="1" lang="en-US" altLang="zh-CN" sz="1800" dirty="0" smtClean="0">
                <a:latin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+mj-ea"/>
                <a:cs typeface="Heiti SC Light"/>
              </a:rPr>
              <a:t>Request</a:t>
            </a:r>
            <a:r>
              <a:rPr kumimoji="1" lang="zh-CN" altLang="en-US" sz="1800" dirty="0" smtClean="0">
                <a:latin typeface="+mj-ea"/>
                <a:cs typeface="Heiti SC Light"/>
              </a:rPr>
              <a:t>的</a:t>
            </a:r>
            <a:r>
              <a:rPr kumimoji="1" lang="en-US" altLang="zh-CN" sz="1800" dirty="0" smtClean="0">
                <a:latin typeface="+mj-ea"/>
                <a:cs typeface="Heiti SC Light"/>
              </a:rPr>
              <a:t>Accept</a:t>
            </a:r>
            <a:endParaRPr kumimoji="1" lang="en-US" altLang="zh-CN" sz="1800" dirty="0">
              <a:latin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j-ea"/>
                <a:cs typeface="Heiti SC Light"/>
              </a:rPr>
              <a:t>consumes / produces</a:t>
            </a:r>
            <a:endParaRPr kumimoji="1"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2179122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7"/>
            <a:ext cx="7408333" cy="66874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Class Level Mapping</a:t>
            </a:r>
            <a:endParaRPr kumimoji="1" lang="en-US" altLang="zh-CN" sz="1800" dirty="0">
              <a:latin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j-ea"/>
                <a:cs typeface="Heiti SC Light"/>
              </a:rPr>
              <a:t>Class Level Mapping</a:t>
            </a:r>
            <a:endParaRPr kumimoji="1"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Heiti SC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2067" y="2552133"/>
            <a:ext cx="80726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@Controller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("/accounts/*")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AccountsController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("active")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ResponseBody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List&lt;Account&gt; active() { + }</a:t>
            </a:r>
          </a:p>
          <a:p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("inactive")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ResponseBody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List&lt;Account&gt; inactive() { + }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1304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825</TotalTime>
  <Words>749</Words>
  <Application>Microsoft Macintosh PowerPoint</Application>
  <PresentationFormat>全屏显示(4:3)</PresentationFormat>
  <Paragraphs>157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波形</vt:lpstr>
      <vt:lpstr>Spring MVC 3</vt:lpstr>
      <vt:lpstr>目的</vt:lpstr>
      <vt:lpstr>为什么用Spring MVC</vt:lpstr>
      <vt:lpstr>Agenda</vt:lpstr>
      <vt:lpstr>Getting started</vt:lpstr>
      <vt:lpstr>MVC 模型</vt:lpstr>
      <vt:lpstr>Request映射</vt:lpstr>
      <vt:lpstr>consumes / produces</vt:lpstr>
      <vt:lpstr>Class Level Mapping</vt:lpstr>
      <vt:lpstr>Method Level Mapping</vt:lpstr>
      <vt:lpstr>获取Request的输入</vt:lpstr>
      <vt:lpstr>可用参数类型</vt:lpstr>
      <vt:lpstr>自定义参数映射</vt:lpstr>
      <vt:lpstr>生成Response</vt:lpstr>
      <vt:lpstr>HttpMessageConverter</vt:lpstr>
      <vt:lpstr>默认的HttpMessageConverter</vt:lpstr>
      <vt:lpstr>其他的HttpMessageConverter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 3</dc:title>
  <dc:creator>天一 马</dc:creator>
  <cp:lastModifiedBy>天一 马</cp:lastModifiedBy>
  <cp:revision>86</cp:revision>
  <dcterms:created xsi:type="dcterms:W3CDTF">2013-08-04T15:41:53Z</dcterms:created>
  <dcterms:modified xsi:type="dcterms:W3CDTF">2013-10-14T14:30:02Z</dcterms:modified>
</cp:coreProperties>
</file>