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5B1A8-C99F-C84A-95BB-BB7447C7F2DD}" type="datetimeFigureOut">
              <a:rPr kumimoji="1" lang="zh-CN" altLang="en-US" smtClean="0"/>
              <a:t>2013/10/17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B3BCB-71B9-7546-BEF0-734BDFDB0E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0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B3BCB-71B9-7546-BEF0-734BDFDB0ED4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41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10/17/2013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jumty/springmvc3_vs_struts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pring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MVC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Method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Method Level </a:t>
            </a:r>
            <a:r>
              <a:rPr kumimoji="1" lang="en-US" altLang="zh-CN" dirty="0" smtClean="0">
                <a:latin typeface="+mj-ea"/>
                <a:cs typeface="Heiti SC Light"/>
              </a:rPr>
              <a:t>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  <a:p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/accounts/</a:t>
            </a:r>
            <a:r>
              <a:rPr kumimoji="1"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inactive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3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的内容通过方法的参数获取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取查询的参数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RequestParam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获取一组查询参数值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zh-CN" altLang="en-US" sz="1600" dirty="0">
                <a:latin typeface="+mj-ea"/>
                <a:ea typeface="+mj-ea"/>
                <a:cs typeface="Heiti SC Light"/>
              </a:rPr>
              <a:t>自动映射到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Path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中的内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PathVariable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var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中的内容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RequestHeader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Cookie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CookieValue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("name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")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RequestBody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Header</a:t>
            </a:r>
          </a:p>
          <a:p>
            <a:pPr lvl="2">
              <a:buFont typeface="Wingdings" charset="2"/>
              <a:buChar char="Ø"/>
            </a:pPr>
            <a:r>
              <a:rPr kumimoji="1" lang="en-US" altLang="zh-CN" sz="1600" dirty="0" err="1">
                <a:latin typeface="+mj-ea"/>
                <a:ea typeface="+mj-ea"/>
                <a:cs typeface="Heiti SC Light"/>
              </a:rPr>
              <a:t>HttpEntity</a:t>
            </a:r>
            <a:r>
              <a:rPr kumimoji="1" lang="en-US" altLang="zh-CN" sz="1600" dirty="0">
                <a:latin typeface="+mj-ea"/>
                <a:ea typeface="+mj-ea"/>
                <a:cs typeface="Heiti SC Light"/>
              </a:rPr>
              <a:t>&lt;T&gt;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获取</a:t>
            </a:r>
            <a:r>
              <a:rPr kumimoji="1" lang="en-US" altLang="zh-CN" dirty="0">
                <a:latin typeface="+mj-ea"/>
                <a:cs typeface="Heiti SC Light"/>
              </a:rPr>
              <a:t>Request</a:t>
            </a:r>
            <a:r>
              <a:rPr kumimoji="1" lang="zh-CN" altLang="en-US" dirty="0">
                <a:latin typeface="+mj-ea"/>
                <a:cs typeface="Heiti SC Light"/>
              </a:rPr>
              <a:t>的输入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9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5388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dirty="0" err="1" smtClean="0"/>
              <a:t>WebRequest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ServletRequest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HttpServletRequest</a:t>
            </a:r>
            <a:endParaRPr lang="en-US" sz="2000" dirty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MultipartFile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MultipartRequest</a:t>
            </a:r>
            <a:r>
              <a:rPr lang="en-US" sz="2000" dirty="0" smtClean="0"/>
              <a:t> / </a:t>
            </a:r>
            <a:r>
              <a:rPr lang="en-US" sz="2000" dirty="0" err="1" smtClean="0"/>
              <a:t>MultipartHttpServletRequest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Principal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Locale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InputStream</a:t>
            </a:r>
            <a:r>
              <a:rPr lang="en-US" sz="2000" dirty="0" smtClean="0"/>
              <a:t> / </a:t>
            </a:r>
            <a:r>
              <a:rPr lang="en-US" altLang="zh-CN" sz="2000" dirty="0" smtClean="0"/>
              <a:t>Reader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ServletResponse</a:t>
            </a:r>
            <a:r>
              <a:rPr lang="en-US" sz="2000" dirty="0" smtClean="0"/>
              <a:t> / </a:t>
            </a:r>
            <a:r>
              <a:rPr lang="en-US" sz="2000" dirty="0" err="1" smtClean="0"/>
              <a:t>HttpServletResponse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altLang="zh-CN" sz="2000" dirty="0" err="1" smtClean="0"/>
              <a:t>OutputStream</a:t>
            </a:r>
            <a:r>
              <a:rPr lang="en-US" altLang="zh-CN" sz="2000" dirty="0" smtClean="0"/>
              <a:t> / Writer</a:t>
            </a:r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HttpSession</a:t>
            </a:r>
            <a:r>
              <a:rPr lang="en-US" sz="2000" dirty="0" smtClean="0"/>
              <a:t> / </a:t>
            </a:r>
            <a:r>
              <a:rPr lang="en-US" sz="2000" dirty="0" err="1" smtClean="0"/>
              <a:t>SessionStatus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Map / Model / </a:t>
            </a:r>
            <a:r>
              <a:rPr lang="en-US" sz="2000" dirty="0" err="1" smtClean="0"/>
              <a:t>ModelMap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RedirectAttributes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smtClean="0"/>
              <a:t>Errors / </a:t>
            </a:r>
            <a:r>
              <a:rPr lang="en-US" sz="2000" dirty="0" err="1" smtClean="0"/>
              <a:t>BindingResult</a:t>
            </a:r>
            <a:endParaRPr lang="en-US" sz="2000" dirty="0" smtClean="0"/>
          </a:p>
          <a:p>
            <a:pPr>
              <a:buFont typeface="Wingdings" charset="2"/>
              <a:buChar char="Ø"/>
            </a:pPr>
            <a:r>
              <a:rPr lang="en-US" sz="2000" dirty="0" err="1" smtClean="0"/>
              <a:t>HttpEntity</a:t>
            </a:r>
            <a:r>
              <a:rPr lang="en-US" sz="2000" dirty="0" smtClean="0"/>
              <a:t> / JavaBean</a:t>
            </a:r>
          </a:p>
          <a:p>
            <a:pPr>
              <a:buFont typeface="Wingdings" charset="2"/>
              <a:buChar char="Ø"/>
            </a:pPr>
            <a:r>
              <a:rPr lang="en-US" sz="2000" dirty="0" err="1"/>
              <a:t>UriComponentsBuilder</a:t>
            </a:r>
            <a:endParaRPr lang="en-US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可</a:t>
            </a:r>
            <a:r>
              <a:rPr kumimoji="1" lang="zh-CN" altLang="en-US" dirty="0" smtClean="0">
                <a:latin typeface="+mj-ea"/>
                <a:cs typeface="Heiti SC Light"/>
              </a:rPr>
              <a:t>用参数类型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standard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41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1201002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通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自定义删除映射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返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回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ResponseEntity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&lt;T&gt;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自定</a:t>
            </a:r>
            <a:r>
              <a:rPr kumimoji="1" lang="zh-CN" altLang="en-US" dirty="0" smtClean="0">
                <a:latin typeface="+mj-ea"/>
                <a:cs typeface="Heiti SC Light"/>
              </a:rPr>
              <a:t>义参数映射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org.springframework.samples.mvc.data</a:t>
            </a:r>
            <a:r>
              <a:rPr lang="en-US" altLang="zh-CN" dirty="0" smtClean="0"/>
              <a:t>.</a:t>
            </a:r>
            <a:r>
              <a:rPr lang="en-US" altLang="zh-CN" dirty="0"/>
              <a:t> custom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18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返回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并用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生成</a:t>
            </a:r>
            <a:r>
              <a:rPr kumimoji="1" lang="en-US" altLang="zh-CN" dirty="0" smtClean="0">
                <a:latin typeface="+mj-ea"/>
                <a:cs typeface="Heiti SC Light"/>
              </a:rPr>
              <a:t>Response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690336"/>
            <a:ext cx="7287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WebArgumentResolver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resolveArgument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MethodParameter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NativeWebRequest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request);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501626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6228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中负责读取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可以针对每种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ContentType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注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册多个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对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于标注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的返回值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, Spring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Accept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来确定调用哪个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可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以自定义</a:t>
            </a:r>
            <a:r>
              <a:rPr kumimoji="1" lang="en-US" altLang="zh-CN" sz="2000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sz="2000" dirty="0" smtClean="0">
                <a:latin typeface="+mj-ea"/>
                <a:ea typeface="+mj-ea"/>
                <a:cs typeface="Heiti SC Light"/>
              </a:rPr>
              <a:t>H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是对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进行转换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即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标注的部分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调用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的是一个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WebArgumentResolver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cs typeface="Heiti SC Light"/>
              </a:rPr>
              <a:t>RequestResponseBodyMethodProcessor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006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45442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StringHttpMessageConverter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直接把字符串输出到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HttpResponse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(text/plain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FormHttpMessageConverter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application/x-www-form-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urlencoded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ByteArrayMessageConverter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application/octet-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stream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body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Jaxb2RootElementHttpMessageConverter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text/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和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MappingJacksonHttpMessageConverter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application/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json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类型的数据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默认的</a:t>
            </a:r>
            <a:r>
              <a:rPr kumimoji="1" lang="en-US" altLang="zh-CN" dirty="0" err="1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3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9"/>
            <a:ext cx="7408333" cy="3780616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ResourceHttpMessageConverter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org.springframework.core.io.Resource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对象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BufferedImageHttpMessageConverter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处理图片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直接把上传的图片转换为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BufferedImage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，或反向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MarshallingHttpMessageConverter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处理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，提供了可以自定义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XML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解析、生成的接口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HttpMessageConverter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FastJsonHttpMessageConverter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其他的</a:t>
            </a:r>
            <a:r>
              <a:rPr kumimoji="1" lang="en-US" altLang="zh-CN" dirty="0" err="1" smtClean="0">
                <a:latin typeface="+mj-ea"/>
                <a:cs typeface="Heiti SC Light"/>
              </a:rPr>
              <a:t>HttpMessageConverter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0507" y="6501626"/>
            <a:ext cx="6163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org.springframework.samples.mvc.messageconverters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也提供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通过模板引擎等生成文本页面。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Model</a:t>
            </a:r>
          </a:p>
          <a:p>
            <a:pPr lvl="1">
              <a:buFont typeface="Wingdings" charset="2"/>
              <a:buChar char="Ø"/>
            </a:pPr>
            <a:r>
              <a:rPr lang="en-US" altLang="zh-CN" sz="1800" dirty="0" err="1">
                <a:latin typeface="+mj-ea"/>
                <a:ea typeface="+mj-ea"/>
              </a:rPr>
              <a:t>model.addAttribute</a:t>
            </a:r>
            <a:r>
              <a:rPr lang="en-US" altLang="zh-CN" sz="1800" dirty="0">
                <a:latin typeface="+mj-ea"/>
                <a:ea typeface="+mj-ea"/>
              </a:rPr>
              <a:t>(“name”, value</a:t>
            </a:r>
            <a:r>
              <a:rPr lang="en-US" altLang="zh-CN" sz="1800" dirty="0" smtClean="0">
                <a:latin typeface="+mj-ea"/>
                <a:ea typeface="+mj-ea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通过方法返回的字符串选择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方法返回类型不要标注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ViewResolver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来配置如何找到相应的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支持很多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层的技术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JSP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Freemarker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Velocity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Tiles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iTextPDF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Jexcel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JapserReport</a:t>
            </a: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600" dirty="0" smtClean="0">
                <a:latin typeface="+mj-ea"/>
                <a:ea typeface="+mj-ea"/>
                <a:cs typeface="Heiti SC Light"/>
              </a:rPr>
              <a:t>XSLT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6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600" dirty="0" err="1" smtClean="0">
                <a:latin typeface="+mj-ea"/>
                <a:ea typeface="+mj-ea"/>
                <a:cs typeface="Heiti SC Light"/>
              </a:rPr>
              <a:t>VIew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33833" y="6488668"/>
            <a:ext cx="5010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SpringMVC3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提供两种生成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的方式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层的展示机制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ResponseBody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HttpMessageConverter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该选择用哪一种？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当需要生成浏览器显示的文档时用</a:t>
            </a:r>
            <a:r>
              <a:rPr lang="en-US" altLang="zh-CN" sz="1800" dirty="0">
                <a:latin typeface="+mj-ea"/>
                <a:ea typeface="+mj-ea"/>
              </a:rPr>
              <a:t>View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HTML</a:t>
            </a:r>
            <a:r>
              <a:rPr lang="zh-CN" altLang="en-US" sz="1800" dirty="0">
                <a:latin typeface="+mj-ea"/>
                <a:ea typeface="+mj-ea"/>
              </a:rPr>
              <a:t>，</a:t>
            </a:r>
            <a:r>
              <a:rPr lang="en-US" altLang="zh-CN" sz="1800" dirty="0">
                <a:latin typeface="+mj-ea"/>
                <a:ea typeface="+mj-ea"/>
              </a:rPr>
              <a:t>PDF</a:t>
            </a:r>
            <a:r>
              <a:rPr lang="zh-CN" altLang="en-US" sz="1800" dirty="0">
                <a:latin typeface="+mj-ea"/>
                <a:ea typeface="+mj-ea"/>
              </a:rPr>
              <a:t>等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当需要提供</a:t>
            </a:r>
            <a:r>
              <a:rPr lang="en-US" altLang="zh-CN" sz="1800" dirty="0">
                <a:latin typeface="+mj-ea"/>
                <a:ea typeface="+mj-ea"/>
              </a:rPr>
              <a:t>Web</a:t>
            </a:r>
            <a:r>
              <a:rPr lang="zh-CN" altLang="en-US" sz="1800" dirty="0">
                <a:latin typeface="+mj-ea"/>
                <a:ea typeface="+mj-ea"/>
              </a:rPr>
              <a:t>服务时用</a:t>
            </a:r>
            <a:r>
              <a:rPr lang="en-US" altLang="zh-CN" sz="1800" dirty="0">
                <a:latin typeface="+mj-ea"/>
                <a:ea typeface="+mj-ea"/>
              </a:rPr>
              <a:t>@</a:t>
            </a:r>
            <a:r>
              <a:rPr lang="en-US" altLang="zh-CN" sz="1800" dirty="0" err="1">
                <a:latin typeface="+mj-ea"/>
                <a:ea typeface="+mj-ea"/>
              </a:rPr>
              <a:t>ResponseBody</a:t>
            </a:r>
            <a:r>
              <a:rPr lang="zh-CN" altLang="en-US" sz="1800" dirty="0">
                <a:latin typeface="+mj-ea"/>
                <a:ea typeface="+mj-ea"/>
              </a:rPr>
              <a:t>，例如</a:t>
            </a:r>
            <a:r>
              <a:rPr lang="en-US" altLang="zh-CN" sz="1800" dirty="0">
                <a:latin typeface="+mj-ea"/>
                <a:ea typeface="+mj-ea"/>
              </a:rPr>
              <a:t>JSON</a:t>
            </a: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View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err="1" smtClean="0">
                <a:latin typeface="+mj-ea"/>
                <a:cs typeface="Heiti SC Light"/>
              </a:rPr>
              <a:t>vs</a:t>
            </a:r>
            <a:r>
              <a:rPr kumimoji="1" lang="zh-CN" altLang="en-US" dirty="0" smtClean="0">
                <a:latin typeface="+mj-ea"/>
                <a:cs typeface="Heiti SC Light"/>
              </a:rPr>
              <a:t>. </a:t>
            </a:r>
            <a:r>
              <a:rPr kumimoji="1" lang="zh-CN" altLang="zh-CN" dirty="0" smtClean="0">
                <a:latin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cs typeface="Heiti SC Light"/>
              </a:rPr>
              <a:t>ResponseBody</a:t>
            </a:r>
            <a:endParaRPr kumimoji="1" lang="en-US" altLang="zh-CN" dirty="0">
              <a:latin typeface="+mj-ea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8515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介绍Spring</a:t>
            </a:r>
            <a:r>
              <a:rPr kumimoji="1" lang="en-US" altLang="en-US" dirty="0" smtClean="0">
                <a:latin typeface="Heiti SC Light"/>
                <a:ea typeface="Heiti SC Light"/>
                <a:cs typeface="Heiti SC Light"/>
              </a:rPr>
              <a:t> MVC 3</a:t>
            </a:r>
            <a:endParaRPr kumimoji="1" lang="en-US" altLang="en-US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希望在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WebEstimating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中推广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Spring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MVC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3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8000" dirty="0" smtClean="0">
                <a:latin typeface="+mj-ea"/>
                <a:cs typeface="Heiti SC Light"/>
              </a:rPr>
              <a:t>目的</a:t>
            </a:r>
            <a:endParaRPr kumimoji="1" lang="zh-CN" altLang="en-US" sz="8000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Request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中的内容都是以文本格式，而我们的代码中的数据是有类型的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(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string,int,date,javabean</a:t>
            </a:r>
            <a:r>
              <a:rPr kumimoji="1" lang="en-US" altLang="zh-CN" sz="2000" dirty="0" smtClean="0">
                <a:latin typeface="华文新魏"/>
                <a:ea typeface="华文新魏"/>
                <a:cs typeface="华文新魏"/>
              </a:rPr>
              <a:t>…)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。</a:t>
            </a:r>
            <a:r>
              <a:rPr kumimoji="1" lang="en-US" altLang="zh-CN" sz="2000" dirty="0" err="1" smtClean="0">
                <a:latin typeface="华文新魏"/>
                <a:ea typeface="华文新魏"/>
                <a:cs typeface="华文新魏"/>
              </a:rPr>
              <a:t>SpringMVC</a:t>
            </a:r>
            <a:r>
              <a:rPr kumimoji="1" lang="zh-CN" altLang="en-US" sz="2000" dirty="0" smtClean="0">
                <a:latin typeface="华文新魏"/>
                <a:ea typeface="华文新魏"/>
                <a:cs typeface="华文新魏"/>
              </a:rPr>
              <a:t>会自动转换类型。</a:t>
            </a:r>
            <a:endParaRPr kumimoji="1" lang="en-US" altLang="zh-CN" sz="2000" dirty="0" smtClean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RequestParam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PathVariable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RequestHeader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,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CookieValue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</a:t>
            </a: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JavaBean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ConversionService</a:t>
            </a:r>
            <a:endParaRPr kumimoji="1" lang="en-US" altLang="zh-CN" sz="1800" dirty="0">
              <a:latin typeface="华文新魏"/>
              <a:ea typeface="华文新魏"/>
              <a:cs typeface="华文新魏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华文新魏"/>
                <a:ea typeface="华文新魏"/>
                <a:cs typeface="华文新魏"/>
              </a:rPr>
              <a:t>@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RequestBody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， 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HttpEntity</a:t>
            </a:r>
            <a:r>
              <a:rPr kumimoji="1" lang="zh-CN" altLang="en-US" sz="1800" dirty="0" smtClean="0">
                <a:latin typeface="华文新魏"/>
                <a:ea typeface="华文新魏"/>
                <a:cs typeface="华文新魏"/>
              </a:rPr>
              <a:t>则使用</a:t>
            </a:r>
            <a:r>
              <a:rPr kumimoji="1" lang="en-US" altLang="zh-CN" sz="1800" dirty="0" err="1" smtClean="0">
                <a:latin typeface="华文新魏"/>
                <a:ea typeface="华文新魏"/>
                <a:cs typeface="华文新魏"/>
              </a:rPr>
              <a:t>HttpMessageConverter</a:t>
            </a:r>
            <a:endParaRPr kumimoji="1" lang="en-US" altLang="zh-CN" sz="1800" dirty="0" smtClean="0">
              <a:latin typeface="华文新魏"/>
              <a:ea typeface="华文新魏"/>
              <a:cs typeface="华文新魏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SpringMVC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支持所有常用类型的转换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Primitives, Strings, Dates, Collections, Maps,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JavaBeans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Annotation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来配置转换规则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NumberFormat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DateTimeFormat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sz="1800" dirty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 @Format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annotation</a:t>
            </a: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 (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Core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TypeConverter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机制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)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mtClean="0">
                <a:latin typeface="+mj-ea"/>
                <a:cs typeface="Heiti SC Light"/>
              </a:rPr>
              <a:t>类型转换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</a:t>
            </a:r>
            <a:r>
              <a:rPr lang="en-US" altLang="zh-CN" dirty="0" smtClean="0"/>
              <a:t>.</a:t>
            </a:r>
            <a:r>
              <a:rPr lang="en-US" altLang="zh-CN" dirty="0"/>
              <a:t> 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0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当参数的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被标注为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@Valid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时，会根据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JavaBean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中的属性的标注执行校验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如果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ClassPath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下有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Provider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则自动使用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JSR-303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Hibernate-Validator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校验结果会通过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BindingResult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/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类型的参数传递给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这个参数必须紧接着被校验的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JavaBean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Errors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会自动被叫到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Model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中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可以在展示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View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的时候使用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RequestBody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的时候不支持！</a:t>
            </a:r>
            <a:endParaRPr kumimoji="1" lang="en-US" altLang="zh-CN" sz="18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输入校验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2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Form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form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encoding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lang="en-US" altLang="zh-CN" sz="1800" dirty="0"/>
              <a:t>multipart/form-data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&lt;input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type=file/&gt;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字段指定要上传的文件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文件上传用的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method=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RequestMethod.POST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参数的类型为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MultipartFile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MultipartResolver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可以配置上传组件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 smtClean="0">
                <a:latin typeface="+mj-ea"/>
                <a:ea typeface="+mj-ea"/>
              </a:rPr>
              <a:t>一般使用</a:t>
            </a:r>
            <a:r>
              <a:rPr lang="en-US" altLang="zh-CN" sz="1800" dirty="0" err="1" smtClean="0">
                <a:latin typeface="+mj-ea"/>
                <a:ea typeface="+mj-ea"/>
              </a:rPr>
              <a:t>CommonsMultipartResolver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buFont typeface="Wingdings" charset="2"/>
              <a:buChar char="Ø"/>
            </a:pPr>
            <a:r>
              <a:rPr lang="zh-CN" altLang="en-US" sz="1800" dirty="0">
                <a:latin typeface="+mj-ea"/>
                <a:ea typeface="+mj-ea"/>
              </a:rPr>
              <a:t>需要</a:t>
            </a:r>
            <a:r>
              <a:rPr lang="en-US" altLang="zh-CN" sz="1800" dirty="0">
                <a:latin typeface="+mj-ea"/>
                <a:ea typeface="+mj-ea"/>
              </a:rPr>
              <a:t>commons-</a:t>
            </a:r>
            <a:r>
              <a:rPr lang="en-US" altLang="zh-CN" sz="1800" dirty="0" err="1">
                <a:latin typeface="+mj-ea"/>
                <a:ea typeface="+mj-ea"/>
              </a:rPr>
              <a:t>fileupload</a:t>
            </a:r>
            <a:r>
              <a:rPr lang="en-US" altLang="zh-CN" sz="1800" dirty="0">
                <a:latin typeface="+mj-ea"/>
                <a:ea typeface="+mj-ea"/>
              </a:rPr>
              <a:t> </a:t>
            </a:r>
            <a:r>
              <a:rPr lang="zh-CN" altLang="en-US" sz="1800" dirty="0">
                <a:latin typeface="+mj-ea"/>
                <a:ea typeface="+mj-ea"/>
              </a:rPr>
              <a:t>和</a:t>
            </a:r>
            <a:r>
              <a:rPr lang="en-US" altLang="zh-CN" sz="1800" dirty="0">
                <a:latin typeface="+mj-ea"/>
                <a:ea typeface="+mj-ea"/>
              </a:rPr>
              <a:t> commons-</a:t>
            </a:r>
            <a:r>
              <a:rPr lang="en-US" altLang="zh-CN" sz="1800" dirty="0" err="1">
                <a:latin typeface="+mj-ea"/>
                <a:ea typeface="+mj-ea"/>
              </a:rPr>
              <a:t>io</a:t>
            </a:r>
            <a:r>
              <a:rPr lang="zh-CN" altLang="en-US" sz="1800" dirty="0">
                <a:latin typeface="+mj-ea"/>
                <a:ea typeface="+mj-ea"/>
              </a:rPr>
              <a:t>库</a:t>
            </a:r>
            <a:endParaRPr lang="en-US" altLang="zh-CN" sz="1800" dirty="0"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文件上传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7617" y="6488668"/>
            <a:ext cx="5256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org.springframework.samples.mvc.fileupload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4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9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两级别异常处理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@Controller</a:t>
            </a:r>
            <a:r>
              <a:rPr kumimoji="1" lang="zh-CN" altLang="en-US" sz="2000" dirty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里有一个方法被标注为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2000" dirty="0" err="1" smtClean="0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或者直接在你方法里直接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try-catch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级别</a:t>
            </a:r>
            <a:endParaRPr kumimoji="1" lang="en-US" altLang="zh-CN" sz="2000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DefaultHandlerExceptionResolver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(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把异常映射为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StatusCode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ControllerAdvice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+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ExceptionHandler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自定义</a:t>
            </a:r>
            <a:r>
              <a:rPr kumimoji="1" lang="en-US" altLang="zh-CN" sz="1800" dirty="0" err="1" smtClean="0">
                <a:latin typeface="+mj-ea"/>
                <a:ea typeface="+mj-ea"/>
                <a:cs typeface="Heiti SC Light"/>
              </a:rPr>
              <a:t>HandlerExceptionResolver</a:t>
            </a:r>
            <a:endParaRPr kumimoji="1" lang="en-US" altLang="zh-CN" sz="18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+mj-ea"/>
                <a:cs typeface="Heiti SC Light"/>
              </a:rPr>
              <a:t>异常处理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4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Controller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是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POJO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 可以直接写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Unit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Test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Framework</a:t>
            </a:r>
          </a:p>
          <a:p>
            <a:pPr marL="0" indent="0">
              <a:buNone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mockMvc.perform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(get("/foo").accept("application/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(status().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isOk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(content().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mimeType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("application/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"))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  .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andExpect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</a:t>
            </a:r>
            <a:r>
              <a:rPr kumimoji="1" lang="en-US" altLang="zh-CN" sz="2000" dirty="0" err="1">
                <a:latin typeface="+mj-ea"/>
                <a:ea typeface="+mj-ea"/>
                <a:cs typeface="Heiti SC Light"/>
              </a:rPr>
              <a:t>jsonPath</a:t>
            </a:r>
            <a:r>
              <a:rPr kumimoji="1" lang="en-US" altLang="zh-CN" sz="2000" dirty="0">
                <a:latin typeface="+mj-ea"/>
                <a:ea typeface="+mj-ea"/>
                <a:cs typeface="Heiti SC Light"/>
              </a:rPr>
              <a:t>("$.name").value("Lee"));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Unit</a:t>
            </a:r>
            <a:r>
              <a:rPr kumimoji="1" lang="zh-CN" altLang="en-US" dirty="0" smtClean="0">
                <a:latin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cs typeface="Heiti SC Light"/>
              </a:rPr>
              <a:t>Test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org.springframework.samples.mvc.exceptions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 err="1" smtClean="0"/>
              <a:t>org.springframework.web.servlet.HandlerInterceptor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dirty="0" err="1" smtClean="0"/>
              <a:t>org.springframework.web.servlet.HandlerMapping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org.springframework.web.servlet.HandlerAdapter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org.springframework.web.servlet.ViewResolver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org.springframework.web.servlet.HandlerExceptionResolver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org.springframework.web.servlet.LocaleResolver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org.springframework.web.servlet.ThemeResolver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org.springframework.web.servlet.FlashMapManager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TypeConverter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HandlerMethodArgumentResolver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, Validator, View,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Formatter,……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几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乎每一个组件都可以自定义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.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cs typeface="Heiti SC Light"/>
              </a:rPr>
              <a:t>扩</a:t>
            </a:r>
            <a:r>
              <a:rPr kumimoji="1" lang="zh-CN" altLang="en-US" dirty="0" smtClean="0">
                <a:latin typeface="+mj-ea"/>
                <a:cs typeface="Heiti SC Light"/>
              </a:rPr>
              <a:t>展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en-US" altLang="zh-CN" dirty="0">
              <a:latin typeface="+mj-ea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3949" y="6488668"/>
            <a:ext cx="5360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Servlet3.0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开始提供了异步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AsyncContext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=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request.startAsync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asyncCtx.addListener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(new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AppAsyncListener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());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asyncCtx.setTimeout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(9000);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asyncCtx.dispatch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/complete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()</a:t>
            </a:r>
          </a:p>
          <a:p>
            <a:pPr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异步方法可以返回如下类型的对象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Callable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DeferredResult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AsyncTask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往往跟异步处理结合使用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: File IO/ Network IO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Servlet 3 </a:t>
            </a:r>
            <a:r>
              <a:rPr kumimoji="1" lang="en-US" altLang="zh-CN" dirty="0" err="1">
                <a:latin typeface="+mj-ea"/>
                <a:cs typeface="Heiti SC Light"/>
              </a:rPr>
              <a:t>async</a:t>
            </a:r>
            <a:r>
              <a:rPr kumimoji="1" lang="en-US" altLang="zh-CN" dirty="0">
                <a:latin typeface="+mj-ea"/>
                <a:cs typeface="Heiti SC Light"/>
              </a:rPr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6083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+mj-ea"/>
                <a:cs typeface="Heiti SC Light"/>
              </a:rPr>
              <a:t>从</a:t>
            </a:r>
            <a:r>
              <a:rPr kumimoji="1" lang="en-US" altLang="zh-CN" dirty="0">
                <a:latin typeface="+mj-ea"/>
                <a:cs typeface="Heiti SC Light"/>
              </a:rPr>
              <a:t>Struts2</a:t>
            </a:r>
            <a:r>
              <a:rPr kumimoji="1" lang="zh-CN" altLang="en-US" dirty="0">
                <a:latin typeface="+mj-ea"/>
                <a:cs typeface="Heiti SC Light"/>
              </a:rPr>
              <a:t>迁移到</a:t>
            </a:r>
            <a:r>
              <a:rPr kumimoji="1" lang="en-US" altLang="zh-CN" dirty="0">
                <a:latin typeface="+mj-ea"/>
                <a:cs typeface="Heiti SC Light"/>
              </a:rPr>
              <a:t>Spring MVC3</a:t>
            </a:r>
          </a:p>
        </p:txBody>
      </p:sp>
    </p:spTree>
    <p:extLst>
      <p:ext uri="{BB962C8B-B14F-4D97-AF65-F5344CB8AC3E}">
        <p14:creationId xmlns:p14="http://schemas.microsoft.com/office/powerpoint/2010/main" val="4556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972718"/>
            <a:ext cx="7408333" cy="42859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  <a:hlinkClick r:id="rId3"/>
              </a:rPr>
              <a:t>https://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  <a:hlinkClick r:id="rId3"/>
              </a:rPr>
              <a:t>github.com/zjumty/springmvc3_vs_struts2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lang="en-US" dirty="0"/>
              <a:t>Tomcat 7.0.42/NIO Connector/ -</a:t>
            </a:r>
            <a:r>
              <a:rPr lang="en-US" dirty="0" smtClean="0"/>
              <a:t>Xmx1024m/ </a:t>
            </a:r>
            <a:r>
              <a:rPr lang="pt-BR" dirty="0"/>
              <a:t>intel i7 </a:t>
            </a:r>
            <a:r>
              <a:rPr lang="pt-BR" dirty="0" smtClean="0"/>
              <a:t>4*2 </a:t>
            </a:r>
            <a:r>
              <a:rPr lang="pt-BR" dirty="0"/>
              <a:t>cores </a:t>
            </a:r>
            <a:r>
              <a:rPr lang="pt-BR" dirty="0" smtClean="0"/>
              <a:t>mbp/ 500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pPr marL="0" indent="0">
              <a:buNone/>
            </a:pP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  <a:cs typeface="Heiti SC Light"/>
              </a:rPr>
              <a:t>Performance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116" y="3409666"/>
            <a:ext cx="6405276" cy="233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13" y="3409666"/>
            <a:ext cx="6603279" cy="23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8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Model Driven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Modern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API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整合更好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RESTful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Performance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社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区支持更好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j-ea"/>
                <a:cs typeface="Heiti SC Light"/>
              </a:rPr>
              <a:t>为什</a:t>
            </a:r>
            <a:r>
              <a:rPr kumimoji="1" lang="zh-CN" altLang="en-US" dirty="0" smtClean="0">
                <a:latin typeface="+mj-ea"/>
                <a:cs typeface="Heiti SC Light"/>
              </a:rPr>
              <a:t>么用</a:t>
            </a:r>
            <a:r>
              <a:rPr kumimoji="1" lang="en-US" altLang="zh-CN" dirty="0" smtClean="0">
                <a:latin typeface="+mj-ea"/>
                <a:cs typeface="Heiti SC Light"/>
              </a:rPr>
              <a:t>Spring MVC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5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795776"/>
            <a:ext cx="7408333" cy="493257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Getting started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MVC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模型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请求映射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获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的输入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生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展示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View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Web</a:t>
            </a:r>
            <a:r>
              <a:rPr kumimoji="1" lang="zh-CN" altLang="en-US" dirty="0">
                <a:latin typeface="+mj-ea"/>
                <a:ea typeface="+mj-ea"/>
                <a:cs typeface="Heiti SC Light"/>
              </a:rPr>
              <a:t>应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用的常见课题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类型转换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 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输入验证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,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文件上传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>
                <a:latin typeface="+mj-ea"/>
                <a:ea typeface="+mj-ea"/>
                <a:cs typeface="Heiti SC Light"/>
              </a:rPr>
              <a:t>异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常处理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+mj-ea"/>
                <a:ea typeface="+mj-ea"/>
                <a:cs typeface="Heiti SC Light"/>
              </a:rPr>
              <a:t>U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nit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 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Test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扩展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Servlet 3 </a:t>
            </a:r>
            <a:r>
              <a:rPr kumimoji="1" lang="en-US" altLang="zh-CN" dirty="0" err="1">
                <a:latin typeface="+mj-ea"/>
                <a:ea typeface="+mj-ea"/>
                <a:cs typeface="Heiti SC Light"/>
              </a:rPr>
              <a:t>async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 support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从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Struts2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迁移到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 MVC3</a:t>
            </a:r>
          </a:p>
          <a:p>
            <a:pPr>
              <a:buFont typeface="Wingdings" charset="2"/>
              <a:buChar char="Ø"/>
            </a:pPr>
            <a:r>
              <a:rPr kumimoji="1" lang="en-US" altLang="zh-CN" dirty="0">
                <a:latin typeface="+mj-ea"/>
                <a:ea typeface="+mj-ea"/>
                <a:cs typeface="Heiti SC Light"/>
              </a:rPr>
              <a:t>Performance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j-ea"/>
                <a:cs typeface="Heiti SC Light"/>
              </a:rPr>
              <a:t>Agenda</a:t>
            </a:r>
            <a:endParaRPr kumimoji="1" lang="zh-CN" altLang="en-US" dirty="0">
              <a:latin typeface="+mj-ea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47646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在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web.xml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中注册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Spring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环境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appName-servlet.xml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component-scan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ViewResolver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HelloController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hello.jsp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Getting started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75896" y="6488668"/>
            <a:ext cx="3568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smtClean="0"/>
              <a:t>simple 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1759175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DispatcherServlet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把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映射到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@Controller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dirty="0" err="1" smtClean="0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定义映射规则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通过方法参数来获取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通过方法的返回值来生成</a:t>
            </a:r>
            <a:r>
              <a:rPr kumimoji="1" lang="en-US" altLang="zh-CN" dirty="0" smtClean="0">
                <a:latin typeface="+mj-ea"/>
                <a:ea typeface="+mj-ea"/>
                <a:cs typeface="Heiti SC Light"/>
              </a:rPr>
              <a:t>Response</a:t>
            </a:r>
            <a:r>
              <a:rPr kumimoji="1" lang="zh-CN" altLang="en-US" dirty="0" smtClean="0">
                <a:latin typeface="+mj-ea"/>
                <a:ea typeface="+mj-ea"/>
                <a:cs typeface="Heiti SC Light"/>
              </a:rPr>
              <a:t>的内容</a:t>
            </a:r>
            <a:endParaRPr kumimoji="1" lang="en-US" altLang="zh-CN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MVC </a:t>
            </a:r>
            <a:r>
              <a:rPr kumimoji="1" lang="zh-CN" altLang="en-US" dirty="0">
                <a:latin typeface="+mj-ea"/>
                <a:cs typeface="Heiti SC Light"/>
              </a:rPr>
              <a:t>模型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1138" y="3822598"/>
            <a:ext cx="59684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/>
                <a:ea typeface="+mj-ea"/>
                <a:cs typeface="Courier New"/>
              </a:rPr>
              <a:t>@Controller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public class 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SimpleController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{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RequestMapping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("/simple")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public @</a:t>
            </a:r>
            <a:r>
              <a:rPr lang="en-US" altLang="zh-CN" dirty="0" err="1">
                <a:latin typeface="Courier New"/>
                <a:ea typeface="+mj-ea"/>
                <a:cs typeface="Courier New"/>
              </a:rPr>
              <a:t>ResponseBody</a:t>
            </a:r>
            <a:r>
              <a:rPr lang="en-US" altLang="zh-CN" dirty="0">
                <a:latin typeface="Courier New"/>
                <a:ea typeface="+mj-ea"/>
                <a:cs typeface="Courier New"/>
              </a:rPr>
              <a:t> String simple() {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    return "Hello world!";</a:t>
            </a: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    }</a:t>
            </a:r>
          </a:p>
          <a:p>
            <a:endParaRPr lang="en-US" altLang="zh-CN" dirty="0">
              <a:latin typeface="Courier New"/>
              <a:ea typeface="+mj-ea"/>
              <a:cs typeface="Courier New"/>
            </a:endParaRPr>
          </a:p>
          <a:p>
            <a:r>
              <a:rPr lang="en-US" altLang="zh-CN" dirty="0">
                <a:latin typeface="Courier New"/>
                <a:ea typeface="+mj-ea"/>
                <a:cs typeface="Courier New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/>
              <a:t>org.springframework.samples.mvc.simple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50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Path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endParaRPr kumimoji="1" lang="en-US" altLang="zh-CN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HTTP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方法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POST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GET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PUT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DELETE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OPTIONS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，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TRACE</a:t>
            </a:r>
          </a:p>
          <a:p>
            <a:pPr lvl="1">
              <a:buFont typeface="Wingdings" charset="2"/>
              <a:buChar char="Ø"/>
            </a:pPr>
            <a:endParaRPr kumimoji="1" lang="en-US" altLang="zh-CN" sz="1800" dirty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通过查询参数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("path", method=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RequestMethod.GET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,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params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="foo"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支持取反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:</a:t>
            </a:r>
            <a:r>
              <a:rPr lang="pt-BR" altLang="zh-CN" sz="1800" dirty="0" err="1"/>
              <a:t>params</a:t>
            </a:r>
            <a:r>
              <a:rPr lang="pt-BR" altLang="zh-CN" sz="1800" dirty="0"/>
              <a:t>={ "</a:t>
            </a:r>
            <a:r>
              <a:rPr lang="pt-BR" altLang="zh-CN" sz="1800" dirty="0" err="1"/>
              <a:t>foo</a:t>
            </a:r>
            <a:r>
              <a:rPr lang="pt-BR" altLang="zh-CN" sz="1800" dirty="0"/>
              <a:t>", "!bar" }</a:t>
            </a:r>
            <a:r>
              <a:rPr lang="pt-BR" altLang="zh-CN" sz="1800" dirty="0" smtClean="0"/>
              <a:t>)</a:t>
            </a:r>
          </a:p>
          <a:p>
            <a:pPr lvl="1">
              <a:buFont typeface="Wingdings" charset="2"/>
              <a:buChar char="Ø"/>
            </a:pPr>
            <a:endParaRPr lang="pt-BR" altLang="zh-CN" sz="1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Header</a:t>
            </a: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中的值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7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("path", header="content-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支</a:t>
            </a:r>
            <a:r>
              <a:rPr kumimoji="1" lang="zh-CN" altLang="en-US" sz="1700" dirty="0">
                <a:latin typeface="+mj-ea"/>
                <a:ea typeface="+mj-ea"/>
                <a:cs typeface="Heiti SC Light"/>
              </a:rPr>
              <a:t>持取</a:t>
            </a:r>
            <a:r>
              <a:rPr kumimoji="1" lang="zh-CN" altLang="en-US" sz="1700" dirty="0" smtClean="0">
                <a:latin typeface="+mj-ea"/>
                <a:ea typeface="+mj-ea"/>
                <a:cs typeface="Heiti SC Light"/>
              </a:rPr>
              <a:t>反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: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header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="content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-</a:t>
            </a:r>
            <a:r>
              <a:rPr kumimoji="1" lang="en-US" altLang="zh-CN" sz="1700" dirty="0" smtClean="0">
                <a:latin typeface="+mj-ea"/>
                <a:ea typeface="+mj-ea"/>
                <a:cs typeface="Heiti SC Light"/>
              </a:rPr>
              <a:t>type!=</a:t>
            </a:r>
            <a:r>
              <a:rPr kumimoji="1" lang="en-US" altLang="zh-CN" sz="1700" dirty="0">
                <a:latin typeface="+mj-ea"/>
                <a:ea typeface="+mj-ea"/>
                <a:cs typeface="Heiti SC Light"/>
              </a:rPr>
              <a:t>text/*"</a:t>
            </a:r>
            <a:endParaRPr kumimoji="1" lang="en-US" altLang="zh-CN" sz="16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Request</a:t>
            </a:r>
            <a:r>
              <a:rPr kumimoji="1" lang="en-US" altLang="en-US" dirty="0" err="1" smtClean="0">
                <a:latin typeface="华文新魏" panose="02010800040101010101" pitchFamily="2" charset="-122"/>
                <a:ea typeface="华文新魏" panose="02010800040101010101" pitchFamily="2" charset="-122"/>
                <a:cs typeface="Heiti SC Light"/>
              </a:rPr>
              <a:t>映射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37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6"/>
            <a:ext cx="7408333" cy="4260061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000" dirty="0" smtClean="0">
                <a:latin typeface="+mj-ea"/>
                <a:ea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consumes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(value = "/mapping/consumes", consumes = </a:t>
            </a:r>
            <a:r>
              <a:rPr kumimoji="1" lang="en-US" altLang="zh-CN" sz="1800" dirty="0" err="1">
                <a:latin typeface="+mj-ea"/>
                <a:ea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ea typeface="+mj-ea"/>
                <a:cs typeface="Heiti SC Light"/>
              </a:rPr>
              <a:t>. APPLICATION_JSON_VALUE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ea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ea typeface="+mj-ea"/>
                <a:cs typeface="Heiti SC Light"/>
              </a:rPr>
              <a:t>Content-Type</a:t>
            </a:r>
          </a:p>
          <a:p>
            <a:pPr lvl="2">
              <a:buFont typeface="Wingdings" charset="2"/>
              <a:buChar char="Ø"/>
            </a:pPr>
            <a:endParaRPr kumimoji="1" lang="en-US" altLang="zh-CN" sz="1600" dirty="0" smtClean="0">
              <a:latin typeface="+mj-ea"/>
              <a:ea typeface="+mj-ea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000" dirty="0">
                <a:latin typeface="+mj-ea"/>
                <a:cs typeface="Heiti SC Light"/>
              </a:rPr>
              <a:t>通过</a:t>
            </a:r>
            <a:r>
              <a:rPr kumimoji="1" lang="en-US" altLang="zh-CN" sz="2000" dirty="0" smtClean="0">
                <a:latin typeface="+mj-ea"/>
                <a:cs typeface="Heiti SC Light"/>
              </a:rPr>
              <a:t>produces</a:t>
            </a:r>
            <a:endParaRPr kumimoji="1" lang="en-US" altLang="zh-CN" sz="2000" dirty="0" smtClean="0">
              <a:latin typeface="+mj-ea"/>
              <a:ea typeface="+mj-ea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>
                <a:latin typeface="+mj-ea"/>
                <a:cs typeface="Heiti SC Light"/>
              </a:rPr>
              <a:t>@</a:t>
            </a:r>
            <a:r>
              <a:rPr kumimoji="1" lang="en-US" altLang="zh-CN" sz="1800" dirty="0" err="1">
                <a:latin typeface="+mj-ea"/>
                <a:cs typeface="Heiti SC Light"/>
              </a:rPr>
              <a:t>RequestMapping</a:t>
            </a:r>
            <a:r>
              <a:rPr kumimoji="1" lang="en-US" altLang="zh-CN" sz="1800" dirty="0">
                <a:latin typeface="+mj-ea"/>
                <a:cs typeface="Heiti SC Light"/>
              </a:rPr>
              <a:t>(value = "/mapping/produces", produces = </a:t>
            </a:r>
            <a:r>
              <a:rPr kumimoji="1" lang="en-US" altLang="zh-CN" sz="1800" dirty="0" err="1">
                <a:latin typeface="+mj-ea"/>
                <a:cs typeface="Heiti SC Light"/>
              </a:rPr>
              <a:t>MediaType</a:t>
            </a:r>
            <a:r>
              <a:rPr kumimoji="1" lang="en-US" altLang="zh-CN" sz="1800" dirty="0">
                <a:latin typeface="+mj-ea"/>
                <a:cs typeface="Heiti SC Light"/>
              </a:rPr>
              <a:t>. APPLICATION_XML_VALUE</a:t>
            </a:r>
            <a:r>
              <a:rPr kumimoji="1" lang="en-US" altLang="zh-CN" sz="1800" dirty="0" smtClean="0">
                <a:latin typeface="+mj-ea"/>
                <a:cs typeface="Heiti SC Light"/>
              </a:rPr>
              <a:t>)</a:t>
            </a:r>
          </a:p>
          <a:p>
            <a:pPr lvl="1">
              <a:buFont typeface="Wingdings" charset="2"/>
              <a:buChar char="Ø"/>
            </a:pPr>
            <a:r>
              <a:rPr kumimoji="1" lang="en-US" altLang="zh-CN" sz="1800" dirty="0" smtClean="0">
                <a:latin typeface="+mj-ea"/>
                <a:cs typeface="Heiti SC Light"/>
              </a:rPr>
              <a:t>Request</a:t>
            </a:r>
            <a:r>
              <a:rPr kumimoji="1" lang="zh-CN" altLang="en-US" sz="1800" dirty="0" smtClean="0">
                <a:latin typeface="+mj-ea"/>
                <a:cs typeface="Heiti SC Light"/>
              </a:rPr>
              <a:t>的</a:t>
            </a:r>
            <a:r>
              <a:rPr kumimoji="1" lang="en-US" altLang="zh-CN" sz="1800" dirty="0" smtClean="0">
                <a:latin typeface="+mj-ea"/>
                <a:cs typeface="Heiti SC Light"/>
              </a:rPr>
              <a:t>Accept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consumes / produces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17434" y="6488668"/>
            <a:ext cx="5826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zh-CN" dirty="0" smtClean="0"/>
              <a:t>:</a:t>
            </a:r>
            <a:r>
              <a:rPr lang="en-US" altLang="zh-CN" dirty="0" err="1" smtClean="0"/>
              <a:t>org.springframework.samples.mvc.mapping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1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856097"/>
            <a:ext cx="7408333" cy="66874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000" dirty="0" smtClean="0">
                <a:latin typeface="+mj-ea"/>
                <a:ea typeface="+mj-ea"/>
                <a:cs typeface="Heiti SC Light"/>
              </a:rPr>
              <a:t>Class Level Mapping</a:t>
            </a:r>
            <a:endParaRPr kumimoji="1" lang="en-US" altLang="zh-CN" sz="1800" dirty="0">
              <a:latin typeface="+mj-ea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cs typeface="Heiti SC Light"/>
              </a:rPr>
              <a:t>Class Level Mapping</a:t>
            </a:r>
            <a:endParaRPr kumimoji="1"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Heiti SC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2067" y="2552133"/>
            <a:ext cx="80726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@Controller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("/accounts/*")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AccountsController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active() { + }</a:t>
            </a:r>
          </a:p>
          <a:p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RequestMapping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("inactive")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@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ResponseBody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List&lt;Account&gt; inactive() { + }</a:t>
            </a:r>
          </a:p>
          <a:p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13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波形.thmx</Template>
  <TotalTime>2486</TotalTime>
  <Words>1709</Words>
  <Application>Microsoft Office PowerPoint</Application>
  <PresentationFormat>On-screen Show (4:3)</PresentationFormat>
  <Paragraphs>315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波形</vt:lpstr>
      <vt:lpstr>Spring MVC 3</vt:lpstr>
      <vt:lpstr>目的</vt:lpstr>
      <vt:lpstr>为什么用Spring MVC</vt:lpstr>
      <vt:lpstr>Agenda</vt:lpstr>
      <vt:lpstr>Getting started</vt:lpstr>
      <vt:lpstr>MVC 模型</vt:lpstr>
      <vt:lpstr>Request映射</vt:lpstr>
      <vt:lpstr>consumes / produces</vt:lpstr>
      <vt:lpstr>Class Level Mapping</vt:lpstr>
      <vt:lpstr>Method Level Mapping</vt:lpstr>
      <vt:lpstr>获取Request的输入</vt:lpstr>
      <vt:lpstr>可用参数类型</vt:lpstr>
      <vt:lpstr>自定义参数映射</vt:lpstr>
      <vt:lpstr>生成Response</vt:lpstr>
      <vt:lpstr>HttpMessageConverter</vt:lpstr>
      <vt:lpstr>默认的HttpMessageConverter</vt:lpstr>
      <vt:lpstr>其他的HttpMessageConverter</vt:lpstr>
      <vt:lpstr>展示View</vt:lpstr>
      <vt:lpstr>View vs. @ResponseBody</vt:lpstr>
      <vt:lpstr>类型转换</vt:lpstr>
      <vt:lpstr>输入校验</vt:lpstr>
      <vt:lpstr>文件上传</vt:lpstr>
      <vt:lpstr>异常处理</vt:lpstr>
      <vt:lpstr>异常处理</vt:lpstr>
      <vt:lpstr>Unit Test</vt:lpstr>
      <vt:lpstr>扩展Spring MVC</vt:lpstr>
      <vt:lpstr>Servlet 3 async support</vt:lpstr>
      <vt:lpstr>从Struts2迁移到Spring MVC3</vt:lpstr>
      <vt:lpstr>Performance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Terry Ma</cp:lastModifiedBy>
  <cp:revision>148</cp:revision>
  <dcterms:created xsi:type="dcterms:W3CDTF">2013-08-04T15:41:53Z</dcterms:created>
  <dcterms:modified xsi:type="dcterms:W3CDTF">2013-10-17T13:22:27Z</dcterms:modified>
</cp:coreProperties>
</file>