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65" r:id="rId4"/>
    <p:sldId id="266" r:id="rId5"/>
    <p:sldId id="287" r:id="rId6"/>
    <p:sldId id="289" r:id="rId7"/>
    <p:sldId id="311" r:id="rId8"/>
    <p:sldId id="291" r:id="rId9"/>
    <p:sldId id="292" r:id="rId10"/>
    <p:sldId id="303" r:id="rId11"/>
    <p:sldId id="294" r:id="rId12"/>
    <p:sldId id="295" r:id="rId13"/>
    <p:sldId id="296" r:id="rId14"/>
    <p:sldId id="313" r:id="rId15"/>
    <p:sldId id="297" r:id="rId16"/>
    <p:sldId id="298" r:id="rId17"/>
    <p:sldId id="299" r:id="rId18"/>
    <p:sldId id="300" r:id="rId19"/>
    <p:sldId id="301" r:id="rId20"/>
    <p:sldId id="314" r:id="rId21"/>
    <p:sldId id="315" r:id="rId22"/>
    <p:sldId id="308" r:id="rId23"/>
    <p:sldId id="310" r:id="rId24"/>
    <p:sldId id="305" r:id="rId25"/>
    <p:sldId id="306" r:id="rId26"/>
    <p:sldId id="307" r:id="rId27"/>
    <p:sldId id="309" r:id="rId28"/>
    <p:sldId id="268" r:id="rId29"/>
    <p:sldId id="264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F4E"/>
    <a:srgbClr val="55C0AF"/>
    <a:srgbClr val="5DA2B1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3850" autoAdjust="0"/>
  </p:normalViewPr>
  <p:slideViewPr>
    <p:cSldViewPr snapToGrid="0">
      <p:cViewPr varScale="1">
        <p:scale>
          <a:sx n="117" d="100"/>
          <a:sy n="117" d="100"/>
        </p:scale>
        <p:origin x="5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C73A6B-BB26-4B12-BFB8-2B873AE12267}" type="datetimeFigureOut">
              <a:rPr lang="zh-CN" altLang="en-US" smtClean="0"/>
              <a:pPr/>
              <a:t>2019/4/17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E5701FA-A99B-4EA7-BD9A-49A04217BC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214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20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03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90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基于我们的难点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38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44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3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1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95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3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31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78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897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88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55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989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46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41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2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78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9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2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6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6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61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1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0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4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ECB1-5A5B-4C6B-8360-EEF4E780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CC059-4D8E-4C87-A4D1-E4C9E1D5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4FCF4-9A9C-407F-A896-63764D12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6E786-3F61-4FD7-AF4B-5CAEC06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26972-3EDC-4D3D-817C-4CCC796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905"/>
      </p:ext>
    </p:extLst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17C0B-618B-4B07-8FEE-212F45DF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156C6-4F3E-4B26-BEF6-C658183E3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B155B-888E-4B42-8139-225B7CE4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48B8B-A45D-48D2-B95C-C23402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847D2-37FF-491E-86F7-2A77B2A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15817"/>
      </p:ext>
    </p:extLst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B51B0E-C5ED-4931-852F-A8DA7E1DB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174B4-31E8-4BEF-8942-FD3548C7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8F4D3-431E-44CF-A028-C91E213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0F09A-E73B-492B-B10B-3218D86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E3E4A-3F9F-4FA6-A0A2-122D22E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63146"/>
      </p:ext>
    </p:extLst>
  </p:cSld>
  <p:clrMapOvr>
    <a:masterClrMapping/>
  </p:clrMapOvr>
  <p:transition spd="slow" advClick="0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A1C3F-F90A-43A4-9ECD-F00719B5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D4E4-35F0-4517-A710-16EC9662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2627A-5DA8-42DB-A0E5-883D1ED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9759C-075D-43BD-B60D-906336D3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69EA7-A4C8-47A7-9F4D-3E4EF4FE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0956"/>
      </p:ext>
    </p:extLst>
  </p:cSld>
  <p:clrMapOvr>
    <a:masterClrMapping/>
  </p:clrMapOvr>
  <p:transition spd="slow" advClick="0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30536-6B8C-499F-B691-282A56B2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699D7-1ACB-40EF-8948-18C67F14D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C0F2B-275E-4EFF-8736-59FDF65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CBD68-7556-4277-A9CC-0E3698CD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52142-513F-4E0A-A832-EC32ABA8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9136"/>
      </p:ext>
    </p:extLst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5A0C-41EF-4EF1-B9B9-E309AF82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8F9A6-7009-487C-9335-9B2655AF3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523A4-6D85-4E26-BAD9-B5DED0F0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B68CC-03DA-4133-9A62-45795BDC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3D43-A8D0-4374-ACF8-E247BE39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4F08B-6269-48AE-88E7-BDBB0876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17601"/>
      </p:ext>
    </p:extLst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134E-0BE5-46C0-929C-F9D4A023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113C5-ADEA-4974-BB14-86DAC381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90FF6-61F4-44DF-9C58-15C7C9EAC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4E920-1203-43C5-9836-AEA955263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FAE36B-07A4-4C4E-9A5F-B58F2699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239AA-BEC2-47D5-B295-1C438B9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37E89F-FD72-4884-A2DC-4121C65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94C68-E649-4A58-B70D-88A2035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60699"/>
      </p:ext>
    </p:extLst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F94A4-B8D7-43C1-80C9-73E124F4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4A534-7F72-44DB-AAA0-39763DA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8F81B8-2C1B-46DA-9FC4-FA4EA6C3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DEF5E0-2338-4BAC-8681-B56466F2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49038"/>
      </p:ext>
    </p:extLst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E1E47-1B45-4380-AE38-48F51410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744B09-219A-4BAE-A64A-BA6F51C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B1853-F3A0-4843-A7DD-B071FAB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0759"/>
      </p:ext>
    </p:extLst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A05EE-C361-48B2-881C-5FEDBCF9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B7BA2-C07B-486A-AEBA-E8A379FA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9B8D7-C342-4349-A52B-0F630C49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A0A05-2E78-4B68-9275-72A6981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D064B-850C-449A-B16D-36BA1C5A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19E08-2488-46A8-8B39-E8E3B1A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75376"/>
      </p:ext>
    </p:extLst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9821D-3169-462D-BDC5-707DAA37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5970DE-180B-463A-842D-4B948B1E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48C78-1503-4FD7-8859-990F963D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969D1-8A89-4051-A7A3-053E79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7B8CF-C72E-438F-A999-E8DA548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3A437-B948-459B-B14D-44D796D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7962"/>
      </p:ext>
    </p:extLst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74BBE8-1815-4000-8008-945E8B56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314DF-819C-4FF1-9C2E-69194E15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1525E-7C66-46A7-89CD-0A0836A4B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86BAB08-D03A-4FEF-8092-001CB785BBAB}" type="datetimeFigureOut">
              <a:rPr lang="zh-CN" altLang="en-US" smtClean="0"/>
              <a:pPr/>
              <a:t>2019/4/17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69161-46AB-416B-9C71-590B71BB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7D277-5155-4804-A42E-790F5C4F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2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138"/>
            <a:ext cx="12192000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65F9F94-4386-4844-A145-9DF0B233A872}"/>
              </a:ext>
            </a:extLst>
          </p:cNvPr>
          <p:cNvSpPr txBox="1"/>
          <p:nvPr/>
        </p:nvSpPr>
        <p:spPr>
          <a:xfrm>
            <a:off x="5562600" y="2485865"/>
            <a:ext cx="6431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诉</a:t>
            </a:r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</a:t>
            </a:r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26707D0-568E-446A-B476-87F58A172B16}"/>
              </a:ext>
            </a:extLst>
          </p:cNvPr>
          <p:cNvSpPr/>
          <p:nvPr/>
        </p:nvSpPr>
        <p:spPr>
          <a:xfrm>
            <a:off x="6471254" y="3774266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By FLY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7805D0-3C5E-4B70-854E-72AD90721F03}"/>
              </a:ext>
            </a:extLst>
          </p:cNvPr>
          <p:cNvSpPr/>
          <p:nvPr/>
        </p:nvSpPr>
        <p:spPr>
          <a:xfrm>
            <a:off x="6471254" y="884775"/>
            <a:ext cx="2717411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8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8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80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7">
            <a:extLst>
              <a:ext uri="{FF2B5EF4-FFF2-40B4-BE49-F238E27FC236}">
                <a16:creationId xmlns:a16="http://schemas.microsoft.com/office/drawing/2014/main" id="{7279E109-A6EA-418B-9FFC-27111CBF6B4E}"/>
              </a:ext>
            </a:extLst>
          </p:cNvPr>
          <p:cNvSpPr/>
          <p:nvPr/>
        </p:nvSpPr>
        <p:spPr>
          <a:xfrm>
            <a:off x="8011923" y="3771725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2019.4.20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327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智能筛查模块</a:t>
            </a:r>
          </a:p>
        </p:txBody>
      </p:sp>
      <p:sp>
        <p:nvSpPr>
          <p:cNvPr id="29" name="Oval 36">
            <a:extLst>
              <a:ext uri="{FF2B5EF4-FFF2-40B4-BE49-F238E27FC236}">
                <a16:creationId xmlns:a16="http://schemas.microsoft.com/office/drawing/2014/main" id="{AA1B9B3E-C821-4F68-89F4-87A5D009B83B}"/>
              </a:ext>
            </a:extLst>
          </p:cNvPr>
          <p:cNvSpPr/>
          <p:nvPr/>
        </p:nvSpPr>
        <p:spPr>
          <a:xfrm>
            <a:off x="244980" y="2425828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Oval 37">
            <a:extLst>
              <a:ext uri="{FF2B5EF4-FFF2-40B4-BE49-F238E27FC236}">
                <a16:creationId xmlns:a16="http://schemas.microsoft.com/office/drawing/2014/main" id="{93167A6C-9A04-4BD7-A2F9-406F142C0BE2}"/>
              </a:ext>
            </a:extLst>
          </p:cNvPr>
          <p:cNvSpPr/>
          <p:nvPr/>
        </p:nvSpPr>
        <p:spPr>
          <a:xfrm>
            <a:off x="244980" y="3277020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Oval 38">
            <a:extLst>
              <a:ext uri="{FF2B5EF4-FFF2-40B4-BE49-F238E27FC236}">
                <a16:creationId xmlns:a16="http://schemas.microsoft.com/office/drawing/2014/main" id="{6138C02F-D45B-4610-9D5B-4768FCA4BA61}"/>
              </a:ext>
            </a:extLst>
          </p:cNvPr>
          <p:cNvSpPr/>
          <p:nvPr/>
        </p:nvSpPr>
        <p:spPr>
          <a:xfrm>
            <a:off x="244980" y="412821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Oval 37">
            <a:extLst>
              <a:ext uri="{FF2B5EF4-FFF2-40B4-BE49-F238E27FC236}">
                <a16:creationId xmlns:a16="http://schemas.microsoft.com/office/drawing/2014/main" id="{B8929D62-A5A4-4D56-977F-6C07BD2EB8EF}"/>
              </a:ext>
            </a:extLst>
          </p:cNvPr>
          <p:cNvSpPr/>
          <p:nvPr/>
        </p:nvSpPr>
        <p:spPr>
          <a:xfrm>
            <a:off x="244980" y="4979402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EE74314-7F76-4B9F-9FAA-681BE3CAF0B8}"/>
              </a:ext>
            </a:extLst>
          </p:cNvPr>
          <p:cNvSpPr txBox="1"/>
          <p:nvPr/>
        </p:nvSpPr>
        <p:spPr>
          <a:xfrm>
            <a:off x="995456" y="4971340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线索统计分析模块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830BEFD-C331-421B-80E3-71D3E22C44C4}"/>
              </a:ext>
            </a:extLst>
          </p:cNvPr>
          <p:cNvSpPr txBox="1"/>
          <p:nvPr/>
        </p:nvSpPr>
        <p:spPr>
          <a:xfrm>
            <a:off x="1000790" y="4120149"/>
            <a:ext cx="2385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3F4E"/>
                </a:solidFill>
              </a:rPr>
              <a:t>智能筛查模块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8A65F2E-2ABB-4E95-8703-DFD75ED37FB4}"/>
              </a:ext>
            </a:extLst>
          </p:cNvPr>
          <p:cNvSpPr txBox="1"/>
          <p:nvPr/>
        </p:nvSpPr>
        <p:spPr>
          <a:xfrm>
            <a:off x="1000790" y="3268958"/>
            <a:ext cx="247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数据分析处理模块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0C5B047-999B-4906-920D-0A4AB61E1A02}"/>
              </a:ext>
            </a:extLst>
          </p:cNvPr>
          <p:cNvSpPr txBox="1"/>
          <p:nvPr/>
        </p:nvSpPr>
        <p:spPr>
          <a:xfrm>
            <a:off x="995456" y="2421797"/>
            <a:ext cx="206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13F4E"/>
                </a:solidFill>
              </a:rPr>
              <a:t>数据采集模块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7B59E3A-E6FD-4FA4-B1B6-CEC1EECCFF46}"/>
              </a:ext>
            </a:extLst>
          </p:cNvPr>
          <p:cNvSpPr/>
          <p:nvPr/>
        </p:nvSpPr>
        <p:spPr>
          <a:xfrm>
            <a:off x="872067" y="3937549"/>
            <a:ext cx="1977621" cy="761800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110A0F9-80A8-45BA-854E-84C9F44004C4}"/>
              </a:ext>
            </a:extLst>
          </p:cNvPr>
          <p:cNvSpPr/>
          <p:nvPr/>
        </p:nvSpPr>
        <p:spPr>
          <a:xfrm>
            <a:off x="5122333" y="2610571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词频比较</a:t>
            </a:r>
            <a:endParaRPr lang="zh-CN" altLang="en-US" sz="1600" b="1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9203AE1-115A-4687-A755-20A007366B69}"/>
              </a:ext>
            </a:extLst>
          </p:cNvPr>
          <p:cNvSpPr/>
          <p:nvPr/>
        </p:nvSpPr>
        <p:spPr>
          <a:xfrm>
            <a:off x="4216401" y="3365360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投诉占比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0B4B394-BFFD-4E07-BD90-B27517575562}"/>
              </a:ext>
            </a:extLst>
          </p:cNvPr>
          <p:cNvSpPr/>
          <p:nvPr/>
        </p:nvSpPr>
        <p:spPr>
          <a:xfrm>
            <a:off x="5122333" y="4142925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情感分析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2FC25A3-918E-49C5-A2F4-64E4FFF08841}"/>
              </a:ext>
            </a:extLst>
          </p:cNvPr>
          <p:cNvSpPr/>
          <p:nvPr/>
        </p:nvSpPr>
        <p:spPr>
          <a:xfrm>
            <a:off x="3642745" y="2122493"/>
            <a:ext cx="4171154" cy="2866111"/>
          </a:xfrm>
          <a:prstGeom prst="ellipse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Line 40">
            <a:extLst>
              <a:ext uri="{FF2B5EF4-FFF2-40B4-BE49-F238E27FC236}">
                <a16:creationId xmlns:a16="http://schemas.microsoft.com/office/drawing/2014/main" id="{8EED22AB-B250-4261-B01E-B095E9D11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3321" y="3572932"/>
            <a:ext cx="1036679" cy="6170"/>
          </a:xfrm>
          <a:prstGeom prst="line">
            <a:avLst/>
          </a:prstGeom>
          <a:noFill/>
          <a:ln w="38100" cap="rnd">
            <a:solidFill>
              <a:srgbClr val="113F4E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695AB51-E159-4DE7-9079-CB8D3803C53C}"/>
              </a:ext>
            </a:extLst>
          </p:cNvPr>
          <p:cNvSpPr/>
          <p:nvPr/>
        </p:nvSpPr>
        <p:spPr>
          <a:xfrm>
            <a:off x="8890000" y="3420533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综合评估</a:t>
            </a:r>
            <a:endParaRPr lang="zh-CN" altLang="en-US" sz="1600" b="1" dirty="0">
              <a:solidFill>
                <a:schemeClr val="bg1"/>
              </a:solidFill>
              <a:ea typeface="+mj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41C13F2-17BC-4342-96F7-01FDFCB02039}"/>
              </a:ext>
            </a:extLst>
          </p:cNvPr>
          <p:cNvGrpSpPr/>
          <p:nvPr/>
        </p:nvGrpSpPr>
        <p:grpSpPr>
          <a:xfrm>
            <a:off x="7186481" y="714640"/>
            <a:ext cx="4171670" cy="779830"/>
            <a:chOff x="1541767" y="5381576"/>
            <a:chExt cx="2729353" cy="612000"/>
          </a:xfrm>
        </p:grpSpPr>
        <p:sp>
          <p:nvSpPr>
            <p:cNvPr id="49" name="圆角矩形 20">
              <a:extLst>
                <a:ext uri="{FF2B5EF4-FFF2-40B4-BE49-F238E27FC236}">
                  <a16:creationId xmlns:a16="http://schemas.microsoft.com/office/drawing/2014/main" id="{D04092EA-3965-4FDD-BE09-AD3FE7A0D923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2DBEFD5-215A-4776-8ED3-7D64989530EB}"/>
                </a:ext>
              </a:extLst>
            </p:cNvPr>
            <p:cNvSpPr/>
            <p:nvPr/>
          </p:nvSpPr>
          <p:spPr>
            <a:xfrm>
              <a:off x="1920022" y="5524027"/>
              <a:ext cx="1972842" cy="276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13F4E"/>
                  </a:solidFill>
                </a:rPr>
                <a:t>影响力分析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500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9" grpId="0" animBg="1"/>
      <p:bldP spid="41" grpId="0" animBg="1"/>
      <p:bldP spid="42" grpId="0" animBg="1"/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8" y="674947"/>
            <a:ext cx="551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统计分析模块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E73D84-F0D6-40F8-92C4-51AF0A2AF69B}"/>
              </a:ext>
            </a:extLst>
          </p:cNvPr>
          <p:cNvSpPr txBox="1"/>
          <p:nvPr/>
        </p:nvSpPr>
        <p:spPr>
          <a:xfrm>
            <a:off x="1704975" y="1704975"/>
            <a:ext cx="527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使用了</a:t>
            </a:r>
            <a:r>
              <a:rPr lang="en-US" altLang="zh-CN" dirty="0"/>
              <a:t>xx</a:t>
            </a:r>
            <a:r>
              <a:rPr lang="zh-CN" altLang="en-US" dirty="0"/>
              <a:t>技术，</a:t>
            </a:r>
            <a:r>
              <a:rPr lang="en-US" altLang="zh-CN" dirty="0" err="1"/>
              <a:t>echarts</a:t>
            </a:r>
            <a:r>
              <a:rPr lang="zh-CN" altLang="en-US" dirty="0"/>
              <a:t>图标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95E4FE-523F-4B4F-96B0-9254F683E177}"/>
              </a:ext>
            </a:extLst>
          </p:cNvPr>
          <p:cNvSpPr txBox="1"/>
          <p:nvPr/>
        </p:nvSpPr>
        <p:spPr>
          <a:xfrm>
            <a:off x="1704975" y="3038475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插入大屏图片，投诉列表页面，和投诉详情</a:t>
            </a:r>
          </a:p>
        </p:txBody>
      </p:sp>
    </p:spTree>
    <p:extLst>
      <p:ext uri="{BB962C8B-B14F-4D97-AF65-F5344CB8AC3E}">
        <p14:creationId xmlns:p14="http://schemas.microsoft.com/office/powerpoint/2010/main" val="3732399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解决方案：服务端后台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64E3FA-CA23-4FBE-99F6-579D58C3F643}"/>
              </a:ext>
            </a:extLst>
          </p:cNvPr>
          <p:cNvSpPr txBox="1"/>
          <p:nvPr/>
        </p:nvSpPr>
        <p:spPr>
          <a:xfrm>
            <a:off x="3562350" y="2247900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这里主要体现安全性和可扩充性</a:t>
            </a:r>
          </a:p>
        </p:txBody>
      </p:sp>
    </p:spTree>
    <p:extLst>
      <p:ext uri="{BB962C8B-B14F-4D97-AF65-F5344CB8AC3E}">
        <p14:creationId xmlns:p14="http://schemas.microsoft.com/office/powerpoint/2010/main" val="106333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90254" y="1880707"/>
            <a:ext cx="7211492" cy="1244032"/>
            <a:chOff x="6088195" y="800550"/>
            <a:chExt cx="4431605" cy="12440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3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项目创新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信息筛查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发现预警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增强模型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情感分析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6858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096C80A9-93E9-4CFD-927B-7821E7B08FB3}"/>
              </a:ext>
            </a:extLst>
          </p:cNvPr>
          <p:cNvSpPr txBox="1"/>
          <p:nvPr/>
        </p:nvSpPr>
        <p:spPr>
          <a:xfrm>
            <a:off x="2570549" y="2946617"/>
            <a:ext cx="9144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1.	</a:t>
            </a:r>
            <a:r>
              <a:rPr lang="zh-CN" altLang="en-US" sz="3200" b="1" dirty="0">
                <a:solidFill>
                  <a:srgbClr val="15313D"/>
                </a:solidFill>
              </a:rPr>
              <a:t>如何对投诉进行</a:t>
            </a:r>
            <a:r>
              <a:rPr lang="zh-CN" altLang="en-US" sz="4400" b="1" dirty="0">
                <a:solidFill>
                  <a:srgbClr val="55C0AF"/>
                </a:solidFill>
              </a:rPr>
              <a:t>准确分类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9C416BC-0F6B-44E6-B0DC-269B5E95E6FD}"/>
              </a:ext>
            </a:extLst>
          </p:cNvPr>
          <p:cNvSpPr txBox="1"/>
          <p:nvPr/>
        </p:nvSpPr>
        <p:spPr>
          <a:xfrm>
            <a:off x="2570549" y="4037814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2.	</a:t>
            </a:r>
            <a:r>
              <a:rPr lang="zh-CN" altLang="en-US" sz="3200" b="1" dirty="0">
                <a:solidFill>
                  <a:srgbClr val="15313D"/>
                </a:solidFill>
              </a:rPr>
              <a:t>将来源不同的同一件事</a:t>
            </a:r>
            <a:r>
              <a:rPr lang="zh-CN" altLang="en-US" sz="4400" b="1" dirty="0">
                <a:solidFill>
                  <a:srgbClr val="55C0AF"/>
                </a:solidFill>
              </a:rPr>
              <a:t>合并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AD3A7AB-564A-47EA-B081-D4E843B6269F}"/>
              </a:ext>
            </a:extLst>
          </p:cNvPr>
          <p:cNvSpPr/>
          <p:nvPr/>
        </p:nvSpPr>
        <p:spPr>
          <a:xfrm>
            <a:off x="3387566" y="197853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该系统的开发需要</a:t>
            </a:r>
            <a:r>
              <a:rPr lang="zh-CN" altLang="en-US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突破</a:t>
            </a:r>
            <a:r>
              <a:rPr lang="zh-CN" altLang="zh-CN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如下几个</a:t>
            </a:r>
            <a:r>
              <a:rPr lang="zh-CN" altLang="en-US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难点：</a:t>
            </a:r>
            <a:endParaRPr lang="zh-CN" altLang="en-US" sz="2400" dirty="0">
              <a:solidFill>
                <a:srgbClr val="15313D"/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EFED45F-430A-400A-AA38-9456F3927C3A}"/>
              </a:ext>
            </a:extLst>
          </p:cNvPr>
          <p:cNvSpPr txBox="1"/>
          <p:nvPr/>
        </p:nvSpPr>
        <p:spPr>
          <a:xfrm>
            <a:off x="2570548" y="5129011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3.	</a:t>
            </a:r>
            <a:r>
              <a:rPr lang="zh-CN" altLang="en-US" sz="3200" b="1" dirty="0">
                <a:solidFill>
                  <a:srgbClr val="15313D"/>
                </a:solidFill>
              </a:rPr>
              <a:t>准确的进行</a:t>
            </a:r>
            <a:r>
              <a:rPr lang="zh-CN" altLang="en-US" sz="4400" b="1" dirty="0">
                <a:solidFill>
                  <a:srgbClr val="55C0AF"/>
                </a:solidFill>
              </a:rPr>
              <a:t>热点分析和预测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140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1440804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目录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3BE71C-E954-4D15-94A5-A89004394DF5}"/>
              </a:ext>
            </a:extLst>
          </p:cNvPr>
          <p:cNvGrpSpPr/>
          <p:nvPr/>
        </p:nvGrpSpPr>
        <p:grpSpPr>
          <a:xfrm>
            <a:off x="3066446" y="1856793"/>
            <a:ext cx="432416" cy="499008"/>
            <a:chOff x="589078" y="2173649"/>
            <a:chExt cx="1126328" cy="129978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828B6E2-E907-4D63-B905-4CEF82630E2D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1C60C84-EADB-41FF-9534-B7A2C17166C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B789356-DBDD-464E-83C2-9F322719870D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95E19B4-0253-46DD-9607-AC459B8F3EE0}"/>
                </a:ext>
              </a:extLst>
            </p:cNvPr>
            <p:cNvSpPr txBox="1"/>
            <p:nvPr/>
          </p:nvSpPr>
          <p:spPr>
            <a:xfrm>
              <a:off x="907667" y="2220552"/>
              <a:ext cx="250664" cy="1252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3587F2C-3844-47F6-8F94-763E93956412}"/>
              </a:ext>
            </a:extLst>
          </p:cNvPr>
          <p:cNvSpPr txBox="1"/>
          <p:nvPr/>
        </p:nvSpPr>
        <p:spPr>
          <a:xfrm>
            <a:off x="4148201" y="1951226"/>
            <a:ext cx="570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TextCnn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55C0AF"/>
                </a:solidFill>
              </a:rPr>
              <a:t>无效信息筛查技术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A8F04F7-4DF3-4DB9-9A9C-C7375F543BA4}"/>
              </a:ext>
            </a:extLst>
          </p:cNvPr>
          <p:cNvGrpSpPr/>
          <p:nvPr/>
        </p:nvGrpSpPr>
        <p:grpSpPr>
          <a:xfrm>
            <a:off x="3068784" y="3076988"/>
            <a:ext cx="432416" cy="499008"/>
            <a:chOff x="589078" y="2173649"/>
            <a:chExt cx="1126328" cy="129978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3A3C8D1-079B-45B0-9FDB-356405C56BD3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C0CCDC-710F-4326-ABAB-77BA57EEAD36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045CD8D-2784-4308-9CF5-4C3EE9727C30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6AAE68-E28C-4DCB-B6F7-5A308CD6277B}"/>
                </a:ext>
              </a:extLst>
            </p:cNvPr>
            <p:cNvSpPr txBox="1"/>
            <p:nvPr/>
          </p:nvSpPr>
          <p:spPr>
            <a:xfrm>
              <a:off x="907667" y="2220552"/>
              <a:ext cx="250664" cy="1252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3CA2935-4722-41C2-A6A3-CDC913133C60}"/>
              </a:ext>
            </a:extLst>
          </p:cNvPr>
          <p:cNvSpPr txBox="1"/>
          <p:nvPr/>
        </p:nvSpPr>
        <p:spPr>
          <a:xfrm>
            <a:off x="4148201" y="4460072"/>
            <a:ext cx="570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累积数据，增强识别模型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704D84D-9C0F-43A6-AFF4-2509E2615073}"/>
              </a:ext>
            </a:extLst>
          </p:cNvPr>
          <p:cNvGrpSpPr/>
          <p:nvPr/>
        </p:nvGrpSpPr>
        <p:grpSpPr>
          <a:xfrm>
            <a:off x="3066446" y="4451546"/>
            <a:ext cx="432416" cy="499008"/>
            <a:chOff x="589078" y="2173649"/>
            <a:chExt cx="1126328" cy="1299782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D173BF8-E9C7-4663-9A1A-8BEE73F9BE56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49946E-C8CB-4F57-A486-B1A3ECFA4332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4C15A25-8401-4686-BEDB-76EDC99FB70F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B4986B2-574B-4608-A168-019AD561243F}"/>
                </a:ext>
              </a:extLst>
            </p:cNvPr>
            <p:cNvSpPr txBox="1"/>
            <p:nvPr/>
          </p:nvSpPr>
          <p:spPr>
            <a:xfrm>
              <a:off x="907667" y="2220552"/>
              <a:ext cx="250664" cy="1252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E020A7E-E57A-456C-A5B9-E86BC5DE26DD}"/>
              </a:ext>
            </a:extLst>
          </p:cNvPr>
          <p:cNvSpPr txBox="1"/>
          <p:nvPr/>
        </p:nvSpPr>
        <p:spPr>
          <a:xfrm>
            <a:off x="4148201" y="3130898"/>
            <a:ext cx="479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文本相似度分析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55C0AF"/>
                </a:solidFill>
              </a:rPr>
              <a:t>新话题发现与预警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2EB2C99-7A7C-42E8-A0B3-34FE80F3D44F}"/>
              </a:ext>
            </a:extLst>
          </p:cNvPr>
          <p:cNvSpPr txBox="1"/>
          <p:nvPr/>
        </p:nvSpPr>
        <p:spPr>
          <a:xfrm>
            <a:off x="4148201" y="5667430"/>
            <a:ext cx="570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情感分析</a:t>
            </a:r>
            <a:r>
              <a:rPr lang="en-US" altLang="zh-CN" dirty="0"/>
              <a:t>,</a:t>
            </a:r>
            <a:r>
              <a:rPr lang="zh-CN" altLang="en-US" dirty="0"/>
              <a:t>精确结果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D6E6D78-514F-41AE-8F07-324023B58E09}"/>
              </a:ext>
            </a:extLst>
          </p:cNvPr>
          <p:cNvGrpSpPr/>
          <p:nvPr/>
        </p:nvGrpSpPr>
        <p:grpSpPr>
          <a:xfrm>
            <a:off x="3068784" y="5667430"/>
            <a:ext cx="432416" cy="499008"/>
            <a:chOff x="589078" y="2173649"/>
            <a:chExt cx="1126328" cy="129978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B844D85-AA4D-40AA-8199-5DE600198830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696B8AE-CD3C-4371-BFC1-80834B2CA647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CB1DC40-4238-458F-9067-BC12A6FA8ABF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A5525D3-2407-4372-BC21-94116A25AD86}"/>
                </a:ext>
              </a:extLst>
            </p:cNvPr>
            <p:cNvSpPr txBox="1"/>
            <p:nvPr/>
          </p:nvSpPr>
          <p:spPr>
            <a:xfrm>
              <a:off x="907667" y="2220552"/>
              <a:ext cx="250664" cy="1252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793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基于</a:t>
            </a:r>
            <a:r>
              <a:rPr lang="en-US" altLang="zh-CN" sz="2000" dirty="0" err="1">
                <a:solidFill>
                  <a:srgbClr val="55C0AF"/>
                </a:solidFill>
              </a:rPr>
              <a:t>TextCnn</a:t>
            </a:r>
            <a:r>
              <a:rPr lang="zh-CN" altLang="en-US" sz="2000" dirty="0">
                <a:solidFill>
                  <a:srgbClr val="55C0AF"/>
                </a:solidFill>
              </a:rPr>
              <a:t>的无效信息筛查技术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892F109-27F1-4CD3-B1E7-EDE7D49DC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934262"/>
              </p:ext>
            </p:extLst>
          </p:nvPr>
        </p:nvGraphicFramePr>
        <p:xfrm>
          <a:off x="0" y="1819980"/>
          <a:ext cx="5281974" cy="32151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870253099"/>
                    </a:ext>
                  </a:extLst>
                </a:gridCol>
              </a:tblGrid>
              <a:tr h="199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信息</a:t>
                      </a:r>
                    </a:p>
                  </a:txBody>
                  <a:tcPr marL="62478" marR="62478" marT="31239" marB="31239">
                    <a:solidFill>
                      <a:srgbClr val="11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46483"/>
                  </a:ext>
                </a:extLst>
              </a:tr>
              <a:tr h="519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每天在和谐嘉园门口有大量非法电动车摩的聚集，拉客载客，在周边逆行，超速，骑车带人，闯红灯，全杭州哪个区有电动车摩的的？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19635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我有个罚款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1000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元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74080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竹海水******消防瘫痪物业不作为最近全国火情不断请领导重视。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457436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点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30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坐湘湖到临平地铁，上面广告声音太吵了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8501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你好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我想查一下我医保卡消费的明细，怎么查？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22556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方便师生、居民出行，也******客流量。同时希望双向对开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077059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火车东站的非机动车停车场地太少了！建议增加更多的地方停放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94555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2018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年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月份的主治医师聘用申请什么时候能够批准下来？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12817"/>
                  </a:ext>
                </a:extLst>
              </a:tr>
              <a:tr h="3150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生育建档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流程，需要材料，去哪里办理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2649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F55C78-81F3-4EB0-B12B-72AB9915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89978"/>
              </p:ext>
            </p:extLst>
          </p:nvPr>
        </p:nvGraphicFramePr>
        <p:xfrm>
          <a:off x="6095999" y="1243397"/>
          <a:ext cx="5281974" cy="5765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870253099"/>
                    </a:ext>
                  </a:extLst>
                </a:gridCol>
              </a:tblGrid>
              <a:tr h="199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无效信息</a:t>
                      </a:r>
                    </a:p>
                  </a:txBody>
                  <a:tcPr marL="62478" marR="62478" marT="31239" marB="31239">
                    <a:solidFill>
                      <a:srgbClr val="11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4648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我有个罚款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1000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元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7408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12C77C-3833-4FD6-A5A9-F2C842B4C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99778"/>
              </p:ext>
            </p:extLst>
          </p:nvPr>
        </p:nvGraphicFramePr>
        <p:xfrm>
          <a:off x="6095999" y="2059917"/>
          <a:ext cx="5281974" cy="13964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10372842"/>
                    </a:ext>
                  </a:extLst>
                </a:gridCol>
              </a:tblGrid>
              <a:tr h="1265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投诉信息</a:t>
                      </a:r>
                    </a:p>
                  </a:txBody>
                  <a:tcPr marL="62478" marR="62478" marT="31239" marB="31239">
                    <a:solidFill>
                      <a:srgbClr val="55C0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093767"/>
                  </a:ext>
                </a:extLst>
              </a:tr>
              <a:tr h="519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每天在和谐嘉园门口有大量非法电动车摩的聚集，拉客载客，在周边逆行，超速，骑车带人，闯红灯，全杭州哪个区有电动车摩的的？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888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竹海水******消防瘫痪物业不作为最近全国火情不断请领导重视。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5822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点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30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坐湘湖到临平地铁，上面广告声音太吵了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71985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304B5EC-8A6A-48AC-B511-D0112C6DC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08612"/>
              </p:ext>
            </p:extLst>
          </p:nvPr>
        </p:nvGraphicFramePr>
        <p:xfrm>
          <a:off x="6095999" y="3740821"/>
          <a:ext cx="5281974" cy="8773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870253099"/>
                    </a:ext>
                  </a:extLst>
                </a:gridCol>
              </a:tblGrid>
              <a:tr h="116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建议</a:t>
                      </a:r>
                    </a:p>
                  </a:txBody>
                  <a:tcPr marL="62478" marR="62478" marT="31239" marB="31239">
                    <a:solidFill>
                      <a:srgbClr val="5DA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4648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方便师生、居民出行，也******客流量。同时希望双向对开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22556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火车东站的非机动车停车场地太少了！建议增加更多的地方停放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07705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93CA84C-745E-419B-B23A-F2F18FA50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35530"/>
              </p:ext>
            </p:extLst>
          </p:nvPr>
        </p:nvGraphicFramePr>
        <p:xfrm>
          <a:off x="6095999" y="4929224"/>
          <a:ext cx="5281974" cy="11780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870253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咨询</a:t>
                      </a:r>
                    </a:p>
                  </a:txBody>
                  <a:tcPr marL="62478" marR="62478" marT="31239" marB="3123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4648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你好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我想查一下我医保卡消费的明细，怎么查？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22556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2018</a:t>
                      </a:r>
                      <a:r>
                        <a:rPr lang="zh-CN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年</a:t>
                      </a:r>
                      <a:r>
                        <a:rPr lang="en-US" altLang="zh-CN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r>
                        <a:rPr lang="zh-CN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月份的主治医师聘用申请什么时候能够批准下来？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94555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生育建档</a:t>
                      </a:r>
                      <a:r>
                        <a:rPr lang="en-US" altLang="zh-CN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流程，需要材料，去哪里办理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12817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06056F8-750E-43B5-AAC8-12BD4242DCC3}"/>
              </a:ext>
            </a:extLst>
          </p:cNvPr>
          <p:cNvSpPr/>
          <p:nvPr/>
        </p:nvSpPr>
        <p:spPr>
          <a:xfrm>
            <a:off x="239577" y="1284129"/>
            <a:ext cx="667758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+mj-ea"/>
              </a:rPr>
              <a:t>投诉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0A7EC29-A169-4BD3-8C95-8D3E72294000}"/>
              </a:ext>
            </a:extLst>
          </p:cNvPr>
          <p:cNvSpPr/>
          <p:nvPr/>
        </p:nvSpPr>
        <p:spPr>
          <a:xfrm>
            <a:off x="1234942" y="1284129"/>
            <a:ext cx="667758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+mj-ea"/>
              </a:rPr>
              <a:t>咨询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119FF4C-FBFB-4FF1-825D-1540E17832DE}"/>
              </a:ext>
            </a:extLst>
          </p:cNvPr>
          <p:cNvSpPr/>
          <p:nvPr/>
        </p:nvSpPr>
        <p:spPr>
          <a:xfrm>
            <a:off x="2230307" y="1284129"/>
            <a:ext cx="1095383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+mj-ea"/>
              </a:rPr>
              <a:t>建议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CF9E6BD-D299-41CA-B567-F8C581F420BB}"/>
              </a:ext>
            </a:extLst>
          </p:cNvPr>
          <p:cNvSpPr/>
          <p:nvPr/>
        </p:nvSpPr>
        <p:spPr>
          <a:xfrm>
            <a:off x="3653297" y="1284129"/>
            <a:ext cx="1287398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+mj-ea"/>
              </a:rPr>
              <a:t>无效信息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0CD1F9-5295-489E-88A1-D3FF822FAF37}"/>
              </a:ext>
            </a:extLst>
          </p:cNvPr>
          <p:cNvSpPr/>
          <p:nvPr/>
        </p:nvSpPr>
        <p:spPr>
          <a:xfrm>
            <a:off x="6559182" y="193525"/>
            <a:ext cx="426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solidFill>
                  <a:srgbClr val="55C0AF"/>
                </a:solidFill>
              </a:rPr>
              <a:t>全方位</a:t>
            </a:r>
            <a:r>
              <a:rPr lang="zh-CN" altLang="en-US" sz="3600" dirty="0"/>
              <a:t>的投诉</a:t>
            </a:r>
            <a:r>
              <a:rPr lang="zh-CN" altLang="en-US" sz="3600" b="1" dirty="0">
                <a:solidFill>
                  <a:srgbClr val="55C0AF"/>
                </a:solidFill>
              </a:rPr>
              <a:t>筛选</a:t>
            </a:r>
            <a:endParaRPr lang="zh-CN" altLang="zh-CN" sz="3600" b="1" dirty="0">
              <a:solidFill>
                <a:srgbClr val="55C0AF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AF74C8B-0774-4917-A47B-9F5A1873D9B1}"/>
              </a:ext>
            </a:extLst>
          </p:cNvPr>
          <p:cNvCxnSpPr>
            <a:cxnSpLocks/>
          </p:cNvCxnSpPr>
          <p:nvPr/>
        </p:nvCxnSpPr>
        <p:spPr>
          <a:xfrm flipV="1">
            <a:off x="5281974" y="1337616"/>
            <a:ext cx="814025" cy="183742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3C164D6-D703-4EF3-9DDA-BE2BFFEBE8AB}"/>
              </a:ext>
            </a:extLst>
          </p:cNvPr>
          <p:cNvCxnSpPr>
            <a:cxnSpLocks/>
          </p:cNvCxnSpPr>
          <p:nvPr/>
        </p:nvCxnSpPr>
        <p:spPr>
          <a:xfrm>
            <a:off x="5281974" y="3269257"/>
            <a:ext cx="814025" cy="176587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144343-500D-4991-8732-5F85A6CFFE6C}"/>
              </a:ext>
            </a:extLst>
          </p:cNvPr>
          <p:cNvCxnSpPr>
            <a:cxnSpLocks/>
          </p:cNvCxnSpPr>
          <p:nvPr/>
        </p:nvCxnSpPr>
        <p:spPr>
          <a:xfrm flipV="1">
            <a:off x="5281974" y="2223522"/>
            <a:ext cx="814025" cy="95151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B6851E5-9258-4255-A1F0-BD9EA489A267}"/>
              </a:ext>
            </a:extLst>
          </p:cNvPr>
          <p:cNvCxnSpPr>
            <a:cxnSpLocks/>
          </p:cNvCxnSpPr>
          <p:nvPr/>
        </p:nvCxnSpPr>
        <p:spPr>
          <a:xfrm>
            <a:off x="5281974" y="3269257"/>
            <a:ext cx="814025" cy="60779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2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情感分析辅助判断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09C10E-E76E-4AD3-860C-BF40856B594C}"/>
              </a:ext>
            </a:extLst>
          </p:cNvPr>
          <p:cNvSpPr/>
          <p:nvPr/>
        </p:nvSpPr>
        <p:spPr>
          <a:xfrm>
            <a:off x="6506299" y="2402492"/>
            <a:ext cx="1951902" cy="584775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事件影响力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584D141-A499-496C-8BBF-E989352B52B9}"/>
              </a:ext>
            </a:extLst>
          </p:cNvPr>
          <p:cNvSpPr/>
          <p:nvPr/>
        </p:nvSpPr>
        <p:spPr>
          <a:xfrm>
            <a:off x="2707789" y="3590680"/>
            <a:ext cx="1905000" cy="946422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b="1" dirty="0"/>
              <a:t>情感分析</a:t>
            </a:r>
          </a:p>
          <a:p>
            <a:pPr algn="ctr"/>
            <a:endParaRPr lang="zh-CN" altLang="en-US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6515833-680E-46C2-BD16-D95DABCA4CEC}"/>
              </a:ext>
            </a:extLst>
          </p:cNvPr>
          <p:cNvSpPr/>
          <p:nvPr/>
        </p:nvSpPr>
        <p:spPr>
          <a:xfrm>
            <a:off x="6506299" y="5015926"/>
            <a:ext cx="1951902" cy="584775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投诉的筛选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CF2D79E-6A1F-479A-B72C-4281DFF1ABE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584214" y="2694880"/>
            <a:ext cx="1922085" cy="136901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E112E65-EB1C-491E-9A01-91250E4197E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4612789" y="4063891"/>
            <a:ext cx="1893510" cy="124442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2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话题发现与预警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3B974E-69B0-4C9F-A45E-E437DED701EB}"/>
              </a:ext>
            </a:extLst>
          </p:cNvPr>
          <p:cNvSpPr/>
          <p:nvPr/>
        </p:nvSpPr>
        <p:spPr>
          <a:xfrm>
            <a:off x="3411722" y="2989593"/>
            <a:ext cx="6719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5C0AF"/>
                </a:solidFill>
                <a:latin typeface="-apple-system"/>
              </a:rPr>
              <a:t>判断某个新投诉是属于已有话题还是一个新话题。需要我们把</a:t>
            </a:r>
            <a:r>
              <a:rPr lang="zh-CN" altLang="en-US" b="1" dirty="0">
                <a:solidFill>
                  <a:srgbClr val="113F4E"/>
                </a:solidFill>
                <a:latin typeface="-apple-system"/>
              </a:rPr>
              <a:t>新投诉和最近已有话题</a:t>
            </a:r>
            <a:r>
              <a:rPr lang="zh-CN" altLang="en-US" dirty="0">
                <a:solidFill>
                  <a:srgbClr val="55C0AF"/>
                </a:solidFill>
                <a:latin typeface="-apple-system"/>
              </a:rPr>
              <a:t>进行比较，如果相似度高于某个阈值，则把新报道归入相似度最高的话题中，如果对所有话题的</a:t>
            </a:r>
            <a:r>
              <a:rPr lang="zh-CN" altLang="en-US" b="1" dirty="0">
                <a:solidFill>
                  <a:srgbClr val="113F4E"/>
                </a:solidFill>
                <a:latin typeface="-apple-system"/>
              </a:rPr>
              <a:t>相似度都低于阈值，则创建一个新话题</a:t>
            </a:r>
            <a:r>
              <a:rPr lang="zh-CN" altLang="en-US" dirty="0">
                <a:solidFill>
                  <a:srgbClr val="55C0AF"/>
                </a:solidFill>
                <a:latin typeface="-apple-system"/>
              </a:rPr>
              <a:t>。</a:t>
            </a:r>
            <a:endParaRPr lang="zh-CN" altLang="en-US" dirty="0">
              <a:solidFill>
                <a:srgbClr val="55C0AF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A0D7049-A33B-4355-BA8B-7CB03DFD0A1F}"/>
              </a:ext>
            </a:extLst>
          </p:cNvPr>
          <p:cNvSpPr/>
          <p:nvPr/>
        </p:nvSpPr>
        <p:spPr>
          <a:xfrm>
            <a:off x="845122" y="3116547"/>
            <a:ext cx="1905000" cy="946422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b="1" dirty="0"/>
              <a:t>投诉</a:t>
            </a:r>
          </a:p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521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增强模型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B7C7F8-18FB-4FD7-8A6D-40107351D2ED}"/>
              </a:ext>
            </a:extLst>
          </p:cNvPr>
          <p:cNvSpPr txBox="1"/>
          <p:nvPr/>
        </p:nvSpPr>
        <p:spPr>
          <a:xfrm>
            <a:off x="2863538" y="4664990"/>
            <a:ext cx="786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3F4E"/>
                </a:solidFill>
              </a:rPr>
              <a:t>识别模型</a:t>
            </a:r>
            <a:r>
              <a:rPr lang="en-US" altLang="zh-CN" b="1" dirty="0">
                <a:solidFill>
                  <a:srgbClr val="113F4E"/>
                </a:solidFill>
              </a:rPr>
              <a:t>93%</a:t>
            </a:r>
            <a:r>
              <a:rPr lang="zh-CN" altLang="en-US" b="1" dirty="0">
                <a:solidFill>
                  <a:srgbClr val="113F4E"/>
                </a:solidFill>
              </a:rPr>
              <a:t>的准确率，</a:t>
            </a:r>
            <a:r>
              <a:rPr lang="en-US" altLang="zh-CN" b="1" dirty="0">
                <a:solidFill>
                  <a:srgbClr val="113F4E"/>
                </a:solidFill>
              </a:rPr>
              <a:t>10000</a:t>
            </a:r>
            <a:r>
              <a:rPr lang="zh-CN" altLang="en-US" b="1" dirty="0">
                <a:solidFill>
                  <a:srgbClr val="113F4E"/>
                </a:solidFill>
              </a:rPr>
              <a:t>条会有</a:t>
            </a:r>
            <a:r>
              <a:rPr lang="en-US" altLang="zh-CN" b="1" dirty="0">
                <a:solidFill>
                  <a:srgbClr val="113F4E"/>
                </a:solidFill>
              </a:rPr>
              <a:t>700</a:t>
            </a:r>
            <a:r>
              <a:rPr lang="zh-CN" altLang="en-US" b="1" dirty="0">
                <a:solidFill>
                  <a:srgbClr val="113F4E"/>
                </a:solidFill>
              </a:rPr>
              <a:t>条出错，如何改善？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B8463D-FD61-43B1-B66F-AD33ABFA260A}"/>
              </a:ext>
            </a:extLst>
          </p:cNvPr>
          <p:cNvGrpSpPr/>
          <p:nvPr/>
        </p:nvGrpSpPr>
        <p:grpSpPr>
          <a:xfrm>
            <a:off x="2863538" y="2731747"/>
            <a:ext cx="6191680" cy="1157440"/>
            <a:chOff x="1541767" y="5381576"/>
            <a:chExt cx="2729353" cy="612000"/>
          </a:xfrm>
        </p:grpSpPr>
        <p:sp>
          <p:nvSpPr>
            <p:cNvPr id="15" name="圆角矩形 20">
              <a:extLst>
                <a:ext uri="{FF2B5EF4-FFF2-40B4-BE49-F238E27FC236}">
                  <a16:creationId xmlns:a16="http://schemas.microsoft.com/office/drawing/2014/main" id="{FCBD76C9-7E30-4B89-AE98-32CD54729436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980941-4311-452A-8EB9-ADB5D63EB612}"/>
                </a:ext>
              </a:extLst>
            </p:cNvPr>
            <p:cNvSpPr/>
            <p:nvPr/>
          </p:nvSpPr>
          <p:spPr>
            <a:xfrm>
              <a:off x="1887248" y="5549249"/>
              <a:ext cx="2158838" cy="276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13F4E"/>
                  </a:solidFill>
                </a:rPr>
                <a:t>投诉类别判断出错、如何解决？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45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2F8F18A4-4162-4B2D-9BA4-27CC80955738}"/>
              </a:ext>
            </a:extLst>
          </p:cNvPr>
          <p:cNvSpPr txBox="1"/>
          <p:nvPr/>
        </p:nvSpPr>
        <p:spPr>
          <a:xfrm>
            <a:off x="3423889" y="915379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主目录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34DB-E40F-46D4-8687-3D333166B945}"/>
              </a:ext>
            </a:extLst>
          </p:cNvPr>
          <p:cNvSpPr txBox="1"/>
          <p:nvPr/>
        </p:nvSpPr>
        <p:spPr>
          <a:xfrm>
            <a:off x="395467" y="958009"/>
            <a:ext cx="305532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C3792E-9E97-413A-A518-3D321BD201A9}"/>
              </a:ext>
            </a:extLst>
          </p:cNvPr>
          <p:cNvCxnSpPr>
            <a:cxnSpLocks/>
          </p:cNvCxnSpPr>
          <p:nvPr/>
        </p:nvCxnSpPr>
        <p:spPr>
          <a:xfrm>
            <a:off x="681565" y="1734273"/>
            <a:ext cx="709987" cy="0"/>
          </a:xfrm>
          <a:prstGeom prst="line">
            <a:avLst/>
          </a:prstGeom>
          <a:ln w="28575" cap="rnd">
            <a:solidFill>
              <a:srgbClr val="55C0A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D9FCFE-43E1-4B82-BFA7-76F8AC0FFBE7}"/>
              </a:ext>
            </a:extLst>
          </p:cNvPr>
          <p:cNvGrpSpPr/>
          <p:nvPr/>
        </p:nvGrpSpPr>
        <p:grpSpPr>
          <a:xfrm>
            <a:off x="1703042" y="2483434"/>
            <a:ext cx="4297182" cy="572136"/>
            <a:chOff x="956666" y="3498086"/>
            <a:chExt cx="4297182" cy="572136"/>
          </a:xfrm>
        </p:grpSpPr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B7A15251-DE66-460C-8C79-B3BE886E888E}"/>
                </a:ext>
              </a:extLst>
            </p:cNvPr>
            <p:cNvSpPr txBox="1"/>
            <p:nvPr/>
          </p:nvSpPr>
          <p:spPr>
            <a:xfrm>
              <a:off x="2017064" y="3519985"/>
              <a:ext cx="3236784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业务背景与目标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623F95A-0BD1-402B-A571-CA42A6B1C5FC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7A18B9C-92F9-415C-AB7D-300EBBFD88D0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6CAFAAB-DF05-4E70-8049-58A795772E95}"/>
              </a:ext>
            </a:extLst>
          </p:cNvPr>
          <p:cNvGrpSpPr/>
          <p:nvPr/>
        </p:nvGrpSpPr>
        <p:grpSpPr>
          <a:xfrm>
            <a:off x="6554082" y="2510451"/>
            <a:ext cx="4929247" cy="572136"/>
            <a:chOff x="956666" y="3498086"/>
            <a:chExt cx="4929247" cy="572136"/>
          </a:xfrm>
        </p:grpSpPr>
        <p:sp>
          <p:nvSpPr>
            <p:cNvPr id="35" name="TextBox 38">
              <a:extLst>
                <a:ext uri="{FF2B5EF4-FFF2-40B4-BE49-F238E27FC236}">
                  <a16:creationId xmlns:a16="http://schemas.microsoft.com/office/drawing/2014/main" id="{022D715D-C24C-4216-BD56-4DA343A7984C}"/>
                </a:ext>
              </a:extLst>
            </p:cNvPr>
            <p:cNvSpPr txBox="1"/>
            <p:nvPr/>
          </p:nvSpPr>
          <p:spPr>
            <a:xfrm>
              <a:off x="1777096" y="3519985"/>
              <a:ext cx="4108817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问题分析与解决方案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A288B7E-6BA4-400B-A440-CAC8E0AA434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6F977DD-7338-48C5-BA15-4FBD4B4B72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B8F9EE2-39E2-4801-92B3-F8ABE9652C1E}"/>
              </a:ext>
            </a:extLst>
          </p:cNvPr>
          <p:cNvGrpSpPr/>
          <p:nvPr/>
        </p:nvGrpSpPr>
        <p:grpSpPr>
          <a:xfrm>
            <a:off x="1703042" y="3684152"/>
            <a:ext cx="2989133" cy="622368"/>
            <a:chOff x="956666" y="3447854"/>
            <a:chExt cx="2989133" cy="622368"/>
          </a:xfrm>
        </p:grpSpPr>
        <p:sp>
          <p:nvSpPr>
            <p:cNvPr id="43" name="TextBox 38">
              <a:extLst>
                <a:ext uri="{FF2B5EF4-FFF2-40B4-BE49-F238E27FC236}">
                  <a16:creationId xmlns:a16="http://schemas.microsoft.com/office/drawing/2014/main" id="{E9236958-5BB3-4CEC-8AD2-EA36786D83A2}"/>
                </a:ext>
              </a:extLst>
            </p:cNvPr>
            <p:cNvSpPr txBox="1"/>
            <p:nvPr/>
          </p:nvSpPr>
          <p:spPr>
            <a:xfrm>
              <a:off x="2017066" y="3447854"/>
              <a:ext cx="192873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项目创新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08C5610-28F3-4356-83AA-9AA51537763E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12F344E-0C63-4D72-9385-E56BA487FF12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FF17A4B-6E12-44F9-911D-F441A59BCF20}"/>
              </a:ext>
            </a:extLst>
          </p:cNvPr>
          <p:cNvGrpSpPr/>
          <p:nvPr/>
        </p:nvGrpSpPr>
        <p:grpSpPr>
          <a:xfrm>
            <a:off x="1703042" y="4861860"/>
            <a:ext cx="2989131" cy="622368"/>
            <a:chOff x="956666" y="3447854"/>
            <a:chExt cx="2989131" cy="622368"/>
          </a:xfrm>
        </p:grpSpPr>
        <p:sp>
          <p:nvSpPr>
            <p:cNvPr id="47" name="TextBox 38">
              <a:extLst>
                <a:ext uri="{FF2B5EF4-FFF2-40B4-BE49-F238E27FC236}">
                  <a16:creationId xmlns:a16="http://schemas.microsoft.com/office/drawing/2014/main" id="{7F0FB941-F47F-4DA1-97C7-5F30871A7296}"/>
                </a:ext>
              </a:extLst>
            </p:cNvPr>
            <p:cNvSpPr txBox="1"/>
            <p:nvPr/>
          </p:nvSpPr>
          <p:spPr>
            <a:xfrm>
              <a:off x="2017064" y="3447854"/>
              <a:ext cx="192873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团队管理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D9AC16A-6FE6-4B83-B0CD-95F0B13EBF62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895C885-44A6-452B-9058-9E05382B8EC7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88A680C-8E8E-456D-A346-F549BDAFF9B5}"/>
              </a:ext>
            </a:extLst>
          </p:cNvPr>
          <p:cNvGrpSpPr/>
          <p:nvPr/>
        </p:nvGrpSpPr>
        <p:grpSpPr>
          <a:xfrm>
            <a:off x="6554082" y="3734384"/>
            <a:ext cx="2749163" cy="572136"/>
            <a:chOff x="956666" y="3498086"/>
            <a:chExt cx="2749163" cy="572136"/>
          </a:xfrm>
        </p:grpSpPr>
        <p:sp>
          <p:nvSpPr>
            <p:cNvPr id="40" name="TextBox 38">
              <a:extLst>
                <a:ext uri="{FF2B5EF4-FFF2-40B4-BE49-F238E27FC236}">
                  <a16:creationId xmlns:a16="http://schemas.microsoft.com/office/drawing/2014/main" id="{B7782787-2DA2-42B6-B924-4DFBC467C60F}"/>
                </a:ext>
              </a:extLst>
            </p:cNvPr>
            <p:cNvSpPr txBox="1"/>
            <p:nvPr/>
          </p:nvSpPr>
          <p:spPr>
            <a:xfrm>
              <a:off x="1777096" y="3498086"/>
              <a:ext cx="192873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技术路线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CF79A53-91C7-4956-8657-CB8E70DFB74D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2B2C350-DF59-485C-8D39-924184CB6A9F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22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增强模型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B8463D-FD61-43B1-B66F-AD33ABFA260A}"/>
              </a:ext>
            </a:extLst>
          </p:cNvPr>
          <p:cNvGrpSpPr/>
          <p:nvPr/>
        </p:nvGrpSpPr>
        <p:grpSpPr>
          <a:xfrm>
            <a:off x="304800" y="3429000"/>
            <a:ext cx="3257862" cy="1071056"/>
            <a:chOff x="1541767" y="5381575"/>
            <a:chExt cx="2729353" cy="612000"/>
          </a:xfrm>
        </p:grpSpPr>
        <p:sp>
          <p:nvSpPr>
            <p:cNvPr id="15" name="圆角矩形 20">
              <a:extLst>
                <a:ext uri="{FF2B5EF4-FFF2-40B4-BE49-F238E27FC236}">
                  <a16:creationId xmlns:a16="http://schemas.microsoft.com/office/drawing/2014/main" id="{FCBD76C9-7E30-4B89-AE98-32CD54729436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980941-4311-452A-8EB9-ADB5D63EB612}"/>
                </a:ext>
              </a:extLst>
            </p:cNvPr>
            <p:cNvSpPr/>
            <p:nvPr/>
          </p:nvSpPr>
          <p:spPr>
            <a:xfrm>
              <a:off x="1920022" y="5524027"/>
              <a:ext cx="1972842" cy="276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13F4E"/>
                  </a:solidFill>
                </a:rPr>
                <a:t>收集出错信息</a:t>
              </a:r>
            </a:p>
          </p:txBody>
        </p:sp>
      </p:grpSp>
      <p:sp>
        <p:nvSpPr>
          <p:cNvPr id="2" name="流程图: 决策 1">
            <a:extLst>
              <a:ext uri="{FF2B5EF4-FFF2-40B4-BE49-F238E27FC236}">
                <a16:creationId xmlns:a16="http://schemas.microsoft.com/office/drawing/2014/main" id="{6626F0F8-EB1A-4DDF-A4F8-BF04B36420C0}"/>
              </a:ext>
            </a:extLst>
          </p:cNvPr>
          <p:cNvSpPr/>
          <p:nvPr/>
        </p:nvSpPr>
        <p:spPr>
          <a:xfrm>
            <a:off x="4202317" y="2947542"/>
            <a:ext cx="2861733" cy="1945691"/>
          </a:xfrm>
          <a:prstGeom prst="flowChartDecisi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  <a:solidFill>
                <a:srgbClr val="113F4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3A25339-B199-44CB-8C77-740F39620A08}"/>
              </a:ext>
            </a:extLst>
          </p:cNvPr>
          <p:cNvSpPr/>
          <p:nvPr/>
        </p:nvSpPr>
        <p:spPr>
          <a:xfrm>
            <a:off x="4477259" y="3639254"/>
            <a:ext cx="2354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13F4E"/>
                </a:solidFill>
              </a:rPr>
              <a:t>达到阈值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9CB45EA-642F-4113-BD35-AB5FA499EF78}"/>
              </a:ext>
            </a:extLst>
          </p:cNvPr>
          <p:cNvGrpSpPr/>
          <p:nvPr/>
        </p:nvGrpSpPr>
        <p:grpSpPr>
          <a:xfrm>
            <a:off x="8144535" y="3384859"/>
            <a:ext cx="3257862" cy="1071056"/>
            <a:chOff x="1541767" y="5381575"/>
            <a:chExt cx="2729353" cy="612000"/>
          </a:xfrm>
        </p:grpSpPr>
        <p:sp>
          <p:nvSpPr>
            <p:cNvPr id="25" name="圆角矩形 20">
              <a:extLst>
                <a:ext uri="{FF2B5EF4-FFF2-40B4-BE49-F238E27FC236}">
                  <a16:creationId xmlns:a16="http://schemas.microsoft.com/office/drawing/2014/main" id="{F7473C77-8257-4082-BD3D-3376DED75C5C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FF8E05E-01F7-4BCE-8BC8-B636B55C5D0A}"/>
                </a:ext>
              </a:extLst>
            </p:cNvPr>
            <p:cNvSpPr/>
            <p:nvPr/>
          </p:nvSpPr>
          <p:spPr>
            <a:xfrm>
              <a:off x="1920022" y="5524027"/>
              <a:ext cx="1972842" cy="298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13F4E"/>
                  </a:solidFill>
                </a:rPr>
                <a:t>模型再训练</a:t>
              </a:r>
            </a:p>
          </p:txBody>
        </p: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78F76AB-26B5-48A9-9EDB-797CE5FC7618}"/>
              </a:ext>
            </a:extLst>
          </p:cNvPr>
          <p:cNvSpPr/>
          <p:nvPr/>
        </p:nvSpPr>
        <p:spPr>
          <a:xfrm>
            <a:off x="1493463" y="2029293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自动化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AE3C7B0-ED59-48D3-BDC2-205658CFE9EB}"/>
              </a:ext>
            </a:extLst>
          </p:cNvPr>
          <p:cNvSpPr/>
          <p:nvPr/>
        </p:nvSpPr>
        <p:spPr>
          <a:xfrm>
            <a:off x="3717021" y="1683970"/>
            <a:ext cx="1740804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投诉分类模型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4077D7D-3CF7-4A8F-83BA-25BE963B2D12}"/>
              </a:ext>
            </a:extLst>
          </p:cNvPr>
          <p:cNvSpPr/>
          <p:nvPr/>
        </p:nvSpPr>
        <p:spPr>
          <a:xfrm>
            <a:off x="6095999" y="1233895"/>
            <a:ext cx="1681537" cy="287741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投诉筛查模型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D0128FB-CBE0-4C49-B4E1-89B1177F130E}"/>
              </a:ext>
            </a:extLst>
          </p:cNvPr>
          <p:cNvSpPr/>
          <p:nvPr/>
        </p:nvSpPr>
        <p:spPr>
          <a:xfrm>
            <a:off x="8596035" y="766922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模型纠正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90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总结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40E8918-2DD9-4B4D-8A6C-1FD4E5D334AE}"/>
              </a:ext>
            </a:extLst>
          </p:cNvPr>
          <p:cNvGrpSpPr/>
          <p:nvPr/>
        </p:nvGrpSpPr>
        <p:grpSpPr>
          <a:xfrm>
            <a:off x="8853520" y="1032286"/>
            <a:ext cx="2708701" cy="584775"/>
            <a:chOff x="1541767" y="5381576"/>
            <a:chExt cx="2729353" cy="612000"/>
          </a:xfrm>
        </p:grpSpPr>
        <p:sp>
          <p:nvSpPr>
            <p:cNvPr id="54" name="圆角矩形 20">
              <a:extLst>
                <a:ext uri="{FF2B5EF4-FFF2-40B4-BE49-F238E27FC236}">
                  <a16:creationId xmlns:a16="http://schemas.microsoft.com/office/drawing/2014/main" id="{7D62CB38-E32F-44B9-8E54-B82DCB6A47C8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C860B58-5B04-49D4-B18C-DEEB1EB6021F}"/>
                </a:ext>
              </a:extLst>
            </p:cNvPr>
            <p:cNvSpPr/>
            <p:nvPr/>
          </p:nvSpPr>
          <p:spPr>
            <a:xfrm>
              <a:off x="1920022" y="5524027"/>
              <a:ext cx="1972842" cy="316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113F4E"/>
                  </a:solidFill>
                </a:rPr>
                <a:t>新话题发现与预警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817158-E35B-4A26-8503-017C1C39A8AB}"/>
              </a:ext>
            </a:extLst>
          </p:cNvPr>
          <p:cNvGrpSpPr/>
          <p:nvPr/>
        </p:nvGrpSpPr>
        <p:grpSpPr>
          <a:xfrm>
            <a:off x="8853520" y="2696894"/>
            <a:ext cx="2708701" cy="584775"/>
            <a:chOff x="1541767" y="5381576"/>
            <a:chExt cx="2729353" cy="612000"/>
          </a:xfrm>
        </p:grpSpPr>
        <p:sp>
          <p:nvSpPr>
            <p:cNvPr id="57" name="圆角矩形 20">
              <a:extLst>
                <a:ext uri="{FF2B5EF4-FFF2-40B4-BE49-F238E27FC236}">
                  <a16:creationId xmlns:a16="http://schemas.microsoft.com/office/drawing/2014/main" id="{A85C155C-4A93-4AC3-B6DA-756290A19C3A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4AB8B97-B297-4678-B10B-E93FD68EE4AA}"/>
                </a:ext>
              </a:extLst>
            </p:cNvPr>
            <p:cNvSpPr/>
            <p:nvPr/>
          </p:nvSpPr>
          <p:spPr>
            <a:xfrm>
              <a:off x="1920022" y="5524027"/>
              <a:ext cx="1972842" cy="316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113F4E"/>
                  </a:solidFill>
                </a:rPr>
                <a:t>增强模型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88A90B2-F8CF-4692-9784-EC70C4295960}"/>
              </a:ext>
            </a:extLst>
          </p:cNvPr>
          <p:cNvGrpSpPr/>
          <p:nvPr/>
        </p:nvGrpSpPr>
        <p:grpSpPr>
          <a:xfrm>
            <a:off x="8853520" y="1864590"/>
            <a:ext cx="2708701" cy="584775"/>
            <a:chOff x="1541767" y="5381575"/>
            <a:chExt cx="2729353" cy="612000"/>
          </a:xfrm>
        </p:grpSpPr>
        <p:sp>
          <p:nvSpPr>
            <p:cNvPr id="60" name="圆角矩形 20">
              <a:extLst>
                <a:ext uri="{FF2B5EF4-FFF2-40B4-BE49-F238E27FC236}">
                  <a16:creationId xmlns:a16="http://schemas.microsoft.com/office/drawing/2014/main" id="{9A02C468-7C95-4E21-9CD7-419126A1EFF2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6797F9C-8991-447E-8312-F62BA83C4E41}"/>
                </a:ext>
              </a:extLst>
            </p:cNvPr>
            <p:cNvSpPr/>
            <p:nvPr/>
          </p:nvSpPr>
          <p:spPr>
            <a:xfrm>
              <a:off x="1920022" y="5524027"/>
              <a:ext cx="1972842" cy="354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113F4E"/>
                  </a:solidFill>
                </a:rPr>
                <a:t>无效信息筛查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D9CBBF4-3144-48EC-8CF1-D92B61137496}"/>
              </a:ext>
            </a:extLst>
          </p:cNvPr>
          <p:cNvGrpSpPr/>
          <p:nvPr/>
        </p:nvGrpSpPr>
        <p:grpSpPr>
          <a:xfrm>
            <a:off x="8853520" y="3529198"/>
            <a:ext cx="2708701" cy="584775"/>
            <a:chOff x="1541767" y="5381576"/>
            <a:chExt cx="2729353" cy="612000"/>
          </a:xfrm>
        </p:grpSpPr>
        <p:sp>
          <p:nvSpPr>
            <p:cNvPr id="63" name="圆角矩形 20">
              <a:extLst>
                <a:ext uri="{FF2B5EF4-FFF2-40B4-BE49-F238E27FC236}">
                  <a16:creationId xmlns:a16="http://schemas.microsoft.com/office/drawing/2014/main" id="{21CB311D-45F7-4CD5-A39C-4827135B6B35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2287BED-A873-4AF7-AE08-D22025B6C30F}"/>
                </a:ext>
              </a:extLst>
            </p:cNvPr>
            <p:cNvSpPr/>
            <p:nvPr/>
          </p:nvSpPr>
          <p:spPr>
            <a:xfrm>
              <a:off x="1920022" y="5524027"/>
              <a:ext cx="1972842" cy="354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113F4E"/>
                  </a:solidFill>
                </a:rPr>
                <a:t>情感分析</a:t>
              </a: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28BB8B9-B59C-48DD-BB12-1C612DA2FDC5}"/>
              </a:ext>
            </a:extLst>
          </p:cNvPr>
          <p:cNvSpPr/>
          <p:nvPr/>
        </p:nvSpPr>
        <p:spPr>
          <a:xfrm>
            <a:off x="8446630" y="786752"/>
            <a:ext cx="3522479" cy="3568287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72E3FE3-E928-4FA2-AE52-F6CB54B0DE71}"/>
              </a:ext>
            </a:extLst>
          </p:cNvPr>
          <p:cNvSpPr/>
          <p:nvPr/>
        </p:nvSpPr>
        <p:spPr>
          <a:xfrm>
            <a:off x="9502223" y="194639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2802FB5-E548-4868-AC30-FBD3A14F17A5}"/>
              </a:ext>
            </a:extLst>
          </p:cNvPr>
          <p:cNvGrpSpPr/>
          <p:nvPr/>
        </p:nvGrpSpPr>
        <p:grpSpPr>
          <a:xfrm>
            <a:off x="4833201" y="2724406"/>
            <a:ext cx="2708701" cy="584775"/>
            <a:chOff x="1541767" y="5381576"/>
            <a:chExt cx="2729353" cy="612000"/>
          </a:xfrm>
        </p:grpSpPr>
        <p:sp>
          <p:nvSpPr>
            <p:cNvPr id="74" name="圆角矩形 20">
              <a:extLst>
                <a:ext uri="{FF2B5EF4-FFF2-40B4-BE49-F238E27FC236}">
                  <a16:creationId xmlns:a16="http://schemas.microsoft.com/office/drawing/2014/main" id="{C5ED37A1-D5A6-4536-8D2D-2E689854CD67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4F90B6D-75DA-4190-95E3-9016729E08F3}"/>
                </a:ext>
              </a:extLst>
            </p:cNvPr>
            <p:cNvSpPr/>
            <p:nvPr/>
          </p:nvSpPr>
          <p:spPr>
            <a:xfrm>
              <a:off x="1920022" y="5524027"/>
              <a:ext cx="1972842" cy="354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113F4E"/>
                  </a:solidFill>
                </a:rPr>
                <a:t>准确分类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BC8832C-1BFD-4F6A-AD78-0CCC087F71A0}"/>
              </a:ext>
            </a:extLst>
          </p:cNvPr>
          <p:cNvGrpSpPr/>
          <p:nvPr/>
        </p:nvGrpSpPr>
        <p:grpSpPr>
          <a:xfrm>
            <a:off x="4833201" y="4405185"/>
            <a:ext cx="2708701" cy="584775"/>
            <a:chOff x="1541767" y="5381576"/>
            <a:chExt cx="2729353" cy="612000"/>
          </a:xfrm>
        </p:grpSpPr>
        <p:sp>
          <p:nvSpPr>
            <p:cNvPr id="77" name="圆角矩形 20">
              <a:extLst>
                <a:ext uri="{FF2B5EF4-FFF2-40B4-BE49-F238E27FC236}">
                  <a16:creationId xmlns:a16="http://schemas.microsoft.com/office/drawing/2014/main" id="{9C5BD5E4-102F-4932-8CDD-91DABB3DDB26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98B1FB3-1D3D-47D1-B043-CE7D8A5C015F}"/>
                </a:ext>
              </a:extLst>
            </p:cNvPr>
            <p:cNvSpPr/>
            <p:nvPr/>
          </p:nvSpPr>
          <p:spPr>
            <a:xfrm>
              <a:off x="1920022" y="5524027"/>
              <a:ext cx="1972842" cy="354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113F4E"/>
                  </a:solidFill>
                </a:rPr>
                <a:t>热点分析与预测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C4C8609-23E4-4A4D-8FE4-3CC82E8059E8}"/>
              </a:ext>
            </a:extLst>
          </p:cNvPr>
          <p:cNvGrpSpPr/>
          <p:nvPr/>
        </p:nvGrpSpPr>
        <p:grpSpPr>
          <a:xfrm>
            <a:off x="4833201" y="3572881"/>
            <a:ext cx="2708701" cy="584775"/>
            <a:chOff x="1541767" y="5381575"/>
            <a:chExt cx="2729353" cy="612000"/>
          </a:xfrm>
        </p:grpSpPr>
        <p:sp>
          <p:nvSpPr>
            <p:cNvPr id="80" name="圆角矩形 20">
              <a:extLst>
                <a:ext uri="{FF2B5EF4-FFF2-40B4-BE49-F238E27FC236}">
                  <a16:creationId xmlns:a16="http://schemas.microsoft.com/office/drawing/2014/main" id="{0787121F-43D5-4961-956A-610E9EA39957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D9EF6E1-4D6F-4993-8A66-439BA1FA30F2}"/>
                </a:ext>
              </a:extLst>
            </p:cNvPr>
            <p:cNvSpPr/>
            <p:nvPr/>
          </p:nvSpPr>
          <p:spPr>
            <a:xfrm>
              <a:off x="1920022" y="5524027"/>
              <a:ext cx="1972842" cy="354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113F4E"/>
                  </a:solidFill>
                </a:rPr>
                <a:t>事件合并</a:t>
              </a:r>
            </a:p>
          </p:txBody>
        </p:sp>
      </p:grp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07446AA4-1791-4AB9-8C30-F83DDBCF0E77}"/>
              </a:ext>
            </a:extLst>
          </p:cNvPr>
          <p:cNvSpPr/>
          <p:nvPr/>
        </p:nvSpPr>
        <p:spPr>
          <a:xfrm>
            <a:off x="4412908" y="2495043"/>
            <a:ext cx="3522479" cy="2752562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62FBC712-2615-4B34-A3B7-2E3E9C3CFFD1}"/>
              </a:ext>
            </a:extLst>
          </p:cNvPr>
          <p:cNvSpPr/>
          <p:nvPr/>
        </p:nvSpPr>
        <p:spPr>
          <a:xfrm>
            <a:off x="5299545" y="1616597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难点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7747CE98-552B-4FCA-B58E-EBF0E1C6FA4F}"/>
              </a:ext>
            </a:extLst>
          </p:cNvPr>
          <p:cNvGrpSpPr/>
          <p:nvPr/>
        </p:nvGrpSpPr>
        <p:grpSpPr>
          <a:xfrm>
            <a:off x="711690" y="4587465"/>
            <a:ext cx="2708701" cy="584775"/>
            <a:chOff x="1541767" y="5381576"/>
            <a:chExt cx="2729353" cy="612000"/>
          </a:xfrm>
        </p:grpSpPr>
        <p:sp>
          <p:nvSpPr>
            <p:cNvPr id="97" name="圆角矩形 20">
              <a:extLst>
                <a:ext uri="{FF2B5EF4-FFF2-40B4-BE49-F238E27FC236}">
                  <a16:creationId xmlns:a16="http://schemas.microsoft.com/office/drawing/2014/main" id="{838D8A6B-2673-418C-9663-60A639136821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9FBB831-A2E2-4695-BAA5-3773FD417CA2}"/>
                </a:ext>
              </a:extLst>
            </p:cNvPr>
            <p:cNvSpPr/>
            <p:nvPr/>
          </p:nvSpPr>
          <p:spPr>
            <a:xfrm>
              <a:off x="1920022" y="5524027"/>
              <a:ext cx="1972842" cy="354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113F4E"/>
                  </a:solidFill>
                </a:rPr>
                <a:t>提高工作效率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1A916A0-0C40-4F98-82C2-DDCBCE8EF151}"/>
              </a:ext>
            </a:extLst>
          </p:cNvPr>
          <p:cNvGrpSpPr/>
          <p:nvPr/>
        </p:nvGrpSpPr>
        <p:grpSpPr>
          <a:xfrm>
            <a:off x="711690" y="5419769"/>
            <a:ext cx="2708701" cy="584775"/>
            <a:chOff x="1541767" y="5381575"/>
            <a:chExt cx="2729353" cy="612000"/>
          </a:xfrm>
        </p:grpSpPr>
        <p:sp>
          <p:nvSpPr>
            <p:cNvPr id="103" name="圆角矩形 20">
              <a:extLst>
                <a:ext uri="{FF2B5EF4-FFF2-40B4-BE49-F238E27FC236}">
                  <a16:creationId xmlns:a16="http://schemas.microsoft.com/office/drawing/2014/main" id="{51CD776E-9130-464E-8F13-45BB17E7DD4E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4D6A0628-6BC5-452F-88DB-C8EDF3B62B20}"/>
                </a:ext>
              </a:extLst>
            </p:cNvPr>
            <p:cNvSpPr/>
            <p:nvPr/>
          </p:nvSpPr>
          <p:spPr>
            <a:xfrm>
              <a:off x="1920022" y="5524027"/>
              <a:ext cx="1972842" cy="354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113F4E"/>
                  </a:solidFill>
                </a:rPr>
                <a:t>事件跟踪和预警</a:t>
              </a:r>
            </a:p>
          </p:txBody>
        </p:sp>
      </p:grp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5DEB3E38-AFCC-4B2F-9E1D-7BDDC4D06B35}"/>
              </a:ext>
            </a:extLst>
          </p:cNvPr>
          <p:cNvSpPr/>
          <p:nvPr/>
        </p:nvSpPr>
        <p:spPr>
          <a:xfrm>
            <a:off x="304800" y="4341932"/>
            <a:ext cx="3522479" cy="1916198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C48C242-AAD7-45DA-9A1C-9B209B25E041}"/>
              </a:ext>
            </a:extLst>
          </p:cNvPr>
          <p:cNvSpPr/>
          <p:nvPr/>
        </p:nvSpPr>
        <p:spPr>
          <a:xfrm>
            <a:off x="1360393" y="3479841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6066D30-A20A-4FBA-BC2A-5C9ACEF0C8AD}"/>
              </a:ext>
            </a:extLst>
          </p:cNvPr>
          <p:cNvCxnSpPr>
            <a:cxnSpLocks/>
          </p:cNvCxnSpPr>
          <p:nvPr/>
        </p:nvCxnSpPr>
        <p:spPr>
          <a:xfrm flipV="1">
            <a:off x="7935387" y="2339260"/>
            <a:ext cx="511244" cy="59988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A87851-3249-47DE-A637-0D661ED325B1}"/>
              </a:ext>
            </a:extLst>
          </p:cNvPr>
          <p:cNvCxnSpPr>
            <a:cxnSpLocks/>
          </p:cNvCxnSpPr>
          <p:nvPr/>
        </p:nvCxnSpPr>
        <p:spPr>
          <a:xfrm flipV="1">
            <a:off x="3840684" y="4041991"/>
            <a:ext cx="596754" cy="5454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9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86" grpId="0" animBg="1"/>
      <p:bldP spid="10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90254" y="2080769"/>
            <a:ext cx="7211492" cy="1244032"/>
            <a:chOff x="6095170" y="800550"/>
            <a:chExt cx="4431605" cy="12440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4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95170" y="1336696"/>
              <a:ext cx="443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技术总结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40985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技术总结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A4DCDE-C9EA-46E3-8DD0-655869522440}"/>
              </a:ext>
            </a:extLst>
          </p:cNvPr>
          <p:cNvSpPr txBox="1"/>
          <p:nvPr/>
        </p:nvSpPr>
        <p:spPr>
          <a:xfrm>
            <a:off x="2638425" y="1857375"/>
            <a:ext cx="749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这里放一张整体的架构图，然后强调人工智能应用</a:t>
            </a:r>
          </a:p>
        </p:txBody>
      </p:sp>
    </p:spTree>
    <p:extLst>
      <p:ext uri="{BB962C8B-B14F-4D97-AF65-F5344CB8AC3E}">
        <p14:creationId xmlns:p14="http://schemas.microsoft.com/office/powerpoint/2010/main" val="2005269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501604" y="1880707"/>
            <a:ext cx="7211492" cy="1244032"/>
            <a:chOff x="6095170" y="800550"/>
            <a:chExt cx="4431605" cy="12440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5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95170" y="1336696"/>
              <a:ext cx="443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团队管理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0389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组织结构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567FCC-6B18-465A-9A99-6546EF710020}"/>
              </a:ext>
            </a:extLst>
          </p:cNvPr>
          <p:cNvSpPr txBox="1"/>
          <p:nvPr/>
        </p:nvSpPr>
        <p:spPr>
          <a:xfrm>
            <a:off x="2124074" y="2066925"/>
            <a:ext cx="749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这里写一个树状图：项目经理 吴泽成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技术组：应圆中、冯博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ui</a:t>
            </a:r>
            <a:r>
              <a:rPr lang="zh-CN" altLang="en-US" dirty="0"/>
              <a:t>组： 林英琮</a:t>
            </a:r>
          </a:p>
        </p:txBody>
      </p:sp>
    </p:spTree>
    <p:extLst>
      <p:ext uri="{BB962C8B-B14F-4D97-AF65-F5344CB8AC3E}">
        <p14:creationId xmlns:p14="http://schemas.microsoft.com/office/powerpoint/2010/main" val="238257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组织结构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AE55D-84E7-481E-B8E6-01E30C179EF9}"/>
              </a:ext>
            </a:extLst>
          </p:cNvPr>
          <p:cNvSpPr txBox="1"/>
          <p:nvPr/>
        </p:nvSpPr>
        <p:spPr>
          <a:xfrm>
            <a:off x="4572000" y="1952625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放一些聊天记录和开会的照片</a:t>
            </a:r>
          </a:p>
        </p:txBody>
      </p:sp>
    </p:spTree>
    <p:extLst>
      <p:ext uri="{BB962C8B-B14F-4D97-AF65-F5344CB8AC3E}">
        <p14:creationId xmlns:p14="http://schemas.microsoft.com/office/powerpoint/2010/main" val="2657266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规划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AE55D-84E7-481E-B8E6-01E30C179EF9}"/>
              </a:ext>
            </a:extLst>
          </p:cNvPr>
          <p:cNvSpPr txBox="1"/>
          <p:nvPr/>
        </p:nvSpPr>
        <p:spPr>
          <a:xfrm>
            <a:off x="4686300" y="249555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整体的项目规划和安排</a:t>
            </a:r>
          </a:p>
        </p:txBody>
      </p:sp>
    </p:spTree>
    <p:extLst>
      <p:ext uri="{BB962C8B-B14F-4D97-AF65-F5344CB8AC3E}">
        <p14:creationId xmlns:p14="http://schemas.microsoft.com/office/powerpoint/2010/main" val="32292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83545" y="1880707"/>
            <a:ext cx="4348468" cy="1203355"/>
            <a:chOff x="6081486" y="800550"/>
            <a:chExt cx="4348468" cy="120335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Introduction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成功项目展示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18495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4E69740-094E-4BD9-8E7B-FA87FE1FC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D55282-118C-433D-95F1-C83357E2766C}"/>
              </a:ext>
            </a:extLst>
          </p:cNvPr>
          <p:cNvSpPr txBox="1"/>
          <p:nvPr/>
        </p:nvSpPr>
        <p:spPr>
          <a:xfrm>
            <a:off x="6222333" y="2278927"/>
            <a:ext cx="5555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</a:t>
            </a:r>
            <a:r>
              <a:rPr lang="en-US" altLang="zh-CN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66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709C4A-D991-4092-B033-23D6F804BF4D}"/>
              </a:ext>
            </a:extLst>
          </p:cNvPr>
          <p:cNvSpPr/>
          <p:nvPr/>
        </p:nvSpPr>
        <p:spPr>
          <a:xfrm>
            <a:off x="6293756" y="3303334"/>
            <a:ext cx="6000750" cy="395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通用于计划总结</a:t>
            </a:r>
            <a:r>
              <a:rPr lang="en-US" altLang="zh-CN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r>
              <a:rPr lang="en-US" altLang="zh-CN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述职报告等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C0D187-3325-49DD-BD3E-986CB9BE955A}"/>
              </a:ext>
            </a:extLst>
          </p:cNvPr>
          <p:cNvSpPr/>
          <p:nvPr/>
        </p:nvSpPr>
        <p:spPr>
          <a:xfrm>
            <a:off x="6303281" y="3625838"/>
            <a:ext cx="5770769" cy="43601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600" spc="3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There are moments in life when you miss someone so much that you just want to pick them from your dreams and hug them for real! </a:t>
            </a:r>
          </a:p>
        </p:txBody>
      </p:sp>
      <p:sp>
        <p:nvSpPr>
          <p:cNvPr id="12" name="圆角矩形 17">
            <a:extLst>
              <a:ext uri="{FF2B5EF4-FFF2-40B4-BE49-F238E27FC236}">
                <a16:creationId xmlns:a16="http://schemas.microsoft.com/office/drawing/2014/main" id="{0EC9B943-5690-43CF-9B40-090030B3911A}"/>
              </a:ext>
            </a:extLst>
          </p:cNvPr>
          <p:cNvSpPr/>
          <p:nvPr/>
        </p:nvSpPr>
        <p:spPr>
          <a:xfrm>
            <a:off x="6393501" y="4385930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YOURE NAME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3EEDC1-AB28-42A5-AD3C-EA349D07AD04}"/>
              </a:ext>
            </a:extLst>
          </p:cNvPr>
          <p:cNvSpPr/>
          <p:nvPr/>
        </p:nvSpPr>
        <p:spPr>
          <a:xfrm>
            <a:off x="6273133" y="1109299"/>
            <a:ext cx="2717411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8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8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80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7">
            <a:extLst>
              <a:ext uri="{FF2B5EF4-FFF2-40B4-BE49-F238E27FC236}">
                <a16:creationId xmlns:a16="http://schemas.microsoft.com/office/drawing/2014/main" id="{5E383000-8C11-4A34-A529-5352CE342513}"/>
              </a:ext>
            </a:extLst>
          </p:cNvPr>
          <p:cNvSpPr/>
          <p:nvPr/>
        </p:nvSpPr>
        <p:spPr>
          <a:xfrm>
            <a:off x="7934170" y="4383389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2019.3.24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068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90254" y="1880707"/>
            <a:ext cx="4431605" cy="1244032"/>
            <a:chOff x="6088195" y="800550"/>
            <a:chExt cx="4431605" cy="12440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1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业务背景与目标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5334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背景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5334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目标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719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D80667E2-DE24-449A-BE70-15ABF08D1D22}"/>
              </a:ext>
            </a:extLst>
          </p:cNvPr>
          <p:cNvGrpSpPr/>
          <p:nvPr/>
        </p:nvGrpSpPr>
        <p:grpSpPr>
          <a:xfrm>
            <a:off x="304800" y="160071"/>
            <a:ext cx="895350" cy="988315"/>
            <a:chOff x="589078" y="2173649"/>
            <a:chExt cx="1126328" cy="124327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1A1C0D7-2887-4FC6-A177-A33885931206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058DB36-2765-44BA-A786-0B6332881FCE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4693B3A-8A10-4655-A1EA-769DBFFC2CAE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03EAFFE-AB88-4986-85AD-CB07E2466B4D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26026B6-330E-4C3C-BF83-4BE40634FA21}"/>
              </a:ext>
            </a:extLst>
          </p:cNvPr>
          <p:cNvGrpSpPr/>
          <p:nvPr/>
        </p:nvGrpSpPr>
        <p:grpSpPr>
          <a:xfrm>
            <a:off x="1333339" y="160071"/>
            <a:ext cx="4118964" cy="893064"/>
            <a:chOff x="6088195" y="960621"/>
            <a:chExt cx="4431605" cy="960850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A17057E-9619-4B5C-9CFD-1C3EF15F3413}"/>
                </a:ext>
              </a:extLst>
            </p:cNvPr>
            <p:cNvSpPr txBox="1"/>
            <p:nvPr/>
          </p:nvSpPr>
          <p:spPr>
            <a:xfrm>
              <a:off x="6151347" y="960621"/>
              <a:ext cx="430530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业务背景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21F10FA-6506-4064-BF87-467B2B204040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业务背景与目标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C32409F-8543-42D0-8682-51FF0B0C2E9F}"/>
              </a:ext>
            </a:extLst>
          </p:cNvPr>
          <p:cNvSpPr txBox="1"/>
          <p:nvPr/>
        </p:nvSpPr>
        <p:spPr>
          <a:xfrm>
            <a:off x="1038051" y="1900861"/>
            <a:ext cx="10477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政府在线投诉平台，每天会收到来自市民各个方面的投诉信件；工作人员每天不仅仅处理这些投诉信息，还要将这些投诉转送到各个行政部门并反馈给投诉市民。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随着市民对个人、家庭、社会利益日益地关注，近年</a:t>
            </a:r>
            <a:r>
              <a:rPr lang="zh-CN" altLang="en-US" sz="2800" b="1" dirty="0">
                <a:solidFill>
                  <a:srgbClr val="113F4E"/>
                </a:solidFill>
              </a:rPr>
              <a:t>投诉信息数量越来越多、反应问题越来越细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zh-CN" altLang="en-US" sz="2800" b="1" dirty="0">
                <a:solidFill>
                  <a:srgbClr val="113F4E"/>
                </a:solidFill>
              </a:rPr>
              <a:t>人工逐条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查看的模式已经</a:t>
            </a:r>
            <a:r>
              <a:rPr lang="zh-CN" altLang="en-US" sz="2800" b="1" dirty="0">
                <a:solidFill>
                  <a:srgbClr val="113F4E"/>
                </a:solidFill>
              </a:rPr>
              <a:t>不能满足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市民群众快速处理投诉的</a:t>
            </a:r>
            <a:r>
              <a:rPr lang="zh-CN" altLang="en-US" sz="2800" b="1" dirty="0">
                <a:solidFill>
                  <a:srgbClr val="113F4E"/>
                </a:solidFill>
              </a:rPr>
              <a:t>要求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；</a:t>
            </a:r>
            <a:r>
              <a:rPr lang="zh-CN" altLang="en-US" sz="2800" b="1" dirty="0">
                <a:solidFill>
                  <a:srgbClr val="113F4E"/>
                </a:solidFill>
              </a:rPr>
              <a:t>同时间同一件事件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，往往有多个市民投诉，多条投诉信息，特别是影响比较大事件，</a:t>
            </a:r>
            <a:r>
              <a:rPr lang="zh-CN" altLang="en-US" sz="2800" b="1" dirty="0">
                <a:solidFill>
                  <a:srgbClr val="113F4E"/>
                </a:solidFill>
              </a:rPr>
              <a:t>投诉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信息更是</a:t>
            </a:r>
            <a:r>
              <a:rPr lang="zh-CN" altLang="en-US" sz="2800" b="1" dirty="0">
                <a:solidFill>
                  <a:srgbClr val="113F4E"/>
                </a:solidFill>
              </a:rPr>
              <a:t>海量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，如果不能合并统一处理，会极大降低工作人员的办事效率。</a:t>
            </a:r>
          </a:p>
        </p:txBody>
      </p:sp>
    </p:spTree>
    <p:extLst>
      <p:ext uri="{BB962C8B-B14F-4D97-AF65-F5344CB8AC3E}">
        <p14:creationId xmlns:p14="http://schemas.microsoft.com/office/powerpoint/2010/main" val="14948955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D80667E2-DE24-449A-BE70-15ABF08D1D22}"/>
              </a:ext>
            </a:extLst>
          </p:cNvPr>
          <p:cNvGrpSpPr/>
          <p:nvPr/>
        </p:nvGrpSpPr>
        <p:grpSpPr>
          <a:xfrm>
            <a:off x="304800" y="160071"/>
            <a:ext cx="895350" cy="988315"/>
            <a:chOff x="589078" y="2173649"/>
            <a:chExt cx="1126328" cy="124327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1A1C0D7-2887-4FC6-A177-A33885931206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058DB36-2765-44BA-A786-0B6332881FCE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4693B3A-8A10-4655-A1EA-769DBFFC2CAE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03EAFFE-AB88-4986-85AD-CB07E2466B4D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26026B6-330E-4C3C-BF83-4BE40634FA21}"/>
              </a:ext>
            </a:extLst>
          </p:cNvPr>
          <p:cNvGrpSpPr/>
          <p:nvPr/>
        </p:nvGrpSpPr>
        <p:grpSpPr>
          <a:xfrm>
            <a:off x="1333339" y="160071"/>
            <a:ext cx="4118964" cy="893064"/>
            <a:chOff x="6088195" y="960621"/>
            <a:chExt cx="4431605" cy="960850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A17057E-9619-4B5C-9CFD-1C3EF15F3413}"/>
                </a:ext>
              </a:extLst>
            </p:cNvPr>
            <p:cNvSpPr txBox="1"/>
            <p:nvPr/>
          </p:nvSpPr>
          <p:spPr>
            <a:xfrm>
              <a:off x="6151347" y="960621"/>
              <a:ext cx="4305300" cy="43047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21F10FA-6506-4064-BF87-467B2B204040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业务背景与目标</a:t>
              </a:r>
            </a:p>
          </p:txBody>
        </p:sp>
      </p:grpSp>
      <p:sp>
        <p:nvSpPr>
          <p:cNvPr id="80" name="Freeform 78@|5FFC:0|FBC:0|LFC:16777215|LBC:16777215">
            <a:extLst>
              <a:ext uri="{FF2B5EF4-FFF2-40B4-BE49-F238E27FC236}">
                <a16:creationId xmlns:a16="http://schemas.microsoft.com/office/drawing/2014/main" id="{DCDE933B-1CFA-4858-A6B2-BC572C4AD967}"/>
              </a:ext>
            </a:extLst>
          </p:cNvPr>
          <p:cNvSpPr>
            <a:spLocks noEditPoints="1"/>
          </p:cNvSpPr>
          <p:nvPr/>
        </p:nvSpPr>
        <p:spPr bwMode="auto">
          <a:xfrm>
            <a:off x="970595" y="3077376"/>
            <a:ext cx="725488" cy="1055688"/>
          </a:xfrm>
          <a:custGeom>
            <a:avLst/>
            <a:gdLst>
              <a:gd name="T0" fmla="*/ 2147483647 w 85"/>
              <a:gd name="T1" fmla="*/ 0 h 123"/>
              <a:gd name="T2" fmla="*/ 0 w 85"/>
              <a:gd name="T3" fmla="*/ 2147483647 h 123"/>
              <a:gd name="T4" fmla="*/ 2147483647 w 85"/>
              <a:gd name="T5" fmla="*/ 2147483647 h 123"/>
              <a:gd name="T6" fmla="*/ 2147483647 w 85"/>
              <a:gd name="T7" fmla="*/ 2147483647 h 123"/>
              <a:gd name="T8" fmla="*/ 2147483647 w 85"/>
              <a:gd name="T9" fmla="*/ 2147483647 h 123"/>
              <a:gd name="T10" fmla="*/ 2147483647 w 85"/>
              <a:gd name="T11" fmla="*/ 2147483647 h 123"/>
              <a:gd name="T12" fmla="*/ 2147483647 w 85"/>
              <a:gd name="T13" fmla="*/ 0 h 123"/>
              <a:gd name="T14" fmla="*/ 2147483647 w 85"/>
              <a:gd name="T15" fmla="*/ 2147483647 h 123"/>
              <a:gd name="T16" fmla="*/ 2147483647 w 85"/>
              <a:gd name="T17" fmla="*/ 2147483647 h 123"/>
              <a:gd name="T18" fmla="*/ 2147483647 w 85"/>
              <a:gd name="T19" fmla="*/ 2147483647 h 123"/>
              <a:gd name="T20" fmla="*/ 2147483647 w 85"/>
              <a:gd name="T21" fmla="*/ 2147483647 h 123"/>
              <a:gd name="T22" fmla="*/ 2147483647 w 85"/>
              <a:gd name="T23" fmla="*/ 2147483647 h 123"/>
              <a:gd name="T24" fmla="*/ 2147483647 w 85"/>
              <a:gd name="T25" fmla="*/ 2147483647 h 123"/>
              <a:gd name="T26" fmla="*/ 2147483647 w 85"/>
              <a:gd name="T27" fmla="*/ 2147483647 h 123"/>
              <a:gd name="T28" fmla="*/ 2147483647 w 85"/>
              <a:gd name="T29" fmla="*/ 2147483647 h 123"/>
              <a:gd name="T30" fmla="*/ 2147483647 w 85"/>
              <a:gd name="T31" fmla="*/ 2147483647 h 123"/>
              <a:gd name="T32" fmla="*/ 2147483647 w 85"/>
              <a:gd name="T33" fmla="*/ 2147483647 h 123"/>
              <a:gd name="T34" fmla="*/ 2147483647 w 85"/>
              <a:gd name="T35" fmla="*/ 2147483647 h 123"/>
              <a:gd name="T36" fmla="*/ 2147483647 w 85"/>
              <a:gd name="T37" fmla="*/ 2147483647 h 123"/>
              <a:gd name="T38" fmla="*/ 2147483647 w 85"/>
              <a:gd name="T39" fmla="*/ 2147483647 h 123"/>
              <a:gd name="T40" fmla="*/ 2147483647 w 85"/>
              <a:gd name="T41" fmla="*/ 2147483647 h 123"/>
              <a:gd name="T42" fmla="*/ 2147483647 w 85"/>
              <a:gd name="T43" fmla="*/ 2147483647 h 123"/>
              <a:gd name="T44" fmla="*/ 2147483647 w 85"/>
              <a:gd name="T45" fmla="*/ 2147483647 h 123"/>
              <a:gd name="T46" fmla="*/ 2147483647 w 85"/>
              <a:gd name="T47" fmla="*/ 2147483647 h 123"/>
              <a:gd name="T48" fmla="*/ 2147483647 w 85"/>
              <a:gd name="T49" fmla="*/ 2147483647 h 123"/>
              <a:gd name="T50" fmla="*/ 2147483647 w 85"/>
              <a:gd name="T51" fmla="*/ 2147483647 h 123"/>
              <a:gd name="T52" fmla="*/ 2147483647 w 85"/>
              <a:gd name="T53" fmla="*/ 2147483647 h 123"/>
              <a:gd name="T54" fmla="*/ 2147483647 w 85"/>
              <a:gd name="T55" fmla="*/ 2147483647 h 123"/>
              <a:gd name="T56" fmla="*/ 2147483647 w 85"/>
              <a:gd name="T57" fmla="*/ 2147483647 h 123"/>
              <a:gd name="T58" fmla="*/ 2147483647 w 85"/>
              <a:gd name="T59" fmla="*/ 2147483647 h 123"/>
              <a:gd name="T60" fmla="*/ 2147483647 w 85"/>
              <a:gd name="T61" fmla="*/ 2147483647 h 123"/>
              <a:gd name="T62" fmla="*/ 2147483647 w 85"/>
              <a:gd name="T63" fmla="*/ 2147483647 h 123"/>
              <a:gd name="T64" fmla="*/ 2147483647 w 85"/>
              <a:gd name="T65" fmla="*/ 2147483647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4" name="Oval 36">
            <a:extLst>
              <a:ext uri="{FF2B5EF4-FFF2-40B4-BE49-F238E27FC236}">
                <a16:creationId xmlns:a16="http://schemas.microsoft.com/office/drawing/2014/main" id="{AF258217-9F82-4E5E-A1B8-E073BE11AA95}"/>
              </a:ext>
            </a:extLst>
          </p:cNvPr>
          <p:cNvSpPr/>
          <p:nvPr/>
        </p:nvSpPr>
        <p:spPr>
          <a:xfrm>
            <a:off x="3271636" y="2537956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Oval 37">
            <a:extLst>
              <a:ext uri="{FF2B5EF4-FFF2-40B4-BE49-F238E27FC236}">
                <a16:creationId xmlns:a16="http://schemas.microsoft.com/office/drawing/2014/main" id="{2265FBE6-C428-41FB-B07D-10FF2B60F910}"/>
              </a:ext>
            </a:extLst>
          </p:cNvPr>
          <p:cNvSpPr/>
          <p:nvPr/>
        </p:nvSpPr>
        <p:spPr>
          <a:xfrm>
            <a:off x="3271636" y="3876647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46BED-DEEA-47CC-8473-1D11858EDD98}"/>
              </a:ext>
            </a:extLst>
          </p:cNvPr>
          <p:cNvSpPr txBox="1"/>
          <p:nvPr/>
        </p:nvSpPr>
        <p:spPr>
          <a:xfrm>
            <a:off x="4055534" y="2441592"/>
            <a:ext cx="5833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提高工作人员办事效率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565759-5A61-4FC2-A40A-7F18B872064E}"/>
              </a:ext>
            </a:extLst>
          </p:cNvPr>
          <p:cNvSpPr txBox="1"/>
          <p:nvPr/>
        </p:nvSpPr>
        <p:spPr>
          <a:xfrm>
            <a:off x="4055534" y="3780283"/>
            <a:ext cx="482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跟踪和分析热点问题</a:t>
            </a:r>
          </a:p>
        </p:txBody>
      </p:sp>
    </p:spTree>
    <p:extLst>
      <p:ext uri="{BB962C8B-B14F-4D97-AF65-F5344CB8AC3E}">
        <p14:creationId xmlns:p14="http://schemas.microsoft.com/office/powerpoint/2010/main" val="37798902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5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22521" y="2128429"/>
            <a:ext cx="7211492" cy="1859585"/>
            <a:chOff x="6088195" y="800550"/>
            <a:chExt cx="4431605" cy="185958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问题分析与解决方案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7211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096C80A9-93E9-4CFD-927B-7821E7B08FB3}"/>
              </a:ext>
            </a:extLst>
          </p:cNvPr>
          <p:cNvSpPr txBox="1"/>
          <p:nvPr/>
        </p:nvSpPr>
        <p:spPr>
          <a:xfrm>
            <a:off x="2570549" y="2946617"/>
            <a:ext cx="9144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1.	</a:t>
            </a:r>
            <a:r>
              <a:rPr lang="zh-CN" altLang="en-US" sz="3200" b="1" dirty="0">
                <a:solidFill>
                  <a:srgbClr val="15313D"/>
                </a:solidFill>
              </a:rPr>
              <a:t>如何对投诉进行</a:t>
            </a:r>
            <a:r>
              <a:rPr lang="zh-CN" altLang="en-US" sz="4400" b="1" dirty="0">
                <a:solidFill>
                  <a:srgbClr val="55C0AF"/>
                </a:solidFill>
              </a:rPr>
              <a:t>准确分类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9C416BC-0F6B-44E6-B0DC-269B5E95E6FD}"/>
              </a:ext>
            </a:extLst>
          </p:cNvPr>
          <p:cNvSpPr txBox="1"/>
          <p:nvPr/>
        </p:nvSpPr>
        <p:spPr>
          <a:xfrm>
            <a:off x="2570549" y="4037814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2.	</a:t>
            </a:r>
            <a:r>
              <a:rPr lang="zh-CN" altLang="en-US" sz="3200" b="1" dirty="0">
                <a:solidFill>
                  <a:srgbClr val="15313D"/>
                </a:solidFill>
              </a:rPr>
              <a:t>将来源不同的同一件事</a:t>
            </a:r>
            <a:r>
              <a:rPr lang="zh-CN" altLang="en-US" sz="4400" b="1" dirty="0">
                <a:solidFill>
                  <a:srgbClr val="55C0AF"/>
                </a:solidFill>
              </a:rPr>
              <a:t>合并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AD3A7AB-564A-47EA-B081-D4E843B6269F}"/>
              </a:ext>
            </a:extLst>
          </p:cNvPr>
          <p:cNvSpPr/>
          <p:nvPr/>
        </p:nvSpPr>
        <p:spPr>
          <a:xfrm>
            <a:off x="3387566" y="197853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该系统的开发需要</a:t>
            </a:r>
            <a:r>
              <a:rPr lang="zh-CN" altLang="en-US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突破</a:t>
            </a:r>
            <a:r>
              <a:rPr lang="zh-CN" altLang="zh-CN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如下几个</a:t>
            </a:r>
            <a:r>
              <a:rPr lang="zh-CN" altLang="en-US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难点：</a:t>
            </a:r>
            <a:endParaRPr lang="zh-CN" altLang="en-US" sz="2400" dirty="0">
              <a:solidFill>
                <a:srgbClr val="15313D"/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EFED45F-430A-400A-AA38-9456F3927C3A}"/>
              </a:ext>
            </a:extLst>
          </p:cNvPr>
          <p:cNvSpPr txBox="1"/>
          <p:nvPr/>
        </p:nvSpPr>
        <p:spPr>
          <a:xfrm>
            <a:off x="2570548" y="5129011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3.	</a:t>
            </a:r>
            <a:r>
              <a:rPr lang="zh-CN" altLang="en-US" sz="3200" b="1" dirty="0">
                <a:solidFill>
                  <a:srgbClr val="15313D"/>
                </a:solidFill>
              </a:rPr>
              <a:t>准确的进行</a:t>
            </a:r>
            <a:r>
              <a:rPr lang="zh-CN" altLang="en-US" sz="4400" b="1" dirty="0">
                <a:solidFill>
                  <a:srgbClr val="55C0AF"/>
                </a:solidFill>
              </a:rPr>
              <a:t>热点分析和预测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140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48426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457668" y="150707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327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数据采集、分析处理</a:t>
            </a:r>
          </a:p>
        </p:txBody>
      </p:sp>
      <p:sp>
        <p:nvSpPr>
          <p:cNvPr id="22" name="Oval 36">
            <a:extLst>
              <a:ext uri="{FF2B5EF4-FFF2-40B4-BE49-F238E27FC236}">
                <a16:creationId xmlns:a16="http://schemas.microsoft.com/office/drawing/2014/main" id="{404CBF41-AE20-46D8-92CA-D8BDA1D09D36}"/>
              </a:ext>
            </a:extLst>
          </p:cNvPr>
          <p:cNvSpPr/>
          <p:nvPr/>
        </p:nvSpPr>
        <p:spPr>
          <a:xfrm>
            <a:off x="539590" y="165164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Oval 37">
            <a:extLst>
              <a:ext uri="{FF2B5EF4-FFF2-40B4-BE49-F238E27FC236}">
                <a16:creationId xmlns:a16="http://schemas.microsoft.com/office/drawing/2014/main" id="{1AD03CE8-3FB6-46AD-8821-3DB7B7DBBF41}"/>
              </a:ext>
            </a:extLst>
          </p:cNvPr>
          <p:cNvSpPr/>
          <p:nvPr/>
        </p:nvSpPr>
        <p:spPr>
          <a:xfrm>
            <a:off x="539590" y="2502833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Oval 38">
            <a:extLst>
              <a:ext uri="{FF2B5EF4-FFF2-40B4-BE49-F238E27FC236}">
                <a16:creationId xmlns:a16="http://schemas.microsoft.com/office/drawing/2014/main" id="{9B97152A-878B-4347-A8AB-257400DB907C}"/>
              </a:ext>
            </a:extLst>
          </p:cNvPr>
          <p:cNvSpPr/>
          <p:nvPr/>
        </p:nvSpPr>
        <p:spPr>
          <a:xfrm>
            <a:off x="539590" y="3354024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Oval 37">
            <a:extLst>
              <a:ext uri="{FF2B5EF4-FFF2-40B4-BE49-F238E27FC236}">
                <a16:creationId xmlns:a16="http://schemas.microsoft.com/office/drawing/2014/main" id="{F3FA2B0F-F6BE-4803-95C3-CD0D3DD599D6}"/>
              </a:ext>
            </a:extLst>
          </p:cNvPr>
          <p:cNvSpPr/>
          <p:nvPr/>
        </p:nvSpPr>
        <p:spPr>
          <a:xfrm>
            <a:off x="539590" y="4205215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33F5F3-759E-46C8-855E-69B4300AF138}"/>
              </a:ext>
            </a:extLst>
          </p:cNvPr>
          <p:cNvSpPr txBox="1"/>
          <p:nvPr/>
        </p:nvSpPr>
        <p:spPr>
          <a:xfrm>
            <a:off x="1290066" y="4197153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线索统计分析模块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D69A680-DEC6-4ABD-B232-6DC855E1D345}"/>
              </a:ext>
            </a:extLst>
          </p:cNvPr>
          <p:cNvSpPr txBox="1"/>
          <p:nvPr/>
        </p:nvSpPr>
        <p:spPr>
          <a:xfrm>
            <a:off x="1295400" y="3345962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13F4E"/>
                </a:solidFill>
              </a:rPr>
              <a:t>智能筛查模块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2AAF46-2DCD-4C5E-B8C2-9A2369175D16}"/>
              </a:ext>
            </a:extLst>
          </p:cNvPr>
          <p:cNvSpPr txBox="1"/>
          <p:nvPr/>
        </p:nvSpPr>
        <p:spPr>
          <a:xfrm>
            <a:off x="1295400" y="2494771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5C0AF"/>
                </a:solidFill>
              </a:rPr>
              <a:t>数据分析处理模块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45A208E-5E49-43BF-B0F6-A6AD85DA42F3}"/>
              </a:ext>
            </a:extLst>
          </p:cNvPr>
          <p:cNvSpPr txBox="1"/>
          <p:nvPr/>
        </p:nvSpPr>
        <p:spPr>
          <a:xfrm>
            <a:off x="1290066" y="1647610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3F4E"/>
                </a:solidFill>
              </a:rPr>
              <a:t>数据采集模块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4BF6246-BCC3-4608-AF6C-63E6F0294F59}"/>
              </a:ext>
            </a:extLst>
          </p:cNvPr>
          <p:cNvSpPr/>
          <p:nvPr/>
        </p:nvSpPr>
        <p:spPr>
          <a:xfrm>
            <a:off x="4314814" y="803886"/>
            <a:ext cx="4827066" cy="1934929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70100CF-3847-4389-A456-FB70720C6634}"/>
              </a:ext>
            </a:extLst>
          </p:cNvPr>
          <p:cNvSpPr/>
          <p:nvPr/>
        </p:nvSpPr>
        <p:spPr>
          <a:xfrm>
            <a:off x="1162390" y="1592619"/>
            <a:ext cx="1981158" cy="535491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54B3538-925F-4170-9197-C5623E9FC463}"/>
              </a:ext>
            </a:extLst>
          </p:cNvPr>
          <p:cNvSpPr/>
          <p:nvPr/>
        </p:nvSpPr>
        <p:spPr>
          <a:xfrm>
            <a:off x="4314814" y="2807219"/>
            <a:ext cx="7521586" cy="2882381"/>
          </a:xfrm>
          <a:prstGeom prst="roundRect">
            <a:avLst/>
          </a:prstGeom>
          <a:noFill/>
          <a:ln w="28575">
            <a:solidFill>
              <a:srgbClr val="55C0AF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A951F15-03EC-48EA-9F3F-9CE57884D3C7}"/>
              </a:ext>
            </a:extLst>
          </p:cNvPr>
          <p:cNvSpPr/>
          <p:nvPr/>
        </p:nvSpPr>
        <p:spPr>
          <a:xfrm>
            <a:off x="1162390" y="2427081"/>
            <a:ext cx="2430745" cy="535491"/>
          </a:xfrm>
          <a:prstGeom prst="roundRect">
            <a:avLst/>
          </a:prstGeom>
          <a:noFill/>
          <a:ln w="28575">
            <a:solidFill>
              <a:srgbClr val="55C0AF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BAAC65C-D0D7-4A80-9F07-5815BD085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968" y="365969"/>
            <a:ext cx="8061032" cy="676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65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10" grpId="0" animBg="1"/>
      <p:bldP spid="33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60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智能筛查模块</a:t>
            </a:r>
          </a:p>
        </p:txBody>
      </p:sp>
      <p:sp>
        <p:nvSpPr>
          <p:cNvPr id="13" name="Oval 36">
            <a:extLst>
              <a:ext uri="{FF2B5EF4-FFF2-40B4-BE49-F238E27FC236}">
                <a16:creationId xmlns:a16="http://schemas.microsoft.com/office/drawing/2014/main" id="{EF615EE2-554A-4076-902D-E753EB52F193}"/>
              </a:ext>
            </a:extLst>
          </p:cNvPr>
          <p:cNvSpPr/>
          <p:nvPr/>
        </p:nvSpPr>
        <p:spPr>
          <a:xfrm>
            <a:off x="244980" y="2425828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Oval 37">
            <a:extLst>
              <a:ext uri="{FF2B5EF4-FFF2-40B4-BE49-F238E27FC236}">
                <a16:creationId xmlns:a16="http://schemas.microsoft.com/office/drawing/2014/main" id="{C94AB09C-51D9-481F-A1A3-5102E9512791}"/>
              </a:ext>
            </a:extLst>
          </p:cNvPr>
          <p:cNvSpPr/>
          <p:nvPr/>
        </p:nvSpPr>
        <p:spPr>
          <a:xfrm>
            <a:off x="244980" y="3277020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Oval 38">
            <a:extLst>
              <a:ext uri="{FF2B5EF4-FFF2-40B4-BE49-F238E27FC236}">
                <a16:creationId xmlns:a16="http://schemas.microsoft.com/office/drawing/2014/main" id="{3CA52F65-7D5E-42B4-9E3F-07C6A64B292A}"/>
              </a:ext>
            </a:extLst>
          </p:cNvPr>
          <p:cNvSpPr/>
          <p:nvPr/>
        </p:nvSpPr>
        <p:spPr>
          <a:xfrm>
            <a:off x="244980" y="412821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Oval 37">
            <a:extLst>
              <a:ext uri="{FF2B5EF4-FFF2-40B4-BE49-F238E27FC236}">
                <a16:creationId xmlns:a16="http://schemas.microsoft.com/office/drawing/2014/main" id="{4564137F-0CD3-49B4-9227-508556E18991}"/>
              </a:ext>
            </a:extLst>
          </p:cNvPr>
          <p:cNvSpPr/>
          <p:nvPr/>
        </p:nvSpPr>
        <p:spPr>
          <a:xfrm>
            <a:off x="244980" y="4979402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E16D27-7D79-4683-82A7-D167BE631E64}"/>
              </a:ext>
            </a:extLst>
          </p:cNvPr>
          <p:cNvSpPr txBox="1"/>
          <p:nvPr/>
        </p:nvSpPr>
        <p:spPr>
          <a:xfrm>
            <a:off x="995456" y="4971340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线索统计分析模块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F59747-3C7E-4F7F-85A9-9A87C9EE84EF}"/>
              </a:ext>
            </a:extLst>
          </p:cNvPr>
          <p:cNvSpPr txBox="1"/>
          <p:nvPr/>
        </p:nvSpPr>
        <p:spPr>
          <a:xfrm>
            <a:off x="1000790" y="4120149"/>
            <a:ext cx="2385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3F4E"/>
                </a:solidFill>
              </a:rPr>
              <a:t>智能筛查模块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A67135-139D-438A-A6BE-D3212446CC89}"/>
              </a:ext>
            </a:extLst>
          </p:cNvPr>
          <p:cNvSpPr txBox="1"/>
          <p:nvPr/>
        </p:nvSpPr>
        <p:spPr>
          <a:xfrm>
            <a:off x="1000790" y="3268958"/>
            <a:ext cx="247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数据分析处理模块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852D21-C811-43D6-BA95-9C3D685EBF60}"/>
              </a:ext>
            </a:extLst>
          </p:cNvPr>
          <p:cNvSpPr txBox="1"/>
          <p:nvPr/>
        </p:nvSpPr>
        <p:spPr>
          <a:xfrm>
            <a:off x="995456" y="2421797"/>
            <a:ext cx="206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13F4E"/>
                </a:solidFill>
              </a:rPr>
              <a:t>数据采集模块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6A08177-0B81-425B-B498-D33CB621D04F}"/>
              </a:ext>
            </a:extLst>
          </p:cNvPr>
          <p:cNvSpPr/>
          <p:nvPr/>
        </p:nvSpPr>
        <p:spPr>
          <a:xfrm>
            <a:off x="872067" y="3937549"/>
            <a:ext cx="1977621" cy="761800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14B1B1-79F6-4A8E-B8AC-2D61C1908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16503"/>
            <a:ext cx="9350000" cy="49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千图网拥有20W+精美PPT模板 更多PPT模板下载至：www.58pic.com/office/ppt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975</Words>
  <Application>Microsoft Office PowerPoint</Application>
  <PresentationFormat>宽屏</PresentationFormat>
  <Paragraphs>251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-apple-system</vt:lpstr>
      <vt:lpstr>FontAwesome</vt:lpstr>
      <vt:lpstr>等线</vt:lpstr>
      <vt:lpstr>等线 Light</vt:lpstr>
      <vt:lpstr>微软雅黑</vt:lpstr>
      <vt:lpstr>Arial</vt:lpstr>
      <vt:lpstr>千图网拥有20W+精美PPT模板 更多PPT模板下载至：www.58pic.com/office/ppt​​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英琮 林</cp:lastModifiedBy>
  <cp:revision>291</cp:revision>
  <dcterms:created xsi:type="dcterms:W3CDTF">2018-02-23T07:21:57Z</dcterms:created>
  <dcterms:modified xsi:type="dcterms:W3CDTF">2019-04-17T05:39:54Z</dcterms:modified>
</cp:coreProperties>
</file>