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63" r:id="rId3"/>
    <p:sldId id="265" r:id="rId4"/>
    <p:sldId id="266" r:id="rId5"/>
    <p:sldId id="287" r:id="rId6"/>
    <p:sldId id="289" r:id="rId7"/>
    <p:sldId id="311" r:id="rId8"/>
    <p:sldId id="291" r:id="rId9"/>
    <p:sldId id="292" r:id="rId10"/>
    <p:sldId id="303" r:id="rId11"/>
    <p:sldId id="294" r:id="rId12"/>
    <p:sldId id="295" r:id="rId13"/>
    <p:sldId id="296" r:id="rId14"/>
    <p:sldId id="313" r:id="rId15"/>
    <p:sldId id="297" r:id="rId16"/>
    <p:sldId id="298" r:id="rId17"/>
    <p:sldId id="299" r:id="rId18"/>
    <p:sldId id="300" r:id="rId19"/>
    <p:sldId id="301" r:id="rId20"/>
    <p:sldId id="314" r:id="rId21"/>
    <p:sldId id="315" r:id="rId22"/>
    <p:sldId id="308" r:id="rId23"/>
    <p:sldId id="317" r:id="rId24"/>
    <p:sldId id="318" r:id="rId25"/>
    <p:sldId id="305" r:id="rId26"/>
    <p:sldId id="306" r:id="rId27"/>
    <p:sldId id="307" r:id="rId28"/>
    <p:sldId id="309" r:id="rId29"/>
    <p:sldId id="264" r:id="rId30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3F4E"/>
    <a:srgbClr val="55C0AF"/>
    <a:srgbClr val="5DA2B1"/>
    <a:srgbClr val="3F88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 autoAdjust="0"/>
    <p:restoredTop sz="93850" autoAdjust="0"/>
  </p:normalViewPr>
  <p:slideViewPr>
    <p:cSldViewPr snapToGrid="0">
      <p:cViewPr varScale="1">
        <p:scale>
          <a:sx n="107" d="100"/>
          <a:sy n="107" d="100"/>
        </p:scale>
        <p:origin x="66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CC73A6B-BB26-4B12-BFB8-2B873AE12267}" type="datetimeFigureOut">
              <a:rPr lang="zh-CN" altLang="en-US" smtClean="0"/>
              <a:pPr/>
              <a:t>2019/4/18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E5701FA-A99B-4EA7-BD9A-49A04217BC0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5223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3293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2148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9204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9035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1904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基于我们的难点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5382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3441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8334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313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9952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338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7318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4789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8976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4883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0929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8073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9892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2464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9413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525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097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225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369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760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061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619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409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841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E1ECB1-5A5B-4C6B-8360-EEF4E78043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FCC059-4D8E-4C87-A4D1-E4C9E1D59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04FCF4-9A9C-407F-A896-63764D12F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A6E786-3F61-4FD7-AF4B-5CAEC066F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126972-3EDC-4D3D-817C-4CCC7969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2905"/>
      </p:ext>
    </p:extLst>
  </p:cSld>
  <p:clrMapOvr>
    <a:masterClrMapping/>
  </p:clrMapOvr>
  <p:transition spd="slow" advClick="0" advTm="1000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517C0B-618B-4B07-8FEE-212F45DF6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6156C6-4F3E-4B26-BEF6-C658183E3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0B155B-888E-4B42-8139-225B7CE49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848B8B-A45D-48D2-B95C-C23402348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2847D2-37FF-491E-86F7-2A77B2A5E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515817"/>
      </p:ext>
    </p:extLst>
  </p:cSld>
  <p:clrMapOvr>
    <a:masterClrMapping/>
  </p:clrMapOvr>
  <p:transition spd="slow" advClick="0" advTm="1000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1B51B0E-C5ED-4931-852F-A8DA7E1DB9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5174B4-31E8-4BEF-8942-FD3548C70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B8F4D3-431E-44CF-A028-C91E2137E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D0F09A-E73B-492B-B10B-3218D86A8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BE3E4A-3F9F-4FA6-A0A2-122D22E57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763146"/>
      </p:ext>
    </p:extLst>
  </p:cSld>
  <p:clrMapOvr>
    <a:masterClrMapping/>
  </p:clrMapOvr>
  <p:transition spd="slow" advClick="0" advTm="100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1A1C3F-F90A-43A4-9ECD-F00719B56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48D4E4-35F0-4517-A710-16EC96626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82627A-5DA8-42DB-A0E5-883D1EDE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09759C-075D-43BD-B60D-906336D33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769EA7-A4C8-47A7-9F4D-3E4EF4FEB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20956"/>
      </p:ext>
    </p:extLst>
  </p:cSld>
  <p:clrMapOvr>
    <a:masterClrMapping/>
  </p:clrMapOvr>
  <p:transition spd="slow" advClick="0" advTm="100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030536-6B8C-499F-B691-282A56B22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2699D7-1ACB-40EF-8948-18C67F14D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9C0F2B-275E-4EFF-8736-59FDF6520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6CBD68-7556-4277-A9CC-0E3698CDD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552142-513F-4E0A-A832-EC32ABA8C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929136"/>
      </p:ext>
    </p:extLst>
  </p:cSld>
  <p:clrMapOvr>
    <a:masterClrMapping/>
  </p:clrMapOvr>
  <p:transition spd="slow" advClick="0" advTm="100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DA5A0C-41EF-4EF1-B9B9-E309AF824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98F9A6-7009-487C-9335-9B2655AF34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2523A4-6D85-4E26-BAD9-B5DED0F0D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1B68CC-03DA-4133-9A62-45795BDC5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433D43-A8D0-4374-ACF8-E247BE39B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94F08B-6269-48AE-88E7-BDBB0876F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417601"/>
      </p:ext>
    </p:extLst>
  </p:cSld>
  <p:clrMapOvr>
    <a:masterClrMapping/>
  </p:clrMapOvr>
  <p:transition spd="slow" advClick="0" advTm="100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44134E-0BE5-46C0-929C-F9D4A023F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2113C5-ADEA-4974-BB14-86DAC381E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390FF6-61F4-44DF-9C58-15C7C9EAC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84E920-1203-43C5-9836-AEA9552633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FAE36B-07A4-4C4E-9A5F-B58F269982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C6239AA-BEC2-47D5-B295-1C438B9D2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37E89F-FD72-4884-A2DC-4121C65FD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4094C68-E649-4A58-B70D-88A203523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660699"/>
      </p:ext>
    </p:extLst>
  </p:cSld>
  <p:clrMapOvr>
    <a:masterClrMapping/>
  </p:clrMapOvr>
  <p:transition spd="slow" advClick="0" advTm="100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F94A4-B8D7-43C1-80C9-73E124F4F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84A534-7F72-44DB-AAA0-39763DA8C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D8F81B8-2C1B-46DA-9FC4-FA4EA6C31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DEF5E0-2338-4BAC-8681-B56466F2D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449038"/>
      </p:ext>
    </p:extLst>
  </p:cSld>
  <p:clrMapOvr>
    <a:masterClrMapping/>
  </p:clrMapOvr>
  <p:transition spd="slow" advClick="0" advTm="100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5AE1E47-1B45-4380-AE38-48F51410E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5744B09-219A-4BAE-A64A-BA6F51CC3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5B1853-F3A0-4843-A7DD-B071FABAE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800759"/>
      </p:ext>
    </p:extLst>
  </p:cSld>
  <p:clrMapOvr>
    <a:masterClrMapping/>
  </p:clrMapOvr>
  <p:transition spd="slow" advClick="0" advTm="100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A05EE-C361-48B2-881C-5FEDBCF95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B7BA2-C07B-486A-AEBA-E8A379FAE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09B8D7-C342-4349-A52B-0F630C496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1A0A05-2E78-4B68-9275-72A698131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8D064B-850C-449A-B16D-36BA1C5A1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919E08-2488-46A8-8B39-E8E3B1A72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275376"/>
      </p:ext>
    </p:extLst>
  </p:cSld>
  <p:clrMapOvr>
    <a:masterClrMapping/>
  </p:clrMapOvr>
  <p:transition spd="slow" advClick="0" advTm="1000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19821D-3169-462D-BDC5-707DAA373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25970DE-180B-463A-842D-4B948B1E48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048C78-1503-4FD7-8859-990F963DF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4969D1-8A89-4051-A7A3-053E791C4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B7B8CF-C72E-438F-A999-E8DA54826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73A437-B948-459B-B14D-44D796DEE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57962"/>
      </p:ext>
    </p:extLst>
  </p:cSld>
  <p:clrMapOvr>
    <a:masterClrMapping/>
  </p:clrMapOvr>
  <p:transition spd="slow" advClick="0" advTm="100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C74BBE8-1815-4000-8008-945E8B561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E314DF-819C-4FF1-9C2E-69194E155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A1525E-7C66-46A7-89CD-0A0836A4BF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86BAB08-D03A-4FEF-8092-001CB785BBAB}" type="datetimeFigureOut">
              <a:rPr lang="zh-CN" altLang="en-US" smtClean="0"/>
              <a:pPr/>
              <a:t>2019/4/18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269161-46AB-416B-9C71-590B71BBF5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47D277-5155-4804-A42E-790F5C4F80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8AB37BB-E8A6-440B-8775-2A002C97BC5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920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1000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>
            <a:extLst>
              <a:ext uri="{FF2B5EF4-FFF2-40B4-BE49-F238E27FC236}">
                <a16:creationId xmlns:a16="http://schemas.microsoft.com/office/drawing/2014/main" id="{EA6CA8BE-1744-42CB-AF91-E913C44662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065F9F94-4386-4844-A145-9DF0B233A872}"/>
              </a:ext>
            </a:extLst>
          </p:cNvPr>
          <p:cNvSpPr txBox="1"/>
          <p:nvPr/>
        </p:nvSpPr>
        <p:spPr>
          <a:xfrm>
            <a:off x="5562600" y="2485865"/>
            <a:ext cx="64316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rgbClr val="113F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</a:t>
            </a:r>
            <a:r>
              <a:rPr lang="zh-CN" altLang="en-US" sz="4800" b="1" dirty="0">
                <a:solidFill>
                  <a:srgbClr val="55C0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诉</a:t>
            </a:r>
            <a:r>
              <a:rPr lang="zh-CN" altLang="en-US" sz="4800" b="1" dirty="0">
                <a:solidFill>
                  <a:srgbClr val="113F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</a:t>
            </a:r>
            <a:r>
              <a:rPr lang="zh-CN" altLang="en-US" sz="4800" b="1" dirty="0">
                <a:solidFill>
                  <a:srgbClr val="55C0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</a:t>
            </a:r>
            <a:r>
              <a:rPr lang="zh-CN" altLang="en-US" sz="4800" b="1" dirty="0">
                <a:solidFill>
                  <a:srgbClr val="113F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</a:t>
            </a:r>
            <a:r>
              <a:rPr lang="zh-CN" altLang="en-US" sz="4800" b="1" dirty="0">
                <a:solidFill>
                  <a:srgbClr val="55C0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</a:t>
            </a:r>
            <a:r>
              <a:rPr lang="zh-CN" altLang="en-US" sz="4800" b="1" dirty="0">
                <a:solidFill>
                  <a:srgbClr val="113F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筛</a:t>
            </a:r>
            <a:r>
              <a:rPr lang="zh-CN" altLang="en-US" sz="4800" b="1" dirty="0">
                <a:solidFill>
                  <a:srgbClr val="55C0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</a:t>
            </a:r>
            <a:r>
              <a:rPr lang="zh-CN" altLang="en-US" sz="4800" b="1" dirty="0">
                <a:solidFill>
                  <a:srgbClr val="113F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</a:t>
            </a:r>
            <a:r>
              <a:rPr lang="zh-CN" altLang="en-US" sz="4800" b="1" dirty="0">
                <a:solidFill>
                  <a:srgbClr val="55C0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</a:t>
            </a:r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226707D0-568E-446A-B476-87F58A172B16}"/>
              </a:ext>
            </a:extLst>
          </p:cNvPr>
          <p:cNvSpPr/>
          <p:nvPr/>
        </p:nvSpPr>
        <p:spPr>
          <a:xfrm>
            <a:off x="6471254" y="3774266"/>
            <a:ext cx="1410649" cy="299436"/>
          </a:xfrm>
          <a:prstGeom prst="roundRect">
            <a:avLst>
              <a:gd name="adj" fmla="val 0"/>
            </a:avLst>
          </a:prstGeom>
          <a:solidFill>
            <a:srgbClr val="55C0AF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Powerd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By FLY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47805D0-3C5E-4B70-854E-72AD90721F03}"/>
              </a:ext>
            </a:extLst>
          </p:cNvPr>
          <p:cNvSpPr/>
          <p:nvPr/>
        </p:nvSpPr>
        <p:spPr>
          <a:xfrm>
            <a:off x="6471254" y="884775"/>
            <a:ext cx="2717411" cy="1323439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8000" b="1" dirty="0">
                <a:solidFill>
                  <a:srgbClr val="113F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8000" b="1" dirty="0">
                <a:solidFill>
                  <a:srgbClr val="55C0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8000" b="1" dirty="0">
                <a:solidFill>
                  <a:srgbClr val="113F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8000" b="1" dirty="0">
                <a:solidFill>
                  <a:srgbClr val="55C0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sz="8000" b="1" dirty="0">
              <a:solidFill>
                <a:srgbClr val="55C0A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17">
            <a:extLst>
              <a:ext uri="{FF2B5EF4-FFF2-40B4-BE49-F238E27FC236}">
                <a16:creationId xmlns:a16="http://schemas.microsoft.com/office/drawing/2014/main" id="{7279E109-A6EA-418B-9FFC-27111CBF6B4E}"/>
              </a:ext>
            </a:extLst>
          </p:cNvPr>
          <p:cNvSpPr/>
          <p:nvPr/>
        </p:nvSpPr>
        <p:spPr>
          <a:xfrm>
            <a:off x="8011923" y="3771725"/>
            <a:ext cx="1410649" cy="299436"/>
          </a:xfrm>
          <a:prstGeom prst="roundRect">
            <a:avLst>
              <a:gd name="adj" fmla="val 0"/>
            </a:avLst>
          </a:prstGeom>
          <a:solidFill>
            <a:srgbClr val="113F4E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2019.4.20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17804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5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 animBg="1"/>
      <p:bldP spid="19" grpId="0"/>
      <p:bldP spid="2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>
            <a:extLst>
              <a:ext uri="{FF2B5EF4-FFF2-40B4-BE49-F238E27FC236}">
                <a16:creationId xmlns:a16="http://schemas.microsoft.com/office/drawing/2014/main" id="{B31FD9ED-7842-4841-B4B0-418CF745A783}"/>
              </a:ext>
            </a:extLst>
          </p:cNvPr>
          <p:cNvGrpSpPr/>
          <p:nvPr/>
        </p:nvGrpSpPr>
        <p:grpSpPr>
          <a:xfrm>
            <a:off x="304800" y="160072"/>
            <a:ext cx="845855" cy="957897"/>
            <a:chOff x="589078" y="2173649"/>
            <a:chExt cx="1147751" cy="1299782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0BD90A63-9952-49ED-B2B0-2B31B16BB931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B1E5FD5B-14E1-4B5B-BE71-760E05D7D0EF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8B8C661E-BD30-43C2-A433-B33E8C99A3CC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5431DB3F-2B9E-471B-B83A-3AA3318295DF}"/>
                </a:ext>
              </a:extLst>
            </p:cNvPr>
            <p:cNvSpPr txBox="1"/>
            <p:nvPr/>
          </p:nvSpPr>
          <p:spPr>
            <a:xfrm>
              <a:off x="907667" y="2220553"/>
              <a:ext cx="829162" cy="125287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56BFCEC6-22CE-4CDA-8267-8F8302C26831}"/>
              </a:ext>
            </a:extLst>
          </p:cNvPr>
          <p:cNvSpPr txBox="1"/>
          <p:nvPr/>
        </p:nvSpPr>
        <p:spPr>
          <a:xfrm>
            <a:off x="1360280" y="101279"/>
            <a:ext cx="4735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问题分析与解决方案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996CA8F-8C12-4E6B-85BC-8B54AEFEB0D7}"/>
              </a:ext>
            </a:extLst>
          </p:cNvPr>
          <p:cNvSpPr txBox="1"/>
          <p:nvPr/>
        </p:nvSpPr>
        <p:spPr>
          <a:xfrm>
            <a:off x="1365619" y="674947"/>
            <a:ext cx="3273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55C0AF"/>
                </a:solidFill>
              </a:rPr>
              <a:t>智能筛查模块</a:t>
            </a:r>
          </a:p>
        </p:txBody>
      </p:sp>
      <p:sp>
        <p:nvSpPr>
          <p:cNvPr id="29" name="Oval 36">
            <a:extLst>
              <a:ext uri="{FF2B5EF4-FFF2-40B4-BE49-F238E27FC236}">
                <a16:creationId xmlns:a16="http://schemas.microsoft.com/office/drawing/2014/main" id="{AA1B9B3E-C821-4F68-89F4-87A5D009B83B}"/>
              </a:ext>
            </a:extLst>
          </p:cNvPr>
          <p:cNvSpPr/>
          <p:nvPr/>
        </p:nvSpPr>
        <p:spPr>
          <a:xfrm>
            <a:off x="244980" y="2425828"/>
            <a:ext cx="392048" cy="392048"/>
          </a:xfrm>
          <a:prstGeom prst="ellipse">
            <a:avLst/>
          </a:prstGeom>
          <a:solidFill>
            <a:srgbClr val="113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FontAwesome" pitchFamily="2" charset="0"/>
              </a:rPr>
              <a:t>1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30" name="Oval 37">
            <a:extLst>
              <a:ext uri="{FF2B5EF4-FFF2-40B4-BE49-F238E27FC236}">
                <a16:creationId xmlns:a16="http://schemas.microsoft.com/office/drawing/2014/main" id="{93167A6C-9A04-4BD7-A2F9-406F142C0BE2}"/>
              </a:ext>
            </a:extLst>
          </p:cNvPr>
          <p:cNvSpPr/>
          <p:nvPr/>
        </p:nvSpPr>
        <p:spPr>
          <a:xfrm>
            <a:off x="244980" y="3277020"/>
            <a:ext cx="392048" cy="392048"/>
          </a:xfrm>
          <a:prstGeom prst="ellipse">
            <a:avLst/>
          </a:prstGeom>
          <a:solidFill>
            <a:srgbClr val="55C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FontAwesome" pitchFamily="2" charset="0"/>
              </a:rPr>
              <a:t>2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31" name="Oval 38">
            <a:extLst>
              <a:ext uri="{FF2B5EF4-FFF2-40B4-BE49-F238E27FC236}">
                <a16:creationId xmlns:a16="http://schemas.microsoft.com/office/drawing/2014/main" id="{6138C02F-D45B-4610-9D5B-4768FCA4BA61}"/>
              </a:ext>
            </a:extLst>
          </p:cNvPr>
          <p:cNvSpPr/>
          <p:nvPr/>
        </p:nvSpPr>
        <p:spPr>
          <a:xfrm>
            <a:off x="244980" y="4128211"/>
            <a:ext cx="392048" cy="392048"/>
          </a:xfrm>
          <a:prstGeom prst="ellipse">
            <a:avLst/>
          </a:prstGeom>
          <a:solidFill>
            <a:srgbClr val="113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FontAwesome" pitchFamily="2" charset="0"/>
              </a:rPr>
              <a:t>3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32" name="Oval 37">
            <a:extLst>
              <a:ext uri="{FF2B5EF4-FFF2-40B4-BE49-F238E27FC236}">
                <a16:creationId xmlns:a16="http://schemas.microsoft.com/office/drawing/2014/main" id="{B8929D62-A5A4-4D56-977F-6C07BD2EB8EF}"/>
              </a:ext>
            </a:extLst>
          </p:cNvPr>
          <p:cNvSpPr/>
          <p:nvPr/>
        </p:nvSpPr>
        <p:spPr>
          <a:xfrm>
            <a:off x="244980" y="4979402"/>
            <a:ext cx="392048" cy="392048"/>
          </a:xfrm>
          <a:prstGeom prst="ellipse">
            <a:avLst/>
          </a:prstGeom>
          <a:solidFill>
            <a:srgbClr val="55C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FontAwesome" pitchFamily="2" charset="0"/>
              </a:rPr>
              <a:t>4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EE74314-7F76-4B9F-9FAA-681BE3CAF0B8}"/>
              </a:ext>
            </a:extLst>
          </p:cNvPr>
          <p:cNvSpPr txBox="1"/>
          <p:nvPr/>
        </p:nvSpPr>
        <p:spPr>
          <a:xfrm>
            <a:off x="995456" y="4971340"/>
            <a:ext cx="2988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55C0AF"/>
                </a:solidFill>
              </a:rPr>
              <a:t>线索统计分析模块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830BEFD-C331-421B-80E3-71D3E22C44C4}"/>
              </a:ext>
            </a:extLst>
          </p:cNvPr>
          <p:cNvSpPr txBox="1"/>
          <p:nvPr/>
        </p:nvSpPr>
        <p:spPr>
          <a:xfrm>
            <a:off x="1000790" y="4120149"/>
            <a:ext cx="2385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113F4E"/>
                </a:solidFill>
              </a:rPr>
              <a:t>智能筛查模块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8A65F2E-2ABB-4E95-8703-DFD75ED37FB4}"/>
              </a:ext>
            </a:extLst>
          </p:cNvPr>
          <p:cNvSpPr txBox="1"/>
          <p:nvPr/>
        </p:nvSpPr>
        <p:spPr>
          <a:xfrm>
            <a:off x="1000790" y="3268958"/>
            <a:ext cx="2479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55C0AF"/>
                </a:solidFill>
              </a:rPr>
              <a:t>数据分析处理模块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0C5B047-999B-4906-920D-0A4AB61E1A02}"/>
              </a:ext>
            </a:extLst>
          </p:cNvPr>
          <p:cNvSpPr txBox="1"/>
          <p:nvPr/>
        </p:nvSpPr>
        <p:spPr>
          <a:xfrm>
            <a:off x="995456" y="2421797"/>
            <a:ext cx="2061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113F4E"/>
                </a:solidFill>
              </a:rPr>
              <a:t>数据采集模块</a:t>
            </a: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27B59E3A-E6FD-4FA4-B1B6-CEC1EECCFF46}"/>
              </a:ext>
            </a:extLst>
          </p:cNvPr>
          <p:cNvSpPr/>
          <p:nvPr/>
        </p:nvSpPr>
        <p:spPr>
          <a:xfrm>
            <a:off x="872067" y="3937549"/>
            <a:ext cx="1977621" cy="761800"/>
          </a:xfrm>
          <a:prstGeom prst="roundRect">
            <a:avLst/>
          </a:prstGeom>
          <a:noFill/>
          <a:ln w="28575">
            <a:solidFill>
              <a:srgbClr val="113F4E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5C0AF"/>
              </a:solidFill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0110A0F9-80A8-45BA-854E-84C9F44004C4}"/>
              </a:ext>
            </a:extLst>
          </p:cNvPr>
          <p:cNvSpPr/>
          <p:nvPr/>
        </p:nvSpPr>
        <p:spPr>
          <a:xfrm>
            <a:off x="5122333" y="2610571"/>
            <a:ext cx="1411292" cy="351047"/>
          </a:xfrm>
          <a:prstGeom prst="roundRect">
            <a:avLst/>
          </a:prstGeom>
          <a:solidFill>
            <a:srgbClr val="55C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词频比较</a:t>
            </a:r>
            <a:endParaRPr lang="zh-CN" altLang="en-US" sz="1600" b="1" dirty="0">
              <a:solidFill>
                <a:schemeClr val="bg1"/>
              </a:solidFill>
              <a:ea typeface="+mj-ea"/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C9203AE1-115A-4687-A755-20A007366B69}"/>
              </a:ext>
            </a:extLst>
          </p:cNvPr>
          <p:cNvSpPr/>
          <p:nvPr/>
        </p:nvSpPr>
        <p:spPr>
          <a:xfrm>
            <a:off x="4216401" y="3365360"/>
            <a:ext cx="1411292" cy="351047"/>
          </a:xfrm>
          <a:prstGeom prst="roundRect">
            <a:avLst/>
          </a:prstGeom>
          <a:solidFill>
            <a:srgbClr val="55C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投诉占比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F0B4B394-BFFD-4E07-BD90-B27517575562}"/>
              </a:ext>
            </a:extLst>
          </p:cNvPr>
          <p:cNvSpPr/>
          <p:nvPr/>
        </p:nvSpPr>
        <p:spPr>
          <a:xfrm>
            <a:off x="5122333" y="4142925"/>
            <a:ext cx="1411292" cy="351047"/>
          </a:xfrm>
          <a:prstGeom prst="roundRect">
            <a:avLst/>
          </a:prstGeom>
          <a:solidFill>
            <a:srgbClr val="55C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情感分析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42FC25A3-918E-49C5-A2F4-64E4FFF08841}"/>
              </a:ext>
            </a:extLst>
          </p:cNvPr>
          <p:cNvSpPr/>
          <p:nvPr/>
        </p:nvSpPr>
        <p:spPr>
          <a:xfrm>
            <a:off x="3642745" y="2122493"/>
            <a:ext cx="4171154" cy="2866111"/>
          </a:xfrm>
          <a:prstGeom prst="ellipse">
            <a:avLst/>
          </a:prstGeom>
          <a:noFill/>
          <a:ln w="28575">
            <a:solidFill>
              <a:srgbClr val="113F4E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Line 40">
            <a:extLst>
              <a:ext uri="{FF2B5EF4-FFF2-40B4-BE49-F238E27FC236}">
                <a16:creationId xmlns:a16="http://schemas.microsoft.com/office/drawing/2014/main" id="{8EED22AB-B250-4261-B01E-B095E9D11F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53321" y="3572932"/>
            <a:ext cx="1036679" cy="6170"/>
          </a:xfrm>
          <a:prstGeom prst="line">
            <a:avLst/>
          </a:prstGeom>
          <a:noFill/>
          <a:ln w="38100" cap="rnd">
            <a:solidFill>
              <a:srgbClr val="113F4E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+mj-ea"/>
              <a:ea typeface="+mj-ea"/>
            </a:endParaRP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2695AB51-E159-4DE7-9079-CB8D3803C53C}"/>
              </a:ext>
            </a:extLst>
          </p:cNvPr>
          <p:cNvSpPr/>
          <p:nvPr/>
        </p:nvSpPr>
        <p:spPr>
          <a:xfrm>
            <a:off x="8890000" y="3420533"/>
            <a:ext cx="1411292" cy="351047"/>
          </a:xfrm>
          <a:prstGeom prst="roundRect">
            <a:avLst/>
          </a:prstGeom>
          <a:solidFill>
            <a:srgbClr val="55C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综合评估</a:t>
            </a:r>
            <a:endParaRPr lang="zh-CN" altLang="en-US" sz="1600" b="1" dirty="0">
              <a:solidFill>
                <a:schemeClr val="bg1"/>
              </a:solidFill>
              <a:ea typeface="+mj-ea"/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E41C13F2-17BC-4342-96F7-01FDFCB02039}"/>
              </a:ext>
            </a:extLst>
          </p:cNvPr>
          <p:cNvGrpSpPr/>
          <p:nvPr/>
        </p:nvGrpSpPr>
        <p:grpSpPr>
          <a:xfrm>
            <a:off x="7186481" y="714640"/>
            <a:ext cx="4171670" cy="779830"/>
            <a:chOff x="1541767" y="5381576"/>
            <a:chExt cx="2729353" cy="612000"/>
          </a:xfrm>
        </p:grpSpPr>
        <p:sp>
          <p:nvSpPr>
            <p:cNvPr id="49" name="圆角矩形 20">
              <a:extLst>
                <a:ext uri="{FF2B5EF4-FFF2-40B4-BE49-F238E27FC236}">
                  <a16:creationId xmlns:a16="http://schemas.microsoft.com/office/drawing/2014/main" id="{D04092EA-3965-4FDD-BE09-AD3FE7A0D923}"/>
                </a:ext>
              </a:extLst>
            </p:cNvPr>
            <p:cNvSpPr/>
            <p:nvPr/>
          </p:nvSpPr>
          <p:spPr>
            <a:xfrm>
              <a:off x="1541767" y="5381576"/>
              <a:ext cx="2729353" cy="612000"/>
            </a:xfrm>
            <a:prstGeom prst="roundRect">
              <a:avLst/>
            </a:prstGeom>
            <a:solidFill>
              <a:srgbClr val="D9D9D9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+mj-ea"/>
                <a:ea typeface="+mj-ea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52DBEFD5-215A-4776-8ED3-7D64989530EB}"/>
                </a:ext>
              </a:extLst>
            </p:cNvPr>
            <p:cNvSpPr/>
            <p:nvPr/>
          </p:nvSpPr>
          <p:spPr>
            <a:xfrm>
              <a:off x="1920022" y="5524027"/>
              <a:ext cx="1972842" cy="2766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rgbClr val="113F4E"/>
                  </a:solidFill>
                </a:rPr>
                <a:t>影响力分析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45009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9" grpId="0" animBg="1"/>
      <p:bldP spid="41" grpId="0" animBg="1"/>
      <p:bldP spid="42" grpId="0" animBg="1"/>
      <p:bldP spid="2" grpId="0" animBg="1"/>
      <p:bldP spid="44" grpId="0" animBg="1"/>
      <p:bldP spid="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>
            <a:extLst>
              <a:ext uri="{FF2B5EF4-FFF2-40B4-BE49-F238E27FC236}">
                <a16:creationId xmlns:a16="http://schemas.microsoft.com/office/drawing/2014/main" id="{B31FD9ED-7842-4841-B4B0-418CF745A783}"/>
              </a:ext>
            </a:extLst>
          </p:cNvPr>
          <p:cNvGrpSpPr/>
          <p:nvPr/>
        </p:nvGrpSpPr>
        <p:grpSpPr>
          <a:xfrm>
            <a:off x="304800" y="160072"/>
            <a:ext cx="845855" cy="957897"/>
            <a:chOff x="589078" y="2173649"/>
            <a:chExt cx="1147751" cy="1299782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0BD90A63-9952-49ED-B2B0-2B31B16BB931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B1E5FD5B-14E1-4B5B-BE71-760E05D7D0EF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8B8C661E-BD30-43C2-A433-B33E8C99A3CC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5431DB3F-2B9E-471B-B83A-3AA3318295DF}"/>
                </a:ext>
              </a:extLst>
            </p:cNvPr>
            <p:cNvSpPr txBox="1"/>
            <p:nvPr/>
          </p:nvSpPr>
          <p:spPr>
            <a:xfrm>
              <a:off x="907667" y="2220553"/>
              <a:ext cx="829162" cy="125287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56BFCEC6-22CE-4CDA-8267-8F8302C26831}"/>
              </a:ext>
            </a:extLst>
          </p:cNvPr>
          <p:cNvSpPr txBox="1"/>
          <p:nvPr/>
        </p:nvSpPr>
        <p:spPr>
          <a:xfrm>
            <a:off x="1360280" y="101279"/>
            <a:ext cx="4735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问题分析与解决方案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996CA8F-8C12-4E6B-85BC-8B54AEFEB0D7}"/>
              </a:ext>
            </a:extLst>
          </p:cNvPr>
          <p:cNvSpPr txBox="1"/>
          <p:nvPr/>
        </p:nvSpPr>
        <p:spPr>
          <a:xfrm>
            <a:off x="1365618" y="674947"/>
            <a:ext cx="5511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55C0AF"/>
                </a:solidFill>
              </a:rPr>
              <a:t>统计分析模块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ACC4812-A843-45AD-B4A3-1DAE5AC39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22" y="1145181"/>
            <a:ext cx="11492753" cy="560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3993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>
            <a:extLst>
              <a:ext uri="{FF2B5EF4-FFF2-40B4-BE49-F238E27FC236}">
                <a16:creationId xmlns:a16="http://schemas.microsoft.com/office/drawing/2014/main" id="{B31FD9ED-7842-4841-B4B0-418CF745A783}"/>
              </a:ext>
            </a:extLst>
          </p:cNvPr>
          <p:cNvGrpSpPr/>
          <p:nvPr/>
        </p:nvGrpSpPr>
        <p:grpSpPr>
          <a:xfrm>
            <a:off x="304800" y="160072"/>
            <a:ext cx="845855" cy="957897"/>
            <a:chOff x="589078" y="2173649"/>
            <a:chExt cx="1147751" cy="1299782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0BD90A63-9952-49ED-B2B0-2B31B16BB931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B1E5FD5B-14E1-4B5B-BE71-760E05D7D0EF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8B8C661E-BD30-43C2-A433-B33E8C99A3CC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5431DB3F-2B9E-471B-B83A-3AA3318295DF}"/>
                </a:ext>
              </a:extLst>
            </p:cNvPr>
            <p:cNvSpPr txBox="1"/>
            <p:nvPr/>
          </p:nvSpPr>
          <p:spPr>
            <a:xfrm>
              <a:off x="907667" y="2220553"/>
              <a:ext cx="829162" cy="125287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56BFCEC6-22CE-4CDA-8267-8F8302C26831}"/>
              </a:ext>
            </a:extLst>
          </p:cNvPr>
          <p:cNvSpPr txBox="1"/>
          <p:nvPr/>
        </p:nvSpPr>
        <p:spPr>
          <a:xfrm>
            <a:off x="1360280" y="101279"/>
            <a:ext cx="4735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问题分析与解决方案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996CA8F-8C12-4E6B-85BC-8B54AEFEB0D7}"/>
              </a:ext>
            </a:extLst>
          </p:cNvPr>
          <p:cNvSpPr txBox="1"/>
          <p:nvPr/>
        </p:nvSpPr>
        <p:spPr>
          <a:xfrm>
            <a:off x="1365619" y="674947"/>
            <a:ext cx="4092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55C0AF"/>
                </a:solidFill>
              </a:rPr>
              <a:t>解决方案：服务端后台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764E3FA-CA23-4FBE-99F6-579D58C3F643}"/>
              </a:ext>
            </a:extLst>
          </p:cNvPr>
          <p:cNvSpPr txBox="1"/>
          <p:nvPr/>
        </p:nvSpPr>
        <p:spPr>
          <a:xfrm>
            <a:off x="3562350" y="2247900"/>
            <a:ext cx="574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这里主要体现安全性和可扩充性</a:t>
            </a:r>
          </a:p>
        </p:txBody>
      </p:sp>
    </p:spTree>
    <p:extLst>
      <p:ext uri="{BB962C8B-B14F-4D97-AF65-F5344CB8AC3E}">
        <p14:creationId xmlns:p14="http://schemas.microsoft.com/office/powerpoint/2010/main" val="1063331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216A7B83-B7C0-4F4C-94CC-150681C0EF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558CC3F4-24F2-4D71-8114-35FBC57E409E}"/>
              </a:ext>
            </a:extLst>
          </p:cNvPr>
          <p:cNvGrpSpPr/>
          <p:nvPr/>
        </p:nvGrpSpPr>
        <p:grpSpPr>
          <a:xfrm>
            <a:off x="2490254" y="1880707"/>
            <a:ext cx="7211492" cy="1244032"/>
            <a:chOff x="6088195" y="800550"/>
            <a:chExt cx="4431605" cy="1244032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9B3EB80-36BA-4B82-862B-A9E9A822B277}"/>
                </a:ext>
              </a:extLst>
            </p:cNvPr>
            <p:cNvSpPr txBox="1"/>
            <p:nvPr/>
          </p:nvSpPr>
          <p:spPr>
            <a:xfrm>
              <a:off x="6124654" y="800550"/>
              <a:ext cx="4305300" cy="5847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55C0A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3</a:t>
              </a:r>
              <a:endParaRPr lang="zh-CN" altLang="en-US" sz="3200" dirty="0">
                <a:solidFill>
                  <a:srgbClr val="55C0A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CC083D12-B503-4B67-8D8D-9790679E284D}"/>
                </a:ext>
              </a:extLst>
            </p:cNvPr>
            <p:cNvSpPr txBox="1"/>
            <p:nvPr/>
          </p:nvSpPr>
          <p:spPr>
            <a:xfrm>
              <a:off x="6088195" y="1336696"/>
              <a:ext cx="443160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b="1" spc="600" dirty="0">
                  <a:solidFill>
                    <a:srgbClr val="113F4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项目创新</a:t>
              </a:r>
            </a:p>
          </p:txBody>
        </p:sp>
      </p:grpSp>
      <p:sp>
        <p:nvSpPr>
          <p:cNvPr id="14" name="TextBox 11">
            <a:extLst>
              <a:ext uri="{FF2B5EF4-FFF2-40B4-BE49-F238E27FC236}">
                <a16:creationId xmlns:a16="http://schemas.microsoft.com/office/drawing/2014/main" id="{8EE96092-36FE-4DFD-9E61-ECD689D45072}"/>
              </a:ext>
            </a:extLst>
          </p:cNvPr>
          <p:cNvSpPr txBox="1"/>
          <p:nvPr/>
        </p:nvSpPr>
        <p:spPr>
          <a:xfrm>
            <a:off x="2490254" y="3227114"/>
            <a:ext cx="94384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21918" lvl="1" indent="-121918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信息筛查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C52F75FA-67AC-4FFC-99C8-2846E819F0A4}"/>
              </a:ext>
            </a:extLst>
          </p:cNvPr>
          <p:cNvSpPr txBox="1"/>
          <p:nvPr/>
        </p:nvSpPr>
        <p:spPr>
          <a:xfrm>
            <a:off x="4619679" y="3216205"/>
            <a:ext cx="94384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21918" lvl="1" indent="-121918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发现预警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TextBox 11">
            <a:extLst>
              <a:ext uri="{FF2B5EF4-FFF2-40B4-BE49-F238E27FC236}">
                <a16:creationId xmlns:a16="http://schemas.microsoft.com/office/drawing/2014/main" id="{5FE7E229-E19E-4D8C-A382-50F740B53646}"/>
              </a:ext>
            </a:extLst>
          </p:cNvPr>
          <p:cNvSpPr txBox="1"/>
          <p:nvPr/>
        </p:nvSpPr>
        <p:spPr>
          <a:xfrm>
            <a:off x="2501604" y="3667175"/>
            <a:ext cx="94384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21918" lvl="1" indent="-121918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增强模型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TextBox 11">
            <a:extLst>
              <a:ext uri="{FF2B5EF4-FFF2-40B4-BE49-F238E27FC236}">
                <a16:creationId xmlns:a16="http://schemas.microsoft.com/office/drawing/2014/main" id="{6CC70E26-8889-4C11-81DE-7687DF288BA4}"/>
              </a:ext>
            </a:extLst>
          </p:cNvPr>
          <p:cNvSpPr txBox="1"/>
          <p:nvPr/>
        </p:nvSpPr>
        <p:spPr>
          <a:xfrm>
            <a:off x="4584443" y="3667176"/>
            <a:ext cx="94384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21918" lvl="1" indent="-121918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情感分析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11225281-4BDF-4421-9A8E-AA44C7DA140D}"/>
              </a:ext>
            </a:extLst>
          </p:cNvPr>
          <p:cNvGrpSpPr/>
          <p:nvPr/>
        </p:nvGrpSpPr>
        <p:grpSpPr>
          <a:xfrm>
            <a:off x="977864" y="2081525"/>
            <a:ext cx="1126328" cy="1243276"/>
            <a:chOff x="589078" y="2173649"/>
            <a:chExt cx="1126328" cy="1243276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B8247F47-19E5-4E6A-8867-3423F2E7AEAE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1DFAF6ED-F573-463F-B0F6-4885B32E8488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C9455EE8-908B-4D3E-81B2-AFC27CF43C63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D4CDD749-5E1D-4D14-861D-8AB76BB9010E}"/>
                </a:ext>
              </a:extLst>
            </p:cNvPr>
            <p:cNvSpPr txBox="1"/>
            <p:nvPr/>
          </p:nvSpPr>
          <p:spPr>
            <a:xfrm>
              <a:off x="907668" y="2220553"/>
              <a:ext cx="611065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068586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7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4" presetID="2" presetClass="entr" presetSubtype="1" fill="hold" nodeType="after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6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2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  <p:bldP spid="16" grpId="0"/>
          <p:bldP spid="1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7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4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2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  <p:bldP spid="16" grpId="0"/>
          <p:bldP spid="17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>
            <a:extLst>
              <a:ext uri="{FF2B5EF4-FFF2-40B4-BE49-F238E27FC236}">
                <a16:creationId xmlns:a16="http://schemas.microsoft.com/office/drawing/2014/main" id="{096C80A9-93E9-4CFD-927B-7821E7B08FB3}"/>
              </a:ext>
            </a:extLst>
          </p:cNvPr>
          <p:cNvSpPr txBox="1"/>
          <p:nvPr/>
        </p:nvSpPr>
        <p:spPr>
          <a:xfrm>
            <a:off x="2570549" y="2946617"/>
            <a:ext cx="91441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15313D"/>
                </a:solidFill>
              </a:rPr>
              <a:t>1.	</a:t>
            </a:r>
            <a:r>
              <a:rPr lang="zh-CN" altLang="en-US" sz="3200" b="1" dirty="0">
                <a:solidFill>
                  <a:srgbClr val="15313D"/>
                </a:solidFill>
              </a:rPr>
              <a:t>如何对投诉进行</a:t>
            </a:r>
            <a:r>
              <a:rPr lang="zh-CN" altLang="en-US" sz="4400" b="1" dirty="0">
                <a:solidFill>
                  <a:srgbClr val="55C0AF"/>
                </a:solidFill>
              </a:rPr>
              <a:t>准确分类</a:t>
            </a:r>
            <a:endParaRPr lang="zh-CN" altLang="zh-CN" sz="4400" b="1" dirty="0">
              <a:solidFill>
                <a:srgbClr val="55C0AF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29C416BC-0F6B-44E6-B0DC-269B5E95E6FD}"/>
              </a:ext>
            </a:extLst>
          </p:cNvPr>
          <p:cNvSpPr txBox="1"/>
          <p:nvPr/>
        </p:nvSpPr>
        <p:spPr>
          <a:xfrm>
            <a:off x="2570549" y="4037814"/>
            <a:ext cx="78498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15313D"/>
                </a:solidFill>
              </a:rPr>
              <a:t>2.	</a:t>
            </a:r>
            <a:r>
              <a:rPr lang="zh-CN" altLang="en-US" sz="3200" b="1" dirty="0">
                <a:solidFill>
                  <a:srgbClr val="15313D"/>
                </a:solidFill>
              </a:rPr>
              <a:t>将来源不同的同一件事</a:t>
            </a:r>
            <a:r>
              <a:rPr lang="zh-CN" altLang="en-US" sz="4400" b="1" dirty="0">
                <a:solidFill>
                  <a:srgbClr val="55C0AF"/>
                </a:solidFill>
              </a:rPr>
              <a:t>合并</a:t>
            </a:r>
            <a:endParaRPr lang="zh-CN" altLang="zh-CN" sz="4400" b="1" dirty="0">
              <a:solidFill>
                <a:srgbClr val="55C0AF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EAD3A7AB-564A-47EA-B081-D4E843B6269F}"/>
              </a:ext>
            </a:extLst>
          </p:cNvPr>
          <p:cNvSpPr/>
          <p:nvPr/>
        </p:nvSpPr>
        <p:spPr>
          <a:xfrm>
            <a:off x="3387566" y="1978530"/>
            <a:ext cx="54168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>
                <a:solidFill>
                  <a:srgbClr val="15313D"/>
                </a:solidFill>
                <a:latin typeface="+mn-ea"/>
                <a:cs typeface="Times New Roman" panose="02020603050405020304" pitchFamily="18" charset="0"/>
              </a:rPr>
              <a:t>该系统的开发需要</a:t>
            </a:r>
            <a:r>
              <a:rPr lang="zh-CN" altLang="en-US" sz="2400" dirty="0">
                <a:solidFill>
                  <a:srgbClr val="15313D"/>
                </a:solidFill>
                <a:latin typeface="+mn-ea"/>
                <a:cs typeface="Times New Roman" panose="02020603050405020304" pitchFamily="18" charset="0"/>
              </a:rPr>
              <a:t>突破</a:t>
            </a:r>
            <a:r>
              <a:rPr lang="zh-CN" altLang="zh-CN" sz="2400" dirty="0">
                <a:solidFill>
                  <a:srgbClr val="15313D"/>
                </a:solidFill>
                <a:latin typeface="+mn-ea"/>
                <a:cs typeface="Times New Roman" panose="02020603050405020304" pitchFamily="18" charset="0"/>
              </a:rPr>
              <a:t>如下几个</a:t>
            </a:r>
            <a:r>
              <a:rPr lang="zh-CN" altLang="en-US" sz="2400" dirty="0">
                <a:solidFill>
                  <a:srgbClr val="15313D"/>
                </a:solidFill>
                <a:latin typeface="+mn-ea"/>
                <a:cs typeface="Times New Roman" panose="02020603050405020304" pitchFamily="18" charset="0"/>
              </a:rPr>
              <a:t>难点：</a:t>
            </a:r>
            <a:endParaRPr lang="zh-CN" altLang="en-US" sz="2400" dirty="0">
              <a:solidFill>
                <a:srgbClr val="15313D"/>
              </a:solidFill>
              <a:latin typeface="+mn-ea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1EFED45F-430A-400A-AA38-9456F3927C3A}"/>
              </a:ext>
            </a:extLst>
          </p:cNvPr>
          <p:cNvSpPr txBox="1"/>
          <p:nvPr/>
        </p:nvSpPr>
        <p:spPr>
          <a:xfrm>
            <a:off x="2570548" y="5129011"/>
            <a:ext cx="78498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15313D"/>
                </a:solidFill>
              </a:rPr>
              <a:t>3.	</a:t>
            </a:r>
            <a:r>
              <a:rPr lang="zh-CN" altLang="en-US" sz="3200" b="1" dirty="0">
                <a:solidFill>
                  <a:srgbClr val="15313D"/>
                </a:solidFill>
              </a:rPr>
              <a:t>准确的进行</a:t>
            </a:r>
            <a:r>
              <a:rPr lang="zh-CN" altLang="en-US" sz="4400" b="1" dirty="0">
                <a:solidFill>
                  <a:srgbClr val="55C0AF"/>
                </a:solidFill>
              </a:rPr>
              <a:t>热点分析和预测</a:t>
            </a:r>
            <a:endParaRPr lang="zh-CN" altLang="zh-CN" sz="4400" b="1" dirty="0">
              <a:solidFill>
                <a:srgbClr val="55C0AF"/>
              </a:solidFill>
            </a:endParaRPr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B31FD9ED-7842-4841-B4B0-418CF745A783}"/>
              </a:ext>
            </a:extLst>
          </p:cNvPr>
          <p:cNvGrpSpPr/>
          <p:nvPr/>
        </p:nvGrpSpPr>
        <p:grpSpPr>
          <a:xfrm>
            <a:off x="304800" y="160072"/>
            <a:ext cx="845855" cy="957897"/>
            <a:chOff x="589078" y="2173649"/>
            <a:chExt cx="1147751" cy="1299782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0BD90A63-9952-49ED-B2B0-2B31B16BB931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B1E5FD5B-14E1-4B5B-BE71-760E05D7D0EF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8B8C661E-BD30-43C2-A433-B33E8C99A3CC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5431DB3F-2B9E-471B-B83A-3AA3318295DF}"/>
                </a:ext>
              </a:extLst>
            </p:cNvPr>
            <p:cNvSpPr txBox="1"/>
            <p:nvPr/>
          </p:nvSpPr>
          <p:spPr>
            <a:xfrm>
              <a:off x="907667" y="2220553"/>
              <a:ext cx="829162" cy="125287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56BFCEC6-22CE-4CDA-8267-8F8302C26831}"/>
              </a:ext>
            </a:extLst>
          </p:cNvPr>
          <p:cNvSpPr txBox="1"/>
          <p:nvPr/>
        </p:nvSpPr>
        <p:spPr>
          <a:xfrm>
            <a:off x="1360280" y="101279"/>
            <a:ext cx="4735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项目创新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996CA8F-8C12-4E6B-85BC-8B54AEFEB0D7}"/>
              </a:ext>
            </a:extLst>
          </p:cNvPr>
          <p:cNvSpPr txBox="1"/>
          <p:nvPr/>
        </p:nvSpPr>
        <p:spPr>
          <a:xfrm>
            <a:off x="1365619" y="674947"/>
            <a:ext cx="1406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55C0AF"/>
                </a:solidFill>
              </a:rPr>
              <a:t>问题分析</a:t>
            </a:r>
          </a:p>
        </p:txBody>
      </p:sp>
    </p:spTree>
    <p:extLst>
      <p:ext uri="{BB962C8B-B14F-4D97-AF65-F5344CB8AC3E}">
        <p14:creationId xmlns:p14="http://schemas.microsoft.com/office/powerpoint/2010/main" val="14408041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2" grpId="0"/>
      <p:bldP spid="5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>
            <a:extLst>
              <a:ext uri="{FF2B5EF4-FFF2-40B4-BE49-F238E27FC236}">
                <a16:creationId xmlns:a16="http://schemas.microsoft.com/office/drawing/2014/main" id="{B31FD9ED-7842-4841-B4B0-418CF745A783}"/>
              </a:ext>
            </a:extLst>
          </p:cNvPr>
          <p:cNvGrpSpPr/>
          <p:nvPr/>
        </p:nvGrpSpPr>
        <p:grpSpPr>
          <a:xfrm>
            <a:off x="304800" y="160072"/>
            <a:ext cx="845855" cy="957897"/>
            <a:chOff x="589078" y="2173649"/>
            <a:chExt cx="1147751" cy="1299782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0BD90A63-9952-49ED-B2B0-2B31B16BB931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B1E5FD5B-14E1-4B5B-BE71-760E05D7D0EF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8B8C661E-BD30-43C2-A433-B33E8C99A3CC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5431DB3F-2B9E-471B-B83A-3AA3318295DF}"/>
                </a:ext>
              </a:extLst>
            </p:cNvPr>
            <p:cNvSpPr txBox="1"/>
            <p:nvPr/>
          </p:nvSpPr>
          <p:spPr>
            <a:xfrm>
              <a:off x="907667" y="2220553"/>
              <a:ext cx="829162" cy="125287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56BFCEC6-22CE-4CDA-8267-8F8302C26831}"/>
              </a:ext>
            </a:extLst>
          </p:cNvPr>
          <p:cNvSpPr txBox="1"/>
          <p:nvPr/>
        </p:nvSpPr>
        <p:spPr>
          <a:xfrm>
            <a:off x="1360280" y="101279"/>
            <a:ext cx="4735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项目创新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996CA8F-8C12-4E6B-85BC-8B54AEFEB0D7}"/>
              </a:ext>
            </a:extLst>
          </p:cNvPr>
          <p:cNvSpPr txBox="1"/>
          <p:nvPr/>
        </p:nvSpPr>
        <p:spPr>
          <a:xfrm>
            <a:off x="1365619" y="674947"/>
            <a:ext cx="4092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55C0AF"/>
                </a:solidFill>
              </a:rPr>
              <a:t>目录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A3BE71C-E954-4D15-94A5-A89004394DF5}"/>
              </a:ext>
            </a:extLst>
          </p:cNvPr>
          <p:cNvGrpSpPr/>
          <p:nvPr/>
        </p:nvGrpSpPr>
        <p:grpSpPr>
          <a:xfrm>
            <a:off x="3066446" y="1856793"/>
            <a:ext cx="432416" cy="499008"/>
            <a:chOff x="589078" y="2173649"/>
            <a:chExt cx="1126328" cy="1299782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7828B6E2-E907-4D63-B905-4CEF82630E2D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51C60C84-EADB-41FF-9534-B7A2C17166C8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4B789356-DBDD-464E-83C2-9F322719870D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95E19B4-0253-46DD-9607-AC459B8F3EE0}"/>
                </a:ext>
              </a:extLst>
            </p:cNvPr>
            <p:cNvSpPr txBox="1"/>
            <p:nvPr/>
          </p:nvSpPr>
          <p:spPr>
            <a:xfrm>
              <a:off x="907667" y="2220552"/>
              <a:ext cx="250664" cy="125287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B3587F2C-3844-47F6-8F94-763E93956412}"/>
              </a:ext>
            </a:extLst>
          </p:cNvPr>
          <p:cNvSpPr txBox="1"/>
          <p:nvPr/>
        </p:nvSpPr>
        <p:spPr>
          <a:xfrm>
            <a:off x="4148201" y="1951226"/>
            <a:ext cx="5709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基于</a:t>
            </a:r>
            <a:r>
              <a:rPr lang="en-US" altLang="zh-CN" sz="2400" dirty="0" err="1"/>
              <a:t>TextCnn</a:t>
            </a:r>
            <a:r>
              <a:rPr lang="zh-CN" altLang="en-US" sz="2400" dirty="0"/>
              <a:t>的</a:t>
            </a:r>
            <a:r>
              <a:rPr lang="zh-CN" altLang="en-US" sz="2400" b="1" dirty="0">
                <a:solidFill>
                  <a:srgbClr val="55C0AF"/>
                </a:solidFill>
              </a:rPr>
              <a:t>无效信息筛查技术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A8F04F7-4DF3-4DB9-9A9C-C7375F543BA4}"/>
              </a:ext>
            </a:extLst>
          </p:cNvPr>
          <p:cNvGrpSpPr/>
          <p:nvPr/>
        </p:nvGrpSpPr>
        <p:grpSpPr>
          <a:xfrm>
            <a:off x="3068784" y="3076988"/>
            <a:ext cx="432416" cy="499008"/>
            <a:chOff x="589078" y="2173649"/>
            <a:chExt cx="1126328" cy="1299782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43A3C8D1-079B-45B0-9FDB-356405C56BD3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20C0CCDC-710F-4326-ABAB-77BA57EEAD36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3045CD8D-2784-4308-9CF5-4C3EE9727C30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196AAE68-E28C-4DCB-B6F7-5A308CD6277B}"/>
                </a:ext>
              </a:extLst>
            </p:cNvPr>
            <p:cNvSpPr txBox="1"/>
            <p:nvPr/>
          </p:nvSpPr>
          <p:spPr>
            <a:xfrm>
              <a:off x="907667" y="2220552"/>
              <a:ext cx="250664" cy="125287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33CA2935-4722-41C2-A6A3-CDC913133C60}"/>
              </a:ext>
            </a:extLst>
          </p:cNvPr>
          <p:cNvSpPr txBox="1"/>
          <p:nvPr/>
        </p:nvSpPr>
        <p:spPr>
          <a:xfrm>
            <a:off x="4148201" y="4460072"/>
            <a:ext cx="5709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累积数据，增强识别模型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E704D84D-9C0F-43A6-AFF4-2509E2615073}"/>
              </a:ext>
            </a:extLst>
          </p:cNvPr>
          <p:cNvGrpSpPr/>
          <p:nvPr/>
        </p:nvGrpSpPr>
        <p:grpSpPr>
          <a:xfrm>
            <a:off x="3066446" y="4451546"/>
            <a:ext cx="432416" cy="499008"/>
            <a:chOff x="589078" y="2173649"/>
            <a:chExt cx="1126328" cy="1299782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BD173BF8-E9C7-4663-9A1A-8BEE73F9BE56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5A49946E-C8CB-4F57-A486-B1A3ECFA4332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94C15A25-8401-4686-BEDB-76EDC99FB70F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3B4986B2-574B-4608-A168-019AD561243F}"/>
                </a:ext>
              </a:extLst>
            </p:cNvPr>
            <p:cNvSpPr txBox="1"/>
            <p:nvPr/>
          </p:nvSpPr>
          <p:spPr>
            <a:xfrm>
              <a:off x="907667" y="2220552"/>
              <a:ext cx="250664" cy="125287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EE020A7E-E57A-456C-A5B9-E86BC5DE26DD}"/>
              </a:ext>
            </a:extLst>
          </p:cNvPr>
          <p:cNvSpPr txBox="1"/>
          <p:nvPr/>
        </p:nvSpPr>
        <p:spPr>
          <a:xfrm>
            <a:off x="4148201" y="3130898"/>
            <a:ext cx="4792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基于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文本相似度分析</a:t>
            </a:r>
            <a:r>
              <a:rPr lang="zh-CN" altLang="en-US" sz="2400" dirty="0"/>
              <a:t>的</a:t>
            </a:r>
            <a:r>
              <a:rPr lang="zh-CN" altLang="en-US" sz="2400" b="1" dirty="0">
                <a:solidFill>
                  <a:srgbClr val="55C0AF"/>
                </a:solidFill>
              </a:rPr>
              <a:t>新话题发现与预警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2EB2C99-7A7C-42E8-A0B3-34FE80F3D44F}"/>
              </a:ext>
            </a:extLst>
          </p:cNvPr>
          <p:cNvSpPr txBox="1"/>
          <p:nvPr/>
        </p:nvSpPr>
        <p:spPr>
          <a:xfrm>
            <a:off x="4148201" y="5667430"/>
            <a:ext cx="5709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情感分析</a:t>
            </a:r>
            <a:r>
              <a:rPr lang="en-US" altLang="zh-CN" sz="2400" dirty="0"/>
              <a:t>,</a:t>
            </a:r>
            <a:r>
              <a:rPr lang="zh-CN" altLang="en-US" sz="2400" dirty="0"/>
              <a:t>精确结果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D6E6D78-514F-41AE-8F07-324023B58E09}"/>
              </a:ext>
            </a:extLst>
          </p:cNvPr>
          <p:cNvGrpSpPr/>
          <p:nvPr/>
        </p:nvGrpSpPr>
        <p:grpSpPr>
          <a:xfrm>
            <a:off x="3068784" y="5667430"/>
            <a:ext cx="432416" cy="499008"/>
            <a:chOff x="589078" y="2173649"/>
            <a:chExt cx="1126328" cy="1299782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2B844D85-AA4D-40AA-8199-5DE600198830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C696B8AE-CD3C-4371-BFC1-80834B2CA647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7CB1DC40-4238-458F-9067-BC12A6FA8ABF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8A5525D3-2407-4372-BC21-94116A25AD86}"/>
                </a:ext>
              </a:extLst>
            </p:cNvPr>
            <p:cNvSpPr txBox="1"/>
            <p:nvPr/>
          </p:nvSpPr>
          <p:spPr>
            <a:xfrm>
              <a:off x="907667" y="2220552"/>
              <a:ext cx="250664" cy="125287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27934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>
            <a:extLst>
              <a:ext uri="{FF2B5EF4-FFF2-40B4-BE49-F238E27FC236}">
                <a16:creationId xmlns:a16="http://schemas.microsoft.com/office/drawing/2014/main" id="{B31FD9ED-7842-4841-B4B0-418CF745A783}"/>
              </a:ext>
            </a:extLst>
          </p:cNvPr>
          <p:cNvGrpSpPr/>
          <p:nvPr/>
        </p:nvGrpSpPr>
        <p:grpSpPr>
          <a:xfrm>
            <a:off x="304800" y="160072"/>
            <a:ext cx="845855" cy="957897"/>
            <a:chOff x="589078" y="2173649"/>
            <a:chExt cx="1147751" cy="1299782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0BD90A63-9952-49ED-B2B0-2B31B16BB931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B1E5FD5B-14E1-4B5B-BE71-760E05D7D0EF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8B8C661E-BD30-43C2-A433-B33E8C99A3CC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5431DB3F-2B9E-471B-B83A-3AA3318295DF}"/>
                </a:ext>
              </a:extLst>
            </p:cNvPr>
            <p:cNvSpPr txBox="1"/>
            <p:nvPr/>
          </p:nvSpPr>
          <p:spPr>
            <a:xfrm>
              <a:off x="907667" y="2220553"/>
              <a:ext cx="829162" cy="125287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56BFCEC6-22CE-4CDA-8267-8F8302C26831}"/>
              </a:ext>
            </a:extLst>
          </p:cNvPr>
          <p:cNvSpPr txBox="1"/>
          <p:nvPr/>
        </p:nvSpPr>
        <p:spPr>
          <a:xfrm>
            <a:off x="1360280" y="101279"/>
            <a:ext cx="4735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项目创新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996CA8F-8C12-4E6B-85BC-8B54AEFEB0D7}"/>
              </a:ext>
            </a:extLst>
          </p:cNvPr>
          <p:cNvSpPr txBox="1"/>
          <p:nvPr/>
        </p:nvSpPr>
        <p:spPr>
          <a:xfrm>
            <a:off x="1365619" y="674947"/>
            <a:ext cx="4092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55C0AF"/>
                </a:solidFill>
              </a:rPr>
              <a:t>基于</a:t>
            </a:r>
            <a:r>
              <a:rPr lang="en-US" altLang="zh-CN" sz="2000" dirty="0" err="1">
                <a:solidFill>
                  <a:srgbClr val="55C0AF"/>
                </a:solidFill>
              </a:rPr>
              <a:t>TextCnn</a:t>
            </a:r>
            <a:r>
              <a:rPr lang="zh-CN" altLang="en-US" sz="2000" dirty="0">
                <a:solidFill>
                  <a:srgbClr val="55C0AF"/>
                </a:solidFill>
              </a:rPr>
              <a:t>的无效信息筛查技术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892F109-27F1-4CD3-B1E7-EDE7D49DC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480760"/>
              </p:ext>
            </p:extLst>
          </p:nvPr>
        </p:nvGraphicFramePr>
        <p:xfrm>
          <a:off x="0" y="1979634"/>
          <a:ext cx="5281974" cy="321514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281974">
                  <a:extLst>
                    <a:ext uri="{9D8B030D-6E8A-4147-A177-3AD203B41FA5}">
                      <a16:colId xmlns:a16="http://schemas.microsoft.com/office/drawing/2014/main" val="2870253099"/>
                    </a:ext>
                  </a:extLst>
                </a:gridCol>
              </a:tblGrid>
              <a:tr h="19914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bg1"/>
                          </a:solidFill>
                        </a:rPr>
                        <a:t>信息</a:t>
                      </a:r>
                    </a:p>
                  </a:txBody>
                  <a:tcPr marL="62478" marR="62478" marT="31239" marB="31239">
                    <a:solidFill>
                      <a:srgbClr val="113F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246483"/>
                  </a:ext>
                </a:extLst>
              </a:tr>
              <a:tr h="51909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每天在和谐嘉园门口有大量非法电动车摩的聚集，拉客载客，在周边逆行，超速，骑车带人，闯红灯，全杭州哪个区有电动车摩的的？</a:t>
                      </a:r>
                    </a:p>
                  </a:txBody>
                  <a:tcPr marL="62478" marR="62478" marT="31239" marB="3123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19635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我有个罚款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1000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元</a:t>
                      </a:r>
                    </a:p>
                  </a:txBody>
                  <a:tcPr marL="62478" marR="62478" marT="31239" marB="31239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3740804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竹海水******消防瘫痪物业不作为最近全国火情不断请领导重视。</a:t>
                      </a:r>
                    </a:p>
                  </a:txBody>
                  <a:tcPr marL="62478" marR="62478" marT="31239" marB="3123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457436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点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30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坐湘湖到临平地铁，上面广告声音太吵了</a:t>
                      </a:r>
                    </a:p>
                  </a:txBody>
                  <a:tcPr marL="62478" marR="62478" marT="31239" marB="31239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485012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你好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我想查一下我医保卡消费的明细，怎么查？</a:t>
                      </a:r>
                    </a:p>
                  </a:txBody>
                  <a:tcPr marL="62478" marR="62478" marT="31239" marB="3123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2722556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方便师生、居民出行，也******客流量。同时希望双向对开</a:t>
                      </a:r>
                    </a:p>
                  </a:txBody>
                  <a:tcPr marL="62478" marR="62478" marT="31239" marB="31239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077059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火车东站的非机动车停车场地太少了！建议增加更多的地方停放</a:t>
                      </a:r>
                    </a:p>
                  </a:txBody>
                  <a:tcPr marL="62478" marR="62478" marT="31239" marB="3123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945554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2018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年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月份的主治医师聘用申请什么时候能够批准下来？</a:t>
                      </a:r>
                    </a:p>
                  </a:txBody>
                  <a:tcPr marL="62478" marR="62478" marT="31239" marB="31239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312817"/>
                  </a:ext>
                </a:extLst>
              </a:tr>
              <a:tr h="31500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生育建档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流程，需要材料，去哪里办理</a:t>
                      </a:r>
                    </a:p>
                  </a:txBody>
                  <a:tcPr marL="62478" marR="62478" marT="31239" marB="3123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626493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29F55C78-81F3-4EB0-B12B-72AB991541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989978"/>
              </p:ext>
            </p:extLst>
          </p:nvPr>
        </p:nvGraphicFramePr>
        <p:xfrm>
          <a:off x="6095999" y="1243397"/>
          <a:ext cx="5281974" cy="57658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281974">
                  <a:extLst>
                    <a:ext uri="{9D8B030D-6E8A-4147-A177-3AD203B41FA5}">
                      <a16:colId xmlns:a16="http://schemas.microsoft.com/office/drawing/2014/main" val="2870253099"/>
                    </a:ext>
                  </a:extLst>
                </a:gridCol>
              </a:tblGrid>
              <a:tr h="19914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bg1"/>
                          </a:solidFill>
                        </a:rPr>
                        <a:t>无效信息</a:t>
                      </a:r>
                    </a:p>
                  </a:txBody>
                  <a:tcPr marL="62478" marR="62478" marT="31239" marB="31239">
                    <a:solidFill>
                      <a:srgbClr val="113F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246483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我有个罚款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1000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元</a:t>
                      </a:r>
                    </a:p>
                  </a:txBody>
                  <a:tcPr marL="62478" marR="62478" marT="31239" marB="3123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3740804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212C77C-3833-4FD6-A5A9-F2C842B4C6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499778"/>
              </p:ext>
            </p:extLst>
          </p:nvPr>
        </p:nvGraphicFramePr>
        <p:xfrm>
          <a:off x="6095999" y="2059917"/>
          <a:ext cx="5281974" cy="139642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281974">
                  <a:extLst>
                    <a:ext uri="{9D8B030D-6E8A-4147-A177-3AD203B41FA5}">
                      <a16:colId xmlns:a16="http://schemas.microsoft.com/office/drawing/2014/main" val="210372842"/>
                    </a:ext>
                  </a:extLst>
                </a:gridCol>
              </a:tblGrid>
              <a:tr h="1265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bg1"/>
                          </a:solidFill>
                        </a:rPr>
                        <a:t>投诉信息</a:t>
                      </a:r>
                    </a:p>
                  </a:txBody>
                  <a:tcPr marL="62478" marR="62478" marT="31239" marB="31239">
                    <a:solidFill>
                      <a:srgbClr val="55C0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093767"/>
                  </a:ext>
                </a:extLst>
              </a:tr>
              <a:tr h="51909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每天在和谐嘉园门口有大量非法电动车摩的聚集，拉客载客，在周边逆行，超速，骑车带人，闯红灯，全杭州哪个区有电动车摩的的？</a:t>
                      </a:r>
                    </a:p>
                  </a:txBody>
                  <a:tcPr marL="62478" marR="62478" marT="31239" marB="3123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488803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竹海水******消防瘫痪物业不作为最近全国火情不断请领导重视。</a:t>
                      </a:r>
                    </a:p>
                  </a:txBody>
                  <a:tcPr marL="62478" marR="62478" marT="31239" marB="31239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658224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点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30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坐湘湖到临平地铁，上面广告声音太吵了</a:t>
                      </a:r>
                    </a:p>
                  </a:txBody>
                  <a:tcPr marL="62478" marR="62478" marT="31239" marB="3123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719852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C304B5EC-8A6A-48AC-B511-D0112C6DC4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008612"/>
              </p:ext>
            </p:extLst>
          </p:nvPr>
        </p:nvGraphicFramePr>
        <p:xfrm>
          <a:off x="6095999" y="3740821"/>
          <a:ext cx="5281974" cy="87732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281974">
                  <a:extLst>
                    <a:ext uri="{9D8B030D-6E8A-4147-A177-3AD203B41FA5}">
                      <a16:colId xmlns:a16="http://schemas.microsoft.com/office/drawing/2014/main" val="2870253099"/>
                    </a:ext>
                  </a:extLst>
                </a:gridCol>
              </a:tblGrid>
              <a:tr h="11601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bg1"/>
                          </a:solidFill>
                        </a:rPr>
                        <a:t>建议</a:t>
                      </a:r>
                    </a:p>
                  </a:txBody>
                  <a:tcPr marL="62478" marR="62478" marT="31239" marB="31239">
                    <a:solidFill>
                      <a:srgbClr val="5DA2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246483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方便师生、居民出行，也******客流量。同时希望双向对开</a:t>
                      </a:r>
                    </a:p>
                  </a:txBody>
                  <a:tcPr marL="62478" marR="62478" marT="31239" marB="3123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2722556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火车东站的非机动车停车场地太少了！建议增加更多的地方停放</a:t>
                      </a:r>
                    </a:p>
                  </a:txBody>
                  <a:tcPr marL="62478" marR="62478" marT="31239" marB="31239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077059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E93CA84C-745E-419B-B23A-F2F18FA506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635530"/>
              </p:ext>
            </p:extLst>
          </p:nvPr>
        </p:nvGraphicFramePr>
        <p:xfrm>
          <a:off x="6095999" y="4929224"/>
          <a:ext cx="5281974" cy="117807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281974">
                  <a:extLst>
                    <a:ext uri="{9D8B030D-6E8A-4147-A177-3AD203B41FA5}">
                      <a16:colId xmlns:a16="http://schemas.microsoft.com/office/drawing/2014/main" val="28702530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bg1"/>
                          </a:solidFill>
                        </a:rPr>
                        <a:t>咨询</a:t>
                      </a:r>
                    </a:p>
                  </a:txBody>
                  <a:tcPr marL="62478" marR="62478" marT="31239" marB="31239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246483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你好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我想查一下我医保卡消费的明细，怎么查？</a:t>
                      </a:r>
                    </a:p>
                  </a:txBody>
                  <a:tcPr marL="62478" marR="62478" marT="31239" marB="3123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2722556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2018</a:t>
                      </a:r>
                      <a:r>
                        <a:rPr lang="zh-CN" altLang="en-US" sz="14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年</a:t>
                      </a:r>
                      <a:r>
                        <a:rPr lang="en-US" altLang="zh-CN" sz="14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r>
                        <a:rPr lang="zh-CN" altLang="en-US" sz="14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月份的主治医师聘用申请什么时候能够批准下来？</a:t>
                      </a:r>
                    </a:p>
                  </a:txBody>
                  <a:tcPr marL="62478" marR="62478" marT="31239" marB="31239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945554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生育建档</a:t>
                      </a:r>
                      <a:r>
                        <a:rPr lang="en-US" altLang="zh-CN" sz="14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zh-CN" altLang="en-US" sz="14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流程，需要材料，去哪里办理</a:t>
                      </a:r>
                      <a:endParaRPr lang="zh-CN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2478" marR="62478" marT="31239" marB="3123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312817"/>
                  </a:ext>
                </a:extLst>
              </a:tr>
            </a:tbl>
          </a:graphicData>
        </a:graphic>
      </p:graphicFrame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606056F8-750E-43B5-AAC8-12BD4242DCC3}"/>
              </a:ext>
            </a:extLst>
          </p:cNvPr>
          <p:cNvSpPr/>
          <p:nvPr/>
        </p:nvSpPr>
        <p:spPr>
          <a:xfrm>
            <a:off x="239577" y="1284129"/>
            <a:ext cx="667758" cy="351047"/>
          </a:xfrm>
          <a:prstGeom prst="roundRect">
            <a:avLst/>
          </a:prstGeom>
          <a:solidFill>
            <a:srgbClr val="55C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ea typeface="+mj-ea"/>
              </a:rPr>
              <a:t>投诉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A0A7EC29-A169-4BD3-8C95-8D3E72294000}"/>
              </a:ext>
            </a:extLst>
          </p:cNvPr>
          <p:cNvSpPr/>
          <p:nvPr/>
        </p:nvSpPr>
        <p:spPr>
          <a:xfrm>
            <a:off x="1234942" y="1284129"/>
            <a:ext cx="667758" cy="351047"/>
          </a:xfrm>
          <a:prstGeom prst="roundRect">
            <a:avLst/>
          </a:prstGeom>
          <a:solidFill>
            <a:srgbClr val="55C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ea typeface="+mj-ea"/>
              </a:rPr>
              <a:t>咨询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E119FF4C-FBFB-4FF1-825D-1540E17832DE}"/>
              </a:ext>
            </a:extLst>
          </p:cNvPr>
          <p:cNvSpPr/>
          <p:nvPr/>
        </p:nvSpPr>
        <p:spPr>
          <a:xfrm>
            <a:off x="2230307" y="1284129"/>
            <a:ext cx="1095383" cy="351047"/>
          </a:xfrm>
          <a:prstGeom prst="roundRect">
            <a:avLst/>
          </a:prstGeom>
          <a:solidFill>
            <a:srgbClr val="55C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ea typeface="+mj-ea"/>
              </a:rPr>
              <a:t>建议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4CF9E6BD-D299-41CA-B567-F8C581F420BB}"/>
              </a:ext>
            </a:extLst>
          </p:cNvPr>
          <p:cNvSpPr/>
          <p:nvPr/>
        </p:nvSpPr>
        <p:spPr>
          <a:xfrm>
            <a:off x="3653297" y="1284129"/>
            <a:ext cx="1287398" cy="351047"/>
          </a:xfrm>
          <a:prstGeom prst="roundRect">
            <a:avLst/>
          </a:prstGeom>
          <a:solidFill>
            <a:srgbClr val="55C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ea typeface="+mj-ea"/>
              </a:rPr>
              <a:t>无效信息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00CD1F9-5295-489E-88A1-D3FF822FAF37}"/>
              </a:ext>
            </a:extLst>
          </p:cNvPr>
          <p:cNvSpPr/>
          <p:nvPr/>
        </p:nvSpPr>
        <p:spPr>
          <a:xfrm>
            <a:off x="6559182" y="193525"/>
            <a:ext cx="42671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3600" b="1" dirty="0">
                <a:solidFill>
                  <a:srgbClr val="55C0AF"/>
                </a:solidFill>
              </a:rPr>
              <a:t>全方位</a:t>
            </a:r>
            <a:r>
              <a:rPr lang="zh-CN" altLang="en-US" sz="3600" dirty="0"/>
              <a:t>的投诉</a:t>
            </a:r>
            <a:r>
              <a:rPr lang="zh-CN" altLang="en-US" sz="3600" b="1" dirty="0">
                <a:solidFill>
                  <a:srgbClr val="55C0AF"/>
                </a:solidFill>
              </a:rPr>
              <a:t>筛选</a:t>
            </a:r>
            <a:endParaRPr lang="zh-CN" altLang="zh-CN" sz="3600" b="1" dirty="0">
              <a:solidFill>
                <a:srgbClr val="55C0AF"/>
              </a:solidFill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AF74C8B-0774-4917-A47B-9F5A1873D9B1}"/>
              </a:ext>
            </a:extLst>
          </p:cNvPr>
          <p:cNvCxnSpPr>
            <a:cxnSpLocks/>
          </p:cNvCxnSpPr>
          <p:nvPr/>
        </p:nvCxnSpPr>
        <p:spPr>
          <a:xfrm flipV="1">
            <a:off x="5281974" y="1337616"/>
            <a:ext cx="814025" cy="1837422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3C164D6-D703-4EF3-9DDA-BE2BFFEBE8AB}"/>
              </a:ext>
            </a:extLst>
          </p:cNvPr>
          <p:cNvCxnSpPr>
            <a:cxnSpLocks/>
          </p:cNvCxnSpPr>
          <p:nvPr/>
        </p:nvCxnSpPr>
        <p:spPr>
          <a:xfrm>
            <a:off x="5281974" y="3269257"/>
            <a:ext cx="814025" cy="176587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2144343-500D-4991-8732-5F85A6CFFE6C}"/>
              </a:ext>
            </a:extLst>
          </p:cNvPr>
          <p:cNvCxnSpPr>
            <a:cxnSpLocks/>
          </p:cNvCxnSpPr>
          <p:nvPr/>
        </p:nvCxnSpPr>
        <p:spPr>
          <a:xfrm flipV="1">
            <a:off x="5281974" y="2223522"/>
            <a:ext cx="814025" cy="951516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2B6851E5-9258-4255-A1F0-BD9EA489A267}"/>
              </a:ext>
            </a:extLst>
          </p:cNvPr>
          <p:cNvCxnSpPr>
            <a:cxnSpLocks/>
          </p:cNvCxnSpPr>
          <p:nvPr/>
        </p:nvCxnSpPr>
        <p:spPr>
          <a:xfrm>
            <a:off x="5281974" y="3269257"/>
            <a:ext cx="814025" cy="607792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7267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>
            <a:extLst>
              <a:ext uri="{FF2B5EF4-FFF2-40B4-BE49-F238E27FC236}">
                <a16:creationId xmlns:a16="http://schemas.microsoft.com/office/drawing/2014/main" id="{B31FD9ED-7842-4841-B4B0-418CF745A783}"/>
              </a:ext>
            </a:extLst>
          </p:cNvPr>
          <p:cNvGrpSpPr/>
          <p:nvPr/>
        </p:nvGrpSpPr>
        <p:grpSpPr>
          <a:xfrm>
            <a:off x="304800" y="160072"/>
            <a:ext cx="845855" cy="957897"/>
            <a:chOff x="589078" y="2173649"/>
            <a:chExt cx="1147751" cy="1299782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0BD90A63-9952-49ED-B2B0-2B31B16BB931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B1E5FD5B-14E1-4B5B-BE71-760E05D7D0EF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8B8C661E-BD30-43C2-A433-B33E8C99A3CC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5431DB3F-2B9E-471B-B83A-3AA3318295DF}"/>
                </a:ext>
              </a:extLst>
            </p:cNvPr>
            <p:cNvSpPr txBox="1"/>
            <p:nvPr/>
          </p:nvSpPr>
          <p:spPr>
            <a:xfrm>
              <a:off x="907667" y="2220553"/>
              <a:ext cx="829162" cy="125287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56BFCEC6-22CE-4CDA-8267-8F8302C26831}"/>
              </a:ext>
            </a:extLst>
          </p:cNvPr>
          <p:cNvSpPr txBox="1"/>
          <p:nvPr/>
        </p:nvSpPr>
        <p:spPr>
          <a:xfrm>
            <a:off x="1360280" y="101279"/>
            <a:ext cx="4735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项目创新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996CA8F-8C12-4E6B-85BC-8B54AEFEB0D7}"/>
              </a:ext>
            </a:extLst>
          </p:cNvPr>
          <p:cNvSpPr txBox="1"/>
          <p:nvPr/>
        </p:nvSpPr>
        <p:spPr>
          <a:xfrm>
            <a:off x="1365619" y="674947"/>
            <a:ext cx="4092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55C0AF"/>
                </a:solidFill>
              </a:rPr>
              <a:t>情感分析辅助判断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8009C10E-E76E-4AD3-860C-BF40856B594C}"/>
              </a:ext>
            </a:extLst>
          </p:cNvPr>
          <p:cNvSpPr/>
          <p:nvPr/>
        </p:nvSpPr>
        <p:spPr>
          <a:xfrm>
            <a:off x="6506299" y="1990166"/>
            <a:ext cx="2487576" cy="997102"/>
          </a:xfrm>
          <a:prstGeom prst="ellipse">
            <a:avLst/>
          </a:prstGeom>
          <a:solidFill>
            <a:srgbClr val="55C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事件影响力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7584D141-A499-496C-8BBF-E989352B52B9}"/>
              </a:ext>
            </a:extLst>
          </p:cNvPr>
          <p:cNvSpPr/>
          <p:nvPr/>
        </p:nvSpPr>
        <p:spPr>
          <a:xfrm>
            <a:off x="2707788" y="3590680"/>
            <a:ext cx="2326303" cy="946422"/>
          </a:xfrm>
          <a:prstGeom prst="ellipse">
            <a:avLst/>
          </a:prstGeom>
          <a:solidFill>
            <a:srgbClr val="55C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400" dirty="0"/>
          </a:p>
          <a:p>
            <a:pPr algn="ctr"/>
            <a:r>
              <a:rPr lang="zh-CN" altLang="en-US" sz="2400" b="1" dirty="0"/>
              <a:t>情感分析</a:t>
            </a:r>
          </a:p>
          <a:p>
            <a:pPr algn="ctr"/>
            <a:endParaRPr lang="zh-CN" altLang="en-US" sz="2400" b="1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F6515833-680E-46C2-BD16-D95DABCA4CEC}"/>
              </a:ext>
            </a:extLst>
          </p:cNvPr>
          <p:cNvSpPr/>
          <p:nvPr/>
        </p:nvSpPr>
        <p:spPr>
          <a:xfrm>
            <a:off x="6506299" y="5015926"/>
            <a:ext cx="2575154" cy="997102"/>
          </a:xfrm>
          <a:prstGeom prst="ellipse">
            <a:avLst/>
          </a:prstGeom>
          <a:solidFill>
            <a:srgbClr val="55C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投诉的筛选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CF2D79E-6A1F-479A-B72C-4281DFF1ABEB}"/>
              </a:ext>
            </a:extLst>
          </p:cNvPr>
          <p:cNvCxnSpPr>
            <a:cxnSpLocks/>
            <a:stCxn id="13" idx="6"/>
            <a:endCxn id="12" idx="2"/>
          </p:cNvCxnSpPr>
          <p:nvPr/>
        </p:nvCxnSpPr>
        <p:spPr>
          <a:xfrm flipV="1">
            <a:off x="5034091" y="2488717"/>
            <a:ext cx="1472208" cy="1575174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E112E65-EB1C-491E-9A01-91250E4197EC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5034091" y="4063891"/>
            <a:ext cx="1472208" cy="1450586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1256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>
            <a:extLst>
              <a:ext uri="{FF2B5EF4-FFF2-40B4-BE49-F238E27FC236}">
                <a16:creationId xmlns:a16="http://schemas.microsoft.com/office/drawing/2014/main" id="{B31FD9ED-7842-4841-B4B0-418CF745A783}"/>
              </a:ext>
            </a:extLst>
          </p:cNvPr>
          <p:cNvGrpSpPr/>
          <p:nvPr/>
        </p:nvGrpSpPr>
        <p:grpSpPr>
          <a:xfrm>
            <a:off x="304800" y="160072"/>
            <a:ext cx="845855" cy="957897"/>
            <a:chOff x="589078" y="2173649"/>
            <a:chExt cx="1147751" cy="1299782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0BD90A63-9952-49ED-B2B0-2B31B16BB931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B1E5FD5B-14E1-4B5B-BE71-760E05D7D0EF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8B8C661E-BD30-43C2-A433-B33E8C99A3CC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5431DB3F-2B9E-471B-B83A-3AA3318295DF}"/>
                </a:ext>
              </a:extLst>
            </p:cNvPr>
            <p:cNvSpPr txBox="1"/>
            <p:nvPr/>
          </p:nvSpPr>
          <p:spPr>
            <a:xfrm>
              <a:off x="907667" y="2220553"/>
              <a:ext cx="829162" cy="125287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56BFCEC6-22CE-4CDA-8267-8F8302C26831}"/>
              </a:ext>
            </a:extLst>
          </p:cNvPr>
          <p:cNvSpPr txBox="1"/>
          <p:nvPr/>
        </p:nvSpPr>
        <p:spPr>
          <a:xfrm>
            <a:off x="1360280" y="101279"/>
            <a:ext cx="4735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项目创新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996CA8F-8C12-4E6B-85BC-8B54AEFEB0D7}"/>
              </a:ext>
            </a:extLst>
          </p:cNvPr>
          <p:cNvSpPr txBox="1"/>
          <p:nvPr/>
        </p:nvSpPr>
        <p:spPr>
          <a:xfrm>
            <a:off x="1365619" y="674947"/>
            <a:ext cx="4092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55C0AF"/>
                </a:solidFill>
              </a:rPr>
              <a:t>话题发现与预警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83B974E-69B0-4C9F-A45E-E437DED701EB}"/>
              </a:ext>
            </a:extLst>
          </p:cNvPr>
          <p:cNvSpPr/>
          <p:nvPr/>
        </p:nvSpPr>
        <p:spPr>
          <a:xfrm>
            <a:off x="3411722" y="2186745"/>
            <a:ext cx="6719358" cy="3360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55C0AF"/>
                </a:solidFill>
                <a:latin typeface="-apple-system"/>
              </a:rPr>
              <a:t>	</a:t>
            </a:r>
            <a:r>
              <a:rPr lang="zh-CN" altLang="en-US" sz="2400" dirty="0">
                <a:solidFill>
                  <a:srgbClr val="55C0AF"/>
                </a:solidFill>
                <a:latin typeface="-apple-system"/>
              </a:rPr>
              <a:t>判断某个新投诉是属于已有话题还是一个新话题，需要我们把</a:t>
            </a:r>
            <a:r>
              <a:rPr lang="zh-CN" altLang="en-US" sz="2400" b="1" dirty="0">
                <a:solidFill>
                  <a:srgbClr val="113F4E"/>
                </a:solidFill>
                <a:latin typeface="-apple-system"/>
              </a:rPr>
              <a:t>新投诉和最近已有话题</a:t>
            </a:r>
            <a:r>
              <a:rPr lang="zh-CN" altLang="en-US" sz="2400" dirty="0">
                <a:solidFill>
                  <a:srgbClr val="55C0AF"/>
                </a:solidFill>
                <a:latin typeface="-apple-system"/>
              </a:rPr>
              <a:t>进行</a:t>
            </a:r>
            <a:r>
              <a:rPr lang="zh-CN" altLang="en-US" sz="2400" b="1" dirty="0">
                <a:solidFill>
                  <a:srgbClr val="113F4E"/>
                </a:solidFill>
                <a:latin typeface="-apple-system"/>
              </a:rPr>
              <a:t>比较</a:t>
            </a:r>
            <a:r>
              <a:rPr lang="zh-CN" altLang="en-US" sz="2400" dirty="0">
                <a:solidFill>
                  <a:srgbClr val="55C0AF"/>
                </a:solidFill>
                <a:latin typeface="-apple-system"/>
              </a:rPr>
              <a:t>。</a:t>
            </a:r>
            <a:endParaRPr lang="en-US" altLang="zh-CN" sz="2400" dirty="0">
              <a:solidFill>
                <a:srgbClr val="55C0AF"/>
              </a:solidFill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55C0AF"/>
                </a:solidFill>
                <a:latin typeface="-apple-system"/>
              </a:rPr>
              <a:t>	</a:t>
            </a:r>
            <a:r>
              <a:rPr lang="zh-CN" altLang="en-US" sz="2400" dirty="0">
                <a:solidFill>
                  <a:srgbClr val="55C0AF"/>
                </a:solidFill>
                <a:latin typeface="-apple-system"/>
              </a:rPr>
              <a:t>如果相似度高于某个阈值，则把新报道</a:t>
            </a:r>
            <a:r>
              <a:rPr lang="zh-CN" altLang="en-US" sz="2400" b="1" dirty="0">
                <a:solidFill>
                  <a:srgbClr val="113F4E"/>
                </a:solidFill>
                <a:latin typeface="-apple-system"/>
              </a:rPr>
              <a:t>归入相似度最高的话题中</a:t>
            </a:r>
            <a:r>
              <a:rPr lang="zh-CN" altLang="en-US" sz="2400" dirty="0">
                <a:solidFill>
                  <a:srgbClr val="55C0AF"/>
                </a:solidFill>
                <a:latin typeface="-apple-system"/>
              </a:rPr>
              <a:t>，如果对所有话题的相似度都低于阈值，则</a:t>
            </a:r>
            <a:r>
              <a:rPr lang="zh-CN" altLang="en-US" sz="2400" b="1" dirty="0">
                <a:solidFill>
                  <a:srgbClr val="113F4E"/>
                </a:solidFill>
                <a:latin typeface="-apple-system"/>
              </a:rPr>
              <a:t>创建一个新话题</a:t>
            </a:r>
            <a:r>
              <a:rPr lang="zh-CN" altLang="en-US" sz="2400" dirty="0">
                <a:solidFill>
                  <a:srgbClr val="55C0AF"/>
                </a:solidFill>
                <a:latin typeface="-apple-system"/>
              </a:rPr>
              <a:t>。</a:t>
            </a:r>
            <a:endParaRPr lang="zh-CN" altLang="en-US" sz="2400" dirty="0">
              <a:solidFill>
                <a:srgbClr val="55C0AF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A0D7049-A33B-4355-BA8B-7CB03DFD0A1F}"/>
              </a:ext>
            </a:extLst>
          </p:cNvPr>
          <p:cNvSpPr/>
          <p:nvPr/>
        </p:nvSpPr>
        <p:spPr>
          <a:xfrm>
            <a:off x="845122" y="3116547"/>
            <a:ext cx="1905000" cy="946422"/>
          </a:xfrm>
          <a:prstGeom prst="ellipse">
            <a:avLst/>
          </a:prstGeom>
          <a:solidFill>
            <a:srgbClr val="55C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r>
              <a:rPr lang="zh-CN" altLang="en-US" sz="2400" b="1" dirty="0"/>
              <a:t>投诉</a:t>
            </a:r>
          </a:p>
          <a:p>
            <a:pPr algn="ctr"/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975210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>
            <a:extLst>
              <a:ext uri="{FF2B5EF4-FFF2-40B4-BE49-F238E27FC236}">
                <a16:creationId xmlns:a16="http://schemas.microsoft.com/office/drawing/2014/main" id="{B31FD9ED-7842-4841-B4B0-418CF745A783}"/>
              </a:ext>
            </a:extLst>
          </p:cNvPr>
          <p:cNvGrpSpPr/>
          <p:nvPr/>
        </p:nvGrpSpPr>
        <p:grpSpPr>
          <a:xfrm>
            <a:off x="304800" y="160072"/>
            <a:ext cx="845855" cy="957897"/>
            <a:chOff x="589078" y="2173649"/>
            <a:chExt cx="1147751" cy="1299782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0BD90A63-9952-49ED-B2B0-2B31B16BB931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B1E5FD5B-14E1-4B5B-BE71-760E05D7D0EF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8B8C661E-BD30-43C2-A433-B33E8C99A3CC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5431DB3F-2B9E-471B-B83A-3AA3318295DF}"/>
                </a:ext>
              </a:extLst>
            </p:cNvPr>
            <p:cNvSpPr txBox="1"/>
            <p:nvPr/>
          </p:nvSpPr>
          <p:spPr>
            <a:xfrm>
              <a:off x="907667" y="2220553"/>
              <a:ext cx="829162" cy="125287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56BFCEC6-22CE-4CDA-8267-8F8302C26831}"/>
              </a:ext>
            </a:extLst>
          </p:cNvPr>
          <p:cNvSpPr txBox="1"/>
          <p:nvPr/>
        </p:nvSpPr>
        <p:spPr>
          <a:xfrm>
            <a:off x="1360280" y="101279"/>
            <a:ext cx="4735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项目创新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996CA8F-8C12-4E6B-85BC-8B54AEFEB0D7}"/>
              </a:ext>
            </a:extLst>
          </p:cNvPr>
          <p:cNvSpPr txBox="1"/>
          <p:nvPr/>
        </p:nvSpPr>
        <p:spPr>
          <a:xfrm>
            <a:off x="1365619" y="674947"/>
            <a:ext cx="4092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55C0AF"/>
                </a:solidFill>
              </a:rPr>
              <a:t>增强模型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DB7C7F8-18FB-4FD7-8A6D-40107351D2ED}"/>
              </a:ext>
            </a:extLst>
          </p:cNvPr>
          <p:cNvSpPr txBox="1"/>
          <p:nvPr/>
        </p:nvSpPr>
        <p:spPr>
          <a:xfrm>
            <a:off x="2863538" y="4664990"/>
            <a:ext cx="786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113F4E"/>
                </a:solidFill>
              </a:rPr>
              <a:t>识别模型</a:t>
            </a:r>
            <a:r>
              <a:rPr lang="en-US" altLang="zh-CN" b="1" dirty="0">
                <a:solidFill>
                  <a:srgbClr val="113F4E"/>
                </a:solidFill>
              </a:rPr>
              <a:t>93%</a:t>
            </a:r>
            <a:r>
              <a:rPr lang="zh-CN" altLang="en-US" b="1" dirty="0">
                <a:solidFill>
                  <a:srgbClr val="113F4E"/>
                </a:solidFill>
              </a:rPr>
              <a:t>的准确率，</a:t>
            </a:r>
            <a:r>
              <a:rPr lang="en-US" altLang="zh-CN" b="1" dirty="0">
                <a:solidFill>
                  <a:srgbClr val="113F4E"/>
                </a:solidFill>
              </a:rPr>
              <a:t>10000</a:t>
            </a:r>
            <a:r>
              <a:rPr lang="zh-CN" altLang="en-US" b="1" dirty="0">
                <a:solidFill>
                  <a:srgbClr val="113F4E"/>
                </a:solidFill>
              </a:rPr>
              <a:t>条会有</a:t>
            </a:r>
            <a:r>
              <a:rPr lang="en-US" altLang="zh-CN" b="1" dirty="0">
                <a:solidFill>
                  <a:srgbClr val="113F4E"/>
                </a:solidFill>
              </a:rPr>
              <a:t>700</a:t>
            </a:r>
            <a:r>
              <a:rPr lang="zh-CN" altLang="en-US" b="1" dirty="0">
                <a:solidFill>
                  <a:srgbClr val="113F4E"/>
                </a:solidFill>
              </a:rPr>
              <a:t>条出错，如何改善？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BB8463D-FD61-43B1-B66F-AD33ABFA260A}"/>
              </a:ext>
            </a:extLst>
          </p:cNvPr>
          <p:cNvGrpSpPr/>
          <p:nvPr/>
        </p:nvGrpSpPr>
        <p:grpSpPr>
          <a:xfrm>
            <a:off x="2863538" y="2731747"/>
            <a:ext cx="6191680" cy="1157440"/>
            <a:chOff x="1541767" y="5381576"/>
            <a:chExt cx="2729353" cy="612000"/>
          </a:xfrm>
        </p:grpSpPr>
        <p:sp>
          <p:nvSpPr>
            <p:cNvPr id="15" name="圆角矩形 20">
              <a:extLst>
                <a:ext uri="{FF2B5EF4-FFF2-40B4-BE49-F238E27FC236}">
                  <a16:creationId xmlns:a16="http://schemas.microsoft.com/office/drawing/2014/main" id="{FCBD76C9-7E30-4B89-AE98-32CD54729436}"/>
                </a:ext>
              </a:extLst>
            </p:cNvPr>
            <p:cNvSpPr/>
            <p:nvPr/>
          </p:nvSpPr>
          <p:spPr>
            <a:xfrm>
              <a:off x="1541767" y="5381576"/>
              <a:ext cx="2729353" cy="612000"/>
            </a:xfrm>
            <a:prstGeom prst="roundRect">
              <a:avLst/>
            </a:prstGeom>
            <a:solidFill>
              <a:srgbClr val="D9D9D9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+mj-ea"/>
                <a:ea typeface="+mj-ea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C980941-4311-452A-8EB9-ADB5D63EB612}"/>
                </a:ext>
              </a:extLst>
            </p:cNvPr>
            <p:cNvSpPr/>
            <p:nvPr/>
          </p:nvSpPr>
          <p:spPr>
            <a:xfrm>
              <a:off x="1887248" y="5549249"/>
              <a:ext cx="2158838" cy="2766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rgbClr val="113F4E"/>
                  </a:solidFill>
                </a:rPr>
                <a:t>投诉类别判断出错、如何解决？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14532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>
            <a:extLst>
              <a:ext uri="{FF2B5EF4-FFF2-40B4-BE49-F238E27FC236}">
                <a16:creationId xmlns:a16="http://schemas.microsoft.com/office/drawing/2014/main" id="{2F8F18A4-4162-4B2D-9BA4-27CC80955738}"/>
              </a:ext>
            </a:extLst>
          </p:cNvPr>
          <p:cNvSpPr txBox="1"/>
          <p:nvPr/>
        </p:nvSpPr>
        <p:spPr>
          <a:xfrm>
            <a:off x="3423889" y="915379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800" b="1" dirty="0">
                <a:solidFill>
                  <a:srgbClr val="113F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主目录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A6C34DB-E40F-46D4-8687-3D333166B945}"/>
              </a:ext>
            </a:extLst>
          </p:cNvPr>
          <p:cNvSpPr txBox="1"/>
          <p:nvPr/>
        </p:nvSpPr>
        <p:spPr>
          <a:xfrm>
            <a:off x="395467" y="958009"/>
            <a:ext cx="3055324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b="1" dirty="0">
                <a:solidFill>
                  <a:srgbClr val="55C0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FBC3792E-9E97-413A-A518-3D321BD201A9}"/>
              </a:ext>
            </a:extLst>
          </p:cNvPr>
          <p:cNvCxnSpPr>
            <a:cxnSpLocks/>
          </p:cNvCxnSpPr>
          <p:nvPr/>
        </p:nvCxnSpPr>
        <p:spPr>
          <a:xfrm>
            <a:off x="681565" y="1734273"/>
            <a:ext cx="709987" cy="0"/>
          </a:xfrm>
          <a:prstGeom prst="line">
            <a:avLst/>
          </a:prstGeom>
          <a:ln w="28575" cap="rnd">
            <a:solidFill>
              <a:srgbClr val="55C0A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91D9FCFE-43E1-4B82-BFA7-76F8AC0FFBE7}"/>
              </a:ext>
            </a:extLst>
          </p:cNvPr>
          <p:cNvGrpSpPr/>
          <p:nvPr/>
        </p:nvGrpSpPr>
        <p:grpSpPr>
          <a:xfrm>
            <a:off x="1703042" y="2483434"/>
            <a:ext cx="4297182" cy="572136"/>
            <a:chOff x="956666" y="3498086"/>
            <a:chExt cx="4297182" cy="572136"/>
          </a:xfrm>
        </p:grpSpPr>
        <p:sp>
          <p:nvSpPr>
            <p:cNvPr id="25" name="TextBox 38">
              <a:extLst>
                <a:ext uri="{FF2B5EF4-FFF2-40B4-BE49-F238E27FC236}">
                  <a16:creationId xmlns:a16="http://schemas.microsoft.com/office/drawing/2014/main" id="{B7A15251-DE66-460C-8C79-B3BE886E888E}"/>
                </a:ext>
              </a:extLst>
            </p:cNvPr>
            <p:cNvSpPr txBox="1"/>
            <p:nvPr/>
          </p:nvSpPr>
          <p:spPr>
            <a:xfrm>
              <a:off x="2017064" y="3519985"/>
              <a:ext cx="3236784" cy="523220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/>
              <a:r>
                <a:rPr lang="zh-CN" altLang="en-US" sz="2800" b="1" cap="all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JhengHei Light" panose="020B0304030504040204" pitchFamily="34" charset="-122"/>
                </a:rPr>
                <a:t>业务背景与目标</a:t>
              </a:r>
              <a:endParaRPr lang="zh-CN" altLang="en-US" sz="800" b="1" cap="all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0623F95A-0BD1-402B-A571-CA42A6B1C5FC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87A18B9C-92F9-415C-AB7D-300EBBFD88D0}"/>
                </a:ext>
              </a:extLst>
            </p:cNvPr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B6CAFAAB-DF05-4E70-8049-58A795772E95}"/>
              </a:ext>
            </a:extLst>
          </p:cNvPr>
          <p:cNvGrpSpPr/>
          <p:nvPr/>
        </p:nvGrpSpPr>
        <p:grpSpPr>
          <a:xfrm>
            <a:off x="6554082" y="2510451"/>
            <a:ext cx="4929247" cy="572136"/>
            <a:chOff x="956666" y="3498086"/>
            <a:chExt cx="4929247" cy="572136"/>
          </a:xfrm>
        </p:grpSpPr>
        <p:sp>
          <p:nvSpPr>
            <p:cNvPr id="35" name="TextBox 38">
              <a:extLst>
                <a:ext uri="{FF2B5EF4-FFF2-40B4-BE49-F238E27FC236}">
                  <a16:creationId xmlns:a16="http://schemas.microsoft.com/office/drawing/2014/main" id="{022D715D-C24C-4216-BD56-4DA343A7984C}"/>
                </a:ext>
              </a:extLst>
            </p:cNvPr>
            <p:cNvSpPr txBox="1"/>
            <p:nvPr/>
          </p:nvSpPr>
          <p:spPr>
            <a:xfrm>
              <a:off x="1777096" y="3519985"/>
              <a:ext cx="4108817" cy="523220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/>
              <a:r>
                <a:rPr lang="zh-CN" altLang="en-US" sz="2800" b="1" cap="all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JhengHei Light" panose="020B0304030504040204" pitchFamily="34" charset="-122"/>
                </a:rPr>
                <a:t>问题分析与解决方案</a:t>
              </a:r>
              <a:endParaRPr lang="zh-CN" altLang="en-US" sz="800" b="1" cap="all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EA288B7E-6BA4-400B-A440-CAC8E0AA4344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76F977DD-7338-48C5-BA15-4FBD4B4B72FE}"/>
                </a:ext>
              </a:extLst>
            </p:cNvPr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DB8F9EE2-39E2-4801-92B3-F8ABE9652C1E}"/>
              </a:ext>
            </a:extLst>
          </p:cNvPr>
          <p:cNvGrpSpPr/>
          <p:nvPr/>
        </p:nvGrpSpPr>
        <p:grpSpPr>
          <a:xfrm>
            <a:off x="1703042" y="3684152"/>
            <a:ext cx="2989133" cy="622368"/>
            <a:chOff x="956666" y="3447854"/>
            <a:chExt cx="2989133" cy="622368"/>
          </a:xfrm>
        </p:grpSpPr>
        <p:sp>
          <p:nvSpPr>
            <p:cNvPr id="43" name="TextBox 38">
              <a:extLst>
                <a:ext uri="{FF2B5EF4-FFF2-40B4-BE49-F238E27FC236}">
                  <a16:creationId xmlns:a16="http://schemas.microsoft.com/office/drawing/2014/main" id="{E9236958-5BB3-4CEC-8AD2-EA36786D83A2}"/>
                </a:ext>
              </a:extLst>
            </p:cNvPr>
            <p:cNvSpPr txBox="1"/>
            <p:nvPr/>
          </p:nvSpPr>
          <p:spPr>
            <a:xfrm>
              <a:off x="2017066" y="3447854"/>
              <a:ext cx="1928733" cy="523220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/>
              <a:r>
                <a:rPr lang="zh-CN" altLang="en-US" sz="2800" b="1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Poppins SemiBold" charset="0"/>
                </a:rPr>
                <a:t>项目创新</a:t>
              </a:r>
              <a:endParaRPr lang="zh-CN" altLang="en-US" sz="800" b="1" cap="all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108C5610-28F3-4356-83AA-9AA51537763E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212F344E-0C63-4D72-9385-E56BA487FF12}"/>
                </a:ext>
              </a:extLst>
            </p:cNvPr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0FF17A4B-6E12-44F9-911D-F441A59BCF20}"/>
              </a:ext>
            </a:extLst>
          </p:cNvPr>
          <p:cNvGrpSpPr/>
          <p:nvPr/>
        </p:nvGrpSpPr>
        <p:grpSpPr>
          <a:xfrm>
            <a:off x="1703042" y="4861860"/>
            <a:ext cx="2989131" cy="622368"/>
            <a:chOff x="956666" y="3447854"/>
            <a:chExt cx="2989131" cy="622368"/>
          </a:xfrm>
        </p:grpSpPr>
        <p:sp>
          <p:nvSpPr>
            <p:cNvPr id="47" name="TextBox 38">
              <a:extLst>
                <a:ext uri="{FF2B5EF4-FFF2-40B4-BE49-F238E27FC236}">
                  <a16:creationId xmlns:a16="http://schemas.microsoft.com/office/drawing/2014/main" id="{7F0FB941-F47F-4DA1-97C7-5F30871A7296}"/>
                </a:ext>
              </a:extLst>
            </p:cNvPr>
            <p:cNvSpPr txBox="1"/>
            <p:nvPr/>
          </p:nvSpPr>
          <p:spPr>
            <a:xfrm>
              <a:off x="2017064" y="3447854"/>
              <a:ext cx="1928733" cy="523220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/>
              <a:r>
                <a:rPr lang="zh-CN" altLang="en-US" sz="2800" b="1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Poppins SemiBold" charset="0"/>
                </a:rPr>
                <a:t>团队管理</a:t>
              </a:r>
              <a:endParaRPr lang="zh-CN" altLang="en-US" sz="800" b="1" cap="all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6D9AC16A-6FE6-4B83-B0CD-95F0B13EBF62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3895C885-44A6-452B-9058-9E05382B8EC7}"/>
                </a:ext>
              </a:extLst>
            </p:cNvPr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288A680C-8E8E-456D-A346-F549BDAFF9B5}"/>
              </a:ext>
            </a:extLst>
          </p:cNvPr>
          <p:cNvGrpSpPr/>
          <p:nvPr/>
        </p:nvGrpSpPr>
        <p:grpSpPr>
          <a:xfrm>
            <a:off x="6554082" y="3734384"/>
            <a:ext cx="2749163" cy="572136"/>
            <a:chOff x="956666" y="3498086"/>
            <a:chExt cx="2749163" cy="572136"/>
          </a:xfrm>
        </p:grpSpPr>
        <p:sp>
          <p:nvSpPr>
            <p:cNvPr id="40" name="TextBox 38">
              <a:extLst>
                <a:ext uri="{FF2B5EF4-FFF2-40B4-BE49-F238E27FC236}">
                  <a16:creationId xmlns:a16="http://schemas.microsoft.com/office/drawing/2014/main" id="{B7782787-2DA2-42B6-B924-4DFBC467C60F}"/>
                </a:ext>
              </a:extLst>
            </p:cNvPr>
            <p:cNvSpPr txBox="1"/>
            <p:nvPr/>
          </p:nvSpPr>
          <p:spPr>
            <a:xfrm>
              <a:off x="1777096" y="3498086"/>
              <a:ext cx="1928733" cy="523220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/>
              <a:r>
                <a:rPr lang="zh-CN" altLang="en-US" sz="2800" b="1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Poppins SemiBold" charset="0"/>
                </a:rPr>
                <a:t>技术路线</a:t>
              </a:r>
              <a:endParaRPr lang="zh-CN" altLang="en-US" sz="800" b="1" cap="all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FCF79A53-91C7-4956-8657-CB8E70DFB74D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F2B2C350-DF59-485C-8D39-924184CB6A9F}"/>
                </a:ext>
              </a:extLst>
            </p:cNvPr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5226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>
            <a:extLst>
              <a:ext uri="{FF2B5EF4-FFF2-40B4-BE49-F238E27FC236}">
                <a16:creationId xmlns:a16="http://schemas.microsoft.com/office/drawing/2014/main" id="{B31FD9ED-7842-4841-B4B0-418CF745A783}"/>
              </a:ext>
            </a:extLst>
          </p:cNvPr>
          <p:cNvGrpSpPr/>
          <p:nvPr/>
        </p:nvGrpSpPr>
        <p:grpSpPr>
          <a:xfrm>
            <a:off x="304800" y="160072"/>
            <a:ext cx="845855" cy="957897"/>
            <a:chOff x="589078" y="2173649"/>
            <a:chExt cx="1147751" cy="1299782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0BD90A63-9952-49ED-B2B0-2B31B16BB931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B1E5FD5B-14E1-4B5B-BE71-760E05D7D0EF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8B8C661E-BD30-43C2-A433-B33E8C99A3CC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5431DB3F-2B9E-471B-B83A-3AA3318295DF}"/>
                </a:ext>
              </a:extLst>
            </p:cNvPr>
            <p:cNvSpPr txBox="1"/>
            <p:nvPr/>
          </p:nvSpPr>
          <p:spPr>
            <a:xfrm>
              <a:off x="907667" y="2220553"/>
              <a:ext cx="829162" cy="125287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56BFCEC6-22CE-4CDA-8267-8F8302C26831}"/>
              </a:ext>
            </a:extLst>
          </p:cNvPr>
          <p:cNvSpPr txBox="1"/>
          <p:nvPr/>
        </p:nvSpPr>
        <p:spPr>
          <a:xfrm>
            <a:off x="1360280" y="101279"/>
            <a:ext cx="4735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项目创新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996CA8F-8C12-4E6B-85BC-8B54AEFEB0D7}"/>
              </a:ext>
            </a:extLst>
          </p:cNvPr>
          <p:cNvSpPr txBox="1"/>
          <p:nvPr/>
        </p:nvSpPr>
        <p:spPr>
          <a:xfrm>
            <a:off x="1365619" y="674947"/>
            <a:ext cx="4092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55C0AF"/>
                </a:solidFill>
              </a:rPr>
              <a:t>增强模型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BB8463D-FD61-43B1-B66F-AD33ABFA260A}"/>
              </a:ext>
            </a:extLst>
          </p:cNvPr>
          <p:cNvGrpSpPr/>
          <p:nvPr/>
        </p:nvGrpSpPr>
        <p:grpSpPr>
          <a:xfrm>
            <a:off x="304800" y="3429000"/>
            <a:ext cx="3257862" cy="1071056"/>
            <a:chOff x="1541767" y="5381575"/>
            <a:chExt cx="2729353" cy="612000"/>
          </a:xfrm>
        </p:grpSpPr>
        <p:sp>
          <p:nvSpPr>
            <p:cNvPr id="15" name="圆角矩形 20">
              <a:extLst>
                <a:ext uri="{FF2B5EF4-FFF2-40B4-BE49-F238E27FC236}">
                  <a16:creationId xmlns:a16="http://schemas.microsoft.com/office/drawing/2014/main" id="{FCBD76C9-7E30-4B89-AE98-32CD54729436}"/>
                </a:ext>
              </a:extLst>
            </p:cNvPr>
            <p:cNvSpPr/>
            <p:nvPr/>
          </p:nvSpPr>
          <p:spPr>
            <a:xfrm>
              <a:off x="1541767" y="5381575"/>
              <a:ext cx="2729353" cy="612000"/>
            </a:xfrm>
            <a:prstGeom prst="roundRect">
              <a:avLst/>
            </a:prstGeom>
            <a:solidFill>
              <a:srgbClr val="D9D9D9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+mj-ea"/>
                <a:ea typeface="+mj-ea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C980941-4311-452A-8EB9-ADB5D63EB612}"/>
                </a:ext>
              </a:extLst>
            </p:cNvPr>
            <p:cNvSpPr/>
            <p:nvPr/>
          </p:nvSpPr>
          <p:spPr>
            <a:xfrm>
              <a:off x="1920022" y="5524027"/>
              <a:ext cx="1972842" cy="2766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rgbClr val="113F4E"/>
                  </a:solidFill>
                </a:rPr>
                <a:t>收集出错信息</a:t>
              </a:r>
            </a:p>
          </p:txBody>
        </p:sp>
      </p:grpSp>
      <p:sp>
        <p:nvSpPr>
          <p:cNvPr id="2" name="流程图: 决策 1">
            <a:extLst>
              <a:ext uri="{FF2B5EF4-FFF2-40B4-BE49-F238E27FC236}">
                <a16:creationId xmlns:a16="http://schemas.microsoft.com/office/drawing/2014/main" id="{6626F0F8-EB1A-4DDF-A4F8-BF04B36420C0}"/>
              </a:ext>
            </a:extLst>
          </p:cNvPr>
          <p:cNvSpPr/>
          <p:nvPr/>
        </p:nvSpPr>
        <p:spPr>
          <a:xfrm>
            <a:off x="4202317" y="2947542"/>
            <a:ext cx="2861733" cy="1945691"/>
          </a:xfrm>
          <a:prstGeom prst="flowChartDecisi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chemeClr val="bg1"/>
                </a:solidFill>
              </a:ln>
              <a:solidFill>
                <a:srgbClr val="113F4E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3A25339-B199-44CB-8C77-740F39620A08}"/>
              </a:ext>
            </a:extLst>
          </p:cNvPr>
          <p:cNvSpPr/>
          <p:nvPr/>
        </p:nvSpPr>
        <p:spPr>
          <a:xfrm>
            <a:off x="4477259" y="3639254"/>
            <a:ext cx="23548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113F4E"/>
                </a:solidFill>
              </a:rPr>
              <a:t>达到阈值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09CB45EA-642F-4113-BD35-AB5FA499EF78}"/>
              </a:ext>
            </a:extLst>
          </p:cNvPr>
          <p:cNvGrpSpPr/>
          <p:nvPr/>
        </p:nvGrpSpPr>
        <p:grpSpPr>
          <a:xfrm>
            <a:off x="8144535" y="3384859"/>
            <a:ext cx="3257862" cy="1071056"/>
            <a:chOff x="1541767" y="5381575"/>
            <a:chExt cx="2729353" cy="612000"/>
          </a:xfrm>
        </p:grpSpPr>
        <p:sp>
          <p:nvSpPr>
            <p:cNvPr id="25" name="圆角矩形 20">
              <a:extLst>
                <a:ext uri="{FF2B5EF4-FFF2-40B4-BE49-F238E27FC236}">
                  <a16:creationId xmlns:a16="http://schemas.microsoft.com/office/drawing/2014/main" id="{F7473C77-8257-4082-BD3D-3376DED75C5C}"/>
                </a:ext>
              </a:extLst>
            </p:cNvPr>
            <p:cNvSpPr/>
            <p:nvPr/>
          </p:nvSpPr>
          <p:spPr>
            <a:xfrm>
              <a:off x="1541767" y="5381575"/>
              <a:ext cx="2729353" cy="612000"/>
            </a:xfrm>
            <a:prstGeom prst="roundRect">
              <a:avLst/>
            </a:prstGeom>
            <a:solidFill>
              <a:srgbClr val="D9D9D9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+mj-ea"/>
                <a:ea typeface="+mj-ea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DFF8E05E-01F7-4BCE-8BC8-B636B55C5D0A}"/>
                </a:ext>
              </a:extLst>
            </p:cNvPr>
            <p:cNvSpPr/>
            <p:nvPr/>
          </p:nvSpPr>
          <p:spPr>
            <a:xfrm>
              <a:off x="1920022" y="5524027"/>
              <a:ext cx="1972842" cy="2989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rgbClr val="113F4E"/>
                  </a:solidFill>
                </a:rPr>
                <a:t>模型再训练</a:t>
              </a:r>
            </a:p>
          </p:txBody>
        </p:sp>
      </p:grp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378F76AB-26B5-48A9-9EDB-797CE5FC7618}"/>
              </a:ext>
            </a:extLst>
          </p:cNvPr>
          <p:cNvSpPr/>
          <p:nvPr/>
        </p:nvSpPr>
        <p:spPr>
          <a:xfrm>
            <a:off x="1493463" y="2029293"/>
            <a:ext cx="1411292" cy="351047"/>
          </a:xfrm>
          <a:prstGeom prst="roundRect">
            <a:avLst/>
          </a:prstGeom>
          <a:solidFill>
            <a:srgbClr val="55C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自动化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4AE3C7B0-ED59-48D3-BDC2-205658CFE9EB}"/>
              </a:ext>
            </a:extLst>
          </p:cNvPr>
          <p:cNvSpPr/>
          <p:nvPr/>
        </p:nvSpPr>
        <p:spPr>
          <a:xfrm>
            <a:off x="3717021" y="1683970"/>
            <a:ext cx="1740804" cy="351047"/>
          </a:xfrm>
          <a:prstGeom prst="roundRect">
            <a:avLst/>
          </a:prstGeom>
          <a:solidFill>
            <a:srgbClr val="55C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投诉分类模型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04077D7D-3CF7-4A8F-83BA-25BE963B2D12}"/>
              </a:ext>
            </a:extLst>
          </p:cNvPr>
          <p:cNvSpPr/>
          <p:nvPr/>
        </p:nvSpPr>
        <p:spPr>
          <a:xfrm>
            <a:off x="6095999" y="1233895"/>
            <a:ext cx="1681537" cy="287741"/>
          </a:xfrm>
          <a:prstGeom prst="roundRect">
            <a:avLst/>
          </a:prstGeom>
          <a:solidFill>
            <a:srgbClr val="55C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投诉筛查模型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DD0128FB-CBE0-4C49-B4E1-89B1177F130E}"/>
              </a:ext>
            </a:extLst>
          </p:cNvPr>
          <p:cNvSpPr/>
          <p:nvPr/>
        </p:nvSpPr>
        <p:spPr>
          <a:xfrm>
            <a:off x="8596035" y="766922"/>
            <a:ext cx="1411292" cy="351047"/>
          </a:xfrm>
          <a:prstGeom prst="roundRect">
            <a:avLst/>
          </a:prstGeom>
          <a:solidFill>
            <a:srgbClr val="55C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模型纠正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2906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>
            <a:extLst>
              <a:ext uri="{FF2B5EF4-FFF2-40B4-BE49-F238E27FC236}">
                <a16:creationId xmlns:a16="http://schemas.microsoft.com/office/drawing/2014/main" id="{B31FD9ED-7842-4841-B4B0-418CF745A783}"/>
              </a:ext>
            </a:extLst>
          </p:cNvPr>
          <p:cNvGrpSpPr/>
          <p:nvPr/>
        </p:nvGrpSpPr>
        <p:grpSpPr>
          <a:xfrm>
            <a:off x="304800" y="160072"/>
            <a:ext cx="845855" cy="957897"/>
            <a:chOff x="589078" y="2173649"/>
            <a:chExt cx="1147751" cy="1299782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0BD90A63-9952-49ED-B2B0-2B31B16BB931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B1E5FD5B-14E1-4B5B-BE71-760E05D7D0EF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8B8C661E-BD30-43C2-A433-B33E8C99A3CC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5431DB3F-2B9E-471B-B83A-3AA3318295DF}"/>
                </a:ext>
              </a:extLst>
            </p:cNvPr>
            <p:cNvSpPr txBox="1"/>
            <p:nvPr/>
          </p:nvSpPr>
          <p:spPr>
            <a:xfrm>
              <a:off x="907667" y="2220553"/>
              <a:ext cx="829162" cy="125287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56BFCEC6-22CE-4CDA-8267-8F8302C26831}"/>
              </a:ext>
            </a:extLst>
          </p:cNvPr>
          <p:cNvSpPr txBox="1"/>
          <p:nvPr/>
        </p:nvSpPr>
        <p:spPr>
          <a:xfrm>
            <a:off x="1360280" y="101279"/>
            <a:ext cx="4735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项目创新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996CA8F-8C12-4E6B-85BC-8B54AEFEB0D7}"/>
              </a:ext>
            </a:extLst>
          </p:cNvPr>
          <p:cNvSpPr txBox="1"/>
          <p:nvPr/>
        </p:nvSpPr>
        <p:spPr>
          <a:xfrm>
            <a:off x="1365619" y="674947"/>
            <a:ext cx="4092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55C0AF"/>
                </a:solidFill>
              </a:rPr>
              <a:t>总结</a:t>
            </a: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740E8918-2DD9-4B4D-8A6C-1FD4E5D334AE}"/>
              </a:ext>
            </a:extLst>
          </p:cNvPr>
          <p:cNvGrpSpPr/>
          <p:nvPr/>
        </p:nvGrpSpPr>
        <p:grpSpPr>
          <a:xfrm>
            <a:off x="644693" y="2313865"/>
            <a:ext cx="2708701" cy="584775"/>
            <a:chOff x="1541767" y="5381576"/>
            <a:chExt cx="2729353" cy="612000"/>
          </a:xfrm>
        </p:grpSpPr>
        <p:sp>
          <p:nvSpPr>
            <p:cNvPr id="54" name="圆角矩形 20">
              <a:extLst>
                <a:ext uri="{FF2B5EF4-FFF2-40B4-BE49-F238E27FC236}">
                  <a16:creationId xmlns:a16="http://schemas.microsoft.com/office/drawing/2014/main" id="{7D62CB38-E32F-44B9-8E54-B82DCB6A47C8}"/>
                </a:ext>
              </a:extLst>
            </p:cNvPr>
            <p:cNvSpPr/>
            <p:nvPr/>
          </p:nvSpPr>
          <p:spPr>
            <a:xfrm>
              <a:off x="1541767" y="5381576"/>
              <a:ext cx="2729353" cy="612000"/>
            </a:xfrm>
            <a:prstGeom prst="roundRect">
              <a:avLst/>
            </a:prstGeom>
            <a:solidFill>
              <a:srgbClr val="D9D9D9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+mj-ea"/>
                <a:ea typeface="+mj-ea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3C860B58-5B04-49D4-B18C-DEEB1EB6021F}"/>
                </a:ext>
              </a:extLst>
            </p:cNvPr>
            <p:cNvSpPr/>
            <p:nvPr/>
          </p:nvSpPr>
          <p:spPr>
            <a:xfrm>
              <a:off x="1920022" y="5524027"/>
              <a:ext cx="1972842" cy="3543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rgbClr val="113F4E"/>
                  </a:solidFill>
                </a:rPr>
                <a:t>新话题发现与预警</a:t>
              </a: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DB817158-E35B-4A26-8503-017C1C39A8AB}"/>
              </a:ext>
            </a:extLst>
          </p:cNvPr>
          <p:cNvGrpSpPr/>
          <p:nvPr/>
        </p:nvGrpSpPr>
        <p:grpSpPr>
          <a:xfrm>
            <a:off x="644693" y="3978473"/>
            <a:ext cx="2708701" cy="584775"/>
            <a:chOff x="1541767" y="5381576"/>
            <a:chExt cx="2729353" cy="612000"/>
          </a:xfrm>
        </p:grpSpPr>
        <p:sp>
          <p:nvSpPr>
            <p:cNvPr id="57" name="圆角矩形 20">
              <a:extLst>
                <a:ext uri="{FF2B5EF4-FFF2-40B4-BE49-F238E27FC236}">
                  <a16:creationId xmlns:a16="http://schemas.microsoft.com/office/drawing/2014/main" id="{A85C155C-4A93-4AC3-B6DA-756290A19C3A}"/>
                </a:ext>
              </a:extLst>
            </p:cNvPr>
            <p:cNvSpPr/>
            <p:nvPr/>
          </p:nvSpPr>
          <p:spPr>
            <a:xfrm>
              <a:off x="1541767" y="5381576"/>
              <a:ext cx="2729353" cy="612000"/>
            </a:xfrm>
            <a:prstGeom prst="roundRect">
              <a:avLst/>
            </a:prstGeom>
            <a:solidFill>
              <a:srgbClr val="D9D9D9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54AB8B97-B297-4678-B10B-E93FD68EE4AA}"/>
                </a:ext>
              </a:extLst>
            </p:cNvPr>
            <p:cNvSpPr/>
            <p:nvPr/>
          </p:nvSpPr>
          <p:spPr>
            <a:xfrm>
              <a:off x="1920022" y="5524027"/>
              <a:ext cx="1972842" cy="3865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113F4E"/>
                  </a:solidFill>
                </a:rPr>
                <a:t>增强模型</a:t>
              </a:r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988A90B2-F8CF-4692-9784-EC70C4295960}"/>
              </a:ext>
            </a:extLst>
          </p:cNvPr>
          <p:cNvGrpSpPr/>
          <p:nvPr/>
        </p:nvGrpSpPr>
        <p:grpSpPr>
          <a:xfrm>
            <a:off x="644693" y="3146169"/>
            <a:ext cx="2708701" cy="584775"/>
            <a:chOff x="1541767" y="5381575"/>
            <a:chExt cx="2729353" cy="612000"/>
          </a:xfrm>
        </p:grpSpPr>
        <p:sp>
          <p:nvSpPr>
            <p:cNvPr id="60" name="圆角矩形 20">
              <a:extLst>
                <a:ext uri="{FF2B5EF4-FFF2-40B4-BE49-F238E27FC236}">
                  <a16:creationId xmlns:a16="http://schemas.microsoft.com/office/drawing/2014/main" id="{9A02C468-7C95-4E21-9CD7-419126A1EFF2}"/>
                </a:ext>
              </a:extLst>
            </p:cNvPr>
            <p:cNvSpPr/>
            <p:nvPr/>
          </p:nvSpPr>
          <p:spPr>
            <a:xfrm>
              <a:off x="1541767" y="5381575"/>
              <a:ext cx="2729353" cy="612000"/>
            </a:xfrm>
            <a:prstGeom prst="roundRect">
              <a:avLst/>
            </a:prstGeom>
            <a:solidFill>
              <a:srgbClr val="D9D9D9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06797F9C-8991-447E-8312-F62BA83C4E41}"/>
                </a:ext>
              </a:extLst>
            </p:cNvPr>
            <p:cNvSpPr/>
            <p:nvPr/>
          </p:nvSpPr>
          <p:spPr>
            <a:xfrm>
              <a:off x="1920022" y="5524027"/>
              <a:ext cx="1972842" cy="3865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113F4E"/>
                  </a:solidFill>
                </a:rPr>
                <a:t>无效信息筛查</a:t>
              </a: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0D9CBBF4-3144-48EC-8CF1-D92B61137496}"/>
              </a:ext>
            </a:extLst>
          </p:cNvPr>
          <p:cNvGrpSpPr/>
          <p:nvPr/>
        </p:nvGrpSpPr>
        <p:grpSpPr>
          <a:xfrm>
            <a:off x="644693" y="4810777"/>
            <a:ext cx="2708701" cy="584775"/>
            <a:chOff x="1541767" y="5381576"/>
            <a:chExt cx="2729353" cy="612000"/>
          </a:xfrm>
        </p:grpSpPr>
        <p:sp>
          <p:nvSpPr>
            <p:cNvPr id="63" name="圆角矩形 20">
              <a:extLst>
                <a:ext uri="{FF2B5EF4-FFF2-40B4-BE49-F238E27FC236}">
                  <a16:creationId xmlns:a16="http://schemas.microsoft.com/office/drawing/2014/main" id="{21CB311D-45F7-4CD5-A39C-4827135B6B35}"/>
                </a:ext>
              </a:extLst>
            </p:cNvPr>
            <p:cNvSpPr/>
            <p:nvPr/>
          </p:nvSpPr>
          <p:spPr>
            <a:xfrm>
              <a:off x="1541767" y="5381576"/>
              <a:ext cx="2729353" cy="612000"/>
            </a:xfrm>
            <a:prstGeom prst="roundRect">
              <a:avLst/>
            </a:prstGeom>
            <a:solidFill>
              <a:srgbClr val="D9D9D9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C2287BED-A873-4AF7-AE08-D22025B6C30F}"/>
                </a:ext>
              </a:extLst>
            </p:cNvPr>
            <p:cNvSpPr/>
            <p:nvPr/>
          </p:nvSpPr>
          <p:spPr>
            <a:xfrm>
              <a:off x="1920022" y="5524027"/>
              <a:ext cx="1972842" cy="3865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113F4E"/>
                  </a:solidFill>
                </a:rPr>
                <a:t>情感分析</a:t>
              </a:r>
            </a:p>
          </p:txBody>
        </p:sp>
      </p:grp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228BB8B9-B59C-48DD-BB12-1C612DA2FDC5}"/>
              </a:ext>
            </a:extLst>
          </p:cNvPr>
          <p:cNvSpPr/>
          <p:nvPr/>
        </p:nvSpPr>
        <p:spPr>
          <a:xfrm>
            <a:off x="237803" y="2068331"/>
            <a:ext cx="3522479" cy="3568287"/>
          </a:xfrm>
          <a:prstGeom prst="roundRect">
            <a:avLst/>
          </a:prstGeom>
          <a:noFill/>
          <a:ln w="28575">
            <a:solidFill>
              <a:srgbClr val="113F4E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A72E3FE3-E928-4FA2-AE52-F6CB54B0DE71}"/>
              </a:ext>
            </a:extLst>
          </p:cNvPr>
          <p:cNvSpPr/>
          <p:nvPr/>
        </p:nvSpPr>
        <p:spPr>
          <a:xfrm>
            <a:off x="1293396" y="1476218"/>
            <a:ext cx="1411292" cy="351047"/>
          </a:xfrm>
          <a:prstGeom prst="roundRect">
            <a:avLst/>
          </a:prstGeom>
          <a:solidFill>
            <a:srgbClr val="55C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创新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C2802FB5-E548-4868-AC30-FBD3A14F17A5}"/>
              </a:ext>
            </a:extLst>
          </p:cNvPr>
          <p:cNvGrpSpPr/>
          <p:nvPr/>
        </p:nvGrpSpPr>
        <p:grpSpPr>
          <a:xfrm>
            <a:off x="4833201" y="2724406"/>
            <a:ext cx="2708701" cy="584775"/>
            <a:chOff x="1541767" y="5381576"/>
            <a:chExt cx="2729353" cy="612000"/>
          </a:xfrm>
        </p:grpSpPr>
        <p:sp>
          <p:nvSpPr>
            <p:cNvPr id="74" name="圆角矩形 20">
              <a:extLst>
                <a:ext uri="{FF2B5EF4-FFF2-40B4-BE49-F238E27FC236}">
                  <a16:creationId xmlns:a16="http://schemas.microsoft.com/office/drawing/2014/main" id="{C5ED37A1-D5A6-4536-8D2D-2E689854CD67}"/>
                </a:ext>
              </a:extLst>
            </p:cNvPr>
            <p:cNvSpPr/>
            <p:nvPr/>
          </p:nvSpPr>
          <p:spPr>
            <a:xfrm>
              <a:off x="1541767" y="5381576"/>
              <a:ext cx="2729353" cy="612000"/>
            </a:xfrm>
            <a:prstGeom prst="roundRect">
              <a:avLst/>
            </a:prstGeom>
            <a:solidFill>
              <a:srgbClr val="D9D9D9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C4F90B6D-75DA-4190-95E3-9016729E08F3}"/>
                </a:ext>
              </a:extLst>
            </p:cNvPr>
            <p:cNvSpPr/>
            <p:nvPr/>
          </p:nvSpPr>
          <p:spPr>
            <a:xfrm>
              <a:off x="1920022" y="5524027"/>
              <a:ext cx="1972842" cy="3865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113F4E"/>
                  </a:solidFill>
                </a:rPr>
                <a:t>准确分类</a:t>
              </a:r>
            </a:p>
          </p:txBody>
        </p: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1BC8832C-1BFD-4F6A-AD78-0CCC087F71A0}"/>
              </a:ext>
            </a:extLst>
          </p:cNvPr>
          <p:cNvGrpSpPr/>
          <p:nvPr/>
        </p:nvGrpSpPr>
        <p:grpSpPr>
          <a:xfrm>
            <a:off x="4833201" y="4405185"/>
            <a:ext cx="2708701" cy="584775"/>
            <a:chOff x="1541767" y="5381576"/>
            <a:chExt cx="2729353" cy="612000"/>
          </a:xfrm>
        </p:grpSpPr>
        <p:sp>
          <p:nvSpPr>
            <p:cNvPr id="77" name="圆角矩形 20">
              <a:extLst>
                <a:ext uri="{FF2B5EF4-FFF2-40B4-BE49-F238E27FC236}">
                  <a16:creationId xmlns:a16="http://schemas.microsoft.com/office/drawing/2014/main" id="{9C5BD5E4-102F-4932-8CDD-91DABB3DDB26}"/>
                </a:ext>
              </a:extLst>
            </p:cNvPr>
            <p:cNvSpPr/>
            <p:nvPr/>
          </p:nvSpPr>
          <p:spPr>
            <a:xfrm>
              <a:off x="1541767" y="5381576"/>
              <a:ext cx="2729353" cy="612000"/>
            </a:xfrm>
            <a:prstGeom prst="roundRect">
              <a:avLst/>
            </a:prstGeom>
            <a:solidFill>
              <a:srgbClr val="D9D9D9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898B1FB3-1D3D-47D1-B043-CE7D8A5C015F}"/>
                </a:ext>
              </a:extLst>
            </p:cNvPr>
            <p:cNvSpPr/>
            <p:nvPr/>
          </p:nvSpPr>
          <p:spPr>
            <a:xfrm>
              <a:off x="1920022" y="5524027"/>
              <a:ext cx="1972842" cy="3865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113F4E"/>
                  </a:solidFill>
                </a:rPr>
                <a:t>热点分析与预测</a:t>
              </a:r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EC4C8609-23E4-4A4D-8FE4-3CC82E8059E8}"/>
              </a:ext>
            </a:extLst>
          </p:cNvPr>
          <p:cNvGrpSpPr/>
          <p:nvPr/>
        </p:nvGrpSpPr>
        <p:grpSpPr>
          <a:xfrm>
            <a:off x="4833201" y="3572881"/>
            <a:ext cx="2708701" cy="584775"/>
            <a:chOff x="1541767" y="5381575"/>
            <a:chExt cx="2729353" cy="612000"/>
          </a:xfrm>
        </p:grpSpPr>
        <p:sp>
          <p:nvSpPr>
            <p:cNvPr id="80" name="圆角矩形 20">
              <a:extLst>
                <a:ext uri="{FF2B5EF4-FFF2-40B4-BE49-F238E27FC236}">
                  <a16:creationId xmlns:a16="http://schemas.microsoft.com/office/drawing/2014/main" id="{0787121F-43D5-4961-956A-610E9EA39957}"/>
                </a:ext>
              </a:extLst>
            </p:cNvPr>
            <p:cNvSpPr/>
            <p:nvPr/>
          </p:nvSpPr>
          <p:spPr>
            <a:xfrm>
              <a:off x="1541767" y="5381575"/>
              <a:ext cx="2729353" cy="612000"/>
            </a:xfrm>
            <a:prstGeom prst="roundRect">
              <a:avLst/>
            </a:prstGeom>
            <a:solidFill>
              <a:srgbClr val="D9D9D9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2D9EF6E1-4D6F-4993-8A66-439BA1FA30F2}"/>
                </a:ext>
              </a:extLst>
            </p:cNvPr>
            <p:cNvSpPr/>
            <p:nvPr/>
          </p:nvSpPr>
          <p:spPr>
            <a:xfrm>
              <a:off x="1920022" y="5524027"/>
              <a:ext cx="1972842" cy="3865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113F4E"/>
                  </a:solidFill>
                </a:rPr>
                <a:t>事件合并</a:t>
              </a:r>
            </a:p>
          </p:txBody>
        </p:sp>
      </p:grp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07446AA4-1791-4AB9-8C30-F83DDBCF0E77}"/>
              </a:ext>
            </a:extLst>
          </p:cNvPr>
          <p:cNvSpPr/>
          <p:nvPr/>
        </p:nvSpPr>
        <p:spPr>
          <a:xfrm>
            <a:off x="4412908" y="2495043"/>
            <a:ext cx="3522479" cy="2752562"/>
          </a:xfrm>
          <a:prstGeom prst="roundRect">
            <a:avLst/>
          </a:prstGeom>
          <a:noFill/>
          <a:ln w="28575">
            <a:solidFill>
              <a:srgbClr val="113F4E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62FBC712-2615-4B34-A3B7-2E3E9C3CFFD1}"/>
              </a:ext>
            </a:extLst>
          </p:cNvPr>
          <p:cNvSpPr/>
          <p:nvPr/>
        </p:nvSpPr>
        <p:spPr>
          <a:xfrm>
            <a:off x="5457825" y="1692938"/>
            <a:ext cx="1411292" cy="351047"/>
          </a:xfrm>
          <a:prstGeom prst="roundRect">
            <a:avLst/>
          </a:prstGeom>
          <a:solidFill>
            <a:srgbClr val="55C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难点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7747CE98-552B-4FCA-B58E-EBF0E1C6FA4F}"/>
              </a:ext>
            </a:extLst>
          </p:cNvPr>
          <p:cNvGrpSpPr/>
          <p:nvPr/>
        </p:nvGrpSpPr>
        <p:grpSpPr>
          <a:xfrm>
            <a:off x="8907087" y="3136612"/>
            <a:ext cx="2708701" cy="584775"/>
            <a:chOff x="1541767" y="5381576"/>
            <a:chExt cx="2729353" cy="612000"/>
          </a:xfrm>
        </p:grpSpPr>
        <p:sp>
          <p:nvSpPr>
            <p:cNvPr id="97" name="圆角矩形 20">
              <a:extLst>
                <a:ext uri="{FF2B5EF4-FFF2-40B4-BE49-F238E27FC236}">
                  <a16:creationId xmlns:a16="http://schemas.microsoft.com/office/drawing/2014/main" id="{838D8A6B-2673-418C-9663-60A639136821}"/>
                </a:ext>
              </a:extLst>
            </p:cNvPr>
            <p:cNvSpPr/>
            <p:nvPr/>
          </p:nvSpPr>
          <p:spPr>
            <a:xfrm>
              <a:off x="1541767" y="5381576"/>
              <a:ext cx="2729353" cy="612000"/>
            </a:xfrm>
            <a:prstGeom prst="roundRect">
              <a:avLst/>
            </a:prstGeom>
            <a:solidFill>
              <a:srgbClr val="D9D9D9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19FBB831-A2E2-4695-BAA5-3773FD417CA2}"/>
                </a:ext>
              </a:extLst>
            </p:cNvPr>
            <p:cNvSpPr/>
            <p:nvPr/>
          </p:nvSpPr>
          <p:spPr>
            <a:xfrm>
              <a:off x="1920022" y="5524027"/>
              <a:ext cx="1972842" cy="3865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113F4E"/>
                  </a:solidFill>
                </a:rPr>
                <a:t>提高工作效率</a:t>
              </a:r>
            </a:p>
          </p:txBody>
        </p:sp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41A916A0-0C40-4F98-82C2-DDCBCE8EF151}"/>
              </a:ext>
            </a:extLst>
          </p:cNvPr>
          <p:cNvGrpSpPr/>
          <p:nvPr/>
        </p:nvGrpSpPr>
        <p:grpSpPr>
          <a:xfrm>
            <a:off x="8907087" y="3968916"/>
            <a:ext cx="2708701" cy="584775"/>
            <a:chOff x="1541767" y="5381575"/>
            <a:chExt cx="2729353" cy="612000"/>
          </a:xfrm>
        </p:grpSpPr>
        <p:sp>
          <p:nvSpPr>
            <p:cNvPr id="103" name="圆角矩形 20">
              <a:extLst>
                <a:ext uri="{FF2B5EF4-FFF2-40B4-BE49-F238E27FC236}">
                  <a16:creationId xmlns:a16="http://schemas.microsoft.com/office/drawing/2014/main" id="{51CD776E-9130-464E-8F13-45BB17E7DD4E}"/>
                </a:ext>
              </a:extLst>
            </p:cNvPr>
            <p:cNvSpPr/>
            <p:nvPr/>
          </p:nvSpPr>
          <p:spPr>
            <a:xfrm>
              <a:off x="1541767" y="5381575"/>
              <a:ext cx="2729353" cy="612000"/>
            </a:xfrm>
            <a:prstGeom prst="roundRect">
              <a:avLst/>
            </a:prstGeom>
            <a:solidFill>
              <a:srgbClr val="D9D9D9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4D6A0628-6BC5-452F-88DB-C8EDF3B62B20}"/>
                </a:ext>
              </a:extLst>
            </p:cNvPr>
            <p:cNvSpPr/>
            <p:nvPr/>
          </p:nvSpPr>
          <p:spPr>
            <a:xfrm>
              <a:off x="1920022" y="5524027"/>
              <a:ext cx="1972842" cy="3865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113F4E"/>
                  </a:solidFill>
                </a:rPr>
                <a:t>事件跟踪和预警</a:t>
              </a:r>
            </a:p>
          </p:txBody>
        </p:sp>
      </p:grp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5DEB3E38-AFCC-4B2F-9E1D-7BDDC4D06B35}"/>
              </a:ext>
            </a:extLst>
          </p:cNvPr>
          <p:cNvSpPr/>
          <p:nvPr/>
        </p:nvSpPr>
        <p:spPr>
          <a:xfrm>
            <a:off x="8500197" y="2891079"/>
            <a:ext cx="3522479" cy="1916198"/>
          </a:xfrm>
          <a:prstGeom prst="roundRect">
            <a:avLst/>
          </a:prstGeom>
          <a:noFill/>
          <a:ln w="28575">
            <a:solidFill>
              <a:srgbClr val="113F4E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4C48C242-AAD7-45DA-9A1C-9B209B25E041}"/>
              </a:ext>
            </a:extLst>
          </p:cNvPr>
          <p:cNvSpPr/>
          <p:nvPr/>
        </p:nvSpPr>
        <p:spPr>
          <a:xfrm>
            <a:off x="9555790" y="2028988"/>
            <a:ext cx="1411292" cy="351047"/>
          </a:xfrm>
          <a:prstGeom prst="roundRect">
            <a:avLst/>
          </a:prstGeom>
          <a:solidFill>
            <a:srgbClr val="55C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目标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B6066D30-A20A-4FBA-BC2A-5C9ACEF0C8AD}"/>
              </a:ext>
            </a:extLst>
          </p:cNvPr>
          <p:cNvCxnSpPr>
            <a:cxnSpLocks/>
            <a:stCxn id="85" idx="3"/>
            <a:endCxn id="105" idx="1"/>
          </p:cNvCxnSpPr>
          <p:nvPr/>
        </p:nvCxnSpPr>
        <p:spPr>
          <a:xfrm flipV="1">
            <a:off x="7935387" y="3849178"/>
            <a:ext cx="564810" cy="22146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5A87851-3249-47DE-A637-0D661ED325B1}"/>
              </a:ext>
            </a:extLst>
          </p:cNvPr>
          <p:cNvCxnSpPr>
            <a:cxnSpLocks/>
            <a:stCxn id="4" idx="3"/>
            <a:endCxn id="85" idx="1"/>
          </p:cNvCxnSpPr>
          <p:nvPr/>
        </p:nvCxnSpPr>
        <p:spPr>
          <a:xfrm>
            <a:off x="3760282" y="3852475"/>
            <a:ext cx="652626" cy="18849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699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6" grpId="0" animBg="1"/>
      <p:bldP spid="105" grpId="0" animBg="1"/>
      <p:bldP spid="10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216A7B83-B7C0-4F4C-94CC-150681C0EF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558CC3F4-24F2-4D71-8114-35FBC57E409E}"/>
              </a:ext>
            </a:extLst>
          </p:cNvPr>
          <p:cNvGrpSpPr/>
          <p:nvPr/>
        </p:nvGrpSpPr>
        <p:grpSpPr>
          <a:xfrm>
            <a:off x="2490254" y="2080769"/>
            <a:ext cx="7211492" cy="1244032"/>
            <a:chOff x="6095170" y="800550"/>
            <a:chExt cx="4431605" cy="1244032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9B3EB80-36BA-4B82-862B-A9E9A822B277}"/>
                </a:ext>
              </a:extLst>
            </p:cNvPr>
            <p:cNvSpPr txBox="1"/>
            <p:nvPr/>
          </p:nvSpPr>
          <p:spPr>
            <a:xfrm>
              <a:off x="6124654" y="800550"/>
              <a:ext cx="4305300" cy="5847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55C0A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4</a:t>
              </a:r>
              <a:endParaRPr lang="zh-CN" altLang="en-US" sz="3200" dirty="0">
                <a:solidFill>
                  <a:srgbClr val="55C0A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CC083D12-B503-4B67-8D8D-9790679E284D}"/>
                </a:ext>
              </a:extLst>
            </p:cNvPr>
            <p:cNvSpPr txBox="1"/>
            <p:nvPr/>
          </p:nvSpPr>
          <p:spPr>
            <a:xfrm>
              <a:off x="6095170" y="1336696"/>
              <a:ext cx="443160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b="1" spc="600" dirty="0">
                  <a:solidFill>
                    <a:srgbClr val="113F4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技术总结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11225281-4BDF-4421-9A8E-AA44C7DA140D}"/>
              </a:ext>
            </a:extLst>
          </p:cNvPr>
          <p:cNvGrpSpPr/>
          <p:nvPr/>
        </p:nvGrpSpPr>
        <p:grpSpPr>
          <a:xfrm>
            <a:off x="977864" y="2081525"/>
            <a:ext cx="1126328" cy="1243276"/>
            <a:chOff x="589078" y="2173649"/>
            <a:chExt cx="1126328" cy="1243276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B8247F47-19E5-4E6A-8867-3423F2E7AEAE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1DFAF6ED-F573-463F-B0F6-4885B32E8488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C9455EE8-908B-4D3E-81B2-AFC27CF43C63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D4CDD749-5E1D-4D14-861D-8AB76BB9010E}"/>
                </a:ext>
              </a:extLst>
            </p:cNvPr>
            <p:cNvSpPr txBox="1"/>
            <p:nvPr/>
          </p:nvSpPr>
          <p:spPr>
            <a:xfrm>
              <a:off x="907668" y="2220553"/>
              <a:ext cx="611065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4409856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7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4" presetID="2" presetClass="entr" presetSubtype="1" fill="hold" nodeType="after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6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7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4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2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  <p:bldP spid="16" grpId="0"/>
          <p:bldP spid="17" grpId="0"/>
        </p:bld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>
            <a:extLst>
              <a:ext uri="{FF2B5EF4-FFF2-40B4-BE49-F238E27FC236}">
                <a16:creationId xmlns:a16="http://schemas.microsoft.com/office/drawing/2014/main" id="{B31FD9ED-7842-4841-B4B0-418CF745A783}"/>
              </a:ext>
            </a:extLst>
          </p:cNvPr>
          <p:cNvGrpSpPr/>
          <p:nvPr/>
        </p:nvGrpSpPr>
        <p:grpSpPr>
          <a:xfrm>
            <a:off x="304800" y="160072"/>
            <a:ext cx="845855" cy="957897"/>
            <a:chOff x="589078" y="2173649"/>
            <a:chExt cx="1147751" cy="1299782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0BD90A63-9952-49ED-B2B0-2B31B16BB931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B1E5FD5B-14E1-4B5B-BE71-760E05D7D0EF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8B8C661E-BD30-43C2-A433-B33E8C99A3CC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5431DB3F-2B9E-471B-B83A-3AA3318295DF}"/>
                </a:ext>
              </a:extLst>
            </p:cNvPr>
            <p:cNvSpPr txBox="1"/>
            <p:nvPr/>
          </p:nvSpPr>
          <p:spPr>
            <a:xfrm>
              <a:off x="907667" y="2220553"/>
              <a:ext cx="829162" cy="125287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56BFCEC6-22CE-4CDA-8267-8F8302C26831}"/>
              </a:ext>
            </a:extLst>
          </p:cNvPr>
          <p:cNvSpPr txBox="1"/>
          <p:nvPr/>
        </p:nvSpPr>
        <p:spPr>
          <a:xfrm>
            <a:off x="1360280" y="101279"/>
            <a:ext cx="4735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技术总结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996CA8F-8C12-4E6B-85BC-8B54AEFEB0D7}"/>
              </a:ext>
            </a:extLst>
          </p:cNvPr>
          <p:cNvSpPr txBox="1"/>
          <p:nvPr/>
        </p:nvSpPr>
        <p:spPr>
          <a:xfrm>
            <a:off x="1365619" y="674947"/>
            <a:ext cx="4092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55C0AF"/>
                </a:solidFill>
              </a:rPr>
              <a:t>结构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8DE11B4D-AD1E-4FBC-916B-489133657D87}"/>
              </a:ext>
            </a:extLst>
          </p:cNvPr>
          <p:cNvGrpSpPr/>
          <p:nvPr/>
        </p:nvGrpSpPr>
        <p:grpSpPr>
          <a:xfrm>
            <a:off x="3411722" y="101279"/>
            <a:ext cx="7865878" cy="6415844"/>
            <a:chOff x="1896176" y="385429"/>
            <a:chExt cx="8095899" cy="7300345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B1617483-119D-4854-88AE-73E183E54179}"/>
                </a:ext>
              </a:extLst>
            </p:cNvPr>
            <p:cNvGrpSpPr/>
            <p:nvPr/>
          </p:nvGrpSpPr>
          <p:grpSpPr>
            <a:xfrm>
              <a:off x="1896176" y="1337913"/>
              <a:ext cx="8094845" cy="6347861"/>
              <a:chOff x="1896176" y="1337913"/>
              <a:chExt cx="8094845" cy="6347861"/>
            </a:xfrm>
          </p:grpSpPr>
          <p:grpSp>
            <p:nvGrpSpPr>
              <p:cNvPr id="35" name="组合 34">
                <a:extLst>
                  <a:ext uri="{FF2B5EF4-FFF2-40B4-BE49-F238E27FC236}">
                    <a16:creationId xmlns:a16="http://schemas.microsoft.com/office/drawing/2014/main" id="{EADA1552-D092-48EF-94EE-142E843CD19D}"/>
                  </a:ext>
                </a:extLst>
              </p:cNvPr>
              <p:cNvGrpSpPr/>
              <p:nvPr/>
            </p:nvGrpSpPr>
            <p:grpSpPr>
              <a:xfrm>
                <a:off x="1896176" y="1337913"/>
                <a:ext cx="8094845" cy="6347861"/>
                <a:chOff x="1896176" y="510139"/>
                <a:chExt cx="8094845" cy="6347861"/>
              </a:xfrm>
            </p:grpSpPr>
            <p:grpSp>
              <p:nvGrpSpPr>
                <p:cNvPr id="37" name="组合 36">
                  <a:extLst>
                    <a:ext uri="{FF2B5EF4-FFF2-40B4-BE49-F238E27FC236}">
                      <a16:creationId xmlns:a16="http://schemas.microsoft.com/office/drawing/2014/main" id="{9DFF84B3-0950-48BC-9AF7-6FCDBD01DA52}"/>
                    </a:ext>
                  </a:extLst>
                </p:cNvPr>
                <p:cNvGrpSpPr/>
                <p:nvPr/>
              </p:nvGrpSpPr>
              <p:grpSpPr>
                <a:xfrm>
                  <a:off x="1896176" y="1438282"/>
                  <a:ext cx="8094845" cy="5419718"/>
                  <a:chOff x="1773800" y="600931"/>
                  <a:chExt cx="9237500" cy="6184756"/>
                </a:xfrm>
              </p:grpSpPr>
              <p:grpSp>
                <p:nvGrpSpPr>
                  <p:cNvPr id="46" name="组合 45">
                    <a:extLst>
                      <a:ext uri="{FF2B5EF4-FFF2-40B4-BE49-F238E27FC236}">
                        <a16:creationId xmlns:a16="http://schemas.microsoft.com/office/drawing/2014/main" id="{21F1B39C-B27E-40AF-87AE-92AE87C67AF5}"/>
                      </a:ext>
                    </a:extLst>
                  </p:cNvPr>
                  <p:cNvGrpSpPr/>
                  <p:nvPr/>
                </p:nvGrpSpPr>
                <p:grpSpPr>
                  <a:xfrm>
                    <a:off x="1773800" y="5636238"/>
                    <a:ext cx="9237500" cy="1149449"/>
                    <a:chOff x="782397" y="5097223"/>
                    <a:chExt cx="9237500" cy="1149449"/>
                  </a:xfrm>
                </p:grpSpPr>
                <p:sp>
                  <p:nvSpPr>
                    <p:cNvPr id="82" name="圆角矩形 6">
                      <a:extLst>
                        <a:ext uri="{FF2B5EF4-FFF2-40B4-BE49-F238E27FC236}">
                          <a16:creationId xmlns:a16="http://schemas.microsoft.com/office/drawing/2014/main" id="{90CA3905-9E8C-4F26-963A-7B83D19CF6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14566" y="5097223"/>
                      <a:ext cx="7605331" cy="1149449"/>
                    </a:xfrm>
                    <a:prstGeom prst="roundRect">
                      <a:avLst/>
                    </a:prstGeom>
                    <a:solidFill>
                      <a:srgbClr val="00B0F0">
                        <a:alpha val="54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1400"/>
                    </a:p>
                  </p:txBody>
                </p:sp>
                <p:sp>
                  <p:nvSpPr>
                    <p:cNvPr id="83" name="矩形 82">
                      <a:extLst>
                        <a:ext uri="{FF2B5EF4-FFF2-40B4-BE49-F238E27FC236}">
                          <a16:creationId xmlns:a16="http://schemas.microsoft.com/office/drawing/2014/main" id="{B359A8B2-1C0D-4DA5-9972-0C8D007682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57086" y="5447899"/>
                      <a:ext cx="1673557" cy="448098"/>
                    </a:xfrm>
                    <a:prstGeom prst="rect">
                      <a:avLst/>
                    </a:prstGeom>
                    <a:ln w="254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sz="1400" dirty="0"/>
                        <a:t>阿里云主机</a:t>
                      </a:r>
                    </a:p>
                  </p:txBody>
                </p:sp>
                <p:sp>
                  <p:nvSpPr>
                    <p:cNvPr id="84" name="矩形 83">
                      <a:extLst>
                        <a:ext uri="{FF2B5EF4-FFF2-40B4-BE49-F238E27FC236}">
                          <a16:creationId xmlns:a16="http://schemas.microsoft.com/office/drawing/2014/main" id="{EF5A2BE9-2C18-49EF-A1DF-68EB2E1B71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62349" y="5447899"/>
                      <a:ext cx="1673557" cy="448098"/>
                    </a:xfrm>
                    <a:prstGeom prst="rect">
                      <a:avLst/>
                    </a:prstGeom>
                    <a:ln w="254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sz="1400" dirty="0"/>
                        <a:t>独立服务器</a:t>
                      </a:r>
                    </a:p>
                  </p:txBody>
                </p:sp>
                <p:sp>
                  <p:nvSpPr>
                    <p:cNvPr id="85" name="矩形 84">
                      <a:extLst>
                        <a:ext uri="{FF2B5EF4-FFF2-40B4-BE49-F238E27FC236}">
                          <a16:creationId xmlns:a16="http://schemas.microsoft.com/office/drawing/2014/main" id="{9C9CA5C6-BE5C-485E-B389-62185335D4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67612" y="5447899"/>
                      <a:ext cx="1673557" cy="448098"/>
                    </a:xfrm>
                    <a:prstGeom prst="rect">
                      <a:avLst/>
                    </a:prstGeom>
                    <a:ln w="254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sz="1400" dirty="0"/>
                        <a:t>第三方虚拟机</a:t>
                      </a:r>
                    </a:p>
                  </p:txBody>
                </p:sp>
                <p:sp>
                  <p:nvSpPr>
                    <p:cNvPr id="86" name="文本框 85">
                      <a:extLst>
                        <a:ext uri="{FF2B5EF4-FFF2-40B4-BE49-F238E27FC236}">
                          <a16:creationId xmlns:a16="http://schemas.microsoft.com/office/drawing/2014/main" id="{5509F063-1C73-4CDF-BB24-79C6BE6B7F1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2397" y="5487281"/>
                      <a:ext cx="1260910" cy="40296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CN" altLang="en-US" sz="1400" b="1" dirty="0"/>
                        <a:t>运行环境</a:t>
                      </a:r>
                    </a:p>
                  </p:txBody>
                </p:sp>
              </p:grpSp>
              <p:grpSp>
                <p:nvGrpSpPr>
                  <p:cNvPr id="47" name="组合 46">
                    <a:extLst>
                      <a:ext uri="{FF2B5EF4-FFF2-40B4-BE49-F238E27FC236}">
                        <a16:creationId xmlns:a16="http://schemas.microsoft.com/office/drawing/2014/main" id="{C8C1F937-6A90-4706-99C0-8B177B778C0F}"/>
                      </a:ext>
                    </a:extLst>
                  </p:cNvPr>
                  <p:cNvGrpSpPr/>
                  <p:nvPr/>
                </p:nvGrpSpPr>
                <p:grpSpPr>
                  <a:xfrm>
                    <a:off x="1855614" y="3888605"/>
                    <a:ext cx="9155686" cy="1396957"/>
                    <a:chOff x="1855613" y="3549636"/>
                    <a:chExt cx="9155686" cy="1396957"/>
                  </a:xfrm>
                </p:grpSpPr>
                <p:sp>
                  <p:nvSpPr>
                    <p:cNvPr id="77" name="圆角矩形 12">
                      <a:extLst>
                        <a:ext uri="{FF2B5EF4-FFF2-40B4-BE49-F238E27FC236}">
                          <a16:creationId xmlns:a16="http://schemas.microsoft.com/office/drawing/2014/main" id="{212C7D48-0420-4031-B702-ED5A22D3C1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05968" y="3549636"/>
                      <a:ext cx="7605331" cy="1396957"/>
                    </a:xfrm>
                    <a:prstGeom prst="round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1400"/>
                    </a:p>
                  </p:txBody>
                </p:sp>
                <p:sp>
                  <p:nvSpPr>
                    <p:cNvPr id="78" name="流程图: 磁盘 77">
                      <a:extLst>
                        <a:ext uri="{FF2B5EF4-FFF2-40B4-BE49-F238E27FC236}">
                          <a16:creationId xmlns:a16="http://schemas.microsoft.com/office/drawing/2014/main" id="{DF076A40-327B-4612-9508-3F6B1D3814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03529" y="3684393"/>
                      <a:ext cx="774000" cy="1152000"/>
                    </a:xfrm>
                    <a:prstGeom prst="flowChartMagneticDisk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My SQL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9" name="流程图: 磁盘 78">
                      <a:extLst>
                        <a:ext uri="{FF2B5EF4-FFF2-40B4-BE49-F238E27FC236}">
                          <a16:creationId xmlns:a16="http://schemas.microsoft.com/office/drawing/2014/main" id="{B326E482-8726-4542-B320-652D520FBA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08792" y="3684393"/>
                      <a:ext cx="774000" cy="1152000"/>
                    </a:xfrm>
                    <a:prstGeom prst="flowChartMagneticDisk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en-US" altLang="zh-CN" sz="1400" dirty="0" err="1">
                          <a:solidFill>
                            <a:schemeClr val="tx1"/>
                          </a:solidFill>
                        </a:rPr>
                        <a:t>Redis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80" name="流程图: 磁盘 79">
                      <a:extLst>
                        <a:ext uri="{FF2B5EF4-FFF2-40B4-BE49-F238E27FC236}">
                          <a16:creationId xmlns:a16="http://schemas.microsoft.com/office/drawing/2014/main" id="{79852769-9793-4CF1-A9D8-64822D3F36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02351" y="3684393"/>
                      <a:ext cx="774000" cy="1152000"/>
                    </a:xfrm>
                    <a:prstGeom prst="flowChartMagneticDisk">
                      <a:avLst/>
                    </a:prstGeom>
                    <a:solidFill>
                      <a:schemeClr val="bg2"/>
                    </a:solidFill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My SQL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81" name="文本框 80">
                      <a:extLst>
                        <a:ext uri="{FF2B5EF4-FFF2-40B4-BE49-F238E27FC236}">
                          <a16:creationId xmlns:a16="http://schemas.microsoft.com/office/drawing/2014/main" id="{F119F69F-EBF0-42B2-BB00-09AEDDAAFA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55613" y="4104602"/>
                      <a:ext cx="1097279" cy="40296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CN" altLang="en-US" sz="1400" b="1" dirty="0"/>
                        <a:t>数据库</a:t>
                      </a:r>
                      <a:endParaRPr lang="en-US" altLang="zh-CN" sz="1400" b="1" dirty="0"/>
                    </a:p>
                  </p:txBody>
                </p:sp>
              </p:grpSp>
              <p:sp>
                <p:nvSpPr>
                  <p:cNvPr id="48" name="下箭头 18">
                    <a:extLst>
                      <a:ext uri="{FF2B5EF4-FFF2-40B4-BE49-F238E27FC236}">
                        <a16:creationId xmlns:a16="http://schemas.microsoft.com/office/drawing/2014/main" id="{FBEEC650-E62C-4F2F-9D10-0958C4E23D29}"/>
                      </a:ext>
                    </a:extLst>
                  </p:cNvPr>
                  <p:cNvSpPr/>
                  <p:nvPr/>
                </p:nvSpPr>
                <p:spPr>
                  <a:xfrm>
                    <a:off x="6636492" y="5303521"/>
                    <a:ext cx="708076" cy="336884"/>
                  </a:xfrm>
                  <a:prstGeom prst="downArrow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400"/>
                  </a:p>
                </p:txBody>
              </p:sp>
              <p:grpSp>
                <p:nvGrpSpPr>
                  <p:cNvPr id="49" name="组合 48">
                    <a:extLst>
                      <a:ext uri="{FF2B5EF4-FFF2-40B4-BE49-F238E27FC236}">
                        <a16:creationId xmlns:a16="http://schemas.microsoft.com/office/drawing/2014/main" id="{CB5E6B90-E8B4-4D81-BBEA-20A5CFBD21E5}"/>
                      </a:ext>
                    </a:extLst>
                  </p:cNvPr>
                  <p:cNvGrpSpPr/>
                  <p:nvPr/>
                </p:nvGrpSpPr>
                <p:grpSpPr>
                  <a:xfrm>
                    <a:off x="1855614" y="2244768"/>
                    <a:ext cx="7394264" cy="1299411"/>
                    <a:chOff x="1855614" y="2244768"/>
                    <a:chExt cx="7394264" cy="1299411"/>
                  </a:xfrm>
                </p:grpSpPr>
                <p:sp>
                  <p:nvSpPr>
                    <p:cNvPr id="62" name="圆角矩形 19">
                      <a:extLst>
                        <a:ext uri="{FF2B5EF4-FFF2-40B4-BE49-F238E27FC236}">
                          <a16:creationId xmlns:a16="http://schemas.microsoft.com/office/drawing/2014/main" id="{AD12AF8C-84D0-41D1-B873-5C918F14FE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05969" y="2244768"/>
                      <a:ext cx="5843909" cy="1299411"/>
                    </a:xfrm>
                    <a:prstGeom prst="roundRect">
                      <a:avLst/>
                    </a:prstGeom>
                    <a:solidFill>
                      <a:srgbClr val="76FD9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1400"/>
                    </a:p>
                  </p:txBody>
                </p:sp>
                <p:sp>
                  <p:nvSpPr>
                    <p:cNvPr id="63" name="矩形 62">
                      <a:extLst>
                        <a:ext uri="{FF2B5EF4-FFF2-40B4-BE49-F238E27FC236}">
                          <a16:creationId xmlns:a16="http://schemas.microsoft.com/office/drawing/2014/main" id="{FBE4593D-86F0-4A34-8D8A-BBE038A0D0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65573" y="2388625"/>
                      <a:ext cx="1610779" cy="448098"/>
                    </a:xfrm>
                    <a:prstGeom prst="rect">
                      <a:avLst/>
                    </a:prstGeom>
                    <a:ln w="254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sz="1400" dirty="0"/>
                        <a:t>存储过程</a:t>
                      </a:r>
                    </a:p>
                  </p:txBody>
                </p:sp>
                <p:sp>
                  <p:nvSpPr>
                    <p:cNvPr id="64" name="矩形 63">
                      <a:extLst>
                        <a:ext uri="{FF2B5EF4-FFF2-40B4-BE49-F238E27FC236}">
                          <a16:creationId xmlns:a16="http://schemas.microsoft.com/office/drawing/2014/main" id="{936D338B-9AC5-4D8C-8757-6B79BFF7B0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65573" y="2973177"/>
                      <a:ext cx="1610780" cy="448098"/>
                    </a:xfrm>
                    <a:prstGeom prst="rect">
                      <a:avLst/>
                    </a:prstGeom>
                    <a:ln w="254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sz="1400" dirty="0"/>
                        <a:t>事务</a:t>
                      </a:r>
                    </a:p>
                  </p:txBody>
                </p:sp>
                <p:sp>
                  <p:nvSpPr>
                    <p:cNvPr id="65" name="矩形 64">
                      <a:extLst>
                        <a:ext uri="{FF2B5EF4-FFF2-40B4-BE49-F238E27FC236}">
                          <a16:creationId xmlns:a16="http://schemas.microsoft.com/office/drawing/2014/main" id="{6BD1C462-EE00-44B7-93A9-5BDC39B520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43218" y="2388625"/>
                      <a:ext cx="1610779" cy="448098"/>
                    </a:xfrm>
                    <a:prstGeom prst="rect">
                      <a:avLst/>
                    </a:prstGeom>
                    <a:ln w="254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sz="1400" dirty="0"/>
                        <a:t>数据缓存</a:t>
                      </a:r>
                    </a:p>
                  </p:txBody>
                </p:sp>
                <p:sp>
                  <p:nvSpPr>
                    <p:cNvPr id="73" name="矩形 72">
                      <a:extLst>
                        <a:ext uri="{FF2B5EF4-FFF2-40B4-BE49-F238E27FC236}">
                          <a16:creationId xmlns:a16="http://schemas.microsoft.com/office/drawing/2014/main" id="{C36409D3-AB52-4392-B61C-0CC636E3A8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43218" y="2973177"/>
                      <a:ext cx="1610780" cy="448098"/>
                    </a:xfrm>
                    <a:prstGeom prst="rect">
                      <a:avLst/>
                    </a:prstGeom>
                    <a:ln w="254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sz="1400" dirty="0"/>
                        <a:t>读写数据库</a:t>
                      </a:r>
                    </a:p>
                  </p:txBody>
                </p:sp>
                <p:sp>
                  <p:nvSpPr>
                    <p:cNvPr id="74" name="矩形 73">
                      <a:extLst>
                        <a:ext uri="{FF2B5EF4-FFF2-40B4-BE49-F238E27FC236}">
                          <a16:creationId xmlns:a16="http://schemas.microsoft.com/office/drawing/2014/main" id="{36A9F0C8-322F-4614-9983-BE787AD317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20862" y="2388625"/>
                      <a:ext cx="1610779" cy="448098"/>
                    </a:xfrm>
                    <a:prstGeom prst="rect">
                      <a:avLst/>
                    </a:prstGeom>
                    <a:ln w="254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sz="1400" dirty="0"/>
                        <a:t>自定义函数</a:t>
                      </a:r>
                    </a:p>
                  </p:txBody>
                </p:sp>
                <p:sp>
                  <p:nvSpPr>
                    <p:cNvPr id="75" name="矩形 74">
                      <a:extLst>
                        <a:ext uri="{FF2B5EF4-FFF2-40B4-BE49-F238E27FC236}">
                          <a16:creationId xmlns:a16="http://schemas.microsoft.com/office/drawing/2014/main" id="{37D198DE-D911-47F4-AA24-363A3B53DD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20862" y="2973177"/>
                      <a:ext cx="1610780" cy="448098"/>
                    </a:xfrm>
                    <a:prstGeom prst="rect">
                      <a:avLst/>
                    </a:prstGeom>
                    <a:ln w="254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400" dirty="0"/>
                        <a:t>… …</a:t>
                      </a:r>
                      <a:endParaRPr lang="zh-CN" altLang="en-US" sz="1400" dirty="0"/>
                    </a:p>
                  </p:txBody>
                </p:sp>
                <p:sp>
                  <p:nvSpPr>
                    <p:cNvPr id="76" name="文本框 75">
                      <a:extLst>
                        <a:ext uri="{FF2B5EF4-FFF2-40B4-BE49-F238E27FC236}">
                          <a16:creationId xmlns:a16="http://schemas.microsoft.com/office/drawing/2014/main" id="{4297CC42-7B14-4E34-ACF4-48A97483C93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55614" y="2709807"/>
                      <a:ext cx="1097281" cy="40296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CN" altLang="en-US" sz="1400" b="1" dirty="0"/>
                        <a:t>数据层</a:t>
                      </a:r>
                    </a:p>
                  </p:txBody>
                </p:sp>
              </p:grpSp>
              <p:grpSp>
                <p:nvGrpSpPr>
                  <p:cNvPr id="50" name="组合 49">
                    <a:extLst>
                      <a:ext uri="{FF2B5EF4-FFF2-40B4-BE49-F238E27FC236}">
                        <a16:creationId xmlns:a16="http://schemas.microsoft.com/office/drawing/2014/main" id="{189057E2-6373-4956-89E1-561C77370520}"/>
                      </a:ext>
                    </a:extLst>
                  </p:cNvPr>
                  <p:cNvGrpSpPr/>
                  <p:nvPr/>
                </p:nvGrpSpPr>
                <p:grpSpPr>
                  <a:xfrm>
                    <a:off x="1855614" y="600931"/>
                    <a:ext cx="7394264" cy="1299411"/>
                    <a:chOff x="1855614" y="2244768"/>
                    <a:chExt cx="7394264" cy="1299411"/>
                  </a:xfrm>
                </p:grpSpPr>
                <p:sp>
                  <p:nvSpPr>
                    <p:cNvPr id="54" name="圆角矩形 34">
                      <a:extLst>
                        <a:ext uri="{FF2B5EF4-FFF2-40B4-BE49-F238E27FC236}">
                          <a16:creationId xmlns:a16="http://schemas.microsoft.com/office/drawing/2014/main" id="{F1379C2C-2F36-4DA9-8265-CC323850F0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05969" y="2244768"/>
                      <a:ext cx="5843909" cy="1299411"/>
                    </a:xfrm>
                    <a:prstGeom prst="roundRect">
                      <a:avLst/>
                    </a:prstGeom>
                    <a:solidFill>
                      <a:srgbClr val="74FD9B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1400"/>
                    </a:p>
                  </p:txBody>
                </p:sp>
                <p:sp>
                  <p:nvSpPr>
                    <p:cNvPr id="55" name="矩形 54">
                      <a:extLst>
                        <a:ext uri="{FF2B5EF4-FFF2-40B4-BE49-F238E27FC236}">
                          <a16:creationId xmlns:a16="http://schemas.microsoft.com/office/drawing/2014/main" id="{BC94AA69-0514-475B-B7CA-31BD45E483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65573" y="2388625"/>
                      <a:ext cx="1610779" cy="448098"/>
                    </a:xfrm>
                    <a:prstGeom prst="rect">
                      <a:avLst/>
                    </a:prstGeom>
                    <a:ln w="254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sz="1400" dirty="0"/>
                        <a:t>内容管理</a:t>
                      </a:r>
                    </a:p>
                  </p:txBody>
                </p:sp>
                <p:sp>
                  <p:nvSpPr>
                    <p:cNvPr id="56" name="矩形 55">
                      <a:extLst>
                        <a:ext uri="{FF2B5EF4-FFF2-40B4-BE49-F238E27FC236}">
                          <a16:creationId xmlns:a16="http://schemas.microsoft.com/office/drawing/2014/main" id="{C591B4CA-7034-449B-A71D-950576E4C5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65573" y="2973177"/>
                      <a:ext cx="1610780" cy="448098"/>
                    </a:xfrm>
                    <a:prstGeom prst="rect">
                      <a:avLst/>
                    </a:prstGeom>
                    <a:ln w="254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sz="1400" dirty="0"/>
                        <a:t>统计报表</a:t>
                      </a:r>
                    </a:p>
                  </p:txBody>
                </p:sp>
                <p:sp>
                  <p:nvSpPr>
                    <p:cNvPr id="57" name="矩形 56">
                      <a:extLst>
                        <a:ext uri="{FF2B5EF4-FFF2-40B4-BE49-F238E27FC236}">
                          <a16:creationId xmlns:a16="http://schemas.microsoft.com/office/drawing/2014/main" id="{891CDB7E-8199-475B-A81F-A24C0A244E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43218" y="2388625"/>
                      <a:ext cx="1610779" cy="448098"/>
                    </a:xfrm>
                    <a:prstGeom prst="rect">
                      <a:avLst/>
                    </a:prstGeom>
                    <a:ln w="254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sz="1400" dirty="0"/>
                        <a:t>用户管理</a:t>
                      </a:r>
                    </a:p>
                  </p:txBody>
                </p:sp>
                <p:sp>
                  <p:nvSpPr>
                    <p:cNvPr id="58" name="矩形 57">
                      <a:extLst>
                        <a:ext uri="{FF2B5EF4-FFF2-40B4-BE49-F238E27FC236}">
                          <a16:creationId xmlns:a16="http://schemas.microsoft.com/office/drawing/2014/main" id="{93C58188-463F-4BA0-8A61-58E8B2A7CA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43218" y="2973177"/>
                      <a:ext cx="1610780" cy="448098"/>
                    </a:xfrm>
                    <a:prstGeom prst="rect">
                      <a:avLst/>
                    </a:prstGeom>
                    <a:ln w="254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sz="1400" dirty="0"/>
                        <a:t>系统日志</a:t>
                      </a:r>
                    </a:p>
                  </p:txBody>
                </p:sp>
                <p:sp>
                  <p:nvSpPr>
                    <p:cNvPr id="59" name="矩形 58">
                      <a:extLst>
                        <a:ext uri="{FF2B5EF4-FFF2-40B4-BE49-F238E27FC236}">
                          <a16:creationId xmlns:a16="http://schemas.microsoft.com/office/drawing/2014/main" id="{65020684-54EA-4CF7-B251-D0510DA8CE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20862" y="2388625"/>
                      <a:ext cx="1610779" cy="448098"/>
                    </a:xfrm>
                    <a:prstGeom prst="rect">
                      <a:avLst/>
                    </a:prstGeom>
                    <a:ln w="254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sz="1400" dirty="0"/>
                        <a:t>系统设置</a:t>
                      </a:r>
                    </a:p>
                  </p:txBody>
                </p:sp>
                <p:sp>
                  <p:nvSpPr>
                    <p:cNvPr id="60" name="矩形 59">
                      <a:extLst>
                        <a:ext uri="{FF2B5EF4-FFF2-40B4-BE49-F238E27FC236}">
                          <a16:creationId xmlns:a16="http://schemas.microsoft.com/office/drawing/2014/main" id="{9BFE6D5B-6720-47FE-B7B1-A97553AD30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20862" y="2973177"/>
                      <a:ext cx="1610780" cy="448098"/>
                    </a:xfrm>
                    <a:prstGeom prst="rect">
                      <a:avLst/>
                    </a:prstGeom>
                    <a:ln w="254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400" dirty="0"/>
                        <a:t>… …</a:t>
                      </a:r>
                      <a:endParaRPr lang="zh-CN" altLang="en-US" sz="1400" dirty="0"/>
                    </a:p>
                  </p:txBody>
                </p:sp>
                <p:sp>
                  <p:nvSpPr>
                    <p:cNvPr id="61" name="文本框 60">
                      <a:extLst>
                        <a:ext uri="{FF2B5EF4-FFF2-40B4-BE49-F238E27FC236}">
                          <a16:creationId xmlns:a16="http://schemas.microsoft.com/office/drawing/2014/main" id="{F061C1D9-B782-452C-A317-B44A6B6A917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55614" y="2709807"/>
                      <a:ext cx="1097281" cy="40296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CN" altLang="en-US" sz="1400" b="1" dirty="0"/>
                        <a:t>数据层</a:t>
                      </a:r>
                    </a:p>
                  </p:txBody>
                </p:sp>
              </p:grpSp>
              <p:sp>
                <p:nvSpPr>
                  <p:cNvPr id="51" name="下箭头 42">
                    <a:extLst>
                      <a:ext uri="{FF2B5EF4-FFF2-40B4-BE49-F238E27FC236}">
                        <a16:creationId xmlns:a16="http://schemas.microsoft.com/office/drawing/2014/main" id="{08C5FB8C-B3F3-4762-9902-20C8397685BE}"/>
                      </a:ext>
                    </a:extLst>
                  </p:cNvPr>
                  <p:cNvSpPr/>
                  <p:nvPr/>
                </p:nvSpPr>
                <p:spPr>
                  <a:xfrm>
                    <a:off x="6040343" y="3551721"/>
                    <a:ext cx="708076" cy="336884"/>
                  </a:xfrm>
                  <a:prstGeom prst="downArrow">
                    <a:avLst/>
                  </a:prstGeom>
                  <a:solidFill>
                    <a:srgbClr val="74FD9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400"/>
                  </a:p>
                </p:txBody>
              </p:sp>
              <p:sp>
                <p:nvSpPr>
                  <p:cNvPr id="52" name="下箭头 43">
                    <a:extLst>
                      <a:ext uri="{FF2B5EF4-FFF2-40B4-BE49-F238E27FC236}">
                        <a16:creationId xmlns:a16="http://schemas.microsoft.com/office/drawing/2014/main" id="{3C51FE4D-83AE-4B33-B479-66A8E1B021E0}"/>
                      </a:ext>
                    </a:extLst>
                  </p:cNvPr>
                  <p:cNvSpPr/>
                  <p:nvPr/>
                </p:nvSpPr>
                <p:spPr>
                  <a:xfrm>
                    <a:off x="6040343" y="1915287"/>
                    <a:ext cx="708076" cy="336884"/>
                  </a:xfrm>
                  <a:prstGeom prst="downArrow">
                    <a:avLst/>
                  </a:prstGeom>
                  <a:solidFill>
                    <a:srgbClr val="74FD9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400"/>
                  </a:p>
                </p:txBody>
              </p:sp>
              <p:sp>
                <p:nvSpPr>
                  <p:cNvPr id="53" name="圆角矩形 44">
                    <a:extLst>
                      <a:ext uri="{FF2B5EF4-FFF2-40B4-BE49-F238E27FC236}">
                        <a16:creationId xmlns:a16="http://schemas.microsoft.com/office/drawing/2014/main" id="{616BCC77-229C-45A8-9DD7-78AA0D9406DA}"/>
                      </a:ext>
                    </a:extLst>
                  </p:cNvPr>
                  <p:cNvSpPr/>
                  <p:nvPr/>
                </p:nvSpPr>
                <p:spPr>
                  <a:xfrm>
                    <a:off x="9416742" y="600931"/>
                    <a:ext cx="656356" cy="2936998"/>
                  </a:xfrm>
                  <a:prstGeom prst="roundRect">
                    <a:avLst/>
                  </a:prstGeom>
                  <a:solidFill>
                    <a:srgbClr val="BDFD9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zh-CN" altLang="en-US" sz="1400" dirty="0">
                        <a:solidFill>
                          <a:schemeClr val="tx1"/>
                        </a:solidFill>
                      </a:rPr>
                      <a:t>日志记录</a:t>
                    </a:r>
                  </a:p>
                </p:txBody>
              </p:sp>
            </p:grpSp>
            <p:grpSp>
              <p:nvGrpSpPr>
                <p:cNvPr id="38" name="组合 37">
                  <a:extLst>
                    <a:ext uri="{FF2B5EF4-FFF2-40B4-BE49-F238E27FC236}">
                      <a16:creationId xmlns:a16="http://schemas.microsoft.com/office/drawing/2014/main" id="{1181E1D1-9064-45B1-B209-83C2E22CB4BB}"/>
                    </a:ext>
                  </a:extLst>
                </p:cNvPr>
                <p:cNvGrpSpPr/>
                <p:nvPr/>
              </p:nvGrpSpPr>
              <p:grpSpPr>
                <a:xfrm>
                  <a:off x="3324340" y="510139"/>
                  <a:ext cx="5844532" cy="620844"/>
                  <a:chOff x="3326450" y="540689"/>
                  <a:chExt cx="5844532" cy="620844"/>
                </a:xfrm>
              </p:grpSpPr>
              <p:sp>
                <p:nvSpPr>
                  <p:cNvPr id="40" name="圆角矩形 50">
                    <a:extLst>
                      <a:ext uri="{FF2B5EF4-FFF2-40B4-BE49-F238E27FC236}">
                        <a16:creationId xmlns:a16="http://schemas.microsoft.com/office/drawing/2014/main" id="{E7BEC963-F818-46EC-9957-E1E9286507EF}"/>
                      </a:ext>
                    </a:extLst>
                  </p:cNvPr>
                  <p:cNvSpPr/>
                  <p:nvPr/>
                </p:nvSpPr>
                <p:spPr>
                  <a:xfrm>
                    <a:off x="5266769" y="540689"/>
                    <a:ext cx="3904213" cy="620844"/>
                  </a:xfrm>
                  <a:prstGeom prst="roundRect">
                    <a:avLst/>
                  </a:prstGeom>
                  <a:solidFill>
                    <a:srgbClr val="FCCA9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400"/>
                  </a:p>
                </p:txBody>
              </p:sp>
              <p:sp>
                <p:nvSpPr>
                  <p:cNvPr id="41" name="圆角矩形 47">
                    <a:extLst>
                      <a:ext uri="{FF2B5EF4-FFF2-40B4-BE49-F238E27FC236}">
                        <a16:creationId xmlns:a16="http://schemas.microsoft.com/office/drawing/2014/main" id="{3D21B301-F5DC-4469-A660-77EF809E048B}"/>
                      </a:ext>
                    </a:extLst>
                  </p:cNvPr>
                  <p:cNvSpPr/>
                  <p:nvPr/>
                </p:nvSpPr>
                <p:spPr>
                  <a:xfrm>
                    <a:off x="3326450" y="540689"/>
                    <a:ext cx="1791984" cy="620844"/>
                  </a:xfrm>
                  <a:prstGeom prst="roundRect">
                    <a:avLst/>
                  </a:prstGeom>
                  <a:solidFill>
                    <a:srgbClr val="FCCA9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400"/>
                  </a:p>
                </p:txBody>
              </p:sp>
              <p:sp>
                <p:nvSpPr>
                  <p:cNvPr id="42" name="矩形 41">
                    <a:extLst>
                      <a:ext uri="{FF2B5EF4-FFF2-40B4-BE49-F238E27FC236}">
                        <a16:creationId xmlns:a16="http://schemas.microsoft.com/office/drawing/2014/main" id="{97013653-42AE-4464-A28E-11755AB71B3C}"/>
                      </a:ext>
                    </a:extLst>
                  </p:cNvPr>
                  <p:cNvSpPr/>
                  <p:nvPr/>
                </p:nvSpPr>
                <p:spPr>
                  <a:xfrm>
                    <a:off x="6546709" y="656187"/>
                    <a:ext cx="1100381" cy="392669"/>
                  </a:xfrm>
                  <a:prstGeom prst="rect">
                    <a:avLst/>
                  </a:prstGeom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400" dirty="0"/>
                      <a:t>POST</a:t>
                    </a:r>
                    <a:r>
                      <a:rPr lang="zh-CN" altLang="en-US" sz="1400" dirty="0"/>
                      <a:t>请求</a:t>
                    </a:r>
                  </a:p>
                </p:txBody>
              </p:sp>
              <p:sp>
                <p:nvSpPr>
                  <p:cNvPr id="43" name="矩形 42">
                    <a:extLst>
                      <a:ext uri="{FF2B5EF4-FFF2-40B4-BE49-F238E27FC236}">
                        <a16:creationId xmlns:a16="http://schemas.microsoft.com/office/drawing/2014/main" id="{3E325736-D2F4-49BC-A5F6-E77B4337B24D}"/>
                      </a:ext>
                    </a:extLst>
                  </p:cNvPr>
                  <p:cNvSpPr/>
                  <p:nvPr/>
                </p:nvSpPr>
                <p:spPr>
                  <a:xfrm>
                    <a:off x="7798230" y="656058"/>
                    <a:ext cx="1100381" cy="392669"/>
                  </a:xfrm>
                  <a:prstGeom prst="rect">
                    <a:avLst/>
                  </a:prstGeom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400" dirty="0"/>
                      <a:t>Get</a:t>
                    </a:r>
                    <a:r>
                      <a:rPr lang="zh-CN" altLang="en-US" sz="1400" dirty="0"/>
                      <a:t>请求</a:t>
                    </a:r>
                    <a:endParaRPr lang="en-US" altLang="zh-CN" sz="1400" dirty="0"/>
                  </a:p>
                </p:txBody>
              </p:sp>
              <p:sp>
                <p:nvSpPr>
                  <p:cNvPr id="44" name="文本框 43">
                    <a:extLst>
                      <a:ext uri="{FF2B5EF4-FFF2-40B4-BE49-F238E27FC236}">
                        <a16:creationId xmlns:a16="http://schemas.microsoft.com/office/drawing/2014/main" id="{5C6D2A61-21FE-4EEC-BCDF-588A1FDC1A6D}"/>
                      </a:ext>
                    </a:extLst>
                  </p:cNvPr>
                  <p:cNvSpPr txBox="1"/>
                  <p:nvPr/>
                </p:nvSpPr>
                <p:spPr>
                  <a:xfrm>
                    <a:off x="5390133" y="681834"/>
                    <a:ext cx="1034138" cy="35311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400" dirty="0"/>
                      <a:t>Ajax</a:t>
                    </a:r>
                    <a:r>
                      <a:rPr lang="zh-CN" altLang="en-US" sz="1400" dirty="0"/>
                      <a:t>交互</a:t>
                    </a:r>
                  </a:p>
                </p:txBody>
              </p:sp>
              <p:sp>
                <p:nvSpPr>
                  <p:cNvPr id="45" name="文本框 44">
                    <a:extLst>
                      <a:ext uri="{FF2B5EF4-FFF2-40B4-BE49-F238E27FC236}">
                        <a16:creationId xmlns:a16="http://schemas.microsoft.com/office/drawing/2014/main" id="{E563806C-CBF8-4E80-9392-3213111EECD6}"/>
                      </a:ext>
                    </a:extLst>
                  </p:cNvPr>
                  <p:cNvSpPr txBox="1"/>
                  <p:nvPr/>
                </p:nvSpPr>
                <p:spPr>
                  <a:xfrm>
                    <a:off x="3555362" y="681834"/>
                    <a:ext cx="1439036" cy="35951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1400" dirty="0"/>
                      <a:t>模板引擎渲染</a:t>
                    </a:r>
                  </a:p>
                </p:txBody>
              </p:sp>
            </p:grpSp>
            <p:sp>
              <p:nvSpPr>
                <p:cNvPr id="39" name="圆角矩形 55">
                  <a:extLst>
                    <a:ext uri="{FF2B5EF4-FFF2-40B4-BE49-F238E27FC236}">
                      <a16:creationId xmlns:a16="http://schemas.microsoft.com/office/drawing/2014/main" id="{B1F9463F-BCAD-4632-B9F6-805A1A60BB5C}"/>
                    </a:ext>
                  </a:extLst>
                </p:cNvPr>
                <p:cNvSpPr/>
                <p:nvPr/>
              </p:nvSpPr>
              <p:spPr>
                <a:xfrm>
                  <a:off x="9403882" y="510139"/>
                  <a:ext cx="587139" cy="3513927"/>
                </a:xfrm>
                <a:prstGeom prst="roundRect">
                  <a:avLst/>
                </a:prstGeom>
                <a:solidFill>
                  <a:srgbClr val="FB958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zh-CN" altLang="en-US" sz="1400" dirty="0">
                      <a:solidFill>
                        <a:schemeClr val="tx1"/>
                      </a:solidFill>
                    </a:rPr>
                    <a:t>权限控制</a:t>
                  </a:r>
                </a:p>
              </p:txBody>
            </p:sp>
          </p:grp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D1550D74-3B25-4E51-AF81-C3F6B526AB30}"/>
                  </a:ext>
                </a:extLst>
              </p:cNvPr>
              <p:cNvSpPr txBox="1"/>
              <p:nvPr/>
            </p:nvSpPr>
            <p:spPr>
              <a:xfrm>
                <a:off x="1986522" y="1479429"/>
                <a:ext cx="915162" cy="353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 dirty="0"/>
                  <a:t>展示层</a:t>
                </a:r>
              </a:p>
            </p:txBody>
          </p:sp>
        </p:grpSp>
        <p:sp>
          <p:nvSpPr>
            <p:cNvPr id="26" name="圆角矩形 59">
              <a:extLst>
                <a:ext uri="{FF2B5EF4-FFF2-40B4-BE49-F238E27FC236}">
                  <a16:creationId xmlns:a16="http://schemas.microsoft.com/office/drawing/2014/main" id="{DC477593-51D0-456E-9C95-4C5FA0D1A4AA}"/>
                </a:ext>
              </a:extLst>
            </p:cNvPr>
            <p:cNvSpPr/>
            <p:nvPr/>
          </p:nvSpPr>
          <p:spPr>
            <a:xfrm>
              <a:off x="3325394" y="385429"/>
              <a:ext cx="6666681" cy="664854"/>
            </a:xfrm>
            <a:prstGeom prst="roundRect">
              <a:avLst/>
            </a:prstGeom>
            <a:solidFill>
              <a:srgbClr val="74FD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42312D54-5D4F-45D8-B40E-E5BEB29D16E1}"/>
                </a:ext>
              </a:extLst>
            </p:cNvPr>
            <p:cNvSpPr/>
            <p:nvPr/>
          </p:nvSpPr>
          <p:spPr>
            <a:xfrm>
              <a:off x="3536751" y="528656"/>
              <a:ext cx="1411530" cy="392669"/>
            </a:xfrm>
            <a:prstGeom prst="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HTML5 + CSS</a:t>
              </a:r>
              <a:endParaRPr lang="zh-CN" altLang="en-US" sz="1400" dirty="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3EBAD102-9C5A-496B-95E0-E27E67F511B0}"/>
                </a:ext>
              </a:extLst>
            </p:cNvPr>
            <p:cNvSpPr/>
            <p:nvPr/>
          </p:nvSpPr>
          <p:spPr>
            <a:xfrm>
              <a:off x="5094506" y="528656"/>
              <a:ext cx="1411530" cy="392669"/>
            </a:xfrm>
            <a:prstGeom prst="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/>
                <a:t>Bootstrarp</a:t>
              </a:r>
              <a:endParaRPr lang="zh-CN" altLang="en-US" sz="1400" dirty="0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EB80ADD3-F763-43FF-9187-6FD4F88D8582}"/>
                </a:ext>
              </a:extLst>
            </p:cNvPr>
            <p:cNvSpPr/>
            <p:nvPr/>
          </p:nvSpPr>
          <p:spPr>
            <a:xfrm>
              <a:off x="6652260" y="528656"/>
              <a:ext cx="1411530" cy="392670"/>
            </a:xfrm>
            <a:prstGeom prst="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jQuery</a:t>
              </a:r>
              <a:endParaRPr lang="zh-CN" altLang="en-US" sz="1400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044DC811-8EAB-4BE2-850B-678F11C8EFD9}"/>
                </a:ext>
              </a:extLst>
            </p:cNvPr>
            <p:cNvSpPr/>
            <p:nvPr/>
          </p:nvSpPr>
          <p:spPr>
            <a:xfrm>
              <a:off x="8210015" y="517681"/>
              <a:ext cx="1434864" cy="392670"/>
            </a:xfrm>
            <a:prstGeom prst="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/>
                <a:t>Echarts</a:t>
              </a:r>
              <a:r>
                <a:rPr lang="zh-CN" altLang="en-US" sz="1400" dirty="0"/>
                <a:t>可视化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A5DF94F5-AF14-4610-9E54-E12B8E207498}"/>
                </a:ext>
              </a:extLst>
            </p:cNvPr>
            <p:cNvSpPr txBox="1"/>
            <p:nvPr/>
          </p:nvSpPr>
          <p:spPr>
            <a:xfrm>
              <a:off x="1968924" y="544740"/>
              <a:ext cx="915161" cy="353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/>
                <a:t>前端</a:t>
              </a:r>
              <a:r>
                <a:rPr lang="en-US" altLang="zh-CN" sz="1400" b="1" dirty="0"/>
                <a:t>UI</a:t>
              </a:r>
              <a:endParaRPr lang="zh-CN" altLang="en-US" sz="1400" b="1" dirty="0"/>
            </a:p>
          </p:txBody>
        </p:sp>
        <p:sp>
          <p:nvSpPr>
            <p:cNvPr id="32" name="下箭头 71">
              <a:extLst>
                <a:ext uri="{FF2B5EF4-FFF2-40B4-BE49-F238E27FC236}">
                  <a16:creationId xmlns:a16="http://schemas.microsoft.com/office/drawing/2014/main" id="{479614A1-D6DF-4C4F-BA03-8B7658480409}"/>
                </a:ext>
              </a:extLst>
            </p:cNvPr>
            <p:cNvSpPr/>
            <p:nvPr/>
          </p:nvSpPr>
          <p:spPr>
            <a:xfrm>
              <a:off x="7246539" y="1056625"/>
              <a:ext cx="620489" cy="295212"/>
            </a:xfrm>
            <a:prstGeom prst="downArrow">
              <a:avLst/>
            </a:prstGeom>
            <a:solidFill>
              <a:srgbClr val="74FD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/>
            </a:p>
          </p:txBody>
        </p:sp>
        <p:sp>
          <p:nvSpPr>
            <p:cNvPr id="33" name="下箭头 72">
              <a:extLst>
                <a:ext uri="{FF2B5EF4-FFF2-40B4-BE49-F238E27FC236}">
                  <a16:creationId xmlns:a16="http://schemas.microsoft.com/office/drawing/2014/main" id="{8416F08F-AE20-45EF-952A-3353C70E7878}"/>
                </a:ext>
              </a:extLst>
            </p:cNvPr>
            <p:cNvSpPr/>
            <p:nvPr/>
          </p:nvSpPr>
          <p:spPr>
            <a:xfrm>
              <a:off x="3932271" y="1972980"/>
              <a:ext cx="620489" cy="295212"/>
            </a:xfrm>
            <a:prstGeom prst="downArrow">
              <a:avLst/>
            </a:prstGeom>
            <a:solidFill>
              <a:srgbClr val="FCCA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/>
            </a:p>
          </p:txBody>
        </p:sp>
        <p:sp>
          <p:nvSpPr>
            <p:cNvPr id="34" name="下箭头 73">
              <a:extLst>
                <a:ext uri="{FF2B5EF4-FFF2-40B4-BE49-F238E27FC236}">
                  <a16:creationId xmlns:a16="http://schemas.microsoft.com/office/drawing/2014/main" id="{62773214-9AEC-4CCB-907F-F27D6F79414F}"/>
                </a:ext>
              </a:extLst>
            </p:cNvPr>
            <p:cNvSpPr/>
            <p:nvPr/>
          </p:nvSpPr>
          <p:spPr>
            <a:xfrm>
              <a:off x="6903980" y="1977321"/>
              <a:ext cx="620489" cy="295212"/>
            </a:xfrm>
            <a:prstGeom prst="downArrow">
              <a:avLst/>
            </a:prstGeom>
            <a:solidFill>
              <a:srgbClr val="FCCA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5638894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>
            <a:extLst>
              <a:ext uri="{FF2B5EF4-FFF2-40B4-BE49-F238E27FC236}">
                <a16:creationId xmlns:a16="http://schemas.microsoft.com/office/drawing/2014/main" id="{B31FD9ED-7842-4841-B4B0-418CF745A783}"/>
              </a:ext>
            </a:extLst>
          </p:cNvPr>
          <p:cNvGrpSpPr/>
          <p:nvPr/>
        </p:nvGrpSpPr>
        <p:grpSpPr>
          <a:xfrm>
            <a:off x="304800" y="160072"/>
            <a:ext cx="845855" cy="957897"/>
            <a:chOff x="589078" y="2173649"/>
            <a:chExt cx="1147751" cy="1299782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0BD90A63-9952-49ED-B2B0-2B31B16BB931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B1E5FD5B-14E1-4B5B-BE71-760E05D7D0EF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8B8C661E-BD30-43C2-A433-B33E8C99A3CC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5431DB3F-2B9E-471B-B83A-3AA3318295DF}"/>
                </a:ext>
              </a:extLst>
            </p:cNvPr>
            <p:cNvSpPr txBox="1"/>
            <p:nvPr/>
          </p:nvSpPr>
          <p:spPr>
            <a:xfrm>
              <a:off x="907667" y="2220553"/>
              <a:ext cx="829162" cy="125287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56BFCEC6-22CE-4CDA-8267-8F8302C26831}"/>
              </a:ext>
            </a:extLst>
          </p:cNvPr>
          <p:cNvSpPr txBox="1"/>
          <p:nvPr/>
        </p:nvSpPr>
        <p:spPr>
          <a:xfrm>
            <a:off x="1360280" y="101279"/>
            <a:ext cx="4735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技术总结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996CA8F-8C12-4E6B-85BC-8B54AEFEB0D7}"/>
              </a:ext>
            </a:extLst>
          </p:cNvPr>
          <p:cNvSpPr txBox="1"/>
          <p:nvPr/>
        </p:nvSpPr>
        <p:spPr>
          <a:xfrm>
            <a:off x="1365619" y="674947"/>
            <a:ext cx="4092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55C0AF"/>
                </a:solidFill>
              </a:rPr>
              <a:t>创新点</a:t>
            </a:r>
          </a:p>
        </p:txBody>
      </p:sp>
      <p:sp>
        <p:nvSpPr>
          <p:cNvPr id="10" name="Freeform 8">
            <a:extLst>
              <a:ext uri="{FF2B5EF4-FFF2-40B4-BE49-F238E27FC236}">
                <a16:creationId xmlns:a16="http://schemas.microsoft.com/office/drawing/2014/main" id="{1A781B2C-9C48-49A6-8077-AD89557348CF}"/>
              </a:ext>
            </a:extLst>
          </p:cNvPr>
          <p:cNvSpPr/>
          <p:nvPr/>
        </p:nvSpPr>
        <p:spPr>
          <a:xfrm>
            <a:off x="4835052" y="2758253"/>
            <a:ext cx="2504140" cy="2504140"/>
          </a:xfrm>
          <a:custGeom>
            <a:avLst/>
            <a:gdLst>
              <a:gd name="connsiteX0" fmla="*/ 0 w 2504140"/>
              <a:gd name="connsiteY0" fmla="*/ 1252070 h 2504140"/>
              <a:gd name="connsiteX1" fmla="*/ 1252070 w 2504140"/>
              <a:gd name="connsiteY1" fmla="*/ 0 h 2504140"/>
              <a:gd name="connsiteX2" fmla="*/ 2504140 w 2504140"/>
              <a:gd name="connsiteY2" fmla="*/ 1252070 h 2504140"/>
              <a:gd name="connsiteX3" fmla="*/ 1252070 w 2504140"/>
              <a:gd name="connsiteY3" fmla="*/ 2504140 h 2504140"/>
              <a:gd name="connsiteX4" fmla="*/ 0 w 2504140"/>
              <a:gd name="connsiteY4" fmla="*/ 1252070 h 2504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40" h="2504140">
                <a:moveTo>
                  <a:pt x="0" y="1252070"/>
                </a:moveTo>
                <a:cubicBezTo>
                  <a:pt x="0" y="560571"/>
                  <a:pt x="560571" y="0"/>
                  <a:pt x="1252070" y="0"/>
                </a:cubicBezTo>
                <a:cubicBezTo>
                  <a:pt x="1943569" y="0"/>
                  <a:pt x="2504140" y="560571"/>
                  <a:pt x="2504140" y="1252070"/>
                </a:cubicBezTo>
                <a:cubicBezTo>
                  <a:pt x="2504140" y="1943569"/>
                  <a:pt x="1943569" y="2504140"/>
                  <a:pt x="1252070" y="2504140"/>
                </a:cubicBezTo>
                <a:cubicBezTo>
                  <a:pt x="560571" y="2504140"/>
                  <a:pt x="0" y="1943569"/>
                  <a:pt x="0" y="1252070"/>
                </a:cubicBezTo>
                <a:close/>
              </a:path>
            </a:pathLst>
          </a:custGeom>
          <a:solidFill>
            <a:srgbClr val="113F4E"/>
          </a:solidFill>
          <a:ln w="3175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7843" tIns="437843" rIns="437843" bIns="437843" numCol="1" spcCol="1270" anchor="ctr" anchorCtr="0">
            <a:noAutofit/>
          </a:bodyPr>
          <a:lstStyle/>
          <a:p>
            <a:pPr lvl="0" algn="ctr" defTabSz="2489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600" kern="1200" dirty="0">
              <a:latin typeface="微软雅黑" panose="020B0503020204020204" pitchFamily="34" charset="-122"/>
            </a:endParaRPr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FB1B0017-BE76-47CC-A39E-4327B4DD129C}"/>
              </a:ext>
            </a:extLst>
          </p:cNvPr>
          <p:cNvSpPr/>
          <p:nvPr/>
        </p:nvSpPr>
        <p:spPr>
          <a:xfrm>
            <a:off x="4205755" y="4323653"/>
            <a:ext cx="1252070" cy="1252070"/>
          </a:xfrm>
          <a:custGeom>
            <a:avLst/>
            <a:gdLst>
              <a:gd name="connsiteX0" fmla="*/ 0 w 1252070"/>
              <a:gd name="connsiteY0" fmla="*/ 626035 h 1252070"/>
              <a:gd name="connsiteX1" fmla="*/ 626035 w 1252070"/>
              <a:gd name="connsiteY1" fmla="*/ 0 h 1252070"/>
              <a:gd name="connsiteX2" fmla="*/ 1252070 w 1252070"/>
              <a:gd name="connsiteY2" fmla="*/ 626035 h 1252070"/>
              <a:gd name="connsiteX3" fmla="*/ 626035 w 1252070"/>
              <a:gd name="connsiteY3" fmla="*/ 1252070 h 1252070"/>
              <a:gd name="connsiteX4" fmla="*/ 0 w 1252070"/>
              <a:gd name="connsiteY4" fmla="*/ 626035 h 125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2070" h="1252070">
                <a:moveTo>
                  <a:pt x="0" y="626035"/>
                </a:moveTo>
                <a:cubicBezTo>
                  <a:pt x="0" y="280285"/>
                  <a:pt x="280285" y="0"/>
                  <a:pt x="626035" y="0"/>
                </a:cubicBezTo>
                <a:cubicBezTo>
                  <a:pt x="971785" y="0"/>
                  <a:pt x="1252070" y="280285"/>
                  <a:pt x="1252070" y="626035"/>
                </a:cubicBezTo>
                <a:cubicBezTo>
                  <a:pt x="1252070" y="971785"/>
                  <a:pt x="971785" y="1252070"/>
                  <a:pt x="626035" y="1252070"/>
                </a:cubicBezTo>
                <a:cubicBezTo>
                  <a:pt x="280285" y="1252070"/>
                  <a:pt x="0" y="971785"/>
                  <a:pt x="0" y="626035"/>
                </a:cubicBezTo>
                <a:close/>
              </a:path>
            </a:pathLst>
          </a:custGeom>
          <a:solidFill>
            <a:srgbClr val="113F4E"/>
          </a:solidFill>
          <a:ln w="3175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218921" tIns="218921" rIns="218921" bIns="218921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800" kern="1200" dirty="0">
                <a:solidFill>
                  <a:schemeClr val="bg1"/>
                </a:solidFill>
                <a:latin typeface="微软雅黑" panose="020B0503020204020204" pitchFamily="34" charset="-122"/>
              </a:rPr>
              <a:t>后台</a:t>
            </a:r>
            <a:endParaRPr lang="en-US" sz="2800" kern="12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09B63340-E481-40F9-AFB8-3BEE16CD984F}"/>
              </a:ext>
            </a:extLst>
          </p:cNvPr>
          <p:cNvSpPr/>
          <p:nvPr/>
        </p:nvSpPr>
        <p:spPr>
          <a:xfrm>
            <a:off x="6514348" y="4679927"/>
            <a:ext cx="1252070" cy="1252070"/>
          </a:xfrm>
          <a:custGeom>
            <a:avLst/>
            <a:gdLst>
              <a:gd name="connsiteX0" fmla="*/ 0 w 1252070"/>
              <a:gd name="connsiteY0" fmla="*/ 626035 h 1252070"/>
              <a:gd name="connsiteX1" fmla="*/ 626035 w 1252070"/>
              <a:gd name="connsiteY1" fmla="*/ 0 h 1252070"/>
              <a:gd name="connsiteX2" fmla="*/ 1252070 w 1252070"/>
              <a:gd name="connsiteY2" fmla="*/ 626035 h 1252070"/>
              <a:gd name="connsiteX3" fmla="*/ 626035 w 1252070"/>
              <a:gd name="connsiteY3" fmla="*/ 1252070 h 1252070"/>
              <a:gd name="connsiteX4" fmla="*/ 0 w 1252070"/>
              <a:gd name="connsiteY4" fmla="*/ 626035 h 125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2070" h="1252070">
                <a:moveTo>
                  <a:pt x="0" y="626035"/>
                </a:moveTo>
                <a:cubicBezTo>
                  <a:pt x="0" y="280285"/>
                  <a:pt x="280285" y="0"/>
                  <a:pt x="626035" y="0"/>
                </a:cubicBezTo>
                <a:cubicBezTo>
                  <a:pt x="971785" y="0"/>
                  <a:pt x="1252070" y="280285"/>
                  <a:pt x="1252070" y="626035"/>
                </a:cubicBezTo>
                <a:cubicBezTo>
                  <a:pt x="1252070" y="971785"/>
                  <a:pt x="971785" y="1252070"/>
                  <a:pt x="626035" y="1252070"/>
                </a:cubicBezTo>
                <a:cubicBezTo>
                  <a:pt x="280285" y="1252070"/>
                  <a:pt x="0" y="971785"/>
                  <a:pt x="0" y="626035"/>
                </a:cubicBezTo>
                <a:close/>
              </a:path>
            </a:pathLst>
          </a:custGeom>
          <a:solidFill>
            <a:srgbClr val="55C0AF"/>
          </a:solidFill>
          <a:ln w="3175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218921" tIns="218921" rIns="218921" bIns="218921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76997770-B17A-4333-BAFC-18A41BE1DD53}"/>
              </a:ext>
            </a:extLst>
          </p:cNvPr>
          <p:cNvSpPr/>
          <p:nvPr/>
        </p:nvSpPr>
        <p:spPr>
          <a:xfrm>
            <a:off x="6716419" y="2409209"/>
            <a:ext cx="1252070" cy="1252070"/>
          </a:xfrm>
          <a:custGeom>
            <a:avLst/>
            <a:gdLst>
              <a:gd name="connsiteX0" fmla="*/ 0 w 1252070"/>
              <a:gd name="connsiteY0" fmla="*/ 626035 h 1252070"/>
              <a:gd name="connsiteX1" fmla="*/ 626035 w 1252070"/>
              <a:gd name="connsiteY1" fmla="*/ 0 h 1252070"/>
              <a:gd name="connsiteX2" fmla="*/ 1252070 w 1252070"/>
              <a:gd name="connsiteY2" fmla="*/ 626035 h 1252070"/>
              <a:gd name="connsiteX3" fmla="*/ 626035 w 1252070"/>
              <a:gd name="connsiteY3" fmla="*/ 1252070 h 1252070"/>
              <a:gd name="connsiteX4" fmla="*/ 0 w 1252070"/>
              <a:gd name="connsiteY4" fmla="*/ 626035 h 125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2070" h="1252070">
                <a:moveTo>
                  <a:pt x="0" y="626035"/>
                </a:moveTo>
                <a:cubicBezTo>
                  <a:pt x="0" y="280285"/>
                  <a:pt x="280285" y="0"/>
                  <a:pt x="626035" y="0"/>
                </a:cubicBezTo>
                <a:cubicBezTo>
                  <a:pt x="971785" y="0"/>
                  <a:pt x="1252070" y="280285"/>
                  <a:pt x="1252070" y="626035"/>
                </a:cubicBezTo>
                <a:cubicBezTo>
                  <a:pt x="1252070" y="971785"/>
                  <a:pt x="971785" y="1252070"/>
                  <a:pt x="626035" y="1252070"/>
                </a:cubicBezTo>
                <a:cubicBezTo>
                  <a:pt x="280285" y="1252070"/>
                  <a:pt x="0" y="971785"/>
                  <a:pt x="0" y="626035"/>
                </a:cubicBezTo>
                <a:close/>
              </a:path>
            </a:pathLst>
          </a:custGeom>
          <a:solidFill>
            <a:srgbClr val="113F4E"/>
          </a:solidFill>
          <a:ln w="3175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218921" tIns="218921" rIns="218921" bIns="218921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热点预警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Freeform 12">
            <a:extLst>
              <a:ext uri="{FF2B5EF4-FFF2-40B4-BE49-F238E27FC236}">
                <a16:creationId xmlns:a16="http://schemas.microsoft.com/office/drawing/2014/main" id="{6DF89304-4D02-43EB-A61B-C5B1C6A370A2}"/>
              </a:ext>
            </a:extLst>
          </p:cNvPr>
          <p:cNvSpPr/>
          <p:nvPr/>
        </p:nvSpPr>
        <p:spPr>
          <a:xfrm>
            <a:off x="4485796" y="2186299"/>
            <a:ext cx="1252070" cy="1252070"/>
          </a:xfrm>
          <a:custGeom>
            <a:avLst/>
            <a:gdLst>
              <a:gd name="connsiteX0" fmla="*/ 0 w 1252070"/>
              <a:gd name="connsiteY0" fmla="*/ 626035 h 1252070"/>
              <a:gd name="connsiteX1" fmla="*/ 626035 w 1252070"/>
              <a:gd name="connsiteY1" fmla="*/ 0 h 1252070"/>
              <a:gd name="connsiteX2" fmla="*/ 1252070 w 1252070"/>
              <a:gd name="connsiteY2" fmla="*/ 626035 h 1252070"/>
              <a:gd name="connsiteX3" fmla="*/ 626035 w 1252070"/>
              <a:gd name="connsiteY3" fmla="*/ 1252070 h 1252070"/>
              <a:gd name="connsiteX4" fmla="*/ 0 w 1252070"/>
              <a:gd name="connsiteY4" fmla="*/ 626035 h 125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2070" h="1252070">
                <a:moveTo>
                  <a:pt x="0" y="626035"/>
                </a:moveTo>
                <a:cubicBezTo>
                  <a:pt x="0" y="280285"/>
                  <a:pt x="280285" y="0"/>
                  <a:pt x="626035" y="0"/>
                </a:cubicBezTo>
                <a:cubicBezTo>
                  <a:pt x="971785" y="0"/>
                  <a:pt x="1252070" y="280285"/>
                  <a:pt x="1252070" y="626035"/>
                </a:cubicBezTo>
                <a:cubicBezTo>
                  <a:pt x="1252070" y="971785"/>
                  <a:pt x="971785" y="1252070"/>
                  <a:pt x="626035" y="1252070"/>
                </a:cubicBezTo>
                <a:cubicBezTo>
                  <a:pt x="280285" y="1252070"/>
                  <a:pt x="0" y="971785"/>
                  <a:pt x="0" y="626035"/>
                </a:cubicBezTo>
                <a:close/>
              </a:path>
            </a:pathLst>
          </a:custGeom>
          <a:solidFill>
            <a:srgbClr val="55C0AF"/>
          </a:solidFill>
          <a:ln w="3175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218921" tIns="218921" rIns="218921" bIns="218921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78">
            <a:extLst>
              <a:ext uri="{FF2B5EF4-FFF2-40B4-BE49-F238E27FC236}">
                <a16:creationId xmlns:a16="http://schemas.microsoft.com/office/drawing/2014/main" id="{DEB16AD7-1B5E-4E1A-91AB-81EA84C8D664}"/>
              </a:ext>
            </a:extLst>
          </p:cNvPr>
          <p:cNvSpPr txBox="1"/>
          <p:nvPr/>
        </p:nvSpPr>
        <p:spPr>
          <a:xfrm>
            <a:off x="5111831" y="3742574"/>
            <a:ext cx="1968335" cy="461665"/>
          </a:xfrm>
          <a:prstGeom prst="rect">
            <a:avLst/>
          </a:prstGeom>
          <a:solidFill>
            <a:srgbClr val="113F4E"/>
          </a:solidFill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技术结构</a:t>
            </a:r>
            <a:endParaRPr lang="en-U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Oval 18">
            <a:extLst>
              <a:ext uri="{FF2B5EF4-FFF2-40B4-BE49-F238E27FC236}">
                <a16:creationId xmlns:a16="http://schemas.microsoft.com/office/drawing/2014/main" id="{2A76F149-961B-42A8-8658-3B2905170E0C}"/>
              </a:ext>
            </a:extLst>
          </p:cNvPr>
          <p:cNvSpPr/>
          <p:nvPr/>
        </p:nvSpPr>
        <p:spPr>
          <a:xfrm>
            <a:off x="252645" y="1794251"/>
            <a:ext cx="392048" cy="392048"/>
          </a:xfrm>
          <a:prstGeom prst="ellipse">
            <a:avLst/>
          </a:prstGeom>
          <a:solidFill>
            <a:srgbClr val="113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FontAwesome" pitchFamily="2" charset="0"/>
              </a:rPr>
              <a:t>1</a:t>
            </a:r>
            <a:endParaRPr lang="en-US" sz="14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7" name="TextBox 80">
            <a:extLst>
              <a:ext uri="{FF2B5EF4-FFF2-40B4-BE49-F238E27FC236}">
                <a16:creationId xmlns:a16="http://schemas.microsoft.com/office/drawing/2014/main" id="{3ED1EBF4-036C-4CDF-9790-0EE77E945BB0}"/>
              </a:ext>
            </a:extLst>
          </p:cNvPr>
          <p:cNvSpPr txBox="1"/>
          <p:nvPr/>
        </p:nvSpPr>
        <p:spPr>
          <a:xfrm>
            <a:off x="831986" y="1673820"/>
            <a:ext cx="354756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文本相似聚类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（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Canopy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估计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+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Kmeans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聚类）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相似度分析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（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Word2Vec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，针对政务投诉训练）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关键词提取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（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Word2Vec+TextRank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）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投诉分类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（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TextCNN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）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  <a:p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Scrapy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框架爬虫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（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Bloomfilter+redis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实施增量去重）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18" name="Oval 20">
            <a:extLst>
              <a:ext uri="{FF2B5EF4-FFF2-40B4-BE49-F238E27FC236}">
                <a16:creationId xmlns:a16="http://schemas.microsoft.com/office/drawing/2014/main" id="{4F2A0656-BAFB-4C58-A7E8-7C65202A6239}"/>
              </a:ext>
            </a:extLst>
          </p:cNvPr>
          <p:cNvSpPr/>
          <p:nvPr/>
        </p:nvSpPr>
        <p:spPr>
          <a:xfrm>
            <a:off x="1154777" y="5262393"/>
            <a:ext cx="392048" cy="392048"/>
          </a:xfrm>
          <a:prstGeom prst="ellipse">
            <a:avLst/>
          </a:prstGeom>
          <a:solidFill>
            <a:srgbClr val="55C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FontAwesome" pitchFamily="2" charset="0"/>
              </a:rPr>
              <a:t>3</a:t>
            </a:r>
            <a:endParaRPr lang="en-US" sz="14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9" name="TextBox 82">
            <a:extLst>
              <a:ext uri="{FF2B5EF4-FFF2-40B4-BE49-F238E27FC236}">
                <a16:creationId xmlns:a16="http://schemas.microsoft.com/office/drawing/2014/main" id="{18EC83D9-38E1-4F9B-B7BC-C02207313E5E}"/>
              </a:ext>
            </a:extLst>
          </p:cNvPr>
          <p:cNvSpPr txBox="1"/>
          <p:nvPr/>
        </p:nvSpPr>
        <p:spPr>
          <a:xfrm>
            <a:off x="1722203" y="5114058"/>
            <a:ext cx="3031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反爬虫技术支持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Docker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容器化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站内提醒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20" name="Oval 22">
            <a:extLst>
              <a:ext uri="{FF2B5EF4-FFF2-40B4-BE49-F238E27FC236}">
                <a16:creationId xmlns:a16="http://schemas.microsoft.com/office/drawing/2014/main" id="{B5AFB4CF-722D-4512-98A0-3FFDBAA527DC}"/>
              </a:ext>
            </a:extLst>
          </p:cNvPr>
          <p:cNvSpPr/>
          <p:nvPr/>
        </p:nvSpPr>
        <p:spPr>
          <a:xfrm>
            <a:off x="10174792" y="1598227"/>
            <a:ext cx="392048" cy="392048"/>
          </a:xfrm>
          <a:prstGeom prst="ellipse">
            <a:avLst/>
          </a:prstGeom>
          <a:solidFill>
            <a:srgbClr val="55C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FontAwesome" pitchFamily="2" charset="0"/>
              </a:rPr>
              <a:t>2</a:t>
            </a:r>
            <a:endParaRPr lang="en-US" sz="14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1" name="TextBox 84">
            <a:extLst>
              <a:ext uri="{FF2B5EF4-FFF2-40B4-BE49-F238E27FC236}">
                <a16:creationId xmlns:a16="http://schemas.microsoft.com/office/drawing/2014/main" id="{DF7CB204-AB7B-4545-A979-6E448440B863}"/>
              </a:ext>
            </a:extLst>
          </p:cNvPr>
          <p:cNvSpPr txBox="1"/>
          <p:nvPr/>
        </p:nvSpPr>
        <p:spPr>
          <a:xfrm>
            <a:off x="7656578" y="4642756"/>
            <a:ext cx="32713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HTML5 ★ BOILERPLATE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模版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  <a:p>
            <a:pPr algn="r"/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jQuery+Bootstrap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开发框架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  <a:p>
            <a:pPr algn="r"/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Echarts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可视化库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  <a:p>
            <a:pPr algn="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数据分析报告自动生成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  <a:p>
            <a:pPr algn="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同一事件一键回复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22" name="Oval 24">
            <a:extLst>
              <a:ext uri="{FF2B5EF4-FFF2-40B4-BE49-F238E27FC236}">
                <a16:creationId xmlns:a16="http://schemas.microsoft.com/office/drawing/2014/main" id="{408F5A3D-A487-4F4A-BDE8-0A2C1F77C2B8}"/>
              </a:ext>
            </a:extLst>
          </p:cNvPr>
          <p:cNvSpPr/>
          <p:nvPr/>
        </p:nvSpPr>
        <p:spPr>
          <a:xfrm>
            <a:off x="11049338" y="4555621"/>
            <a:ext cx="392048" cy="392048"/>
          </a:xfrm>
          <a:prstGeom prst="ellipse">
            <a:avLst/>
          </a:prstGeom>
          <a:solidFill>
            <a:srgbClr val="113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FontAwesome" pitchFamily="2" charset="0"/>
              </a:rPr>
              <a:t>4</a:t>
            </a:r>
            <a:endParaRPr lang="en-US" sz="14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3" name="TextBox 86">
            <a:extLst>
              <a:ext uri="{FF2B5EF4-FFF2-40B4-BE49-F238E27FC236}">
                <a16:creationId xmlns:a16="http://schemas.microsoft.com/office/drawing/2014/main" id="{948E1DE7-6A16-4F44-9132-279EF62FDF51}"/>
              </a:ext>
            </a:extLst>
          </p:cNvPr>
          <p:cNvSpPr txBox="1"/>
          <p:nvPr/>
        </p:nvSpPr>
        <p:spPr>
          <a:xfrm>
            <a:off x="6944745" y="1626984"/>
            <a:ext cx="3031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趋势分析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  <a:p>
            <a:pPr algn="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热点跟踪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  <a:p>
            <a:pPr algn="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新话题预警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3710814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75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25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750"/>
                            </p:stCondLst>
                            <p:childTnLst>
                              <p:par>
                                <p:cTn id="6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000"/>
                            </p:stCondLst>
                            <p:childTnLst>
                              <p:par>
                                <p:cTn id="7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250"/>
                            </p:stCondLst>
                            <p:childTnLst>
                              <p:par>
                                <p:cTn id="7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500"/>
                            </p:stCondLst>
                            <p:childTnLst>
                              <p:par>
                                <p:cTn id="8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750"/>
                            </p:stCondLst>
                            <p:childTnLst>
                              <p:par>
                                <p:cTn id="8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 animBg="1"/>
      <p:bldP spid="19" grpId="0"/>
      <p:bldP spid="20" grpId="0" animBg="1"/>
      <p:bldP spid="21" grpId="0"/>
      <p:bldP spid="22" grpId="0" animBg="1"/>
      <p:bldP spid="2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216A7B83-B7C0-4F4C-94CC-150681C0EF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558CC3F4-24F2-4D71-8114-35FBC57E409E}"/>
              </a:ext>
            </a:extLst>
          </p:cNvPr>
          <p:cNvGrpSpPr/>
          <p:nvPr/>
        </p:nvGrpSpPr>
        <p:grpSpPr>
          <a:xfrm>
            <a:off x="2501604" y="1880707"/>
            <a:ext cx="7211492" cy="1244032"/>
            <a:chOff x="6095170" y="800550"/>
            <a:chExt cx="4431605" cy="1244032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9B3EB80-36BA-4B82-862B-A9E9A822B277}"/>
                </a:ext>
              </a:extLst>
            </p:cNvPr>
            <p:cNvSpPr txBox="1"/>
            <p:nvPr/>
          </p:nvSpPr>
          <p:spPr>
            <a:xfrm>
              <a:off x="6124654" y="800550"/>
              <a:ext cx="4305300" cy="5847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55C0A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5</a:t>
              </a:r>
              <a:endParaRPr lang="zh-CN" altLang="en-US" sz="3200" dirty="0">
                <a:solidFill>
                  <a:srgbClr val="55C0A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CC083D12-B503-4B67-8D8D-9790679E284D}"/>
                </a:ext>
              </a:extLst>
            </p:cNvPr>
            <p:cNvSpPr txBox="1"/>
            <p:nvPr/>
          </p:nvSpPr>
          <p:spPr>
            <a:xfrm>
              <a:off x="6095170" y="1336696"/>
              <a:ext cx="443160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b="1" spc="600" dirty="0">
                  <a:solidFill>
                    <a:srgbClr val="113F4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团队管理</a:t>
              </a:r>
            </a:p>
          </p:txBody>
        </p:sp>
      </p:grpSp>
      <p:sp>
        <p:nvSpPr>
          <p:cNvPr id="14" name="TextBox 11">
            <a:extLst>
              <a:ext uri="{FF2B5EF4-FFF2-40B4-BE49-F238E27FC236}">
                <a16:creationId xmlns:a16="http://schemas.microsoft.com/office/drawing/2014/main" id="{8EE96092-36FE-4DFD-9E61-ECD689D45072}"/>
              </a:ext>
            </a:extLst>
          </p:cNvPr>
          <p:cNvSpPr txBox="1"/>
          <p:nvPr/>
        </p:nvSpPr>
        <p:spPr>
          <a:xfrm>
            <a:off x="2490254" y="3227114"/>
            <a:ext cx="176458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21918" lvl="1" indent="-121918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C52F75FA-67AC-4FFC-99C8-2846E819F0A4}"/>
              </a:ext>
            </a:extLst>
          </p:cNvPr>
          <p:cNvSpPr txBox="1"/>
          <p:nvPr/>
        </p:nvSpPr>
        <p:spPr>
          <a:xfrm>
            <a:off x="4619679" y="3216205"/>
            <a:ext cx="176458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21918" lvl="1" indent="-121918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TextBox 11">
            <a:extLst>
              <a:ext uri="{FF2B5EF4-FFF2-40B4-BE49-F238E27FC236}">
                <a16:creationId xmlns:a16="http://schemas.microsoft.com/office/drawing/2014/main" id="{5FE7E229-E19E-4D8C-A382-50F740B53646}"/>
              </a:ext>
            </a:extLst>
          </p:cNvPr>
          <p:cNvSpPr txBox="1"/>
          <p:nvPr/>
        </p:nvSpPr>
        <p:spPr>
          <a:xfrm>
            <a:off x="2501604" y="3667175"/>
            <a:ext cx="176458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21918" lvl="1" indent="-121918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TextBox 11">
            <a:extLst>
              <a:ext uri="{FF2B5EF4-FFF2-40B4-BE49-F238E27FC236}">
                <a16:creationId xmlns:a16="http://schemas.microsoft.com/office/drawing/2014/main" id="{6CC70E26-8889-4C11-81DE-7687DF288BA4}"/>
              </a:ext>
            </a:extLst>
          </p:cNvPr>
          <p:cNvSpPr txBox="1"/>
          <p:nvPr/>
        </p:nvSpPr>
        <p:spPr>
          <a:xfrm>
            <a:off x="4584443" y="3667176"/>
            <a:ext cx="176458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21918" lvl="1" indent="-121918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11225281-4BDF-4421-9A8E-AA44C7DA140D}"/>
              </a:ext>
            </a:extLst>
          </p:cNvPr>
          <p:cNvGrpSpPr/>
          <p:nvPr/>
        </p:nvGrpSpPr>
        <p:grpSpPr>
          <a:xfrm>
            <a:off x="977864" y="2081525"/>
            <a:ext cx="1126328" cy="1243276"/>
            <a:chOff x="589078" y="2173649"/>
            <a:chExt cx="1126328" cy="1243276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B8247F47-19E5-4E6A-8867-3423F2E7AEAE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1DFAF6ED-F573-463F-B0F6-4885B32E8488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C9455EE8-908B-4D3E-81B2-AFC27CF43C63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D4CDD749-5E1D-4D14-861D-8AB76BB9010E}"/>
                </a:ext>
              </a:extLst>
            </p:cNvPr>
            <p:cNvSpPr txBox="1"/>
            <p:nvPr/>
          </p:nvSpPr>
          <p:spPr>
            <a:xfrm>
              <a:off x="907668" y="2220553"/>
              <a:ext cx="611065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7038953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7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4" presetID="2" presetClass="entr" presetSubtype="1" fill="hold" nodeType="after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6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2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  <p:bldP spid="16" grpId="0"/>
          <p:bldP spid="1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7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4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2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  <p:bldP spid="16" grpId="0"/>
          <p:bldP spid="17" grpId="0"/>
        </p:bldLst>
      </p:timing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>
            <a:extLst>
              <a:ext uri="{FF2B5EF4-FFF2-40B4-BE49-F238E27FC236}">
                <a16:creationId xmlns:a16="http://schemas.microsoft.com/office/drawing/2014/main" id="{B31FD9ED-7842-4841-B4B0-418CF745A783}"/>
              </a:ext>
            </a:extLst>
          </p:cNvPr>
          <p:cNvGrpSpPr/>
          <p:nvPr/>
        </p:nvGrpSpPr>
        <p:grpSpPr>
          <a:xfrm>
            <a:off x="304800" y="160072"/>
            <a:ext cx="845855" cy="957897"/>
            <a:chOff x="589078" y="2173649"/>
            <a:chExt cx="1147751" cy="1299782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0BD90A63-9952-49ED-B2B0-2B31B16BB931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B1E5FD5B-14E1-4B5B-BE71-760E05D7D0EF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8B8C661E-BD30-43C2-A433-B33E8C99A3CC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5431DB3F-2B9E-471B-B83A-3AA3318295DF}"/>
                </a:ext>
              </a:extLst>
            </p:cNvPr>
            <p:cNvSpPr txBox="1"/>
            <p:nvPr/>
          </p:nvSpPr>
          <p:spPr>
            <a:xfrm>
              <a:off x="907667" y="2220553"/>
              <a:ext cx="829162" cy="125287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56BFCEC6-22CE-4CDA-8267-8F8302C26831}"/>
              </a:ext>
            </a:extLst>
          </p:cNvPr>
          <p:cNvSpPr txBox="1"/>
          <p:nvPr/>
        </p:nvSpPr>
        <p:spPr>
          <a:xfrm>
            <a:off x="1360280" y="101279"/>
            <a:ext cx="4735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团队管理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996CA8F-8C12-4E6B-85BC-8B54AEFEB0D7}"/>
              </a:ext>
            </a:extLst>
          </p:cNvPr>
          <p:cNvSpPr txBox="1"/>
          <p:nvPr/>
        </p:nvSpPr>
        <p:spPr>
          <a:xfrm>
            <a:off x="1365619" y="674947"/>
            <a:ext cx="4092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55C0AF"/>
                </a:solidFill>
              </a:rPr>
              <a:t>组织结构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D8405C1-1812-4845-9C6C-1CC316DB431C}"/>
              </a:ext>
            </a:extLst>
          </p:cNvPr>
          <p:cNvGrpSpPr/>
          <p:nvPr/>
        </p:nvGrpSpPr>
        <p:grpSpPr>
          <a:xfrm>
            <a:off x="2632631" y="1076326"/>
            <a:ext cx="6080315" cy="5205891"/>
            <a:chOff x="1939738" y="869133"/>
            <a:chExt cx="6080315" cy="5205891"/>
          </a:xfrm>
          <a:solidFill>
            <a:srgbClr val="55C0AF"/>
          </a:solidFill>
        </p:grpSpPr>
        <p:cxnSp>
          <p:nvCxnSpPr>
            <p:cNvPr id="11" name="肘形连接符 8">
              <a:extLst>
                <a:ext uri="{FF2B5EF4-FFF2-40B4-BE49-F238E27FC236}">
                  <a16:creationId xmlns:a16="http://schemas.microsoft.com/office/drawing/2014/main" id="{93BD11CB-3E70-48F8-B2FE-30D38CE24AEF}"/>
                </a:ext>
              </a:extLst>
            </p:cNvPr>
            <p:cNvCxnSpPr>
              <a:stCxn id="24" idx="4"/>
              <a:endCxn id="20" idx="0"/>
            </p:cNvCxnSpPr>
            <p:nvPr/>
          </p:nvCxnSpPr>
          <p:spPr>
            <a:xfrm rot="5400000">
              <a:off x="3521052" y="1379981"/>
              <a:ext cx="633816" cy="2237626"/>
            </a:xfrm>
            <a:prstGeom prst="bentConnector3">
              <a:avLst/>
            </a:prstGeom>
            <a:grpFill/>
            <a:ln w="38100">
              <a:solidFill>
                <a:srgbClr val="55C0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肘形连接符 10">
              <a:extLst>
                <a:ext uri="{FF2B5EF4-FFF2-40B4-BE49-F238E27FC236}">
                  <a16:creationId xmlns:a16="http://schemas.microsoft.com/office/drawing/2014/main" id="{AEB4E15C-E5F5-4192-B70B-83D4D0F77A80}"/>
                </a:ext>
              </a:extLst>
            </p:cNvPr>
            <p:cNvCxnSpPr>
              <a:stCxn id="24" idx="4"/>
              <a:endCxn id="22" idx="0"/>
            </p:cNvCxnSpPr>
            <p:nvPr/>
          </p:nvCxnSpPr>
          <p:spPr>
            <a:xfrm rot="16200000" flipH="1">
              <a:off x="5757501" y="1381158"/>
              <a:ext cx="633815" cy="2235270"/>
            </a:xfrm>
            <a:prstGeom prst="bentConnector3">
              <a:avLst>
                <a:gd name="adj1" fmla="val 50000"/>
              </a:avLst>
            </a:prstGeom>
            <a:grpFill/>
            <a:ln w="38100">
              <a:solidFill>
                <a:srgbClr val="55C0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B9D15F7F-AFD5-4886-9DF5-B3272047F69E}"/>
                </a:ext>
              </a:extLst>
            </p:cNvPr>
            <p:cNvGrpSpPr/>
            <p:nvPr/>
          </p:nvGrpSpPr>
          <p:grpSpPr>
            <a:xfrm>
              <a:off x="4177364" y="869133"/>
              <a:ext cx="1607419" cy="1312753"/>
              <a:chOff x="4177364" y="869133"/>
              <a:chExt cx="1607419" cy="1312753"/>
            </a:xfrm>
            <a:grpFill/>
          </p:grpSpPr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FFF84BC5-5B69-4C1F-B218-29175C696DB5}"/>
                  </a:ext>
                </a:extLst>
              </p:cNvPr>
              <p:cNvSpPr/>
              <p:nvPr/>
            </p:nvSpPr>
            <p:spPr>
              <a:xfrm>
                <a:off x="4300396" y="869133"/>
                <a:ext cx="1312753" cy="131275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529125EB-881F-4938-9024-A180630D79EA}"/>
                  </a:ext>
                </a:extLst>
              </p:cNvPr>
              <p:cNvSpPr/>
              <p:nvPr/>
            </p:nvSpPr>
            <p:spPr>
              <a:xfrm>
                <a:off x="4177364" y="1232034"/>
                <a:ext cx="1607419" cy="644892"/>
              </a:xfrm>
              <a:prstGeom prst="rect">
                <a:avLst/>
              </a:prstGeom>
              <a:grp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/>
                  <a:t>项目经理</a:t>
                </a:r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6163CF56-F541-4A3E-B040-259A67A91534}"/>
                </a:ext>
              </a:extLst>
            </p:cNvPr>
            <p:cNvGrpSpPr/>
            <p:nvPr/>
          </p:nvGrpSpPr>
          <p:grpSpPr>
            <a:xfrm>
              <a:off x="6412634" y="2815701"/>
              <a:ext cx="1607419" cy="1312753"/>
              <a:chOff x="4177364" y="869133"/>
              <a:chExt cx="1607419" cy="1312753"/>
            </a:xfrm>
            <a:grpFill/>
          </p:grpSpPr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A4D0E7E9-68E2-42DA-B49E-5EC477776069}"/>
                  </a:ext>
                </a:extLst>
              </p:cNvPr>
              <p:cNvSpPr/>
              <p:nvPr/>
            </p:nvSpPr>
            <p:spPr>
              <a:xfrm>
                <a:off x="4300396" y="869133"/>
                <a:ext cx="1312753" cy="131275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A959BD34-B9AF-4571-9C29-52E5F31A8CE3}"/>
                  </a:ext>
                </a:extLst>
              </p:cNvPr>
              <p:cNvSpPr/>
              <p:nvPr/>
            </p:nvSpPr>
            <p:spPr>
              <a:xfrm>
                <a:off x="4177364" y="1232034"/>
                <a:ext cx="1607419" cy="644892"/>
              </a:xfrm>
              <a:prstGeom prst="rect">
                <a:avLst/>
              </a:prstGeom>
              <a:grp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UI</a:t>
                </a:r>
                <a:r>
                  <a:rPr lang="zh-CN" altLang="en-US" b="1" dirty="0"/>
                  <a:t>组</a:t>
                </a:r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223E5BC0-182A-42BD-A8CC-108BED8B5D7C}"/>
                </a:ext>
              </a:extLst>
            </p:cNvPr>
            <p:cNvGrpSpPr/>
            <p:nvPr/>
          </p:nvGrpSpPr>
          <p:grpSpPr>
            <a:xfrm>
              <a:off x="1939738" y="2815702"/>
              <a:ext cx="1607419" cy="1312753"/>
              <a:chOff x="4177364" y="869133"/>
              <a:chExt cx="1607419" cy="1312753"/>
            </a:xfrm>
            <a:grpFill/>
          </p:grpSpPr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63446C63-C665-4E98-A4DD-DF0C3BD70EFA}"/>
                  </a:ext>
                </a:extLst>
              </p:cNvPr>
              <p:cNvSpPr/>
              <p:nvPr/>
            </p:nvSpPr>
            <p:spPr>
              <a:xfrm>
                <a:off x="4300396" y="869133"/>
                <a:ext cx="1312753" cy="131275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856AE081-AE5D-4E30-A1C2-946D8C415F44}"/>
                  </a:ext>
                </a:extLst>
              </p:cNvPr>
              <p:cNvSpPr/>
              <p:nvPr/>
            </p:nvSpPr>
            <p:spPr>
              <a:xfrm>
                <a:off x="4177364" y="1232034"/>
                <a:ext cx="1607419" cy="644892"/>
              </a:xfrm>
              <a:prstGeom prst="rect">
                <a:avLst/>
              </a:prstGeom>
              <a:grp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/>
                  <a:t>技术经理</a:t>
                </a:r>
              </a:p>
            </p:txBody>
          </p: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9183A493-00FA-4823-B9E2-88222D5125CD}"/>
                </a:ext>
              </a:extLst>
            </p:cNvPr>
            <p:cNvGrpSpPr/>
            <p:nvPr/>
          </p:nvGrpSpPr>
          <p:grpSpPr>
            <a:xfrm>
              <a:off x="1939738" y="4762271"/>
              <a:ext cx="1607419" cy="1312753"/>
              <a:chOff x="4177364" y="869133"/>
              <a:chExt cx="1607419" cy="1312753"/>
            </a:xfrm>
            <a:grpFill/>
          </p:grpSpPr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F04966B0-2DA5-47B7-994E-768509926830}"/>
                  </a:ext>
                </a:extLst>
              </p:cNvPr>
              <p:cNvSpPr/>
              <p:nvPr/>
            </p:nvSpPr>
            <p:spPr>
              <a:xfrm>
                <a:off x="4300396" y="869133"/>
                <a:ext cx="1312753" cy="131275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2DA8E9AF-F432-4C30-AB6D-7C6C1D22CAB3}"/>
                  </a:ext>
                </a:extLst>
              </p:cNvPr>
              <p:cNvSpPr/>
              <p:nvPr/>
            </p:nvSpPr>
            <p:spPr>
              <a:xfrm>
                <a:off x="4177364" y="1232034"/>
                <a:ext cx="1607419" cy="644892"/>
              </a:xfrm>
              <a:prstGeom prst="rect">
                <a:avLst/>
              </a:prstGeom>
              <a:grp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/>
                  <a:t>技术组长</a:t>
                </a:r>
              </a:p>
            </p:txBody>
          </p:sp>
        </p:grp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28869847-8336-4A0A-A080-848C0D1D560F}"/>
                </a:ext>
              </a:extLst>
            </p:cNvPr>
            <p:cNvCxnSpPr>
              <a:stCxn id="20" idx="4"/>
              <a:endCxn id="18" idx="0"/>
            </p:cNvCxnSpPr>
            <p:nvPr/>
          </p:nvCxnSpPr>
          <p:spPr>
            <a:xfrm>
              <a:off x="2719147" y="4128455"/>
              <a:ext cx="0" cy="633816"/>
            </a:xfrm>
            <a:prstGeom prst="line">
              <a:avLst/>
            </a:prstGeom>
            <a:grpFill/>
            <a:ln w="38100">
              <a:solidFill>
                <a:srgbClr val="55C0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19CFA6D0-5DD0-40A0-8AD1-24988851A731}"/>
              </a:ext>
            </a:extLst>
          </p:cNvPr>
          <p:cNvSpPr/>
          <p:nvPr/>
        </p:nvSpPr>
        <p:spPr>
          <a:xfrm>
            <a:off x="6631848" y="1515036"/>
            <a:ext cx="1312753" cy="511141"/>
          </a:xfrm>
          <a:prstGeom prst="rect">
            <a:avLst/>
          </a:prstGeom>
          <a:solidFill>
            <a:srgbClr val="55C0AF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吴泽成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02F24BC-C477-423D-BD73-BD2B771CF9F3}"/>
              </a:ext>
            </a:extLst>
          </p:cNvPr>
          <p:cNvSpPr/>
          <p:nvPr/>
        </p:nvSpPr>
        <p:spPr>
          <a:xfrm>
            <a:off x="4409593" y="3423699"/>
            <a:ext cx="1312753" cy="511141"/>
          </a:xfrm>
          <a:prstGeom prst="rect">
            <a:avLst/>
          </a:prstGeom>
          <a:solidFill>
            <a:srgbClr val="55C0AF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应圆中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4E9CD71-355C-4132-A376-6253327B5E42}"/>
              </a:ext>
            </a:extLst>
          </p:cNvPr>
          <p:cNvSpPr/>
          <p:nvPr/>
        </p:nvSpPr>
        <p:spPr>
          <a:xfrm>
            <a:off x="4409593" y="5370269"/>
            <a:ext cx="1312753" cy="511141"/>
          </a:xfrm>
          <a:prstGeom prst="rect">
            <a:avLst/>
          </a:prstGeom>
          <a:solidFill>
            <a:srgbClr val="55C0AF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冯博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E17CEE3-3593-4C63-BC3D-93E848D1E159}"/>
              </a:ext>
            </a:extLst>
          </p:cNvPr>
          <p:cNvSpPr/>
          <p:nvPr/>
        </p:nvSpPr>
        <p:spPr>
          <a:xfrm>
            <a:off x="8871919" y="3452670"/>
            <a:ext cx="1312753" cy="511141"/>
          </a:xfrm>
          <a:prstGeom prst="rect">
            <a:avLst/>
          </a:prstGeom>
          <a:solidFill>
            <a:srgbClr val="55C0AF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林英琮</a:t>
            </a:r>
          </a:p>
        </p:txBody>
      </p:sp>
    </p:spTree>
    <p:extLst>
      <p:ext uri="{BB962C8B-B14F-4D97-AF65-F5344CB8AC3E}">
        <p14:creationId xmlns:p14="http://schemas.microsoft.com/office/powerpoint/2010/main" val="23825763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BB1BCB9-4360-447C-8321-2B2E78008A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37" y="2624416"/>
            <a:ext cx="5082988" cy="3812241"/>
          </a:xfrm>
          <a:prstGeom prst="rect">
            <a:avLst/>
          </a:prstGeom>
        </p:spPr>
      </p:pic>
      <p:grpSp>
        <p:nvGrpSpPr>
          <p:cNvPr id="66" name="组合 65">
            <a:extLst>
              <a:ext uri="{FF2B5EF4-FFF2-40B4-BE49-F238E27FC236}">
                <a16:creationId xmlns:a16="http://schemas.microsoft.com/office/drawing/2014/main" id="{B31FD9ED-7842-4841-B4B0-418CF745A783}"/>
              </a:ext>
            </a:extLst>
          </p:cNvPr>
          <p:cNvGrpSpPr/>
          <p:nvPr/>
        </p:nvGrpSpPr>
        <p:grpSpPr>
          <a:xfrm>
            <a:off x="304800" y="160072"/>
            <a:ext cx="845855" cy="957897"/>
            <a:chOff x="589078" y="2173649"/>
            <a:chExt cx="1147751" cy="1299782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0BD90A63-9952-49ED-B2B0-2B31B16BB931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B1E5FD5B-14E1-4B5B-BE71-760E05D7D0EF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8B8C661E-BD30-43C2-A433-B33E8C99A3CC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5431DB3F-2B9E-471B-B83A-3AA3318295DF}"/>
                </a:ext>
              </a:extLst>
            </p:cNvPr>
            <p:cNvSpPr txBox="1"/>
            <p:nvPr/>
          </p:nvSpPr>
          <p:spPr>
            <a:xfrm>
              <a:off x="907667" y="2220553"/>
              <a:ext cx="829162" cy="125287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56BFCEC6-22CE-4CDA-8267-8F8302C26831}"/>
              </a:ext>
            </a:extLst>
          </p:cNvPr>
          <p:cNvSpPr txBox="1"/>
          <p:nvPr/>
        </p:nvSpPr>
        <p:spPr>
          <a:xfrm>
            <a:off x="1360280" y="101279"/>
            <a:ext cx="4735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团队管理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996CA8F-8C12-4E6B-85BC-8B54AEFEB0D7}"/>
              </a:ext>
            </a:extLst>
          </p:cNvPr>
          <p:cNvSpPr txBox="1"/>
          <p:nvPr/>
        </p:nvSpPr>
        <p:spPr>
          <a:xfrm>
            <a:off x="1365619" y="674947"/>
            <a:ext cx="4092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55C0AF"/>
                </a:solidFill>
              </a:rPr>
              <a:t>工作日常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48B0EAC-BC29-47B6-B020-FC7BE8D2E8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967987" y="1170309"/>
            <a:ext cx="4803589" cy="360269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D7C9DF7C-DD4C-4D08-846C-435C94D5DE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647" y="1385047"/>
            <a:ext cx="5719482" cy="428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2664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>
            <a:extLst>
              <a:ext uri="{FF2B5EF4-FFF2-40B4-BE49-F238E27FC236}">
                <a16:creationId xmlns:a16="http://schemas.microsoft.com/office/drawing/2014/main" id="{B31FD9ED-7842-4841-B4B0-418CF745A783}"/>
              </a:ext>
            </a:extLst>
          </p:cNvPr>
          <p:cNvGrpSpPr/>
          <p:nvPr/>
        </p:nvGrpSpPr>
        <p:grpSpPr>
          <a:xfrm>
            <a:off x="304800" y="160072"/>
            <a:ext cx="845855" cy="957897"/>
            <a:chOff x="589078" y="2173649"/>
            <a:chExt cx="1147751" cy="1299782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0BD90A63-9952-49ED-B2B0-2B31B16BB931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B1E5FD5B-14E1-4B5B-BE71-760E05D7D0EF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8B8C661E-BD30-43C2-A433-B33E8C99A3CC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5431DB3F-2B9E-471B-B83A-3AA3318295DF}"/>
                </a:ext>
              </a:extLst>
            </p:cNvPr>
            <p:cNvSpPr txBox="1"/>
            <p:nvPr/>
          </p:nvSpPr>
          <p:spPr>
            <a:xfrm>
              <a:off x="907667" y="2220553"/>
              <a:ext cx="829162" cy="125287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56BFCEC6-22CE-4CDA-8267-8F8302C26831}"/>
              </a:ext>
            </a:extLst>
          </p:cNvPr>
          <p:cNvSpPr txBox="1"/>
          <p:nvPr/>
        </p:nvSpPr>
        <p:spPr>
          <a:xfrm>
            <a:off x="1360280" y="101279"/>
            <a:ext cx="4735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团队管理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996CA8F-8C12-4E6B-85BC-8B54AEFEB0D7}"/>
              </a:ext>
            </a:extLst>
          </p:cNvPr>
          <p:cNvSpPr txBox="1"/>
          <p:nvPr/>
        </p:nvSpPr>
        <p:spPr>
          <a:xfrm>
            <a:off x="1365619" y="674947"/>
            <a:ext cx="4092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55C0AF"/>
                </a:solidFill>
              </a:rPr>
              <a:t>规划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98AE55D-84E7-481E-B8E6-01E30C179EF9}"/>
              </a:ext>
            </a:extLst>
          </p:cNvPr>
          <p:cNvSpPr txBox="1"/>
          <p:nvPr/>
        </p:nvSpPr>
        <p:spPr>
          <a:xfrm>
            <a:off x="9240468" y="316722"/>
            <a:ext cx="317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整体的项目规划和安排</a:t>
            </a:r>
          </a:p>
        </p:txBody>
      </p:sp>
    </p:spTree>
    <p:extLst>
      <p:ext uri="{BB962C8B-B14F-4D97-AF65-F5344CB8AC3E}">
        <p14:creationId xmlns:p14="http://schemas.microsoft.com/office/powerpoint/2010/main" val="322923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24E69740-094E-4BD9-8E7B-FA87FE1FC5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8D55282-118C-433D-95F1-C83357E2766C}"/>
              </a:ext>
            </a:extLst>
          </p:cNvPr>
          <p:cNvSpPr txBox="1"/>
          <p:nvPr/>
        </p:nvSpPr>
        <p:spPr>
          <a:xfrm>
            <a:off x="6222333" y="2278927"/>
            <a:ext cx="55558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>
                <a:solidFill>
                  <a:srgbClr val="113F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谢谢您的观看</a:t>
            </a:r>
            <a:r>
              <a:rPr lang="en-US" altLang="zh-CN" sz="6600" b="1" dirty="0">
                <a:solidFill>
                  <a:srgbClr val="113F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endParaRPr lang="zh-CN" altLang="en-US" sz="6600" b="1" dirty="0">
              <a:solidFill>
                <a:srgbClr val="113F4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8709C4A-D991-4092-B033-23D6F804BF4D}"/>
              </a:ext>
            </a:extLst>
          </p:cNvPr>
          <p:cNvSpPr/>
          <p:nvPr/>
        </p:nvSpPr>
        <p:spPr>
          <a:xfrm>
            <a:off x="6293756" y="3303334"/>
            <a:ext cx="6000750" cy="395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spc="600" dirty="0">
                <a:solidFill>
                  <a:srgbClr val="113F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冯博 林英琮 应圆中 吴泽成</a:t>
            </a:r>
          </a:p>
        </p:txBody>
      </p:sp>
      <p:sp>
        <p:nvSpPr>
          <p:cNvPr id="12" name="圆角矩形 17">
            <a:extLst>
              <a:ext uri="{FF2B5EF4-FFF2-40B4-BE49-F238E27FC236}">
                <a16:creationId xmlns:a16="http://schemas.microsoft.com/office/drawing/2014/main" id="{0EC9B943-5690-43CF-9B40-090030B3911A}"/>
              </a:ext>
            </a:extLst>
          </p:cNvPr>
          <p:cNvSpPr/>
          <p:nvPr/>
        </p:nvSpPr>
        <p:spPr>
          <a:xfrm>
            <a:off x="6393501" y="4385930"/>
            <a:ext cx="1410649" cy="299436"/>
          </a:xfrm>
          <a:prstGeom prst="roundRect">
            <a:avLst>
              <a:gd name="adj" fmla="val 0"/>
            </a:avLst>
          </a:prstGeom>
          <a:solidFill>
            <a:srgbClr val="55C0AF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TEAM FLY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73EEDC1-AB28-42A5-AD3C-EA349D07AD04}"/>
              </a:ext>
            </a:extLst>
          </p:cNvPr>
          <p:cNvSpPr/>
          <p:nvPr/>
        </p:nvSpPr>
        <p:spPr>
          <a:xfrm>
            <a:off x="6273133" y="1109299"/>
            <a:ext cx="1905073" cy="1323439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8000" b="1" dirty="0">
                <a:solidFill>
                  <a:srgbClr val="55C0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FLY</a:t>
            </a:r>
            <a:endParaRPr lang="zh-CN" altLang="en-US" sz="8000" b="1" dirty="0">
              <a:solidFill>
                <a:srgbClr val="55C0A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7">
            <a:extLst>
              <a:ext uri="{FF2B5EF4-FFF2-40B4-BE49-F238E27FC236}">
                <a16:creationId xmlns:a16="http://schemas.microsoft.com/office/drawing/2014/main" id="{5E383000-8C11-4A34-A529-5352CE342513}"/>
              </a:ext>
            </a:extLst>
          </p:cNvPr>
          <p:cNvSpPr/>
          <p:nvPr/>
        </p:nvSpPr>
        <p:spPr>
          <a:xfrm>
            <a:off x="7934170" y="4383389"/>
            <a:ext cx="1410649" cy="299436"/>
          </a:xfrm>
          <a:prstGeom prst="roundRect">
            <a:avLst>
              <a:gd name="adj" fmla="val 0"/>
            </a:avLst>
          </a:prstGeom>
          <a:solidFill>
            <a:srgbClr val="113F4E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2019. 4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20688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250"/>
                            </p:stCondLst>
                            <p:childTnLst>
                              <p:par>
                                <p:cTn id="2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 animBg="1"/>
      <p:bldP spid="13" grpId="0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216A7B83-B7C0-4F4C-94CC-150681C0EF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558CC3F4-24F2-4D71-8114-35FBC57E409E}"/>
              </a:ext>
            </a:extLst>
          </p:cNvPr>
          <p:cNvGrpSpPr/>
          <p:nvPr/>
        </p:nvGrpSpPr>
        <p:grpSpPr>
          <a:xfrm>
            <a:off x="2490254" y="1880707"/>
            <a:ext cx="4431605" cy="1244032"/>
            <a:chOff x="6088195" y="800550"/>
            <a:chExt cx="4431605" cy="1244032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9B3EB80-36BA-4B82-862B-A9E9A822B277}"/>
                </a:ext>
              </a:extLst>
            </p:cNvPr>
            <p:cNvSpPr txBox="1"/>
            <p:nvPr/>
          </p:nvSpPr>
          <p:spPr>
            <a:xfrm>
              <a:off x="6124654" y="800550"/>
              <a:ext cx="4305300" cy="5847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55C0A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1</a:t>
              </a:r>
              <a:endParaRPr lang="zh-CN" altLang="en-US" sz="3200" dirty="0">
                <a:solidFill>
                  <a:srgbClr val="55C0A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CC083D12-B503-4B67-8D8D-9790679E284D}"/>
                </a:ext>
              </a:extLst>
            </p:cNvPr>
            <p:cNvSpPr txBox="1"/>
            <p:nvPr/>
          </p:nvSpPr>
          <p:spPr>
            <a:xfrm>
              <a:off x="6088195" y="1336696"/>
              <a:ext cx="443160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b="1" spc="600" dirty="0">
                  <a:solidFill>
                    <a:srgbClr val="113F4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业务背景与目标</a:t>
              </a:r>
            </a:p>
          </p:txBody>
        </p:sp>
      </p:grpSp>
      <p:sp>
        <p:nvSpPr>
          <p:cNvPr id="14" name="TextBox 11">
            <a:extLst>
              <a:ext uri="{FF2B5EF4-FFF2-40B4-BE49-F238E27FC236}">
                <a16:creationId xmlns:a16="http://schemas.microsoft.com/office/drawing/2014/main" id="{8EE96092-36FE-4DFD-9E61-ECD689D45072}"/>
              </a:ext>
            </a:extLst>
          </p:cNvPr>
          <p:cNvSpPr txBox="1"/>
          <p:nvPr/>
        </p:nvSpPr>
        <p:spPr>
          <a:xfrm>
            <a:off x="2490254" y="3227114"/>
            <a:ext cx="53347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21918" lvl="1" indent="-121918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背景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C52F75FA-67AC-4FFC-99C8-2846E819F0A4}"/>
              </a:ext>
            </a:extLst>
          </p:cNvPr>
          <p:cNvSpPr txBox="1"/>
          <p:nvPr/>
        </p:nvSpPr>
        <p:spPr>
          <a:xfrm>
            <a:off x="4619679" y="3216205"/>
            <a:ext cx="53347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21918" lvl="1" indent="-121918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目标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11225281-4BDF-4421-9A8E-AA44C7DA140D}"/>
              </a:ext>
            </a:extLst>
          </p:cNvPr>
          <p:cNvGrpSpPr/>
          <p:nvPr/>
        </p:nvGrpSpPr>
        <p:grpSpPr>
          <a:xfrm>
            <a:off x="977864" y="2081525"/>
            <a:ext cx="1126328" cy="1243276"/>
            <a:chOff x="589078" y="2173649"/>
            <a:chExt cx="1126328" cy="1243276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B8247F47-19E5-4E6A-8867-3423F2E7AEAE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1DFAF6ED-F573-463F-B0F6-4885B32E8488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C9455EE8-908B-4D3E-81B2-AFC27CF43C63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D4CDD749-5E1D-4D14-861D-8AB76BB9010E}"/>
                </a:ext>
              </a:extLst>
            </p:cNvPr>
            <p:cNvSpPr txBox="1"/>
            <p:nvPr/>
          </p:nvSpPr>
          <p:spPr>
            <a:xfrm>
              <a:off x="907668" y="2220553"/>
              <a:ext cx="611065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1371993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7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4" presetID="2" presetClass="entr" presetSubtype="1" fill="hold" nodeType="after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6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7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4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2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  <p:bldP spid="16" grpId="0"/>
          <p:bldP spid="17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D80667E2-DE24-449A-BE70-15ABF08D1D22}"/>
              </a:ext>
            </a:extLst>
          </p:cNvPr>
          <p:cNvGrpSpPr/>
          <p:nvPr/>
        </p:nvGrpSpPr>
        <p:grpSpPr>
          <a:xfrm>
            <a:off x="304800" y="160071"/>
            <a:ext cx="895350" cy="988315"/>
            <a:chOff x="589078" y="2173649"/>
            <a:chExt cx="1126328" cy="1243276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D1A1C0D7-2887-4FC6-A177-A33885931206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7058DB36-2765-44BA-A786-0B6332881FCE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44693B3A-8A10-4655-A1EA-769DBFFC2CAE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403EAFFE-AB88-4986-85AD-CB07E2466B4D}"/>
                </a:ext>
              </a:extLst>
            </p:cNvPr>
            <p:cNvSpPr txBox="1"/>
            <p:nvPr/>
          </p:nvSpPr>
          <p:spPr>
            <a:xfrm>
              <a:off x="907668" y="2220553"/>
              <a:ext cx="611065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126026B6-330E-4C3C-BF83-4BE40634FA21}"/>
              </a:ext>
            </a:extLst>
          </p:cNvPr>
          <p:cNvGrpSpPr/>
          <p:nvPr/>
        </p:nvGrpSpPr>
        <p:grpSpPr>
          <a:xfrm>
            <a:off x="1333339" y="160071"/>
            <a:ext cx="4118964" cy="893064"/>
            <a:chOff x="6088195" y="960621"/>
            <a:chExt cx="4431605" cy="960850"/>
          </a:xfrm>
        </p:grpSpPr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FA17057E-9619-4B5C-9CFD-1C3EF15F3413}"/>
                </a:ext>
              </a:extLst>
            </p:cNvPr>
            <p:cNvSpPr txBox="1"/>
            <p:nvPr/>
          </p:nvSpPr>
          <p:spPr>
            <a:xfrm>
              <a:off x="6151347" y="960621"/>
              <a:ext cx="430530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55C0A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业务背景</a:t>
              </a: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421F10FA-6506-4064-BF87-467B2B204040}"/>
                </a:ext>
              </a:extLst>
            </p:cNvPr>
            <p:cNvSpPr txBox="1"/>
            <p:nvPr/>
          </p:nvSpPr>
          <p:spPr>
            <a:xfrm>
              <a:off x="6088195" y="1336696"/>
              <a:ext cx="44316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spc="600" dirty="0">
                  <a:solidFill>
                    <a:srgbClr val="113F4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业务背景与目标</a:t>
              </a: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EC32409F-8543-42D0-8682-51FF0B0C2E9F}"/>
              </a:ext>
            </a:extLst>
          </p:cNvPr>
          <p:cNvSpPr txBox="1"/>
          <p:nvPr/>
        </p:nvSpPr>
        <p:spPr>
          <a:xfrm>
            <a:off x="1038051" y="1900861"/>
            <a:ext cx="104775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</a:rPr>
              <a:t>政府在线投诉平台，每天会收到来自市民各个方面的投诉信件；工作人员每天不仅仅处理这些投诉信息，还要将这些投诉转送到各个行政部门并反馈给投诉市民。</a:t>
            </a:r>
            <a:endParaRPr lang="en-US" altLang="zh-CN" sz="2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</a:rPr>
              <a:t>随着市民对个人、家庭、社会利益日益地关注，近年</a:t>
            </a:r>
            <a:r>
              <a:rPr lang="zh-CN" altLang="en-US" sz="2800" b="1" dirty="0">
                <a:solidFill>
                  <a:srgbClr val="113F4E"/>
                </a:solidFill>
              </a:rPr>
              <a:t>投诉信息数量越来越多、反应问题越来越细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</a:rPr>
              <a:t>，</a:t>
            </a:r>
            <a:r>
              <a:rPr lang="zh-CN" altLang="en-US" sz="2800" b="1" dirty="0">
                <a:solidFill>
                  <a:srgbClr val="113F4E"/>
                </a:solidFill>
              </a:rPr>
              <a:t>人工逐条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</a:rPr>
              <a:t>查看的模式已经</a:t>
            </a:r>
            <a:r>
              <a:rPr lang="zh-CN" altLang="en-US" sz="2800" b="1" dirty="0">
                <a:solidFill>
                  <a:srgbClr val="113F4E"/>
                </a:solidFill>
              </a:rPr>
              <a:t>不能满足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</a:rPr>
              <a:t>市民群众快速处理投诉的</a:t>
            </a:r>
            <a:r>
              <a:rPr lang="zh-CN" altLang="en-US" sz="2800" b="1" dirty="0">
                <a:solidFill>
                  <a:srgbClr val="113F4E"/>
                </a:solidFill>
              </a:rPr>
              <a:t>要求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</a:rPr>
              <a:t>；</a:t>
            </a:r>
            <a:r>
              <a:rPr lang="zh-CN" altLang="en-US" sz="2800" b="1" dirty="0">
                <a:solidFill>
                  <a:srgbClr val="113F4E"/>
                </a:solidFill>
              </a:rPr>
              <a:t>同时间同一件事件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</a:rPr>
              <a:t>，往往有多个市民投诉，多条投诉信息，特别是影响比较大事件，</a:t>
            </a:r>
            <a:r>
              <a:rPr lang="zh-CN" altLang="en-US" sz="2800" b="1" dirty="0">
                <a:solidFill>
                  <a:srgbClr val="113F4E"/>
                </a:solidFill>
              </a:rPr>
              <a:t>投诉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</a:rPr>
              <a:t>信息更是</a:t>
            </a:r>
            <a:r>
              <a:rPr lang="zh-CN" altLang="en-US" sz="2800" b="1" dirty="0">
                <a:solidFill>
                  <a:srgbClr val="113F4E"/>
                </a:solidFill>
              </a:rPr>
              <a:t>海量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</a:rPr>
              <a:t>，如果不能合并统一处理，会极大降低工作人员的办事效率。</a:t>
            </a:r>
          </a:p>
        </p:txBody>
      </p:sp>
    </p:spTree>
    <p:extLst>
      <p:ext uri="{BB962C8B-B14F-4D97-AF65-F5344CB8AC3E}">
        <p14:creationId xmlns:p14="http://schemas.microsoft.com/office/powerpoint/2010/main" val="149489551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1" fill="hold" nodeType="after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2" dur="7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3" dur="7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7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D80667E2-DE24-449A-BE70-15ABF08D1D22}"/>
              </a:ext>
            </a:extLst>
          </p:cNvPr>
          <p:cNvGrpSpPr/>
          <p:nvPr/>
        </p:nvGrpSpPr>
        <p:grpSpPr>
          <a:xfrm>
            <a:off x="304800" y="160071"/>
            <a:ext cx="895350" cy="988315"/>
            <a:chOff x="589078" y="2173649"/>
            <a:chExt cx="1126328" cy="1243276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D1A1C0D7-2887-4FC6-A177-A33885931206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7058DB36-2765-44BA-A786-0B6332881FCE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44693B3A-8A10-4655-A1EA-769DBFFC2CAE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403EAFFE-AB88-4986-85AD-CB07E2466B4D}"/>
                </a:ext>
              </a:extLst>
            </p:cNvPr>
            <p:cNvSpPr txBox="1"/>
            <p:nvPr/>
          </p:nvSpPr>
          <p:spPr>
            <a:xfrm>
              <a:off x="907668" y="2220553"/>
              <a:ext cx="611065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126026B6-330E-4C3C-BF83-4BE40634FA21}"/>
              </a:ext>
            </a:extLst>
          </p:cNvPr>
          <p:cNvGrpSpPr/>
          <p:nvPr/>
        </p:nvGrpSpPr>
        <p:grpSpPr>
          <a:xfrm>
            <a:off x="1333339" y="160071"/>
            <a:ext cx="4118964" cy="893064"/>
            <a:chOff x="6088195" y="960621"/>
            <a:chExt cx="4431605" cy="960850"/>
          </a:xfrm>
        </p:grpSpPr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FA17057E-9619-4B5C-9CFD-1C3EF15F3413}"/>
                </a:ext>
              </a:extLst>
            </p:cNvPr>
            <p:cNvSpPr txBox="1"/>
            <p:nvPr/>
          </p:nvSpPr>
          <p:spPr>
            <a:xfrm>
              <a:off x="6151347" y="960621"/>
              <a:ext cx="4305300" cy="430479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55C0A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目标</a:t>
              </a: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421F10FA-6506-4064-BF87-467B2B204040}"/>
                </a:ext>
              </a:extLst>
            </p:cNvPr>
            <p:cNvSpPr txBox="1"/>
            <p:nvPr/>
          </p:nvSpPr>
          <p:spPr>
            <a:xfrm>
              <a:off x="6088195" y="1336696"/>
              <a:ext cx="44316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spc="600" dirty="0">
                  <a:solidFill>
                    <a:srgbClr val="113F4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业务背景与目标</a:t>
              </a:r>
            </a:p>
          </p:txBody>
        </p:sp>
      </p:grpSp>
      <p:sp>
        <p:nvSpPr>
          <p:cNvPr id="80" name="Freeform 78@|5FFC:0|FBC:0|LFC:16777215|LBC:16777215">
            <a:extLst>
              <a:ext uri="{FF2B5EF4-FFF2-40B4-BE49-F238E27FC236}">
                <a16:creationId xmlns:a16="http://schemas.microsoft.com/office/drawing/2014/main" id="{DCDE933B-1CFA-4858-A6B2-BC572C4AD967}"/>
              </a:ext>
            </a:extLst>
          </p:cNvPr>
          <p:cNvSpPr>
            <a:spLocks noEditPoints="1"/>
          </p:cNvSpPr>
          <p:nvPr/>
        </p:nvSpPr>
        <p:spPr bwMode="auto">
          <a:xfrm>
            <a:off x="970595" y="3077376"/>
            <a:ext cx="725488" cy="1055688"/>
          </a:xfrm>
          <a:custGeom>
            <a:avLst/>
            <a:gdLst>
              <a:gd name="T0" fmla="*/ 2147483647 w 85"/>
              <a:gd name="T1" fmla="*/ 0 h 123"/>
              <a:gd name="T2" fmla="*/ 0 w 85"/>
              <a:gd name="T3" fmla="*/ 2147483647 h 123"/>
              <a:gd name="T4" fmla="*/ 2147483647 w 85"/>
              <a:gd name="T5" fmla="*/ 2147483647 h 123"/>
              <a:gd name="T6" fmla="*/ 2147483647 w 85"/>
              <a:gd name="T7" fmla="*/ 2147483647 h 123"/>
              <a:gd name="T8" fmla="*/ 2147483647 w 85"/>
              <a:gd name="T9" fmla="*/ 2147483647 h 123"/>
              <a:gd name="T10" fmla="*/ 2147483647 w 85"/>
              <a:gd name="T11" fmla="*/ 2147483647 h 123"/>
              <a:gd name="T12" fmla="*/ 2147483647 w 85"/>
              <a:gd name="T13" fmla="*/ 0 h 123"/>
              <a:gd name="T14" fmla="*/ 2147483647 w 85"/>
              <a:gd name="T15" fmla="*/ 2147483647 h 123"/>
              <a:gd name="T16" fmla="*/ 2147483647 w 85"/>
              <a:gd name="T17" fmla="*/ 2147483647 h 123"/>
              <a:gd name="T18" fmla="*/ 2147483647 w 85"/>
              <a:gd name="T19" fmla="*/ 2147483647 h 123"/>
              <a:gd name="T20" fmla="*/ 2147483647 w 85"/>
              <a:gd name="T21" fmla="*/ 2147483647 h 123"/>
              <a:gd name="T22" fmla="*/ 2147483647 w 85"/>
              <a:gd name="T23" fmla="*/ 2147483647 h 123"/>
              <a:gd name="T24" fmla="*/ 2147483647 w 85"/>
              <a:gd name="T25" fmla="*/ 2147483647 h 123"/>
              <a:gd name="T26" fmla="*/ 2147483647 w 85"/>
              <a:gd name="T27" fmla="*/ 2147483647 h 123"/>
              <a:gd name="T28" fmla="*/ 2147483647 w 85"/>
              <a:gd name="T29" fmla="*/ 2147483647 h 123"/>
              <a:gd name="T30" fmla="*/ 2147483647 w 85"/>
              <a:gd name="T31" fmla="*/ 2147483647 h 123"/>
              <a:gd name="T32" fmla="*/ 2147483647 w 85"/>
              <a:gd name="T33" fmla="*/ 2147483647 h 123"/>
              <a:gd name="T34" fmla="*/ 2147483647 w 85"/>
              <a:gd name="T35" fmla="*/ 2147483647 h 123"/>
              <a:gd name="T36" fmla="*/ 2147483647 w 85"/>
              <a:gd name="T37" fmla="*/ 2147483647 h 123"/>
              <a:gd name="T38" fmla="*/ 2147483647 w 85"/>
              <a:gd name="T39" fmla="*/ 2147483647 h 123"/>
              <a:gd name="T40" fmla="*/ 2147483647 w 85"/>
              <a:gd name="T41" fmla="*/ 2147483647 h 123"/>
              <a:gd name="T42" fmla="*/ 2147483647 w 85"/>
              <a:gd name="T43" fmla="*/ 2147483647 h 123"/>
              <a:gd name="T44" fmla="*/ 2147483647 w 85"/>
              <a:gd name="T45" fmla="*/ 2147483647 h 123"/>
              <a:gd name="T46" fmla="*/ 2147483647 w 85"/>
              <a:gd name="T47" fmla="*/ 2147483647 h 123"/>
              <a:gd name="T48" fmla="*/ 2147483647 w 85"/>
              <a:gd name="T49" fmla="*/ 2147483647 h 123"/>
              <a:gd name="T50" fmla="*/ 2147483647 w 85"/>
              <a:gd name="T51" fmla="*/ 2147483647 h 123"/>
              <a:gd name="T52" fmla="*/ 2147483647 w 85"/>
              <a:gd name="T53" fmla="*/ 2147483647 h 123"/>
              <a:gd name="T54" fmla="*/ 2147483647 w 85"/>
              <a:gd name="T55" fmla="*/ 2147483647 h 123"/>
              <a:gd name="T56" fmla="*/ 2147483647 w 85"/>
              <a:gd name="T57" fmla="*/ 2147483647 h 123"/>
              <a:gd name="T58" fmla="*/ 2147483647 w 85"/>
              <a:gd name="T59" fmla="*/ 2147483647 h 123"/>
              <a:gd name="T60" fmla="*/ 2147483647 w 85"/>
              <a:gd name="T61" fmla="*/ 2147483647 h 123"/>
              <a:gd name="T62" fmla="*/ 2147483647 w 85"/>
              <a:gd name="T63" fmla="*/ 2147483647 h 123"/>
              <a:gd name="T64" fmla="*/ 2147483647 w 85"/>
              <a:gd name="T65" fmla="*/ 2147483647 h 123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85" h="123">
                <a:moveTo>
                  <a:pt x="42" y="0"/>
                </a:moveTo>
                <a:cubicBezTo>
                  <a:pt x="19" y="0"/>
                  <a:pt x="0" y="19"/>
                  <a:pt x="0" y="42"/>
                </a:cubicBezTo>
                <a:cubicBezTo>
                  <a:pt x="0" y="57"/>
                  <a:pt x="14" y="74"/>
                  <a:pt x="19" y="88"/>
                </a:cubicBezTo>
                <a:cubicBezTo>
                  <a:pt x="27" y="110"/>
                  <a:pt x="26" y="123"/>
                  <a:pt x="42" y="123"/>
                </a:cubicBezTo>
                <a:cubicBezTo>
                  <a:pt x="59" y="123"/>
                  <a:pt x="58" y="110"/>
                  <a:pt x="65" y="88"/>
                </a:cubicBezTo>
                <a:cubicBezTo>
                  <a:pt x="70" y="74"/>
                  <a:pt x="85" y="57"/>
                  <a:pt x="85" y="42"/>
                </a:cubicBezTo>
                <a:cubicBezTo>
                  <a:pt x="85" y="19"/>
                  <a:pt x="66" y="0"/>
                  <a:pt x="42" y="0"/>
                </a:cubicBezTo>
                <a:close/>
                <a:moveTo>
                  <a:pt x="52" y="104"/>
                </a:moveTo>
                <a:cubicBezTo>
                  <a:pt x="33" y="106"/>
                  <a:pt x="33" y="106"/>
                  <a:pt x="33" y="106"/>
                </a:cubicBezTo>
                <a:cubicBezTo>
                  <a:pt x="33" y="104"/>
                  <a:pt x="32" y="102"/>
                  <a:pt x="31" y="99"/>
                </a:cubicBezTo>
                <a:cubicBezTo>
                  <a:pt x="31" y="99"/>
                  <a:pt x="31" y="99"/>
                  <a:pt x="31" y="99"/>
                </a:cubicBezTo>
                <a:cubicBezTo>
                  <a:pt x="55" y="96"/>
                  <a:pt x="55" y="96"/>
                  <a:pt x="55" y="96"/>
                </a:cubicBezTo>
                <a:cubicBezTo>
                  <a:pt x="54" y="97"/>
                  <a:pt x="54" y="98"/>
                  <a:pt x="54" y="99"/>
                </a:cubicBezTo>
                <a:cubicBezTo>
                  <a:pt x="53" y="101"/>
                  <a:pt x="53" y="103"/>
                  <a:pt x="52" y="104"/>
                </a:cubicBezTo>
                <a:close/>
                <a:moveTo>
                  <a:pt x="30" y="95"/>
                </a:moveTo>
                <a:cubicBezTo>
                  <a:pt x="29" y="93"/>
                  <a:pt x="28" y="91"/>
                  <a:pt x="27" y="88"/>
                </a:cubicBezTo>
                <a:cubicBezTo>
                  <a:pt x="57" y="88"/>
                  <a:pt x="57" y="88"/>
                  <a:pt x="57" y="88"/>
                </a:cubicBezTo>
                <a:cubicBezTo>
                  <a:pt x="57" y="89"/>
                  <a:pt x="56" y="91"/>
                  <a:pt x="56" y="92"/>
                </a:cubicBezTo>
                <a:lnTo>
                  <a:pt x="30" y="95"/>
                </a:lnTo>
                <a:close/>
                <a:moveTo>
                  <a:pt x="42" y="115"/>
                </a:moveTo>
                <a:cubicBezTo>
                  <a:pt x="38" y="115"/>
                  <a:pt x="37" y="114"/>
                  <a:pt x="35" y="110"/>
                </a:cubicBezTo>
                <a:cubicBezTo>
                  <a:pt x="51" y="108"/>
                  <a:pt x="51" y="108"/>
                  <a:pt x="51" y="108"/>
                </a:cubicBezTo>
                <a:cubicBezTo>
                  <a:pt x="49" y="114"/>
                  <a:pt x="47" y="115"/>
                  <a:pt x="42" y="115"/>
                </a:cubicBezTo>
                <a:close/>
                <a:moveTo>
                  <a:pt x="60" y="80"/>
                </a:moveTo>
                <a:cubicBezTo>
                  <a:pt x="24" y="80"/>
                  <a:pt x="24" y="80"/>
                  <a:pt x="24" y="80"/>
                </a:cubicBezTo>
                <a:cubicBezTo>
                  <a:pt x="23" y="76"/>
                  <a:pt x="20" y="72"/>
                  <a:pt x="18" y="68"/>
                </a:cubicBezTo>
                <a:cubicBezTo>
                  <a:pt x="13" y="59"/>
                  <a:pt x="8" y="50"/>
                  <a:pt x="8" y="42"/>
                </a:cubicBezTo>
                <a:cubicBezTo>
                  <a:pt x="8" y="23"/>
                  <a:pt x="23" y="8"/>
                  <a:pt x="42" y="8"/>
                </a:cubicBezTo>
                <a:cubicBezTo>
                  <a:pt x="61" y="8"/>
                  <a:pt x="77" y="23"/>
                  <a:pt x="77" y="42"/>
                </a:cubicBezTo>
                <a:cubicBezTo>
                  <a:pt x="77" y="50"/>
                  <a:pt x="72" y="59"/>
                  <a:pt x="67" y="68"/>
                </a:cubicBezTo>
                <a:cubicBezTo>
                  <a:pt x="64" y="72"/>
                  <a:pt x="62" y="76"/>
                  <a:pt x="60" y="80"/>
                </a:cubicBezTo>
                <a:close/>
                <a:moveTo>
                  <a:pt x="60" y="80"/>
                </a:moveTo>
                <a:cubicBezTo>
                  <a:pt x="60" y="80"/>
                  <a:pt x="60" y="80"/>
                  <a:pt x="60" y="8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44" name="Oval 36">
            <a:extLst>
              <a:ext uri="{FF2B5EF4-FFF2-40B4-BE49-F238E27FC236}">
                <a16:creationId xmlns:a16="http://schemas.microsoft.com/office/drawing/2014/main" id="{AF258217-9F82-4E5E-A1B8-E073BE11AA95}"/>
              </a:ext>
            </a:extLst>
          </p:cNvPr>
          <p:cNvSpPr/>
          <p:nvPr/>
        </p:nvSpPr>
        <p:spPr>
          <a:xfrm>
            <a:off x="3271636" y="2537956"/>
            <a:ext cx="392048" cy="392048"/>
          </a:xfrm>
          <a:prstGeom prst="ellipse">
            <a:avLst/>
          </a:prstGeom>
          <a:solidFill>
            <a:srgbClr val="113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FontAwesome" pitchFamily="2" charset="0"/>
              </a:rPr>
              <a:t>1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5" name="Oval 37">
            <a:extLst>
              <a:ext uri="{FF2B5EF4-FFF2-40B4-BE49-F238E27FC236}">
                <a16:creationId xmlns:a16="http://schemas.microsoft.com/office/drawing/2014/main" id="{2265FBE6-C428-41FB-B07D-10FF2B60F910}"/>
              </a:ext>
            </a:extLst>
          </p:cNvPr>
          <p:cNvSpPr/>
          <p:nvPr/>
        </p:nvSpPr>
        <p:spPr>
          <a:xfrm>
            <a:off x="3271636" y="3876647"/>
            <a:ext cx="392048" cy="392048"/>
          </a:xfrm>
          <a:prstGeom prst="ellipse">
            <a:avLst/>
          </a:prstGeom>
          <a:solidFill>
            <a:srgbClr val="55C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FontAwesome" pitchFamily="2" charset="0"/>
              </a:rPr>
              <a:t>2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D746BED-DEEA-47CC-8473-1D11858EDD98}"/>
              </a:ext>
            </a:extLst>
          </p:cNvPr>
          <p:cNvSpPr txBox="1"/>
          <p:nvPr/>
        </p:nvSpPr>
        <p:spPr>
          <a:xfrm>
            <a:off x="4055534" y="2441592"/>
            <a:ext cx="58335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提高工作人员办事效率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F565759-5A61-4FC2-A40A-7F18B872064E}"/>
              </a:ext>
            </a:extLst>
          </p:cNvPr>
          <p:cNvSpPr txBox="1"/>
          <p:nvPr/>
        </p:nvSpPr>
        <p:spPr>
          <a:xfrm>
            <a:off x="4055534" y="3780283"/>
            <a:ext cx="4825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跟踪和分析热点问题</a:t>
            </a:r>
          </a:p>
        </p:txBody>
      </p:sp>
    </p:spTree>
    <p:extLst>
      <p:ext uri="{BB962C8B-B14F-4D97-AF65-F5344CB8AC3E}">
        <p14:creationId xmlns:p14="http://schemas.microsoft.com/office/powerpoint/2010/main" val="3779890226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1" fill="hold" nodeType="after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2" dur="7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3" dur="7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2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2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2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2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4" grpId="0" animBg="1"/>
          <p:bldP spid="4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7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2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2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2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2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4" grpId="0" animBg="1"/>
          <p:bldP spid="45" grpId="0" animBg="1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216A7B83-B7C0-4F4C-94CC-150681C0EF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558CC3F4-24F2-4D71-8114-35FBC57E409E}"/>
              </a:ext>
            </a:extLst>
          </p:cNvPr>
          <p:cNvGrpSpPr/>
          <p:nvPr/>
        </p:nvGrpSpPr>
        <p:grpSpPr>
          <a:xfrm>
            <a:off x="2422521" y="2128429"/>
            <a:ext cx="7211492" cy="1859585"/>
            <a:chOff x="6088195" y="800550"/>
            <a:chExt cx="4431605" cy="1859585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9B3EB80-36BA-4B82-862B-A9E9A822B277}"/>
                </a:ext>
              </a:extLst>
            </p:cNvPr>
            <p:cNvSpPr txBox="1"/>
            <p:nvPr/>
          </p:nvSpPr>
          <p:spPr>
            <a:xfrm>
              <a:off x="6124654" y="800550"/>
              <a:ext cx="4305300" cy="5847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55C0A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2</a:t>
              </a:r>
              <a:endParaRPr lang="zh-CN" altLang="en-US" sz="3200" dirty="0">
                <a:solidFill>
                  <a:srgbClr val="55C0A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CC083D12-B503-4B67-8D8D-9790679E284D}"/>
                </a:ext>
              </a:extLst>
            </p:cNvPr>
            <p:cNvSpPr txBox="1"/>
            <p:nvPr/>
          </p:nvSpPr>
          <p:spPr>
            <a:xfrm>
              <a:off x="6088195" y="1336696"/>
              <a:ext cx="443160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b="1" spc="600" dirty="0">
                  <a:solidFill>
                    <a:srgbClr val="113F4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问题分析与解决方案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11225281-4BDF-4421-9A8E-AA44C7DA140D}"/>
              </a:ext>
            </a:extLst>
          </p:cNvPr>
          <p:cNvGrpSpPr/>
          <p:nvPr/>
        </p:nvGrpSpPr>
        <p:grpSpPr>
          <a:xfrm>
            <a:off x="977864" y="2081525"/>
            <a:ext cx="1126328" cy="1243276"/>
            <a:chOff x="589078" y="2173649"/>
            <a:chExt cx="1126328" cy="1243276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B8247F47-19E5-4E6A-8867-3423F2E7AEAE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1DFAF6ED-F573-463F-B0F6-4885B32E8488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C9455EE8-908B-4D3E-81B2-AFC27CF43C63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D4CDD749-5E1D-4D14-861D-8AB76BB9010E}"/>
                </a:ext>
              </a:extLst>
            </p:cNvPr>
            <p:cNvSpPr txBox="1"/>
            <p:nvPr/>
          </p:nvSpPr>
          <p:spPr>
            <a:xfrm>
              <a:off x="907668" y="2220553"/>
              <a:ext cx="611065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0872119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7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4" presetID="2" presetClass="entr" presetSubtype="1" fill="hold" nodeType="after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6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7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4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2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  <p:bldP spid="16" grpId="0"/>
          <p:bldP spid="17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>
            <a:extLst>
              <a:ext uri="{FF2B5EF4-FFF2-40B4-BE49-F238E27FC236}">
                <a16:creationId xmlns:a16="http://schemas.microsoft.com/office/drawing/2014/main" id="{096C80A9-93E9-4CFD-927B-7821E7B08FB3}"/>
              </a:ext>
            </a:extLst>
          </p:cNvPr>
          <p:cNvSpPr txBox="1"/>
          <p:nvPr/>
        </p:nvSpPr>
        <p:spPr>
          <a:xfrm>
            <a:off x="2570549" y="2946617"/>
            <a:ext cx="91441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15313D"/>
                </a:solidFill>
              </a:rPr>
              <a:t>1.	</a:t>
            </a:r>
            <a:r>
              <a:rPr lang="zh-CN" altLang="en-US" sz="3200" b="1" dirty="0">
                <a:solidFill>
                  <a:srgbClr val="15313D"/>
                </a:solidFill>
              </a:rPr>
              <a:t>如何对投诉进行</a:t>
            </a:r>
            <a:r>
              <a:rPr lang="zh-CN" altLang="en-US" sz="4400" b="1" dirty="0">
                <a:solidFill>
                  <a:srgbClr val="55C0AF"/>
                </a:solidFill>
              </a:rPr>
              <a:t>准确分类</a:t>
            </a:r>
            <a:endParaRPr lang="zh-CN" altLang="zh-CN" sz="4400" b="1" dirty="0">
              <a:solidFill>
                <a:srgbClr val="55C0AF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29C416BC-0F6B-44E6-B0DC-269B5E95E6FD}"/>
              </a:ext>
            </a:extLst>
          </p:cNvPr>
          <p:cNvSpPr txBox="1"/>
          <p:nvPr/>
        </p:nvSpPr>
        <p:spPr>
          <a:xfrm>
            <a:off x="2570549" y="4037814"/>
            <a:ext cx="78498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15313D"/>
                </a:solidFill>
              </a:rPr>
              <a:t>2.	</a:t>
            </a:r>
            <a:r>
              <a:rPr lang="zh-CN" altLang="en-US" sz="3200" b="1" dirty="0">
                <a:solidFill>
                  <a:srgbClr val="15313D"/>
                </a:solidFill>
              </a:rPr>
              <a:t>将来源不同的同一件事</a:t>
            </a:r>
            <a:r>
              <a:rPr lang="zh-CN" altLang="en-US" sz="4400" b="1" dirty="0">
                <a:solidFill>
                  <a:srgbClr val="55C0AF"/>
                </a:solidFill>
              </a:rPr>
              <a:t>合并</a:t>
            </a:r>
            <a:endParaRPr lang="zh-CN" altLang="zh-CN" sz="4400" b="1" dirty="0">
              <a:solidFill>
                <a:srgbClr val="55C0AF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EAD3A7AB-564A-47EA-B081-D4E843B6269F}"/>
              </a:ext>
            </a:extLst>
          </p:cNvPr>
          <p:cNvSpPr/>
          <p:nvPr/>
        </p:nvSpPr>
        <p:spPr>
          <a:xfrm>
            <a:off x="3387566" y="1978530"/>
            <a:ext cx="54168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>
                <a:solidFill>
                  <a:srgbClr val="15313D"/>
                </a:solidFill>
                <a:latin typeface="+mn-ea"/>
                <a:cs typeface="Times New Roman" panose="02020603050405020304" pitchFamily="18" charset="0"/>
              </a:rPr>
              <a:t>该系统的开发需要</a:t>
            </a:r>
            <a:r>
              <a:rPr lang="zh-CN" altLang="en-US" sz="2400" dirty="0">
                <a:solidFill>
                  <a:srgbClr val="15313D"/>
                </a:solidFill>
                <a:latin typeface="+mn-ea"/>
                <a:cs typeface="Times New Roman" panose="02020603050405020304" pitchFamily="18" charset="0"/>
              </a:rPr>
              <a:t>突破</a:t>
            </a:r>
            <a:r>
              <a:rPr lang="zh-CN" altLang="zh-CN" sz="2400" dirty="0">
                <a:solidFill>
                  <a:srgbClr val="15313D"/>
                </a:solidFill>
                <a:latin typeface="+mn-ea"/>
                <a:cs typeface="Times New Roman" panose="02020603050405020304" pitchFamily="18" charset="0"/>
              </a:rPr>
              <a:t>如下几个</a:t>
            </a:r>
            <a:r>
              <a:rPr lang="zh-CN" altLang="en-US" sz="2400" dirty="0">
                <a:solidFill>
                  <a:srgbClr val="15313D"/>
                </a:solidFill>
                <a:latin typeface="+mn-ea"/>
                <a:cs typeface="Times New Roman" panose="02020603050405020304" pitchFamily="18" charset="0"/>
              </a:rPr>
              <a:t>难点：</a:t>
            </a:r>
            <a:endParaRPr lang="zh-CN" altLang="en-US" sz="2400" dirty="0">
              <a:solidFill>
                <a:srgbClr val="15313D"/>
              </a:solidFill>
              <a:latin typeface="+mn-ea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1EFED45F-430A-400A-AA38-9456F3927C3A}"/>
              </a:ext>
            </a:extLst>
          </p:cNvPr>
          <p:cNvSpPr txBox="1"/>
          <p:nvPr/>
        </p:nvSpPr>
        <p:spPr>
          <a:xfrm>
            <a:off x="2570548" y="5129011"/>
            <a:ext cx="78498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15313D"/>
                </a:solidFill>
              </a:rPr>
              <a:t>3.	</a:t>
            </a:r>
            <a:r>
              <a:rPr lang="zh-CN" altLang="en-US" sz="3200" b="1" dirty="0">
                <a:solidFill>
                  <a:srgbClr val="15313D"/>
                </a:solidFill>
              </a:rPr>
              <a:t>准确的进行</a:t>
            </a:r>
            <a:r>
              <a:rPr lang="zh-CN" altLang="en-US" sz="4400" b="1" dirty="0">
                <a:solidFill>
                  <a:srgbClr val="55C0AF"/>
                </a:solidFill>
              </a:rPr>
              <a:t>热点分析和预测</a:t>
            </a:r>
            <a:endParaRPr lang="zh-CN" altLang="zh-CN" sz="4400" b="1" dirty="0">
              <a:solidFill>
                <a:srgbClr val="55C0AF"/>
              </a:solidFill>
            </a:endParaRPr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B31FD9ED-7842-4841-B4B0-418CF745A783}"/>
              </a:ext>
            </a:extLst>
          </p:cNvPr>
          <p:cNvGrpSpPr/>
          <p:nvPr/>
        </p:nvGrpSpPr>
        <p:grpSpPr>
          <a:xfrm>
            <a:off x="304800" y="160072"/>
            <a:ext cx="845855" cy="957897"/>
            <a:chOff x="589078" y="2173649"/>
            <a:chExt cx="1147751" cy="1299782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0BD90A63-9952-49ED-B2B0-2B31B16BB931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B1E5FD5B-14E1-4B5B-BE71-760E05D7D0EF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8B8C661E-BD30-43C2-A433-B33E8C99A3CC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5431DB3F-2B9E-471B-B83A-3AA3318295DF}"/>
                </a:ext>
              </a:extLst>
            </p:cNvPr>
            <p:cNvSpPr txBox="1"/>
            <p:nvPr/>
          </p:nvSpPr>
          <p:spPr>
            <a:xfrm>
              <a:off x="907667" y="2220553"/>
              <a:ext cx="829162" cy="125287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56BFCEC6-22CE-4CDA-8267-8F8302C26831}"/>
              </a:ext>
            </a:extLst>
          </p:cNvPr>
          <p:cNvSpPr txBox="1"/>
          <p:nvPr/>
        </p:nvSpPr>
        <p:spPr>
          <a:xfrm>
            <a:off x="1360280" y="101279"/>
            <a:ext cx="4735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问题分析与解决方案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996CA8F-8C12-4E6B-85BC-8B54AEFEB0D7}"/>
              </a:ext>
            </a:extLst>
          </p:cNvPr>
          <p:cNvSpPr txBox="1"/>
          <p:nvPr/>
        </p:nvSpPr>
        <p:spPr>
          <a:xfrm>
            <a:off x="1365619" y="674947"/>
            <a:ext cx="1406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55C0AF"/>
                </a:solidFill>
              </a:rPr>
              <a:t>问题分析</a:t>
            </a:r>
          </a:p>
        </p:txBody>
      </p:sp>
    </p:spTree>
    <p:extLst>
      <p:ext uri="{BB962C8B-B14F-4D97-AF65-F5344CB8AC3E}">
        <p14:creationId xmlns:p14="http://schemas.microsoft.com/office/powerpoint/2010/main" val="4842691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2" grpId="0"/>
      <p:bldP spid="5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>
            <a:extLst>
              <a:ext uri="{FF2B5EF4-FFF2-40B4-BE49-F238E27FC236}">
                <a16:creationId xmlns:a16="http://schemas.microsoft.com/office/drawing/2014/main" id="{B31FD9ED-7842-4841-B4B0-418CF745A783}"/>
              </a:ext>
            </a:extLst>
          </p:cNvPr>
          <p:cNvGrpSpPr/>
          <p:nvPr/>
        </p:nvGrpSpPr>
        <p:grpSpPr>
          <a:xfrm>
            <a:off x="304800" y="160072"/>
            <a:ext cx="845855" cy="957897"/>
            <a:chOff x="589078" y="2173649"/>
            <a:chExt cx="1147751" cy="1299782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0BD90A63-9952-49ED-B2B0-2B31B16BB931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B1E5FD5B-14E1-4B5B-BE71-760E05D7D0EF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8B8C661E-BD30-43C2-A433-B33E8C99A3CC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5431DB3F-2B9E-471B-B83A-3AA3318295DF}"/>
                </a:ext>
              </a:extLst>
            </p:cNvPr>
            <p:cNvSpPr txBox="1"/>
            <p:nvPr/>
          </p:nvSpPr>
          <p:spPr>
            <a:xfrm>
              <a:off x="907667" y="2220553"/>
              <a:ext cx="829162" cy="125287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56BFCEC6-22CE-4CDA-8267-8F8302C26831}"/>
              </a:ext>
            </a:extLst>
          </p:cNvPr>
          <p:cNvSpPr txBox="1"/>
          <p:nvPr/>
        </p:nvSpPr>
        <p:spPr>
          <a:xfrm>
            <a:off x="1457668" y="150707"/>
            <a:ext cx="4735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问题分析与解决方案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996CA8F-8C12-4E6B-85BC-8B54AEFEB0D7}"/>
              </a:ext>
            </a:extLst>
          </p:cNvPr>
          <p:cNvSpPr txBox="1"/>
          <p:nvPr/>
        </p:nvSpPr>
        <p:spPr>
          <a:xfrm>
            <a:off x="1365619" y="674947"/>
            <a:ext cx="3273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55C0AF"/>
                </a:solidFill>
              </a:rPr>
              <a:t>数据采集、分析处理</a:t>
            </a:r>
          </a:p>
        </p:txBody>
      </p:sp>
      <p:sp>
        <p:nvSpPr>
          <p:cNvPr id="22" name="Oval 36">
            <a:extLst>
              <a:ext uri="{FF2B5EF4-FFF2-40B4-BE49-F238E27FC236}">
                <a16:creationId xmlns:a16="http://schemas.microsoft.com/office/drawing/2014/main" id="{404CBF41-AE20-46D8-92CA-D8BDA1D09D36}"/>
              </a:ext>
            </a:extLst>
          </p:cNvPr>
          <p:cNvSpPr/>
          <p:nvPr/>
        </p:nvSpPr>
        <p:spPr>
          <a:xfrm>
            <a:off x="539590" y="1651641"/>
            <a:ext cx="392048" cy="392048"/>
          </a:xfrm>
          <a:prstGeom prst="ellipse">
            <a:avLst/>
          </a:prstGeom>
          <a:solidFill>
            <a:srgbClr val="113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FontAwesome" pitchFamily="2" charset="0"/>
              </a:rPr>
              <a:t>1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3" name="Oval 37">
            <a:extLst>
              <a:ext uri="{FF2B5EF4-FFF2-40B4-BE49-F238E27FC236}">
                <a16:creationId xmlns:a16="http://schemas.microsoft.com/office/drawing/2014/main" id="{1AD03CE8-3FB6-46AD-8821-3DB7B7DBBF41}"/>
              </a:ext>
            </a:extLst>
          </p:cNvPr>
          <p:cNvSpPr/>
          <p:nvPr/>
        </p:nvSpPr>
        <p:spPr>
          <a:xfrm>
            <a:off x="539590" y="2502833"/>
            <a:ext cx="392048" cy="392048"/>
          </a:xfrm>
          <a:prstGeom prst="ellipse">
            <a:avLst/>
          </a:prstGeom>
          <a:solidFill>
            <a:srgbClr val="55C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FontAwesome" pitchFamily="2" charset="0"/>
              </a:rPr>
              <a:t>2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4" name="Oval 38">
            <a:extLst>
              <a:ext uri="{FF2B5EF4-FFF2-40B4-BE49-F238E27FC236}">
                <a16:creationId xmlns:a16="http://schemas.microsoft.com/office/drawing/2014/main" id="{9B97152A-878B-4347-A8AB-257400DB907C}"/>
              </a:ext>
            </a:extLst>
          </p:cNvPr>
          <p:cNvSpPr/>
          <p:nvPr/>
        </p:nvSpPr>
        <p:spPr>
          <a:xfrm>
            <a:off x="539590" y="3354024"/>
            <a:ext cx="392048" cy="392048"/>
          </a:xfrm>
          <a:prstGeom prst="ellipse">
            <a:avLst/>
          </a:prstGeom>
          <a:solidFill>
            <a:srgbClr val="113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FontAwesome" pitchFamily="2" charset="0"/>
              </a:rPr>
              <a:t>3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5" name="Oval 37">
            <a:extLst>
              <a:ext uri="{FF2B5EF4-FFF2-40B4-BE49-F238E27FC236}">
                <a16:creationId xmlns:a16="http://schemas.microsoft.com/office/drawing/2014/main" id="{F3FA2B0F-F6BE-4803-95C3-CD0D3DD599D6}"/>
              </a:ext>
            </a:extLst>
          </p:cNvPr>
          <p:cNvSpPr/>
          <p:nvPr/>
        </p:nvSpPr>
        <p:spPr>
          <a:xfrm>
            <a:off x="539590" y="4205215"/>
            <a:ext cx="392048" cy="392048"/>
          </a:xfrm>
          <a:prstGeom prst="ellipse">
            <a:avLst/>
          </a:prstGeom>
          <a:solidFill>
            <a:srgbClr val="55C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FontAwesome" pitchFamily="2" charset="0"/>
              </a:rPr>
              <a:t>4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533F5F3-759E-46C8-855E-69B4300AF138}"/>
              </a:ext>
            </a:extLst>
          </p:cNvPr>
          <p:cNvSpPr txBox="1"/>
          <p:nvPr/>
        </p:nvSpPr>
        <p:spPr>
          <a:xfrm>
            <a:off x="1290066" y="4197153"/>
            <a:ext cx="2988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55C0AF"/>
                </a:solidFill>
              </a:rPr>
              <a:t>线索统计分析模块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D69A680-DEC6-4ABD-B232-6DC855E1D345}"/>
              </a:ext>
            </a:extLst>
          </p:cNvPr>
          <p:cNvSpPr txBox="1"/>
          <p:nvPr/>
        </p:nvSpPr>
        <p:spPr>
          <a:xfrm>
            <a:off x="1295400" y="3345962"/>
            <a:ext cx="2988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113F4E"/>
                </a:solidFill>
              </a:rPr>
              <a:t>智能筛查模块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72AAF46-2DCD-4C5E-B8C2-9A2369175D16}"/>
              </a:ext>
            </a:extLst>
          </p:cNvPr>
          <p:cNvSpPr txBox="1"/>
          <p:nvPr/>
        </p:nvSpPr>
        <p:spPr>
          <a:xfrm>
            <a:off x="1295400" y="2494771"/>
            <a:ext cx="2988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55C0AF"/>
                </a:solidFill>
              </a:rPr>
              <a:t>数据分析处理模块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45A208E-5E49-43BF-B0F6-A6AD85DA42F3}"/>
              </a:ext>
            </a:extLst>
          </p:cNvPr>
          <p:cNvSpPr txBox="1"/>
          <p:nvPr/>
        </p:nvSpPr>
        <p:spPr>
          <a:xfrm>
            <a:off x="1290066" y="1647610"/>
            <a:ext cx="2988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113F4E"/>
                </a:solidFill>
              </a:rPr>
              <a:t>数据采集模块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F4BF6246-BCC3-4608-AF6C-63E6F0294F59}"/>
              </a:ext>
            </a:extLst>
          </p:cNvPr>
          <p:cNvSpPr/>
          <p:nvPr/>
        </p:nvSpPr>
        <p:spPr>
          <a:xfrm>
            <a:off x="4314814" y="803886"/>
            <a:ext cx="4827066" cy="1934929"/>
          </a:xfrm>
          <a:prstGeom prst="roundRect">
            <a:avLst/>
          </a:prstGeom>
          <a:noFill/>
          <a:ln w="28575">
            <a:solidFill>
              <a:srgbClr val="113F4E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5C0AF"/>
              </a:solidFill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670100CF-3847-4389-A456-FB70720C6634}"/>
              </a:ext>
            </a:extLst>
          </p:cNvPr>
          <p:cNvSpPr/>
          <p:nvPr/>
        </p:nvSpPr>
        <p:spPr>
          <a:xfrm>
            <a:off x="1162390" y="1592619"/>
            <a:ext cx="1981158" cy="535491"/>
          </a:xfrm>
          <a:prstGeom prst="roundRect">
            <a:avLst/>
          </a:prstGeom>
          <a:noFill/>
          <a:ln w="28575">
            <a:solidFill>
              <a:srgbClr val="113F4E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5C0AF"/>
              </a:solidFill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654B3538-925F-4170-9197-C5623E9FC463}"/>
              </a:ext>
            </a:extLst>
          </p:cNvPr>
          <p:cNvSpPr/>
          <p:nvPr/>
        </p:nvSpPr>
        <p:spPr>
          <a:xfrm>
            <a:off x="4314814" y="2807219"/>
            <a:ext cx="7521586" cy="2882381"/>
          </a:xfrm>
          <a:prstGeom prst="roundRect">
            <a:avLst/>
          </a:prstGeom>
          <a:noFill/>
          <a:ln w="28575">
            <a:solidFill>
              <a:srgbClr val="55C0AF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5C0AF"/>
              </a:solidFill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DA951F15-03EC-48EA-9F3F-9CE57884D3C7}"/>
              </a:ext>
            </a:extLst>
          </p:cNvPr>
          <p:cNvSpPr/>
          <p:nvPr/>
        </p:nvSpPr>
        <p:spPr>
          <a:xfrm>
            <a:off x="1162390" y="2427081"/>
            <a:ext cx="2430745" cy="535491"/>
          </a:xfrm>
          <a:prstGeom prst="roundRect">
            <a:avLst/>
          </a:prstGeom>
          <a:noFill/>
          <a:ln w="28575">
            <a:solidFill>
              <a:srgbClr val="55C0AF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5C0AF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4E4AD92-D328-460B-A681-9A5B5F5EF8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216" y="387685"/>
            <a:ext cx="8009243" cy="671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2651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10" grpId="0" animBg="1"/>
      <p:bldP spid="33" grpId="0" animBg="1"/>
      <p:bldP spid="36" grpId="0" animBg="1"/>
      <p:bldP spid="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>
            <a:extLst>
              <a:ext uri="{FF2B5EF4-FFF2-40B4-BE49-F238E27FC236}">
                <a16:creationId xmlns:a16="http://schemas.microsoft.com/office/drawing/2014/main" id="{B31FD9ED-7842-4841-B4B0-418CF745A783}"/>
              </a:ext>
            </a:extLst>
          </p:cNvPr>
          <p:cNvGrpSpPr/>
          <p:nvPr/>
        </p:nvGrpSpPr>
        <p:grpSpPr>
          <a:xfrm>
            <a:off x="304800" y="160072"/>
            <a:ext cx="845855" cy="957897"/>
            <a:chOff x="589078" y="2173649"/>
            <a:chExt cx="1147751" cy="1299782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0BD90A63-9952-49ED-B2B0-2B31B16BB931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B1E5FD5B-14E1-4B5B-BE71-760E05D7D0EF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8B8C661E-BD30-43C2-A433-B33E8C99A3CC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5431DB3F-2B9E-471B-B83A-3AA3318295DF}"/>
                </a:ext>
              </a:extLst>
            </p:cNvPr>
            <p:cNvSpPr txBox="1"/>
            <p:nvPr/>
          </p:nvSpPr>
          <p:spPr>
            <a:xfrm>
              <a:off x="907667" y="2220553"/>
              <a:ext cx="829162" cy="125287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56BFCEC6-22CE-4CDA-8267-8F8302C26831}"/>
              </a:ext>
            </a:extLst>
          </p:cNvPr>
          <p:cNvSpPr txBox="1"/>
          <p:nvPr/>
        </p:nvSpPr>
        <p:spPr>
          <a:xfrm>
            <a:off x="1360280" y="101279"/>
            <a:ext cx="4735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问题分析与解决方案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996CA8F-8C12-4E6B-85BC-8B54AEFEB0D7}"/>
              </a:ext>
            </a:extLst>
          </p:cNvPr>
          <p:cNvSpPr txBox="1"/>
          <p:nvPr/>
        </p:nvSpPr>
        <p:spPr>
          <a:xfrm>
            <a:off x="1365619" y="674947"/>
            <a:ext cx="4606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55C0AF"/>
                </a:solidFill>
              </a:rPr>
              <a:t>智能筛查模块</a:t>
            </a:r>
          </a:p>
        </p:txBody>
      </p:sp>
      <p:sp>
        <p:nvSpPr>
          <p:cNvPr id="13" name="Oval 36">
            <a:extLst>
              <a:ext uri="{FF2B5EF4-FFF2-40B4-BE49-F238E27FC236}">
                <a16:creationId xmlns:a16="http://schemas.microsoft.com/office/drawing/2014/main" id="{EF615EE2-554A-4076-902D-E753EB52F193}"/>
              </a:ext>
            </a:extLst>
          </p:cNvPr>
          <p:cNvSpPr/>
          <p:nvPr/>
        </p:nvSpPr>
        <p:spPr>
          <a:xfrm>
            <a:off x="244980" y="2425828"/>
            <a:ext cx="392048" cy="392048"/>
          </a:xfrm>
          <a:prstGeom prst="ellipse">
            <a:avLst/>
          </a:prstGeom>
          <a:solidFill>
            <a:srgbClr val="113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FontAwesome" pitchFamily="2" charset="0"/>
              </a:rPr>
              <a:t>1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" name="Oval 37">
            <a:extLst>
              <a:ext uri="{FF2B5EF4-FFF2-40B4-BE49-F238E27FC236}">
                <a16:creationId xmlns:a16="http://schemas.microsoft.com/office/drawing/2014/main" id="{C94AB09C-51D9-481F-A1A3-5102E9512791}"/>
              </a:ext>
            </a:extLst>
          </p:cNvPr>
          <p:cNvSpPr/>
          <p:nvPr/>
        </p:nvSpPr>
        <p:spPr>
          <a:xfrm>
            <a:off x="244980" y="3277020"/>
            <a:ext cx="392048" cy="392048"/>
          </a:xfrm>
          <a:prstGeom prst="ellipse">
            <a:avLst/>
          </a:prstGeom>
          <a:solidFill>
            <a:srgbClr val="55C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FontAwesome" pitchFamily="2" charset="0"/>
              </a:rPr>
              <a:t>2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5" name="Oval 38">
            <a:extLst>
              <a:ext uri="{FF2B5EF4-FFF2-40B4-BE49-F238E27FC236}">
                <a16:creationId xmlns:a16="http://schemas.microsoft.com/office/drawing/2014/main" id="{3CA52F65-7D5E-42B4-9E3F-07C6A64B292A}"/>
              </a:ext>
            </a:extLst>
          </p:cNvPr>
          <p:cNvSpPr/>
          <p:nvPr/>
        </p:nvSpPr>
        <p:spPr>
          <a:xfrm>
            <a:off x="244980" y="4128211"/>
            <a:ext cx="392048" cy="392048"/>
          </a:xfrm>
          <a:prstGeom prst="ellipse">
            <a:avLst/>
          </a:prstGeom>
          <a:solidFill>
            <a:srgbClr val="113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FontAwesome" pitchFamily="2" charset="0"/>
              </a:rPr>
              <a:t>3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6" name="Oval 37">
            <a:extLst>
              <a:ext uri="{FF2B5EF4-FFF2-40B4-BE49-F238E27FC236}">
                <a16:creationId xmlns:a16="http://schemas.microsoft.com/office/drawing/2014/main" id="{4564137F-0CD3-49B4-9227-508556E18991}"/>
              </a:ext>
            </a:extLst>
          </p:cNvPr>
          <p:cNvSpPr/>
          <p:nvPr/>
        </p:nvSpPr>
        <p:spPr>
          <a:xfrm>
            <a:off x="244980" y="4979402"/>
            <a:ext cx="392048" cy="392048"/>
          </a:xfrm>
          <a:prstGeom prst="ellipse">
            <a:avLst/>
          </a:prstGeom>
          <a:solidFill>
            <a:srgbClr val="55C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FontAwesome" pitchFamily="2" charset="0"/>
              </a:rPr>
              <a:t>4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CE16D27-7D79-4683-82A7-D167BE631E64}"/>
              </a:ext>
            </a:extLst>
          </p:cNvPr>
          <p:cNvSpPr txBox="1"/>
          <p:nvPr/>
        </p:nvSpPr>
        <p:spPr>
          <a:xfrm>
            <a:off x="995456" y="4971340"/>
            <a:ext cx="2988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55C0AF"/>
                </a:solidFill>
              </a:rPr>
              <a:t>线索统计分析模块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EF59747-3C7E-4F7F-85A9-9A87C9EE84EF}"/>
              </a:ext>
            </a:extLst>
          </p:cNvPr>
          <p:cNvSpPr txBox="1"/>
          <p:nvPr/>
        </p:nvSpPr>
        <p:spPr>
          <a:xfrm>
            <a:off x="1000790" y="4120149"/>
            <a:ext cx="2385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113F4E"/>
                </a:solidFill>
              </a:rPr>
              <a:t>智能筛查模块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CA67135-139D-438A-A6BE-D3212446CC89}"/>
              </a:ext>
            </a:extLst>
          </p:cNvPr>
          <p:cNvSpPr txBox="1"/>
          <p:nvPr/>
        </p:nvSpPr>
        <p:spPr>
          <a:xfrm>
            <a:off x="1000790" y="3268958"/>
            <a:ext cx="2479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55C0AF"/>
                </a:solidFill>
              </a:rPr>
              <a:t>数据分析处理模块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3852D21-C811-43D6-BA95-9C3D685EBF60}"/>
              </a:ext>
            </a:extLst>
          </p:cNvPr>
          <p:cNvSpPr txBox="1"/>
          <p:nvPr/>
        </p:nvSpPr>
        <p:spPr>
          <a:xfrm>
            <a:off x="995456" y="2421797"/>
            <a:ext cx="2061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113F4E"/>
                </a:solidFill>
              </a:rPr>
              <a:t>数据采集模块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56A08177-0B81-425B-B498-D33CB621D04F}"/>
              </a:ext>
            </a:extLst>
          </p:cNvPr>
          <p:cNvSpPr/>
          <p:nvPr/>
        </p:nvSpPr>
        <p:spPr>
          <a:xfrm>
            <a:off x="872067" y="3937549"/>
            <a:ext cx="1977621" cy="761800"/>
          </a:xfrm>
          <a:prstGeom prst="roundRect">
            <a:avLst/>
          </a:prstGeom>
          <a:noFill/>
          <a:ln w="28575">
            <a:solidFill>
              <a:srgbClr val="113F4E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5C0AF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514B1B1-79F6-4A8E-B8AC-2D61C19085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316503"/>
            <a:ext cx="9350000" cy="498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135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千图网拥有20W+精美PPT模板 更多PPT模板下载至：www.58pic.com/office/ppt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3480</TotalTime>
  <Words>992</Words>
  <Application>Microsoft Office PowerPoint</Application>
  <PresentationFormat>宽屏</PresentationFormat>
  <Paragraphs>312</Paragraphs>
  <Slides>29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-apple-system</vt:lpstr>
      <vt:lpstr>FontAwesome</vt:lpstr>
      <vt:lpstr>Open Sans</vt:lpstr>
      <vt:lpstr>等线</vt:lpstr>
      <vt:lpstr>等线 Light</vt:lpstr>
      <vt:lpstr>微软雅黑</vt:lpstr>
      <vt:lpstr>Arial</vt:lpstr>
      <vt:lpstr>千图网拥有20W+精美PPT模板 更多PPT模板下载至：www.58pic.com/office/ppt​​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林 英琮</cp:lastModifiedBy>
  <cp:revision>331</cp:revision>
  <dcterms:created xsi:type="dcterms:W3CDTF">2018-02-23T07:21:57Z</dcterms:created>
  <dcterms:modified xsi:type="dcterms:W3CDTF">2019-04-17T18:12:20Z</dcterms:modified>
</cp:coreProperties>
</file>