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两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4" name="内容占位符 3"/>
          <p:cNvSpPr>
            <a:spLocks noGrp="1"/>
          </p:cNvSpPr>
          <p:nvPr>
            <p:ph idx="10"/>
          </p:nvPr>
        </p:nvSpPr>
        <p:spPr>
          <a:xfrm>
            <a:off x="838200" y="1690688"/>
            <a:ext cx="10515600" cy="2172811"/>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a:spLocks noGrp="1"/>
          </p:cNvSpPr>
          <p:nvPr>
            <p:ph idx="11"/>
          </p:nvPr>
        </p:nvSpPr>
        <p:spPr>
          <a:xfrm>
            <a:off x="838200" y="3863500"/>
            <a:ext cx="10515600" cy="2241232"/>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多张图片">
    <p:spTree>
      <p:nvGrpSpPr>
        <p:cNvPr id="1" name=""/>
        <p:cNvGrpSpPr/>
        <p:nvPr/>
      </p:nvGrpSpPr>
      <p:grpSpPr>
        <a:xfrm>
          <a:off x="0" y="0"/>
          <a:ext cx="0" cy="0"/>
          <a:chOff x="0" y="0"/>
          <a:chExt cx="0" cy="0"/>
        </a:xfrm>
      </p:grpSpPr>
      <p:sp>
        <p:nvSpPr>
          <p:cNvPr id="3" name="标题 1"/>
          <p:cNvSpPr>
            <a:spLocks noGrp="1"/>
          </p:cNvSpPr>
          <p:nvPr>
            <p:ph type="title"/>
          </p:nvPr>
        </p:nvSpPr>
        <p:spPr>
          <a:xfrm>
            <a:off x="838200" y="365125"/>
            <a:ext cx="10515600" cy="1325563"/>
          </a:xfrm>
        </p:spPr>
        <p:txBody>
          <a:bodyPr/>
          <a:lstStyle/>
          <a:p>
            <a:r>
              <a:rPr lang="zh-CN"/>
              <a:t>单击此处编辑母版标题样式</a:t>
            </a:r>
          </a:p>
        </p:txBody>
      </p:sp>
      <p:sp>
        <p:nvSpPr>
          <p:cNvPr id="7" name="图片占位符 6"/>
          <p:cNvSpPr>
            <a:spLocks noGrp="1"/>
          </p:cNvSpPr>
          <p:nvPr>
            <p:ph type="pic" idx="10"/>
          </p:nvPr>
        </p:nvSpPr>
        <p:spPr>
          <a:xfrm>
            <a:off x="838200" y="1690689"/>
            <a:ext cx="5257800" cy="2338886"/>
          </a:xfrm>
        </p:spPr>
        <p:txBody>
          <a:bodyPr/>
          <a:lstStyle/>
          <a:p>
            <a:endParaRPr lang="zh-CN"/>
          </a:p>
        </p:txBody>
      </p:sp>
      <p:sp>
        <p:nvSpPr>
          <p:cNvPr id="8" name="图片占位符 6"/>
          <p:cNvSpPr>
            <a:spLocks noGrp="1"/>
          </p:cNvSpPr>
          <p:nvPr>
            <p:ph type="pic" idx="11"/>
          </p:nvPr>
        </p:nvSpPr>
        <p:spPr>
          <a:xfrm>
            <a:off x="6096001" y="1690689"/>
            <a:ext cx="5257802" cy="2338886"/>
          </a:xfrm>
        </p:spPr>
        <p:txBody>
          <a:bodyPr/>
          <a:lstStyle/>
          <a:p>
            <a:endParaRPr lang="zh-CN"/>
          </a:p>
        </p:txBody>
      </p:sp>
      <p:sp>
        <p:nvSpPr>
          <p:cNvPr id="9" name="图片占位符 6"/>
          <p:cNvSpPr>
            <a:spLocks noGrp="1"/>
          </p:cNvSpPr>
          <p:nvPr>
            <p:ph type="pic" idx="12"/>
          </p:nvPr>
        </p:nvSpPr>
        <p:spPr>
          <a:xfrm>
            <a:off x="838200" y="4029575"/>
            <a:ext cx="5257800" cy="2338886"/>
          </a:xfrm>
        </p:spPr>
        <p:txBody>
          <a:bodyPr/>
          <a:lstStyle/>
          <a:p>
            <a:endParaRPr lang="zh-CN"/>
          </a:p>
        </p:txBody>
      </p:sp>
      <p:sp>
        <p:nvSpPr>
          <p:cNvPr id="10" name="图片占位符 6"/>
          <p:cNvSpPr>
            <a:spLocks noGrp="1"/>
          </p:cNvSpPr>
          <p:nvPr>
            <p:ph type="pic" idx="13"/>
          </p:nvPr>
        </p:nvSpPr>
        <p:spPr>
          <a:xfrm>
            <a:off x="6096001" y="4029575"/>
            <a:ext cx="5257802" cy="2338886"/>
          </a:xfrm>
        </p:spPr>
        <p:txBody>
          <a:bodyPr/>
          <a:lstStyle/>
          <a:p>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71199"/>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831850" y="4350924"/>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对比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723106"/>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5183188" y="723106"/>
            <a:ext cx="6172200" cy="5411787"/>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a:spLocks noGrp="1"/>
          </p:cNvSpPr>
          <p:nvPr>
            <p:ph type="body" idx="2"/>
          </p:nvPr>
        </p:nvSpPr>
        <p:spPr>
          <a:xfrm>
            <a:off x="839788" y="2323306"/>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727075"/>
            <a:ext cx="6172200" cy="540385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表格与标题">
    <p:spTree>
      <p:nvGrpSpPr>
        <p:cNvPr id="1" name=""/>
        <p:cNvGrpSpPr/>
        <p:nvPr/>
      </p:nvGrpSpPr>
      <p:grpSpPr>
        <a:xfrm>
          <a:off x="0" y="0"/>
          <a:ext cx="0" cy="0"/>
          <a:chOff x="0" y="0"/>
          <a:chExt cx="0" cy="0"/>
        </a:xfrm>
      </p:grpSpPr>
      <p:sp>
        <p:nvSpPr>
          <p:cNvPr id="3" name="标题 1"/>
          <p:cNvSpPr>
            <a:spLocks noGrp="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5" name="文本占位符 3"/>
          <p:cNvSpPr>
            <a:spLocks noGrp="1"/>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7" name="表格占位符 6"/>
          <p:cNvSpPr>
            <a:spLocks noGrp="1"/>
          </p:cNvSpPr>
          <p:nvPr>
            <p:ph type="tbl" idx="10"/>
          </p:nvPr>
        </p:nvSpPr>
        <p:spPr>
          <a:xfrm>
            <a:off x="5172891" y="719137"/>
            <a:ext cx="6179322" cy="5419726"/>
          </a:xfrm>
        </p:spPr>
        <p:txBody>
          <a:bodyPr/>
          <a:lstStyle/>
          <a:p>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三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4446104"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a:spLocks noGrp="1"/>
          </p:cNvSpPr>
          <p:nvPr>
            <p:ph idx="10"/>
          </p:nvPr>
        </p:nvSpPr>
        <p:spPr>
          <a:xfrm>
            <a:off x="8054009"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78E99-CE68-4C80-8F24-2122914D6E7E}"/>
              </a:ext>
            </a:extLst>
          </p:cNvPr>
          <p:cNvSpPr>
            <a:spLocks noGrp="1"/>
          </p:cNvSpPr>
          <p:nvPr>
            <p:ph type="title"/>
          </p:nvPr>
        </p:nvSpPr>
        <p:spPr/>
        <p:txBody>
          <a:bodyPr/>
          <a:lstStyle/>
          <a:p>
            <a:pPr algn="ctr"/>
            <a:r>
              <a:rPr lang="zh-CN" altLang="en-US" dirty="0"/>
              <a:t>浅入可靠传输原理</a:t>
            </a:r>
          </a:p>
        </p:txBody>
      </p:sp>
      <p:sp>
        <p:nvSpPr>
          <p:cNvPr id="3" name="文本占位符 2">
            <a:extLst>
              <a:ext uri="{FF2B5EF4-FFF2-40B4-BE49-F238E27FC236}">
                <a16:creationId xmlns:a16="http://schemas.microsoft.com/office/drawing/2014/main" id="{A718A7C3-3B3F-48F8-9A77-B7E33B34C96A}"/>
              </a:ext>
            </a:extLst>
          </p:cNvPr>
          <p:cNvSpPr>
            <a:spLocks noGrp="1"/>
          </p:cNvSpPr>
          <p:nvPr>
            <p:ph type="body" idx="1"/>
          </p:nvPr>
        </p:nvSpPr>
        <p:spPr/>
        <p:txBody>
          <a:bodyPr/>
          <a:lstStyle/>
          <a:p>
            <a:pPr algn="ctr"/>
            <a:r>
              <a:rPr lang="zh-CN" altLang="en-US" dirty="0"/>
              <a:t>主讲人：项琪雅</a:t>
            </a:r>
          </a:p>
        </p:txBody>
      </p:sp>
    </p:spTree>
    <p:extLst>
      <p:ext uri="{BB962C8B-B14F-4D97-AF65-F5344CB8AC3E}">
        <p14:creationId xmlns:p14="http://schemas.microsoft.com/office/powerpoint/2010/main" val="385886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019" y="0"/>
            <a:ext cx="10515600" cy="1325563"/>
          </a:xfrm>
        </p:spPr>
        <p:txBody>
          <a:bodyPr anchor="ctr"/>
          <a:lstStyle/>
          <a:p>
            <a:r>
              <a:rPr lang="zh-CN" dirty="0"/>
              <a:t>前言</a:t>
            </a:r>
          </a:p>
        </p:txBody>
      </p:sp>
      <p:sp>
        <p:nvSpPr>
          <p:cNvPr id="3" name="内容占位符 2"/>
          <p:cNvSpPr>
            <a:spLocks noGrp="1"/>
          </p:cNvSpPr>
          <p:nvPr>
            <p:ph idx="1"/>
          </p:nvPr>
        </p:nvSpPr>
        <p:spPr>
          <a:xfrm>
            <a:off x="665018" y="1389207"/>
            <a:ext cx="10515600" cy="4351338"/>
          </a:xfrm>
        </p:spPr>
        <p:txBody>
          <a:bodyPr>
            <a:normAutofit fontScale="77500" lnSpcReduction="20000"/>
          </a:bodyPr>
          <a:lstStyle/>
          <a:p>
            <a:pPr marL="0" indent="0">
              <a:buNone/>
            </a:pPr>
            <a:r>
              <a:rPr lang="zh-CN" altLang="en-US" dirty="0"/>
              <a:t>可靠数据传输：</a:t>
            </a:r>
            <a:endParaRPr lang="en-US" altLang="zh-CN" dirty="0"/>
          </a:p>
          <a:p>
            <a:pPr marL="0" indent="0">
              <a:buNone/>
            </a:pPr>
            <a:r>
              <a:rPr lang="en-US" altLang="zh-CN" dirty="0"/>
              <a:t>	</a:t>
            </a:r>
            <a:r>
              <a:rPr lang="zh-CN" altLang="en-US" dirty="0"/>
              <a:t>采用一系列技术来保障信息在发送方和接收方准确、精确的传输。</a:t>
            </a:r>
            <a:endParaRPr lang="en-US" altLang="zh-CN" dirty="0"/>
          </a:p>
          <a:p>
            <a:pPr marL="0" indent="0">
              <a:buNone/>
            </a:pPr>
            <a:endParaRPr lang="en-US" altLang="zh-CN" dirty="0"/>
          </a:p>
          <a:p>
            <a:pPr marL="0" indent="0">
              <a:buNone/>
            </a:pPr>
            <a:r>
              <a:rPr lang="zh-CN" dirty="0"/>
              <a:t>TCP（传输控制协议）</a:t>
            </a:r>
            <a:r>
              <a:rPr lang="zh-CN" altLang="en-US" dirty="0"/>
              <a:t>：</a:t>
            </a:r>
            <a:endParaRPr lang="en-US" altLang="zh-CN" dirty="0"/>
          </a:p>
          <a:p>
            <a:pPr marL="0" indent="0">
              <a:buNone/>
            </a:pPr>
            <a:r>
              <a:rPr lang="en-US" altLang="zh-CN" dirty="0"/>
              <a:t>	</a:t>
            </a:r>
            <a:r>
              <a:rPr lang="zh-CN" dirty="0"/>
              <a:t>作为计算机网络中运输层重要的协议</a:t>
            </a:r>
            <a:r>
              <a:rPr lang="zh-CN" altLang="en-US" dirty="0"/>
              <a:t>。作为目前不能实现可靠传输网络层的上层，实现了可靠数据传输，</a:t>
            </a:r>
            <a:r>
              <a:rPr lang="zh-CN" dirty="0"/>
              <a:t>在现代计算机科学的应用中占有十分重要的地位</a:t>
            </a:r>
            <a:r>
              <a:rPr lang="zh-CN" altLang="en-US" dirty="0"/>
              <a:t>。</a:t>
            </a:r>
            <a:endParaRPr lang="en-US" altLang="zh-CN" dirty="0"/>
          </a:p>
          <a:p>
            <a:pPr marL="0" indent="0">
              <a:buNone/>
            </a:pPr>
            <a:r>
              <a:rPr lang="en-US" altLang="zh-CN" dirty="0"/>
              <a:t>	</a:t>
            </a:r>
          </a:p>
          <a:p>
            <a:pPr marL="0" indent="0">
              <a:buNone/>
            </a:pPr>
            <a:r>
              <a:rPr lang="en-US" altLang="zh-CN" dirty="0"/>
              <a:t>	</a:t>
            </a:r>
            <a:r>
              <a:rPr lang="zh-CN" dirty="0"/>
              <a:t>本次技术分享会，我们将为大家呈现我们经过思考后对于TCP可靠传输原理的理解。</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383" y="20391"/>
            <a:ext cx="10748953" cy="1325563"/>
          </a:xfrm>
        </p:spPr>
        <p:txBody>
          <a:bodyPr anchor="ctr"/>
          <a:lstStyle/>
          <a:p>
            <a:r>
              <a:rPr lang="zh-CN" dirty="0"/>
              <a:t>我们为什么需要运输层的可靠传输？rdt1.0</a:t>
            </a:r>
          </a:p>
        </p:txBody>
      </p:sp>
      <p:sp>
        <p:nvSpPr>
          <p:cNvPr id="3" name="内容占位符 2"/>
          <p:cNvSpPr>
            <a:spLocks noGrp="1"/>
          </p:cNvSpPr>
          <p:nvPr>
            <p:ph idx="1"/>
          </p:nvPr>
        </p:nvSpPr>
        <p:spPr>
          <a:xfrm>
            <a:off x="721523" y="1025356"/>
            <a:ext cx="4772511" cy="1149210"/>
          </a:xfrm>
        </p:spPr>
        <p:txBody>
          <a:bodyPr/>
          <a:lstStyle/>
          <a:p>
            <a:r>
              <a:rPr lang="zh-CN" dirty="0"/>
              <a:t>假如我们有完全可靠的下层信道（在网络层中）</a:t>
            </a:r>
          </a:p>
        </p:txBody>
      </p:sp>
      <p:sp>
        <p:nvSpPr>
          <p:cNvPr id="4" name="文本框 3"/>
          <p:cNvSpPr txBox="1"/>
          <p:nvPr/>
        </p:nvSpPr>
        <p:spPr>
          <a:xfrm>
            <a:off x="5494034" y="1025356"/>
            <a:ext cx="5940474" cy="1944612"/>
          </a:xfrm>
          <a:prstGeom prst="rect">
            <a:avLst/>
          </a:prstGeom>
          <a:ln w="12700">
            <a:prstDash val="solid"/>
          </a:ln>
        </p:spPr>
        <p:txBody>
          <a:bodyPr/>
          <a:lstStyle/>
          <a:p>
            <a:r>
              <a:rPr lang="zh-CN" sz="2200" dirty="0"/>
              <a:t>A市的Trump有一个在B</a:t>
            </a:r>
            <a:r>
              <a:rPr lang="zh-CN" altLang="en-US" sz="2200" dirty="0"/>
              <a:t>市</a:t>
            </a:r>
            <a:r>
              <a:rPr lang="zh-CN" sz="2200" dirty="0"/>
              <a:t>的笔友Biden，他们视对方为最好的朋友。但是AB两市的距离太另人寒心。而期末降至，他们的手机也被没收，于是，他们陷入了深深的苦恼。所幸，他们还有一位</a:t>
            </a:r>
            <a:r>
              <a:rPr lang="zh-CN" sz="2200" dirty="0">
                <a:solidFill>
                  <a:srgbClr val="FF0200"/>
                </a:solidFill>
              </a:rPr>
              <a:t>诚实可靠</a:t>
            </a:r>
            <a:r>
              <a:rPr lang="zh-CN" sz="2200" dirty="0"/>
              <a:t>的朋友Obama......</a:t>
            </a:r>
          </a:p>
        </p:txBody>
      </p:sp>
      <p:pic>
        <p:nvPicPr>
          <p:cNvPr id="6" name="图片 5"/>
          <p:cNvPicPr/>
          <p:nvPr/>
        </p:nvPicPr>
        <p:blipFill>
          <a:blip r:embed="rId2"/>
          <a:stretch/>
        </p:blipFill>
        <p:spPr>
          <a:xfrm>
            <a:off x="7145486" y="3186854"/>
            <a:ext cx="2397894" cy="1550020"/>
          </a:xfrm>
          <a:prstGeom prst="rect">
            <a:avLst/>
          </a:prstGeom>
        </p:spPr>
      </p:pic>
      <p:cxnSp>
        <p:nvCxnSpPr>
          <p:cNvPr id="7" name="直接箭头连接符 6"/>
          <p:cNvCxnSpPr/>
          <p:nvPr/>
        </p:nvCxnSpPr>
        <p:spPr>
          <a:xfrm>
            <a:off x="2852285" y="4654106"/>
            <a:ext cx="12964" cy="1024163"/>
          </a:xfrm>
          <a:prstGeom prst="straightConnector1">
            <a:avLst/>
          </a:prstGeom>
          <a:noFill/>
          <a:ln w="25400">
            <a:solidFill>
              <a:srgbClr val="000000"/>
            </a:solidFill>
            <a:prstDash val="solid"/>
            <a:headEnd/>
            <a:tailEnd/>
          </a:ln>
        </p:spPr>
      </p:cxnSp>
      <p:cxnSp>
        <p:nvCxnSpPr>
          <p:cNvPr id="8" name="直接箭头连接符 7"/>
          <p:cNvCxnSpPr/>
          <p:nvPr/>
        </p:nvCxnSpPr>
        <p:spPr>
          <a:xfrm>
            <a:off x="2865249" y="5665304"/>
            <a:ext cx="5781981" cy="12964"/>
          </a:xfrm>
          <a:prstGeom prst="straightConnector1">
            <a:avLst/>
          </a:prstGeom>
          <a:noFill/>
          <a:ln w="25400">
            <a:solidFill>
              <a:srgbClr val="000000"/>
            </a:solidFill>
            <a:prstDash val="solid"/>
            <a:headEnd/>
            <a:tailEnd/>
          </a:ln>
        </p:spPr>
      </p:cxnSp>
      <p:cxnSp>
        <p:nvCxnSpPr>
          <p:cNvPr id="9" name="直接箭头连接符 8"/>
          <p:cNvCxnSpPr/>
          <p:nvPr/>
        </p:nvCxnSpPr>
        <p:spPr>
          <a:xfrm flipH="1" flipV="1">
            <a:off x="8634266" y="4744854"/>
            <a:ext cx="12964" cy="920450"/>
          </a:xfrm>
          <a:prstGeom prst="straightConnector1">
            <a:avLst/>
          </a:prstGeom>
          <a:noFill/>
          <a:ln w="25400">
            <a:solidFill>
              <a:srgbClr val="000000"/>
            </a:solidFill>
            <a:prstDash val="solid"/>
            <a:headEnd/>
            <a:tailEnd type="triangle"/>
          </a:ln>
        </p:spPr>
      </p:cxnSp>
      <p:sp>
        <p:nvSpPr>
          <p:cNvPr id="11" name="对话气泡: 圆角矩形 10"/>
          <p:cNvSpPr/>
          <p:nvPr/>
        </p:nvSpPr>
        <p:spPr>
          <a:xfrm>
            <a:off x="3124531" y="4939316"/>
            <a:ext cx="1140839" cy="583384"/>
          </a:xfrm>
          <a:prstGeom prst="wedgeRoundRectCallout">
            <a:avLst/>
          </a:prstGeom>
          <a:solidFill>
            <a:srgbClr val="FFD966"/>
          </a:solidFill>
          <a:ln w="12700">
            <a:solidFill>
              <a:srgbClr val="5C5C5C"/>
            </a:solidFill>
            <a:prstDash val="solid"/>
          </a:ln>
        </p:spPr>
        <p:txBody>
          <a:bodyPr/>
          <a:lstStyle/>
          <a:p>
            <a:r>
              <a:rPr lang="zh-CN" dirty="0">
                <a:solidFill>
                  <a:srgbClr val="FF0000"/>
                </a:solidFill>
              </a:rPr>
              <a:t>MAGA!</a:t>
            </a:r>
          </a:p>
        </p:txBody>
      </p:sp>
      <p:sp>
        <p:nvSpPr>
          <p:cNvPr id="12" name="标注: 下箭头 11"/>
          <p:cNvSpPr/>
          <p:nvPr/>
        </p:nvSpPr>
        <p:spPr>
          <a:xfrm>
            <a:off x="4796898" y="4057758"/>
            <a:ext cx="1918684" cy="790809"/>
          </a:xfrm>
          <a:prstGeom prst="downArrowCallout">
            <a:avLst/>
          </a:prstGeom>
          <a:solidFill>
            <a:srgbClr val="E99899"/>
          </a:solidFill>
          <a:ln w="12700">
            <a:solidFill>
              <a:srgbClr val="5C5C5C"/>
            </a:solidFill>
            <a:prstDash val="solid"/>
          </a:ln>
        </p:spPr>
        <p:txBody>
          <a:bodyPr/>
          <a:lstStyle/>
          <a:p>
            <a:r>
              <a:rPr lang="zh-CN" dirty="0"/>
              <a:t>诚实可靠Obama</a:t>
            </a:r>
          </a:p>
        </p:txBody>
      </p:sp>
      <p:sp>
        <p:nvSpPr>
          <p:cNvPr id="13" name="对话气泡: 圆角矩形 12"/>
          <p:cNvSpPr/>
          <p:nvPr/>
        </p:nvSpPr>
        <p:spPr>
          <a:xfrm>
            <a:off x="3367136" y="2446499"/>
            <a:ext cx="1140839" cy="583384"/>
          </a:xfrm>
          <a:prstGeom prst="wedgeRoundRectCallout">
            <a:avLst/>
          </a:prstGeom>
          <a:solidFill>
            <a:srgbClr val="FFD966"/>
          </a:solidFill>
          <a:ln w="12700">
            <a:solidFill>
              <a:srgbClr val="5C5C5C"/>
            </a:solidFill>
            <a:prstDash val="solid"/>
          </a:ln>
        </p:spPr>
        <p:txBody>
          <a:bodyPr/>
          <a:lstStyle/>
          <a:p>
            <a:r>
              <a:rPr lang="zh-CN" dirty="0">
                <a:solidFill>
                  <a:srgbClr val="FF0000"/>
                </a:solidFill>
              </a:rPr>
              <a:t>MAGA!</a:t>
            </a:r>
          </a:p>
        </p:txBody>
      </p:sp>
      <p:sp>
        <p:nvSpPr>
          <p:cNvPr id="14" name="思想气泡: 云 13"/>
          <p:cNvSpPr/>
          <p:nvPr/>
        </p:nvSpPr>
        <p:spPr>
          <a:xfrm>
            <a:off x="9606573" y="2738191"/>
            <a:ext cx="2255750" cy="1568654"/>
          </a:xfrm>
          <a:prstGeom prst="cloudCallout">
            <a:avLst/>
          </a:prstGeom>
          <a:solidFill>
            <a:srgbClr val="0188FB"/>
          </a:solidFill>
          <a:ln w="12700">
            <a:solidFill>
              <a:srgbClr val="5C5C5C"/>
            </a:solidFill>
            <a:prstDash val="solid"/>
          </a:ln>
        </p:spPr>
        <p:txBody>
          <a:bodyPr/>
          <a:lstStyle/>
          <a:p>
            <a:r>
              <a:rPr lang="zh-CN">
                <a:solidFill>
                  <a:srgbClr val="FF0000"/>
                </a:solidFill>
              </a:rPr>
              <a:t>Oh，</a:t>
            </a:r>
          </a:p>
          <a:p>
            <a:r>
              <a:rPr lang="zh-CN">
                <a:solidFill>
                  <a:srgbClr val="FF0000"/>
                </a:solidFill>
              </a:rPr>
              <a:t>MAGA！！</a:t>
            </a:r>
          </a:p>
        </p:txBody>
      </p:sp>
      <p:sp>
        <p:nvSpPr>
          <p:cNvPr id="15" name="矩形 14"/>
          <p:cNvSpPr/>
          <p:nvPr/>
        </p:nvSpPr>
        <p:spPr>
          <a:xfrm>
            <a:off x="1769978" y="2446499"/>
            <a:ext cx="1516798" cy="609312"/>
          </a:xfrm>
          <a:prstGeom prst="rect">
            <a:avLst/>
          </a:prstGeom>
          <a:solidFill>
            <a:srgbClr val="FEE4FF"/>
          </a:solidFill>
          <a:ln w="12700">
            <a:solidFill>
              <a:srgbClr val="5C5C5C"/>
            </a:solidFill>
            <a:prstDash val="solid"/>
          </a:ln>
        </p:spPr>
        <p:txBody>
          <a:bodyPr/>
          <a:lstStyle/>
          <a:p>
            <a:r>
              <a:rPr lang="zh-CN" dirty="0"/>
              <a:t>发送端</a:t>
            </a:r>
          </a:p>
        </p:txBody>
      </p:sp>
      <p:sp>
        <p:nvSpPr>
          <p:cNvPr id="16" name="矩形 15"/>
          <p:cNvSpPr/>
          <p:nvPr/>
        </p:nvSpPr>
        <p:spPr>
          <a:xfrm>
            <a:off x="3694951" y="5796458"/>
            <a:ext cx="1516798" cy="609312"/>
          </a:xfrm>
          <a:prstGeom prst="rect">
            <a:avLst/>
          </a:prstGeom>
          <a:solidFill>
            <a:srgbClr val="FEE4FF"/>
          </a:solidFill>
          <a:ln w="12700">
            <a:solidFill>
              <a:srgbClr val="5C5C5C"/>
            </a:solidFill>
            <a:prstDash val="solid"/>
          </a:ln>
        </p:spPr>
        <p:txBody>
          <a:bodyPr/>
          <a:lstStyle/>
          <a:p>
            <a:r>
              <a:rPr lang="zh-CN" dirty="0"/>
              <a:t>下层信道</a:t>
            </a:r>
          </a:p>
        </p:txBody>
      </p:sp>
      <p:sp>
        <p:nvSpPr>
          <p:cNvPr id="17" name="矩形 16"/>
          <p:cNvSpPr/>
          <p:nvPr/>
        </p:nvSpPr>
        <p:spPr>
          <a:xfrm>
            <a:off x="9683608" y="4595768"/>
            <a:ext cx="1516798" cy="609312"/>
          </a:xfrm>
          <a:prstGeom prst="rect">
            <a:avLst/>
          </a:prstGeom>
          <a:solidFill>
            <a:srgbClr val="FEE4FF"/>
          </a:solidFill>
          <a:ln w="12700">
            <a:solidFill>
              <a:srgbClr val="5C5C5C"/>
            </a:solidFill>
            <a:prstDash val="solid"/>
          </a:ln>
        </p:spPr>
        <p:txBody>
          <a:bodyPr/>
          <a:lstStyle/>
          <a:p>
            <a:r>
              <a:rPr lang="zh-CN" dirty="0"/>
              <a:t>接收端</a:t>
            </a:r>
          </a:p>
        </p:txBody>
      </p:sp>
      <p:pic>
        <p:nvPicPr>
          <p:cNvPr id="18" name="图片 17">
            <a:extLst>
              <a:ext uri="{FF2B5EF4-FFF2-40B4-BE49-F238E27FC236}">
                <a16:creationId xmlns:a16="http://schemas.microsoft.com/office/drawing/2014/main" id="{5308525C-7AD5-4529-BB11-667510DE8815}"/>
              </a:ext>
            </a:extLst>
          </p:cNvPr>
          <p:cNvPicPr>
            <a:picLocks noChangeAspect="1"/>
          </p:cNvPicPr>
          <p:nvPr/>
        </p:nvPicPr>
        <p:blipFill>
          <a:blip r:embed="rId3"/>
          <a:stretch>
            <a:fillRect/>
          </a:stretch>
        </p:blipFill>
        <p:spPr>
          <a:xfrm>
            <a:off x="1685392" y="3073729"/>
            <a:ext cx="2255750" cy="1580376"/>
          </a:xfrm>
          <a:prstGeom prst="rect">
            <a:avLst/>
          </a:prstGeom>
        </p:spPr>
      </p:pic>
      <p:pic>
        <p:nvPicPr>
          <p:cNvPr id="1026" name="Picture 2" descr="奥巴马 的图像结果">
            <a:extLst>
              <a:ext uri="{FF2B5EF4-FFF2-40B4-BE49-F238E27FC236}">
                <a16:creationId xmlns:a16="http://schemas.microsoft.com/office/drawing/2014/main" id="{F49ECD03-166F-45AA-BAFA-210A775ACB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766" y="4899958"/>
            <a:ext cx="2423535" cy="1363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par>
                                <p:cTn id="19" presetID="21" presetClass="entr" presetSubtype="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par>
                                <p:cTn id="22" presetID="21" presetClass="entr" presetSubtype="1"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80">
                                          <p:stCondLst>
                                            <p:cond delay="0"/>
                                          </p:stCondLst>
                                        </p:cTn>
                                        <p:tgtEl>
                                          <p:spTgt spid="18"/>
                                        </p:tgtEl>
                                      </p:cBhvr>
                                    </p:animEffect>
                                    <p:anim calcmode="lin" valueType="num">
                                      <p:cBhvr>
                                        <p:cTn id="3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5" dur="26">
                                          <p:stCondLst>
                                            <p:cond delay="650"/>
                                          </p:stCondLst>
                                        </p:cTn>
                                        <p:tgtEl>
                                          <p:spTgt spid="18"/>
                                        </p:tgtEl>
                                      </p:cBhvr>
                                      <p:to x="100000" y="60000"/>
                                    </p:animScale>
                                    <p:animScale>
                                      <p:cBhvr>
                                        <p:cTn id="36" dur="166" decel="50000">
                                          <p:stCondLst>
                                            <p:cond delay="676"/>
                                          </p:stCondLst>
                                        </p:cTn>
                                        <p:tgtEl>
                                          <p:spTgt spid="18"/>
                                        </p:tgtEl>
                                      </p:cBhvr>
                                      <p:to x="100000" y="100000"/>
                                    </p:animScale>
                                    <p:animScale>
                                      <p:cBhvr>
                                        <p:cTn id="37" dur="26">
                                          <p:stCondLst>
                                            <p:cond delay="1312"/>
                                          </p:stCondLst>
                                        </p:cTn>
                                        <p:tgtEl>
                                          <p:spTgt spid="18"/>
                                        </p:tgtEl>
                                      </p:cBhvr>
                                      <p:to x="100000" y="80000"/>
                                    </p:animScale>
                                    <p:animScale>
                                      <p:cBhvr>
                                        <p:cTn id="38" dur="166" decel="50000">
                                          <p:stCondLst>
                                            <p:cond delay="1338"/>
                                          </p:stCondLst>
                                        </p:cTn>
                                        <p:tgtEl>
                                          <p:spTgt spid="18"/>
                                        </p:tgtEl>
                                      </p:cBhvr>
                                      <p:to x="100000" y="100000"/>
                                    </p:animScale>
                                    <p:animScale>
                                      <p:cBhvr>
                                        <p:cTn id="39" dur="26">
                                          <p:stCondLst>
                                            <p:cond delay="1642"/>
                                          </p:stCondLst>
                                        </p:cTn>
                                        <p:tgtEl>
                                          <p:spTgt spid="18"/>
                                        </p:tgtEl>
                                      </p:cBhvr>
                                      <p:to x="100000" y="90000"/>
                                    </p:animScale>
                                    <p:animScale>
                                      <p:cBhvr>
                                        <p:cTn id="40" dur="166" decel="50000">
                                          <p:stCondLst>
                                            <p:cond delay="1668"/>
                                          </p:stCondLst>
                                        </p:cTn>
                                        <p:tgtEl>
                                          <p:spTgt spid="18"/>
                                        </p:tgtEl>
                                      </p:cBhvr>
                                      <p:to x="100000" y="100000"/>
                                    </p:animScale>
                                    <p:animScale>
                                      <p:cBhvr>
                                        <p:cTn id="41" dur="26">
                                          <p:stCondLst>
                                            <p:cond delay="1808"/>
                                          </p:stCondLst>
                                        </p:cTn>
                                        <p:tgtEl>
                                          <p:spTgt spid="18"/>
                                        </p:tgtEl>
                                      </p:cBhvr>
                                      <p:to x="100000" y="95000"/>
                                    </p:animScale>
                                    <p:animScale>
                                      <p:cBhvr>
                                        <p:cTn id="42" dur="166" decel="50000">
                                          <p:stCondLst>
                                            <p:cond delay="1834"/>
                                          </p:stCondLst>
                                        </p:cTn>
                                        <p:tgtEl>
                                          <p:spTgt spid="18"/>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80">
                                          <p:stCondLst>
                                            <p:cond delay="0"/>
                                          </p:stCondLst>
                                        </p:cTn>
                                        <p:tgtEl>
                                          <p:spTgt spid="6"/>
                                        </p:tgtEl>
                                      </p:cBhvr>
                                    </p:animEffect>
                                    <p:anim calcmode="lin" valueType="num">
                                      <p:cBhvr>
                                        <p:cTn id="4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3" dur="26">
                                          <p:stCondLst>
                                            <p:cond delay="650"/>
                                          </p:stCondLst>
                                        </p:cTn>
                                        <p:tgtEl>
                                          <p:spTgt spid="6"/>
                                        </p:tgtEl>
                                      </p:cBhvr>
                                      <p:to x="100000" y="60000"/>
                                    </p:animScale>
                                    <p:animScale>
                                      <p:cBhvr>
                                        <p:cTn id="54" dur="166" decel="50000">
                                          <p:stCondLst>
                                            <p:cond delay="676"/>
                                          </p:stCondLst>
                                        </p:cTn>
                                        <p:tgtEl>
                                          <p:spTgt spid="6"/>
                                        </p:tgtEl>
                                      </p:cBhvr>
                                      <p:to x="100000" y="100000"/>
                                    </p:animScale>
                                    <p:animScale>
                                      <p:cBhvr>
                                        <p:cTn id="55" dur="26">
                                          <p:stCondLst>
                                            <p:cond delay="1312"/>
                                          </p:stCondLst>
                                        </p:cTn>
                                        <p:tgtEl>
                                          <p:spTgt spid="6"/>
                                        </p:tgtEl>
                                      </p:cBhvr>
                                      <p:to x="100000" y="80000"/>
                                    </p:animScale>
                                    <p:animScale>
                                      <p:cBhvr>
                                        <p:cTn id="56" dur="166" decel="50000">
                                          <p:stCondLst>
                                            <p:cond delay="1338"/>
                                          </p:stCondLst>
                                        </p:cTn>
                                        <p:tgtEl>
                                          <p:spTgt spid="6"/>
                                        </p:tgtEl>
                                      </p:cBhvr>
                                      <p:to x="100000" y="100000"/>
                                    </p:animScale>
                                    <p:animScale>
                                      <p:cBhvr>
                                        <p:cTn id="57" dur="26">
                                          <p:stCondLst>
                                            <p:cond delay="1642"/>
                                          </p:stCondLst>
                                        </p:cTn>
                                        <p:tgtEl>
                                          <p:spTgt spid="6"/>
                                        </p:tgtEl>
                                      </p:cBhvr>
                                      <p:to x="100000" y="90000"/>
                                    </p:animScale>
                                    <p:animScale>
                                      <p:cBhvr>
                                        <p:cTn id="58" dur="166" decel="50000">
                                          <p:stCondLst>
                                            <p:cond delay="1668"/>
                                          </p:stCondLst>
                                        </p:cTn>
                                        <p:tgtEl>
                                          <p:spTgt spid="6"/>
                                        </p:tgtEl>
                                      </p:cBhvr>
                                      <p:to x="100000" y="100000"/>
                                    </p:animScale>
                                    <p:animScale>
                                      <p:cBhvr>
                                        <p:cTn id="59" dur="26">
                                          <p:stCondLst>
                                            <p:cond delay="1808"/>
                                          </p:stCondLst>
                                        </p:cTn>
                                        <p:tgtEl>
                                          <p:spTgt spid="6"/>
                                        </p:tgtEl>
                                      </p:cBhvr>
                                      <p:to x="100000" y="95000"/>
                                    </p:animScale>
                                    <p:animScale>
                                      <p:cBhvr>
                                        <p:cTn id="60" dur="166" decel="50000">
                                          <p:stCondLst>
                                            <p:cond delay="1834"/>
                                          </p:stCondLst>
                                        </p:cTn>
                                        <p:tgtEl>
                                          <p:spTgt spid="6"/>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circle(in)">
                                      <p:cBhvr>
                                        <p:cTn id="65" dur="2000"/>
                                        <p:tgtEl>
                                          <p:spTgt spid="15"/>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circle(in)">
                                      <p:cBhvr>
                                        <p:cTn id="68" dur="20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1026"/>
                                        </p:tgtEl>
                                        <p:attrNameLst>
                                          <p:attrName>style.visibility</p:attrName>
                                        </p:attrNameLst>
                                      </p:cBhvr>
                                      <p:to>
                                        <p:strVal val="visible"/>
                                      </p:to>
                                    </p:set>
                                    <p:animEffect transition="in" filter="wipe(down)">
                                      <p:cBhvr>
                                        <p:cTn id="73" dur="580">
                                          <p:stCondLst>
                                            <p:cond delay="0"/>
                                          </p:stCondLst>
                                        </p:cTn>
                                        <p:tgtEl>
                                          <p:spTgt spid="1026"/>
                                        </p:tgtEl>
                                      </p:cBhvr>
                                    </p:animEffect>
                                    <p:anim calcmode="lin" valueType="num">
                                      <p:cBhvr>
                                        <p:cTn id="74"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79" dur="26">
                                          <p:stCondLst>
                                            <p:cond delay="650"/>
                                          </p:stCondLst>
                                        </p:cTn>
                                        <p:tgtEl>
                                          <p:spTgt spid="1026"/>
                                        </p:tgtEl>
                                      </p:cBhvr>
                                      <p:to x="100000" y="60000"/>
                                    </p:animScale>
                                    <p:animScale>
                                      <p:cBhvr>
                                        <p:cTn id="80" dur="166" decel="50000">
                                          <p:stCondLst>
                                            <p:cond delay="676"/>
                                          </p:stCondLst>
                                        </p:cTn>
                                        <p:tgtEl>
                                          <p:spTgt spid="1026"/>
                                        </p:tgtEl>
                                      </p:cBhvr>
                                      <p:to x="100000" y="100000"/>
                                    </p:animScale>
                                    <p:animScale>
                                      <p:cBhvr>
                                        <p:cTn id="81" dur="26">
                                          <p:stCondLst>
                                            <p:cond delay="1312"/>
                                          </p:stCondLst>
                                        </p:cTn>
                                        <p:tgtEl>
                                          <p:spTgt spid="1026"/>
                                        </p:tgtEl>
                                      </p:cBhvr>
                                      <p:to x="100000" y="80000"/>
                                    </p:animScale>
                                    <p:animScale>
                                      <p:cBhvr>
                                        <p:cTn id="82" dur="166" decel="50000">
                                          <p:stCondLst>
                                            <p:cond delay="1338"/>
                                          </p:stCondLst>
                                        </p:cTn>
                                        <p:tgtEl>
                                          <p:spTgt spid="1026"/>
                                        </p:tgtEl>
                                      </p:cBhvr>
                                      <p:to x="100000" y="100000"/>
                                    </p:animScale>
                                    <p:animScale>
                                      <p:cBhvr>
                                        <p:cTn id="83" dur="26">
                                          <p:stCondLst>
                                            <p:cond delay="1642"/>
                                          </p:stCondLst>
                                        </p:cTn>
                                        <p:tgtEl>
                                          <p:spTgt spid="1026"/>
                                        </p:tgtEl>
                                      </p:cBhvr>
                                      <p:to x="100000" y="90000"/>
                                    </p:animScale>
                                    <p:animScale>
                                      <p:cBhvr>
                                        <p:cTn id="84" dur="166" decel="50000">
                                          <p:stCondLst>
                                            <p:cond delay="1668"/>
                                          </p:stCondLst>
                                        </p:cTn>
                                        <p:tgtEl>
                                          <p:spTgt spid="1026"/>
                                        </p:tgtEl>
                                      </p:cBhvr>
                                      <p:to x="100000" y="100000"/>
                                    </p:animScale>
                                    <p:animScale>
                                      <p:cBhvr>
                                        <p:cTn id="85" dur="26">
                                          <p:stCondLst>
                                            <p:cond delay="1808"/>
                                          </p:stCondLst>
                                        </p:cTn>
                                        <p:tgtEl>
                                          <p:spTgt spid="1026"/>
                                        </p:tgtEl>
                                      </p:cBhvr>
                                      <p:to x="100000" y="95000"/>
                                    </p:animScale>
                                    <p:animScale>
                                      <p:cBhvr>
                                        <p:cTn id="86" dur="166" decel="50000">
                                          <p:stCondLst>
                                            <p:cond delay="1834"/>
                                          </p:stCondLst>
                                        </p:cTn>
                                        <p:tgtEl>
                                          <p:spTgt spid="1026"/>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1" presetClass="entr" presetSubtype="1"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heel(1)">
                                      <p:cBhvr>
                                        <p:cTn id="91" dur="2000"/>
                                        <p:tgtEl>
                                          <p:spTgt spid="12"/>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circle(in)">
                                      <p:cBhvr>
                                        <p:cTn id="94" dur="2000"/>
                                        <p:tgtEl>
                                          <p:spTgt spid="16"/>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fade">
                                      <p:cBhvr>
                                        <p:cTn id="99" dur="1000"/>
                                        <p:tgtEl>
                                          <p:spTgt spid="13"/>
                                        </p:tgtEl>
                                      </p:cBhvr>
                                    </p:animEffect>
                                    <p:anim calcmode="lin" valueType="num">
                                      <p:cBhvr>
                                        <p:cTn id="100" dur="1000" fill="hold"/>
                                        <p:tgtEl>
                                          <p:spTgt spid="13"/>
                                        </p:tgtEl>
                                        <p:attrNameLst>
                                          <p:attrName>ppt_x</p:attrName>
                                        </p:attrNameLst>
                                      </p:cBhvr>
                                      <p:tavLst>
                                        <p:tav tm="0">
                                          <p:val>
                                            <p:strVal val="#ppt_x"/>
                                          </p:val>
                                        </p:tav>
                                        <p:tav tm="100000">
                                          <p:val>
                                            <p:strVal val="#ppt_x"/>
                                          </p:val>
                                        </p:tav>
                                      </p:tavLst>
                                    </p:anim>
                                    <p:anim calcmode="lin" valueType="num">
                                      <p:cBhvr>
                                        <p:cTn id="101" dur="1000" fill="hold"/>
                                        <p:tgtEl>
                                          <p:spTgt spid="13"/>
                                        </p:tgtEl>
                                        <p:attrNameLst>
                                          <p:attrName>ppt_y</p:attrName>
                                        </p:attrNameLst>
                                      </p:cBhvr>
                                      <p:tavLst>
                                        <p:tav tm="0">
                                          <p:val>
                                            <p:strVal val="#ppt_y+.1"/>
                                          </p:val>
                                        </p:tav>
                                        <p:tav tm="100000">
                                          <p:val>
                                            <p:strVal val="#ppt_y"/>
                                          </p:val>
                                        </p:tav>
                                      </p:tavLst>
                                    </p:anim>
                                  </p:childTnLst>
                                </p:cTn>
                              </p:par>
                            </p:childTnLst>
                          </p:cTn>
                        </p:par>
                        <p:par>
                          <p:cTn id="102" fill="hold">
                            <p:stCondLst>
                              <p:cond delay="1000"/>
                            </p:stCondLst>
                            <p:childTnLst>
                              <p:par>
                                <p:cTn id="103" presetID="42" presetClass="entr" presetSubtype="0" fill="hold" grpId="0" nodeType="after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fade">
                                      <p:cBhvr>
                                        <p:cTn id="105" dur="1000"/>
                                        <p:tgtEl>
                                          <p:spTgt spid="11"/>
                                        </p:tgtEl>
                                      </p:cBhvr>
                                    </p:animEffect>
                                    <p:anim calcmode="lin" valueType="num">
                                      <p:cBhvr>
                                        <p:cTn id="106" dur="1000" fill="hold"/>
                                        <p:tgtEl>
                                          <p:spTgt spid="11"/>
                                        </p:tgtEl>
                                        <p:attrNameLst>
                                          <p:attrName>ppt_x</p:attrName>
                                        </p:attrNameLst>
                                      </p:cBhvr>
                                      <p:tavLst>
                                        <p:tav tm="0">
                                          <p:val>
                                            <p:strVal val="#ppt_x"/>
                                          </p:val>
                                        </p:tav>
                                        <p:tav tm="100000">
                                          <p:val>
                                            <p:strVal val="#ppt_x"/>
                                          </p:val>
                                        </p:tav>
                                      </p:tavLst>
                                    </p:anim>
                                    <p:anim calcmode="lin" valueType="num">
                                      <p:cBhvr>
                                        <p:cTn id="10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ppt_x</p:attrName>
                                        </p:attrNameLst>
                                      </p:cBhvr>
                                      <p:tavLst>
                                        <p:tav tm="0">
                                          <p:val>
                                            <p:strVal val="#ppt_x"/>
                                          </p:val>
                                        </p:tav>
                                        <p:tav tm="100000">
                                          <p:val>
                                            <p:strVal val="#ppt_x"/>
                                          </p:val>
                                        </p:tav>
                                      </p:tavLst>
                                    </p:anim>
                                    <p:anim calcmode="lin" valueType="num">
                                      <p:cBhvr>
                                        <p:cTn id="1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1"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383" y="20391"/>
            <a:ext cx="10697097" cy="1325563"/>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r>
              <a:rPr lang="zh-CN"/>
              <a:t>我们为什么需要运输层的可靠传输？rdt1.0</a:t>
            </a:r>
          </a:p>
        </p:txBody>
      </p:sp>
      <p:sp>
        <p:nvSpPr>
          <p:cNvPr id="3" name="内容占位符 2"/>
          <p:cNvSpPr>
            <a:spLocks noGrp="1"/>
          </p:cNvSpPr>
          <p:nvPr>
            <p:ph idx="1"/>
          </p:nvPr>
        </p:nvSpPr>
        <p:spPr>
          <a:xfrm>
            <a:off x="721523" y="1025356"/>
            <a:ext cx="4772511" cy="1149210"/>
          </a:xfrm>
          <a:prstGeom prst="rect">
            <a:avLst/>
          </a:prstGeom>
        </p:spPr>
        <p:txBody>
          <a:bodyPr vert="horz" lIns="91440" tIns="45720" rIns="91440" bIns="45720"/>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zh-CN"/>
              <a:t>假如我们有不完全可靠的下层信道（在网络层中）</a:t>
            </a:r>
          </a:p>
        </p:txBody>
      </p:sp>
      <p:sp>
        <p:nvSpPr>
          <p:cNvPr id="4" name="文本框 3"/>
          <p:cNvSpPr txBox="1"/>
          <p:nvPr/>
        </p:nvSpPr>
        <p:spPr>
          <a:xfrm>
            <a:off x="5494034" y="1025356"/>
            <a:ext cx="5940474" cy="1944612"/>
          </a:xfrm>
          <a:prstGeom prst="rect">
            <a:avLst/>
          </a:prstGeom>
          <a:ln w="12700">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sz="2200"/>
              <a:t>遗憾的是，Obama同学可是个大马虎眼，在传送消息的时候，Obama同学经常会闹出丢三落四的笑话来于是这位Obama同学</a:t>
            </a:r>
            <a:r>
              <a:rPr lang="zh-CN" sz="2200">
                <a:solidFill>
                  <a:srgbClr val="FF0000"/>
                </a:solidFill>
              </a:rPr>
              <a:t>不再可靠了</a:t>
            </a:r>
          </a:p>
        </p:txBody>
      </p:sp>
      <p:pic>
        <p:nvPicPr>
          <p:cNvPr id="6" name="图片 5"/>
          <p:cNvPicPr/>
          <p:nvPr/>
        </p:nvPicPr>
        <p:blipFill>
          <a:blip r:embed="rId2"/>
          <a:stretch/>
        </p:blipFill>
        <p:spPr>
          <a:xfrm>
            <a:off x="7145486" y="3186854"/>
            <a:ext cx="2397894" cy="1550020"/>
          </a:xfrm>
          <a:prstGeom prst="rect">
            <a:avLst/>
          </a:prstGeom>
        </p:spPr>
      </p:pic>
      <p:cxnSp>
        <p:nvCxnSpPr>
          <p:cNvPr id="7" name="直接箭头连接符 6"/>
          <p:cNvCxnSpPr/>
          <p:nvPr/>
        </p:nvCxnSpPr>
        <p:spPr>
          <a:xfrm>
            <a:off x="2852285" y="4654106"/>
            <a:ext cx="12964" cy="1024163"/>
          </a:xfrm>
          <a:prstGeom prst="straightConnector1">
            <a:avLst/>
          </a:prstGeom>
          <a:noFill/>
          <a:ln w="25400">
            <a:solidFill>
              <a:srgbClr val="000000"/>
            </a:solidFill>
            <a:prstDash val="solid"/>
            <a:headEnd/>
            <a:tailEnd/>
          </a:ln>
        </p:spPr>
      </p:cxnSp>
      <p:cxnSp>
        <p:nvCxnSpPr>
          <p:cNvPr id="8" name="直接箭头连接符 7"/>
          <p:cNvCxnSpPr/>
          <p:nvPr/>
        </p:nvCxnSpPr>
        <p:spPr>
          <a:xfrm>
            <a:off x="2865249" y="5665304"/>
            <a:ext cx="5781981" cy="12964"/>
          </a:xfrm>
          <a:prstGeom prst="straightConnector1">
            <a:avLst/>
          </a:prstGeom>
          <a:noFill/>
          <a:ln w="25400">
            <a:solidFill>
              <a:srgbClr val="000000"/>
            </a:solidFill>
            <a:prstDash val="solid"/>
            <a:headEnd/>
            <a:tailEnd/>
          </a:ln>
        </p:spPr>
      </p:cxnSp>
      <p:cxnSp>
        <p:nvCxnSpPr>
          <p:cNvPr id="9" name="直接箭头连接符 8"/>
          <p:cNvCxnSpPr/>
          <p:nvPr/>
        </p:nvCxnSpPr>
        <p:spPr>
          <a:xfrm flipH="1" flipV="1">
            <a:off x="8634266" y="4744854"/>
            <a:ext cx="12964" cy="920450"/>
          </a:xfrm>
          <a:prstGeom prst="straightConnector1">
            <a:avLst/>
          </a:prstGeom>
          <a:noFill/>
          <a:ln w="25400">
            <a:solidFill>
              <a:srgbClr val="000000"/>
            </a:solidFill>
            <a:prstDash val="solid"/>
            <a:headEnd/>
            <a:tailEnd type="triangle"/>
          </a:ln>
        </p:spPr>
      </p:cxnSp>
      <p:sp>
        <p:nvSpPr>
          <p:cNvPr id="10" name="对话气泡: 圆角矩形 9"/>
          <p:cNvSpPr/>
          <p:nvPr/>
        </p:nvSpPr>
        <p:spPr>
          <a:xfrm>
            <a:off x="3124531" y="4939316"/>
            <a:ext cx="1140839"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MAGA!</a:t>
            </a:r>
          </a:p>
        </p:txBody>
      </p:sp>
      <p:sp>
        <p:nvSpPr>
          <p:cNvPr id="11" name="标注: 下箭头 10"/>
          <p:cNvSpPr/>
          <p:nvPr/>
        </p:nvSpPr>
        <p:spPr>
          <a:xfrm>
            <a:off x="4796898" y="4057758"/>
            <a:ext cx="2190930" cy="790809"/>
          </a:xfrm>
          <a:prstGeom prst="downArrowCallout">
            <a:avLst/>
          </a:prstGeom>
          <a:solidFill>
            <a:srgbClr val="EE93F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E59A"/>
                </a:solidFill>
              </a:rPr>
              <a:t>不</a:t>
            </a:r>
            <a:r>
              <a:rPr lang="zh-CN"/>
              <a:t>可靠Obama</a:t>
            </a:r>
          </a:p>
        </p:txBody>
      </p:sp>
      <p:sp>
        <p:nvSpPr>
          <p:cNvPr id="12" name="对话气泡: 圆角矩形 11"/>
          <p:cNvSpPr/>
          <p:nvPr/>
        </p:nvSpPr>
        <p:spPr>
          <a:xfrm>
            <a:off x="3367136" y="2446499"/>
            <a:ext cx="1140839"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MAGA!</a:t>
            </a:r>
          </a:p>
        </p:txBody>
      </p:sp>
      <p:sp>
        <p:nvSpPr>
          <p:cNvPr id="13" name="思想气泡: 云 12"/>
          <p:cNvSpPr/>
          <p:nvPr/>
        </p:nvSpPr>
        <p:spPr>
          <a:xfrm>
            <a:off x="9606573" y="2815976"/>
            <a:ext cx="2502068" cy="1490870"/>
          </a:xfrm>
          <a:prstGeom prst="cloudCallout">
            <a:avLst/>
          </a:prstGeom>
          <a:solidFill>
            <a:srgbClr val="0188FB"/>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sz="2200">
                <a:solidFill>
                  <a:srgbClr val="FF0000"/>
                </a:solidFill>
              </a:rPr>
              <a:t>纳尼？？？</a:t>
            </a:r>
          </a:p>
        </p:txBody>
      </p:sp>
      <p:sp>
        <p:nvSpPr>
          <p:cNvPr id="14" name="矩形 13"/>
          <p:cNvSpPr/>
          <p:nvPr/>
        </p:nvSpPr>
        <p:spPr>
          <a:xfrm>
            <a:off x="1769978" y="2446499"/>
            <a:ext cx="1516798" cy="609312"/>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15" name="矩形 14"/>
          <p:cNvSpPr/>
          <p:nvPr/>
        </p:nvSpPr>
        <p:spPr>
          <a:xfrm>
            <a:off x="3694951" y="5796458"/>
            <a:ext cx="1516798" cy="609312"/>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下层信道</a:t>
            </a:r>
          </a:p>
        </p:txBody>
      </p:sp>
      <p:sp>
        <p:nvSpPr>
          <p:cNvPr id="16" name="矩形 15"/>
          <p:cNvSpPr/>
          <p:nvPr/>
        </p:nvSpPr>
        <p:spPr>
          <a:xfrm>
            <a:off x="9683608" y="4595768"/>
            <a:ext cx="1516798" cy="609312"/>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sp>
        <p:nvSpPr>
          <p:cNvPr id="17" name="对话气泡: 圆角矩形 16"/>
          <p:cNvSpPr/>
          <p:nvPr/>
        </p:nvSpPr>
        <p:spPr>
          <a:xfrm>
            <a:off x="7506391" y="5678268"/>
            <a:ext cx="2216858"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八嘎！！！！！</a:t>
            </a:r>
          </a:p>
        </p:txBody>
      </p:sp>
      <p:pic>
        <p:nvPicPr>
          <p:cNvPr id="19" name="图片 18">
            <a:extLst>
              <a:ext uri="{FF2B5EF4-FFF2-40B4-BE49-F238E27FC236}">
                <a16:creationId xmlns:a16="http://schemas.microsoft.com/office/drawing/2014/main" id="{31CBD750-5B58-4A80-A88E-3EA5331DD4E6}"/>
              </a:ext>
            </a:extLst>
          </p:cNvPr>
          <p:cNvPicPr>
            <a:picLocks noChangeAspect="1"/>
          </p:cNvPicPr>
          <p:nvPr/>
        </p:nvPicPr>
        <p:blipFill>
          <a:blip r:embed="rId3"/>
          <a:stretch>
            <a:fillRect/>
          </a:stretch>
        </p:blipFill>
        <p:spPr>
          <a:xfrm>
            <a:off x="1612754" y="3082360"/>
            <a:ext cx="2255750" cy="1580376"/>
          </a:xfrm>
          <a:prstGeom prst="rect">
            <a:avLst/>
          </a:prstGeom>
        </p:spPr>
      </p:pic>
      <p:pic>
        <p:nvPicPr>
          <p:cNvPr id="20" name="图片 19">
            <a:extLst>
              <a:ext uri="{FF2B5EF4-FFF2-40B4-BE49-F238E27FC236}">
                <a16:creationId xmlns:a16="http://schemas.microsoft.com/office/drawing/2014/main" id="{07079775-635C-4228-B854-8DD7AF6D1DF1}"/>
              </a:ext>
            </a:extLst>
          </p:cNvPr>
          <p:cNvPicPr>
            <a:picLocks noChangeAspect="1"/>
          </p:cNvPicPr>
          <p:nvPr/>
        </p:nvPicPr>
        <p:blipFill>
          <a:blip r:embed="rId4"/>
          <a:stretch>
            <a:fillRect/>
          </a:stretch>
        </p:blipFill>
        <p:spPr>
          <a:xfrm>
            <a:off x="5310166" y="4988731"/>
            <a:ext cx="2126111" cy="12193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0103" y="150032"/>
            <a:ext cx="4353239" cy="1325563"/>
          </a:xfrm>
          <a:prstGeom prst="rect">
            <a:avLst/>
          </a:prstGeom>
        </p:spPr>
        <p:txBody>
          <a:bodyPr vert="horz" lIns="91440" tIns="45720" rIns="91440" bIns="45720" anchor="ctr">
            <a:normAutofit fontScale="90000"/>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zh-CN"/>
              <a:t>解决办法：     rdt2.0</a:t>
            </a:r>
          </a:p>
        </p:txBody>
      </p:sp>
      <p:sp>
        <p:nvSpPr>
          <p:cNvPr id="3" name="内容占位符 2"/>
          <p:cNvSpPr>
            <a:spLocks noGrp="1"/>
          </p:cNvSpPr>
          <p:nvPr>
            <p:ph idx="1"/>
          </p:nvPr>
        </p:nvSpPr>
        <p:spPr>
          <a:xfrm>
            <a:off x="10526792" y="1992944"/>
            <a:ext cx="1570383" cy="4737180"/>
          </a:xfrm>
          <a:prstGeom prst="rect">
            <a:avLst/>
          </a:prstGeom>
        </p:spPr>
        <p:txBody>
          <a:bodyPr vert="horz" lIns="91440" tIns="45720" rIns="91440" bIns="45720"/>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zh-CN"/>
              <a:t>我们只有不完全可靠的下层信道（在网络层中）</a:t>
            </a:r>
          </a:p>
        </p:txBody>
      </p:sp>
      <p:pic>
        <p:nvPicPr>
          <p:cNvPr id="5" name="图片 4"/>
          <p:cNvPicPr/>
          <p:nvPr/>
        </p:nvPicPr>
        <p:blipFill>
          <a:blip r:embed="rId2"/>
          <a:stretch/>
        </p:blipFill>
        <p:spPr>
          <a:xfrm>
            <a:off x="6916756" y="79148"/>
            <a:ext cx="2397894" cy="1550020"/>
          </a:xfrm>
          <a:prstGeom prst="rect">
            <a:avLst/>
          </a:prstGeom>
        </p:spPr>
      </p:pic>
      <p:sp>
        <p:nvSpPr>
          <p:cNvPr id="6" name="对话气泡: 圆角矩形 5"/>
          <p:cNvSpPr/>
          <p:nvPr/>
        </p:nvSpPr>
        <p:spPr>
          <a:xfrm>
            <a:off x="6224804" y="1810406"/>
            <a:ext cx="1140839"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MAGA!</a:t>
            </a:r>
          </a:p>
        </p:txBody>
      </p:sp>
      <p:sp>
        <p:nvSpPr>
          <p:cNvPr id="7" name="对话气泡: 圆角矩形 6"/>
          <p:cNvSpPr/>
          <p:nvPr/>
        </p:nvSpPr>
        <p:spPr>
          <a:xfrm>
            <a:off x="2858767" y="1728352"/>
            <a:ext cx="1140839"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dirty="0">
                <a:solidFill>
                  <a:srgbClr val="FF0000"/>
                </a:solidFill>
              </a:rPr>
              <a:t>MAGA!</a:t>
            </a:r>
          </a:p>
        </p:txBody>
      </p:sp>
      <p:sp>
        <p:nvSpPr>
          <p:cNvPr id="8" name="矩形 7"/>
          <p:cNvSpPr/>
          <p:nvPr/>
        </p:nvSpPr>
        <p:spPr>
          <a:xfrm>
            <a:off x="294648" y="2213056"/>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9" name="矩形 8"/>
          <p:cNvSpPr/>
          <p:nvPr/>
        </p:nvSpPr>
        <p:spPr>
          <a:xfrm>
            <a:off x="4537385" y="2213056"/>
            <a:ext cx="1516798" cy="4517068"/>
          </a:xfrm>
          <a:prstGeom prst="rect">
            <a:avLst/>
          </a:prstGeom>
          <a:solidFill>
            <a:srgbClr val="CFC7F4"/>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下层信道</a:t>
            </a:r>
          </a:p>
        </p:txBody>
      </p:sp>
      <p:sp>
        <p:nvSpPr>
          <p:cNvPr id="10" name="矩形 9"/>
          <p:cNvSpPr/>
          <p:nvPr/>
        </p:nvSpPr>
        <p:spPr>
          <a:xfrm>
            <a:off x="8273130" y="2154718"/>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dirty="0"/>
              <a:t>接收端</a:t>
            </a:r>
          </a:p>
        </p:txBody>
      </p:sp>
      <p:cxnSp>
        <p:nvCxnSpPr>
          <p:cNvPr id="11" name="直接箭头连接符 10"/>
          <p:cNvCxnSpPr/>
          <p:nvPr/>
        </p:nvCxnSpPr>
        <p:spPr>
          <a:xfrm>
            <a:off x="1916331" y="2446410"/>
            <a:ext cx="2605781" cy="25928"/>
          </a:xfrm>
          <a:prstGeom prst="straightConnector1">
            <a:avLst/>
          </a:prstGeom>
          <a:noFill/>
          <a:ln w="25400">
            <a:solidFill>
              <a:srgbClr val="000000"/>
            </a:solidFill>
            <a:prstDash val="solid"/>
            <a:headEnd/>
            <a:tailEnd type="triangle"/>
          </a:ln>
        </p:spPr>
      </p:cxnSp>
      <p:cxnSp>
        <p:nvCxnSpPr>
          <p:cNvPr id="12" name="直接箭头连接符 11"/>
          <p:cNvCxnSpPr>
            <a:endCxn id="10" idx="0"/>
          </p:cNvCxnSpPr>
          <p:nvPr/>
        </p:nvCxnSpPr>
        <p:spPr>
          <a:xfrm flipV="1">
            <a:off x="6063665" y="2388072"/>
            <a:ext cx="2209464" cy="106419"/>
          </a:xfrm>
          <a:prstGeom prst="straightConnector1">
            <a:avLst/>
          </a:prstGeom>
          <a:noFill/>
          <a:ln w="25400">
            <a:solidFill>
              <a:srgbClr val="000000"/>
            </a:solidFill>
            <a:prstDash val="solid"/>
            <a:headEnd/>
            <a:tailEnd type="triangle"/>
          </a:ln>
        </p:spPr>
      </p:cxnSp>
      <p:sp>
        <p:nvSpPr>
          <p:cNvPr id="13" name="矩形 12"/>
          <p:cNvSpPr/>
          <p:nvPr/>
        </p:nvSpPr>
        <p:spPr>
          <a:xfrm>
            <a:off x="294648" y="2948296"/>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14" name="矩形 13"/>
          <p:cNvSpPr/>
          <p:nvPr/>
        </p:nvSpPr>
        <p:spPr>
          <a:xfrm>
            <a:off x="8199026" y="2987189"/>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dirty="0"/>
              <a:t>接收端</a:t>
            </a:r>
          </a:p>
        </p:txBody>
      </p:sp>
      <p:cxnSp>
        <p:nvCxnSpPr>
          <p:cNvPr id="15" name="直接箭头连接符 14"/>
          <p:cNvCxnSpPr/>
          <p:nvPr/>
        </p:nvCxnSpPr>
        <p:spPr>
          <a:xfrm flipH="1">
            <a:off x="6091451" y="3242694"/>
            <a:ext cx="2068683" cy="10258"/>
          </a:xfrm>
          <a:prstGeom prst="straightConnector1">
            <a:avLst/>
          </a:prstGeom>
          <a:noFill/>
          <a:ln w="25400">
            <a:solidFill>
              <a:srgbClr val="000000"/>
            </a:solidFill>
            <a:prstDash val="solid"/>
            <a:headEnd/>
            <a:tailEnd type="triangle"/>
          </a:ln>
        </p:spPr>
      </p:cxnSp>
      <p:sp>
        <p:nvSpPr>
          <p:cNvPr id="16" name="对话气泡: 圆角矩形 15"/>
          <p:cNvSpPr/>
          <p:nvPr/>
        </p:nvSpPr>
        <p:spPr>
          <a:xfrm>
            <a:off x="6597978" y="2532682"/>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Yes！</a:t>
            </a:r>
          </a:p>
        </p:txBody>
      </p:sp>
      <p:cxnSp>
        <p:nvCxnSpPr>
          <p:cNvPr id="17" name="直接箭头连接符 16"/>
          <p:cNvCxnSpPr>
            <a:endCxn id="13" idx="1"/>
          </p:cNvCxnSpPr>
          <p:nvPr/>
        </p:nvCxnSpPr>
        <p:spPr>
          <a:xfrm flipH="1" flipV="1">
            <a:off x="1811446" y="3181650"/>
            <a:ext cx="2689104" cy="5475"/>
          </a:xfrm>
          <a:prstGeom prst="straightConnector1">
            <a:avLst/>
          </a:prstGeom>
          <a:noFill/>
          <a:ln w="25400">
            <a:solidFill>
              <a:srgbClr val="000000"/>
            </a:solidFill>
            <a:prstDash val="solid"/>
            <a:headEnd/>
            <a:tailEnd type="triangle"/>
          </a:ln>
        </p:spPr>
      </p:cxnSp>
      <p:sp>
        <p:nvSpPr>
          <p:cNvPr id="18" name="对话气泡: 圆角矩形 17"/>
          <p:cNvSpPr/>
          <p:nvPr/>
        </p:nvSpPr>
        <p:spPr>
          <a:xfrm>
            <a:off x="2536507" y="2494490"/>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Yes！</a:t>
            </a:r>
          </a:p>
        </p:txBody>
      </p:sp>
      <p:sp>
        <p:nvSpPr>
          <p:cNvPr id="19" name="矩形 18"/>
          <p:cNvSpPr/>
          <p:nvPr/>
        </p:nvSpPr>
        <p:spPr>
          <a:xfrm>
            <a:off x="294648" y="3670572"/>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20" name="对话气泡: 圆角矩形 19"/>
          <p:cNvSpPr/>
          <p:nvPr/>
        </p:nvSpPr>
        <p:spPr>
          <a:xfrm>
            <a:off x="2417045" y="3320542"/>
            <a:ext cx="1260301"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dirty="0">
                <a:solidFill>
                  <a:srgbClr val="FF0000"/>
                </a:solidFill>
              </a:rPr>
              <a:t>I Love U!</a:t>
            </a:r>
          </a:p>
        </p:txBody>
      </p:sp>
      <p:cxnSp>
        <p:nvCxnSpPr>
          <p:cNvPr id="21" name="直接箭头连接符 20"/>
          <p:cNvCxnSpPr/>
          <p:nvPr/>
        </p:nvCxnSpPr>
        <p:spPr>
          <a:xfrm>
            <a:off x="1867015" y="4002100"/>
            <a:ext cx="2605781" cy="25928"/>
          </a:xfrm>
          <a:prstGeom prst="straightConnector1">
            <a:avLst/>
          </a:prstGeom>
          <a:noFill/>
          <a:ln w="25400">
            <a:solidFill>
              <a:srgbClr val="000000"/>
            </a:solidFill>
            <a:prstDash val="solid"/>
            <a:headEnd/>
            <a:tailEnd type="triangle"/>
          </a:ln>
        </p:spPr>
      </p:cxnSp>
      <p:cxnSp>
        <p:nvCxnSpPr>
          <p:cNvPr id="22" name="直接箭头连接符 21"/>
          <p:cNvCxnSpPr/>
          <p:nvPr/>
        </p:nvCxnSpPr>
        <p:spPr>
          <a:xfrm flipV="1">
            <a:off x="6096064" y="3948891"/>
            <a:ext cx="2209464" cy="106419"/>
          </a:xfrm>
          <a:prstGeom prst="straightConnector1">
            <a:avLst/>
          </a:prstGeom>
          <a:noFill/>
          <a:ln w="25400">
            <a:solidFill>
              <a:srgbClr val="000000"/>
            </a:solidFill>
            <a:prstDash val="solid"/>
            <a:headEnd/>
            <a:tailEnd type="triangle"/>
          </a:ln>
        </p:spPr>
      </p:cxnSp>
      <p:sp>
        <p:nvSpPr>
          <p:cNvPr id="23" name="对话气泡: 圆角矩形 22"/>
          <p:cNvSpPr/>
          <p:nvPr/>
        </p:nvSpPr>
        <p:spPr>
          <a:xfrm>
            <a:off x="6380342" y="3320542"/>
            <a:ext cx="1260301"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I </a:t>
            </a:r>
            <a:r>
              <a:rPr lang="zh-CN">
                <a:solidFill>
                  <a:srgbClr val="FF0000"/>
                </a:solidFill>
                <a:highlight>
                  <a:srgbClr val="CFC7F4"/>
                </a:highlight>
              </a:rPr>
              <a:t>Hate</a:t>
            </a:r>
            <a:r>
              <a:rPr lang="zh-CN">
                <a:solidFill>
                  <a:srgbClr val="FF0000"/>
                </a:solidFill>
              </a:rPr>
              <a:t> U!</a:t>
            </a:r>
          </a:p>
        </p:txBody>
      </p:sp>
      <p:sp>
        <p:nvSpPr>
          <p:cNvPr id="24" name="矩形 23"/>
          <p:cNvSpPr/>
          <p:nvPr/>
        </p:nvSpPr>
        <p:spPr>
          <a:xfrm>
            <a:off x="8273130" y="3715537"/>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sp>
        <p:nvSpPr>
          <p:cNvPr id="25" name="矩形 24"/>
          <p:cNvSpPr/>
          <p:nvPr/>
        </p:nvSpPr>
        <p:spPr>
          <a:xfrm>
            <a:off x="8273130" y="4546528"/>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sp>
        <p:nvSpPr>
          <p:cNvPr id="26" name="对话气泡: 圆角矩形 25"/>
          <p:cNvSpPr/>
          <p:nvPr/>
        </p:nvSpPr>
        <p:spPr>
          <a:xfrm>
            <a:off x="6736870" y="4055309"/>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dirty="0">
                <a:solidFill>
                  <a:srgbClr val="D041E1"/>
                </a:solidFill>
              </a:rPr>
              <a:t>No！！</a:t>
            </a:r>
          </a:p>
        </p:txBody>
      </p:sp>
      <p:cxnSp>
        <p:nvCxnSpPr>
          <p:cNvPr id="27" name="直接箭头连接符 26"/>
          <p:cNvCxnSpPr/>
          <p:nvPr/>
        </p:nvCxnSpPr>
        <p:spPr>
          <a:xfrm flipH="1">
            <a:off x="6134056" y="4769624"/>
            <a:ext cx="2068683" cy="10258"/>
          </a:xfrm>
          <a:prstGeom prst="straightConnector1">
            <a:avLst/>
          </a:prstGeom>
          <a:noFill/>
          <a:ln w="25400">
            <a:solidFill>
              <a:srgbClr val="000000"/>
            </a:solidFill>
            <a:prstDash val="solid"/>
            <a:headEnd/>
            <a:tailEnd type="triangle"/>
          </a:ln>
        </p:spPr>
      </p:cxnSp>
      <p:sp>
        <p:nvSpPr>
          <p:cNvPr id="28" name="矩形 27"/>
          <p:cNvSpPr/>
          <p:nvPr/>
        </p:nvSpPr>
        <p:spPr>
          <a:xfrm>
            <a:off x="294648" y="4347001"/>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cxnSp>
        <p:nvCxnSpPr>
          <p:cNvPr id="29" name="直接箭头连接符 28"/>
          <p:cNvCxnSpPr/>
          <p:nvPr/>
        </p:nvCxnSpPr>
        <p:spPr>
          <a:xfrm flipH="1" flipV="1">
            <a:off x="1874411" y="4735924"/>
            <a:ext cx="2626139" cy="67526"/>
          </a:xfrm>
          <a:prstGeom prst="straightConnector1">
            <a:avLst/>
          </a:prstGeom>
          <a:noFill/>
          <a:ln w="25400">
            <a:solidFill>
              <a:srgbClr val="000000"/>
            </a:solidFill>
            <a:prstDash val="solid"/>
            <a:headEnd/>
            <a:tailEnd type="triangle"/>
          </a:ln>
        </p:spPr>
      </p:cxnSp>
      <p:sp>
        <p:nvSpPr>
          <p:cNvPr id="30" name="对话气泡: 圆角矩形 29"/>
          <p:cNvSpPr/>
          <p:nvPr/>
        </p:nvSpPr>
        <p:spPr>
          <a:xfrm>
            <a:off x="2476776" y="4055309"/>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dirty="0">
                <a:solidFill>
                  <a:srgbClr val="D041E1"/>
                </a:solidFill>
              </a:rPr>
              <a:t>No！！</a:t>
            </a:r>
          </a:p>
        </p:txBody>
      </p:sp>
      <p:sp>
        <p:nvSpPr>
          <p:cNvPr id="31" name="矩形 30"/>
          <p:cNvSpPr/>
          <p:nvPr/>
        </p:nvSpPr>
        <p:spPr>
          <a:xfrm>
            <a:off x="294648" y="5095206"/>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32" name="对话气泡: 圆角矩形 31"/>
          <p:cNvSpPr/>
          <p:nvPr/>
        </p:nvSpPr>
        <p:spPr>
          <a:xfrm>
            <a:off x="2589071" y="4813708"/>
            <a:ext cx="1260301"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I Love U!</a:t>
            </a:r>
          </a:p>
        </p:txBody>
      </p:sp>
      <p:cxnSp>
        <p:nvCxnSpPr>
          <p:cNvPr id="33" name="直接箭头连接符 32"/>
          <p:cNvCxnSpPr/>
          <p:nvPr/>
        </p:nvCxnSpPr>
        <p:spPr>
          <a:xfrm>
            <a:off x="1894769" y="5489257"/>
            <a:ext cx="2605781" cy="25928"/>
          </a:xfrm>
          <a:prstGeom prst="straightConnector1">
            <a:avLst/>
          </a:prstGeom>
          <a:noFill/>
          <a:ln w="25400">
            <a:solidFill>
              <a:srgbClr val="000000"/>
            </a:solidFill>
            <a:prstDash val="solid"/>
            <a:headEnd/>
            <a:tailEnd type="triangle"/>
          </a:ln>
        </p:spPr>
      </p:cxnSp>
      <p:sp>
        <p:nvSpPr>
          <p:cNvPr id="34" name="对话气泡: 圆角矩形 33"/>
          <p:cNvSpPr/>
          <p:nvPr/>
        </p:nvSpPr>
        <p:spPr>
          <a:xfrm>
            <a:off x="6617408" y="4859556"/>
            <a:ext cx="1260301"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I Love U!</a:t>
            </a:r>
          </a:p>
        </p:txBody>
      </p:sp>
      <p:cxnSp>
        <p:nvCxnSpPr>
          <p:cNvPr id="35" name="直接箭头连接符 34"/>
          <p:cNvCxnSpPr/>
          <p:nvPr/>
        </p:nvCxnSpPr>
        <p:spPr>
          <a:xfrm flipV="1">
            <a:off x="6096064" y="5559206"/>
            <a:ext cx="2235392" cy="2706"/>
          </a:xfrm>
          <a:prstGeom prst="straightConnector1">
            <a:avLst/>
          </a:prstGeom>
          <a:noFill/>
          <a:ln w="25400">
            <a:solidFill>
              <a:srgbClr val="000000"/>
            </a:solidFill>
            <a:prstDash val="solid"/>
            <a:headEnd/>
            <a:tailEnd type="triangle"/>
          </a:ln>
        </p:spPr>
      </p:cxnSp>
      <p:sp>
        <p:nvSpPr>
          <p:cNvPr id="36" name="矩形 35"/>
          <p:cNvSpPr/>
          <p:nvPr/>
        </p:nvSpPr>
        <p:spPr>
          <a:xfrm>
            <a:off x="8331456" y="5209586"/>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sp>
        <p:nvSpPr>
          <p:cNvPr id="37" name="矩形 36"/>
          <p:cNvSpPr/>
          <p:nvPr/>
        </p:nvSpPr>
        <p:spPr>
          <a:xfrm>
            <a:off x="294648" y="5934158"/>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38" name="矩形 37"/>
          <p:cNvSpPr/>
          <p:nvPr/>
        </p:nvSpPr>
        <p:spPr>
          <a:xfrm>
            <a:off x="8331456" y="5934158"/>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39" name="对话气泡: 圆角矩形 38"/>
          <p:cNvSpPr/>
          <p:nvPr/>
        </p:nvSpPr>
        <p:spPr>
          <a:xfrm>
            <a:off x="2536507" y="5559206"/>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Yes！</a:t>
            </a:r>
          </a:p>
        </p:txBody>
      </p:sp>
      <p:sp>
        <p:nvSpPr>
          <p:cNvPr id="40" name="对话气泡: 圆角矩形 39"/>
          <p:cNvSpPr/>
          <p:nvPr/>
        </p:nvSpPr>
        <p:spPr>
          <a:xfrm>
            <a:off x="6643340" y="5584128"/>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Yes！</a:t>
            </a:r>
          </a:p>
        </p:txBody>
      </p:sp>
      <p:cxnSp>
        <p:nvCxnSpPr>
          <p:cNvPr id="41" name="直接箭头连接符 40"/>
          <p:cNvCxnSpPr/>
          <p:nvPr/>
        </p:nvCxnSpPr>
        <p:spPr>
          <a:xfrm flipH="1">
            <a:off x="6054183" y="6259613"/>
            <a:ext cx="2237216" cy="49150"/>
          </a:xfrm>
          <a:prstGeom prst="straightConnector1">
            <a:avLst/>
          </a:prstGeom>
          <a:noFill/>
          <a:ln w="25400">
            <a:solidFill>
              <a:srgbClr val="000000"/>
            </a:solidFill>
            <a:prstDash val="solid"/>
            <a:headEnd/>
            <a:tailEnd type="triangle"/>
          </a:ln>
        </p:spPr>
      </p:cxnSp>
      <p:cxnSp>
        <p:nvCxnSpPr>
          <p:cNvPr id="42" name="直接箭头连接符 41"/>
          <p:cNvCxnSpPr/>
          <p:nvPr/>
        </p:nvCxnSpPr>
        <p:spPr>
          <a:xfrm flipH="1" flipV="1">
            <a:off x="1848281" y="6254138"/>
            <a:ext cx="2689104" cy="5475"/>
          </a:xfrm>
          <a:prstGeom prst="straightConnector1">
            <a:avLst/>
          </a:prstGeom>
          <a:noFill/>
          <a:ln w="25400">
            <a:solidFill>
              <a:srgbClr val="000000"/>
            </a:solidFill>
            <a:prstDash val="solid"/>
            <a:headEnd/>
            <a:tailEnd type="triangle"/>
          </a:ln>
        </p:spPr>
      </p:cxnSp>
      <p:pic>
        <p:nvPicPr>
          <p:cNvPr id="44" name="图片 43">
            <a:extLst>
              <a:ext uri="{FF2B5EF4-FFF2-40B4-BE49-F238E27FC236}">
                <a16:creationId xmlns:a16="http://schemas.microsoft.com/office/drawing/2014/main" id="{A212901A-C85E-424D-9064-1E9C928DFA48}"/>
              </a:ext>
            </a:extLst>
          </p:cNvPr>
          <p:cNvPicPr>
            <a:picLocks noChangeAspect="1"/>
          </p:cNvPicPr>
          <p:nvPr/>
        </p:nvPicPr>
        <p:blipFill>
          <a:blip r:embed="rId3"/>
          <a:stretch>
            <a:fillRect/>
          </a:stretch>
        </p:blipFill>
        <p:spPr>
          <a:xfrm>
            <a:off x="603017" y="114637"/>
            <a:ext cx="2255750" cy="1580376"/>
          </a:xfrm>
          <a:prstGeom prst="rect">
            <a:avLst/>
          </a:prstGeom>
        </p:spPr>
      </p:pic>
      <p:pic>
        <p:nvPicPr>
          <p:cNvPr id="45" name="图片 44">
            <a:extLst>
              <a:ext uri="{FF2B5EF4-FFF2-40B4-BE49-F238E27FC236}">
                <a16:creationId xmlns:a16="http://schemas.microsoft.com/office/drawing/2014/main" id="{F75DA0DD-77E6-43E0-8943-EF1D9C9C8C78}"/>
              </a:ext>
            </a:extLst>
          </p:cNvPr>
          <p:cNvPicPr>
            <a:picLocks noChangeAspect="1"/>
          </p:cNvPicPr>
          <p:nvPr/>
        </p:nvPicPr>
        <p:blipFill>
          <a:blip r:embed="rId4"/>
          <a:stretch>
            <a:fillRect/>
          </a:stretch>
        </p:blipFill>
        <p:spPr>
          <a:xfrm>
            <a:off x="4007945" y="254716"/>
            <a:ext cx="2360877" cy="13540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par>
                          <p:cTn id="86" fill="hold">
                            <p:stCondLst>
                              <p:cond delay="1500"/>
                            </p:stCondLst>
                            <p:childTnLst>
                              <p:par>
                                <p:cTn id="87" presetID="10" presetClass="entr" presetSubtype="0" fill="hold"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par>
                          <p:cTn id="90" fill="hold">
                            <p:stCondLst>
                              <p:cond delay="2000"/>
                            </p:stCondLst>
                            <p:childTnLst>
                              <p:par>
                                <p:cTn id="91" presetID="10" presetClass="entr" presetSubtype="0" fill="hold" nodeType="after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childTnLst>
                          </p:cTn>
                        </p:par>
                        <p:par>
                          <p:cTn id="103" fill="hold">
                            <p:stCondLst>
                              <p:cond delay="500"/>
                            </p:stCondLst>
                            <p:childTnLst>
                              <p:par>
                                <p:cTn id="104" presetID="10" presetClass="entr" presetSubtype="0" fill="hold" nodeType="after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fade">
                                      <p:cBhvr>
                                        <p:cTn id="106" dur="500"/>
                                        <p:tgtEl>
                                          <p:spTgt spid="33"/>
                                        </p:tgtEl>
                                      </p:cBhvr>
                                    </p:animEffect>
                                  </p:childTnLst>
                                </p:cTn>
                              </p:par>
                            </p:childTnLst>
                          </p:cTn>
                        </p:par>
                        <p:par>
                          <p:cTn id="107" fill="hold">
                            <p:stCondLst>
                              <p:cond delay="1000"/>
                            </p:stCondLst>
                            <p:childTnLst>
                              <p:par>
                                <p:cTn id="108" presetID="10" presetClass="entr" presetSubtype="0"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fade">
                                      <p:cBhvr>
                                        <p:cTn id="110" dur="500"/>
                                        <p:tgtEl>
                                          <p:spTgt spid="32"/>
                                        </p:tgtEl>
                                      </p:cBhvr>
                                    </p:animEffect>
                                  </p:childTnLst>
                                </p:cTn>
                              </p:par>
                            </p:childTnLst>
                          </p:cTn>
                        </p:par>
                        <p:par>
                          <p:cTn id="111" fill="hold">
                            <p:stCondLst>
                              <p:cond delay="1500"/>
                            </p:stCondLst>
                            <p:childTnLst>
                              <p:par>
                                <p:cTn id="112" presetID="10" presetClass="entr" presetSubtype="0" fill="hold" nodeType="after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500"/>
                                        <p:tgtEl>
                                          <p:spTgt spid="35"/>
                                        </p:tgtEl>
                                      </p:cBhvr>
                                    </p:animEffect>
                                  </p:childTnLst>
                                </p:cTn>
                              </p:par>
                            </p:childTnLst>
                          </p:cTn>
                        </p:par>
                        <p:par>
                          <p:cTn id="115" fill="hold">
                            <p:stCondLst>
                              <p:cond delay="2000"/>
                            </p:stCondLst>
                            <p:childTnLst>
                              <p:par>
                                <p:cTn id="116" presetID="10" presetClass="entr" presetSubtype="0" fill="hold" grpId="0" nodeType="after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childTnLst>
                          </p:cTn>
                        </p:par>
                        <p:par>
                          <p:cTn id="119" fill="hold">
                            <p:stCondLst>
                              <p:cond delay="2500"/>
                            </p:stCondLst>
                            <p:childTnLst>
                              <p:par>
                                <p:cTn id="120" presetID="10" presetClass="entr" presetSubtype="0" fill="hold" grpId="0" nodeType="after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fade">
                                      <p:cBhvr>
                                        <p:cTn id="122" dur="500"/>
                                        <p:tgtEl>
                                          <p:spTgt spid="3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fade">
                                      <p:cBhvr>
                                        <p:cTn id="127" dur="500"/>
                                        <p:tgtEl>
                                          <p:spTgt spid="38"/>
                                        </p:tgtEl>
                                      </p:cBhvr>
                                    </p:animEffect>
                                  </p:childTnLst>
                                </p:cTn>
                              </p:par>
                            </p:childTnLst>
                          </p:cTn>
                        </p:par>
                        <p:par>
                          <p:cTn id="128" fill="hold">
                            <p:stCondLst>
                              <p:cond delay="500"/>
                            </p:stCondLst>
                            <p:childTnLst>
                              <p:par>
                                <p:cTn id="129" presetID="10" presetClass="entr" presetSubtype="0" fill="hold" grpId="0" nodeType="after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fade">
                                      <p:cBhvr>
                                        <p:cTn id="131" dur="500"/>
                                        <p:tgtEl>
                                          <p:spTgt spid="40"/>
                                        </p:tgtEl>
                                      </p:cBhvr>
                                    </p:animEffect>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fade">
                                      <p:cBhvr>
                                        <p:cTn id="135" dur="500"/>
                                        <p:tgtEl>
                                          <p:spTgt spid="39"/>
                                        </p:tgtEl>
                                      </p:cBhvr>
                                    </p:animEffect>
                                  </p:childTnLst>
                                </p:cTn>
                              </p:par>
                            </p:childTnLst>
                          </p:cTn>
                        </p:par>
                        <p:par>
                          <p:cTn id="136" fill="hold">
                            <p:stCondLst>
                              <p:cond delay="1500"/>
                            </p:stCondLst>
                            <p:childTnLst>
                              <p:par>
                                <p:cTn id="137" presetID="10" presetClass="entr" presetSubtype="0" fill="hold" nodeType="afterEffect">
                                  <p:stCondLst>
                                    <p:cond delay="0"/>
                                  </p:stCondLst>
                                  <p:childTnLst>
                                    <p:set>
                                      <p:cBhvr>
                                        <p:cTn id="138" dur="1" fill="hold">
                                          <p:stCondLst>
                                            <p:cond delay="0"/>
                                          </p:stCondLst>
                                        </p:cTn>
                                        <p:tgtEl>
                                          <p:spTgt spid="41"/>
                                        </p:tgtEl>
                                        <p:attrNameLst>
                                          <p:attrName>style.visibility</p:attrName>
                                        </p:attrNameLst>
                                      </p:cBhvr>
                                      <p:to>
                                        <p:strVal val="visible"/>
                                      </p:to>
                                    </p:set>
                                    <p:animEffect transition="in" filter="fade">
                                      <p:cBhvr>
                                        <p:cTn id="139" dur="500"/>
                                        <p:tgtEl>
                                          <p:spTgt spid="41"/>
                                        </p:tgtEl>
                                      </p:cBhvr>
                                    </p:animEffect>
                                  </p:childTnLst>
                                </p:cTn>
                              </p:par>
                            </p:childTnLst>
                          </p:cTn>
                        </p:par>
                        <p:par>
                          <p:cTn id="140" fill="hold">
                            <p:stCondLst>
                              <p:cond delay="2000"/>
                            </p:stCondLst>
                            <p:childTnLst>
                              <p:par>
                                <p:cTn id="141" presetID="10" presetClass="entr" presetSubtype="0" fill="hold" nodeType="after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fade">
                                      <p:cBhvr>
                                        <p:cTn id="143" dur="500"/>
                                        <p:tgtEl>
                                          <p:spTgt spid="42"/>
                                        </p:tgtEl>
                                      </p:cBhvr>
                                    </p:animEffect>
                                  </p:childTnLst>
                                </p:cTn>
                              </p:par>
                            </p:childTnLst>
                          </p:cTn>
                        </p:par>
                        <p:par>
                          <p:cTn id="144" fill="hold">
                            <p:stCondLst>
                              <p:cond delay="2500"/>
                            </p:stCondLst>
                            <p:childTnLst>
                              <p:par>
                                <p:cTn id="145" presetID="10" presetClass="entr" presetSubtype="0" fill="hold" grpId="0" nodeType="afterEffect">
                                  <p:stCondLst>
                                    <p:cond delay="0"/>
                                  </p:stCondLst>
                                  <p:childTnLst>
                                    <p:set>
                                      <p:cBhvr>
                                        <p:cTn id="146" dur="1" fill="hold">
                                          <p:stCondLst>
                                            <p:cond delay="0"/>
                                          </p:stCondLst>
                                        </p:cTn>
                                        <p:tgtEl>
                                          <p:spTgt spid="37"/>
                                        </p:tgtEl>
                                        <p:attrNameLst>
                                          <p:attrName>style.visibility</p:attrName>
                                        </p:attrNameLst>
                                      </p:cBhvr>
                                      <p:to>
                                        <p:strVal val="visible"/>
                                      </p:to>
                                    </p:set>
                                    <p:animEffect transition="in" filter="fade">
                                      <p:cBhvr>
                                        <p:cTn id="1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3" grpId="0" animBg="1"/>
      <p:bldP spid="14" grpId="0" animBg="1"/>
      <p:bldP spid="16" grpId="0" animBg="1"/>
      <p:bldP spid="18" grpId="0" animBg="1"/>
      <p:bldP spid="19" grpId="0" animBg="1"/>
      <p:bldP spid="20" grpId="0" animBg="1"/>
      <p:bldP spid="23" grpId="0" animBg="1"/>
      <p:bldP spid="24" grpId="0" animBg="1"/>
      <p:bldP spid="25" grpId="0" animBg="1"/>
      <p:bldP spid="26" grpId="0" animBg="1"/>
      <p:bldP spid="28" grpId="0" animBg="1"/>
      <p:bldP spid="30" grpId="0" animBg="1"/>
      <p:bldP spid="31" grpId="0" animBg="1"/>
      <p:bldP spid="32" grpId="0" animBg="1"/>
      <p:bldP spid="34" grpId="0" animBg="1"/>
      <p:bldP spid="36" grpId="0" animBg="1"/>
      <p:bldP spid="37" grpId="0" animBg="1"/>
      <p:bldP spid="38" grpId="0"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0103" y="150032"/>
            <a:ext cx="4353239" cy="1325563"/>
          </a:xfrm>
          <a:prstGeom prst="rect">
            <a:avLst/>
          </a:prstGeom>
        </p:spPr>
        <p:txBody>
          <a:bodyPr vert="horz" lIns="91440" tIns="45720" rIns="91440" bIns="45720" anchor="ctr">
            <a:normAutofit fontScale="90000"/>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zh-CN" sz="4400">
                <a:solidFill>
                  <a:srgbClr val="000000"/>
                </a:solidFill>
                <a:latin typeface="微软雅黑"/>
                <a:ea typeface="微软雅黑"/>
              </a:rPr>
              <a:t>解决办法：     rdt2.0</a:t>
            </a:r>
          </a:p>
        </p:txBody>
      </p:sp>
      <p:sp>
        <p:nvSpPr>
          <p:cNvPr id="3" name="内容占位符 2"/>
          <p:cNvSpPr>
            <a:spLocks noGrp="1"/>
          </p:cNvSpPr>
          <p:nvPr>
            <p:ph idx="1"/>
          </p:nvPr>
        </p:nvSpPr>
        <p:spPr>
          <a:xfrm>
            <a:off x="10228618" y="1475595"/>
            <a:ext cx="1570383" cy="4737180"/>
          </a:xfrm>
          <a:prstGeom prst="rect">
            <a:avLst/>
          </a:prstGeom>
        </p:spPr>
        <p:txBody>
          <a:bodyPr vert="horz" lIns="91440" tIns="45720" rIns="91440" bIns="45720"/>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a:buFont typeface="微软雅黑"/>
              <a:buChar char="•"/>
            </a:pPr>
            <a:r>
              <a:rPr lang="zh-CN" sz="2800">
                <a:solidFill>
                  <a:srgbClr val="000000"/>
                </a:solidFill>
                <a:latin typeface="微软雅黑"/>
                <a:ea typeface="微软雅黑"/>
              </a:rPr>
              <a:t>我们只有不完全可靠的下层信道（在网络层中）</a:t>
            </a:r>
          </a:p>
        </p:txBody>
      </p:sp>
      <p:pic>
        <p:nvPicPr>
          <p:cNvPr id="5" name="图片 4"/>
          <p:cNvPicPr/>
          <p:nvPr/>
        </p:nvPicPr>
        <p:blipFill>
          <a:blip r:embed="rId2"/>
          <a:stretch/>
        </p:blipFill>
        <p:spPr>
          <a:xfrm>
            <a:off x="6916756" y="79148"/>
            <a:ext cx="2397894" cy="1550020"/>
          </a:xfrm>
          <a:prstGeom prst="rect">
            <a:avLst/>
          </a:prstGeom>
        </p:spPr>
      </p:pic>
      <p:sp>
        <p:nvSpPr>
          <p:cNvPr id="6" name="对话气泡: 圆角矩形 5"/>
          <p:cNvSpPr/>
          <p:nvPr/>
        </p:nvSpPr>
        <p:spPr>
          <a:xfrm>
            <a:off x="2858767" y="1728352"/>
            <a:ext cx="1140839"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MAGA!</a:t>
            </a:r>
          </a:p>
        </p:txBody>
      </p:sp>
      <p:sp>
        <p:nvSpPr>
          <p:cNvPr id="7" name="矩形 6"/>
          <p:cNvSpPr/>
          <p:nvPr/>
        </p:nvSpPr>
        <p:spPr>
          <a:xfrm>
            <a:off x="294648" y="2213056"/>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8" name="矩形 7"/>
          <p:cNvSpPr/>
          <p:nvPr/>
        </p:nvSpPr>
        <p:spPr>
          <a:xfrm>
            <a:off x="4537385" y="2213056"/>
            <a:ext cx="1516798" cy="2740988"/>
          </a:xfrm>
          <a:prstGeom prst="rect">
            <a:avLst/>
          </a:prstGeom>
          <a:solidFill>
            <a:srgbClr val="CFC7F4"/>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下层信道</a:t>
            </a:r>
          </a:p>
        </p:txBody>
      </p:sp>
      <p:sp>
        <p:nvSpPr>
          <p:cNvPr id="9" name="矩形 8"/>
          <p:cNvSpPr/>
          <p:nvPr/>
        </p:nvSpPr>
        <p:spPr>
          <a:xfrm>
            <a:off x="8273130" y="2163344"/>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cxnSp>
        <p:nvCxnSpPr>
          <p:cNvPr id="10" name="直接箭头连接符 9"/>
          <p:cNvCxnSpPr/>
          <p:nvPr/>
        </p:nvCxnSpPr>
        <p:spPr>
          <a:xfrm>
            <a:off x="1916331" y="2446410"/>
            <a:ext cx="2605781" cy="25928"/>
          </a:xfrm>
          <a:prstGeom prst="straightConnector1">
            <a:avLst/>
          </a:prstGeom>
          <a:noFill/>
          <a:ln w="25400">
            <a:solidFill>
              <a:srgbClr val="000000"/>
            </a:solidFill>
            <a:prstDash val="solid"/>
            <a:headEnd/>
            <a:tailEnd type="triangle"/>
          </a:ln>
        </p:spPr>
      </p:cxnSp>
      <p:cxnSp>
        <p:nvCxnSpPr>
          <p:cNvPr id="11" name="直接箭头连接符 10"/>
          <p:cNvCxnSpPr>
            <a:endCxn id="9" idx="0"/>
          </p:cNvCxnSpPr>
          <p:nvPr/>
        </p:nvCxnSpPr>
        <p:spPr>
          <a:xfrm flipV="1">
            <a:off x="6063665" y="2396698"/>
            <a:ext cx="2209464" cy="106419"/>
          </a:xfrm>
          <a:prstGeom prst="straightConnector1">
            <a:avLst/>
          </a:prstGeom>
          <a:noFill/>
          <a:ln w="25400">
            <a:solidFill>
              <a:srgbClr val="000000"/>
            </a:solidFill>
            <a:prstDash val="solid"/>
            <a:headEnd/>
            <a:tailEnd type="triangle"/>
          </a:ln>
        </p:spPr>
      </p:cxnSp>
      <p:sp>
        <p:nvSpPr>
          <p:cNvPr id="12" name="矩形 11"/>
          <p:cNvSpPr/>
          <p:nvPr/>
        </p:nvSpPr>
        <p:spPr>
          <a:xfrm>
            <a:off x="294648" y="2956922"/>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13" name="矩形 12"/>
          <p:cNvSpPr/>
          <p:nvPr/>
        </p:nvSpPr>
        <p:spPr>
          <a:xfrm>
            <a:off x="8199026" y="2995815"/>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cxnSp>
        <p:nvCxnSpPr>
          <p:cNvPr id="14" name="直接箭头连接符 13"/>
          <p:cNvCxnSpPr/>
          <p:nvPr/>
        </p:nvCxnSpPr>
        <p:spPr>
          <a:xfrm flipH="1">
            <a:off x="6091451" y="3242694"/>
            <a:ext cx="2068683" cy="10258"/>
          </a:xfrm>
          <a:prstGeom prst="straightConnector1">
            <a:avLst/>
          </a:prstGeom>
          <a:noFill/>
          <a:ln w="25400">
            <a:solidFill>
              <a:srgbClr val="000000"/>
            </a:solidFill>
            <a:prstDash val="solid"/>
            <a:headEnd/>
            <a:tailEnd type="triangle"/>
          </a:ln>
        </p:spPr>
      </p:cxnSp>
      <p:cxnSp>
        <p:nvCxnSpPr>
          <p:cNvPr id="15" name="直接箭头连接符 14"/>
          <p:cNvCxnSpPr/>
          <p:nvPr/>
        </p:nvCxnSpPr>
        <p:spPr>
          <a:xfrm flipH="1" flipV="1">
            <a:off x="3188241" y="3155673"/>
            <a:ext cx="1312308" cy="31453"/>
          </a:xfrm>
          <a:prstGeom prst="straightConnector1">
            <a:avLst/>
          </a:prstGeom>
          <a:noFill/>
          <a:ln w="25400">
            <a:solidFill>
              <a:srgbClr val="000000"/>
            </a:solidFill>
            <a:prstDash val="solid"/>
            <a:headEnd/>
            <a:tailEnd type="triangle"/>
          </a:ln>
        </p:spPr>
      </p:cxnSp>
      <p:sp>
        <p:nvSpPr>
          <p:cNvPr id="16" name="矩形 15"/>
          <p:cNvSpPr/>
          <p:nvPr/>
        </p:nvSpPr>
        <p:spPr>
          <a:xfrm>
            <a:off x="294648" y="3679198"/>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cxnSp>
        <p:nvCxnSpPr>
          <p:cNvPr id="17" name="直接箭头连接符 16"/>
          <p:cNvCxnSpPr/>
          <p:nvPr/>
        </p:nvCxnSpPr>
        <p:spPr>
          <a:xfrm>
            <a:off x="1867015" y="4002100"/>
            <a:ext cx="2605781" cy="25928"/>
          </a:xfrm>
          <a:prstGeom prst="straightConnector1">
            <a:avLst/>
          </a:prstGeom>
          <a:noFill/>
          <a:ln w="25400">
            <a:solidFill>
              <a:srgbClr val="000000"/>
            </a:solidFill>
            <a:prstDash val="solid"/>
            <a:headEnd/>
            <a:tailEnd type="triangle"/>
          </a:ln>
        </p:spPr>
      </p:cxnSp>
      <p:cxnSp>
        <p:nvCxnSpPr>
          <p:cNvPr id="18" name="直接箭头连接符 17"/>
          <p:cNvCxnSpPr/>
          <p:nvPr/>
        </p:nvCxnSpPr>
        <p:spPr>
          <a:xfrm flipV="1">
            <a:off x="6096064" y="3948891"/>
            <a:ext cx="2209464" cy="106419"/>
          </a:xfrm>
          <a:prstGeom prst="straightConnector1">
            <a:avLst/>
          </a:prstGeom>
          <a:noFill/>
          <a:ln w="25400">
            <a:solidFill>
              <a:srgbClr val="000000"/>
            </a:solidFill>
            <a:prstDash val="solid"/>
            <a:headEnd/>
            <a:tailEnd type="triangle"/>
          </a:ln>
        </p:spPr>
      </p:cxnSp>
      <p:sp>
        <p:nvSpPr>
          <p:cNvPr id="19" name="矩形 18"/>
          <p:cNvSpPr/>
          <p:nvPr/>
        </p:nvSpPr>
        <p:spPr>
          <a:xfrm>
            <a:off x="8273130" y="3724163"/>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sp>
        <p:nvSpPr>
          <p:cNvPr id="20" name="矩形 19"/>
          <p:cNvSpPr/>
          <p:nvPr/>
        </p:nvSpPr>
        <p:spPr>
          <a:xfrm>
            <a:off x="8273130" y="4555154"/>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cxnSp>
        <p:nvCxnSpPr>
          <p:cNvPr id="21" name="直接箭头连接符 20"/>
          <p:cNvCxnSpPr/>
          <p:nvPr/>
        </p:nvCxnSpPr>
        <p:spPr>
          <a:xfrm flipH="1">
            <a:off x="6134056" y="4769624"/>
            <a:ext cx="2068683" cy="10258"/>
          </a:xfrm>
          <a:prstGeom prst="straightConnector1">
            <a:avLst/>
          </a:prstGeom>
          <a:noFill/>
          <a:ln w="25400">
            <a:solidFill>
              <a:srgbClr val="000000"/>
            </a:solidFill>
            <a:prstDash val="solid"/>
            <a:headEnd/>
            <a:tailEnd type="triangle"/>
          </a:ln>
        </p:spPr>
      </p:cxnSp>
      <p:sp>
        <p:nvSpPr>
          <p:cNvPr id="22" name="矩形 21"/>
          <p:cNvSpPr/>
          <p:nvPr/>
        </p:nvSpPr>
        <p:spPr>
          <a:xfrm>
            <a:off x="294648" y="4355627"/>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cxnSp>
        <p:nvCxnSpPr>
          <p:cNvPr id="23" name="直接箭头连接符 22"/>
          <p:cNvCxnSpPr/>
          <p:nvPr/>
        </p:nvCxnSpPr>
        <p:spPr>
          <a:xfrm flipH="1" flipV="1">
            <a:off x="1874411" y="4735924"/>
            <a:ext cx="2626139" cy="67526"/>
          </a:xfrm>
          <a:prstGeom prst="straightConnector1">
            <a:avLst/>
          </a:prstGeom>
          <a:noFill/>
          <a:ln w="25400">
            <a:solidFill>
              <a:srgbClr val="000000"/>
            </a:solidFill>
            <a:prstDash val="solid"/>
            <a:headEnd/>
            <a:tailEnd type="triangle"/>
          </a:ln>
        </p:spPr>
      </p:cxnSp>
      <p:sp>
        <p:nvSpPr>
          <p:cNvPr id="24" name="对话气泡: 圆角矩形 23"/>
          <p:cNvSpPr/>
          <p:nvPr/>
        </p:nvSpPr>
        <p:spPr>
          <a:xfrm>
            <a:off x="2554032" y="4055309"/>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Yes！</a:t>
            </a:r>
          </a:p>
        </p:txBody>
      </p:sp>
      <p:sp>
        <p:nvSpPr>
          <p:cNvPr id="25" name="对话气泡: 圆角矩形 24"/>
          <p:cNvSpPr/>
          <p:nvPr/>
        </p:nvSpPr>
        <p:spPr>
          <a:xfrm>
            <a:off x="6503418" y="2494490"/>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Yes！</a:t>
            </a:r>
          </a:p>
        </p:txBody>
      </p:sp>
      <p:sp>
        <p:nvSpPr>
          <p:cNvPr id="27" name="乘号 26"/>
          <p:cNvSpPr/>
          <p:nvPr/>
        </p:nvSpPr>
        <p:spPr>
          <a:xfrm>
            <a:off x="2684308" y="2915837"/>
            <a:ext cx="661168" cy="479671"/>
          </a:xfrm>
          <a:prstGeom prst="mathMultiply">
            <a:avLst/>
          </a:prstGeom>
          <a:solidFill>
            <a:srgbClr val="0188FB"/>
          </a:solidFill>
          <a:ln w="12700">
            <a:solidFill>
              <a:srgbClr val="5C5C5C"/>
            </a:solidFill>
            <a:prstDash val="solid"/>
          </a:ln>
        </p:spPr>
        <p:txBody>
          <a:bodyPr/>
          <a:lstStyle/>
          <a:p>
            <a:endParaRPr/>
          </a:p>
        </p:txBody>
      </p:sp>
      <p:sp>
        <p:nvSpPr>
          <p:cNvPr id="28" name="对话气泡: 圆角矩形 27"/>
          <p:cNvSpPr/>
          <p:nvPr/>
        </p:nvSpPr>
        <p:spPr>
          <a:xfrm>
            <a:off x="2444473" y="3320542"/>
            <a:ext cx="1140839"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MAGA!</a:t>
            </a:r>
          </a:p>
        </p:txBody>
      </p:sp>
      <p:sp>
        <p:nvSpPr>
          <p:cNvPr id="29" name="对话气泡: 圆角矩形 28"/>
          <p:cNvSpPr/>
          <p:nvPr/>
        </p:nvSpPr>
        <p:spPr>
          <a:xfrm>
            <a:off x="6346336" y="1728352"/>
            <a:ext cx="1140839"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MAGA!</a:t>
            </a:r>
          </a:p>
        </p:txBody>
      </p:sp>
      <p:sp>
        <p:nvSpPr>
          <p:cNvPr id="30" name="对话气泡: 圆角矩形 29"/>
          <p:cNvSpPr/>
          <p:nvPr/>
        </p:nvSpPr>
        <p:spPr>
          <a:xfrm>
            <a:off x="6296847" y="3320542"/>
            <a:ext cx="1140839"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MAGA!</a:t>
            </a:r>
          </a:p>
        </p:txBody>
      </p:sp>
      <p:sp>
        <p:nvSpPr>
          <p:cNvPr id="31" name="对话气泡: 圆角矩形 30"/>
          <p:cNvSpPr/>
          <p:nvPr/>
        </p:nvSpPr>
        <p:spPr>
          <a:xfrm>
            <a:off x="6630376" y="4055309"/>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Yes！</a:t>
            </a:r>
          </a:p>
        </p:txBody>
      </p:sp>
      <p:pic>
        <p:nvPicPr>
          <p:cNvPr id="32" name="图片 31">
            <a:extLst>
              <a:ext uri="{FF2B5EF4-FFF2-40B4-BE49-F238E27FC236}">
                <a16:creationId xmlns:a16="http://schemas.microsoft.com/office/drawing/2014/main" id="{6AB96CE5-E73B-4B75-A533-6872F2EBC3BC}"/>
              </a:ext>
            </a:extLst>
          </p:cNvPr>
          <p:cNvPicPr>
            <a:picLocks noChangeAspect="1"/>
          </p:cNvPicPr>
          <p:nvPr/>
        </p:nvPicPr>
        <p:blipFill>
          <a:blip r:embed="rId3"/>
          <a:stretch>
            <a:fillRect/>
          </a:stretch>
        </p:blipFill>
        <p:spPr>
          <a:xfrm>
            <a:off x="603017" y="224059"/>
            <a:ext cx="2255750" cy="1580376"/>
          </a:xfrm>
          <a:prstGeom prst="rect">
            <a:avLst/>
          </a:prstGeom>
        </p:spPr>
      </p:pic>
      <p:pic>
        <p:nvPicPr>
          <p:cNvPr id="33" name="图片 32">
            <a:extLst>
              <a:ext uri="{FF2B5EF4-FFF2-40B4-BE49-F238E27FC236}">
                <a16:creationId xmlns:a16="http://schemas.microsoft.com/office/drawing/2014/main" id="{5A72DC89-7266-40FC-A6B1-4B3313975DE2}"/>
              </a:ext>
            </a:extLst>
          </p:cNvPr>
          <p:cNvPicPr>
            <a:picLocks noChangeAspect="1"/>
          </p:cNvPicPr>
          <p:nvPr/>
        </p:nvPicPr>
        <p:blipFill>
          <a:blip r:embed="rId4"/>
          <a:stretch>
            <a:fillRect/>
          </a:stretch>
        </p:blipFill>
        <p:spPr>
          <a:xfrm>
            <a:off x="3588268" y="270292"/>
            <a:ext cx="2475397" cy="1419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par>
                          <p:cTn id="62" fill="hold">
                            <p:stCondLst>
                              <p:cond delay="1500"/>
                            </p:stCondLst>
                            <p:childTnLst>
                              <p:par>
                                <p:cTn id="63" presetID="10" presetClass="entr" presetSubtype="0" fill="hold"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par>
                          <p:cTn id="87" fill="hold">
                            <p:stCondLst>
                              <p:cond delay="1500"/>
                            </p:stCondLst>
                            <p:childTnLst>
                              <p:par>
                                <p:cTn id="88" presetID="10" presetClass="entr" presetSubtype="0" fill="hold"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par>
                          <p:cTn id="95" fill="hold">
                            <p:stCondLst>
                              <p:cond delay="2500"/>
                            </p:stCondLst>
                            <p:childTnLst>
                              <p:par>
                                <p:cTn id="96" presetID="10" presetClass="entr" presetSubtype="0" fill="hold" grpId="0" nodeType="after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3" grpId="0" animBg="1"/>
      <p:bldP spid="16" grpId="0" animBg="1"/>
      <p:bldP spid="19" grpId="0" animBg="1"/>
      <p:bldP spid="20" grpId="0" animBg="1"/>
      <p:bldP spid="22" grpId="0" animBg="1"/>
      <p:bldP spid="24" grpId="0" animBg="1"/>
      <p:bldP spid="25" grpId="0" animBg="1"/>
      <p:bldP spid="27" grpId="0" animBg="1"/>
      <p:bldP spid="28" grpId="0"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990" y="150032"/>
            <a:ext cx="4353239" cy="1325563"/>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r>
              <a:rPr lang="zh-CN"/>
              <a:t>新的问题</a:t>
            </a:r>
          </a:p>
        </p:txBody>
      </p:sp>
      <p:pic>
        <p:nvPicPr>
          <p:cNvPr id="4" name="图片 3"/>
          <p:cNvPicPr/>
          <p:nvPr/>
        </p:nvPicPr>
        <p:blipFill>
          <a:blip r:embed="rId2"/>
          <a:stretch/>
        </p:blipFill>
        <p:spPr>
          <a:xfrm>
            <a:off x="4773632" y="275606"/>
            <a:ext cx="2397894" cy="1550020"/>
          </a:xfrm>
          <a:prstGeom prst="rect">
            <a:avLst/>
          </a:prstGeom>
        </p:spPr>
      </p:pic>
      <p:sp>
        <p:nvSpPr>
          <p:cNvPr id="6" name="内容占位符 5"/>
          <p:cNvSpPr>
            <a:spLocks noGrp="1"/>
          </p:cNvSpPr>
          <p:nvPr>
            <p:ph idx="1"/>
          </p:nvPr>
        </p:nvSpPr>
        <p:spPr>
          <a:prstGeom prst="rect">
            <a:avLst/>
          </a:prstGeom>
        </p:spPr>
        <p:txBody>
          <a:bodyPr>
            <a:normAutofit fontScale="92500" lnSpcReduction="10000"/>
          </a:bodyPr>
          <a:lstStyle/>
          <a:p>
            <a:r>
              <a:rPr lang="zh-CN"/>
              <a:t>假如Trump同学是个大话痨，如果每发送一条信息后，都要花大量时间等待Biden同学的回复，这不仅大量占用了三位同学的时间，也导致了当Obama同学知道Trump同学要发大量信息的时候，必须长时间等候在Trump边上等他发消息不是吗？</a:t>
            </a:r>
          </a:p>
          <a:p>
            <a:r>
              <a:rPr lang="zh-CN"/>
              <a:t>于是他们想出了一个新方法，让Trump在得到Biden回复前把他的所有信息都问掉不就行了？</a:t>
            </a:r>
          </a:p>
          <a:p>
            <a:r>
              <a:rPr lang="zh-CN"/>
              <a:t>但是，如果有10个问题，就有10个回答，那么——我们怎么知道哪个问题对应哪个回答呢</a:t>
            </a:r>
          </a:p>
        </p:txBody>
      </p:sp>
      <p:sp>
        <p:nvSpPr>
          <p:cNvPr id="7" name="思想气泡: 云 6"/>
          <p:cNvSpPr/>
          <p:nvPr/>
        </p:nvSpPr>
        <p:spPr>
          <a:xfrm>
            <a:off x="1642667" y="1649620"/>
            <a:ext cx="7949046" cy="3558886"/>
          </a:xfrm>
          <a:prstGeom prst="cloudCallout">
            <a:avLst/>
          </a:prstGeom>
          <a:solidFill>
            <a:srgbClr val="0188FB"/>
          </a:solidFill>
          <a:ln w="12700">
            <a:solidFill>
              <a:srgbClr val="5C5C5C"/>
            </a:solidFill>
            <a:prstDash val="solid"/>
          </a:ln>
        </p:spPr>
        <p:txBody>
          <a:bodyPr/>
          <a:lstStyle/>
          <a:p>
            <a:r>
              <a:rPr lang="zh-CN" sz="5000"/>
              <a:t>NO！！！！！！！！！！！！！</a:t>
            </a:r>
          </a:p>
        </p:txBody>
      </p:sp>
      <p:pic>
        <p:nvPicPr>
          <p:cNvPr id="8" name="图片 7">
            <a:extLst>
              <a:ext uri="{FF2B5EF4-FFF2-40B4-BE49-F238E27FC236}">
                <a16:creationId xmlns:a16="http://schemas.microsoft.com/office/drawing/2014/main" id="{C5858333-86AF-4B3E-80A2-84B061F4A343}"/>
              </a:ext>
            </a:extLst>
          </p:cNvPr>
          <p:cNvPicPr>
            <a:picLocks noChangeAspect="1"/>
          </p:cNvPicPr>
          <p:nvPr/>
        </p:nvPicPr>
        <p:blipFill>
          <a:blip r:embed="rId3"/>
          <a:stretch>
            <a:fillRect/>
          </a:stretch>
        </p:blipFill>
        <p:spPr>
          <a:xfrm>
            <a:off x="1594734" y="275606"/>
            <a:ext cx="2255750" cy="1580376"/>
          </a:xfrm>
          <a:prstGeom prst="rect">
            <a:avLst/>
          </a:prstGeom>
        </p:spPr>
      </p:pic>
      <p:pic>
        <p:nvPicPr>
          <p:cNvPr id="9" name="图片 8">
            <a:extLst>
              <a:ext uri="{FF2B5EF4-FFF2-40B4-BE49-F238E27FC236}">
                <a16:creationId xmlns:a16="http://schemas.microsoft.com/office/drawing/2014/main" id="{B3F51575-549C-40B9-84AA-D47649677D19}"/>
              </a:ext>
            </a:extLst>
          </p:cNvPr>
          <p:cNvPicPr>
            <a:picLocks noChangeAspect="1"/>
          </p:cNvPicPr>
          <p:nvPr/>
        </p:nvPicPr>
        <p:blipFill>
          <a:blip r:embed="rId4"/>
          <a:stretch>
            <a:fillRect/>
          </a:stretch>
        </p:blipFill>
        <p:spPr>
          <a:xfrm>
            <a:off x="8413918" y="381032"/>
            <a:ext cx="2387888" cy="13695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0103" y="150032"/>
            <a:ext cx="4353239" cy="1325563"/>
          </a:xfrm>
          <a:prstGeom prst="rect">
            <a:avLst/>
          </a:prstGeom>
        </p:spPr>
        <p:txBody>
          <a:bodyPr vert="horz" lIns="91440" tIns="45720" rIns="91440" bIns="45720" anchor="ctr">
            <a:normAutofit fontScale="90000"/>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zh-CN"/>
              <a:t>解决办法：     rdt3.0</a:t>
            </a:r>
          </a:p>
        </p:txBody>
      </p:sp>
      <p:pic>
        <p:nvPicPr>
          <p:cNvPr id="4" name="图片 3"/>
          <p:cNvPicPr/>
          <p:nvPr/>
        </p:nvPicPr>
        <p:blipFill>
          <a:blip r:embed="rId2"/>
          <a:stretch/>
        </p:blipFill>
        <p:spPr>
          <a:xfrm>
            <a:off x="6916756" y="79148"/>
            <a:ext cx="2397894" cy="1550020"/>
          </a:xfrm>
          <a:prstGeom prst="rect">
            <a:avLst/>
          </a:prstGeom>
        </p:spPr>
      </p:pic>
      <p:sp>
        <p:nvSpPr>
          <p:cNvPr id="5" name="对话气泡: 圆角矩形 4"/>
          <p:cNvSpPr/>
          <p:nvPr/>
        </p:nvSpPr>
        <p:spPr>
          <a:xfrm>
            <a:off x="2548382" y="1804688"/>
            <a:ext cx="933021"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1.问</a:t>
            </a:r>
          </a:p>
        </p:txBody>
      </p:sp>
      <p:sp>
        <p:nvSpPr>
          <p:cNvPr id="6" name="矩形 5"/>
          <p:cNvSpPr/>
          <p:nvPr/>
        </p:nvSpPr>
        <p:spPr>
          <a:xfrm>
            <a:off x="294648" y="2213056"/>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7" name="矩形 6"/>
          <p:cNvSpPr/>
          <p:nvPr/>
        </p:nvSpPr>
        <p:spPr>
          <a:xfrm>
            <a:off x="4537385" y="2213056"/>
            <a:ext cx="1516798" cy="4517068"/>
          </a:xfrm>
          <a:prstGeom prst="rect">
            <a:avLst/>
          </a:prstGeom>
          <a:solidFill>
            <a:srgbClr val="CFC7F4"/>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下层信道</a:t>
            </a:r>
          </a:p>
        </p:txBody>
      </p:sp>
      <p:sp>
        <p:nvSpPr>
          <p:cNvPr id="8" name="矩形 7"/>
          <p:cNvSpPr/>
          <p:nvPr/>
        </p:nvSpPr>
        <p:spPr>
          <a:xfrm>
            <a:off x="8273130" y="2154718"/>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cxnSp>
        <p:nvCxnSpPr>
          <p:cNvPr id="9" name="直接箭头连接符 8"/>
          <p:cNvCxnSpPr/>
          <p:nvPr/>
        </p:nvCxnSpPr>
        <p:spPr>
          <a:xfrm>
            <a:off x="1916331" y="2446410"/>
            <a:ext cx="2605781" cy="25928"/>
          </a:xfrm>
          <a:prstGeom prst="straightConnector1">
            <a:avLst/>
          </a:prstGeom>
          <a:noFill/>
          <a:ln w="25400">
            <a:solidFill>
              <a:srgbClr val="000000"/>
            </a:solidFill>
            <a:prstDash val="solid"/>
            <a:headEnd/>
            <a:tailEnd type="triangle"/>
          </a:ln>
        </p:spPr>
      </p:cxnSp>
      <p:cxnSp>
        <p:nvCxnSpPr>
          <p:cNvPr id="10" name="直接箭头连接符 9"/>
          <p:cNvCxnSpPr>
            <a:endCxn id="8" idx="0"/>
          </p:cNvCxnSpPr>
          <p:nvPr/>
        </p:nvCxnSpPr>
        <p:spPr>
          <a:xfrm flipV="1">
            <a:off x="6063665" y="2388072"/>
            <a:ext cx="2209464" cy="106419"/>
          </a:xfrm>
          <a:prstGeom prst="straightConnector1">
            <a:avLst/>
          </a:prstGeom>
          <a:noFill/>
          <a:ln w="25400">
            <a:solidFill>
              <a:srgbClr val="000000"/>
            </a:solidFill>
            <a:prstDash val="solid"/>
            <a:headEnd/>
            <a:tailEnd type="triangle"/>
          </a:ln>
        </p:spPr>
      </p:cxnSp>
      <p:sp>
        <p:nvSpPr>
          <p:cNvPr id="11" name="对话气泡: 圆角矩形 10"/>
          <p:cNvSpPr/>
          <p:nvPr/>
        </p:nvSpPr>
        <p:spPr>
          <a:xfrm rot="20580000">
            <a:off x="6346336" y="2833792"/>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1.答</a:t>
            </a:r>
          </a:p>
        </p:txBody>
      </p:sp>
      <p:sp>
        <p:nvSpPr>
          <p:cNvPr id="13" name="对话气泡: 圆角矩形 12"/>
          <p:cNvSpPr/>
          <p:nvPr/>
        </p:nvSpPr>
        <p:spPr>
          <a:xfrm>
            <a:off x="2661370" y="2532682"/>
            <a:ext cx="933021"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2.问</a:t>
            </a:r>
          </a:p>
        </p:txBody>
      </p:sp>
      <p:cxnSp>
        <p:nvCxnSpPr>
          <p:cNvPr id="14" name="直接箭头连接符 13"/>
          <p:cNvCxnSpPr/>
          <p:nvPr/>
        </p:nvCxnSpPr>
        <p:spPr>
          <a:xfrm>
            <a:off x="1916331" y="3182853"/>
            <a:ext cx="2605781" cy="25928"/>
          </a:xfrm>
          <a:prstGeom prst="straightConnector1">
            <a:avLst/>
          </a:prstGeom>
          <a:noFill/>
          <a:ln w="25400">
            <a:solidFill>
              <a:srgbClr val="000000"/>
            </a:solidFill>
            <a:prstDash val="solid"/>
            <a:headEnd/>
            <a:tailEnd type="triangle"/>
          </a:ln>
        </p:spPr>
      </p:cxnSp>
      <p:sp>
        <p:nvSpPr>
          <p:cNvPr id="15" name="对话气泡: 圆角矩形 14"/>
          <p:cNvSpPr/>
          <p:nvPr/>
        </p:nvSpPr>
        <p:spPr>
          <a:xfrm>
            <a:off x="6648882" y="1761813"/>
            <a:ext cx="933021"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1.问</a:t>
            </a:r>
          </a:p>
        </p:txBody>
      </p:sp>
      <p:sp>
        <p:nvSpPr>
          <p:cNvPr id="16" name="矩形 15"/>
          <p:cNvSpPr/>
          <p:nvPr/>
        </p:nvSpPr>
        <p:spPr>
          <a:xfrm>
            <a:off x="357255" y="2882712"/>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cxnSp>
        <p:nvCxnSpPr>
          <p:cNvPr id="17" name="直接箭头连接符 16"/>
          <p:cNvCxnSpPr/>
          <p:nvPr/>
        </p:nvCxnSpPr>
        <p:spPr>
          <a:xfrm flipH="1">
            <a:off x="6038918" y="3208781"/>
            <a:ext cx="2076786" cy="556002"/>
          </a:xfrm>
          <a:prstGeom prst="straightConnector1">
            <a:avLst/>
          </a:prstGeom>
          <a:noFill/>
          <a:ln w="25400">
            <a:solidFill>
              <a:srgbClr val="000000"/>
            </a:solidFill>
            <a:prstDash val="solid"/>
            <a:headEnd/>
            <a:tailEnd type="triangle"/>
          </a:ln>
        </p:spPr>
      </p:cxnSp>
      <p:sp>
        <p:nvSpPr>
          <p:cNvPr id="18" name="矩形 17"/>
          <p:cNvSpPr/>
          <p:nvPr/>
        </p:nvSpPr>
        <p:spPr>
          <a:xfrm>
            <a:off x="8178300" y="2949500"/>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sp>
        <p:nvSpPr>
          <p:cNvPr id="19" name="矩形 18"/>
          <p:cNvSpPr/>
          <p:nvPr/>
        </p:nvSpPr>
        <p:spPr>
          <a:xfrm>
            <a:off x="294648" y="3619155"/>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cxnSp>
        <p:nvCxnSpPr>
          <p:cNvPr id="20" name="直接箭头连接符 19"/>
          <p:cNvCxnSpPr/>
          <p:nvPr/>
        </p:nvCxnSpPr>
        <p:spPr>
          <a:xfrm flipH="1">
            <a:off x="1839679" y="3919247"/>
            <a:ext cx="2635297" cy="23468"/>
          </a:xfrm>
          <a:prstGeom prst="straightConnector1">
            <a:avLst/>
          </a:prstGeom>
          <a:noFill/>
          <a:ln w="25400">
            <a:solidFill>
              <a:srgbClr val="000000"/>
            </a:solidFill>
            <a:prstDash val="solid"/>
            <a:headEnd/>
            <a:tailEnd type="triangle"/>
          </a:ln>
        </p:spPr>
      </p:cxnSp>
      <p:sp>
        <p:nvSpPr>
          <p:cNvPr id="21" name="对话气泡: 圆角矩形 20"/>
          <p:cNvSpPr/>
          <p:nvPr/>
        </p:nvSpPr>
        <p:spPr>
          <a:xfrm>
            <a:off x="2380894" y="3269125"/>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1.答</a:t>
            </a:r>
          </a:p>
        </p:txBody>
      </p:sp>
      <p:sp>
        <p:nvSpPr>
          <p:cNvPr id="22" name="对话气泡: 圆角矩形 21"/>
          <p:cNvSpPr/>
          <p:nvPr/>
        </p:nvSpPr>
        <p:spPr>
          <a:xfrm>
            <a:off x="6701887" y="3888207"/>
            <a:ext cx="933021" cy="583384"/>
          </a:xfrm>
          <a:prstGeom prst="wedgeRoundRectCallout">
            <a:avLst/>
          </a:prstGeom>
          <a:solidFill>
            <a:srgbClr val="FFD966"/>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FF0000"/>
                </a:solidFill>
              </a:rPr>
              <a:t>2.问</a:t>
            </a:r>
          </a:p>
        </p:txBody>
      </p:sp>
      <p:cxnSp>
        <p:nvCxnSpPr>
          <p:cNvPr id="23" name="直接箭头连接符 22"/>
          <p:cNvCxnSpPr/>
          <p:nvPr/>
        </p:nvCxnSpPr>
        <p:spPr>
          <a:xfrm flipV="1">
            <a:off x="6096064" y="4613442"/>
            <a:ext cx="2118544" cy="106419"/>
          </a:xfrm>
          <a:prstGeom prst="straightConnector1">
            <a:avLst/>
          </a:prstGeom>
          <a:noFill/>
          <a:ln w="25400">
            <a:solidFill>
              <a:srgbClr val="000000"/>
            </a:solidFill>
            <a:prstDash val="solid"/>
            <a:headEnd/>
            <a:tailEnd type="triangle"/>
          </a:ln>
        </p:spPr>
      </p:cxnSp>
      <p:sp>
        <p:nvSpPr>
          <p:cNvPr id="24" name="矩形 23"/>
          <p:cNvSpPr/>
          <p:nvPr/>
        </p:nvSpPr>
        <p:spPr>
          <a:xfrm>
            <a:off x="8273130" y="4322386"/>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sp>
        <p:nvSpPr>
          <p:cNvPr id="25" name="矩形 24"/>
          <p:cNvSpPr/>
          <p:nvPr/>
        </p:nvSpPr>
        <p:spPr>
          <a:xfrm>
            <a:off x="8273130" y="5228930"/>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接收端</a:t>
            </a:r>
          </a:p>
        </p:txBody>
      </p:sp>
      <p:sp>
        <p:nvSpPr>
          <p:cNvPr id="26" name="对话气泡: 圆角矩形 25"/>
          <p:cNvSpPr/>
          <p:nvPr/>
        </p:nvSpPr>
        <p:spPr>
          <a:xfrm>
            <a:off x="6701887" y="4719860"/>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2.答</a:t>
            </a:r>
          </a:p>
        </p:txBody>
      </p:sp>
      <p:cxnSp>
        <p:nvCxnSpPr>
          <p:cNvPr id="27" name="直接箭头连接符 26"/>
          <p:cNvCxnSpPr>
            <a:stCxn id="25" idx="0"/>
          </p:cNvCxnSpPr>
          <p:nvPr/>
        </p:nvCxnSpPr>
        <p:spPr>
          <a:xfrm flipH="1" flipV="1">
            <a:off x="6083054" y="5458476"/>
            <a:ext cx="2190076" cy="3807"/>
          </a:xfrm>
          <a:prstGeom prst="straightConnector1">
            <a:avLst/>
          </a:prstGeom>
          <a:noFill/>
          <a:ln w="25400">
            <a:solidFill>
              <a:srgbClr val="000000"/>
            </a:solidFill>
            <a:prstDash val="solid"/>
            <a:headEnd/>
            <a:tailEnd type="triangle"/>
          </a:ln>
        </p:spPr>
      </p:cxnSp>
      <p:sp>
        <p:nvSpPr>
          <p:cNvPr id="28" name="对话气泡: 圆角矩形 27"/>
          <p:cNvSpPr/>
          <p:nvPr/>
        </p:nvSpPr>
        <p:spPr>
          <a:xfrm>
            <a:off x="2444473" y="4789093"/>
            <a:ext cx="1140839" cy="583384"/>
          </a:xfrm>
          <a:prstGeom prst="wedgeRoundRectCallout">
            <a:avLst/>
          </a:prstGeom>
          <a:solidFill>
            <a:srgbClr val="87C120"/>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solidFill>
                  <a:srgbClr val="D041E1"/>
                </a:solidFill>
              </a:rPr>
              <a:t>2.答</a:t>
            </a:r>
          </a:p>
        </p:txBody>
      </p:sp>
      <p:cxnSp>
        <p:nvCxnSpPr>
          <p:cNvPr id="29" name="直接箭头连接符 28"/>
          <p:cNvCxnSpPr/>
          <p:nvPr/>
        </p:nvCxnSpPr>
        <p:spPr>
          <a:xfrm flipH="1">
            <a:off x="1650020" y="5605158"/>
            <a:ext cx="2817440" cy="57227"/>
          </a:xfrm>
          <a:prstGeom prst="straightConnector1">
            <a:avLst/>
          </a:prstGeom>
          <a:noFill/>
          <a:ln w="25400">
            <a:solidFill>
              <a:srgbClr val="000000"/>
            </a:solidFill>
            <a:prstDash val="solid"/>
            <a:headEnd/>
            <a:tailEnd type="triangle"/>
          </a:ln>
        </p:spPr>
      </p:cxnSp>
      <p:sp>
        <p:nvSpPr>
          <p:cNvPr id="30" name="矩形 29"/>
          <p:cNvSpPr/>
          <p:nvPr/>
        </p:nvSpPr>
        <p:spPr>
          <a:xfrm>
            <a:off x="133222" y="5372477"/>
            <a:ext cx="1516798" cy="466707"/>
          </a:xfrm>
          <a:prstGeom prst="rect">
            <a:avLst/>
          </a:prstGeom>
          <a:solidFill>
            <a:srgbClr val="FEE4FF"/>
          </a:solidFill>
          <a:ln w="12700">
            <a:solidFill>
              <a:srgbClr val="5C5C5C"/>
            </a:solidFill>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r>
              <a:rPr lang="zh-CN"/>
              <a:t>发送端</a:t>
            </a:r>
          </a:p>
        </p:txBody>
      </p:sp>
      <p:sp>
        <p:nvSpPr>
          <p:cNvPr id="31" name="文本框 30"/>
          <p:cNvSpPr txBox="1"/>
          <p:nvPr/>
        </p:nvSpPr>
        <p:spPr>
          <a:xfrm>
            <a:off x="10014426" y="1818409"/>
            <a:ext cx="2065193" cy="3935557"/>
          </a:xfrm>
          <a:prstGeom prst="rect">
            <a:avLst/>
          </a:prstGeom>
          <a:ln w="12700">
            <a:prstDash val="solid"/>
          </a:ln>
        </p:spPr>
        <p:txBody>
          <a:bodyPr/>
          <a:lstStyle/>
          <a:p>
            <a:r>
              <a:rPr lang="zh-CN" sz="2200"/>
              <a:t>在三位“机智”的老头子（x）同学的商量下，他们决定在每条信息前都加上固定的序号，这样就可以分清回答和问题啦！</a:t>
            </a:r>
          </a:p>
        </p:txBody>
      </p:sp>
      <p:sp>
        <p:nvSpPr>
          <p:cNvPr id="32" name="文本框 31"/>
          <p:cNvSpPr txBox="1"/>
          <p:nvPr/>
        </p:nvSpPr>
        <p:spPr>
          <a:xfrm>
            <a:off x="7702448" y="5870864"/>
            <a:ext cx="4377170" cy="623455"/>
          </a:xfrm>
          <a:prstGeom prst="rect">
            <a:avLst/>
          </a:prstGeom>
          <a:ln w="12700">
            <a:prstDash val="solid"/>
          </a:ln>
        </p:spPr>
        <p:txBody>
          <a:bodyPr/>
          <a:lstStyle/>
          <a:p>
            <a:r>
              <a:rPr lang="zh-CN" dirty="0"/>
              <a:t>（因为时间关系，这里只放两条信息，有兴趣的同学可以探讨更多的情况哦）</a:t>
            </a:r>
          </a:p>
        </p:txBody>
      </p:sp>
      <p:pic>
        <p:nvPicPr>
          <p:cNvPr id="33" name="图片 32">
            <a:extLst>
              <a:ext uri="{FF2B5EF4-FFF2-40B4-BE49-F238E27FC236}">
                <a16:creationId xmlns:a16="http://schemas.microsoft.com/office/drawing/2014/main" id="{AEFC6157-8840-4998-8937-56B2D12D441E}"/>
              </a:ext>
            </a:extLst>
          </p:cNvPr>
          <p:cNvPicPr>
            <a:picLocks noChangeAspect="1"/>
          </p:cNvPicPr>
          <p:nvPr/>
        </p:nvPicPr>
        <p:blipFill>
          <a:blip r:embed="rId3"/>
          <a:stretch>
            <a:fillRect/>
          </a:stretch>
        </p:blipFill>
        <p:spPr>
          <a:xfrm>
            <a:off x="788456" y="175107"/>
            <a:ext cx="2255750" cy="1580376"/>
          </a:xfrm>
          <a:prstGeom prst="rect">
            <a:avLst/>
          </a:prstGeom>
        </p:spPr>
      </p:pic>
      <p:pic>
        <p:nvPicPr>
          <p:cNvPr id="34" name="图片 33">
            <a:extLst>
              <a:ext uri="{FF2B5EF4-FFF2-40B4-BE49-F238E27FC236}">
                <a16:creationId xmlns:a16="http://schemas.microsoft.com/office/drawing/2014/main" id="{9ED9E99A-0937-4421-8311-F511AC93341D}"/>
              </a:ext>
            </a:extLst>
          </p:cNvPr>
          <p:cNvPicPr>
            <a:picLocks noChangeAspect="1"/>
          </p:cNvPicPr>
          <p:nvPr/>
        </p:nvPicPr>
        <p:blipFill>
          <a:blip r:embed="rId4"/>
          <a:stretch>
            <a:fillRect/>
          </a:stretch>
        </p:blipFill>
        <p:spPr>
          <a:xfrm>
            <a:off x="3844164" y="320402"/>
            <a:ext cx="2326701" cy="13344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par>
                          <p:cTn id="88" fill="hold">
                            <p:stCondLst>
                              <p:cond delay="1500"/>
                            </p:stCondLst>
                            <p:childTnLst>
                              <p:par>
                                <p:cTn id="89" presetID="10" presetClass="entr" presetSubtype="0" fill="hold"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2000"/>
                            </p:stCondLst>
                            <p:childTnLst>
                              <p:par>
                                <p:cTn id="93" presetID="10" presetClass="entr" presetSubtype="0"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childTnLst>
                          </p:cTn>
                        </p:par>
                        <p:par>
                          <p:cTn id="96" fill="hold">
                            <p:stCondLst>
                              <p:cond delay="2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1000"/>
                                        <p:tgtEl>
                                          <p:spTgt spid="32"/>
                                        </p:tgtEl>
                                      </p:cBhvr>
                                    </p:animEffect>
                                    <p:anim calcmode="lin" valueType="num">
                                      <p:cBhvr>
                                        <p:cTn id="105" dur="1000" fill="hold"/>
                                        <p:tgtEl>
                                          <p:spTgt spid="32"/>
                                        </p:tgtEl>
                                        <p:attrNameLst>
                                          <p:attrName>ppt_x</p:attrName>
                                        </p:attrNameLst>
                                      </p:cBhvr>
                                      <p:tavLst>
                                        <p:tav tm="0">
                                          <p:val>
                                            <p:strVal val="#ppt_x"/>
                                          </p:val>
                                        </p:tav>
                                        <p:tav tm="100000">
                                          <p:val>
                                            <p:strVal val="#ppt_x"/>
                                          </p:val>
                                        </p:tav>
                                      </p:tavLst>
                                    </p:anim>
                                    <p:anim calcmode="lin" valueType="num">
                                      <p:cBhvr>
                                        <p:cTn id="10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3" grpId="0" animBg="1"/>
      <p:bldP spid="15" grpId="0" animBg="1"/>
      <p:bldP spid="16" grpId="0" animBg="1"/>
      <p:bldP spid="18" grpId="0" animBg="1"/>
      <p:bldP spid="19" grpId="0" animBg="1"/>
      <p:bldP spid="21" grpId="0" animBg="1"/>
      <p:bldP spid="22" grpId="0" animBg="1"/>
      <p:bldP spid="24" grpId="0" animBg="1"/>
      <p:bldP spid="25" grpId="0" animBg="1"/>
      <p:bldP spid="26" grpId="0" animBg="1"/>
      <p:bldP spid="28" grpId="0" animBg="1"/>
      <p:bldP spid="30"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lstStyle/>
          <a:p>
            <a:r>
              <a:rPr lang="zh-CN" dirty="0">
                <a:solidFill>
                  <a:srgbClr val="FF0200"/>
                </a:solidFill>
              </a:rPr>
              <a:t>关于可靠传输的后续</a:t>
            </a:r>
          </a:p>
        </p:txBody>
      </p:sp>
      <p:sp>
        <p:nvSpPr>
          <p:cNvPr id="3" name="内容占位符 2"/>
          <p:cNvSpPr>
            <a:spLocks noGrp="1"/>
          </p:cNvSpPr>
          <p:nvPr>
            <p:ph idx="1"/>
          </p:nvPr>
        </p:nvSpPr>
        <p:spPr/>
        <p:txBody>
          <a:bodyPr/>
          <a:lstStyle/>
          <a:p>
            <a:r>
              <a:rPr lang="zh-CN" dirty="0"/>
              <a:t>1.其实在类似于rdt3.0协议的“流水线”式的信息传输，包括TCP协议的现代传输协议也有多种为了加快信息传输效率而存在的调度算法（比如“后退N步”与“选择同传”）。</a:t>
            </a:r>
          </a:p>
          <a:p>
            <a:r>
              <a:rPr lang="zh-CN" dirty="0"/>
              <a:t>2.在计算机传输中，当然不会只遇到我们在此列出的问题，诸位如果要深入了解可靠传输原理的话，就加紧未来自己学习的脚步吧23333333.</a:t>
            </a:r>
          </a:p>
          <a:p>
            <a:r>
              <a:rPr lang="zh-CN" dirty="0"/>
              <a:t>3.那么——请我们的三位同学暂时下场吧！</a:t>
            </a:r>
          </a:p>
        </p:txBody>
      </p:sp>
      <p:pic>
        <p:nvPicPr>
          <p:cNvPr id="5" name="图片 4"/>
          <p:cNvPicPr/>
          <p:nvPr/>
        </p:nvPicPr>
        <p:blipFill>
          <a:blip r:embed="rId2"/>
          <a:stretch/>
        </p:blipFill>
        <p:spPr>
          <a:xfrm>
            <a:off x="8540336" y="275606"/>
            <a:ext cx="2397894" cy="1550020"/>
          </a:xfrm>
          <a:prstGeom prst="rect">
            <a:avLst/>
          </a:prstGeom>
        </p:spPr>
      </p:pic>
      <p:sp>
        <p:nvSpPr>
          <p:cNvPr id="7" name="矩形: 折角 6"/>
          <p:cNvSpPr/>
          <p:nvPr/>
        </p:nvSpPr>
        <p:spPr>
          <a:xfrm>
            <a:off x="3714937" y="2753591"/>
            <a:ext cx="5000625" cy="1194954"/>
          </a:xfrm>
          <a:prstGeom prst="foldedCorner">
            <a:avLst/>
          </a:prstGeom>
          <a:solidFill>
            <a:srgbClr val="0188FB"/>
          </a:solidFill>
          <a:ln w="12700">
            <a:solidFill>
              <a:srgbClr val="5C5C5C"/>
            </a:solidFill>
            <a:prstDash val="solid"/>
          </a:ln>
        </p:spPr>
        <p:txBody>
          <a:bodyPr/>
          <a:lstStyle/>
          <a:p>
            <a:r>
              <a:rPr lang="zh-CN" sz="4600" dirty="0"/>
              <a:t>Bye！！！！！！</a:t>
            </a:r>
          </a:p>
        </p:txBody>
      </p:sp>
      <p:pic>
        <p:nvPicPr>
          <p:cNvPr id="8" name="图片 7">
            <a:extLst>
              <a:ext uri="{FF2B5EF4-FFF2-40B4-BE49-F238E27FC236}">
                <a16:creationId xmlns:a16="http://schemas.microsoft.com/office/drawing/2014/main" id="{FEFE634F-CB8B-4AE6-9232-198AD62B47BA}"/>
              </a:ext>
            </a:extLst>
          </p:cNvPr>
          <p:cNvPicPr>
            <a:picLocks noChangeAspect="1"/>
          </p:cNvPicPr>
          <p:nvPr/>
        </p:nvPicPr>
        <p:blipFill>
          <a:blip r:embed="rId3"/>
          <a:stretch>
            <a:fillRect/>
          </a:stretch>
        </p:blipFill>
        <p:spPr>
          <a:xfrm>
            <a:off x="1459187" y="315559"/>
            <a:ext cx="2255750" cy="1580376"/>
          </a:xfrm>
          <a:prstGeom prst="rect">
            <a:avLst/>
          </a:prstGeom>
        </p:spPr>
      </p:pic>
      <p:pic>
        <p:nvPicPr>
          <p:cNvPr id="9" name="图片 8">
            <a:extLst>
              <a:ext uri="{FF2B5EF4-FFF2-40B4-BE49-F238E27FC236}">
                <a16:creationId xmlns:a16="http://schemas.microsoft.com/office/drawing/2014/main" id="{9BDDD237-83CE-43C0-B745-152E561F001B}"/>
              </a:ext>
            </a:extLst>
          </p:cNvPr>
          <p:cNvPicPr>
            <a:picLocks noChangeAspect="1"/>
          </p:cNvPicPr>
          <p:nvPr/>
        </p:nvPicPr>
        <p:blipFill>
          <a:blip r:embed="rId4"/>
          <a:stretch>
            <a:fillRect/>
          </a:stretch>
        </p:blipFill>
        <p:spPr>
          <a:xfrm>
            <a:off x="5152193" y="4743198"/>
            <a:ext cx="2388256" cy="1369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768</Words>
  <Application>Microsoft Office PowerPoint</Application>
  <PresentationFormat>宽屏</PresentationFormat>
  <Paragraphs>107</Paragraphs>
  <Slides>9</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9</vt:i4>
      </vt:variant>
    </vt:vector>
  </HeadingPairs>
  <TitlesOfParts>
    <vt:vector size="11" baseType="lpstr">
      <vt:lpstr>微软雅黑</vt:lpstr>
      <vt:lpstr>Office 主题​​</vt:lpstr>
      <vt:lpstr>浅入可靠传输原理</vt:lpstr>
      <vt:lpstr>前言</vt:lpstr>
      <vt:lpstr>我们为什么需要运输层的可靠传输？rdt1.0</vt:lpstr>
      <vt:lpstr>我们为什么需要运输层的可靠传输？rdt1.0</vt:lpstr>
      <vt:lpstr>解决办法：     rdt2.0</vt:lpstr>
      <vt:lpstr>解决办法：     rdt2.0</vt:lpstr>
      <vt:lpstr>新的问题</vt:lpstr>
      <vt:lpstr>解决办法：     rdt3.0</vt:lpstr>
      <vt:lpstr>关于可靠传输的后续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浅入可靠传输原理</dc:title>
  <cp:lastModifiedBy>X QY</cp:lastModifiedBy>
  <cp:revision>19</cp:revision>
  <dcterms:modified xsi:type="dcterms:W3CDTF">2021-04-10T07:42:47Z</dcterms:modified>
</cp:coreProperties>
</file>