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omments/comment2.xml" ContentType="application/vnd.openxmlformats-officedocument.presentationml.comments+xml"/>
  <Override PartName="/ppt/notesSlides/notesSlide5.xml" ContentType="application/vnd.openxmlformats-officedocument.presentationml.notesSlide+xml"/>
  <Override PartName="/ppt/comments/comment3.xml" ContentType="application/vnd.openxmlformats-officedocument.presentationml.comment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omments/comment4.xml" ContentType="application/vnd.openxmlformats-officedocument.presentationml.comments+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omments/comment5.xml" ContentType="application/vnd.openxmlformats-officedocument.presentationml.comments+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20"/>
  </p:notesMasterIdLst>
  <p:sldIdLst>
    <p:sldId id="320" r:id="rId2"/>
    <p:sldId id="466" r:id="rId3"/>
    <p:sldId id="476" r:id="rId4"/>
    <p:sldId id="467" r:id="rId5"/>
    <p:sldId id="475" r:id="rId6"/>
    <p:sldId id="465" r:id="rId7"/>
    <p:sldId id="336" r:id="rId8"/>
    <p:sldId id="323" r:id="rId9"/>
    <p:sldId id="469" r:id="rId10"/>
    <p:sldId id="468" r:id="rId11"/>
    <p:sldId id="470" r:id="rId12"/>
    <p:sldId id="325" r:id="rId13"/>
    <p:sldId id="471" r:id="rId14"/>
    <p:sldId id="307" r:id="rId15"/>
    <p:sldId id="474" r:id="rId16"/>
    <p:sldId id="472" r:id="rId17"/>
    <p:sldId id="473" r:id="rId18"/>
    <p:sldId id="321" r:id="rId19"/>
  </p:sldIdLst>
  <p:sldSz cx="12192000" cy="6858000"/>
  <p:notesSz cx="9144000" cy="6858000"/>
  <p:embeddedFontLst>
    <p:embeddedFont>
      <p:font typeface="Agency FB" panose="020B0503020202020204" pitchFamily="34" charset="0"/>
      <p:regular r:id="rId21"/>
      <p:bold r:id="rId22"/>
    </p:embeddedFont>
    <p:embeddedFont>
      <p:font typeface="Arial Black" panose="020B0A04020102020204" pitchFamily="34" charset="0"/>
      <p:bold r:id="rId23"/>
    </p:embeddedFont>
    <p:embeddedFont>
      <p:font typeface="Calibri" panose="020F0502020204030204" pitchFamily="34" charset="0"/>
      <p:regular r:id="rId24"/>
      <p:bold r:id="rId25"/>
      <p:italic r:id="rId26"/>
      <p:boldItalic r:id="rId27"/>
    </p:embeddedFont>
    <p:embeddedFont>
      <p:font typeface="Calibri Light" panose="020F0302020204030204" pitchFamily="34" charset="0"/>
      <p:regular r:id="rId28"/>
      <p:italic r:id="rId29"/>
    </p:embeddedFont>
    <p:embeddedFont>
      <p:font typeface="等线" panose="02010600030101010101" pitchFamily="2" charset="-122"/>
      <p:regular r:id="rId30"/>
      <p:bold r:id="rId31"/>
    </p:embeddedFont>
    <p:embeddedFont>
      <p:font typeface="华文新魏" panose="02010800040101010101" pitchFamily="2" charset="-122"/>
      <p:regular r:id="rId32"/>
    </p:embeddedFont>
    <p:embeddedFont>
      <p:font typeface="微软雅黑" panose="020B0503020204020204" pitchFamily="34" charset="-122"/>
      <p:regular r:id="rId33"/>
      <p:bold r:id="rId34"/>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illiam Chen" initials="WC" lastIdx="2" clrIdx="0"/>
  <p:cmAuthor id="2" name="yusheng" initials="y" lastIdx="1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7F7F7"/>
    <a:srgbClr val="5C5C5C"/>
    <a:srgbClr val="ECECEC"/>
    <a:srgbClr val="7F7F7F"/>
    <a:srgbClr val="696969"/>
    <a:srgbClr val="404040"/>
    <a:srgbClr val="D9D9D9"/>
    <a:srgbClr val="BFBFBF"/>
    <a:srgbClr val="595959"/>
    <a:srgbClr val="C6C6C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769" autoAdjust="0"/>
    <p:restoredTop sz="96314" autoAdjust="0"/>
  </p:normalViewPr>
  <p:slideViewPr>
    <p:cSldViewPr snapToGrid="0" showGuides="1">
      <p:cViewPr varScale="1">
        <p:scale>
          <a:sx n="82" d="100"/>
          <a:sy n="82" d="100"/>
        </p:scale>
        <p:origin x="960" y="62"/>
      </p:cViewPr>
      <p:guideLst>
        <p:guide orient="horz" pos="2160"/>
        <p:guide pos="3840"/>
      </p:guideLst>
    </p:cSldViewPr>
  </p:slideViewPr>
  <p:notesTextViewPr>
    <p:cViewPr>
      <p:scale>
        <a:sx n="1" d="1"/>
        <a:sy n="1" d="1"/>
      </p:scale>
      <p:origin x="0" y="0"/>
    </p:cViewPr>
  </p:notesTextViewPr>
  <p:sorterViewPr>
    <p:cViewPr>
      <p:scale>
        <a:sx n="139" d="100"/>
        <a:sy n="139"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9" Type="http://schemas.openxmlformats.org/officeDocument/2006/relationships/tableStyles" Target="tableStyles.xml"/><Relationship Id="rId21" Type="http://schemas.openxmlformats.org/officeDocument/2006/relationships/font" Target="fonts/font1.fntdata"/><Relationship Id="rId34" Type="http://schemas.openxmlformats.org/officeDocument/2006/relationships/font" Target="fonts/font1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33" Type="http://schemas.openxmlformats.org/officeDocument/2006/relationships/font" Target="fonts/font13.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font" Target="fonts/font12.fntdata"/><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font" Target="fonts/font10.fntdata"/><Relationship Id="rId35" Type="http://schemas.openxmlformats.org/officeDocument/2006/relationships/commentAuthors" Target="commentAuthors.xml"/><Relationship Id="rId8" Type="http://schemas.openxmlformats.org/officeDocument/2006/relationships/slide" Target="slides/slide7.xml"/><Relationship Id="rId3" Type="http://schemas.openxmlformats.org/officeDocument/2006/relationships/slide" Target="slides/slide2.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1-04-08T18:07:04.720" idx="2">
    <p:pos x="10" y="10"/>
    <p:text/>
    <p:extLst>
      <p:ext uri="{C676402C-5697-4E1C-873F-D02D1690AC5C}">
        <p15:threadingInfo xmlns:p15="http://schemas.microsoft.com/office/powerpoint/2012/main" timeZoneBias="-48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2" dt="2021-04-08T09:20:35.116" idx="1">
    <p:pos x="10" y="10"/>
    <p:text>挺形象的，看是否用我提供的文档中的，区块链是什么的内容。可以自然引入后面的共识算法</p:text>
  </p:cm>
</p:cmLst>
</file>

<file path=ppt/comments/comment3.xml><?xml version="1.0" encoding="utf-8"?>
<p:cmLst xmlns:a="http://schemas.openxmlformats.org/drawingml/2006/main" xmlns:r="http://schemas.openxmlformats.org/officeDocument/2006/relationships" xmlns:p="http://schemas.openxmlformats.org/presentationml/2006/main">
  <p:cm authorId="2" dt="2021-04-08T09:27:24.731" idx="4">
    <p:pos x="10" y="10"/>
    <p:text>这些是共识算法，加密货币是共识算法的激励通证</p:text>
  </p:cm>
</p:cmLst>
</file>

<file path=ppt/comments/comment4.xml><?xml version="1.0" encoding="utf-8"?>
<p:cmLst xmlns:a="http://schemas.openxmlformats.org/drawingml/2006/main" xmlns:r="http://schemas.openxmlformats.org/officeDocument/2006/relationships" xmlns:p="http://schemas.openxmlformats.org/presentationml/2006/main">
  <p:cm authorId="2" dt="2021-04-08T09:28:19.808" idx="3">
    <p:pos x="4482" y="1050"/>
    <p:text>POW，形象理解：有能力（算力）的人说了算</p:text>
  </p:cm>
  <p:cm authorId="2" dt="2021-04-08T09:28:41.987" idx="5">
    <p:pos x="4482" y="2082"/>
    <p:text>POS：有钱人说了算</p:text>
  </p:cm>
  <p:cm authorId="2" dt="2021-04-08T09:29:18.983" idx="6">
    <p:pos x="4529" y="3105"/>
    <p:text>POA：有权力的人说了算</p:text>
  </p:cm>
  <p:cm authorId="2" dt="2021-04-08T09:31:10.701" idx="7">
    <p:pos x="6838" y="2270"/>
    <p:text>EOS是这类币的代表，其他的都默默无闻了</p:text>
  </p:cm>
  <p:cm authorId="2" dt="2021-04-08T09:34:30.198" idx="9">
    <p:pos x="2626" y="181"/>
    <p:text>这里可以先讲几种共识算法的比较（优点缺点：网上可以百度），再新增一页PPT引出虚拟货币</p:text>
  </p:cm>
</p:cmLst>
</file>

<file path=ppt/comments/comment5.xml><?xml version="1.0" encoding="utf-8"?>
<p:cmLst xmlns:a="http://schemas.openxmlformats.org/drawingml/2006/main" xmlns:r="http://schemas.openxmlformats.org/officeDocument/2006/relationships" xmlns:p="http://schemas.openxmlformats.org/presentationml/2006/main">
  <p:cm authorId="2" dt="2021-04-08T09:37:54.373" idx="10">
    <p:pos x="4998" y="608"/>
    <p:text>主要由ASIC（比特币）和显卡（以太坊）</p:text>
  </p:cm>
  <p:cm authorId="2" dt="2021-04-08T09:39:35.339" idx="11">
    <p:pos x="3640" y="147"/>
    <p:text>这里描述的是Pow的挖矿；上面其实还有一种是Pos的抵押挖矿，感兴趣可以了解补充一下。对整个PPT来说逻辑上更完备一些。</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5179484" y="0"/>
            <a:ext cx="3962400" cy="344091"/>
          </a:xfrm>
          <a:prstGeom prst="rect">
            <a:avLst/>
          </a:prstGeom>
        </p:spPr>
        <p:txBody>
          <a:bodyPr vert="horz" lIns="91440" tIns="45720" rIns="91440" bIns="45720" rtlCol="0"/>
          <a:lstStyle>
            <a:lvl1pPr algn="r">
              <a:defRPr sz="1200"/>
            </a:lvl1pPr>
          </a:lstStyle>
          <a:p>
            <a:fld id="{A128CF60-13D2-4829-93DF-B5F5E133989B}" type="datetimeFigureOut">
              <a:rPr lang="zh-CN" altLang="en-US" smtClean="0"/>
              <a:t>2021/4/10</a:t>
            </a:fld>
            <a:endParaRPr lang="zh-CN" altLang="en-US"/>
          </a:p>
        </p:txBody>
      </p:sp>
      <p:sp>
        <p:nvSpPr>
          <p:cNvPr id="4" name="幻灯片图像占位符 3"/>
          <p:cNvSpPr>
            <a:spLocks noGrp="1" noRot="1" noChangeAspect="1"/>
          </p:cNvSpPr>
          <p:nvPr>
            <p:ph type="sldImg" idx="2"/>
          </p:nvPr>
        </p:nvSpPr>
        <p:spPr>
          <a:xfrm>
            <a:off x="2514600" y="857250"/>
            <a:ext cx="4114800" cy="23145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914400" y="3300413"/>
            <a:ext cx="7315200" cy="2700338"/>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6513910"/>
            <a:ext cx="3962400" cy="34409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5179484" y="6513910"/>
            <a:ext cx="3962400" cy="344090"/>
          </a:xfrm>
          <a:prstGeom prst="rect">
            <a:avLst/>
          </a:prstGeom>
        </p:spPr>
        <p:txBody>
          <a:bodyPr vert="horz" lIns="91440" tIns="45720" rIns="91440" bIns="45720" rtlCol="0" anchor="b"/>
          <a:lstStyle>
            <a:lvl1pPr algn="r">
              <a:defRPr sz="1200"/>
            </a:lvl1pPr>
          </a:lstStyle>
          <a:p>
            <a:fld id="{4F576198-4CF3-446F-B204-6B1848582D61}"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F576198-4CF3-446F-B204-6B1848582D61}"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F576198-4CF3-446F-B204-6B1848582D61}" type="slidenum">
              <a:rPr lang="zh-CN" altLang="en-US" smtClean="0"/>
              <a:t>11</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F576198-4CF3-446F-B204-6B1848582D61}" type="slidenum">
              <a:rPr lang="zh-CN" altLang="en-US" smtClean="0"/>
              <a:t>12</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F576198-4CF3-446F-B204-6B1848582D61}" type="slidenum">
              <a:rPr lang="zh-CN" altLang="en-US" smtClean="0"/>
              <a:t>13</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https://www.ypppt.com/</a:t>
            </a:r>
            <a:endParaRPr lang="zh-CN" altLang="en-US" dirty="0"/>
          </a:p>
        </p:txBody>
      </p:sp>
      <p:sp>
        <p:nvSpPr>
          <p:cNvPr id="4" name="灯片编号占位符 3"/>
          <p:cNvSpPr>
            <a:spLocks noGrp="1"/>
          </p:cNvSpPr>
          <p:nvPr>
            <p:ph type="sldNum" sz="quarter" idx="10"/>
          </p:nvPr>
        </p:nvSpPr>
        <p:spPr/>
        <p:txBody>
          <a:bodyPr/>
          <a:lstStyle/>
          <a:p>
            <a:fld id="{4F576198-4CF3-446F-B204-6B1848582D61}" type="slidenum">
              <a:rPr lang="zh-CN" altLang="en-US" smtClean="0"/>
              <a:t>14</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https://www.ypppt.com/</a:t>
            </a:r>
            <a:endParaRPr lang="zh-CN" altLang="en-US" dirty="0"/>
          </a:p>
        </p:txBody>
      </p:sp>
      <p:sp>
        <p:nvSpPr>
          <p:cNvPr id="4" name="灯片编号占位符 3"/>
          <p:cNvSpPr>
            <a:spLocks noGrp="1"/>
          </p:cNvSpPr>
          <p:nvPr>
            <p:ph type="sldNum" sz="quarter" idx="10"/>
          </p:nvPr>
        </p:nvSpPr>
        <p:spPr/>
        <p:txBody>
          <a:bodyPr/>
          <a:lstStyle/>
          <a:p>
            <a:fld id="{4F576198-4CF3-446F-B204-6B1848582D61}" type="slidenum">
              <a:rPr lang="zh-CN" altLang="en-US" smtClean="0"/>
              <a:t>15</a:t>
            </a:fld>
            <a:endParaRPr lang="zh-CN" altLang="en-US"/>
          </a:p>
        </p:txBody>
      </p:sp>
    </p:spTree>
    <p:extLst>
      <p:ext uri="{BB962C8B-B14F-4D97-AF65-F5344CB8AC3E}">
        <p14:creationId xmlns:p14="http://schemas.microsoft.com/office/powerpoint/2010/main" val="17526845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F576198-4CF3-446F-B204-6B1848582D61}" type="slidenum">
              <a:rPr lang="zh-CN" altLang="en-US" smtClean="0"/>
              <a:t>16</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F576198-4CF3-446F-B204-6B1848582D61}" type="slidenum">
              <a:rPr lang="zh-CN" altLang="en-US" smtClean="0"/>
              <a:t>17</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F576198-4CF3-446F-B204-6B1848582D61}" type="slidenum">
              <a:rPr lang="zh-CN" altLang="en-US" smtClean="0"/>
              <a:t>18</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F576198-4CF3-446F-B204-6B1848582D61}" type="slidenum">
              <a:rPr lang="zh-CN" altLang="en-US" smtClean="0"/>
              <a:t>2</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F576198-4CF3-446F-B204-6B1848582D61}" type="slidenum">
              <a:rPr lang="zh-CN" altLang="en-US" smtClean="0"/>
              <a:t>3</a:t>
            </a:fld>
            <a:endParaRPr lang="zh-CN" altLang="en-US"/>
          </a:p>
        </p:txBody>
      </p:sp>
    </p:spTree>
    <p:extLst>
      <p:ext uri="{BB962C8B-B14F-4D97-AF65-F5344CB8AC3E}">
        <p14:creationId xmlns:p14="http://schemas.microsoft.com/office/powerpoint/2010/main" val="13963918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F576198-4CF3-446F-B204-6B1848582D61}" type="slidenum">
              <a:rPr lang="zh-CN" altLang="en-US" smtClean="0"/>
              <a:t>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F576198-4CF3-446F-B204-6B1848582D61}" type="slidenum">
              <a:rPr lang="zh-CN" altLang="en-US" smtClean="0"/>
              <a:t>5</a:t>
            </a:fld>
            <a:endParaRPr lang="zh-CN" altLang="en-US"/>
          </a:p>
        </p:txBody>
      </p:sp>
    </p:spTree>
    <p:extLst>
      <p:ext uri="{BB962C8B-B14F-4D97-AF65-F5344CB8AC3E}">
        <p14:creationId xmlns:p14="http://schemas.microsoft.com/office/powerpoint/2010/main" val="13719735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F576198-4CF3-446F-B204-6B1848582D61}" type="slidenum">
              <a:rPr lang="zh-CN" altLang="en-US" smtClean="0"/>
              <a:t>7</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F576198-4CF3-446F-B204-6B1848582D61}" type="slidenum">
              <a:rPr lang="zh-CN" altLang="en-US" smtClean="0"/>
              <a:t>8</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F576198-4CF3-446F-B204-6B1848582D61}" type="slidenum">
              <a:rPr lang="zh-CN" altLang="en-US" smtClean="0"/>
              <a:t>9</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F576198-4CF3-446F-B204-6B1848582D61}" type="slidenum">
              <a:rPr lang="zh-CN" altLang="en-US" smtClean="0"/>
              <a:t>10</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A57F24E0-930B-4A04-9F56-81E5D8061857}" type="datetimeFigureOut">
              <a:rPr lang="zh-CN" altLang="en-US" smtClean="0"/>
              <a:t>2021/4/10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9E38970-8790-42ED-BDAA-B4F075DE2BCF}"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A57F24E0-930B-4A04-9F56-81E5D8061857}" type="datetimeFigureOut">
              <a:rPr lang="zh-CN" altLang="en-US" smtClean="0"/>
              <a:t>2021/4/10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9E38970-8790-42ED-BDAA-B4F075DE2BCF}"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A57F24E0-930B-4A04-9F56-81E5D8061857}" type="datetimeFigureOut">
              <a:rPr lang="zh-CN" altLang="en-US" smtClean="0"/>
              <a:t>2021/4/10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9E38970-8790-42ED-BDAA-B4F075DE2BCF}"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A57F24E0-930B-4A04-9F56-81E5D8061857}" type="datetimeFigureOut">
              <a:rPr lang="zh-CN" altLang="en-US" smtClean="0"/>
              <a:t>2021/4/10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9E38970-8790-42ED-BDAA-B4F075DE2BCF}" type="slidenum">
              <a:rPr lang="zh-CN" altLang="en-US" smtClean="0"/>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slide-061">
    <p:spTree>
      <p:nvGrpSpPr>
        <p:cNvPr id="1" name=""/>
        <p:cNvGrpSpPr/>
        <p:nvPr/>
      </p:nvGrpSpPr>
      <p:grpSpPr>
        <a:xfrm>
          <a:off x="0" y="0"/>
          <a:ext cx="0" cy="0"/>
          <a:chOff x="0" y="0"/>
          <a:chExt cx="0" cy="0"/>
        </a:xfrm>
      </p:grpSpPr>
      <p:sp>
        <p:nvSpPr>
          <p:cNvPr id="661" name="Shape 661"/>
          <p:cNvSpPr>
            <a:spLocks noGrp="1"/>
          </p:cNvSpPr>
          <p:nvPr>
            <p:ph type="pic" sz="quarter" idx="13" hasCustomPrompt="1"/>
          </p:nvPr>
        </p:nvSpPr>
        <p:spPr>
          <a:xfrm>
            <a:off x="9144000" y="3429000"/>
            <a:ext cx="3048000" cy="2286001"/>
          </a:xfrm>
          <a:prstGeom prst="rect">
            <a:avLst/>
          </a:prstGeom>
          <a:pattFill prst="pct5">
            <a:fgClr>
              <a:schemeClr val="accent1"/>
            </a:fgClr>
            <a:bgClr>
              <a:schemeClr val="tx2"/>
            </a:bgClr>
          </a:pattFill>
        </p:spPr>
        <p:txBody>
          <a:bodyPr lIns="91439" tIns="45719" rIns="91439" bIns="45719" anchor="t">
            <a:noAutofit/>
          </a:bodyPr>
          <a:lstStyle>
            <a:lvl1pPr marL="182880" marR="0" indent="-182880" algn="l" defTabSz="412750" eaLnBrk="1" fontAlgn="auto" latinLnBrk="0" hangingPunct="1">
              <a:lnSpc>
                <a:spcPct val="120000"/>
              </a:lnSpc>
              <a:spcBef>
                <a:spcPts val="2600"/>
              </a:spcBef>
              <a:spcAft>
                <a:spcPts val="0"/>
              </a:spcAft>
              <a:buClrTx/>
              <a:buSzPct val="75000"/>
              <a:buFontTx/>
              <a:buChar char="•"/>
              <a:defRPr/>
            </a:lvl1pPr>
          </a:lstStyle>
          <a:p>
            <a:r>
              <a:rPr lang="de-DE" dirty="0"/>
              <a:t>Drop Image </a:t>
            </a:r>
            <a:r>
              <a:rPr lang="de-DE" dirty="0" err="1"/>
              <a:t>here</a:t>
            </a:r>
            <a:endParaRPr lang="de-DE" dirty="0"/>
          </a:p>
        </p:txBody>
      </p:sp>
      <p:sp>
        <p:nvSpPr>
          <p:cNvPr id="662" name="Shape 662"/>
          <p:cNvSpPr>
            <a:spLocks noGrp="1"/>
          </p:cNvSpPr>
          <p:nvPr>
            <p:ph type="pic" sz="quarter" idx="14" hasCustomPrompt="1"/>
          </p:nvPr>
        </p:nvSpPr>
        <p:spPr>
          <a:xfrm>
            <a:off x="6096000" y="3429000"/>
            <a:ext cx="3048000" cy="2286001"/>
          </a:xfrm>
          <a:prstGeom prst="rect">
            <a:avLst/>
          </a:prstGeom>
          <a:pattFill prst="pct5">
            <a:fgClr>
              <a:schemeClr val="accent1"/>
            </a:fgClr>
            <a:bgClr>
              <a:schemeClr val="tx2"/>
            </a:bgClr>
          </a:pattFill>
        </p:spPr>
        <p:txBody>
          <a:bodyPr lIns="91439" tIns="45719" rIns="91439" bIns="45719" anchor="t">
            <a:noAutofit/>
          </a:bodyPr>
          <a:lstStyle>
            <a:lvl1pPr marL="182880" marR="0" indent="-182880" algn="l" defTabSz="412750" eaLnBrk="1" fontAlgn="auto" latinLnBrk="0" hangingPunct="1">
              <a:lnSpc>
                <a:spcPct val="120000"/>
              </a:lnSpc>
              <a:spcBef>
                <a:spcPts val="2600"/>
              </a:spcBef>
              <a:spcAft>
                <a:spcPts val="0"/>
              </a:spcAft>
              <a:buClrTx/>
              <a:buSzPct val="75000"/>
              <a:buFontTx/>
              <a:buChar char="•"/>
              <a:defRPr/>
            </a:lvl1pPr>
          </a:lstStyle>
          <a:p>
            <a:r>
              <a:rPr lang="de-DE" dirty="0"/>
              <a:t>Drop Image </a:t>
            </a:r>
            <a:r>
              <a:rPr lang="de-DE" dirty="0" err="1"/>
              <a:t>here</a:t>
            </a:r>
            <a:endParaRPr lang="de-DE" dirty="0"/>
          </a:p>
        </p:txBody>
      </p:sp>
      <p:sp>
        <p:nvSpPr>
          <p:cNvPr id="663" name="Shape 663"/>
          <p:cNvSpPr>
            <a:spLocks noGrp="1"/>
          </p:cNvSpPr>
          <p:nvPr>
            <p:ph type="pic" sz="quarter" idx="15" hasCustomPrompt="1"/>
          </p:nvPr>
        </p:nvSpPr>
        <p:spPr>
          <a:xfrm>
            <a:off x="3048000" y="3429000"/>
            <a:ext cx="3048000" cy="2286001"/>
          </a:xfrm>
          <a:prstGeom prst="rect">
            <a:avLst/>
          </a:prstGeom>
          <a:pattFill prst="pct5">
            <a:fgClr>
              <a:schemeClr val="accent1"/>
            </a:fgClr>
            <a:bgClr>
              <a:schemeClr val="tx2"/>
            </a:bgClr>
          </a:pattFill>
        </p:spPr>
        <p:txBody>
          <a:bodyPr lIns="91439" tIns="45719" rIns="91439" bIns="45719" anchor="t">
            <a:noAutofit/>
          </a:bodyPr>
          <a:lstStyle>
            <a:lvl1pPr marL="182880" marR="0" indent="-182880" algn="l" defTabSz="412750" eaLnBrk="1" fontAlgn="auto" latinLnBrk="0" hangingPunct="1">
              <a:lnSpc>
                <a:spcPct val="120000"/>
              </a:lnSpc>
              <a:spcBef>
                <a:spcPts val="2600"/>
              </a:spcBef>
              <a:spcAft>
                <a:spcPts val="0"/>
              </a:spcAft>
              <a:buClrTx/>
              <a:buSzPct val="75000"/>
              <a:buFontTx/>
              <a:buChar char="•"/>
              <a:defRPr/>
            </a:lvl1pPr>
          </a:lstStyle>
          <a:p>
            <a:r>
              <a:rPr lang="de-DE" dirty="0"/>
              <a:t>Drop Image </a:t>
            </a:r>
            <a:r>
              <a:rPr lang="de-DE" dirty="0" err="1"/>
              <a:t>here</a:t>
            </a:r>
            <a:endParaRPr lang="de-DE" dirty="0"/>
          </a:p>
        </p:txBody>
      </p:sp>
      <p:sp>
        <p:nvSpPr>
          <p:cNvPr id="664" name="Shape 664"/>
          <p:cNvSpPr>
            <a:spLocks noGrp="1"/>
          </p:cNvSpPr>
          <p:nvPr>
            <p:ph type="pic" sz="quarter" idx="16" hasCustomPrompt="1"/>
          </p:nvPr>
        </p:nvSpPr>
        <p:spPr>
          <a:xfrm>
            <a:off x="0" y="3429000"/>
            <a:ext cx="3048000" cy="2286001"/>
          </a:xfrm>
          <a:prstGeom prst="rect">
            <a:avLst/>
          </a:prstGeom>
          <a:pattFill prst="pct5">
            <a:fgClr>
              <a:schemeClr val="accent1"/>
            </a:fgClr>
            <a:bgClr>
              <a:schemeClr val="tx2"/>
            </a:bgClr>
          </a:pattFill>
        </p:spPr>
        <p:txBody>
          <a:bodyPr lIns="91439" tIns="45719" rIns="91439" bIns="45719" anchor="t">
            <a:noAutofit/>
          </a:bodyPr>
          <a:lstStyle>
            <a:lvl1pPr marL="182880" marR="0" indent="-182880" algn="l" defTabSz="412750" eaLnBrk="1" fontAlgn="auto" latinLnBrk="0" hangingPunct="1">
              <a:lnSpc>
                <a:spcPct val="120000"/>
              </a:lnSpc>
              <a:spcBef>
                <a:spcPts val="2600"/>
              </a:spcBef>
              <a:spcAft>
                <a:spcPts val="0"/>
              </a:spcAft>
              <a:buClrTx/>
              <a:buSzPct val="75000"/>
              <a:buFontTx/>
              <a:buChar char="•"/>
              <a:defRPr/>
            </a:lvl1pPr>
          </a:lstStyle>
          <a:p>
            <a:r>
              <a:rPr lang="de-DE" dirty="0"/>
              <a:t>Drop Image </a:t>
            </a:r>
            <a:r>
              <a:rPr lang="de-DE" dirty="0" err="1"/>
              <a:t>here</a:t>
            </a:r>
            <a:endParaRPr lang="de-DE" dirty="0"/>
          </a:p>
        </p:txBody>
      </p:sp>
      <p:sp>
        <p:nvSpPr>
          <p:cNvPr id="666" name="Shape 666"/>
          <p:cNvSpPr>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slide-001">
    <p:spTree>
      <p:nvGrpSpPr>
        <p:cNvPr id="1" name=""/>
        <p:cNvGrpSpPr/>
        <p:nvPr/>
      </p:nvGrpSpPr>
      <p:grpSpPr>
        <a:xfrm>
          <a:off x="0" y="0"/>
          <a:ext cx="0" cy="0"/>
          <a:chOff x="0" y="0"/>
          <a:chExt cx="0" cy="0"/>
        </a:xfrm>
      </p:grpSpPr>
      <p:sp>
        <p:nvSpPr>
          <p:cNvPr id="13" name="Shape 13"/>
          <p:cNvSpPr>
            <a:spLocks noGrp="1"/>
          </p:cNvSpPr>
          <p:nvPr>
            <p:ph type="sldNum" sz="quarter" idx="2"/>
          </p:nvPr>
        </p:nvSpPr>
        <p:spPr>
          <a:prstGeom prst="rect">
            <a:avLst/>
          </a:prstGeom>
        </p:spPr>
        <p:txBody>
          <a:bodyPr/>
          <a:lstStyle/>
          <a:p>
            <a:fld id="{86CB4B4D-7CA3-9044-876B-883B54F8677D}" type="slidenum">
              <a:rPr/>
              <a:t>‹#›</a:t>
            </a:fld>
            <a:endParaRPr/>
          </a:p>
        </p:txBody>
      </p:sp>
      <p:sp>
        <p:nvSpPr>
          <p:cNvPr id="3" name="Shape 39"/>
          <p:cNvSpPr>
            <a:spLocks noGrp="1"/>
          </p:cNvSpPr>
          <p:nvPr>
            <p:ph type="pic" sz="quarter" idx="13" hasCustomPrompt="1"/>
          </p:nvPr>
        </p:nvSpPr>
        <p:spPr>
          <a:xfrm>
            <a:off x="5586198" y="0"/>
            <a:ext cx="6605802" cy="6858000"/>
          </a:xfrm>
          <a:prstGeom prst="rect">
            <a:avLst/>
          </a:prstGeom>
          <a:pattFill prst="pct5">
            <a:fgClr>
              <a:schemeClr val="accent1">
                <a:lumMod val="60000"/>
                <a:lumOff val="40000"/>
              </a:schemeClr>
            </a:fgClr>
            <a:bgClr>
              <a:schemeClr val="tx2"/>
            </a:bgClr>
          </a:pattFill>
        </p:spPr>
        <p:txBody>
          <a:bodyPr lIns="91439" tIns="45719" rIns="91439" bIns="45719" anchor="t">
            <a:noAutofit/>
          </a:bodyPr>
          <a:lstStyle>
            <a:lvl1pPr>
              <a:defRPr baseline="0"/>
            </a:lvl1pPr>
          </a:lstStyle>
          <a:p>
            <a:r>
              <a:rPr lang="de-DE" dirty="0"/>
              <a:t>Drop Image </a:t>
            </a:r>
            <a:r>
              <a:rPr lang="de-DE" dirty="0" err="1"/>
              <a:t>here</a:t>
            </a:r>
            <a:endParaRPr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slide-003">
    <p:spTree>
      <p:nvGrpSpPr>
        <p:cNvPr id="1" name=""/>
        <p:cNvGrpSpPr/>
        <p:nvPr/>
      </p:nvGrpSpPr>
      <p:grpSpPr>
        <a:xfrm>
          <a:off x="0" y="0"/>
          <a:ext cx="0" cy="0"/>
          <a:chOff x="0" y="0"/>
          <a:chExt cx="0" cy="0"/>
        </a:xfrm>
      </p:grpSpPr>
      <p:sp>
        <p:nvSpPr>
          <p:cNvPr id="29" name="Shape 29"/>
          <p:cNvSpPr/>
          <p:nvPr/>
        </p:nvSpPr>
        <p:spPr>
          <a:xfrm>
            <a:off x="10924480" y="6159500"/>
            <a:ext cx="325410" cy="266740"/>
          </a:xfrm>
          <a:prstGeom prst="rect">
            <a:avLst/>
          </a:prstGeom>
          <a:ln w="12700">
            <a:miter lim="400000"/>
          </a:ln>
        </p:spPr>
        <p:txBody>
          <a:bodyPr wrap="none" lIns="25400" tIns="25400" rIns="25400" bIns="25400">
            <a:spAutoFit/>
          </a:bodyPr>
          <a:lstStyle/>
          <a:p>
            <a:pPr>
              <a:spcBef>
                <a:spcPts val="2250"/>
              </a:spcBef>
              <a:defRPr sz="2800">
                <a:solidFill>
                  <a:srgbClr val="797979"/>
                </a:solidFill>
              </a:defRPr>
            </a:pPr>
            <a:fld id="{86CB4B4D-7CA3-9044-876B-883B54F8677D}" type="slidenum">
              <a:rPr sz="1400"/>
              <a:t>‹#›</a:t>
            </a:fld>
            <a:r>
              <a:rPr sz="1400"/>
              <a:t>￼</a:t>
            </a:r>
          </a:p>
        </p:txBody>
      </p:sp>
      <p:pic>
        <p:nvPicPr>
          <p:cNvPr id="30" name="pasted-image.pdf"/>
          <p:cNvPicPr>
            <a:picLocks noChangeAspect="1"/>
          </p:cNvPicPr>
          <p:nvPr userDrawn="1"/>
        </p:nvPicPr>
        <p:blipFill>
          <a:blip r:embed="rId2" cstate="screen"/>
          <a:srcRect l="15193" t="6006" r="15193" b="3060"/>
          <a:stretch>
            <a:fillRect/>
          </a:stretch>
        </p:blipFill>
        <p:spPr>
          <a:xfrm>
            <a:off x="0" y="0"/>
            <a:ext cx="5080001" cy="6858000"/>
          </a:xfrm>
          <a:prstGeom prst="rect">
            <a:avLst/>
          </a:prstGeom>
          <a:ln w="12700">
            <a:miter lim="400000"/>
            <a:headEnd/>
            <a:tailEnd/>
          </a:ln>
        </p:spPr>
      </p:pic>
      <p:sp>
        <p:nvSpPr>
          <p:cNvPr id="31" name="Shape 31"/>
          <p:cNvSpPr>
            <a:spLocks noGrp="1"/>
          </p:cNvSpPr>
          <p:nvPr>
            <p:ph type="sldNum" sz="quarter" idx="2"/>
          </p:nvPr>
        </p:nvSpPr>
        <p:spPr>
          <a:prstGeom prst="rect">
            <a:avLst/>
          </a:prstGeom>
        </p:spPr>
        <p:txBody>
          <a:bodyPr/>
          <a:lstStyle/>
          <a:p>
            <a:fld id="{86CB4B4D-7CA3-9044-876B-883B54F8677D}" type="slidenum">
              <a:rPr/>
              <a:t>‹#›</a:t>
            </a:fld>
            <a:endParaRPr/>
          </a:p>
        </p:txBody>
      </p:sp>
      <p:sp>
        <p:nvSpPr>
          <p:cNvPr id="5" name="Shape 39"/>
          <p:cNvSpPr>
            <a:spLocks noGrp="1"/>
          </p:cNvSpPr>
          <p:nvPr>
            <p:ph type="pic" sz="quarter" idx="13" hasCustomPrompt="1"/>
          </p:nvPr>
        </p:nvSpPr>
        <p:spPr>
          <a:xfrm>
            <a:off x="0" y="0"/>
            <a:ext cx="5080001" cy="6858000"/>
          </a:xfrm>
          <a:prstGeom prst="rect">
            <a:avLst/>
          </a:prstGeom>
          <a:pattFill prst="pct5">
            <a:fgClr>
              <a:schemeClr val="accent1">
                <a:lumMod val="60000"/>
                <a:lumOff val="40000"/>
              </a:schemeClr>
            </a:fgClr>
            <a:bgClr>
              <a:schemeClr val="tx2"/>
            </a:bgClr>
          </a:pattFill>
        </p:spPr>
        <p:txBody>
          <a:bodyPr lIns="91439" tIns="45719" rIns="91439" bIns="45719" anchor="t">
            <a:noAutofit/>
          </a:bodyPr>
          <a:lstStyle>
            <a:lvl1pPr marL="182880" marR="0" indent="-182880" algn="l" defTabSz="412750" eaLnBrk="1" fontAlgn="auto" latinLnBrk="0" hangingPunct="1">
              <a:lnSpc>
                <a:spcPct val="120000"/>
              </a:lnSpc>
              <a:spcBef>
                <a:spcPts val="2600"/>
              </a:spcBef>
              <a:spcAft>
                <a:spcPts val="0"/>
              </a:spcAft>
              <a:buClrTx/>
              <a:buSzPct val="75000"/>
              <a:buFontTx/>
              <a:buChar char="•"/>
              <a:defRPr/>
            </a:lvl1pPr>
          </a:lstStyle>
          <a:p>
            <a:r>
              <a:rPr lang="de-DE" dirty="0"/>
              <a:t>Drop Image </a:t>
            </a:r>
            <a:r>
              <a:rPr lang="de-DE" dirty="0" err="1"/>
              <a:t>here</a:t>
            </a:r>
            <a:endParaRPr lang="de-DE"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slide-004">
    <p:spTree>
      <p:nvGrpSpPr>
        <p:cNvPr id="1" name=""/>
        <p:cNvGrpSpPr/>
        <p:nvPr/>
      </p:nvGrpSpPr>
      <p:grpSpPr>
        <a:xfrm>
          <a:off x="0" y="0"/>
          <a:ext cx="0" cy="0"/>
          <a:chOff x="0" y="0"/>
          <a:chExt cx="0" cy="0"/>
        </a:xfrm>
      </p:grpSpPr>
      <p:sp>
        <p:nvSpPr>
          <p:cNvPr id="38" name="Shape 38"/>
          <p:cNvSpPr/>
          <p:nvPr/>
        </p:nvSpPr>
        <p:spPr>
          <a:xfrm>
            <a:off x="10924480" y="6159500"/>
            <a:ext cx="325410" cy="266740"/>
          </a:xfrm>
          <a:prstGeom prst="rect">
            <a:avLst/>
          </a:prstGeom>
          <a:ln w="12700">
            <a:miter lim="400000"/>
          </a:ln>
        </p:spPr>
        <p:txBody>
          <a:bodyPr wrap="none" lIns="25400" tIns="25400" rIns="25400" bIns="25400">
            <a:spAutoFit/>
          </a:bodyPr>
          <a:lstStyle/>
          <a:p>
            <a:pPr>
              <a:spcBef>
                <a:spcPts val="2250"/>
              </a:spcBef>
              <a:defRPr sz="2800">
                <a:solidFill>
                  <a:srgbClr val="797979"/>
                </a:solidFill>
              </a:defRPr>
            </a:pPr>
            <a:fld id="{86CB4B4D-7CA3-9044-876B-883B54F8677D}" type="slidenum">
              <a:rPr sz="1400"/>
              <a:t>‹#›</a:t>
            </a:fld>
            <a:r>
              <a:rPr sz="1400"/>
              <a:t>￼</a:t>
            </a:r>
          </a:p>
        </p:txBody>
      </p:sp>
      <p:sp>
        <p:nvSpPr>
          <p:cNvPr id="40" name="Shape 40"/>
          <p:cNvSpPr>
            <a:spLocks noGrp="1"/>
          </p:cNvSpPr>
          <p:nvPr>
            <p:ph type="sldNum" sz="quarter" idx="2"/>
          </p:nvPr>
        </p:nvSpPr>
        <p:spPr>
          <a:prstGeom prst="rect">
            <a:avLst/>
          </a:prstGeom>
        </p:spPr>
        <p:txBody>
          <a:bodyPr/>
          <a:lstStyle/>
          <a:p>
            <a:fld id="{86CB4B4D-7CA3-9044-876B-883B54F8677D}" type="slidenum">
              <a:rPr/>
              <a:t>‹#›</a:t>
            </a:fld>
            <a:endParaRPr/>
          </a:p>
        </p:txBody>
      </p:sp>
      <p:sp>
        <p:nvSpPr>
          <p:cNvPr id="6" name="Picture Placeholder 3"/>
          <p:cNvSpPr txBox="1"/>
          <p:nvPr userDrawn="1"/>
        </p:nvSpPr>
        <p:spPr>
          <a:xfrm>
            <a:off x="8010154" y="1091243"/>
            <a:ext cx="1760730" cy="1746515"/>
          </a:xfrm>
          <a:custGeom>
            <a:avLst/>
            <a:gdLst>
              <a:gd name="connsiteX0" fmla="*/ 1090639 w 2181277"/>
              <a:gd name="connsiteY0" fmla="*/ 0 h 2181277"/>
              <a:gd name="connsiteX1" fmla="*/ 1530401 w 2181277"/>
              <a:gd name="connsiteY1" fmla="*/ 181378 h 2181277"/>
              <a:gd name="connsiteX2" fmla="*/ 1999900 w 2181277"/>
              <a:gd name="connsiteY2" fmla="*/ 650877 h 2181277"/>
              <a:gd name="connsiteX3" fmla="*/ 1999900 w 2181277"/>
              <a:gd name="connsiteY3" fmla="*/ 1530401 h 2181277"/>
              <a:gd name="connsiteX4" fmla="*/ 1530401 w 2181277"/>
              <a:gd name="connsiteY4" fmla="*/ 1999900 h 2181277"/>
              <a:gd name="connsiteX5" fmla="*/ 650877 w 2181277"/>
              <a:gd name="connsiteY5" fmla="*/ 1999900 h 2181277"/>
              <a:gd name="connsiteX6" fmla="*/ 181378 w 2181277"/>
              <a:gd name="connsiteY6" fmla="*/ 1530401 h 2181277"/>
              <a:gd name="connsiteX7" fmla="*/ 181378 w 2181277"/>
              <a:gd name="connsiteY7" fmla="*/ 650877 h 2181277"/>
              <a:gd name="connsiteX8" fmla="*/ 650877 w 2181277"/>
              <a:gd name="connsiteY8" fmla="*/ 181378 h 2181277"/>
              <a:gd name="connsiteX9" fmla="*/ 1090639 w 2181277"/>
              <a:gd name="connsiteY9" fmla="*/ 0 h 2181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81277" h="2181277">
                <a:moveTo>
                  <a:pt x="1090639" y="0"/>
                </a:moveTo>
                <a:cubicBezTo>
                  <a:pt x="1250061" y="0"/>
                  <a:pt x="1409483" y="60459"/>
                  <a:pt x="1530401" y="181378"/>
                </a:cubicBezTo>
                <a:lnTo>
                  <a:pt x="1999900" y="650877"/>
                </a:lnTo>
                <a:cubicBezTo>
                  <a:pt x="2241737" y="892714"/>
                  <a:pt x="2241737" y="1288564"/>
                  <a:pt x="1999900" y="1530401"/>
                </a:cubicBezTo>
                <a:lnTo>
                  <a:pt x="1530401" y="1999900"/>
                </a:lnTo>
                <a:cubicBezTo>
                  <a:pt x="1288564" y="2241737"/>
                  <a:pt x="892714" y="2241737"/>
                  <a:pt x="650877" y="1999900"/>
                </a:cubicBezTo>
                <a:lnTo>
                  <a:pt x="181378" y="1530401"/>
                </a:lnTo>
                <a:cubicBezTo>
                  <a:pt x="-60459" y="1288564"/>
                  <a:pt x="-60459" y="892714"/>
                  <a:pt x="181378" y="650877"/>
                </a:cubicBezTo>
                <a:lnTo>
                  <a:pt x="650877" y="181378"/>
                </a:lnTo>
                <a:cubicBezTo>
                  <a:pt x="771796" y="60459"/>
                  <a:pt x="931217" y="0"/>
                  <a:pt x="1090639" y="0"/>
                </a:cubicBezTo>
                <a:close/>
              </a:path>
            </a:pathLst>
          </a:custGeom>
          <a:pattFill prst="pct10">
            <a:fgClr>
              <a:schemeClr val="accent1">
                <a:lumMod val="40000"/>
                <a:lumOff val="60000"/>
              </a:schemeClr>
            </a:fgClr>
            <a:bgClr>
              <a:schemeClr val="tx2"/>
            </a:bgClr>
          </a:pattFill>
        </p:spPr>
        <p:txBody>
          <a:bodyPr wrap="square" anchor="ctr">
            <a:noAutofit/>
          </a:bodyPr>
          <a:lstStyle>
            <a:lvl1pPr marL="366395" marR="0" indent="-366395" algn="ctr" defTabSz="825500" latinLnBrk="0">
              <a:lnSpc>
                <a:spcPct val="120000"/>
              </a:lnSpc>
              <a:spcBef>
                <a:spcPts val="5200"/>
              </a:spcBef>
              <a:spcAft>
                <a:spcPts val="0"/>
              </a:spcAft>
              <a:buClrTx/>
              <a:buSzPct val="75000"/>
              <a:buFontTx/>
              <a:buChar char="•"/>
              <a:defRPr sz="1600" b="0" i="0" u="none" strike="noStrike" cap="none" spc="0" baseline="0">
                <a:ln>
                  <a:noFill/>
                </a:ln>
                <a:solidFill>
                  <a:srgbClr val="5E5E5E"/>
                </a:solidFill>
                <a:uFillTx/>
                <a:latin typeface="Titillium" charset="0"/>
                <a:ea typeface="Titillium" charset="0"/>
                <a:cs typeface="Titillium" charset="0"/>
                <a:sym typeface="Montserrat Light"/>
              </a:defRPr>
            </a:lvl1pPr>
            <a:lvl2pPr marL="1001395" marR="0" indent="-366395" algn="l" defTabSz="825500" latinLnBrk="0">
              <a:lnSpc>
                <a:spcPct val="120000"/>
              </a:lnSpc>
              <a:spcBef>
                <a:spcPts val="5200"/>
              </a:spcBef>
              <a:spcAft>
                <a:spcPts val="0"/>
              </a:spcAft>
              <a:buClrTx/>
              <a:buSzPct val="75000"/>
              <a:buFontTx/>
              <a:buChar char="•"/>
              <a:defRPr sz="3000" b="0" i="0" u="none" strike="noStrike" cap="none" spc="0" baseline="0">
                <a:ln>
                  <a:noFill/>
                </a:ln>
                <a:solidFill>
                  <a:srgbClr val="5E5E5E"/>
                </a:solidFill>
                <a:uFillTx/>
                <a:latin typeface="Montserrat Light"/>
                <a:ea typeface="Montserrat Light"/>
                <a:cs typeface="Montserrat Light"/>
                <a:sym typeface="Montserrat Light"/>
              </a:defRPr>
            </a:lvl2pPr>
            <a:lvl3pPr marL="1636395" marR="0" indent="-366395" algn="l" defTabSz="825500" latinLnBrk="0">
              <a:lnSpc>
                <a:spcPct val="120000"/>
              </a:lnSpc>
              <a:spcBef>
                <a:spcPts val="5200"/>
              </a:spcBef>
              <a:spcAft>
                <a:spcPts val="0"/>
              </a:spcAft>
              <a:buClrTx/>
              <a:buSzPct val="75000"/>
              <a:buFontTx/>
              <a:buChar char="•"/>
              <a:defRPr sz="3000" b="0" i="0" u="none" strike="noStrike" cap="none" spc="0" baseline="0">
                <a:ln>
                  <a:noFill/>
                </a:ln>
                <a:solidFill>
                  <a:srgbClr val="5E5E5E"/>
                </a:solidFill>
                <a:uFillTx/>
                <a:latin typeface="Montserrat Light"/>
                <a:ea typeface="Montserrat Light"/>
                <a:cs typeface="Montserrat Light"/>
                <a:sym typeface="Montserrat Light"/>
              </a:defRPr>
            </a:lvl3pPr>
            <a:lvl4pPr marL="2271395" marR="0" indent="-366395" algn="l" defTabSz="825500" latinLnBrk="0">
              <a:lnSpc>
                <a:spcPct val="120000"/>
              </a:lnSpc>
              <a:spcBef>
                <a:spcPts val="5200"/>
              </a:spcBef>
              <a:spcAft>
                <a:spcPts val="0"/>
              </a:spcAft>
              <a:buClrTx/>
              <a:buSzPct val="75000"/>
              <a:buFontTx/>
              <a:buChar char="•"/>
              <a:defRPr sz="3000" b="0" i="0" u="none" strike="noStrike" cap="none" spc="0" baseline="0">
                <a:ln>
                  <a:noFill/>
                </a:ln>
                <a:solidFill>
                  <a:srgbClr val="5E5E5E"/>
                </a:solidFill>
                <a:uFillTx/>
                <a:latin typeface="Montserrat Light"/>
                <a:ea typeface="Montserrat Light"/>
                <a:cs typeface="Montserrat Light"/>
                <a:sym typeface="Montserrat Light"/>
              </a:defRPr>
            </a:lvl4pPr>
            <a:lvl5pPr marL="2906395" marR="0" indent="-366395" algn="l" defTabSz="825500" latinLnBrk="0">
              <a:lnSpc>
                <a:spcPct val="120000"/>
              </a:lnSpc>
              <a:spcBef>
                <a:spcPts val="5200"/>
              </a:spcBef>
              <a:spcAft>
                <a:spcPts val="0"/>
              </a:spcAft>
              <a:buClrTx/>
              <a:buSzPct val="75000"/>
              <a:buFontTx/>
              <a:buChar char="•"/>
              <a:defRPr sz="3000" b="0" i="0" u="none" strike="noStrike" cap="none" spc="0" baseline="0">
                <a:ln>
                  <a:noFill/>
                </a:ln>
                <a:solidFill>
                  <a:srgbClr val="5E5E5E"/>
                </a:solidFill>
                <a:uFillTx/>
                <a:latin typeface="Montserrat Light"/>
                <a:ea typeface="Montserrat Light"/>
                <a:cs typeface="Montserrat Light"/>
                <a:sym typeface="Montserrat Light"/>
              </a:defRPr>
            </a:lvl5pPr>
            <a:lvl6pPr marL="14165580" marR="0" indent="-10990580" algn="l" defTabSz="825500" latinLnBrk="0">
              <a:lnSpc>
                <a:spcPct val="120000"/>
              </a:lnSpc>
              <a:spcBef>
                <a:spcPts val="5200"/>
              </a:spcBef>
              <a:spcAft>
                <a:spcPts val="0"/>
              </a:spcAft>
              <a:buClrTx/>
              <a:buSzPct val="75000"/>
              <a:buFontTx/>
              <a:buChar char="•"/>
              <a:defRPr sz="3000" b="0" i="0" u="none" strike="noStrike" cap="none" spc="0" baseline="0">
                <a:ln>
                  <a:noFill/>
                </a:ln>
                <a:solidFill>
                  <a:srgbClr val="5E5E5E"/>
                </a:solidFill>
                <a:uFillTx/>
                <a:latin typeface="Montserrat Light"/>
                <a:ea typeface="Montserrat Light"/>
                <a:cs typeface="Montserrat Light"/>
                <a:sym typeface="Montserrat Light"/>
              </a:defRPr>
            </a:lvl6pPr>
            <a:lvl7pPr marL="14800580" marR="0" indent="-10990580" algn="l" defTabSz="825500" latinLnBrk="0">
              <a:lnSpc>
                <a:spcPct val="120000"/>
              </a:lnSpc>
              <a:spcBef>
                <a:spcPts val="5200"/>
              </a:spcBef>
              <a:spcAft>
                <a:spcPts val="0"/>
              </a:spcAft>
              <a:buClrTx/>
              <a:buSzPct val="75000"/>
              <a:buFontTx/>
              <a:buChar char="•"/>
              <a:defRPr sz="3000" b="0" i="0" u="none" strike="noStrike" cap="none" spc="0" baseline="0">
                <a:ln>
                  <a:noFill/>
                </a:ln>
                <a:solidFill>
                  <a:srgbClr val="5E5E5E"/>
                </a:solidFill>
                <a:uFillTx/>
                <a:latin typeface="Montserrat Light"/>
                <a:ea typeface="Montserrat Light"/>
                <a:cs typeface="Montserrat Light"/>
                <a:sym typeface="Montserrat Light"/>
              </a:defRPr>
            </a:lvl7pPr>
            <a:lvl8pPr marL="15435580" marR="0" indent="-10990580" algn="l" defTabSz="825500" latinLnBrk="0">
              <a:lnSpc>
                <a:spcPct val="120000"/>
              </a:lnSpc>
              <a:spcBef>
                <a:spcPts val="5200"/>
              </a:spcBef>
              <a:spcAft>
                <a:spcPts val="0"/>
              </a:spcAft>
              <a:buClrTx/>
              <a:buSzPct val="75000"/>
              <a:buFontTx/>
              <a:buChar char="•"/>
              <a:defRPr sz="3000" b="0" i="0" u="none" strike="noStrike" cap="none" spc="0" baseline="0">
                <a:ln>
                  <a:noFill/>
                </a:ln>
                <a:solidFill>
                  <a:srgbClr val="5E5E5E"/>
                </a:solidFill>
                <a:uFillTx/>
                <a:latin typeface="Montserrat Light"/>
                <a:ea typeface="Montserrat Light"/>
                <a:cs typeface="Montserrat Light"/>
                <a:sym typeface="Montserrat Light"/>
              </a:defRPr>
            </a:lvl8pPr>
            <a:lvl9pPr marL="16070580" marR="0" indent="-10990580" algn="l" defTabSz="825500" latinLnBrk="0">
              <a:lnSpc>
                <a:spcPct val="120000"/>
              </a:lnSpc>
              <a:spcBef>
                <a:spcPts val="5200"/>
              </a:spcBef>
              <a:spcAft>
                <a:spcPts val="0"/>
              </a:spcAft>
              <a:buClrTx/>
              <a:buSzPct val="75000"/>
              <a:buFontTx/>
              <a:buChar char="•"/>
              <a:defRPr sz="3000" b="0" i="0" u="none" strike="noStrike" cap="none" spc="0" baseline="0">
                <a:ln>
                  <a:noFill/>
                </a:ln>
                <a:solidFill>
                  <a:srgbClr val="5E5E5E"/>
                </a:solidFill>
                <a:uFillTx/>
                <a:latin typeface="Montserrat Light"/>
                <a:ea typeface="Montserrat Light"/>
                <a:cs typeface="Montserrat Light"/>
                <a:sym typeface="Montserrat Light"/>
              </a:defRPr>
            </a:lvl9pPr>
          </a:lstStyle>
          <a:p>
            <a:pPr hangingPunct="1"/>
            <a:r>
              <a:rPr lang="en-US" sz="800"/>
              <a:t>Insert Image</a:t>
            </a:r>
          </a:p>
        </p:txBody>
      </p:sp>
      <p:sp>
        <p:nvSpPr>
          <p:cNvPr id="13" name="Picture Placeholder 3"/>
          <p:cNvSpPr>
            <a:spLocks noGrp="1"/>
          </p:cNvSpPr>
          <p:nvPr>
            <p:ph type="pic" sz="quarter" idx="17" hasCustomPrompt="1"/>
          </p:nvPr>
        </p:nvSpPr>
        <p:spPr>
          <a:xfrm>
            <a:off x="7965847" y="1039830"/>
            <a:ext cx="1849342" cy="1849340"/>
          </a:xfrm>
          <a:custGeom>
            <a:avLst/>
            <a:gdLst>
              <a:gd name="connsiteX0" fmla="*/ 1090639 w 2181277"/>
              <a:gd name="connsiteY0" fmla="*/ 0 h 2181277"/>
              <a:gd name="connsiteX1" fmla="*/ 1530401 w 2181277"/>
              <a:gd name="connsiteY1" fmla="*/ 181378 h 2181277"/>
              <a:gd name="connsiteX2" fmla="*/ 1999900 w 2181277"/>
              <a:gd name="connsiteY2" fmla="*/ 650877 h 2181277"/>
              <a:gd name="connsiteX3" fmla="*/ 1999900 w 2181277"/>
              <a:gd name="connsiteY3" fmla="*/ 1530401 h 2181277"/>
              <a:gd name="connsiteX4" fmla="*/ 1530401 w 2181277"/>
              <a:gd name="connsiteY4" fmla="*/ 1999900 h 2181277"/>
              <a:gd name="connsiteX5" fmla="*/ 650877 w 2181277"/>
              <a:gd name="connsiteY5" fmla="*/ 1999900 h 2181277"/>
              <a:gd name="connsiteX6" fmla="*/ 181378 w 2181277"/>
              <a:gd name="connsiteY6" fmla="*/ 1530401 h 2181277"/>
              <a:gd name="connsiteX7" fmla="*/ 181378 w 2181277"/>
              <a:gd name="connsiteY7" fmla="*/ 650877 h 2181277"/>
              <a:gd name="connsiteX8" fmla="*/ 650877 w 2181277"/>
              <a:gd name="connsiteY8" fmla="*/ 181378 h 2181277"/>
              <a:gd name="connsiteX9" fmla="*/ 1090639 w 2181277"/>
              <a:gd name="connsiteY9" fmla="*/ 0 h 2181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81277" h="2181277">
                <a:moveTo>
                  <a:pt x="1090639" y="0"/>
                </a:moveTo>
                <a:cubicBezTo>
                  <a:pt x="1250061" y="0"/>
                  <a:pt x="1409483" y="60459"/>
                  <a:pt x="1530401" y="181378"/>
                </a:cubicBezTo>
                <a:lnTo>
                  <a:pt x="1999900" y="650877"/>
                </a:lnTo>
                <a:cubicBezTo>
                  <a:pt x="2241737" y="892714"/>
                  <a:pt x="2241737" y="1288564"/>
                  <a:pt x="1999900" y="1530401"/>
                </a:cubicBezTo>
                <a:lnTo>
                  <a:pt x="1530401" y="1999900"/>
                </a:lnTo>
                <a:cubicBezTo>
                  <a:pt x="1288564" y="2241737"/>
                  <a:pt x="892714" y="2241737"/>
                  <a:pt x="650877" y="1999900"/>
                </a:cubicBezTo>
                <a:lnTo>
                  <a:pt x="181378" y="1530401"/>
                </a:lnTo>
                <a:cubicBezTo>
                  <a:pt x="-60459" y="1288564"/>
                  <a:pt x="-60459" y="892714"/>
                  <a:pt x="181378" y="650877"/>
                </a:cubicBezTo>
                <a:lnTo>
                  <a:pt x="650877" y="181378"/>
                </a:lnTo>
                <a:cubicBezTo>
                  <a:pt x="771796" y="60459"/>
                  <a:pt x="931217" y="0"/>
                  <a:pt x="1090639" y="0"/>
                </a:cubicBezTo>
                <a:close/>
              </a:path>
            </a:pathLst>
          </a:custGeom>
          <a:pattFill prst="pct5">
            <a:fgClr>
              <a:schemeClr val="accent1">
                <a:lumMod val="60000"/>
                <a:lumOff val="40000"/>
              </a:schemeClr>
            </a:fgClr>
            <a:bgClr>
              <a:schemeClr val="tx2"/>
            </a:bgClr>
          </a:pattFill>
        </p:spPr>
        <p:txBody>
          <a:bodyPr wrap="square" anchor="ctr">
            <a:noAutofit/>
          </a:bodyPr>
          <a:lstStyle>
            <a:lvl1pPr algn="ctr">
              <a:defRPr sz="800" b="0" i="0">
                <a:latin typeface="Titillium" charset="0"/>
                <a:ea typeface="Titillium" charset="0"/>
                <a:cs typeface="Titillium" charset="0"/>
              </a:defRPr>
            </a:lvl1pPr>
          </a:lstStyle>
          <a:p>
            <a:r>
              <a:rPr lang="de-DE" dirty="0"/>
              <a:t>Drop Image </a:t>
            </a:r>
            <a:r>
              <a:rPr lang="de-DE" dirty="0" err="1"/>
              <a:t>here</a:t>
            </a:r>
            <a:endParaRPr lang="de-DE"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slide-005">
    <p:spTree>
      <p:nvGrpSpPr>
        <p:cNvPr id="1" name=""/>
        <p:cNvGrpSpPr/>
        <p:nvPr/>
      </p:nvGrpSpPr>
      <p:grpSpPr>
        <a:xfrm>
          <a:off x="0" y="0"/>
          <a:ext cx="0" cy="0"/>
          <a:chOff x="0" y="0"/>
          <a:chExt cx="0" cy="0"/>
        </a:xfrm>
      </p:grpSpPr>
      <p:sp>
        <p:nvSpPr>
          <p:cNvPr id="47" name="Shape 47"/>
          <p:cNvSpPr/>
          <p:nvPr/>
        </p:nvSpPr>
        <p:spPr>
          <a:xfrm>
            <a:off x="10924480" y="6159500"/>
            <a:ext cx="325410" cy="266740"/>
          </a:xfrm>
          <a:prstGeom prst="rect">
            <a:avLst/>
          </a:prstGeom>
          <a:ln w="12700">
            <a:miter lim="400000"/>
          </a:ln>
        </p:spPr>
        <p:txBody>
          <a:bodyPr wrap="none" lIns="25400" tIns="25400" rIns="25400" bIns="25400">
            <a:spAutoFit/>
          </a:bodyPr>
          <a:lstStyle/>
          <a:p>
            <a:pPr>
              <a:spcBef>
                <a:spcPts val="2250"/>
              </a:spcBef>
              <a:defRPr sz="2800">
                <a:solidFill>
                  <a:srgbClr val="797979"/>
                </a:solidFill>
              </a:defRPr>
            </a:pPr>
            <a:fld id="{86CB4B4D-7CA3-9044-876B-883B54F8677D}" type="slidenum">
              <a:rPr sz="1400"/>
              <a:t>‹#›</a:t>
            </a:fld>
            <a:r>
              <a:rPr sz="1400"/>
              <a:t>￼</a:t>
            </a:r>
          </a:p>
        </p:txBody>
      </p:sp>
      <p:sp>
        <p:nvSpPr>
          <p:cNvPr id="50" name="Shape 50"/>
          <p:cNvSpPr>
            <a:spLocks noGrp="1"/>
          </p:cNvSpPr>
          <p:nvPr>
            <p:ph type="sldNum" sz="quarter" idx="2"/>
          </p:nvPr>
        </p:nvSpPr>
        <p:spPr>
          <a:prstGeom prst="rect">
            <a:avLst/>
          </a:prstGeom>
        </p:spPr>
        <p:txBody>
          <a:bodyPr/>
          <a:lstStyle/>
          <a:p>
            <a:fld id="{86CB4B4D-7CA3-9044-876B-883B54F8677D}" type="slidenum">
              <a:rPr/>
              <a:t>‹#›</a:t>
            </a:fld>
            <a:endParaRPr/>
          </a:p>
        </p:txBody>
      </p:sp>
      <p:sp>
        <p:nvSpPr>
          <p:cNvPr id="8" name="Shape 39"/>
          <p:cNvSpPr>
            <a:spLocks noGrp="1"/>
          </p:cNvSpPr>
          <p:nvPr>
            <p:ph type="pic" sz="quarter" idx="14" hasCustomPrompt="1"/>
          </p:nvPr>
        </p:nvSpPr>
        <p:spPr>
          <a:xfrm>
            <a:off x="8928000" y="1016745"/>
            <a:ext cx="3264000" cy="4824511"/>
          </a:xfrm>
          <a:prstGeom prst="rect">
            <a:avLst/>
          </a:prstGeom>
          <a:pattFill prst="pct5">
            <a:fgClr>
              <a:schemeClr val="accent1">
                <a:lumMod val="60000"/>
                <a:lumOff val="40000"/>
              </a:schemeClr>
            </a:fgClr>
            <a:bgClr>
              <a:schemeClr val="tx2"/>
            </a:bgClr>
          </a:pattFill>
        </p:spPr>
        <p:txBody>
          <a:bodyPr lIns="91439" tIns="45719" rIns="91439" bIns="45719" anchor="t">
            <a:noAutofit/>
          </a:bodyPr>
          <a:lstStyle>
            <a:lvl1pPr marL="182880" marR="0" indent="-182880" algn="l" defTabSz="412750" eaLnBrk="1" fontAlgn="auto" latinLnBrk="0" hangingPunct="1">
              <a:lnSpc>
                <a:spcPct val="120000"/>
              </a:lnSpc>
              <a:spcBef>
                <a:spcPts val="2600"/>
              </a:spcBef>
              <a:spcAft>
                <a:spcPts val="0"/>
              </a:spcAft>
              <a:buClrTx/>
              <a:buSzPct val="75000"/>
              <a:buFontTx/>
              <a:buChar char="•"/>
              <a:defRPr>
                <a:effectLst>
                  <a:glow>
                    <a:schemeClr val="accent1">
                      <a:alpha val="40000"/>
                    </a:schemeClr>
                  </a:glow>
                </a:effectLst>
              </a:defRPr>
            </a:lvl1pPr>
          </a:lstStyle>
          <a:p>
            <a:r>
              <a:rPr lang="de-DE" dirty="0"/>
              <a:t>Drop Image </a:t>
            </a:r>
            <a:r>
              <a:rPr lang="de-DE" dirty="0" err="1"/>
              <a:t>here</a:t>
            </a:r>
            <a:endParaRPr lang="de-DE"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slide-010">
    <p:spTree>
      <p:nvGrpSpPr>
        <p:cNvPr id="1" name=""/>
        <p:cNvGrpSpPr/>
        <p:nvPr/>
      </p:nvGrpSpPr>
      <p:grpSpPr>
        <a:xfrm>
          <a:off x="0" y="0"/>
          <a:ext cx="0" cy="0"/>
          <a:chOff x="0" y="0"/>
          <a:chExt cx="0" cy="0"/>
        </a:xfrm>
      </p:grpSpPr>
      <p:sp>
        <p:nvSpPr>
          <p:cNvPr id="97" name="Shape 97"/>
          <p:cNvSpPr/>
          <p:nvPr/>
        </p:nvSpPr>
        <p:spPr>
          <a:xfrm>
            <a:off x="10924480" y="6159500"/>
            <a:ext cx="325410" cy="266740"/>
          </a:xfrm>
          <a:prstGeom prst="rect">
            <a:avLst/>
          </a:prstGeom>
          <a:ln w="12700">
            <a:miter lim="400000"/>
          </a:ln>
        </p:spPr>
        <p:txBody>
          <a:bodyPr wrap="none" lIns="25400" tIns="25400" rIns="25400" bIns="25400">
            <a:spAutoFit/>
          </a:bodyPr>
          <a:lstStyle/>
          <a:p>
            <a:pPr>
              <a:spcBef>
                <a:spcPts val="2250"/>
              </a:spcBef>
              <a:defRPr sz="2800">
                <a:solidFill>
                  <a:srgbClr val="797979"/>
                </a:solidFill>
              </a:defRPr>
            </a:pPr>
            <a:fld id="{86CB4B4D-7CA3-9044-876B-883B54F8677D}" type="slidenum">
              <a:rPr sz="1400"/>
              <a:t>‹#›</a:t>
            </a:fld>
            <a:r>
              <a:rPr sz="1400"/>
              <a:t>￼</a:t>
            </a:r>
          </a:p>
        </p:txBody>
      </p:sp>
      <p:sp>
        <p:nvSpPr>
          <p:cNvPr id="101" name="Shape 101"/>
          <p:cNvSpPr>
            <a:spLocks noGrp="1"/>
          </p:cNvSpPr>
          <p:nvPr>
            <p:ph type="sldNum" sz="quarter" idx="2"/>
          </p:nvPr>
        </p:nvSpPr>
        <p:spPr>
          <a:prstGeom prst="rect">
            <a:avLst/>
          </a:prstGeom>
        </p:spPr>
        <p:txBody>
          <a:bodyPr/>
          <a:lstStyle/>
          <a:p>
            <a:fld id="{86CB4B4D-7CA3-9044-876B-883B54F8677D}" type="slidenum">
              <a:rPr/>
              <a:t>‹#›</a:t>
            </a:fld>
            <a:endParaRPr/>
          </a:p>
        </p:txBody>
      </p:sp>
      <p:sp>
        <p:nvSpPr>
          <p:cNvPr id="15" name="Shape 674"/>
          <p:cNvSpPr>
            <a:spLocks noGrp="1"/>
          </p:cNvSpPr>
          <p:nvPr>
            <p:ph type="pic" sz="quarter" idx="21" hasCustomPrompt="1"/>
          </p:nvPr>
        </p:nvSpPr>
        <p:spPr>
          <a:xfrm>
            <a:off x="1552765" y="2688196"/>
            <a:ext cx="1479172" cy="1482959"/>
          </a:xfrm>
          <a:prstGeom prst="octagon">
            <a:avLst/>
          </a:prstGeom>
          <a:pattFill prst="pct5">
            <a:fgClr>
              <a:schemeClr val="accent1"/>
            </a:fgClr>
            <a:bgClr>
              <a:schemeClr val="tx2"/>
            </a:bgClr>
          </a:pattFill>
          <a:effectLst>
            <a:softEdge rad="0"/>
          </a:effectLst>
        </p:spPr>
        <p:txBody>
          <a:bodyPr wrap="square" lIns="91439" tIns="45719" rIns="91439" bIns="45719" anchor="t">
            <a:noAutofit/>
          </a:bodyPr>
          <a:lstStyle>
            <a:lvl1pPr marL="182880" marR="0" indent="-182880" algn="l" defTabSz="412750" eaLnBrk="1" fontAlgn="auto" latinLnBrk="0" hangingPunct="1">
              <a:lnSpc>
                <a:spcPct val="120000"/>
              </a:lnSpc>
              <a:spcBef>
                <a:spcPts val="2600"/>
              </a:spcBef>
              <a:spcAft>
                <a:spcPts val="0"/>
              </a:spcAft>
              <a:buClrTx/>
              <a:buSzPct val="75000"/>
              <a:buFontTx/>
              <a:buChar char="•"/>
              <a:defRPr/>
            </a:lvl1pPr>
          </a:lstStyle>
          <a:p>
            <a:r>
              <a:rPr lang="de-DE" dirty="0"/>
              <a:t>Drop Image </a:t>
            </a:r>
            <a:r>
              <a:rPr lang="de-DE" dirty="0" err="1"/>
              <a:t>here</a:t>
            </a:r>
            <a:endParaRPr lang="de-DE" dirty="0"/>
          </a:p>
        </p:txBody>
      </p:sp>
      <p:sp>
        <p:nvSpPr>
          <p:cNvPr id="16" name="Shape 674"/>
          <p:cNvSpPr>
            <a:spLocks noGrp="1"/>
          </p:cNvSpPr>
          <p:nvPr>
            <p:ph type="pic" sz="quarter" idx="22" hasCustomPrompt="1"/>
          </p:nvPr>
        </p:nvSpPr>
        <p:spPr>
          <a:xfrm>
            <a:off x="5364004" y="2691985"/>
            <a:ext cx="1479172" cy="1482959"/>
          </a:xfrm>
          <a:prstGeom prst="octagon">
            <a:avLst/>
          </a:prstGeom>
          <a:pattFill prst="pct5">
            <a:fgClr>
              <a:schemeClr val="accent1"/>
            </a:fgClr>
            <a:bgClr>
              <a:schemeClr val="tx2"/>
            </a:bgClr>
          </a:pattFill>
          <a:effectLst>
            <a:softEdge rad="0"/>
          </a:effectLst>
        </p:spPr>
        <p:txBody>
          <a:bodyPr wrap="square" lIns="91439" tIns="45719" rIns="91439" bIns="45719" anchor="t">
            <a:noAutofit/>
          </a:bodyPr>
          <a:lstStyle>
            <a:lvl1pPr marL="182880" marR="0" indent="-182880" algn="l" defTabSz="412750" eaLnBrk="1" fontAlgn="auto" latinLnBrk="0" hangingPunct="1">
              <a:lnSpc>
                <a:spcPct val="120000"/>
              </a:lnSpc>
              <a:spcBef>
                <a:spcPts val="2600"/>
              </a:spcBef>
              <a:spcAft>
                <a:spcPts val="0"/>
              </a:spcAft>
              <a:buClrTx/>
              <a:buSzPct val="75000"/>
              <a:buFontTx/>
              <a:buChar char="•"/>
              <a:defRPr/>
            </a:lvl1pPr>
          </a:lstStyle>
          <a:p>
            <a:r>
              <a:rPr lang="de-DE" dirty="0"/>
              <a:t>Drop Image </a:t>
            </a:r>
            <a:r>
              <a:rPr lang="de-DE" dirty="0" err="1"/>
              <a:t>here</a:t>
            </a:r>
            <a:endParaRPr lang="de-DE" dirty="0"/>
          </a:p>
        </p:txBody>
      </p:sp>
      <p:sp>
        <p:nvSpPr>
          <p:cNvPr id="17" name="Shape 674"/>
          <p:cNvSpPr>
            <a:spLocks noGrp="1"/>
          </p:cNvSpPr>
          <p:nvPr>
            <p:ph type="pic" sz="quarter" idx="23" hasCustomPrompt="1"/>
          </p:nvPr>
        </p:nvSpPr>
        <p:spPr>
          <a:xfrm>
            <a:off x="9187946" y="2675496"/>
            <a:ext cx="1479172" cy="1482959"/>
          </a:xfrm>
          <a:prstGeom prst="octagon">
            <a:avLst/>
          </a:prstGeom>
          <a:pattFill prst="pct5">
            <a:fgClr>
              <a:schemeClr val="accent1"/>
            </a:fgClr>
            <a:bgClr>
              <a:schemeClr val="tx2"/>
            </a:bgClr>
          </a:pattFill>
          <a:effectLst>
            <a:softEdge rad="0"/>
          </a:effectLst>
        </p:spPr>
        <p:txBody>
          <a:bodyPr wrap="square" lIns="91439" tIns="45719" rIns="91439" bIns="45719" anchor="t">
            <a:noAutofit/>
          </a:bodyPr>
          <a:lstStyle>
            <a:lvl1pPr marL="182880" marR="0" indent="-182880" algn="l" defTabSz="412750" eaLnBrk="1" fontAlgn="auto" latinLnBrk="0" hangingPunct="1">
              <a:lnSpc>
                <a:spcPct val="120000"/>
              </a:lnSpc>
              <a:spcBef>
                <a:spcPts val="2600"/>
              </a:spcBef>
              <a:spcAft>
                <a:spcPts val="0"/>
              </a:spcAft>
              <a:buClrTx/>
              <a:buSzPct val="75000"/>
              <a:buFontTx/>
              <a:buChar char="•"/>
              <a:defRPr/>
            </a:lvl1pPr>
          </a:lstStyle>
          <a:p>
            <a:r>
              <a:rPr lang="de-DE" dirty="0"/>
              <a:t>Drop Image </a:t>
            </a:r>
            <a:r>
              <a:rPr lang="de-DE" dirty="0" err="1"/>
              <a:t>here</a:t>
            </a:r>
            <a:endParaRPr lang="de-DE"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slide-011">
    <p:spTree>
      <p:nvGrpSpPr>
        <p:cNvPr id="1" name=""/>
        <p:cNvGrpSpPr/>
        <p:nvPr/>
      </p:nvGrpSpPr>
      <p:grpSpPr>
        <a:xfrm>
          <a:off x="0" y="0"/>
          <a:ext cx="0" cy="0"/>
          <a:chOff x="0" y="0"/>
          <a:chExt cx="0" cy="0"/>
        </a:xfrm>
      </p:grpSpPr>
      <p:sp>
        <p:nvSpPr>
          <p:cNvPr id="108" name="Shape 108"/>
          <p:cNvSpPr/>
          <p:nvPr/>
        </p:nvSpPr>
        <p:spPr>
          <a:xfrm>
            <a:off x="10924480" y="6159500"/>
            <a:ext cx="325410" cy="266740"/>
          </a:xfrm>
          <a:prstGeom prst="rect">
            <a:avLst/>
          </a:prstGeom>
          <a:ln w="12700">
            <a:miter lim="400000"/>
          </a:ln>
        </p:spPr>
        <p:txBody>
          <a:bodyPr wrap="none" lIns="25400" tIns="25400" rIns="25400" bIns="25400">
            <a:spAutoFit/>
          </a:bodyPr>
          <a:lstStyle/>
          <a:p>
            <a:pPr>
              <a:spcBef>
                <a:spcPts val="2250"/>
              </a:spcBef>
              <a:defRPr sz="2800">
                <a:solidFill>
                  <a:srgbClr val="797979"/>
                </a:solidFill>
              </a:defRPr>
            </a:pPr>
            <a:fld id="{86CB4B4D-7CA3-9044-876B-883B54F8677D}" type="slidenum">
              <a:rPr sz="1400"/>
              <a:t>‹#›</a:t>
            </a:fld>
            <a:r>
              <a:rPr sz="1400"/>
              <a:t>￼</a:t>
            </a:r>
          </a:p>
        </p:txBody>
      </p:sp>
      <p:sp>
        <p:nvSpPr>
          <p:cNvPr id="111" name="Shape 111"/>
          <p:cNvSpPr>
            <a:spLocks noGrp="1"/>
          </p:cNvSpPr>
          <p:nvPr>
            <p:ph type="sldNum" sz="quarter" idx="2"/>
          </p:nvPr>
        </p:nvSpPr>
        <p:spPr>
          <a:prstGeom prst="rect">
            <a:avLst/>
          </a:prstGeom>
        </p:spPr>
        <p:txBody>
          <a:bodyPr/>
          <a:lstStyle/>
          <a:p>
            <a:fld id="{86CB4B4D-7CA3-9044-876B-883B54F8677D}" type="slidenum">
              <a:rPr/>
              <a:t>‹#›</a:t>
            </a:fld>
            <a:endParaRPr/>
          </a:p>
        </p:txBody>
      </p:sp>
      <p:sp>
        <p:nvSpPr>
          <p:cNvPr id="6" name="Shape 674"/>
          <p:cNvSpPr>
            <a:spLocks noGrp="1"/>
          </p:cNvSpPr>
          <p:nvPr>
            <p:ph type="pic" sz="quarter" idx="21" hasCustomPrompt="1"/>
          </p:nvPr>
        </p:nvSpPr>
        <p:spPr>
          <a:xfrm>
            <a:off x="1552765" y="2688196"/>
            <a:ext cx="1479172" cy="1482959"/>
          </a:xfrm>
          <a:prstGeom prst="octagon">
            <a:avLst/>
          </a:prstGeom>
          <a:pattFill prst="pct5">
            <a:fgClr>
              <a:schemeClr val="accent1"/>
            </a:fgClr>
            <a:bgClr>
              <a:schemeClr val="tx2"/>
            </a:bgClr>
          </a:pattFill>
          <a:effectLst>
            <a:softEdge rad="0"/>
          </a:effectLst>
        </p:spPr>
        <p:txBody>
          <a:bodyPr wrap="square" lIns="91439" tIns="45719" rIns="91439" bIns="45719" anchor="t">
            <a:noAutofit/>
          </a:bodyPr>
          <a:lstStyle>
            <a:lvl1pPr marL="182880" marR="0" indent="-182880" algn="l" defTabSz="412750" eaLnBrk="1" fontAlgn="auto" latinLnBrk="0" hangingPunct="1">
              <a:lnSpc>
                <a:spcPct val="120000"/>
              </a:lnSpc>
              <a:spcBef>
                <a:spcPts val="2600"/>
              </a:spcBef>
              <a:spcAft>
                <a:spcPts val="0"/>
              </a:spcAft>
              <a:buClrTx/>
              <a:buSzPct val="75000"/>
              <a:buFontTx/>
              <a:buChar char="•"/>
              <a:defRPr/>
            </a:lvl1pPr>
          </a:lstStyle>
          <a:p>
            <a:r>
              <a:rPr lang="de-DE" dirty="0"/>
              <a:t>Drop Image </a:t>
            </a:r>
            <a:r>
              <a:rPr lang="de-DE" dirty="0" err="1"/>
              <a:t>here</a:t>
            </a:r>
            <a:endParaRPr lang="de-DE" dirty="0"/>
          </a:p>
        </p:txBody>
      </p:sp>
      <p:sp>
        <p:nvSpPr>
          <p:cNvPr id="7" name="Shape 674"/>
          <p:cNvSpPr>
            <a:spLocks noGrp="1"/>
          </p:cNvSpPr>
          <p:nvPr>
            <p:ph type="pic" sz="quarter" idx="22" hasCustomPrompt="1"/>
          </p:nvPr>
        </p:nvSpPr>
        <p:spPr>
          <a:xfrm>
            <a:off x="4646096" y="1972239"/>
            <a:ext cx="2914988" cy="2922451"/>
          </a:xfrm>
          <a:prstGeom prst="octagon">
            <a:avLst/>
          </a:prstGeom>
          <a:pattFill prst="pct5">
            <a:fgClr>
              <a:schemeClr val="accent1"/>
            </a:fgClr>
            <a:bgClr>
              <a:schemeClr val="tx2"/>
            </a:bgClr>
          </a:pattFill>
          <a:effectLst>
            <a:softEdge rad="0"/>
          </a:effectLst>
        </p:spPr>
        <p:txBody>
          <a:bodyPr wrap="square" lIns="91439" tIns="45719" rIns="91439" bIns="45719" anchor="t">
            <a:noAutofit/>
          </a:bodyPr>
          <a:lstStyle>
            <a:lvl1pPr marL="182880" marR="0" indent="-182880" algn="l" defTabSz="412750" eaLnBrk="1" fontAlgn="auto" latinLnBrk="0" hangingPunct="1">
              <a:lnSpc>
                <a:spcPct val="120000"/>
              </a:lnSpc>
              <a:spcBef>
                <a:spcPts val="2600"/>
              </a:spcBef>
              <a:spcAft>
                <a:spcPts val="0"/>
              </a:spcAft>
              <a:buClrTx/>
              <a:buSzPct val="75000"/>
              <a:buFontTx/>
              <a:buChar char="•"/>
              <a:defRPr/>
            </a:lvl1pPr>
          </a:lstStyle>
          <a:p>
            <a:r>
              <a:rPr lang="de-DE" dirty="0"/>
              <a:t>Drop Image </a:t>
            </a:r>
            <a:r>
              <a:rPr lang="de-DE" dirty="0" err="1"/>
              <a:t>here</a:t>
            </a:r>
            <a:endParaRPr lang="de-DE"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A57F24E0-930B-4A04-9F56-81E5D8061857}" type="datetimeFigureOut">
              <a:rPr lang="zh-CN" altLang="en-US" smtClean="0"/>
              <a:t>2021/4/10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9E38970-8790-42ED-BDAA-B4F075DE2BCF}" type="slidenum">
              <a:rPr lang="zh-CN" altLang="en-US" smtClean="0"/>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slide-024">
    <p:spTree>
      <p:nvGrpSpPr>
        <p:cNvPr id="1" name=""/>
        <p:cNvGrpSpPr/>
        <p:nvPr/>
      </p:nvGrpSpPr>
      <p:grpSpPr>
        <a:xfrm>
          <a:off x="0" y="0"/>
          <a:ext cx="0" cy="0"/>
          <a:chOff x="0" y="0"/>
          <a:chExt cx="0" cy="0"/>
        </a:xfrm>
      </p:grpSpPr>
      <p:sp>
        <p:nvSpPr>
          <p:cNvPr id="241" name="Shape 241"/>
          <p:cNvSpPr/>
          <p:nvPr/>
        </p:nvSpPr>
        <p:spPr>
          <a:xfrm>
            <a:off x="10924480" y="6159500"/>
            <a:ext cx="325410" cy="266740"/>
          </a:xfrm>
          <a:prstGeom prst="rect">
            <a:avLst/>
          </a:prstGeom>
          <a:ln w="12700">
            <a:miter lim="400000"/>
          </a:ln>
        </p:spPr>
        <p:txBody>
          <a:bodyPr wrap="none" lIns="25400" tIns="25400" rIns="25400" bIns="25400">
            <a:spAutoFit/>
          </a:bodyPr>
          <a:lstStyle/>
          <a:p>
            <a:pPr>
              <a:spcBef>
                <a:spcPts val="2250"/>
              </a:spcBef>
              <a:defRPr sz="2800">
                <a:solidFill>
                  <a:srgbClr val="797979"/>
                </a:solidFill>
              </a:defRPr>
            </a:pPr>
            <a:fld id="{86CB4B4D-7CA3-9044-876B-883B54F8677D}" type="slidenum">
              <a:rPr sz="1400"/>
              <a:t>‹#›</a:t>
            </a:fld>
            <a:r>
              <a:rPr sz="1400"/>
              <a:t>￼</a:t>
            </a:r>
          </a:p>
        </p:txBody>
      </p:sp>
      <p:sp>
        <p:nvSpPr>
          <p:cNvPr id="245" name="Shape 245"/>
          <p:cNvSpPr>
            <a:spLocks noGrp="1"/>
          </p:cNvSpPr>
          <p:nvPr>
            <p:ph type="sldNum" sz="quarter" idx="2"/>
          </p:nvPr>
        </p:nvSpPr>
        <p:spPr>
          <a:prstGeom prst="rect">
            <a:avLst/>
          </a:prstGeom>
        </p:spPr>
        <p:txBody>
          <a:bodyPr/>
          <a:lstStyle/>
          <a:p>
            <a:fld id="{86CB4B4D-7CA3-9044-876B-883B54F8677D}" type="slidenum">
              <a:rPr/>
              <a:t>‹#›</a:t>
            </a:fld>
            <a:endParaRPr/>
          </a:p>
        </p:txBody>
      </p:sp>
      <p:sp>
        <p:nvSpPr>
          <p:cNvPr id="7" name="Picture Placeholder 3"/>
          <p:cNvSpPr>
            <a:spLocks noGrp="1"/>
          </p:cNvSpPr>
          <p:nvPr>
            <p:ph type="pic" sz="quarter" idx="17" hasCustomPrompt="1"/>
          </p:nvPr>
        </p:nvSpPr>
        <p:spPr>
          <a:xfrm>
            <a:off x="1546223" y="2049802"/>
            <a:ext cx="1849342" cy="1849340"/>
          </a:xfrm>
          <a:custGeom>
            <a:avLst/>
            <a:gdLst>
              <a:gd name="connsiteX0" fmla="*/ 1090639 w 2181277"/>
              <a:gd name="connsiteY0" fmla="*/ 0 h 2181277"/>
              <a:gd name="connsiteX1" fmla="*/ 1530401 w 2181277"/>
              <a:gd name="connsiteY1" fmla="*/ 181378 h 2181277"/>
              <a:gd name="connsiteX2" fmla="*/ 1999900 w 2181277"/>
              <a:gd name="connsiteY2" fmla="*/ 650877 h 2181277"/>
              <a:gd name="connsiteX3" fmla="*/ 1999900 w 2181277"/>
              <a:gd name="connsiteY3" fmla="*/ 1530401 h 2181277"/>
              <a:gd name="connsiteX4" fmla="*/ 1530401 w 2181277"/>
              <a:gd name="connsiteY4" fmla="*/ 1999900 h 2181277"/>
              <a:gd name="connsiteX5" fmla="*/ 650877 w 2181277"/>
              <a:gd name="connsiteY5" fmla="*/ 1999900 h 2181277"/>
              <a:gd name="connsiteX6" fmla="*/ 181378 w 2181277"/>
              <a:gd name="connsiteY6" fmla="*/ 1530401 h 2181277"/>
              <a:gd name="connsiteX7" fmla="*/ 181378 w 2181277"/>
              <a:gd name="connsiteY7" fmla="*/ 650877 h 2181277"/>
              <a:gd name="connsiteX8" fmla="*/ 650877 w 2181277"/>
              <a:gd name="connsiteY8" fmla="*/ 181378 h 2181277"/>
              <a:gd name="connsiteX9" fmla="*/ 1090639 w 2181277"/>
              <a:gd name="connsiteY9" fmla="*/ 0 h 2181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81277" h="2181277">
                <a:moveTo>
                  <a:pt x="1090639" y="0"/>
                </a:moveTo>
                <a:cubicBezTo>
                  <a:pt x="1250061" y="0"/>
                  <a:pt x="1409483" y="60459"/>
                  <a:pt x="1530401" y="181378"/>
                </a:cubicBezTo>
                <a:lnTo>
                  <a:pt x="1999900" y="650877"/>
                </a:lnTo>
                <a:cubicBezTo>
                  <a:pt x="2241737" y="892714"/>
                  <a:pt x="2241737" y="1288564"/>
                  <a:pt x="1999900" y="1530401"/>
                </a:cubicBezTo>
                <a:lnTo>
                  <a:pt x="1530401" y="1999900"/>
                </a:lnTo>
                <a:cubicBezTo>
                  <a:pt x="1288564" y="2241737"/>
                  <a:pt x="892714" y="2241737"/>
                  <a:pt x="650877" y="1999900"/>
                </a:cubicBezTo>
                <a:lnTo>
                  <a:pt x="181378" y="1530401"/>
                </a:lnTo>
                <a:cubicBezTo>
                  <a:pt x="-60459" y="1288564"/>
                  <a:pt x="-60459" y="892714"/>
                  <a:pt x="181378" y="650877"/>
                </a:cubicBezTo>
                <a:lnTo>
                  <a:pt x="650877" y="181378"/>
                </a:lnTo>
                <a:cubicBezTo>
                  <a:pt x="771796" y="60459"/>
                  <a:pt x="931217" y="0"/>
                  <a:pt x="1090639" y="0"/>
                </a:cubicBezTo>
                <a:close/>
              </a:path>
            </a:pathLst>
          </a:custGeom>
          <a:pattFill prst="pct5">
            <a:fgClr>
              <a:schemeClr val="accent1">
                <a:lumMod val="60000"/>
                <a:lumOff val="40000"/>
              </a:schemeClr>
            </a:fgClr>
            <a:bgClr>
              <a:schemeClr val="tx2"/>
            </a:bgClr>
          </a:pattFill>
        </p:spPr>
        <p:txBody>
          <a:bodyPr wrap="square" anchor="ctr">
            <a:noAutofit/>
          </a:bodyPr>
          <a:lstStyle>
            <a:lvl1pPr algn="ctr">
              <a:defRPr sz="800" b="0" i="0">
                <a:latin typeface="Titillium" charset="0"/>
                <a:ea typeface="Titillium" charset="0"/>
                <a:cs typeface="Titillium" charset="0"/>
              </a:defRPr>
            </a:lvl1pPr>
          </a:lstStyle>
          <a:p>
            <a:r>
              <a:rPr lang="de-DE" dirty="0"/>
              <a:t>Drop Image </a:t>
            </a:r>
            <a:r>
              <a:rPr lang="de-DE" dirty="0" err="1"/>
              <a:t>here</a:t>
            </a:r>
            <a:endParaRPr lang="de-DE" dirty="0"/>
          </a:p>
        </p:txBody>
      </p:sp>
      <p:sp>
        <p:nvSpPr>
          <p:cNvPr id="8" name="Picture Placeholder 3"/>
          <p:cNvSpPr>
            <a:spLocks noGrp="1"/>
          </p:cNvSpPr>
          <p:nvPr>
            <p:ph type="pic" sz="quarter" idx="18" hasCustomPrompt="1"/>
          </p:nvPr>
        </p:nvSpPr>
        <p:spPr>
          <a:xfrm>
            <a:off x="5177169" y="2049802"/>
            <a:ext cx="1849342" cy="1849340"/>
          </a:xfrm>
          <a:custGeom>
            <a:avLst/>
            <a:gdLst>
              <a:gd name="connsiteX0" fmla="*/ 1090639 w 2181277"/>
              <a:gd name="connsiteY0" fmla="*/ 0 h 2181277"/>
              <a:gd name="connsiteX1" fmla="*/ 1530401 w 2181277"/>
              <a:gd name="connsiteY1" fmla="*/ 181378 h 2181277"/>
              <a:gd name="connsiteX2" fmla="*/ 1999900 w 2181277"/>
              <a:gd name="connsiteY2" fmla="*/ 650877 h 2181277"/>
              <a:gd name="connsiteX3" fmla="*/ 1999900 w 2181277"/>
              <a:gd name="connsiteY3" fmla="*/ 1530401 h 2181277"/>
              <a:gd name="connsiteX4" fmla="*/ 1530401 w 2181277"/>
              <a:gd name="connsiteY4" fmla="*/ 1999900 h 2181277"/>
              <a:gd name="connsiteX5" fmla="*/ 650877 w 2181277"/>
              <a:gd name="connsiteY5" fmla="*/ 1999900 h 2181277"/>
              <a:gd name="connsiteX6" fmla="*/ 181378 w 2181277"/>
              <a:gd name="connsiteY6" fmla="*/ 1530401 h 2181277"/>
              <a:gd name="connsiteX7" fmla="*/ 181378 w 2181277"/>
              <a:gd name="connsiteY7" fmla="*/ 650877 h 2181277"/>
              <a:gd name="connsiteX8" fmla="*/ 650877 w 2181277"/>
              <a:gd name="connsiteY8" fmla="*/ 181378 h 2181277"/>
              <a:gd name="connsiteX9" fmla="*/ 1090639 w 2181277"/>
              <a:gd name="connsiteY9" fmla="*/ 0 h 2181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81277" h="2181277">
                <a:moveTo>
                  <a:pt x="1090639" y="0"/>
                </a:moveTo>
                <a:cubicBezTo>
                  <a:pt x="1250061" y="0"/>
                  <a:pt x="1409483" y="60459"/>
                  <a:pt x="1530401" y="181378"/>
                </a:cubicBezTo>
                <a:lnTo>
                  <a:pt x="1999900" y="650877"/>
                </a:lnTo>
                <a:cubicBezTo>
                  <a:pt x="2241737" y="892714"/>
                  <a:pt x="2241737" y="1288564"/>
                  <a:pt x="1999900" y="1530401"/>
                </a:cubicBezTo>
                <a:lnTo>
                  <a:pt x="1530401" y="1999900"/>
                </a:lnTo>
                <a:cubicBezTo>
                  <a:pt x="1288564" y="2241737"/>
                  <a:pt x="892714" y="2241737"/>
                  <a:pt x="650877" y="1999900"/>
                </a:cubicBezTo>
                <a:lnTo>
                  <a:pt x="181378" y="1530401"/>
                </a:lnTo>
                <a:cubicBezTo>
                  <a:pt x="-60459" y="1288564"/>
                  <a:pt x="-60459" y="892714"/>
                  <a:pt x="181378" y="650877"/>
                </a:cubicBezTo>
                <a:lnTo>
                  <a:pt x="650877" y="181378"/>
                </a:lnTo>
                <a:cubicBezTo>
                  <a:pt x="771796" y="60459"/>
                  <a:pt x="931217" y="0"/>
                  <a:pt x="1090639" y="0"/>
                </a:cubicBezTo>
                <a:close/>
              </a:path>
            </a:pathLst>
          </a:custGeom>
          <a:pattFill prst="pct5">
            <a:fgClr>
              <a:schemeClr val="accent1">
                <a:lumMod val="60000"/>
                <a:lumOff val="40000"/>
              </a:schemeClr>
            </a:fgClr>
            <a:bgClr>
              <a:schemeClr val="tx2"/>
            </a:bgClr>
          </a:pattFill>
        </p:spPr>
        <p:txBody>
          <a:bodyPr wrap="square" anchor="ctr">
            <a:noAutofit/>
          </a:bodyPr>
          <a:lstStyle>
            <a:lvl1pPr algn="ctr">
              <a:defRPr sz="800" b="0" i="0">
                <a:latin typeface="Titillium" charset="0"/>
                <a:ea typeface="Titillium" charset="0"/>
                <a:cs typeface="Titillium" charset="0"/>
              </a:defRPr>
            </a:lvl1pPr>
          </a:lstStyle>
          <a:p>
            <a:r>
              <a:rPr lang="de-DE" dirty="0"/>
              <a:t>Drop Image </a:t>
            </a:r>
            <a:r>
              <a:rPr lang="de-DE" dirty="0" err="1"/>
              <a:t>here</a:t>
            </a:r>
            <a:endParaRPr lang="de-DE" dirty="0"/>
          </a:p>
        </p:txBody>
      </p:sp>
      <p:sp>
        <p:nvSpPr>
          <p:cNvPr id="9" name="Picture Placeholder 3"/>
          <p:cNvSpPr>
            <a:spLocks noGrp="1"/>
          </p:cNvSpPr>
          <p:nvPr>
            <p:ph type="pic" sz="quarter" idx="19" hasCustomPrompt="1"/>
          </p:nvPr>
        </p:nvSpPr>
        <p:spPr>
          <a:xfrm>
            <a:off x="8808115" y="2049802"/>
            <a:ext cx="1849342" cy="1849340"/>
          </a:xfrm>
          <a:custGeom>
            <a:avLst/>
            <a:gdLst>
              <a:gd name="connsiteX0" fmla="*/ 1090639 w 2181277"/>
              <a:gd name="connsiteY0" fmla="*/ 0 h 2181277"/>
              <a:gd name="connsiteX1" fmla="*/ 1530401 w 2181277"/>
              <a:gd name="connsiteY1" fmla="*/ 181378 h 2181277"/>
              <a:gd name="connsiteX2" fmla="*/ 1999900 w 2181277"/>
              <a:gd name="connsiteY2" fmla="*/ 650877 h 2181277"/>
              <a:gd name="connsiteX3" fmla="*/ 1999900 w 2181277"/>
              <a:gd name="connsiteY3" fmla="*/ 1530401 h 2181277"/>
              <a:gd name="connsiteX4" fmla="*/ 1530401 w 2181277"/>
              <a:gd name="connsiteY4" fmla="*/ 1999900 h 2181277"/>
              <a:gd name="connsiteX5" fmla="*/ 650877 w 2181277"/>
              <a:gd name="connsiteY5" fmla="*/ 1999900 h 2181277"/>
              <a:gd name="connsiteX6" fmla="*/ 181378 w 2181277"/>
              <a:gd name="connsiteY6" fmla="*/ 1530401 h 2181277"/>
              <a:gd name="connsiteX7" fmla="*/ 181378 w 2181277"/>
              <a:gd name="connsiteY7" fmla="*/ 650877 h 2181277"/>
              <a:gd name="connsiteX8" fmla="*/ 650877 w 2181277"/>
              <a:gd name="connsiteY8" fmla="*/ 181378 h 2181277"/>
              <a:gd name="connsiteX9" fmla="*/ 1090639 w 2181277"/>
              <a:gd name="connsiteY9" fmla="*/ 0 h 2181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81277" h="2181277">
                <a:moveTo>
                  <a:pt x="1090639" y="0"/>
                </a:moveTo>
                <a:cubicBezTo>
                  <a:pt x="1250061" y="0"/>
                  <a:pt x="1409483" y="60459"/>
                  <a:pt x="1530401" y="181378"/>
                </a:cubicBezTo>
                <a:lnTo>
                  <a:pt x="1999900" y="650877"/>
                </a:lnTo>
                <a:cubicBezTo>
                  <a:pt x="2241737" y="892714"/>
                  <a:pt x="2241737" y="1288564"/>
                  <a:pt x="1999900" y="1530401"/>
                </a:cubicBezTo>
                <a:lnTo>
                  <a:pt x="1530401" y="1999900"/>
                </a:lnTo>
                <a:cubicBezTo>
                  <a:pt x="1288564" y="2241737"/>
                  <a:pt x="892714" y="2241737"/>
                  <a:pt x="650877" y="1999900"/>
                </a:cubicBezTo>
                <a:lnTo>
                  <a:pt x="181378" y="1530401"/>
                </a:lnTo>
                <a:cubicBezTo>
                  <a:pt x="-60459" y="1288564"/>
                  <a:pt x="-60459" y="892714"/>
                  <a:pt x="181378" y="650877"/>
                </a:cubicBezTo>
                <a:lnTo>
                  <a:pt x="650877" y="181378"/>
                </a:lnTo>
                <a:cubicBezTo>
                  <a:pt x="771796" y="60459"/>
                  <a:pt x="931217" y="0"/>
                  <a:pt x="1090639" y="0"/>
                </a:cubicBezTo>
                <a:close/>
              </a:path>
            </a:pathLst>
          </a:custGeom>
          <a:pattFill prst="pct5">
            <a:fgClr>
              <a:schemeClr val="accent1">
                <a:lumMod val="60000"/>
                <a:lumOff val="40000"/>
              </a:schemeClr>
            </a:fgClr>
            <a:bgClr>
              <a:schemeClr val="tx2"/>
            </a:bgClr>
          </a:pattFill>
        </p:spPr>
        <p:txBody>
          <a:bodyPr wrap="square" anchor="ctr">
            <a:noAutofit/>
          </a:bodyPr>
          <a:lstStyle>
            <a:lvl1pPr algn="ctr">
              <a:defRPr sz="800" b="0" i="0">
                <a:latin typeface="Titillium" charset="0"/>
                <a:ea typeface="Titillium" charset="0"/>
                <a:cs typeface="Titillium" charset="0"/>
              </a:defRPr>
            </a:lvl1pPr>
          </a:lstStyle>
          <a:p>
            <a:r>
              <a:rPr lang="de-DE" dirty="0"/>
              <a:t>Drop Image </a:t>
            </a:r>
            <a:r>
              <a:rPr lang="de-DE" dirty="0" err="1"/>
              <a:t>here</a:t>
            </a:r>
            <a:endParaRPr lang="de-DE"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slide-047">
    <p:spTree>
      <p:nvGrpSpPr>
        <p:cNvPr id="1" name=""/>
        <p:cNvGrpSpPr/>
        <p:nvPr/>
      </p:nvGrpSpPr>
      <p:grpSpPr>
        <a:xfrm>
          <a:off x="0" y="0"/>
          <a:ext cx="0" cy="0"/>
          <a:chOff x="0" y="0"/>
          <a:chExt cx="0" cy="0"/>
        </a:xfrm>
      </p:grpSpPr>
      <p:sp>
        <p:nvSpPr>
          <p:cNvPr id="497" name="Shape 497"/>
          <p:cNvSpPr/>
          <p:nvPr/>
        </p:nvSpPr>
        <p:spPr>
          <a:xfrm>
            <a:off x="10924480" y="6159500"/>
            <a:ext cx="325410" cy="266740"/>
          </a:xfrm>
          <a:prstGeom prst="rect">
            <a:avLst/>
          </a:prstGeom>
          <a:ln w="12700">
            <a:miter lim="400000"/>
          </a:ln>
        </p:spPr>
        <p:txBody>
          <a:bodyPr wrap="none" lIns="25400" tIns="25400" rIns="25400" bIns="25400">
            <a:spAutoFit/>
          </a:bodyPr>
          <a:lstStyle/>
          <a:p>
            <a:pPr>
              <a:spcBef>
                <a:spcPts val="2250"/>
              </a:spcBef>
              <a:defRPr sz="2800">
                <a:solidFill>
                  <a:srgbClr val="797979"/>
                </a:solidFill>
              </a:defRPr>
            </a:pPr>
            <a:fld id="{86CB4B4D-7CA3-9044-876B-883B54F8677D}" type="slidenum">
              <a:rPr sz="1400"/>
              <a:t>‹#›</a:t>
            </a:fld>
            <a:r>
              <a:rPr sz="1400"/>
              <a:t>￼</a:t>
            </a:r>
          </a:p>
        </p:txBody>
      </p:sp>
      <p:sp>
        <p:nvSpPr>
          <p:cNvPr id="499" name="Shape 499"/>
          <p:cNvSpPr>
            <a:spLocks noGrp="1"/>
          </p:cNvSpPr>
          <p:nvPr>
            <p:ph type="sldNum" sz="quarter" idx="2"/>
          </p:nvPr>
        </p:nvSpPr>
        <p:spPr>
          <a:prstGeom prst="rect">
            <a:avLst/>
          </a:prstGeom>
        </p:spPr>
        <p:txBody>
          <a:bodyPr/>
          <a:lstStyle/>
          <a:p>
            <a:fld id="{86CB4B4D-7CA3-9044-876B-883B54F8677D}" type="slidenum">
              <a:rPr/>
              <a:t>‹#›</a:t>
            </a:fld>
            <a:endParaRPr/>
          </a:p>
        </p:txBody>
      </p:sp>
      <p:sp>
        <p:nvSpPr>
          <p:cNvPr id="5" name="Picture Placeholder 3"/>
          <p:cNvSpPr>
            <a:spLocks noGrp="1"/>
          </p:cNvSpPr>
          <p:nvPr>
            <p:ph type="pic" sz="quarter" idx="17" hasCustomPrompt="1"/>
          </p:nvPr>
        </p:nvSpPr>
        <p:spPr>
          <a:xfrm>
            <a:off x="6612968" y="-119412"/>
            <a:ext cx="7174309" cy="7174301"/>
          </a:xfrm>
          <a:custGeom>
            <a:avLst/>
            <a:gdLst>
              <a:gd name="connsiteX0" fmla="*/ 1090639 w 2181277"/>
              <a:gd name="connsiteY0" fmla="*/ 0 h 2181277"/>
              <a:gd name="connsiteX1" fmla="*/ 1530401 w 2181277"/>
              <a:gd name="connsiteY1" fmla="*/ 181378 h 2181277"/>
              <a:gd name="connsiteX2" fmla="*/ 1999900 w 2181277"/>
              <a:gd name="connsiteY2" fmla="*/ 650877 h 2181277"/>
              <a:gd name="connsiteX3" fmla="*/ 1999900 w 2181277"/>
              <a:gd name="connsiteY3" fmla="*/ 1530401 h 2181277"/>
              <a:gd name="connsiteX4" fmla="*/ 1530401 w 2181277"/>
              <a:gd name="connsiteY4" fmla="*/ 1999900 h 2181277"/>
              <a:gd name="connsiteX5" fmla="*/ 650877 w 2181277"/>
              <a:gd name="connsiteY5" fmla="*/ 1999900 h 2181277"/>
              <a:gd name="connsiteX6" fmla="*/ 181378 w 2181277"/>
              <a:gd name="connsiteY6" fmla="*/ 1530401 h 2181277"/>
              <a:gd name="connsiteX7" fmla="*/ 181378 w 2181277"/>
              <a:gd name="connsiteY7" fmla="*/ 650877 h 2181277"/>
              <a:gd name="connsiteX8" fmla="*/ 650877 w 2181277"/>
              <a:gd name="connsiteY8" fmla="*/ 181378 h 2181277"/>
              <a:gd name="connsiteX9" fmla="*/ 1090639 w 2181277"/>
              <a:gd name="connsiteY9" fmla="*/ 0 h 2181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81277" h="2181277">
                <a:moveTo>
                  <a:pt x="1090639" y="0"/>
                </a:moveTo>
                <a:cubicBezTo>
                  <a:pt x="1250061" y="0"/>
                  <a:pt x="1409483" y="60459"/>
                  <a:pt x="1530401" y="181378"/>
                </a:cubicBezTo>
                <a:lnTo>
                  <a:pt x="1999900" y="650877"/>
                </a:lnTo>
                <a:cubicBezTo>
                  <a:pt x="2241737" y="892714"/>
                  <a:pt x="2241737" y="1288564"/>
                  <a:pt x="1999900" y="1530401"/>
                </a:cubicBezTo>
                <a:lnTo>
                  <a:pt x="1530401" y="1999900"/>
                </a:lnTo>
                <a:cubicBezTo>
                  <a:pt x="1288564" y="2241737"/>
                  <a:pt x="892714" y="2241737"/>
                  <a:pt x="650877" y="1999900"/>
                </a:cubicBezTo>
                <a:lnTo>
                  <a:pt x="181378" y="1530401"/>
                </a:lnTo>
                <a:cubicBezTo>
                  <a:pt x="-60459" y="1288564"/>
                  <a:pt x="-60459" y="892714"/>
                  <a:pt x="181378" y="650877"/>
                </a:cubicBezTo>
                <a:lnTo>
                  <a:pt x="650877" y="181378"/>
                </a:lnTo>
                <a:cubicBezTo>
                  <a:pt x="771796" y="60459"/>
                  <a:pt x="931217" y="0"/>
                  <a:pt x="1090639" y="0"/>
                </a:cubicBezTo>
                <a:close/>
              </a:path>
            </a:pathLst>
          </a:custGeom>
          <a:pattFill prst="pct5">
            <a:fgClr>
              <a:schemeClr val="accent1">
                <a:lumMod val="60000"/>
                <a:lumOff val="40000"/>
              </a:schemeClr>
            </a:fgClr>
            <a:bgClr>
              <a:schemeClr val="tx2"/>
            </a:bgClr>
          </a:pattFill>
        </p:spPr>
        <p:txBody>
          <a:bodyPr wrap="square" anchor="ctr">
            <a:noAutofit/>
          </a:bodyPr>
          <a:lstStyle>
            <a:lvl1pPr algn="ctr">
              <a:defRPr sz="800" b="0" i="0">
                <a:latin typeface="Titillium" charset="0"/>
                <a:ea typeface="Titillium" charset="0"/>
                <a:cs typeface="Titillium" charset="0"/>
              </a:defRPr>
            </a:lvl1pPr>
          </a:lstStyle>
          <a:p>
            <a:r>
              <a:rPr lang="de-DE" dirty="0"/>
              <a:t>Drop Image </a:t>
            </a:r>
            <a:r>
              <a:rPr lang="de-DE" dirty="0" err="1"/>
              <a:t>here</a:t>
            </a:r>
            <a:endParaRPr lang="de-DE"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slide-062">
    <p:spTree>
      <p:nvGrpSpPr>
        <p:cNvPr id="1" name=""/>
        <p:cNvGrpSpPr/>
        <p:nvPr/>
      </p:nvGrpSpPr>
      <p:grpSpPr>
        <a:xfrm>
          <a:off x="0" y="0"/>
          <a:ext cx="0" cy="0"/>
          <a:chOff x="0" y="0"/>
          <a:chExt cx="0" cy="0"/>
        </a:xfrm>
      </p:grpSpPr>
      <p:sp>
        <p:nvSpPr>
          <p:cNvPr id="673" name="Shape 673"/>
          <p:cNvSpPr/>
          <p:nvPr/>
        </p:nvSpPr>
        <p:spPr>
          <a:xfrm>
            <a:off x="10924480" y="6159500"/>
            <a:ext cx="325410" cy="266740"/>
          </a:xfrm>
          <a:prstGeom prst="rect">
            <a:avLst/>
          </a:prstGeom>
          <a:ln w="12700">
            <a:miter lim="400000"/>
          </a:ln>
        </p:spPr>
        <p:txBody>
          <a:bodyPr wrap="none" lIns="25400" tIns="25400" rIns="25400" bIns="25400">
            <a:spAutoFit/>
          </a:bodyPr>
          <a:lstStyle/>
          <a:p>
            <a:pPr>
              <a:spcBef>
                <a:spcPts val="2250"/>
              </a:spcBef>
              <a:defRPr sz="2800">
                <a:solidFill>
                  <a:srgbClr val="797979"/>
                </a:solidFill>
              </a:defRPr>
            </a:pPr>
            <a:fld id="{86CB4B4D-7CA3-9044-876B-883B54F8677D}" type="slidenum">
              <a:rPr sz="1400"/>
              <a:t>‹#›</a:t>
            </a:fld>
            <a:r>
              <a:rPr sz="1400"/>
              <a:t>￼</a:t>
            </a:r>
          </a:p>
        </p:txBody>
      </p:sp>
      <p:sp>
        <p:nvSpPr>
          <p:cNvPr id="677" name="Shape 677"/>
          <p:cNvSpPr>
            <a:spLocks noGrp="1"/>
          </p:cNvSpPr>
          <p:nvPr>
            <p:ph type="sldNum" sz="quarter" idx="2"/>
          </p:nvPr>
        </p:nvSpPr>
        <p:spPr>
          <a:prstGeom prst="rect">
            <a:avLst/>
          </a:prstGeom>
        </p:spPr>
        <p:txBody>
          <a:bodyPr/>
          <a:lstStyle/>
          <a:p>
            <a:fld id="{86CB4B4D-7CA3-9044-876B-883B54F8677D}" type="slidenum">
              <a:rPr/>
              <a:t>‹#›</a:t>
            </a:fld>
            <a:endParaRPr/>
          </a:p>
        </p:txBody>
      </p:sp>
      <p:sp>
        <p:nvSpPr>
          <p:cNvPr id="14" name="Shape 674"/>
          <p:cNvSpPr>
            <a:spLocks noGrp="1"/>
          </p:cNvSpPr>
          <p:nvPr>
            <p:ph type="pic" sz="quarter" idx="20" hasCustomPrompt="1"/>
          </p:nvPr>
        </p:nvSpPr>
        <p:spPr>
          <a:xfrm>
            <a:off x="7814226" y="2845810"/>
            <a:ext cx="2230852" cy="2236564"/>
          </a:xfrm>
          <a:prstGeom prst="octagon">
            <a:avLst/>
          </a:prstGeom>
          <a:pattFill prst="pct5">
            <a:fgClr>
              <a:schemeClr val="accent1"/>
            </a:fgClr>
            <a:bgClr>
              <a:schemeClr val="tx2"/>
            </a:bgClr>
          </a:pattFill>
          <a:effectLst>
            <a:softEdge rad="0"/>
          </a:effectLst>
        </p:spPr>
        <p:txBody>
          <a:bodyPr wrap="square" lIns="91439" tIns="45719" rIns="91439" bIns="45719" anchor="t">
            <a:noAutofit/>
          </a:bodyPr>
          <a:lstStyle>
            <a:lvl1pPr marL="182880" marR="0" indent="-182880" algn="l" defTabSz="412750" eaLnBrk="1" fontAlgn="auto" latinLnBrk="0" hangingPunct="1">
              <a:lnSpc>
                <a:spcPct val="120000"/>
              </a:lnSpc>
              <a:spcBef>
                <a:spcPts val="2600"/>
              </a:spcBef>
              <a:spcAft>
                <a:spcPts val="0"/>
              </a:spcAft>
              <a:buClrTx/>
              <a:buSzPct val="75000"/>
              <a:buFontTx/>
              <a:buChar char="•"/>
              <a:defRPr/>
            </a:lvl1pPr>
          </a:lstStyle>
          <a:p>
            <a:r>
              <a:rPr lang="de-DE" dirty="0"/>
              <a:t>Drop Image </a:t>
            </a:r>
            <a:r>
              <a:rPr lang="de-DE" dirty="0" err="1"/>
              <a:t>here</a:t>
            </a:r>
            <a:endParaRPr lang="de-DE" dirty="0"/>
          </a:p>
        </p:txBody>
      </p:sp>
      <p:sp>
        <p:nvSpPr>
          <p:cNvPr id="15" name="Shape 674"/>
          <p:cNvSpPr>
            <a:spLocks noGrp="1"/>
          </p:cNvSpPr>
          <p:nvPr>
            <p:ph type="pic" sz="quarter" idx="21" hasCustomPrompt="1"/>
          </p:nvPr>
        </p:nvSpPr>
        <p:spPr>
          <a:xfrm>
            <a:off x="9490301" y="1253848"/>
            <a:ext cx="2230852" cy="2236564"/>
          </a:xfrm>
          <a:prstGeom prst="octagon">
            <a:avLst/>
          </a:prstGeom>
          <a:pattFill prst="pct5">
            <a:fgClr>
              <a:schemeClr val="accent1"/>
            </a:fgClr>
            <a:bgClr>
              <a:schemeClr val="tx2"/>
            </a:bgClr>
          </a:pattFill>
          <a:effectLst>
            <a:softEdge rad="0"/>
          </a:effectLst>
        </p:spPr>
        <p:txBody>
          <a:bodyPr wrap="square" lIns="91439" tIns="45719" rIns="91439" bIns="45719" anchor="t">
            <a:noAutofit/>
          </a:bodyPr>
          <a:lstStyle>
            <a:lvl1pPr marL="182880" marR="0" indent="-182880" algn="l" defTabSz="412750" eaLnBrk="1" fontAlgn="auto" latinLnBrk="0" hangingPunct="1">
              <a:lnSpc>
                <a:spcPct val="120000"/>
              </a:lnSpc>
              <a:spcBef>
                <a:spcPts val="2600"/>
              </a:spcBef>
              <a:spcAft>
                <a:spcPts val="0"/>
              </a:spcAft>
              <a:buClrTx/>
              <a:buSzPct val="75000"/>
              <a:buFontTx/>
              <a:buChar char="•"/>
              <a:defRPr/>
            </a:lvl1pPr>
          </a:lstStyle>
          <a:p>
            <a:r>
              <a:rPr lang="de-DE" dirty="0"/>
              <a:t>Drop Image </a:t>
            </a:r>
            <a:r>
              <a:rPr lang="de-DE" dirty="0" err="1"/>
              <a:t>here</a:t>
            </a:r>
            <a:endParaRPr lang="de-DE" dirty="0"/>
          </a:p>
        </p:txBody>
      </p:sp>
      <p:sp>
        <p:nvSpPr>
          <p:cNvPr id="16" name="Shape 674"/>
          <p:cNvSpPr>
            <a:spLocks noGrp="1"/>
          </p:cNvSpPr>
          <p:nvPr>
            <p:ph type="pic" sz="quarter" idx="22" hasCustomPrompt="1"/>
          </p:nvPr>
        </p:nvSpPr>
        <p:spPr>
          <a:xfrm>
            <a:off x="6125793" y="1253848"/>
            <a:ext cx="2230852" cy="2236564"/>
          </a:xfrm>
          <a:prstGeom prst="octagon">
            <a:avLst/>
          </a:prstGeom>
          <a:pattFill prst="pct5">
            <a:fgClr>
              <a:schemeClr val="accent1"/>
            </a:fgClr>
            <a:bgClr>
              <a:schemeClr val="tx2"/>
            </a:bgClr>
          </a:pattFill>
          <a:effectLst>
            <a:softEdge rad="0"/>
          </a:effectLst>
        </p:spPr>
        <p:txBody>
          <a:bodyPr wrap="square" lIns="91439" tIns="45719" rIns="91439" bIns="45719" anchor="t">
            <a:noAutofit/>
          </a:bodyPr>
          <a:lstStyle>
            <a:lvl1pPr marL="182880" marR="0" indent="-182880" algn="l" defTabSz="412750" eaLnBrk="1" fontAlgn="auto" latinLnBrk="0" hangingPunct="1">
              <a:lnSpc>
                <a:spcPct val="120000"/>
              </a:lnSpc>
              <a:spcBef>
                <a:spcPts val="2600"/>
              </a:spcBef>
              <a:spcAft>
                <a:spcPts val="0"/>
              </a:spcAft>
              <a:buClrTx/>
              <a:buSzPct val="75000"/>
              <a:buFontTx/>
              <a:buChar char="•"/>
              <a:defRPr/>
            </a:lvl1pPr>
          </a:lstStyle>
          <a:p>
            <a:r>
              <a:rPr lang="de-DE" dirty="0"/>
              <a:t>Drop Image </a:t>
            </a:r>
            <a:r>
              <a:rPr lang="de-DE" dirty="0" err="1"/>
              <a:t>here</a:t>
            </a:r>
            <a:endParaRPr lang="de-DE"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slide-063">
    <p:spTree>
      <p:nvGrpSpPr>
        <p:cNvPr id="1" name=""/>
        <p:cNvGrpSpPr/>
        <p:nvPr/>
      </p:nvGrpSpPr>
      <p:grpSpPr>
        <a:xfrm>
          <a:off x="0" y="0"/>
          <a:ext cx="0" cy="0"/>
          <a:chOff x="0" y="0"/>
          <a:chExt cx="0" cy="0"/>
        </a:xfrm>
      </p:grpSpPr>
      <p:sp>
        <p:nvSpPr>
          <p:cNvPr id="685" name="Shape 685"/>
          <p:cNvSpPr/>
          <p:nvPr/>
        </p:nvSpPr>
        <p:spPr>
          <a:xfrm>
            <a:off x="10924480" y="6159500"/>
            <a:ext cx="325410" cy="266740"/>
          </a:xfrm>
          <a:prstGeom prst="rect">
            <a:avLst/>
          </a:prstGeom>
          <a:ln w="12700">
            <a:miter lim="400000"/>
          </a:ln>
        </p:spPr>
        <p:txBody>
          <a:bodyPr wrap="none" lIns="25400" tIns="25400" rIns="25400" bIns="25400">
            <a:spAutoFit/>
          </a:bodyPr>
          <a:lstStyle/>
          <a:p>
            <a:pPr>
              <a:spcBef>
                <a:spcPts val="2250"/>
              </a:spcBef>
              <a:defRPr sz="2800">
                <a:solidFill>
                  <a:srgbClr val="797979"/>
                </a:solidFill>
              </a:defRPr>
            </a:pPr>
            <a:fld id="{86CB4B4D-7CA3-9044-876B-883B54F8677D}" type="slidenum">
              <a:rPr sz="1400"/>
              <a:t>‹#›</a:t>
            </a:fld>
            <a:r>
              <a:rPr sz="1400"/>
              <a:t>￼</a:t>
            </a:r>
          </a:p>
        </p:txBody>
      </p:sp>
      <p:sp>
        <p:nvSpPr>
          <p:cNvPr id="688" name="Shape 688"/>
          <p:cNvSpPr>
            <a:spLocks noGrp="1"/>
          </p:cNvSpPr>
          <p:nvPr>
            <p:ph type="sldNum" sz="quarter" idx="2"/>
          </p:nvPr>
        </p:nvSpPr>
        <p:spPr>
          <a:prstGeom prst="rect">
            <a:avLst/>
          </a:prstGeom>
        </p:spPr>
        <p:txBody>
          <a:bodyPr/>
          <a:lstStyle/>
          <a:p>
            <a:fld id="{86CB4B4D-7CA3-9044-876B-883B54F8677D}" type="slidenum">
              <a:rPr/>
              <a:t>‹#›</a:t>
            </a:fld>
            <a:endParaRPr/>
          </a:p>
        </p:txBody>
      </p:sp>
      <p:sp>
        <p:nvSpPr>
          <p:cNvPr id="7" name="Shape 674"/>
          <p:cNvSpPr>
            <a:spLocks noGrp="1"/>
          </p:cNvSpPr>
          <p:nvPr>
            <p:ph type="pic" sz="quarter" idx="20" hasCustomPrompt="1"/>
          </p:nvPr>
        </p:nvSpPr>
        <p:spPr>
          <a:xfrm>
            <a:off x="4668618" y="3342139"/>
            <a:ext cx="2230852" cy="2236564"/>
          </a:xfrm>
          <a:prstGeom prst="octagon">
            <a:avLst/>
          </a:prstGeom>
          <a:pattFill prst="pct5">
            <a:fgClr>
              <a:schemeClr val="accent1"/>
            </a:fgClr>
            <a:bgClr>
              <a:schemeClr val="tx2"/>
            </a:bgClr>
          </a:pattFill>
          <a:effectLst>
            <a:softEdge rad="0"/>
          </a:effectLst>
        </p:spPr>
        <p:txBody>
          <a:bodyPr wrap="square" lIns="91439" tIns="45719" rIns="91439" bIns="45719" anchor="t">
            <a:noAutofit/>
          </a:bodyPr>
          <a:lstStyle>
            <a:lvl1pPr marL="182880" marR="0" indent="-182880" algn="l" defTabSz="412750" eaLnBrk="1" fontAlgn="auto" latinLnBrk="0" hangingPunct="1">
              <a:lnSpc>
                <a:spcPct val="120000"/>
              </a:lnSpc>
              <a:spcBef>
                <a:spcPts val="2600"/>
              </a:spcBef>
              <a:spcAft>
                <a:spcPts val="0"/>
              </a:spcAft>
              <a:buClrTx/>
              <a:buSzPct val="75000"/>
              <a:buFontTx/>
              <a:buChar char="•"/>
              <a:defRPr/>
            </a:lvl1pPr>
          </a:lstStyle>
          <a:p>
            <a:r>
              <a:rPr lang="de-DE" dirty="0"/>
              <a:t>Drop Image </a:t>
            </a:r>
            <a:r>
              <a:rPr lang="de-DE" dirty="0" err="1"/>
              <a:t>here</a:t>
            </a:r>
            <a:endParaRPr lang="de-DE" dirty="0"/>
          </a:p>
        </p:txBody>
      </p:sp>
      <p:sp>
        <p:nvSpPr>
          <p:cNvPr id="8" name="Shape 674"/>
          <p:cNvSpPr>
            <a:spLocks noGrp="1"/>
          </p:cNvSpPr>
          <p:nvPr>
            <p:ph type="pic" sz="quarter" idx="21" hasCustomPrompt="1"/>
          </p:nvPr>
        </p:nvSpPr>
        <p:spPr>
          <a:xfrm>
            <a:off x="648679" y="1634644"/>
            <a:ext cx="2230852" cy="2236564"/>
          </a:xfrm>
          <a:prstGeom prst="octagon">
            <a:avLst/>
          </a:prstGeom>
          <a:pattFill prst="pct5">
            <a:fgClr>
              <a:schemeClr val="accent1"/>
            </a:fgClr>
            <a:bgClr>
              <a:schemeClr val="tx2"/>
            </a:bgClr>
          </a:pattFill>
          <a:effectLst>
            <a:softEdge rad="0"/>
          </a:effectLst>
        </p:spPr>
        <p:txBody>
          <a:bodyPr wrap="square" lIns="91439" tIns="45719" rIns="91439" bIns="45719" anchor="t">
            <a:noAutofit/>
          </a:bodyPr>
          <a:lstStyle>
            <a:lvl1pPr marL="182880" marR="0" indent="-182880" algn="l" defTabSz="412750" eaLnBrk="1" fontAlgn="auto" latinLnBrk="0" hangingPunct="1">
              <a:lnSpc>
                <a:spcPct val="120000"/>
              </a:lnSpc>
              <a:spcBef>
                <a:spcPts val="2600"/>
              </a:spcBef>
              <a:spcAft>
                <a:spcPts val="0"/>
              </a:spcAft>
              <a:buClrTx/>
              <a:buSzPct val="75000"/>
              <a:buFontTx/>
              <a:buChar char="•"/>
              <a:defRPr/>
            </a:lvl1pPr>
          </a:lstStyle>
          <a:p>
            <a:r>
              <a:rPr lang="de-DE" dirty="0"/>
              <a:t>Drop Image </a:t>
            </a:r>
            <a:r>
              <a:rPr lang="de-DE" dirty="0" err="1"/>
              <a:t>here</a:t>
            </a:r>
            <a:endParaRPr lang="de-DE" dirty="0"/>
          </a:p>
        </p:txBody>
      </p:sp>
      <p:sp>
        <p:nvSpPr>
          <p:cNvPr id="9" name="Shape 674"/>
          <p:cNvSpPr>
            <a:spLocks noGrp="1"/>
          </p:cNvSpPr>
          <p:nvPr>
            <p:ph type="pic" sz="quarter" idx="22" hasCustomPrompt="1"/>
          </p:nvPr>
        </p:nvSpPr>
        <p:spPr>
          <a:xfrm>
            <a:off x="2300353" y="3342139"/>
            <a:ext cx="2230852" cy="2236564"/>
          </a:xfrm>
          <a:prstGeom prst="octagon">
            <a:avLst/>
          </a:prstGeom>
          <a:pattFill prst="pct5">
            <a:fgClr>
              <a:schemeClr val="accent1"/>
            </a:fgClr>
            <a:bgClr>
              <a:schemeClr val="tx2"/>
            </a:bgClr>
          </a:pattFill>
          <a:effectLst>
            <a:softEdge rad="0"/>
          </a:effectLst>
        </p:spPr>
        <p:txBody>
          <a:bodyPr wrap="square" lIns="91439" tIns="45719" rIns="91439" bIns="45719" anchor="t">
            <a:noAutofit/>
          </a:bodyPr>
          <a:lstStyle>
            <a:lvl1pPr marL="182880" marR="0" indent="-182880" algn="l" defTabSz="412750" eaLnBrk="1" fontAlgn="auto" latinLnBrk="0" hangingPunct="1">
              <a:lnSpc>
                <a:spcPct val="120000"/>
              </a:lnSpc>
              <a:spcBef>
                <a:spcPts val="2600"/>
              </a:spcBef>
              <a:spcAft>
                <a:spcPts val="0"/>
              </a:spcAft>
              <a:buClrTx/>
              <a:buSzPct val="75000"/>
              <a:buFontTx/>
              <a:buChar char="•"/>
              <a:defRPr/>
            </a:lvl1pPr>
          </a:lstStyle>
          <a:p>
            <a:r>
              <a:rPr lang="de-DE" dirty="0"/>
              <a:t>Drop Image </a:t>
            </a:r>
            <a:r>
              <a:rPr lang="de-DE" dirty="0" err="1"/>
              <a:t>here</a:t>
            </a:r>
            <a:endParaRPr lang="de-DE"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slide-064">
    <p:spTree>
      <p:nvGrpSpPr>
        <p:cNvPr id="1" name=""/>
        <p:cNvGrpSpPr/>
        <p:nvPr/>
      </p:nvGrpSpPr>
      <p:grpSpPr>
        <a:xfrm>
          <a:off x="0" y="0"/>
          <a:ext cx="0" cy="0"/>
          <a:chOff x="0" y="0"/>
          <a:chExt cx="0" cy="0"/>
        </a:xfrm>
      </p:grpSpPr>
      <p:sp>
        <p:nvSpPr>
          <p:cNvPr id="701" name="Shape 701"/>
          <p:cNvSpPr/>
          <p:nvPr/>
        </p:nvSpPr>
        <p:spPr>
          <a:xfrm>
            <a:off x="10924480" y="6159500"/>
            <a:ext cx="325410" cy="266740"/>
          </a:xfrm>
          <a:prstGeom prst="rect">
            <a:avLst/>
          </a:prstGeom>
          <a:ln w="12700">
            <a:miter lim="400000"/>
          </a:ln>
        </p:spPr>
        <p:txBody>
          <a:bodyPr wrap="none" lIns="25400" tIns="25400" rIns="25400" bIns="25400">
            <a:spAutoFit/>
          </a:bodyPr>
          <a:lstStyle/>
          <a:p>
            <a:pPr>
              <a:spcBef>
                <a:spcPts val="2250"/>
              </a:spcBef>
              <a:defRPr sz="2800">
                <a:solidFill>
                  <a:srgbClr val="797979"/>
                </a:solidFill>
              </a:defRPr>
            </a:pPr>
            <a:fld id="{86CB4B4D-7CA3-9044-876B-883B54F8677D}" type="slidenum">
              <a:rPr sz="1400"/>
              <a:t>‹#›</a:t>
            </a:fld>
            <a:r>
              <a:rPr sz="1400"/>
              <a:t>￼</a:t>
            </a:r>
          </a:p>
        </p:txBody>
      </p:sp>
      <p:sp>
        <p:nvSpPr>
          <p:cNvPr id="702" name="Shape 702"/>
          <p:cNvSpPr>
            <a:spLocks noGrp="1"/>
          </p:cNvSpPr>
          <p:nvPr>
            <p:ph type="sldNum" sz="quarter" idx="2"/>
          </p:nvPr>
        </p:nvSpPr>
        <p:spPr>
          <a:prstGeom prst="rect">
            <a:avLst/>
          </a:prstGeom>
        </p:spPr>
        <p:txBody>
          <a:bodyPr/>
          <a:lstStyle/>
          <a:p>
            <a:fld id="{86CB4B4D-7CA3-9044-876B-883B54F8677D}" type="slidenum">
              <a:rPr/>
              <a:t>‹#›</a:t>
            </a:fld>
            <a:endParaRPr/>
          </a:p>
        </p:txBody>
      </p:sp>
      <p:sp>
        <p:nvSpPr>
          <p:cNvPr id="10" name="Shape 674"/>
          <p:cNvSpPr>
            <a:spLocks noGrp="1"/>
          </p:cNvSpPr>
          <p:nvPr>
            <p:ph type="pic" sz="quarter" idx="20" hasCustomPrompt="1"/>
          </p:nvPr>
        </p:nvSpPr>
        <p:spPr>
          <a:xfrm>
            <a:off x="5834394" y="2242312"/>
            <a:ext cx="2230852" cy="2236564"/>
          </a:xfrm>
          <a:prstGeom prst="octagon">
            <a:avLst/>
          </a:prstGeom>
          <a:pattFill prst="pct5">
            <a:fgClr>
              <a:schemeClr val="accent1"/>
            </a:fgClr>
            <a:bgClr>
              <a:schemeClr val="tx2"/>
            </a:bgClr>
          </a:pattFill>
          <a:effectLst>
            <a:softEdge rad="0"/>
          </a:effectLst>
        </p:spPr>
        <p:txBody>
          <a:bodyPr wrap="square" lIns="91439" tIns="45719" rIns="91439" bIns="45719" anchor="t">
            <a:noAutofit/>
          </a:bodyPr>
          <a:lstStyle>
            <a:lvl1pPr marL="182880" marR="0" indent="-182880" algn="l" defTabSz="412750" eaLnBrk="1" fontAlgn="auto" latinLnBrk="0" hangingPunct="1">
              <a:lnSpc>
                <a:spcPct val="120000"/>
              </a:lnSpc>
              <a:spcBef>
                <a:spcPts val="2600"/>
              </a:spcBef>
              <a:spcAft>
                <a:spcPts val="0"/>
              </a:spcAft>
              <a:buClrTx/>
              <a:buSzPct val="75000"/>
              <a:buFontTx/>
              <a:buChar char="•"/>
              <a:defRPr/>
            </a:lvl1pPr>
          </a:lstStyle>
          <a:p>
            <a:r>
              <a:rPr lang="de-DE" dirty="0"/>
              <a:t>Drop Image </a:t>
            </a:r>
            <a:r>
              <a:rPr lang="de-DE" dirty="0" err="1"/>
              <a:t>here</a:t>
            </a:r>
            <a:endParaRPr lang="de-DE" dirty="0"/>
          </a:p>
        </p:txBody>
      </p:sp>
      <p:sp>
        <p:nvSpPr>
          <p:cNvPr id="11" name="Shape 674"/>
          <p:cNvSpPr>
            <a:spLocks noGrp="1"/>
          </p:cNvSpPr>
          <p:nvPr>
            <p:ph type="pic" sz="quarter" idx="21" hasCustomPrompt="1"/>
          </p:nvPr>
        </p:nvSpPr>
        <p:spPr>
          <a:xfrm>
            <a:off x="7452544" y="3885865"/>
            <a:ext cx="2230852" cy="2236564"/>
          </a:xfrm>
          <a:prstGeom prst="octagon">
            <a:avLst/>
          </a:prstGeom>
          <a:pattFill prst="pct5">
            <a:fgClr>
              <a:schemeClr val="accent1"/>
            </a:fgClr>
            <a:bgClr>
              <a:schemeClr val="tx2"/>
            </a:bgClr>
          </a:pattFill>
          <a:effectLst>
            <a:softEdge rad="0"/>
          </a:effectLst>
        </p:spPr>
        <p:txBody>
          <a:bodyPr wrap="square" lIns="91439" tIns="45719" rIns="91439" bIns="45719" anchor="t">
            <a:noAutofit/>
          </a:bodyPr>
          <a:lstStyle>
            <a:lvl1pPr marL="182880" marR="0" indent="-182880" algn="l" defTabSz="412750" eaLnBrk="1" fontAlgn="auto" latinLnBrk="0" hangingPunct="1">
              <a:lnSpc>
                <a:spcPct val="120000"/>
              </a:lnSpc>
              <a:spcBef>
                <a:spcPts val="2600"/>
              </a:spcBef>
              <a:spcAft>
                <a:spcPts val="0"/>
              </a:spcAft>
              <a:buClrTx/>
              <a:buSzPct val="75000"/>
              <a:buFontTx/>
              <a:buChar char="•"/>
              <a:defRPr/>
            </a:lvl1pPr>
          </a:lstStyle>
          <a:p>
            <a:r>
              <a:rPr lang="de-DE" dirty="0"/>
              <a:t>Drop Image </a:t>
            </a:r>
            <a:r>
              <a:rPr lang="de-DE" dirty="0" err="1"/>
              <a:t>here</a:t>
            </a:r>
            <a:endParaRPr lang="de-DE" dirty="0"/>
          </a:p>
        </p:txBody>
      </p:sp>
      <p:sp>
        <p:nvSpPr>
          <p:cNvPr id="12" name="Shape 674"/>
          <p:cNvSpPr>
            <a:spLocks noGrp="1"/>
          </p:cNvSpPr>
          <p:nvPr>
            <p:ph type="pic" sz="quarter" idx="22" hasCustomPrompt="1"/>
          </p:nvPr>
        </p:nvSpPr>
        <p:spPr>
          <a:xfrm>
            <a:off x="4192520" y="592585"/>
            <a:ext cx="2230852" cy="2236564"/>
          </a:xfrm>
          <a:prstGeom prst="octagon">
            <a:avLst/>
          </a:prstGeom>
          <a:pattFill prst="pct5">
            <a:fgClr>
              <a:schemeClr val="accent1"/>
            </a:fgClr>
            <a:bgClr>
              <a:schemeClr val="tx2"/>
            </a:bgClr>
          </a:pattFill>
          <a:effectLst>
            <a:softEdge rad="0"/>
          </a:effectLst>
        </p:spPr>
        <p:txBody>
          <a:bodyPr wrap="square" lIns="91439" tIns="45719" rIns="91439" bIns="45719" anchor="t">
            <a:noAutofit/>
          </a:bodyPr>
          <a:lstStyle>
            <a:lvl1pPr marL="182880" marR="0" indent="-182880" algn="l" defTabSz="412750" eaLnBrk="1" fontAlgn="auto" latinLnBrk="0" hangingPunct="1">
              <a:lnSpc>
                <a:spcPct val="120000"/>
              </a:lnSpc>
              <a:spcBef>
                <a:spcPts val="2600"/>
              </a:spcBef>
              <a:spcAft>
                <a:spcPts val="0"/>
              </a:spcAft>
              <a:buClrTx/>
              <a:buSzPct val="75000"/>
              <a:buFontTx/>
              <a:buChar char="•"/>
              <a:defRPr/>
            </a:lvl1pPr>
          </a:lstStyle>
          <a:p>
            <a:r>
              <a:rPr lang="de-DE" dirty="0"/>
              <a:t>Drop Image </a:t>
            </a:r>
            <a:r>
              <a:rPr lang="de-DE" dirty="0" err="1"/>
              <a:t>here</a:t>
            </a:r>
            <a:endParaRPr lang="de-DE" dirty="0"/>
          </a:p>
        </p:txBody>
      </p:sp>
      <p:sp>
        <p:nvSpPr>
          <p:cNvPr id="13" name="Shape 674"/>
          <p:cNvSpPr>
            <a:spLocks noGrp="1"/>
          </p:cNvSpPr>
          <p:nvPr>
            <p:ph type="pic" sz="quarter" idx="23" hasCustomPrompt="1"/>
          </p:nvPr>
        </p:nvSpPr>
        <p:spPr>
          <a:xfrm>
            <a:off x="7476257" y="598658"/>
            <a:ext cx="2230852" cy="2236564"/>
          </a:xfrm>
          <a:prstGeom prst="octagon">
            <a:avLst/>
          </a:prstGeom>
          <a:pattFill prst="pct5">
            <a:fgClr>
              <a:schemeClr val="accent1"/>
            </a:fgClr>
            <a:bgClr>
              <a:schemeClr val="tx2"/>
            </a:bgClr>
          </a:pattFill>
          <a:effectLst>
            <a:softEdge rad="0"/>
          </a:effectLst>
        </p:spPr>
        <p:txBody>
          <a:bodyPr wrap="square" lIns="91439" tIns="45719" rIns="91439" bIns="45719" anchor="t">
            <a:noAutofit/>
          </a:bodyPr>
          <a:lstStyle>
            <a:lvl1pPr marL="182880" marR="0" indent="-182880" algn="l" defTabSz="412750" eaLnBrk="1" fontAlgn="auto" latinLnBrk="0" hangingPunct="1">
              <a:lnSpc>
                <a:spcPct val="120000"/>
              </a:lnSpc>
              <a:spcBef>
                <a:spcPts val="2600"/>
              </a:spcBef>
              <a:spcAft>
                <a:spcPts val="0"/>
              </a:spcAft>
              <a:buClrTx/>
              <a:buSzPct val="75000"/>
              <a:buFontTx/>
              <a:buChar char="•"/>
              <a:defRPr/>
            </a:lvl1pPr>
          </a:lstStyle>
          <a:p>
            <a:r>
              <a:rPr lang="de-DE" dirty="0"/>
              <a:t>Drop Image </a:t>
            </a:r>
            <a:r>
              <a:rPr lang="de-DE" dirty="0" err="1"/>
              <a:t>here</a:t>
            </a:r>
            <a:endParaRPr lang="de-DE" dirty="0"/>
          </a:p>
        </p:txBody>
      </p:sp>
      <p:sp>
        <p:nvSpPr>
          <p:cNvPr id="14" name="Shape 674"/>
          <p:cNvSpPr>
            <a:spLocks noGrp="1"/>
          </p:cNvSpPr>
          <p:nvPr>
            <p:ph type="pic" sz="quarter" idx="24" hasCustomPrompt="1"/>
          </p:nvPr>
        </p:nvSpPr>
        <p:spPr>
          <a:xfrm>
            <a:off x="9098158" y="2242312"/>
            <a:ext cx="2230852" cy="2236564"/>
          </a:xfrm>
          <a:prstGeom prst="octagon">
            <a:avLst/>
          </a:prstGeom>
          <a:pattFill prst="pct5">
            <a:fgClr>
              <a:schemeClr val="accent1"/>
            </a:fgClr>
            <a:bgClr>
              <a:schemeClr val="tx2"/>
            </a:bgClr>
          </a:pattFill>
          <a:effectLst>
            <a:softEdge rad="0"/>
          </a:effectLst>
        </p:spPr>
        <p:txBody>
          <a:bodyPr wrap="square" lIns="91439" tIns="45719" rIns="91439" bIns="45719" anchor="t">
            <a:noAutofit/>
          </a:bodyPr>
          <a:lstStyle>
            <a:lvl1pPr marL="182880" marR="0" indent="-182880" algn="l" defTabSz="412750" eaLnBrk="1" fontAlgn="auto" latinLnBrk="0" hangingPunct="1">
              <a:lnSpc>
                <a:spcPct val="120000"/>
              </a:lnSpc>
              <a:spcBef>
                <a:spcPts val="2600"/>
              </a:spcBef>
              <a:spcAft>
                <a:spcPts val="0"/>
              </a:spcAft>
              <a:buClrTx/>
              <a:buSzPct val="75000"/>
              <a:buFontTx/>
              <a:buChar char="•"/>
              <a:defRPr/>
            </a:lvl1pPr>
          </a:lstStyle>
          <a:p>
            <a:r>
              <a:rPr lang="de-DE" dirty="0"/>
              <a:t>Drop Image </a:t>
            </a:r>
            <a:r>
              <a:rPr lang="de-DE" dirty="0" err="1"/>
              <a:t>here</a:t>
            </a:r>
            <a:endParaRPr lang="de-DE"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slide-065">
    <p:spTree>
      <p:nvGrpSpPr>
        <p:cNvPr id="1" name=""/>
        <p:cNvGrpSpPr/>
        <p:nvPr/>
      </p:nvGrpSpPr>
      <p:grpSpPr>
        <a:xfrm>
          <a:off x="0" y="0"/>
          <a:ext cx="0" cy="0"/>
          <a:chOff x="0" y="0"/>
          <a:chExt cx="0" cy="0"/>
        </a:xfrm>
      </p:grpSpPr>
      <p:sp>
        <p:nvSpPr>
          <p:cNvPr id="709" name="Shape 709"/>
          <p:cNvSpPr/>
          <p:nvPr/>
        </p:nvSpPr>
        <p:spPr>
          <a:xfrm>
            <a:off x="10924480" y="6159500"/>
            <a:ext cx="325410" cy="266740"/>
          </a:xfrm>
          <a:prstGeom prst="rect">
            <a:avLst/>
          </a:prstGeom>
          <a:ln w="12700">
            <a:miter lim="400000"/>
          </a:ln>
        </p:spPr>
        <p:txBody>
          <a:bodyPr wrap="none" lIns="25400" tIns="25400" rIns="25400" bIns="25400">
            <a:spAutoFit/>
          </a:bodyPr>
          <a:lstStyle/>
          <a:p>
            <a:pPr>
              <a:spcBef>
                <a:spcPts val="2250"/>
              </a:spcBef>
              <a:defRPr sz="2800">
                <a:solidFill>
                  <a:srgbClr val="797979"/>
                </a:solidFill>
              </a:defRPr>
            </a:pPr>
            <a:fld id="{86CB4B4D-7CA3-9044-876B-883B54F8677D}" type="slidenum">
              <a:rPr sz="1400"/>
              <a:t>‹#›</a:t>
            </a:fld>
            <a:r>
              <a:rPr sz="1400"/>
              <a:t>￼</a:t>
            </a:r>
          </a:p>
        </p:txBody>
      </p:sp>
      <p:sp>
        <p:nvSpPr>
          <p:cNvPr id="710" name="Shape 710"/>
          <p:cNvSpPr>
            <a:spLocks noGrp="1"/>
          </p:cNvSpPr>
          <p:nvPr>
            <p:ph type="pic" sz="half" idx="13" hasCustomPrompt="1"/>
          </p:nvPr>
        </p:nvSpPr>
        <p:spPr>
          <a:xfrm>
            <a:off x="1017538" y="1101824"/>
            <a:ext cx="4572596" cy="4736753"/>
          </a:xfrm>
          <a:prstGeom prst="rect">
            <a:avLst/>
          </a:prstGeom>
          <a:pattFill prst="pct5">
            <a:fgClr>
              <a:schemeClr val="accent1"/>
            </a:fgClr>
            <a:bgClr>
              <a:schemeClr val="tx2"/>
            </a:bgClr>
          </a:pattFill>
        </p:spPr>
        <p:txBody>
          <a:bodyPr lIns="91439" tIns="45719" rIns="91439" bIns="45719" anchor="t">
            <a:noAutofit/>
          </a:bodyPr>
          <a:lstStyle>
            <a:lvl1pPr marL="182880" marR="0" indent="-182880" algn="l" defTabSz="412750" eaLnBrk="1" fontAlgn="auto" latinLnBrk="0" hangingPunct="1">
              <a:lnSpc>
                <a:spcPct val="120000"/>
              </a:lnSpc>
              <a:spcBef>
                <a:spcPts val="2600"/>
              </a:spcBef>
              <a:spcAft>
                <a:spcPts val="0"/>
              </a:spcAft>
              <a:buClrTx/>
              <a:buSzPct val="75000"/>
              <a:buFontTx/>
              <a:buChar char="•"/>
              <a:defRPr/>
            </a:lvl1pPr>
          </a:lstStyle>
          <a:p>
            <a:r>
              <a:rPr lang="de-DE" dirty="0"/>
              <a:t>Drop Image </a:t>
            </a:r>
            <a:r>
              <a:rPr lang="de-DE" dirty="0" err="1"/>
              <a:t>here</a:t>
            </a:r>
            <a:endParaRPr lang="de-DE" dirty="0"/>
          </a:p>
        </p:txBody>
      </p:sp>
      <p:sp>
        <p:nvSpPr>
          <p:cNvPr id="711" name="Shape 711"/>
          <p:cNvSpPr>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slide-080">
    <p:spTree>
      <p:nvGrpSpPr>
        <p:cNvPr id="1" name=""/>
        <p:cNvGrpSpPr/>
        <p:nvPr/>
      </p:nvGrpSpPr>
      <p:grpSpPr>
        <a:xfrm>
          <a:off x="0" y="0"/>
          <a:ext cx="0" cy="0"/>
          <a:chOff x="0" y="0"/>
          <a:chExt cx="0" cy="0"/>
        </a:xfrm>
      </p:grpSpPr>
      <p:sp>
        <p:nvSpPr>
          <p:cNvPr id="851" name="Shape 851"/>
          <p:cNvSpPr/>
          <p:nvPr/>
        </p:nvSpPr>
        <p:spPr>
          <a:xfrm>
            <a:off x="10924480" y="6159500"/>
            <a:ext cx="325410" cy="266740"/>
          </a:xfrm>
          <a:prstGeom prst="rect">
            <a:avLst/>
          </a:prstGeom>
          <a:ln w="12700">
            <a:miter lim="400000"/>
          </a:ln>
        </p:spPr>
        <p:txBody>
          <a:bodyPr wrap="none" lIns="25400" tIns="25400" rIns="25400" bIns="25400">
            <a:spAutoFit/>
          </a:bodyPr>
          <a:lstStyle/>
          <a:p>
            <a:pPr>
              <a:spcBef>
                <a:spcPts val="2250"/>
              </a:spcBef>
              <a:defRPr sz="2800">
                <a:solidFill>
                  <a:srgbClr val="797979"/>
                </a:solidFill>
              </a:defRPr>
            </a:pPr>
            <a:fld id="{86CB4B4D-7CA3-9044-876B-883B54F8677D}" type="slidenum">
              <a:rPr sz="1400"/>
              <a:t>‹#›</a:t>
            </a:fld>
            <a:r>
              <a:rPr sz="1400"/>
              <a:t>￼</a:t>
            </a:r>
          </a:p>
        </p:txBody>
      </p:sp>
      <p:sp>
        <p:nvSpPr>
          <p:cNvPr id="853" name="Shape 853"/>
          <p:cNvSpPr>
            <a:spLocks noGrp="1"/>
          </p:cNvSpPr>
          <p:nvPr>
            <p:ph type="sldNum" sz="quarter" idx="2"/>
          </p:nvPr>
        </p:nvSpPr>
        <p:spPr>
          <a:prstGeom prst="rect">
            <a:avLst/>
          </a:prstGeom>
        </p:spPr>
        <p:txBody>
          <a:bodyPr/>
          <a:lstStyle/>
          <a:p>
            <a:fld id="{86CB4B4D-7CA3-9044-876B-883B54F8677D}" type="slidenum">
              <a:rPr/>
              <a:t>‹#›</a:t>
            </a:fld>
            <a:endParaRPr/>
          </a:p>
        </p:txBody>
      </p:sp>
      <p:sp>
        <p:nvSpPr>
          <p:cNvPr id="5" name="Picture Placeholder 3"/>
          <p:cNvSpPr>
            <a:spLocks noGrp="1"/>
          </p:cNvSpPr>
          <p:nvPr>
            <p:ph type="pic" sz="quarter" idx="17" hasCustomPrompt="1"/>
          </p:nvPr>
        </p:nvSpPr>
        <p:spPr>
          <a:xfrm>
            <a:off x="-1591557" y="1012081"/>
            <a:ext cx="7174309" cy="7174301"/>
          </a:xfrm>
          <a:custGeom>
            <a:avLst/>
            <a:gdLst>
              <a:gd name="connsiteX0" fmla="*/ 1090639 w 2181277"/>
              <a:gd name="connsiteY0" fmla="*/ 0 h 2181277"/>
              <a:gd name="connsiteX1" fmla="*/ 1530401 w 2181277"/>
              <a:gd name="connsiteY1" fmla="*/ 181378 h 2181277"/>
              <a:gd name="connsiteX2" fmla="*/ 1999900 w 2181277"/>
              <a:gd name="connsiteY2" fmla="*/ 650877 h 2181277"/>
              <a:gd name="connsiteX3" fmla="*/ 1999900 w 2181277"/>
              <a:gd name="connsiteY3" fmla="*/ 1530401 h 2181277"/>
              <a:gd name="connsiteX4" fmla="*/ 1530401 w 2181277"/>
              <a:gd name="connsiteY4" fmla="*/ 1999900 h 2181277"/>
              <a:gd name="connsiteX5" fmla="*/ 650877 w 2181277"/>
              <a:gd name="connsiteY5" fmla="*/ 1999900 h 2181277"/>
              <a:gd name="connsiteX6" fmla="*/ 181378 w 2181277"/>
              <a:gd name="connsiteY6" fmla="*/ 1530401 h 2181277"/>
              <a:gd name="connsiteX7" fmla="*/ 181378 w 2181277"/>
              <a:gd name="connsiteY7" fmla="*/ 650877 h 2181277"/>
              <a:gd name="connsiteX8" fmla="*/ 650877 w 2181277"/>
              <a:gd name="connsiteY8" fmla="*/ 181378 h 2181277"/>
              <a:gd name="connsiteX9" fmla="*/ 1090639 w 2181277"/>
              <a:gd name="connsiteY9" fmla="*/ 0 h 2181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81277" h="2181277">
                <a:moveTo>
                  <a:pt x="1090639" y="0"/>
                </a:moveTo>
                <a:cubicBezTo>
                  <a:pt x="1250061" y="0"/>
                  <a:pt x="1409483" y="60459"/>
                  <a:pt x="1530401" y="181378"/>
                </a:cubicBezTo>
                <a:lnTo>
                  <a:pt x="1999900" y="650877"/>
                </a:lnTo>
                <a:cubicBezTo>
                  <a:pt x="2241737" y="892714"/>
                  <a:pt x="2241737" y="1288564"/>
                  <a:pt x="1999900" y="1530401"/>
                </a:cubicBezTo>
                <a:lnTo>
                  <a:pt x="1530401" y="1999900"/>
                </a:lnTo>
                <a:cubicBezTo>
                  <a:pt x="1288564" y="2241737"/>
                  <a:pt x="892714" y="2241737"/>
                  <a:pt x="650877" y="1999900"/>
                </a:cubicBezTo>
                <a:lnTo>
                  <a:pt x="181378" y="1530401"/>
                </a:lnTo>
                <a:cubicBezTo>
                  <a:pt x="-60459" y="1288564"/>
                  <a:pt x="-60459" y="892714"/>
                  <a:pt x="181378" y="650877"/>
                </a:cubicBezTo>
                <a:lnTo>
                  <a:pt x="650877" y="181378"/>
                </a:lnTo>
                <a:cubicBezTo>
                  <a:pt x="771796" y="60459"/>
                  <a:pt x="931217" y="0"/>
                  <a:pt x="1090639" y="0"/>
                </a:cubicBezTo>
                <a:close/>
              </a:path>
            </a:pathLst>
          </a:custGeom>
          <a:pattFill prst="pct5">
            <a:fgClr>
              <a:schemeClr val="accent1">
                <a:lumMod val="60000"/>
                <a:lumOff val="40000"/>
              </a:schemeClr>
            </a:fgClr>
            <a:bgClr>
              <a:schemeClr val="tx2"/>
            </a:bgClr>
          </a:pattFill>
        </p:spPr>
        <p:txBody>
          <a:bodyPr wrap="square" anchor="ctr">
            <a:noAutofit/>
          </a:bodyPr>
          <a:lstStyle>
            <a:lvl1pPr algn="ctr">
              <a:defRPr sz="800" b="0" i="0">
                <a:latin typeface="Titillium" charset="0"/>
                <a:ea typeface="Titillium" charset="0"/>
                <a:cs typeface="Titillium" charset="0"/>
              </a:defRPr>
            </a:lvl1pPr>
          </a:lstStyle>
          <a:p>
            <a:r>
              <a:rPr lang="de-DE" dirty="0"/>
              <a:t>Drop Image </a:t>
            </a:r>
            <a:r>
              <a:rPr lang="de-DE" dirty="0" err="1"/>
              <a:t>here</a:t>
            </a:r>
            <a:endParaRPr lang="de-DE" dirty="0"/>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slide-081">
    <p:spTree>
      <p:nvGrpSpPr>
        <p:cNvPr id="1" name=""/>
        <p:cNvGrpSpPr/>
        <p:nvPr/>
      </p:nvGrpSpPr>
      <p:grpSpPr>
        <a:xfrm>
          <a:off x="0" y="0"/>
          <a:ext cx="0" cy="0"/>
          <a:chOff x="0" y="0"/>
          <a:chExt cx="0" cy="0"/>
        </a:xfrm>
      </p:grpSpPr>
      <p:sp>
        <p:nvSpPr>
          <p:cNvPr id="860" name="Shape 860"/>
          <p:cNvSpPr/>
          <p:nvPr/>
        </p:nvSpPr>
        <p:spPr>
          <a:xfrm>
            <a:off x="10924480" y="6159500"/>
            <a:ext cx="325410" cy="266740"/>
          </a:xfrm>
          <a:prstGeom prst="rect">
            <a:avLst/>
          </a:prstGeom>
          <a:ln w="12700">
            <a:miter lim="400000"/>
          </a:ln>
        </p:spPr>
        <p:txBody>
          <a:bodyPr wrap="none" lIns="25400" tIns="25400" rIns="25400" bIns="25400">
            <a:spAutoFit/>
          </a:bodyPr>
          <a:lstStyle/>
          <a:p>
            <a:pPr>
              <a:spcBef>
                <a:spcPts val="2250"/>
              </a:spcBef>
              <a:defRPr sz="2800">
                <a:solidFill>
                  <a:srgbClr val="797979"/>
                </a:solidFill>
              </a:defRPr>
            </a:pPr>
            <a:fld id="{86CB4B4D-7CA3-9044-876B-883B54F8677D}" type="slidenum">
              <a:rPr sz="1400"/>
              <a:t>‹#›</a:t>
            </a:fld>
            <a:r>
              <a:rPr sz="1400"/>
              <a:t>￼</a:t>
            </a:r>
          </a:p>
        </p:txBody>
      </p:sp>
      <p:sp>
        <p:nvSpPr>
          <p:cNvPr id="861" name="Shape 861"/>
          <p:cNvSpPr/>
          <p:nvPr/>
        </p:nvSpPr>
        <p:spPr>
          <a:xfrm>
            <a:off x="0" y="0"/>
            <a:ext cx="6096000" cy="6858000"/>
          </a:xfrm>
          <a:prstGeom prst="rect">
            <a:avLst/>
          </a:prstGeom>
          <a:solidFill>
            <a:srgbClr val="212121"/>
          </a:solidFill>
          <a:ln w="12700">
            <a:miter lim="400000"/>
          </a:ln>
        </p:spPr>
        <p:txBody>
          <a:bodyPr lIns="25400" tIns="25400" rIns="25400" bIns="25400" anchor="ctr"/>
          <a:lstStyle/>
          <a:p>
            <a:pPr algn="ctr">
              <a:lnSpc>
                <a:spcPct val="100000"/>
              </a:lnSpc>
              <a:defRPr sz="3200">
                <a:solidFill>
                  <a:srgbClr val="FFFFFF"/>
                </a:solidFill>
              </a:defRPr>
            </a:pPr>
            <a:endParaRPr sz="1600"/>
          </a:p>
        </p:txBody>
      </p:sp>
      <p:sp>
        <p:nvSpPr>
          <p:cNvPr id="862" name="Shape 862"/>
          <p:cNvSpPr>
            <a:spLocks noGrp="1"/>
          </p:cNvSpPr>
          <p:nvPr>
            <p:ph type="pic" idx="13" hasCustomPrompt="1"/>
          </p:nvPr>
        </p:nvSpPr>
        <p:spPr>
          <a:xfrm>
            <a:off x="6096000" y="-4341"/>
            <a:ext cx="6097489" cy="6866633"/>
          </a:xfrm>
          <a:prstGeom prst="rect">
            <a:avLst/>
          </a:prstGeom>
          <a:pattFill prst="pct5">
            <a:fgClr>
              <a:schemeClr val="accent1"/>
            </a:fgClr>
            <a:bgClr>
              <a:schemeClr val="tx2"/>
            </a:bgClr>
          </a:pattFill>
        </p:spPr>
        <p:txBody>
          <a:bodyPr lIns="91439" tIns="45719" rIns="91439" bIns="45719" anchor="t">
            <a:noAutofit/>
          </a:bodyPr>
          <a:lstStyle>
            <a:lvl1pPr marL="182880" marR="0" indent="-182880" algn="l" defTabSz="412750" eaLnBrk="1" fontAlgn="auto" latinLnBrk="0" hangingPunct="1">
              <a:lnSpc>
                <a:spcPct val="120000"/>
              </a:lnSpc>
              <a:spcBef>
                <a:spcPts val="2600"/>
              </a:spcBef>
              <a:spcAft>
                <a:spcPts val="0"/>
              </a:spcAft>
              <a:buClrTx/>
              <a:buSzPct val="75000"/>
              <a:buFontTx/>
              <a:buChar char="•"/>
              <a:defRPr/>
            </a:lvl1pPr>
          </a:lstStyle>
          <a:p>
            <a:r>
              <a:rPr lang="de-DE" dirty="0"/>
              <a:t>Drop Image </a:t>
            </a:r>
            <a:r>
              <a:rPr lang="de-DE" dirty="0" err="1"/>
              <a:t>here</a:t>
            </a:r>
            <a:endParaRPr lang="de-DE" dirty="0"/>
          </a:p>
        </p:txBody>
      </p:sp>
      <p:sp>
        <p:nvSpPr>
          <p:cNvPr id="863" name="Shape 863"/>
          <p:cNvSpPr>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A57F24E0-930B-4A04-9F56-81E5D8061857}" type="datetimeFigureOut">
              <a:rPr lang="zh-CN" altLang="en-US" smtClean="0"/>
              <a:t>2021/4/10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9E38970-8790-42ED-BDAA-B4F075DE2BCF}"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A57F24E0-930B-4A04-9F56-81E5D8061857}" type="datetimeFigureOut">
              <a:rPr lang="zh-CN" altLang="en-US" smtClean="0"/>
              <a:t>2021/4/10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9E38970-8790-42ED-BDAA-B4F075DE2BCF}"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A57F24E0-930B-4A04-9F56-81E5D8061857}" type="datetimeFigureOut">
              <a:rPr lang="zh-CN" altLang="en-US" smtClean="0"/>
              <a:t>2021/4/10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9E38970-8790-42ED-BDAA-B4F075DE2BCF}" type="slidenum">
              <a:rPr lang="zh-CN" altLang="en-US" smtClean="0"/>
              <a:t>‹#›</a:t>
            </a:fld>
            <a:endParaRPr lang="zh-CN" altLang="en-US"/>
          </a:p>
        </p:txBody>
      </p:sp>
      <p:sp>
        <p:nvSpPr>
          <p:cNvPr id="11" name="矩形 10"/>
          <p:cNvSpPr/>
          <p:nvPr userDrawn="1"/>
        </p:nvSpPr>
        <p:spPr>
          <a:xfrm>
            <a:off x="8325228" y="4569668"/>
            <a:ext cx="775136" cy="230832"/>
          </a:xfrm>
          <a:prstGeom prst="rect">
            <a:avLst/>
          </a:prstGeom>
        </p:spPr>
        <p:txBody>
          <a:bodyPr wrap="square">
            <a:spAutoFit/>
          </a:bodyPr>
          <a:lstStyle/>
          <a:p>
            <a:r>
              <a:rPr lang="en-US" altLang="zh-CN" sz="100" dirty="0">
                <a:solidFill>
                  <a:prstClr val="white"/>
                </a:solidFill>
                <a:latin typeface="Calibri"/>
                <a:ea typeface="宋体"/>
              </a:rPr>
              <a:t>PPT</a:t>
            </a:r>
            <a:r>
              <a:rPr lang="zh-CN" altLang="en-US" sz="100" dirty="0">
                <a:solidFill>
                  <a:prstClr val="white"/>
                </a:solidFill>
                <a:latin typeface="Calibri"/>
                <a:ea typeface="宋体"/>
              </a:rPr>
              <a:t>模板下载：</a:t>
            </a:r>
            <a:r>
              <a:rPr lang="en-US" altLang="zh-CN" sz="100" dirty="0">
                <a:solidFill>
                  <a:prstClr val="white"/>
                </a:solidFill>
                <a:latin typeface="Calibri"/>
                <a:ea typeface="宋体"/>
              </a:rPr>
              <a:t>www.1ppt.com/moban/          </a:t>
            </a:r>
            <a:r>
              <a:rPr lang="zh-CN" altLang="en-US" sz="100" dirty="0">
                <a:solidFill>
                  <a:prstClr val="white"/>
                </a:solidFill>
                <a:latin typeface="Calibri"/>
                <a:ea typeface="宋体"/>
              </a:rPr>
              <a:t>行业</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www.1ppt.com/hangye/ </a:t>
            </a:r>
          </a:p>
          <a:p>
            <a:r>
              <a:rPr lang="zh-CN" altLang="en-US" sz="100" dirty="0">
                <a:solidFill>
                  <a:prstClr val="white"/>
                </a:solidFill>
                <a:latin typeface="Calibri"/>
                <a:ea typeface="宋体"/>
              </a:rPr>
              <a:t>节日</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www.1ppt.com/jieri/          PPT</a:t>
            </a:r>
            <a:r>
              <a:rPr lang="zh-CN" altLang="en-US" sz="100" dirty="0">
                <a:solidFill>
                  <a:prstClr val="white"/>
                </a:solidFill>
                <a:latin typeface="Calibri"/>
                <a:ea typeface="宋体"/>
              </a:rPr>
              <a:t>素材：</a:t>
            </a:r>
            <a:r>
              <a:rPr lang="en-US" altLang="zh-CN" sz="100" dirty="0">
                <a:solidFill>
                  <a:prstClr val="white"/>
                </a:solidFill>
                <a:latin typeface="Calibri"/>
                <a:ea typeface="宋体"/>
              </a:rPr>
              <a:t>www.1ppt.com/sucai/</a:t>
            </a:r>
          </a:p>
          <a:p>
            <a:r>
              <a:rPr lang="en-US" altLang="zh-CN" sz="100" dirty="0">
                <a:solidFill>
                  <a:prstClr val="white"/>
                </a:solidFill>
                <a:latin typeface="Calibri"/>
                <a:ea typeface="宋体"/>
              </a:rPr>
              <a:t>PPT</a:t>
            </a:r>
            <a:r>
              <a:rPr lang="zh-CN" altLang="en-US" sz="100" dirty="0">
                <a:solidFill>
                  <a:prstClr val="white"/>
                </a:solidFill>
                <a:latin typeface="Calibri"/>
                <a:ea typeface="宋体"/>
              </a:rPr>
              <a:t>背景图片：</a:t>
            </a:r>
            <a:r>
              <a:rPr lang="en-US" altLang="zh-CN" sz="100" dirty="0">
                <a:solidFill>
                  <a:prstClr val="white"/>
                </a:solidFill>
                <a:latin typeface="Calibri"/>
                <a:ea typeface="宋体"/>
              </a:rPr>
              <a:t>www.1ppt.com/beijing/        PPT</a:t>
            </a:r>
            <a:r>
              <a:rPr lang="zh-CN" altLang="en-US" sz="100" dirty="0">
                <a:solidFill>
                  <a:prstClr val="white"/>
                </a:solidFill>
                <a:latin typeface="Calibri"/>
                <a:ea typeface="宋体"/>
              </a:rPr>
              <a:t>图表：</a:t>
            </a:r>
            <a:r>
              <a:rPr lang="en-US" altLang="zh-CN" sz="100" dirty="0">
                <a:solidFill>
                  <a:prstClr val="white"/>
                </a:solidFill>
                <a:latin typeface="Calibri"/>
                <a:ea typeface="宋体"/>
              </a:rPr>
              <a:t>www.1ppt.com/tubiao/      </a:t>
            </a:r>
          </a:p>
          <a:p>
            <a:r>
              <a:rPr lang="zh-CN" altLang="en-US" sz="100" dirty="0">
                <a:solidFill>
                  <a:prstClr val="white"/>
                </a:solidFill>
                <a:latin typeface="Calibri"/>
                <a:ea typeface="宋体"/>
              </a:rPr>
              <a:t>精美</a:t>
            </a:r>
            <a:r>
              <a:rPr lang="en-US" altLang="zh-CN" sz="100" dirty="0">
                <a:solidFill>
                  <a:prstClr val="white"/>
                </a:solidFill>
                <a:latin typeface="Calibri"/>
                <a:ea typeface="宋体"/>
              </a:rPr>
              <a:t>PPT</a:t>
            </a:r>
            <a:r>
              <a:rPr lang="zh-CN" altLang="en-US" sz="100" dirty="0">
                <a:solidFill>
                  <a:prstClr val="white"/>
                </a:solidFill>
                <a:latin typeface="Calibri"/>
                <a:ea typeface="宋体"/>
              </a:rPr>
              <a:t>下载：</a:t>
            </a:r>
            <a:r>
              <a:rPr lang="en-US" altLang="zh-CN" sz="100" dirty="0">
                <a:solidFill>
                  <a:prstClr val="white"/>
                </a:solidFill>
                <a:latin typeface="Calibri"/>
                <a:ea typeface="宋体"/>
              </a:rPr>
              <a:t>www.1ppt.com/xiazai/         PPT</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www.1ppt.com/powerpoint/      </a:t>
            </a:r>
          </a:p>
          <a:p>
            <a:r>
              <a:rPr lang="en-US" altLang="zh-CN" sz="100" dirty="0">
                <a:solidFill>
                  <a:prstClr val="white"/>
                </a:solidFill>
                <a:latin typeface="Calibri"/>
                <a:ea typeface="宋体"/>
              </a:rPr>
              <a:t>PPT</a:t>
            </a:r>
            <a:r>
              <a:rPr lang="zh-CN" altLang="en-US" sz="100" dirty="0">
                <a:solidFill>
                  <a:prstClr val="white"/>
                </a:solidFill>
                <a:latin typeface="Calibri"/>
                <a:ea typeface="宋体"/>
              </a:rPr>
              <a:t>课件：</a:t>
            </a:r>
            <a:r>
              <a:rPr lang="en-US" altLang="zh-CN" sz="100" dirty="0">
                <a:solidFill>
                  <a:prstClr val="white"/>
                </a:solidFill>
                <a:latin typeface="Calibri"/>
                <a:ea typeface="宋体"/>
              </a:rPr>
              <a:t>www.1ppt.com/kejian/             </a:t>
            </a:r>
            <a:r>
              <a:rPr lang="zh-CN" altLang="en-US" sz="100" dirty="0">
                <a:solidFill>
                  <a:prstClr val="white"/>
                </a:solidFill>
                <a:latin typeface="Calibri"/>
                <a:ea typeface="宋体"/>
              </a:rPr>
              <a:t>字体下载：</a:t>
            </a:r>
            <a:r>
              <a:rPr lang="en-US" altLang="zh-CN" sz="100" dirty="0">
                <a:solidFill>
                  <a:prstClr val="white"/>
                </a:solidFill>
                <a:latin typeface="Calibri"/>
                <a:ea typeface="宋体"/>
              </a:rPr>
              <a:t>www.1ppt.com/ziti/</a:t>
            </a:r>
          </a:p>
          <a:p>
            <a:r>
              <a:rPr lang="zh-CN" altLang="en-US" sz="100" dirty="0">
                <a:solidFill>
                  <a:prstClr val="white"/>
                </a:solidFill>
                <a:latin typeface="Calibri"/>
                <a:ea typeface="宋体"/>
              </a:rPr>
              <a:t>工作总结</a:t>
            </a:r>
            <a:r>
              <a:rPr lang="en-US" altLang="zh-CN" sz="100" dirty="0">
                <a:solidFill>
                  <a:prstClr val="white"/>
                </a:solidFill>
                <a:latin typeface="Calibri"/>
                <a:ea typeface="宋体"/>
              </a:rPr>
              <a:t>PPT</a:t>
            </a:r>
            <a:r>
              <a:rPr lang="zh-CN" altLang="en-US" sz="100" dirty="0">
                <a:solidFill>
                  <a:prstClr val="white"/>
                </a:solidFill>
                <a:latin typeface="Calibri"/>
                <a:ea typeface="宋体"/>
              </a:rPr>
              <a:t>：</a:t>
            </a:r>
            <a:r>
              <a:rPr lang="en-US" altLang="zh-CN" sz="100" dirty="0">
                <a:solidFill>
                  <a:prstClr val="white"/>
                </a:solidFill>
                <a:latin typeface="Calibri"/>
                <a:ea typeface="宋体"/>
              </a:rPr>
              <a:t>www.1ppt.com/xiazai/zongjie/ </a:t>
            </a:r>
            <a:r>
              <a:rPr lang="zh-CN" altLang="en-US" sz="100" dirty="0">
                <a:solidFill>
                  <a:prstClr val="white"/>
                </a:solidFill>
                <a:latin typeface="Calibri"/>
                <a:ea typeface="宋体"/>
              </a:rPr>
              <a:t>工作计划：</a:t>
            </a:r>
            <a:r>
              <a:rPr lang="en-US" altLang="zh-CN" sz="100" dirty="0">
                <a:solidFill>
                  <a:prstClr val="white"/>
                </a:solidFill>
                <a:latin typeface="Calibri"/>
                <a:ea typeface="宋体"/>
              </a:rPr>
              <a:t>www.1ppt.com/xiazai/jihua/</a:t>
            </a:r>
          </a:p>
          <a:p>
            <a:r>
              <a:rPr lang="zh-CN" altLang="en-US" sz="100" dirty="0">
                <a:solidFill>
                  <a:prstClr val="white"/>
                </a:solidFill>
                <a:latin typeface="Calibri"/>
                <a:ea typeface="宋体"/>
              </a:rPr>
              <a:t>商务</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www.1ppt.com/moban/shangwu/  </a:t>
            </a:r>
            <a:r>
              <a:rPr lang="zh-CN" altLang="en-US" sz="100" dirty="0">
                <a:solidFill>
                  <a:prstClr val="white"/>
                </a:solidFill>
                <a:latin typeface="Calibri"/>
                <a:ea typeface="宋体"/>
              </a:rPr>
              <a:t>个人简历</a:t>
            </a:r>
            <a:r>
              <a:rPr lang="en-US" altLang="zh-CN" sz="100" dirty="0">
                <a:solidFill>
                  <a:prstClr val="white"/>
                </a:solidFill>
                <a:latin typeface="Calibri"/>
                <a:ea typeface="宋体"/>
              </a:rPr>
              <a:t>PPT</a:t>
            </a:r>
            <a:r>
              <a:rPr lang="zh-CN" altLang="en-US" sz="100" dirty="0">
                <a:solidFill>
                  <a:prstClr val="white"/>
                </a:solidFill>
                <a:latin typeface="Calibri"/>
                <a:ea typeface="宋体"/>
              </a:rPr>
              <a:t>：</a:t>
            </a:r>
            <a:r>
              <a:rPr lang="en-US" altLang="zh-CN" sz="100" dirty="0">
                <a:solidFill>
                  <a:prstClr val="white"/>
                </a:solidFill>
                <a:latin typeface="Calibri"/>
                <a:ea typeface="宋体"/>
              </a:rPr>
              <a:t>www.1ppt.com/xiazai/jianli/  </a:t>
            </a:r>
          </a:p>
          <a:p>
            <a:r>
              <a:rPr lang="zh-CN" altLang="en-US" sz="100" dirty="0">
                <a:solidFill>
                  <a:prstClr val="white"/>
                </a:solidFill>
                <a:latin typeface="Calibri"/>
                <a:ea typeface="宋体"/>
              </a:rPr>
              <a:t>毕业答辩</a:t>
            </a:r>
            <a:r>
              <a:rPr lang="en-US" altLang="zh-CN" sz="100" dirty="0">
                <a:solidFill>
                  <a:prstClr val="white"/>
                </a:solidFill>
                <a:latin typeface="Calibri"/>
                <a:ea typeface="宋体"/>
              </a:rPr>
              <a:t>PPT</a:t>
            </a:r>
            <a:r>
              <a:rPr lang="zh-CN" altLang="en-US" sz="100" dirty="0">
                <a:solidFill>
                  <a:prstClr val="white"/>
                </a:solidFill>
                <a:latin typeface="Calibri"/>
                <a:ea typeface="宋体"/>
              </a:rPr>
              <a:t>：</a:t>
            </a:r>
            <a:r>
              <a:rPr lang="en-US" altLang="zh-CN" sz="100" dirty="0">
                <a:solidFill>
                  <a:prstClr val="white"/>
                </a:solidFill>
                <a:latin typeface="Calibri"/>
                <a:ea typeface="宋体"/>
              </a:rPr>
              <a:t>www.1ppt.com/xiazai/dabian/  </a:t>
            </a:r>
            <a:r>
              <a:rPr lang="zh-CN" altLang="en-US" sz="100" dirty="0">
                <a:solidFill>
                  <a:prstClr val="white"/>
                </a:solidFill>
                <a:latin typeface="Calibri"/>
                <a:ea typeface="宋体"/>
              </a:rPr>
              <a:t>工作汇报</a:t>
            </a:r>
            <a:r>
              <a:rPr lang="en-US" altLang="zh-CN" sz="100" dirty="0">
                <a:solidFill>
                  <a:prstClr val="white"/>
                </a:solidFill>
                <a:latin typeface="Calibri"/>
                <a:ea typeface="宋体"/>
              </a:rPr>
              <a:t>PPT</a:t>
            </a:r>
            <a:r>
              <a:rPr lang="zh-CN" altLang="en-US" sz="100" dirty="0">
                <a:solidFill>
                  <a:prstClr val="white"/>
                </a:solidFill>
                <a:latin typeface="Calibri"/>
                <a:ea typeface="宋体"/>
              </a:rPr>
              <a:t>：</a:t>
            </a:r>
            <a:r>
              <a:rPr lang="en-US" altLang="zh-CN" sz="100" dirty="0">
                <a:solidFill>
                  <a:prstClr val="white"/>
                </a:solidFill>
                <a:latin typeface="Calibri"/>
                <a:ea typeface="宋体"/>
              </a:rPr>
              <a:t>www.1ppt.com/xiazai/huibao/    </a:t>
            </a:r>
          </a:p>
          <a:p>
            <a:r>
              <a:rPr lang="en-US" altLang="zh-CN" sz="100" dirty="0">
                <a:solidFill>
                  <a:prstClr val="white"/>
                </a:solidFill>
                <a:latin typeface="Calibri"/>
                <a:ea typeface="宋体"/>
              </a:rPr>
              <a:t> </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A57F24E0-930B-4A04-9F56-81E5D8061857}" type="datetimeFigureOut">
              <a:rPr lang="zh-CN" altLang="en-US" smtClean="0"/>
              <a:t>2021/4/10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B9E38970-8790-42ED-BDAA-B4F075DE2BCF}"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6" name="Прямоугольник 55"/>
          <p:cNvSpPr/>
          <p:nvPr userDrawn="1"/>
        </p:nvSpPr>
        <p:spPr>
          <a:xfrm>
            <a:off x="375558" y="426635"/>
            <a:ext cx="11544300" cy="6121117"/>
          </a:xfrm>
          <a:prstGeom prst="rect">
            <a:avLst/>
          </a:prstGeom>
          <a:solidFill>
            <a:schemeClr val="bg1">
              <a:alpha val="70000"/>
            </a:schemeClr>
          </a:solidFill>
          <a:ln>
            <a:noFill/>
          </a:ln>
          <a:effectLst>
            <a:outerShdw blurRad="1028700" dist="723900" dir="3000000" sx="98000" sy="98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14" tIns="22857" rIns="45714" bIns="22857" numCol="1" spcCol="0" rtlCol="0" fromWordArt="0" anchor="ctr" anchorCtr="0" forceAA="0" compatLnSpc="1">
            <a:noAutofit/>
          </a:bodyPr>
          <a:lstStyle/>
          <a:p>
            <a:pPr algn="ctr"/>
            <a:endParaRPr lang="ru-RU" sz="90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A57F24E0-930B-4A04-9F56-81E5D8061857}" type="datetimeFigureOut">
              <a:rPr lang="zh-CN" altLang="en-US" smtClean="0"/>
              <a:t>2021/4/10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9E38970-8790-42ED-BDAA-B4F075DE2BCF}"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29">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57F24E0-930B-4A04-9F56-81E5D8061857}" type="datetimeFigureOut">
              <a:rPr lang="zh-CN" altLang="en-US" smtClean="0"/>
              <a:t>2021/4/10</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9E38970-8790-42ED-BDAA-B4F075DE2BCF}"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2.xml"/><Relationship Id="rId1" Type="http://schemas.openxmlformats.org/officeDocument/2006/relationships/slideLayout" Target="../slideLayouts/slideLayout8.xml"/><Relationship Id="rId4" Type="http://schemas.openxmlformats.org/officeDocument/2006/relationships/image" Target="../media/image6.jpeg"/></Relationships>
</file>

<file path=ppt/slides/_rels/slide14.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jpeg"/><Relationship Id="rId7" Type="http://schemas.openxmlformats.org/officeDocument/2006/relationships/image" Target="../media/image11.svg"/><Relationship Id="rId2" Type="http://schemas.openxmlformats.org/officeDocument/2006/relationships/notesSlide" Target="../notesSlides/notesSlide13.xml"/><Relationship Id="rId1" Type="http://schemas.openxmlformats.org/officeDocument/2006/relationships/slideLayout" Target="../slideLayouts/slideLayout8.xml"/><Relationship Id="rId6" Type="http://schemas.openxmlformats.org/officeDocument/2006/relationships/image" Target="../media/image10.png"/><Relationship Id="rId5" Type="http://schemas.openxmlformats.org/officeDocument/2006/relationships/image" Target="../media/image9.svg"/><Relationship Id="rId10" Type="http://schemas.openxmlformats.org/officeDocument/2006/relationships/comments" Target="../comments/comment4.xml"/><Relationship Id="rId4" Type="http://schemas.openxmlformats.org/officeDocument/2006/relationships/image" Target="../media/image8.png"/><Relationship Id="rId9" Type="http://schemas.openxmlformats.org/officeDocument/2006/relationships/image" Target="../media/image13.svg"/></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8.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6.xml"/><Relationship Id="rId1" Type="http://schemas.openxmlformats.org/officeDocument/2006/relationships/slideLayout" Target="../slideLayouts/slideLayout8.xml"/><Relationship Id="rId5" Type="http://schemas.openxmlformats.org/officeDocument/2006/relationships/comments" Target="../comments/comment5.xml"/><Relationship Id="rId4" Type="http://schemas.openxmlformats.org/officeDocument/2006/relationships/image" Target="../media/image15.jpe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8.xml"/><Relationship Id="rId4" Type="http://schemas.openxmlformats.org/officeDocument/2006/relationships/comments" Target="../comments/commen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comments" Target="../comments/comment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 name="文本框 155"/>
          <p:cNvSpPr txBox="1"/>
          <p:nvPr/>
        </p:nvSpPr>
        <p:spPr>
          <a:xfrm>
            <a:off x="1383857" y="2166257"/>
            <a:ext cx="3605893" cy="1015663"/>
          </a:xfrm>
          <a:prstGeom prst="rect">
            <a:avLst/>
          </a:prstGeom>
          <a:noFill/>
        </p:spPr>
        <p:txBody>
          <a:bodyPr wrap="square" rtlCol="0">
            <a:spAutoFit/>
          </a:bodyPr>
          <a:lstStyle/>
          <a:p>
            <a:r>
              <a:rPr lang="en-US" altLang="zh-CN" sz="6000" spc="300" dirty="0">
                <a:solidFill>
                  <a:schemeClr val="tx1">
                    <a:lumMod val="50000"/>
                    <a:lumOff val="50000"/>
                  </a:schemeClr>
                </a:solidFill>
                <a:latin typeface="Agency FB" panose="020B0503020202020204" pitchFamily="34" charset="0"/>
              </a:rPr>
              <a:t>2021</a:t>
            </a:r>
            <a:endParaRPr lang="zh-CN" altLang="en-US" sz="6000" spc="300" dirty="0">
              <a:solidFill>
                <a:schemeClr val="tx1">
                  <a:lumMod val="50000"/>
                  <a:lumOff val="50000"/>
                </a:schemeClr>
              </a:solidFill>
              <a:latin typeface="Agency FB" panose="020B0503020202020204" pitchFamily="34" charset="0"/>
            </a:endParaRPr>
          </a:p>
        </p:txBody>
      </p:sp>
      <p:sp>
        <p:nvSpPr>
          <p:cNvPr id="157" name="文本框 156"/>
          <p:cNvSpPr txBox="1"/>
          <p:nvPr/>
        </p:nvSpPr>
        <p:spPr>
          <a:xfrm>
            <a:off x="1374404" y="3120747"/>
            <a:ext cx="6922929" cy="830997"/>
          </a:xfrm>
          <a:prstGeom prst="rect">
            <a:avLst/>
          </a:prstGeom>
          <a:noFill/>
        </p:spPr>
        <p:txBody>
          <a:bodyPr wrap="square" rtlCol="0">
            <a:spAutoFit/>
          </a:bodyPr>
          <a:lstStyle/>
          <a:p>
            <a:pPr algn="dist"/>
            <a:r>
              <a:rPr lang="zh-CN" altLang="en-US" sz="4800" dirty="0">
                <a:solidFill>
                  <a:schemeClr val="bg1">
                    <a:lumMod val="50000"/>
                  </a:schemeClr>
                </a:solidFill>
                <a:latin typeface="微软雅黑" panose="020B0503020204020204" pitchFamily="34" charset="-122"/>
                <a:ea typeface="微软雅黑" panose="020B0503020204020204" pitchFamily="34" charset="-122"/>
              </a:rPr>
              <a:t>一起挖矿否</a:t>
            </a:r>
          </a:p>
        </p:txBody>
      </p:sp>
      <p:grpSp>
        <p:nvGrpSpPr>
          <p:cNvPr id="4" name="组合 3"/>
          <p:cNvGrpSpPr/>
          <p:nvPr/>
        </p:nvGrpSpPr>
        <p:grpSpPr>
          <a:xfrm rot="14816016">
            <a:off x="3388101" y="2056639"/>
            <a:ext cx="694476" cy="565057"/>
            <a:chOff x="189132" y="3432549"/>
            <a:chExt cx="990433" cy="805861"/>
          </a:xfrm>
        </p:grpSpPr>
        <p:cxnSp>
          <p:nvCxnSpPr>
            <p:cNvPr id="158" name="直接连接符 157"/>
            <p:cNvCxnSpPr/>
            <p:nvPr/>
          </p:nvCxnSpPr>
          <p:spPr>
            <a:xfrm rot="11174285" flipH="1">
              <a:off x="311114" y="3515865"/>
              <a:ext cx="190563" cy="63801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9" name="直接连接符 158"/>
            <p:cNvCxnSpPr/>
            <p:nvPr/>
          </p:nvCxnSpPr>
          <p:spPr>
            <a:xfrm rot="11174285" flipH="1">
              <a:off x="262523" y="3881807"/>
              <a:ext cx="860986" cy="33164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0" name="直接连接符 159"/>
            <p:cNvCxnSpPr/>
            <p:nvPr/>
          </p:nvCxnSpPr>
          <p:spPr>
            <a:xfrm rot="11174285">
              <a:off x="550844" y="3476915"/>
              <a:ext cx="587028" cy="45504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61" name="椭圆 160"/>
            <p:cNvSpPr/>
            <p:nvPr/>
          </p:nvSpPr>
          <p:spPr>
            <a:xfrm rot="11174285">
              <a:off x="1067390" y="3905787"/>
              <a:ext cx="112175" cy="112175"/>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2" name="椭圆 161"/>
            <p:cNvSpPr/>
            <p:nvPr/>
          </p:nvSpPr>
          <p:spPr>
            <a:xfrm rot="11174285">
              <a:off x="189132" y="4082061"/>
              <a:ext cx="156349" cy="15634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3" name="椭圆 162"/>
            <p:cNvSpPr/>
            <p:nvPr/>
          </p:nvSpPr>
          <p:spPr>
            <a:xfrm rot="11174285">
              <a:off x="520660" y="3432549"/>
              <a:ext cx="89295" cy="89295"/>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 name="组合 4"/>
          <p:cNvGrpSpPr/>
          <p:nvPr/>
        </p:nvGrpSpPr>
        <p:grpSpPr>
          <a:xfrm rot="5669900">
            <a:off x="540212" y="4862505"/>
            <a:ext cx="376265" cy="418620"/>
            <a:chOff x="957640" y="2513007"/>
            <a:chExt cx="376265" cy="418620"/>
          </a:xfrm>
        </p:grpSpPr>
        <p:cxnSp>
          <p:nvCxnSpPr>
            <p:cNvPr id="164" name="直接连接符 163"/>
            <p:cNvCxnSpPr/>
            <p:nvPr/>
          </p:nvCxnSpPr>
          <p:spPr>
            <a:xfrm rot="7715704" flipH="1">
              <a:off x="1054829" y="2632404"/>
              <a:ext cx="82782" cy="27716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5" name="直接连接符 164"/>
            <p:cNvCxnSpPr/>
            <p:nvPr/>
          </p:nvCxnSpPr>
          <p:spPr>
            <a:xfrm rot="7715704" flipH="1">
              <a:off x="1053920" y="2643236"/>
              <a:ext cx="374020" cy="14407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6" name="直接连接符 165"/>
            <p:cNvCxnSpPr>
              <a:stCxn id="167" idx="5"/>
            </p:cNvCxnSpPr>
            <p:nvPr/>
          </p:nvCxnSpPr>
          <p:spPr>
            <a:xfrm flipH="1">
              <a:off x="993390" y="2540090"/>
              <a:ext cx="291937" cy="7785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67" name="椭圆 166"/>
            <p:cNvSpPr/>
            <p:nvPr/>
          </p:nvSpPr>
          <p:spPr>
            <a:xfrm rot="7715704">
              <a:off x="1285175" y="2513007"/>
              <a:ext cx="48730" cy="4873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8" name="椭圆 167"/>
            <p:cNvSpPr/>
            <p:nvPr/>
          </p:nvSpPr>
          <p:spPr>
            <a:xfrm rot="7715704">
              <a:off x="1149317" y="2863708"/>
              <a:ext cx="67919" cy="6791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9" name="椭圆 168"/>
            <p:cNvSpPr/>
            <p:nvPr/>
          </p:nvSpPr>
          <p:spPr>
            <a:xfrm rot="7715704">
              <a:off x="982518" y="2610118"/>
              <a:ext cx="38791" cy="38791"/>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7" name="直接连接符 6"/>
          <p:cNvCxnSpPr/>
          <p:nvPr/>
        </p:nvCxnSpPr>
        <p:spPr>
          <a:xfrm>
            <a:off x="1494922" y="4006445"/>
            <a:ext cx="797428" cy="0"/>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1380426" y="4005118"/>
            <a:ext cx="6575928" cy="423449"/>
          </a:xfrm>
          <a:prstGeom prst="rect">
            <a:avLst/>
          </a:prstGeom>
          <a:noFill/>
        </p:spPr>
        <p:txBody>
          <a:bodyPr wrap="square" rtlCol="0">
            <a:spAutoFit/>
          </a:bodyPr>
          <a:lstStyle/>
          <a:p>
            <a:pPr>
              <a:lnSpc>
                <a:spcPct val="150000"/>
              </a:lnSpc>
            </a:pPr>
            <a:r>
              <a:rPr lang="en-US" altLang="zh-CN" sz="1600" dirty="0">
                <a:solidFill>
                  <a:schemeClr val="bg1">
                    <a:lumMod val="65000"/>
                  </a:schemeClr>
                </a:solidFill>
                <a:latin typeface="Calibri" panose="020F0502020204030204" pitchFamily="34" charset="0"/>
                <a:cs typeface="Calibri" panose="020F0502020204030204" pitchFamily="34" charset="0"/>
              </a:rPr>
              <a:t>Bitcoin  Ethereum  and  mining. </a:t>
            </a:r>
            <a:r>
              <a:rPr lang="zh-CN" altLang="en-US" sz="1600" dirty="0">
                <a:solidFill>
                  <a:schemeClr val="bg1">
                    <a:lumMod val="65000"/>
                  </a:schemeClr>
                </a:solidFill>
                <a:latin typeface="Calibri" panose="020F0502020204030204" pitchFamily="34" charset="0"/>
                <a:cs typeface="Calibri" panose="020F0502020204030204" pitchFamily="34" charset="0"/>
              </a:rPr>
              <a:t> </a:t>
            </a:r>
            <a:endParaRPr lang="en-US" altLang="zh-CN" sz="1600" dirty="0">
              <a:solidFill>
                <a:schemeClr val="bg1">
                  <a:lumMod val="65000"/>
                </a:schemeClr>
              </a:solidFill>
              <a:latin typeface="Calibri" panose="020F0502020204030204" pitchFamily="34" charset="0"/>
              <a:cs typeface="Calibri" panose="020F0502020204030204" pitchFamily="34" charset="0"/>
            </a:endParaRPr>
          </a:p>
        </p:txBody>
      </p:sp>
      <p:sp>
        <p:nvSpPr>
          <p:cNvPr id="24" name="TextBox 23"/>
          <p:cNvSpPr txBox="1"/>
          <p:nvPr/>
        </p:nvSpPr>
        <p:spPr>
          <a:xfrm>
            <a:off x="1383857" y="5047451"/>
            <a:ext cx="3262432" cy="338554"/>
          </a:xfrm>
          <a:prstGeom prst="rect">
            <a:avLst/>
          </a:prstGeom>
          <a:noFill/>
        </p:spPr>
        <p:txBody>
          <a:bodyPr wrap="none" rtlCol="0">
            <a:spAutoFit/>
          </a:bodyPr>
          <a:lstStyle/>
          <a:p>
            <a:r>
              <a:rPr lang="zh-CN" altLang="en-US" sz="1600" dirty="0">
                <a:solidFill>
                  <a:schemeClr val="bg1">
                    <a:lumMod val="50000"/>
                  </a:schemeClr>
                </a:solidFill>
                <a:latin typeface="微软雅黑" panose="020B0503020204020204" pitchFamily="34" charset="-122"/>
                <a:ea typeface="微软雅黑" panose="020B0503020204020204" pitchFamily="34" charset="-122"/>
              </a:rPr>
              <a:t>精弘技术部技术分享会挖矿小分队</a:t>
            </a: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156">
                                            <p:txEl>
                                              <p:pRg st="0" end="0"/>
                                            </p:txEl>
                                          </p:spTgt>
                                        </p:tgtEl>
                                        <p:attrNameLst>
                                          <p:attrName>style.visibility</p:attrName>
                                        </p:attrNameLst>
                                      </p:cBhvr>
                                      <p:to>
                                        <p:strVal val="visible"/>
                                      </p:to>
                                    </p:set>
                                    <p:anim calcmode="lin" valueType="num">
                                      <p:cBhvr additive="base">
                                        <p:cTn id="7" dur="500"/>
                                        <p:tgtEl>
                                          <p:spTgt spid="156">
                                            <p:txEl>
                                              <p:pRg st="0" end="0"/>
                                            </p:txEl>
                                          </p:spTgt>
                                        </p:tgtEl>
                                        <p:attrNameLst>
                                          <p:attrName>ppt_y</p:attrName>
                                        </p:attrNameLst>
                                      </p:cBhvr>
                                      <p:tavLst>
                                        <p:tav tm="0">
                                          <p:val>
                                            <p:strVal val="#ppt_y+#ppt_h*1.125000"/>
                                          </p:val>
                                        </p:tav>
                                        <p:tav tm="100000">
                                          <p:val>
                                            <p:strVal val="#ppt_y"/>
                                          </p:val>
                                        </p:tav>
                                      </p:tavLst>
                                    </p:anim>
                                    <p:animEffect transition="in" filter="wipe(up)">
                                      <p:cBhvr>
                                        <p:cTn id="8" dur="500"/>
                                        <p:tgtEl>
                                          <p:spTgt spid="156">
                                            <p:txEl>
                                              <p:pRg st="0" end="0"/>
                                            </p:txEl>
                                          </p:spTgt>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157"/>
                                        </p:tgtEl>
                                        <p:attrNameLst>
                                          <p:attrName>style.visibility</p:attrName>
                                        </p:attrNameLst>
                                      </p:cBhvr>
                                      <p:to>
                                        <p:strVal val="visible"/>
                                      </p:to>
                                    </p:set>
                                    <p:animEffect transition="in" filter="fade">
                                      <p:cBhvr>
                                        <p:cTn id="12" dur="500"/>
                                        <p:tgtEl>
                                          <p:spTgt spid="157"/>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par>
                          <p:cTn id="16" fill="hold">
                            <p:stCondLst>
                              <p:cond delay="1000"/>
                            </p:stCondLst>
                            <p:childTnLst>
                              <p:par>
                                <p:cTn id="17" presetID="10" presetClass="entr" presetSubtype="0" fill="hold" grpId="0" nodeType="afterEffect">
                                  <p:stCondLst>
                                    <p:cond delay="500"/>
                                  </p:stCondLst>
                                  <p:childTnLst>
                                    <p:set>
                                      <p:cBhvr>
                                        <p:cTn id="18" dur="1" fill="hold">
                                          <p:stCondLst>
                                            <p:cond delay="0"/>
                                          </p:stCondLst>
                                        </p:cTn>
                                        <p:tgtEl>
                                          <p:spTgt spid="24"/>
                                        </p:tgtEl>
                                        <p:attrNameLst>
                                          <p:attrName>style.visibility</p:attrName>
                                        </p:attrNameLst>
                                      </p:cBhvr>
                                      <p:to>
                                        <p:strVal val="visible"/>
                                      </p:to>
                                    </p:set>
                                    <p:animEffect transition="in" filter="fade">
                                      <p:cBhvr>
                                        <p:cTn id="19"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7" grpId="0"/>
      <p:bldP spid="8" grpId="0"/>
      <p:bldP spid="2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圆角 10"/>
          <p:cNvSpPr/>
          <p:nvPr/>
        </p:nvSpPr>
        <p:spPr>
          <a:xfrm>
            <a:off x="3048000" y="962025"/>
            <a:ext cx="6096000" cy="4933950"/>
          </a:xfrm>
          <a:prstGeom prst="roundRect">
            <a:avLst>
              <a:gd name="adj" fmla="val 4184"/>
            </a:avLst>
          </a:prstGeom>
          <a:solidFill>
            <a:schemeClr val="bg1">
              <a:lumMod val="85000"/>
              <a:alpha val="89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5429250" y="1524000"/>
            <a:ext cx="1333500" cy="1323439"/>
          </a:xfrm>
          <a:prstGeom prst="rect">
            <a:avLst/>
          </a:prstGeom>
          <a:noFill/>
        </p:spPr>
        <p:txBody>
          <a:bodyPr wrap="square" rtlCol="0">
            <a:spAutoFit/>
          </a:bodyPr>
          <a:lstStyle/>
          <a:p>
            <a:pPr algn="dist"/>
            <a:r>
              <a:rPr lang="en-US" altLang="zh-CN" sz="8000" dirty="0">
                <a:latin typeface="Calibri" panose="020F0502020204030204" pitchFamily="34" charset="0"/>
                <a:cs typeface="Calibri" panose="020F0502020204030204" pitchFamily="34" charset="0"/>
              </a:rPr>
              <a:t>02</a:t>
            </a:r>
            <a:endParaRPr lang="zh-CN" altLang="en-US" sz="8000" dirty="0">
              <a:latin typeface="Calibri" panose="020F0502020204030204" pitchFamily="34" charset="0"/>
              <a:cs typeface="Calibri" panose="020F0502020204030204" pitchFamily="34" charset="0"/>
            </a:endParaRPr>
          </a:p>
        </p:txBody>
      </p:sp>
      <p:sp>
        <p:nvSpPr>
          <p:cNvPr id="3" name="文本框 2"/>
          <p:cNvSpPr txBox="1"/>
          <p:nvPr/>
        </p:nvSpPr>
        <p:spPr>
          <a:xfrm>
            <a:off x="3733800" y="2847439"/>
            <a:ext cx="4724400" cy="768415"/>
          </a:xfrm>
          <a:prstGeom prst="rect">
            <a:avLst/>
          </a:prstGeom>
          <a:noFill/>
        </p:spPr>
        <p:txBody>
          <a:bodyPr wrap="square" rtlCol="0">
            <a:spAutoFit/>
          </a:bodyPr>
          <a:lstStyle/>
          <a:p>
            <a:pPr marL="0" marR="0" lvl="0" indent="0" algn="ctr" defTabSz="914400" rtl="0" eaLnBrk="1" fontAlgn="auto" latinLnBrk="0" hangingPunct="1">
              <a:lnSpc>
                <a:spcPct val="120000"/>
              </a:lnSpc>
              <a:spcBef>
                <a:spcPts val="0"/>
              </a:spcBef>
              <a:spcAft>
                <a:spcPts val="0"/>
              </a:spcAft>
              <a:buClrTx/>
              <a:buSzTx/>
              <a:buFontTx/>
              <a:buNone/>
              <a:defRPr/>
            </a:pPr>
            <a:r>
              <a:rPr kumimoji="0" lang="zh-CN" altLang="en-US" sz="4000" b="0" i="0" u="none" strike="noStrike" kern="1200" cap="none" spc="0" normalizeH="0" baseline="0" noProof="0" dirty="0">
                <a:ln>
                  <a:noFill/>
                </a:ln>
                <a:solidFill>
                  <a:srgbClr val="000000">
                    <a:lumMod val="65000"/>
                    <a:lumOff val="35000"/>
                  </a:srgbClr>
                </a:solidFill>
                <a:effectLst/>
                <a:uLnTx/>
                <a:uFillTx/>
                <a:latin typeface="+mn-ea"/>
                <a:cs typeface="阿里巴巴普惠体 B" panose="00020600040101010101" pitchFamily="18" charset="-122"/>
                <a:sym typeface="Calibri" panose="020F0502020204030204" pitchFamily="34" charset="0"/>
              </a:rPr>
              <a:t>权益证明</a:t>
            </a:r>
          </a:p>
        </p:txBody>
      </p:sp>
      <p:sp>
        <p:nvSpPr>
          <p:cNvPr id="4" name="文本框 3"/>
          <p:cNvSpPr txBox="1"/>
          <p:nvPr/>
        </p:nvSpPr>
        <p:spPr>
          <a:xfrm>
            <a:off x="933450" y="3924300"/>
            <a:ext cx="10325100" cy="423449"/>
          </a:xfrm>
          <a:prstGeom prst="rect">
            <a:avLst/>
          </a:prstGeom>
          <a:noFill/>
        </p:spPr>
        <p:txBody>
          <a:bodyPr wrap="square" rtlCol="0">
            <a:spAutoFit/>
          </a:bodyPr>
          <a:lstStyle/>
          <a:p>
            <a:pPr algn="ctr">
              <a:lnSpc>
                <a:spcPct val="150000"/>
              </a:lnSpc>
            </a:pPr>
            <a:r>
              <a:rPr lang="en-US" altLang="zh-CN" sz="1600" dirty="0">
                <a:solidFill>
                  <a:schemeClr val="bg1">
                    <a:lumMod val="65000"/>
                  </a:schemeClr>
                </a:solidFill>
                <a:latin typeface="Calibri" panose="020F0502020204030204" pitchFamily="34" charset="0"/>
                <a:cs typeface="Calibri" panose="020F0502020204030204" pitchFamily="34" charset="0"/>
              </a:rPr>
              <a:t>Proof of stake</a:t>
            </a:r>
            <a:endParaRPr lang="zh-CN" altLang="en-US" dirty="0">
              <a:solidFill>
                <a:schemeClr val="bg1">
                  <a:lumMod val="65000"/>
                </a:schemeClr>
              </a:solidFill>
              <a:latin typeface="Calibri" panose="020F0502020204030204" pitchFamily="34" charset="0"/>
              <a:cs typeface="Calibri" panose="020F0502020204030204" pitchFamily="34" charset="0"/>
            </a:endParaRPr>
          </a:p>
        </p:txBody>
      </p:sp>
      <p:cxnSp>
        <p:nvCxnSpPr>
          <p:cNvPr id="7" name="直接连接符 6"/>
          <p:cNvCxnSpPr/>
          <p:nvPr/>
        </p:nvCxnSpPr>
        <p:spPr>
          <a:xfrm>
            <a:off x="5657850" y="3771900"/>
            <a:ext cx="876300" cy="0"/>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10" name="组合 9"/>
          <p:cNvGrpSpPr/>
          <p:nvPr/>
        </p:nvGrpSpPr>
        <p:grpSpPr>
          <a:xfrm rot="15532708">
            <a:off x="681462" y="1074710"/>
            <a:ext cx="694476" cy="565057"/>
            <a:chOff x="189132" y="3432549"/>
            <a:chExt cx="990433" cy="805861"/>
          </a:xfrm>
        </p:grpSpPr>
        <p:cxnSp>
          <p:nvCxnSpPr>
            <p:cNvPr id="13" name="直接连接符 12"/>
            <p:cNvCxnSpPr/>
            <p:nvPr/>
          </p:nvCxnSpPr>
          <p:spPr>
            <a:xfrm rot="11174285" flipH="1">
              <a:off x="311114" y="3515865"/>
              <a:ext cx="190563" cy="63801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rot="11174285" flipH="1">
              <a:off x="262523" y="3881807"/>
              <a:ext cx="860986" cy="33164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rot="11174285">
              <a:off x="550844" y="3476915"/>
              <a:ext cx="587028" cy="45504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6" name="椭圆 15"/>
            <p:cNvSpPr/>
            <p:nvPr/>
          </p:nvSpPr>
          <p:spPr>
            <a:xfrm rot="11174285">
              <a:off x="1067390" y="3905787"/>
              <a:ext cx="112175" cy="112175"/>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rot="11174285">
              <a:off x="189132" y="4082061"/>
              <a:ext cx="156349" cy="15634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rot="11174285">
              <a:off x="520660" y="3432549"/>
              <a:ext cx="89295" cy="89295"/>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9" name="组合 18"/>
          <p:cNvGrpSpPr/>
          <p:nvPr/>
        </p:nvGrpSpPr>
        <p:grpSpPr>
          <a:xfrm rot="10245300">
            <a:off x="10476938" y="5647410"/>
            <a:ext cx="694476" cy="565057"/>
            <a:chOff x="189132" y="3432549"/>
            <a:chExt cx="990433" cy="805861"/>
          </a:xfrm>
        </p:grpSpPr>
        <p:cxnSp>
          <p:nvCxnSpPr>
            <p:cNvPr id="20" name="直接连接符 19"/>
            <p:cNvCxnSpPr/>
            <p:nvPr/>
          </p:nvCxnSpPr>
          <p:spPr>
            <a:xfrm rot="11174285" flipH="1">
              <a:off x="311114" y="3515865"/>
              <a:ext cx="190563" cy="63801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rot="11174285" flipH="1">
              <a:off x="262523" y="3881807"/>
              <a:ext cx="860986" cy="33164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rot="11174285">
              <a:off x="550844" y="3476915"/>
              <a:ext cx="587028" cy="45504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3" name="椭圆 22"/>
            <p:cNvSpPr/>
            <p:nvPr/>
          </p:nvSpPr>
          <p:spPr>
            <a:xfrm rot="11174285">
              <a:off x="1067390" y="3905787"/>
              <a:ext cx="112175" cy="112175"/>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p:nvSpPr>
          <p:spPr>
            <a:xfrm rot="11174285">
              <a:off x="189132" y="4082061"/>
              <a:ext cx="156349" cy="15634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p:nvSpPr>
          <p:spPr>
            <a:xfrm rot="11174285">
              <a:off x="520660" y="3432549"/>
              <a:ext cx="89295" cy="89295"/>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6" name="组合 25"/>
          <p:cNvGrpSpPr/>
          <p:nvPr/>
        </p:nvGrpSpPr>
        <p:grpSpPr>
          <a:xfrm rot="10245300">
            <a:off x="10169401" y="1627033"/>
            <a:ext cx="356950" cy="290431"/>
            <a:chOff x="189132" y="3432549"/>
            <a:chExt cx="990433" cy="805861"/>
          </a:xfrm>
        </p:grpSpPr>
        <p:cxnSp>
          <p:nvCxnSpPr>
            <p:cNvPr id="27" name="直接连接符 26"/>
            <p:cNvCxnSpPr/>
            <p:nvPr/>
          </p:nvCxnSpPr>
          <p:spPr>
            <a:xfrm rot="11174285" flipH="1">
              <a:off x="311114" y="3515865"/>
              <a:ext cx="190563" cy="63801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rot="11174285" flipH="1">
              <a:off x="262523" y="3881807"/>
              <a:ext cx="860986" cy="33164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rot="11174285">
              <a:off x="550844" y="3476915"/>
              <a:ext cx="587028" cy="45504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椭圆 29"/>
            <p:cNvSpPr/>
            <p:nvPr/>
          </p:nvSpPr>
          <p:spPr>
            <a:xfrm rot="11174285">
              <a:off x="1067390" y="3905787"/>
              <a:ext cx="112175" cy="112175"/>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p:cNvSpPr/>
            <p:nvPr/>
          </p:nvSpPr>
          <p:spPr>
            <a:xfrm rot="11174285">
              <a:off x="189132" y="4082061"/>
              <a:ext cx="156349" cy="15634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p:cNvSpPr/>
            <p:nvPr/>
          </p:nvSpPr>
          <p:spPr>
            <a:xfrm rot="11174285">
              <a:off x="520660" y="3432549"/>
              <a:ext cx="89295" cy="89295"/>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直接连接符 9"/>
          <p:cNvCxnSpPr/>
          <p:nvPr/>
        </p:nvCxnSpPr>
        <p:spPr>
          <a:xfrm flipV="1">
            <a:off x="5619211" y="3346326"/>
            <a:ext cx="397187" cy="70232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83" name="组合 82"/>
          <p:cNvGrpSpPr/>
          <p:nvPr/>
        </p:nvGrpSpPr>
        <p:grpSpPr>
          <a:xfrm>
            <a:off x="767557" y="217775"/>
            <a:ext cx="4995075" cy="714586"/>
            <a:chOff x="767557" y="217775"/>
            <a:chExt cx="4995075" cy="714586"/>
          </a:xfrm>
        </p:grpSpPr>
        <p:sp>
          <p:nvSpPr>
            <p:cNvPr id="84" name="文本框 83"/>
            <p:cNvSpPr txBox="1"/>
            <p:nvPr/>
          </p:nvSpPr>
          <p:spPr>
            <a:xfrm>
              <a:off x="876640" y="217775"/>
              <a:ext cx="3295317" cy="400110"/>
            </a:xfrm>
            <a:prstGeom prst="rect">
              <a:avLst/>
            </a:prstGeom>
            <a:noFill/>
          </p:spPr>
          <p:txBody>
            <a:bodyPr wrap="square" rtlCol="0">
              <a:spAutoFit/>
              <a:scene3d>
                <a:camera prst="orthographicFront"/>
                <a:lightRig rig="threePt" dir="t"/>
              </a:scene3d>
              <a:sp3d contourW="12700"/>
            </a:bodyPr>
            <a:lstStyle/>
            <a:p>
              <a:pPr marL="0" marR="0" lvl="0" indent="0" defTabSz="914400" eaLnBrk="1" fontAlgn="auto" latinLnBrk="0" hangingPunct="1">
                <a:lnSpc>
                  <a:spcPct val="100000"/>
                </a:lnSpc>
                <a:spcBef>
                  <a:spcPts val="0"/>
                </a:spcBef>
                <a:spcAft>
                  <a:spcPts val="0"/>
                </a:spcAft>
                <a:buClrTx/>
                <a:buSzTx/>
                <a:buFontTx/>
                <a:buNone/>
                <a:defRPr/>
              </a:pPr>
              <a:r>
                <a:rPr lang="zh-CN" altLang="en-US" sz="2000" b="1" kern="0" dirty="0">
                  <a:latin typeface="微软雅黑"/>
                </a:rPr>
                <a:t>权益证明</a:t>
              </a:r>
            </a:p>
          </p:txBody>
        </p:sp>
        <p:sp>
          <p:nvSpPr>
            <p:cNvPr id="85" name="文本框 84"/>
            <p:cNvSpPr txBox="1"/>
            <p:nvPr/>
          </p:nvSpPr>
          <p:spPr>
            <a:xfrm>
              <a:off x="876640" y="467490"/>
              <a:ext cx="4885992" cy="464871"/>
            </a:xfrm>
            <a:prstGeom prst="rect">
              <a:avLst/>
            </a:prstGeom>
            <a:noFill/>
          </p:spPr>
          <p:txBody>
            <a:bodyPr wrap="square" rtlCol="0">
              <a:spAutoFit/>
              <a:scene3d>
                <a:camera prst="orthographicFront"/>
                <a:lightRig rig="threePt" dir="t"/>
              </a:scene3d>
              <a:sp3d contourW="12700"/>
            </a:bodyPr>
            <a:lstStyle/>
            <a:p>
              <a:pPr>
                <a:lnSpc>
                  <a:spcPct val="150000"/>
                </a:lnSpc>
              </a:pPr>
              <a:r>
                <a:rPr lang="en-US" altLang="zh-CN" b="0" i="0" dirty="0">
                  <a:solidFill>
                    <a:srgbClr val="333333"/>
                  </a:solidFill>
                  <a:effectLst/>
                  <a:latin typeface="Arial" panose="020B0604020202090204" pitchFamily="34" charset="0"/>
                </a:rPr>
                <a:t>Proof of stake</a:t>
              </a:r>
              <a:endParaRPr lang="zh-CN" altLang="en-US" dirty="0">
                <a:solidFill>
                  <a:schemeClr val="bg1">
                    <a:lumMod val="65000"/>
                  </a:schemeClr>
                </a:solidFill>
                <a:latin typeface="Calibri" panose="020F0502020204030204" pitchFamily="34" charset="0"/>
                <a:cs typeface="Calibri" panose="020F0502020204030204" pitchFamily="34" charset="0"/>
              </a:endParaRPr>
            </a:p>
          </p:txBody>
        </p:sp>
        <p:sp>
          <p:nvSpPr>
            <p:cNvPr id="86" name="矩形: 圆角 85"/>
            <p:cNvSpPr/>
            <p:nvPr/>
          </p:nvSpPr>
          <p:spPr>
            <a:xfrm>
              <a:off x="767557" y="271524"/>
              <a:ext cx="90035" cy="612864"/>
            </a:xfrm>
            <a:prstGeom prst="roundRect">
              <a:avLst>
                <a:gd name="adj" fmla="val 50000"/>
              </a:avLst>
            </a:prstGeom>
            <a:solidFill>
              <a:schemeClr val="tx1">
                <a:lumMod val="50000"/>
                <a:lumOff val="5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90204"/>
                <a:ea typeface="微软雅黑"/>
                <a:cs typeface="+mn-cs"/>
              </a:endParaRPr>
            </a:p>
          </p:txBody>
        </p:sp>
      </p:grpSp>
      <p:sp>
        <p:nvSpPr>
          <p:cNvPr id="3" name="文本框 2"/>
          <p:cNvSpPr txBox="1"/>
          <p:nvPr/>
        </p:nvSpPr>
        <p:spPr>
          <a:xfrm>
            <a:off x="608886" y="948469"/>
            <a:ext cx="7309018" cy="2585323"/>
          </a:xfrm>
          <a:prstGeom prst="rect">
            <a:avLst/>
          </a:prstGeom>
          <a:noFill/>
        </p:spPr>
        <p:txBody>
          <a:bodyPr wrap="square" rtlCol="0">
            <a:spAutoFit/>
          </a:bodyPr>
          <a:lstStyle/>
          <a:p>
            <a:r>
              <a:rPr lang="zh-CN" altLang="en-US" dirty="0">
                <a:latin typeface="华文新魏" panose="02010800040101010101" pitchFamily="2" charset="-122"/>
                <a:ea typeface="华文新魏" panose="02010800040101010101" pitchFamily="2" charset="-122"/>
              </a:rPr>
              <a:t>所有将军将获得一定的筹码并在会议上进行若干决策。对于每一个小决策，将军们可以投入自己的筹码进行发言权的争取，根据筹码的多少，将决定出每个小问题的决策者。</a:t>
            </a:r>
            <a:endParaRPr lang="en-US" altLang="zh-CN" dirty="0">
              <a:latin typeface="华文新魏" panose="02010800040101010101" pitchFamily="2" charset="-122"/>
              <a:ea typeface="华文新魏" panose="02010800040101010101" pitchFamily="2" charset="-122"/>
            </a:endParaRPr>
          </a:p>
          <a:p>
            <a:r>
              <a:rPr lang="zh-CN" altLang="en-US" dirty="0">
                <a:latin typeface="华文新魏" panose="02010800040101010101" pitchFamily="2" charset="-122"/>
                <a:ea typeface="华文新魏" panose="02010800040101010101" pitchFamily="2" charset="-122"/>
              </a:rPr>
              <a:t>对于某个小问题，决策者必须对其中每个环节进行检查，相应的，他们将会获得因检查带来的犒劳费。反之，倘若决策者检查时通过了一项错误的决断，决策者将会失去一部分筹码作为代价。完成最终的奖惩后，会将相应剩余的筹码退还给投入者并进行下一轮决策。</a:t>
            </a:r>
            <a:endParaRPr lang="en-US" altLang="zh-CN" dirty="0">
              <a:latin typeface="华文新魏" panose="02010800040101010101" pitchFamily="2" charset="-122"/>
              <a:ea typeface="华文新魏" panose="02010800040101010101" pitchFamily="2" charset="-122"/>
            </a:endParaRPr>
          </a:p>
          <a:p>
            <a:r>
              <a:rPr lang="zh-CN" altLang="en-US" dirty="0">
                <a:latin typeface="华文新魏" panose="02010800040101010101" pitchFamily="2" charset="-122"/>
                <a:ea typeface="华文新魏" panose="02010800040101010101" pitchFamily="2" charset="-122"/>
              </a:rPr>
              <a:t>此时若建立了合理的筹码与利益的对应关系，我们有理由相信当投入筹码高于可以获得的利益时，决策者将有极高的可能进行忠诚的决策。</a:t>
            </a:r>
          </a:p>
        </p:txBody>
      </p:sp>
      <p:sp>
        <p:nvSpPr>
          <p:cNvPr id="63" name="右箭头 8"/>
          <p:cNvSpPr/>
          <p:nvPr/>
        </p:nvSpPr>
        <p:spPr>
          <a:xfrm>
            <a:off x="0" y="4128852"/>
            <a:ext cx="12191999" cy="607281"/>
          </a:xfrm>
          <a:prstGeom prst="rightArrow">
            <a:avLst/>
          </a:prstGeom>
          <a:solidFill>
            <a:schemeClr val="tx1">
              <a:lumMod val="65000"/>
              <a:lumOff val="3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endParaRPr lang="zh-CN" altLang="en-US">
              <a:solidFill>
                <a:schemeClr val="bg1">
                  <a:lumMod val="50000"/>
                </a:schemeClr>
              </a:solidFill>
              <a:latin typeface="Calibri Light"/>
              <a:ea typeface="微软雅黑"/>
            </a:endParaRPr>
          </a:p>
        </p:txBody>
      </p:sp>
      <p:grpSp>
        <p:nvGrpSpPr>
          <p:cNvPr id="64" name="组合 63"/>
          <p:cNvGrpSpPr/>
          <p:nvPr/>
        </p:nvGrpSpPr>
        <p:grpSpPr>
          <a:xfrm>
            <a:off x="3481804" y="3864376"/>
            <a:ext cx="1294415" cy="1296844"/>
            <a:chOff x="3226091" y="2282581"/>
            <a:chExt cx="970811" cy="972633"/>
          </a:xfrm>
          <a:solidFill>
            <a:schemeClr val="tx1">
              <a:lumMod val="75000"/>
              <a:lumOff val="25000"/>
            </a:schemeClr>
          </a:solidFill>
        </p:grpSpPr>
        <p:sp>
          <p:nvSpPr>
            <p:cNvPr id="65" name="Oval 16"/>
            <p:cNvSpPr>
              <a:spLocks noChangeArrowheads="1"/>
            </p:cNvSpPr>
            <p:nvPr/>
          </p:nvSpPr>
          <p:spPr bwMode="auto">
            <a:xfrm>
              <a:off x="3226091" y="2282581"/>
              <a:ext cx="970811" cy="972633"/>
            </a:xfrm>
            <a:prstGeom prst="ellipse">
              <a:avLst/>
            </a:prstGeom>
            <a:solidFill>
              <a:schemeClr val="bg1"/>
            </a:solidFill>
            <a:ln w="20701">
              <a:noFill/>
              <a:round/>
            </a:ln>
          </p:spPr>
          <p:txBody>
            <a:bodyPr/>
            <a:lstStyle/>
            <a:p>
              <a:pPr defTabSz="913765"/>
              <a:endParaRPr lang="zh-CN" altLang="en-US" sz="3200" dirty="0">
                <a:solidFill>
                  <a:schemeClr val="bg1">
                    <a:lumMod val="50000"/>
                  </a:schemeClr>
                </a:solidFill>
                <a:latin typeface="Calibri Light"/>
                <a:ea typeface="微软雅黑"/>
              </a:endParaRPr>
            </a:p>
          </p:txBody>
        </p:sp>
        <p:sp>
          <p:nvSpPr>
            <p:cNvPr id="68" name="Oval 33"/>
            <p:cNvSpPr>
              <a:spLocks noChangeArrowheads="1"/>
            </p:cNvSpPr>
            <p:nvPr/>
          </p:nvSpPr>
          <p:spPr bwMode="auto">
            <a:xfrm>
              <a:off x="3815217" y="2864693"/>
              <a:ext cx="5437" cy="4078"/>
            </a:xfrm>
            <a:prstGeom prst="ellipse">
              <a:avLst/>
            </a:prstGeom>
            <a:grpFill/>
            <a:ln>
              <a:noFill/>
            </a:ln>
          </p:spPr>
          <p:txBody>
            <a:bodyPr/>
            <a:lstStyle/>
            <a:p>
              <a:pPr defTabSz="1218565">
                <a:defRPr/>
              </a:pPr>
              <a:endParaRPr lang="en-AU" sz="2400" kern="0">
                <a:solidFill>
                  <a:schemeClr val="bg1">
                    <a:lumMod val="50000"/>
                  </a:schemeClr>
                </a:solidFill>
                <a:latin typeface="微软雅黑"/>
                <a:ea typeface="Microsoft YaHei UI"/>
              </a:endParaRPr>
            </a:p>
          </p:txBody>
        </p:sp>
      </p:grpSp>
      <p:grpSp>
        <p:nvGrpSpPr>
          <p:cNvPr id="75" name="组合 74"/>
          <p:cNvGrpSpPr/>
          <p:nvPr/>
        </p:nvGrpSpPr>
        <p:grpSpPr>
          <a:xfrm>
            <a:off x="8748477" y="3864376"/>
            <a:ext cx="1292387" cy="1296844"/>
            <a:chOff x="6541252" y="2282581"/>
            <a:chExt cx="969290" cy="972633"/>
          </a:xfrm>
          <a:solidFill>
            <a:schemeClr val="tx1">
              <a:lumMod val="75000"/>
              <a:lumOff val="25000"/>
            </a:schemeClr>
          </a:solidFill>
        </p:grpSpPr>
        <p:sp>
          <p:nvSpPr>
            <p:cNvPr id="76" name="Oval 24"/>
            <p:cNvSpPr>
              <a:spLocks noChangeArrowheads="1"/>
            </p:cNvSpPr>
            <p:nvPr/>
          </p:nvSpPr>
          <p:spPr bwMode="auto">
            <a:xfrm>
              <a:off x="6541252" y="2282581"/>
              <a:ext cx="969290" cy="972633"/>
            </a:xfrm>
            <a:prstGeom prst="ellipse">
              <a:avLst/>
            </a:prstGeom>
            <a:solidFill>
              <a:schemeClr val="bg1"/>
            </a:solidFill>
            <a:ln w="20638">
              <a:noFill/>
              <a:round/>
            </a:ln>
          </p:spPr>
          <p:txBody>
            <a:bodyPr/>
            <a:lstStyle/>
            <a:p>
              <a:pPr defTabSz="913765"/>
              <a:endParaRPr lang="zh-CN" altLang="en-US" sz="3200" dirty="0">
                <a:solidFill>
                  <a:schemeClr val="bg1">
                    <a:lumMod val="50000"/>
                  </a:schemeClr>
                </a:solidFill>
                <a:latin typeface="Calibri Light"/>
                <a:ea typeface="微软雅黑"/>
              </a:endParaRPr>
            </a:p>
          </p:txBody>
        </p:sp>
        <p:grpSp>
          <p:nvGrpSpPr>
            <p:cNvPr id="77" name="Group 85"/>
            <p:cNvGrpSpPr/>
            <p:nvPr/>
          </p:nvGrpSpPr>
          <p:grpSpPr>
            <a:xfrm>
              <a:off x="6834930" y="2581771"/>
              <a:ext cx="381935" cy="381935"/>
              <a:chOff x="1200150" y="3768725"/>
              <a:chExt cx="446088" cy="446088"/>
            </a:xfrm>
            <a:grpFill/>
          </p:grpSpPr>
          <p:sp>
            <p:nvSpPr>
              <p:cNvPr id="78" name="Freeform 78"/>
              <p:cNvSpPr/>
              <p:nvPr/>
            </p:nvSpPr>
            <p:spPr bwMode="auto">
              <a:xfrm>
                <a:off x="1200150" y="3768725"/>
                <a:ext cx="446088" cy="446088"/>
              </a:xfrm>
              <a:custGeom>
                <a:avLst/>
                <a:gdLst>
                  <a:gd name="T0" fmla="*/ 539 w 580"/>
                  <a:gd name="T1" fmla="*/ 141 h 580"/>
                  <a:gd name="T2" fmla="*/ 509 w 580"/>
                  <a:gd name="T3" fmla="*/ 171 h 580"/>
                  <a:gd name="T4" fmla="*/ 489 w 580"/>
                  <a:gd name="T5" fmla="*/ 181 h 580"/>
                  <a:gd name="T6" fmla="*/ 517 w 580"/>
                  <a:gd name="T7" fmla="*/ 290 h 580"/>
                  <a:gd name="T8" fmla="*/ 290 w 580"/>
                  <a:gd name="T9" fmla="*/ 517 h 580"/>
                  <a:gd name="T10" fmla="*/ 63 w 580"/>
                  <a:gd name="T11" fmla="*/ 290 h 580"/>
                  <a:gd name="T12" fmla="*/ 290 w 580"/>
                  <a:gd name="T13" fmla="*/ 63 h 580"/>
                  <a:gd name="T14" fmla="*/ 401 w 580"/>
                  <a:gd name="T15" fmla="*/ 92 h 580"/>
                  <a:gd name="T16" fmla="*/ 411 w 580"/>
                  <a:gd name="T17" fmla="*/ 72 h 580"/>
                  <a:gd name="T18" fmla="*/ 441 w 580"/>
                  <a:gd name="T19" fmla="*/ 42 h 580"/>
                  <a:gd name="T20" fmla="*/ 290 w 580"/>
                  <a:gd name="T21" fmla="*/ 0 h 580"/>
                  <a:gd name="T22" fmla="*/ 0 w 580"/>
                  <a:gd name="T23" fmla="*/ 290 h 580"/>
                  <a:gd name="T24" fmla="*/ 290 w 580"/>
                  <a:gd name="T25" fmla="*/ 580 h 580"/>
                  <a:gd name="T26" fmla="*/ 580 w 580"/>
                  <a:gd name="T27" fmla="*/ 290 h 580"/>
                  <a:gd name="T28" fmla="*/ 539 w 580"/>
                  <a:gd name="T29" fmla="*/ 141 h 5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80" h="580">
                    <a:moveTo>
                      <a:pt x="539" y="141"/>
                    </a:moveTo>
                    <a:cubicBezTo>
                      <a:pt x="509" y="171"/>
                      <a:pt x="509" y="171"/>
                      <a:pt x="509" y="171"/>
                    </a:cubicBezTo>
                    <a:cubicBezTo>
                      <a:pt x="504" y="176"/>
                      <a:pt x="496" y="179"/>
                      <a:pt x="489" y="181"/>
                    </a:cubicBezTo>
                    <a:cubicBezTo>
                      <a:pt x="506" y="213"/>
                      <a:pt x="517" y="250"/>
                      <a:pt x="517" y="290"/>
                    </a:cubicBezTo>
                    <a:cubicBezTo>
                      <a:pt x="517" y="415"/>
                      <a:pt x="415" y="517"/>
                      <a:pt x="290" y="517"/>
                    </a:cubicBezTo>
                    <a:cubicBezTo>
                      <a:pt x="165" y="517"/>
                      <a:pt x="63" y="415"/>
                      <a:pt x="63" y="290"/>
                    </a:cubicBezTo>
                    <a:cubicBezTo>
                      <a:pt x="63" y="165"/>
                      <a:pt x="165" y="63"/>
                      <a:pt x="290" y="63"/>
                    </a:cubicBezTo>
                    <a:cubicBezTo>
                      <a:pt x="330" y="63"/>
                      <a:pt x="368" y="74"/>
                      <a:pt x="401" y="92"/>
                    </a:cubicBezTo>
                    <a:cubicBezTo>
                      <a:pt x="402" y="85"/>
                      <a:pt x="406" y="78"/>
                      <a:pt x="411" y="72"/>
                    </a:cubicBezTo>
                    <a:cubicBezTo>
                      <a:pt x="441" y="42"/>
                      <a:pt x="441" y="42"/>
                      <a:pt x="441" y="42"/>
                    </a:cubicBezTo>
                    <a:cubicBezTo>
                      <a:pt x="397" y="15"/>
                      <a:pt x="345" y="0"/>
                      <a:pt x="290" y="0"/>
                    </a:cubicBezTo>
                    <a:cubicBezTo>
                      <a:pt x="130" y="0"/>
                      <a:pt x="0" y="130"/>
                      <a:pt x="0" y="290"/>
                    </a:cubicBezTo>
                    <a:cubicBezTo>
                      <a:pt x="0" y="450"/>
                      <a:pt x="130" y="580"/>
                      <a:pt x="290" y="580"/>
                    </a:cubicBezTo>
                    <a:cubicBezTo>
                      <a:pt x="450" y="580"/>
                      <a:pt x="580" y="450"/>
                      <a:pt x="580" y="290"/>
                    </a:cubicBezTo>
                    <a:cubicBezTo>
                      <a:pt x="580" y="235"/>
                      <a:pt x="565" y="184"/>
                      <a:pt x="539" y="141"/>
                    </a:cubicBezTo>
                    <a:close/>
                  </a:path>
                </a:pathLst>
              </a:custGeom>
              <a:solidFill>
                <a:schemeClr val="tx1">
                  <a:lumMod val="85000"/>
                  <a:lumOff val="15000"/>
                </a:schemeClr>
              </a:solidFill>
              <a:ln>
                <a:noFill/>
              </a:ln>
            </p:spPr>
            <p:txBody>
              <a:bodyPr/>
              <a:lstStyle/>
              <a:p>
                <a:pPr defTabSz="1218565">
                  <a:defRPr/>
                </a:pPr>
                <a:endParaRPr lang="en-AU" sz="2400" kern="0">
                  <a:solidFill>
                    <a:schemeClr val="bg1">
                      <a:lumMod val="50000"/>
                    </a:schemeClr>
                  </a:solidFill>
                  <a:latin typeface="微软雅黑"/>
                  <a:ea typeface="Microsoft YaHei UI"/>
                </a:endParaRPr>
              </a:p>
            </p:txBody>
          </p:sp>
          <p:sp>
            <p:nvSpPr>
              <p:cNvPr id="79" name="Freeform 79"/>
              <p:cNvSpPr/>
              <p:nvPr/>
            </p:nvSpPr>
            <p:spPr bwMode="auto">
              <a:xfrm>
                <a:off x="1381125" y="3781425"/>
                <a:ext cx="252413" cy="252413"/>
              </a:xfrm>
              <a:custGeom>
                <a:avLst/>
                <a:gdLst>
                  <a:gd name="T0" fmla="*/ 186 w 329"/>
                  <a:gd name="T1" fmla="*/ 67 h 328"/>
                  <a:gd name="T2" fmla="*/ 249 w 329"/>
                  <a:gd name="T3" fmla="*/ 4 h 328"/>
                  <a:gd name="T4" fmla="*/ 257 w 329"/>
                  <a:gd name="T5" fmla="*/ 7 h 328"/>
                  <a:gd name="T6" fmla="*/ 263 w 329"/>
                  <a:gd name="T7" fmla="*/ 66 h 328"/>
                  <a:gd name="T8" fmla="*/ 322 w 329"/>
                  <a:gd name="T9" fmla="*/ 71 h 328"/>
                  <a:gd name="T10" fmla="*/ 325 w 329"/>
                  <a:gd name="T11" fmla="*/ 80 h 328"/>
                  <a:gd name="T12" fmla="*/ 262 w 329"/>
                  <a:gd name="T13" fmla="*/ 142 h 328"/>
                  <a:gd name="T14" fmla="*/ 245 w 329"/>
                  <a:gd name="T15" fmla="*/ 149 h 328"/>
                  <a:gd name="T16" fmla="*/ 207 w 329"/>
                  <a:gd name="T17" fmla="*/ 145 h 328"/>
                  <a:gd name="T18" fmla="*/ 99 w 329"/>
                  <a:gd name="T19" fmla="*/ 253 h 328"/>
                  <a:gd name="T20" fmla="*/ 89 w 329"/>
                  <a:gd name="T21" fmla="*/ 309 h 328"/>
                  <a:gd name="T22" fmla="*/ 19 w 329"/>
                  <a:gd name="T23" fmla="*/ 309 h 328"/>
                  <a:gd name="T24" fmla="*/ 19 w 329"/>
                  <a:gd name="T25" fmla="*/ 239 h 328"/>
                  <a:gd name="T26" fmla="*/ 75 w 329"/>
                  <a:gd name="T27" fmla="*/ 230 h 328"/>
                  <a:gd name="T28" fmla="*/ 184 w 329"/>
                  <a:gd name="T29" fmla="*/ 121 h 328"/>
                  <a:gd name="T30" fmla="*/ 180 w 329"/>
                  <a:gd name="T31" fmla="*/ 84 h 328"/>
                  <a:gd name="T32" fmla="*/ 186 w 329"/>
                  <a:gd name="T33" fmla="*/ 67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29" h="328">
                    <a:moveTo>
                      <a:pt x="186" y="67"/>
                    </a:moveTo>
                    <a:cubicBezTo>
                      <a:pt x="249" y="4"/>
                      <a:pt x="249" y="4"/>
                      <a:pt x="249" y="4"/>
                    </a:cubicBezTo>
                    <a:cubicBezTo>
                      <a:pt x="253" y="0"/>
                      <a:pt x="256" y="1"/>
                      <a:pt x="257" y="7"/>
                    </a:cubicBezTo>
                    <a:cubicBezTo>
                      <a:pt x="263" y="66"/>
                      <a:pt x="263" y="66"/>
                      <a:pt x="263" y="66"/>
                    </a:cubicBezTo>
                    <a:cubicBezTo>
                      <a:pt x="322" y="71"/>
                      <a:pt x="322" y="71"/>
                      <a:pt x="322" y="71"/>
                    </a:cubicBezTo>
                    <a:cubicBezTo>
                      <a:pt x="327" y="72"/>
                      <a:pt x="329" y="76"/>
                      <a:pt x="325" y="80"/>
                    </a:cubicBezTo>
                    <a:cubicBezTo>
                      <a:pt x="262" y="142"/>
                      <a:pt x="262" y="142"/>
                      <a:pt x="262" y="142"/>
                    </a:cubicBezTo>
                    <a:cubicBezTo>
                      <a:pt x="258" y="146"/>
                      <a:pt x="250" y="149"/>
                      <a:pt x="245" y="149"/>
                    </a:cubicBezTo>
                    <a:cubicBezTo>
                      <a:pt x="207" y="145"/>
                      <a:pt x="207" y="145"/>
                      <a:pt x="207" y="145"/>
                    </a:cubicBezTo>
                    <a:cubicBezTo>
                      <a:pt x="99" y="253"/>
                      <a:pt x="99" y="253"/>
                      <a:pt x="99" y="253"/>
                    </a:cubicBezTo>
                    <a:cubicBezTo>
                      <a:pt x="107" y="272"/>
                      <a:pt x="104" y="294"/>
                      <a:pt x="89" y="309"/>
                    </a:cubicBezTo>
                    <a:cubicBezTo>
                      <a:pt x="70" y="328"/>
                      <a:pt x="39" y="328"/>
                      <a:pt x="19" y="309"/>
                    </a:cubicBezTo>
                    <a:cubicBezTo>
                      <a:pt x="0" y="290"/>
                      <a:pt x="0" y="259"/>
                      <a:pt x="19" y="239"/>
                    </a:cubicBezTo>
                    <a:cubicBezTo>
                      <a:pt x="34" y="224"/>
                      <a:pt x="57" y="221"/>
                      <a:pt x="75" y="230"/>
                    </a:cubicBezTo>
                    <a:cubicBezTo>
                      <a:pt x="184" y="121"/>
                      <a:pt x="184" y="121"/>
                      <a:pt x="184" y="121"/>
                    </a:cubicBezTo>
                    <a:cubicBezTo>
                      <a:pt x="180" y="84"/>
                      <a:pt x="180" y="84"/>
                      <a:pt x="180" y="84"/>
                    </a:cubicBezTo>
                    <a:cubicBezTo>
                      <a:pt x="179" y="78"/>
                      <a:pt x="182" y="71"/>
                      <a:pt x="186" y="67"/>
                    </a:cubicBezTo>
                    <a:close/>
                  </a:path>
                </a:pathLst>
              </a:custGeom>
              <a:grpFill/>
              <a:ln>
                <a:noFill/>
              </a:ln>
            </p:spPr>
            <p:txBody>
              <a:bodyPr/>
              <a:lstStyle/>
              <a:p>
                <a:pPr defTabSz="1218565">
                  <a:defRPr/>
                </a:pPr>
                <a:endParaRPr lang="en-AU" sz="2400" kern="0">
                  <a:solidFill>
                    <a:schemeClr val="bg1">
                      <a:lumMod val="50000"/>
                    </a:schemeClr>
                  </a:solidFill>
                  <a:latin typeface="微软雅黑"/>
                  <a:ea typeface="Microsoft YaHei UI"/>
                </a:endParaRPr>
              </a:p>
            </p:txBody>
          </p:sp>
          <p:sp>
            <p:nvSpPr>
              <p:cNvPr id="80" name="Freeform 80"/>
              <p:cNvSpPr/>
              <p:nvPr/>
            </p:nvSpPr>
            <p:spPr bwMode="auto">
              <a:xfrm>
                <a:off x="1292225" y="3860800"/>
                <a:ext cx="261938" cy="261938"/>
              </a:xfrm>
              <a:custGeom>
                <a:avLst/>
                <a:gdLst>
                  <a:gd name="T0" fmla="*/ 170 w 340"/>
                  <a:gd name="T1" fmla="*/ 73 h 340"/>
                  <a:gd name="T2" fmla="*/ 212 w 340"/>
                  <a:gd name="T3" fmla="*/ 83 h 340"/>
                  <a:gd name="T4" fmla="*/ 266 w 340"/>
                  <a:gd name="T5" fmla="*/ 30 h 340"/>
                  <a:gd name="T6" fmla="*/ 170 w 340"/>
                  <a:gd name="T7" fmla="*/ 0 h 340"/>
                  <a:gd name="T8" fmla="*/ 0 w 340"/>
                  <a:gd name="T9" fmla="*/ 170 h 340"/>
                  <a:gd name="T10" fmla="*/ 170 w 340"/>
                  <a:gd name="T11" fmla="*/ 340 h 340"/>
                  <a:gd name="T12" fmla="*/ 340 w 340"/>
                  <a:gd name="T13" fmla="*/ 170 h 340"/>
                  <a:gd name="T14" fmla="*/ 311 w 340"/>
                  <a:gd name="T15" fmla="*/ 76 h 340"/>
                  <a:gd name="T16" fmla="*/ 258 w 340"/>
                  <a:gd name="T17" fmla="*/ 130 h 340"/>
                  <a:gd name="T18" fmla="*/ 267 w 340"/>
                  <a:gd name="T19" fmla="*/ 170 h 340"/>
                  <a:gd name="T20" fmla="*/ 170 w 340"/>
                  <a:gd name="T21" fmla="*/ 267 h 340"/>
                  <a:gd name="T22" fmla="*/ 73 w 340"/>
                  <a:gd name="T23" fmla="*/ 170 h 340"/>
                  <a:gd name="T24" fmla="*/ 170 w 340"/>
                  <a:gd name="T25" fmla="*/ 73 h 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40" h="340">
                    <a:moveTo>
                      <a:pt x="170" y="73"/>
                    </a:moveTo>
                    <a:cubicBezTo>
                      <a:pt x="185" y="73"/>
                      <a:pt x="199" y="77"/>
                      <a:pt x="212" y="83"/>
                    </a:cubicBezTo>
                    <a:cubicBezTo>
                      <a:pt x="266" y="30"/>
                      <a:pt x="266" y="30"/>
                      <a:pt x="266" y="30"/>
                    </a:cubicBezTo>
                    <a:cubicBezTo>
                      <a:pt x="238" y="11"/>
                      <a:pt x="205" y="0"/>
                      <a:pt x="170" y="0"/>
                    </a:cubicBezTo>
                    <a:cubicBezTo>
                      <a:pt x="76" y="0"/>
                      <a:pt x="0" y="76"/>
                      <a:pt x="0" y="170"/>
                    </a:cubicBezTo>
                    <a:cubicBezTo>
                      <a:pt x="0" y="264"/>
                      <a:pt x="76" y="340"/>
                      <a:pt x="170" y="340"/>
                    </a:cubicBezTo>
                    <a:cubicBezTo>
                      <a:pt x="264" y="340"/>
                      <a:pt x="340" y="264"/>
                      <a:pt x="340" y="170"/>
                    </a:cubicBezTo>
                    <a:cubicBezTo>
                      <a:pt x="340" y="135"/>
                      <a:pt x="329" y="103"/>
                      <a:pt x="311" y="76"/>
                    </a:cubicBezTo>
                    <a:cubicBezTo>
                      <a:pt x="258" y="130"/>
                      <a:pt x="258" y="130"/>
                      <a:pt x="258" y="130"/>
                    </a:cubicBezTo>
                    <a:cubicBezTo>
                      <a:pt x="264" y="142"/>
                      <a:pt x="267" y="156"/>
                      <a:pt x="267" y="170"/>
                    </a:cubicBezTo>
                    <a:cubicBezTo>
                      <a:pt x="267" y="223"/>
                      <a:pt x="223" y="267"/>
                      <a:pt x="170" y="267"/>
                    </a:cubicBezTo>
                    <a:cubicBezTo>
                      <a:pt x="117" y="267"/>
                      <a:pt x="73" y="223"/>
                      <a:pt x="73" y="170"/>
                    </a:cubicBezTo>
                    <a:cubicBezTo>
                      <a:pt x="73" y="117"/>
                      <a:pt x="117" y="73"/>
                      <a:pt x="170" y="73"/>
                    </a:cubicBezTo>
                    <a:close/>
                  </a:path>
                </a:pathLst>
              </a:custGeom>
              <a:grpFill/>
              <a:ln>
                <a:noFill/>
              </a:ln>
            </p:spPr>
            <p:txBody>
              <a:bodyPr/>
              <a:lstStyle/>
              <a:p>
                <a:pPr defTabSz="1218565">
                  <a:defRPr/>
                </a:pPr>
                <a:endParaRPr lang="en-AU" sz="2400" kern="0">
                  <a:solidFill>
                    <a:schemeClr val="bg1">
                      <a:lumMod val="50000"/>
                    </a:schemeClr>
                  </a:solidFill>
                  <a:latin typeface="微软雅黑"/>
                  <a:ea typeface="Microsoft YaHei UI"/>
                </a:endParaRPr>
              </a:p>
            </p:txBody>
          </p:sp>
        </p:grpSp>
      </p:grpSp>
      <p:sp>
        <p:nvSpPr>
          <p:cNvPr id="81" name="Oval 20"/>
          <p:cNvSpPr>
            <a:spLocks noChangeArrowheads="1"/>
          </p:cNvSpPr>
          <p:nvPr/>
        </p:nvSpPr>
        <p:spPr bwMode="auto">
          <a:xfrm>
            <a:off x="6116829" y="3864376"/>
            <a:ext cx="1296443" cy="1296844"/>
          </a:xfrm>
          <a:prstGeom prst="ellipse">
            <a:avLst/>
          </a:prstGeom>
          <a:solidFill>
            <a:schemeClr val="bg1"/>
          </a:solidFill>
          <a:ln w="20701">
            <a:noFill/>
            <a:round/>
          </a:ln>
        </p:spPr>
        <p:txBody>
          <a:bodyPr/>
          <a:lstStyle/>
          <a:p>
            <a:pPr defTabSz="913765"/>
            <a:endParaRPr lang="zh-CN" altLang="en-US" sz="3200">
              <a:solidFill>
                <a:schemeClr val="bg1">
                  <a:lumMod val="50000"/>
                </a:schemeClr>
              </a:solidFill>
              <a:latin typeface="Calibri Light"/>
              <a:ea typeface="微软雅黑"/>
            </a:endParaRPr>
          </a:p>
        </p:txBody>
      </p:sp>
      <p:grpSp>
        <p:nvGrpSpPr>
          <p:cNvPr id="82" name="组合 81"/>
          <p:cNvGrpSpPr/>
          <p:nvPr/>
        </p:nvGrpSpPr>
        <p:grpSpPr>
          <a:xfrm>
            <a:off x="857592" y="3864376"/>
            <a:ext cx="1294415" cy="1296844"/>
            <a:chOff x="1574594" y="2282581"/>
            <a:chExt cx="970811" cy="972633"/>
          </a:xfrm>
          <a:solidFill>
            <a:schemeClr val="bg1"/>
          </a:solidFill>
        </p:grpSpPr>
        <p:sp>
          <p:nvSpPr>
            <p:cNvPr id="87" name="Oval 12"/>
            <p:cNvSpPr>
              <a:spLocks noChangeArrowheads="1"/>
            </p:cNvSpPr>
            <p:nvPr/>
          </p:nvSpPr>
          <p:spPr bwMode="auto">
            <a:xfrm>
              <a:off x="1574594" y="2282581"/>
              <a:ext cx="970811" cy="972633"/>
            </a:xfrm>
            <a:prstGeom prst="ellipse">
              <a:avLst/>
            </a:prstGeom>
            <a:grpFill/>
            <a:ln w="20701">
              <a:noFill/>
              <a:round/>
            </a:ln>
          </p:spPr>
          <p:txBody>
            <a:bodyPr/>
            <a:lstStyle/>
            <a:p>
              <a:pPr defTabSz="913765"/>
              <a:endParaRPr lang="zh-CN" altLang="en-US" sz="3200">
                <a:solidFill>
                  <a:schemeClr val="bg1">
                    <a:lumMod val="50000"/>
                  </a:schemeClr>
                </a:solidFill>
                <a:latin typeface="Calibri Light"/>
                <a:ea typeface="微软雅黑"/>
              </a:endParaRPr>
            </a:p>
          </p:txBody>
        </p:sp>
        <p:grpSp>
          <p:nvGrpSpPr>
            <p:cNvPr id="88" name="Group 268"/>
            <p:cNvGrpSpPr/>
            <p:nvPr/>
          </p:nvGrpSpPr>
          <p:grpSpPr>
            <a:xfrm>
              <a:off x="2008346" y="2865412"/>
              <a:ext cx="101940" cy="112813"/>
              <a:chOff x="3917950" y="5843588"/>
              <a:chExt cx="119063" cy="131762"/>
            </a:xfrm>
            <a:grpFill/>
          </p:grpSpPr>
          <p:sp>
            <p:nvSpPr>
              <p:cNvPr id="90" name="Freeform 249"/>
              <p:cNvSpPr/>
              <p:nvPr/>
            </p:nvSpPr>
            <p:spPr bwMode="auto">
              <a:xfrm>
                <a:off x="3917950" y="5843588"/>
                <a:ext cx="119063" cy="25400"/>
              </a:xfrm>
              <a:custGeom>
                <a:avLst/>
                <a:gdLst>
                  <a:gd name="T0" fmla="*/ 145 w 154"/>
                  <a:gd name="T1" fmla="*/ 33 h 33"/>
                  <a:gd name="T2" fmla="*/ 154 w 154"/>
                  <a:gd name="T3" fmla="*/ 23 h 33"/>
                  <a:gd name="T4" fmla="*/ 154 w 154"/>
                  <a:gd name="T5" fmla="*/ 10 h 33"/>
                  <a:gd name="T6" fmla="*/ 145 w 154"/>
                  <a:gd name="T7" fmla="*/ 0 h 33"/>
                  <a:gd name="T8" fmla="*/ 9 w 154"/>
                  <a:gd name="T9" fmla="*/ 0 h 33"/>
                  <a:gd name="T10" fmla="*/ 0 w 154"/>
                  <a:gd name="T11" fmla="*/ 10 h 33"/>
                  <a:gd name="T12" fmla="*/ 0 w 154"/>
                  <a:gd name="T13" fmla="*/ 23 h 33"/>
                  <a:gd name="T14" fmla="*/ 9 w 154"/>
                  <a:gd name="T15" fmla="*/ 33 h 33"/>
                  <a:gd name="T16" fmla="*/ 145 w 154"/>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4" h="33">
                    <a:moveTo>
                      <a:pt x="145" y="33"/>
                    </a:moveTo>
                    <a:cubicBezTo>
                      <a:pt x="150" y="33"/>
                      <a:pt x="154" y="28"/>
                      <a:pt x="154" y="23"/>
                    </a:cubicBezTo>
                    <a:cubicBezTo>
                      <a:pt x="154" y="10"/>
                      <a:pt x="154" y="10"/>
                      <a:pt x="154" y="10"/>
                    </a:cubicBezTo>
                    <a:cubicBezTo>
                      <a:pt x="154" y="4"/>
                      <a:pt x="150" y="0"/>
                      <a:pt x="145" y="0"/>
                    </a:cubicBezTo>
                    <a:cubicBezTo>
                      <a:pt x="9" y="0"/>
                      <a:pt x="9" y="0"/>
                      <a:pt x="9" y="0"/>
                    </a:cubicBezTo>
                    <a:cubicBezTo>
                      <a:pt x="4" y="0"/>
                      <a:pt x="0" y="4"/>
                      <a:pt x="0" y="10"/>
                    </a:cubicBezTo>
                    <a:cubicBezTo>
                      <a:pt x="0" y="23"/>
                      <a:pt x="0" y="23"/>
                      <a:pt x="0" y="23"/>
                    </a:cubicBezTo>
                    <a:cubicBezTo>
                      <a:pt x="0" y="28"/>
                      <a:pt x="4" y="33"/>
                      <a:pt x="9" y="33"/>
                    </a:cubicBezTo>
                    <a:lnTo>
                      <a:pt x="145" y="33"/>
                    </a:lnTo>
                    <a:close/>
                  </a:path>
                </a:pathLst>
              </a:custGeom>
              <a:grpFill/>
              <a:ln>
                <a:noFill/>
              </a:ln>
            </p:spPr>
            <p:txBody>
              <a:bodyPr/>
              <a:lstStyle/>
              <a:p>
                <a:pPr defTabSz="1218565">
                  <a:defRPr/>
                </a:pPr>
                <a:endParaRPr lang="en-AU" sz="2400" kern="0">
                  <a:solidFill>
                    <a:schemeClr val="bg1">
                      <a:lumMod val="50000"/>
                    </a:schemeClr>
                  </a:solidFill>
                  <a:latin typeface="微软雅黑"/>
                  <a:ea typeface="Microsoft YaHei UI"/>
                </a:endParaRPr>
              </a:p>
            </p:txBody>
          </p:sp>
          <p:sp>
            <p:nvSpPr>
              <p:cNvPr id="91" name="Freeform 250"/>
              <p:cNvSpPr/>
              <p:nvPr/>
            </p:nvSpPr>
            <p:spPr bwMode="auto">
              <a:xfrm>
                <a:off x="3917950" y="5880100"/>
                <a:ext cx="119063" cy="25400"/>
              </a:xfrm>
              <a:custGeom>
                <a:avLst/>
                <a:gdLst>
                  <a:gd name="T0" fmla="*/ 145 w 154"/>
                  <a:gd name="T1" fmla="*/ 33 h 33"/>
                  <a:gd name="T2" fmla="*/ 154 w 154"/>
                  <a:gd name="T3" fmla="*/ 23 h 33"/>
                  <a:gd name="T4" fmla="*/ 154 w 154"/>
                  <a:gd name="T5" fmla="*/ 10 h 33"/>
                  <a:gd name="T6" fmla="*/ 145 w 154"/>
                  <a:gd name="T7" fmla="*/ 0 h 33"/>
                  <a:gd name="T8" fmla="*/ 9 w 154"/>
                  <a:gd name="T9" fmla="*/ 0 h 33"/>
                  <a:gd name="T10" fmla="*/ 0 w 154"/>
                  <a:gd name="T11" fmla="*/ 10 h 33"/>
                  <a:gd name="T12" fmla="*/ 0 w 154"/>
                  <a:gd name="T13" fmla="*/ 23 h 33"/>
                  <a:gd name="T14" fmla="*/ 9 w 154"/>
                  <a:gd name="T15" fmla="*/ 33 h 33"/>
                  <a:gd name="T16" fmla="*/ 145 w 154"/>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4" h="33">
                    <a:moveTo>
                      <a:pt x="145" y="33"/>
                    </a:moveTo>
                    <a:cubicBezTo>
                      <a:pt x="150" y="33"/>
                      <a:pt x="154" y="29"/>
                      <a:pt x="154" y="23"/>
                    </a:cubicBezTo>
                    <a:cubicBezTo>
                      <a:pt x="154" y="10"/>
                      <a:pt x="154" y="10"/>
                      <a:pt x="154" y="10"/>
                    </a:cubicBezTo>
                    <a:cubicBezTo>
                      <a:pt x="154" y="5"/>
                      <a:pt x="150" y="0"/>
                      <a:pt x="145" y="0"/>
                    </a:cubicBezTo>
                    <a:cubicBezTo>
                      <a:pt x="9" y="0"/>
                      <a:pt x="9" y="0"/>
                      <a:pt x="9" y="0"/>
                    </a:cubicBezTo>
                    <a:cubicBezTo>
                      <a:pt x="4" y="0"/>
                      <a:pt x="0" y="5"/>
                      <a:pt x="0" y="10"/>
                    </a:cubicBezTo>
                    <a:cubicBezTo>
                      <a:pt x="0" y="23"/>
                      <a:pt x="0" y="23"/>
                      <a:pt x="0" y="23"/>
                    </a:cubicBezTo>
                    <a:cubicBezTo>
                      <a:pt x="0" y="29"/>
                      <a:pt x="4" y="33"/>
                      <a:pt x="9" y="33"/>
                    </a:cubicBezTo>
                    <a:lnTo>
                      <a:pt x="145" y="33"/>
                    </a:lnTo>
                    <a:close/>
                  </a:path>
                </a:pathLst>
              </a:custGeom>
              <a:grpFill/>
              <a:ln>
                <a:noFill/>
              </a:ln>
            </p:spPr>
            <p:txBody>
              <a:bodyPr/>
              <a:lstStyle/>
              <a:p>
                <a:pPr defTabSz="1218565">
                  <a:defRPr/>
                </a:pPr>
                <a:endParaRPr lang="en-AU" sz="2400" kern="0">
                  <a:solidFill>
                    <a:schemeClr val="bg1">
                      <a:lumMod val="50000"/>
                    </a:schemeClr>
                  </a:solidFill>
                  <a:latin typeface="微软雅黑"/>
                  <a:ea typeface="Microsoft YaHei UI"/>
                </a:endParaRPr>
              </a:p>
            </p:txBody>
          </p:sp>
          <p:sp>
            <p:nvSpPr>
              <p:cNvPr id="92" name="Freeform 251"/>
              <p:cNvSpPr/>
              <p:nvPr/>
            </p:nvSpPr>
            <p:spPr bwMode="auto">
              <a:xfrm>
                <a:off x="3917950" y="5916613"/>
                <a:ext cx="119063" cy="25400"/>
              </a:xfrm>
              <a:custGeom>
                <a:avLst/>
                <a:gdLst>
                  <a:gd name="T0" fmla="*/ 145 w 154"/>
                  <a:gd name="T1" fmla="*/ 33 h 33"/>
                  <a:gd name="T2" fmla="*/ 154 w 154"/>
                  <a:gd name="T3" fmla="*/ 23 h 33"/>
                  <a:gd name="T4" fmla="*/ 154 w 154"/>
                  <a:gd name="T5" fmla="*/ 10 h 33"/>
                  <a:gd name="T6" fmla="*/ 145 w 154"/>
                  <a:gd name="T7" fmla="*/ 0 h 33"/>
                  <a:gd name="T8" fmla="*/ 9 w 154"/>
                  <a:gd name="T9" fmla="*/ 0 h 33"/>
                  <a:gd name="T10" fmla="*/ 0 w 154"/>
                  <a:gd name="T11" fmla="*/ 10 h 33"/>
                  <a:gd name="T12" fmla="*/ 0 w 154"/>
                  <a:gd name="T13" fmla="*/ 23 h 33"/>
                  <a:gd name="T14" fmla="*/ 9 w 154"/>
                  <a:gd name="T15" fmla="*/ 33 h 33"/>
                  <a:gd name="T16" fmla="*/ 145 w 154"/>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4" h="33">
                    <a:moveTo>
                      <a:pt x="145" y="33"/>
                    </a:moveTo>
                    <a:cubicBezTo>
                      <a:pt x="150" y="33"/>
                      <a:pt x="154" y="28"/>
                      <a:pt x="154" y="23"/>
                    </a:cubicBezTo>
                    <a:cubicBezTo>
                      <a:pt x="154" y="10"/>
                      <a:pt x="154" y="10"/>
                      <a:pt x="154" y="10"/>
                    </a:cubicBezTo>
                    <a:cubicBezTo>
                      <a:pt x="154" y="4"/>
                      <a:pt x="150" y="0"/>
                      <a:pt x="145" y="0"/>
                    </a:cubicBezTo>
                    <a:cubicBezTo>
                      <a:pt x="9" y="0"/>
                      <a:pt x="9" y="0"/>
                      <a:pt x="9" y="0"/>
                    </a:cubicBezTo>
                    <a:cubicBezTo>
                      <a:pt x="4" y="0"/>
                      <a:pt x="0" y="4"/>
                      <a:pt x="0" y="10"/>
                    </a:cubicBezTo>
                    <a:cubicBezTo>
                      <a:pt x="0" y="23"/>
                      <a:pt x="0" y="23"/>
                      <a:pt x="0" y="23"/>
                    </a:cubicBezTo>
                    <a:cubicBezTo>
                      <a:pt x="0" y="28"/>
                      <a:pt x="4" y="33"/>
                      <a:pt x="9" y="33"/>
                    </a:cubicBezTo>
                    <a:lnTo>
                      <a:pt x="145" y="33"/>
                    </a:lnTo>
                    <a:close/>
                  </a:path>
                </a:pathLst>
              </a:custGeom>
              <a:grpFill/>
              <a:ln>
                <a:noFill/>
              </a:ln>
            </p:spPr>
            <p:txBody>
              <a:bodyPr/>
              <a:lstStyle/>
              <a:p>
                <a:pPr defTabSz="1218565">
                  <a:defRPr/>
                </a:pPr>
                <a:endParaRPr lang="en-AU" sz="2400" kern="0">
                  <a:solidFill>
                    <a:schemeClr val="bg1">
                      <a:lumMod val="50000"/>
                    </a:schemeClr>
                  </a:solidFill>
                  <a:latin typeface="微软雅黑"/>
                  <a:ea typeface="Microsoft YaHei UI"/>
                </a:endParaRPr>
              </a:p>
            </p:txBody>
          </p:sp>
          <p:sp>
            <p:nvSpPr>
              <p:cNvPr id="93" name="Freeform 252"/>
              <p:cNvSpPr/>
              <p:nvPr/>
            </p:nvSpPr>
            <p:spPr bwMode="auto">
              <a:xfrm>
                <a:off x="3943350" y="5953125"/>
                <a:ext cx="68263" cy="22225"/>
              </a:xfrm>
              <a:custGeom>
                <a:avLst/>
                <a:gdLst>
                  <a:gd name="T0" fmla="*/ 0 w 90"/>
                  <a:gd name="T1" fmla="*/ 0 h 29"/>
                  <a:gd name="T2" fmla="*/ 45 w 90"/>
                  <a:gd name="T3" fmla="*/ 29 h 29"/>
                  <a:gd name="T4" fmla="*/ 90 w 90"/>
                  <a:gd name="T5" fmla="*/ 0 h 29"/>
                  <a:gd name="T6" fmla="*/ 0 w 90"/>
                  <a:gd name="T7" fmla="*/ 0 h 29"/>
                </a:gdLst>
                <a:ahLst/>
                <a:cxnLst>
                  <a:cxn ang="0">
                    <a:pos x="T0" y="T1"/>
                  </a:cxn>
                  <a:cxn ang="0">
                    <a:pos x="T2" y="T3"/>
                  </a:cxn>
                  <a:cxn ang="0">
                    <a:pos x="T4" y="T5"/>
                  </a:cxn>
                  <a:cxn ang="0">
                    <a:pos x="T6" y="T7"/>
                  </a:cxn>
                </a:cxnLst>
                <a:rect l="0" t="0" r="r" b="b"/>
                <a:pathLst>
                  <a:path w="90" h="29">
                    <a:moveTo>
                      <a:pt x="0" y="0"/>
                    </a:moveTo>
                    <a:cubicBezTo>
                      <a:pt x="9" y="17"/>
                      <a:pt x="26" y="29"/>
                      <a:pt x="45" y="29"/>
                    </a:cubicBezTo>
                    <a:cubicBezTo>
                      <a:pt x="65" y="29"/>
                      <a:pt x="82" y="17"/>
                      <a:pt x="90" y="0"/>
                    </a:cubicBezTo>
                    <a:lnTo>
                      <a:pt x="0" y="0"/>
                    </a:lnTo>
                    <a:close/>
                  </a:path>
                </a:pathLst>
              </a:custGeom>
              <a:grpFill/>
              <a:ln>
                <a:noFill/>
              </a:ln>
            </p:spPr>
            <p:txBody>
              <a:bodyPr/>
              <a:lstStyle/>
              <a:p>
                <a:pPr defTabSz="1218565">
                  <a:defRPr/>
                </a:pPr>
                <a:endParaRPr lang="en-AU" sz="2400" kern="0">
                  <a:solidFill>
                    <a:schemeClr val="bg1">
                      <a:lumMod val="50000"/>
                    </a:schemeClr>
                  </a:solidFill>
                  <a:latin typeface="微软雅黑"/>
                  <a:ea typeface="Microsoft YaHei UI"/>
                </a:endParaRPr>
              </a:p>
            </p:txBody>
          </p:sp>
        </p:grpSp>
      </p:grpSp>
      <p:sp>
        <p:nvSpPr>
          <p:cNvPr id="2" name="文本框 1"/>
          <p:cNvSpPr txBox="1"/>
          <p:nvPr/>
        </p:nvSpPr>
        <p:spPr>
          <a:xfrm>
            <a:off x="916173" y="4089802"/>
            <a:ext cx="1225021" cy="923330"/>
          </a:xfrm>
          <a:prstGeom prst="rect">
            <a:avLst/>
          </a:prstGeom>
          <a:noFill/>
        </p:spPr>
        <p:txBody>
          <a:bodyPr wrap="square" rtlCol="0">
            <a:spAutoFit/>
          </a:bodyPr>
          <a:lstStyle/>
          <a:p>
            <a:r>
              <a:rPr lang="en-US" altLang="zh-CN" dirty="0"/>
              <a:t>A</a:t>
            </a:r>
            <a:r>
              <a:rPr lang="zh-CN" altLang="en-US" dirty="0"/>
              <a:t>投入最多的筹码，开始决策</a:t>
            </a:r>
          </a:p>
        </p:txBody>
      </p:sp>
      <p:sp>
        <p:nvSpPr>
          <p:cNvPr id="4" name="文本框 3"/>
          <p:cNvSpPr txBox="1"/>
          <p:nvPr/>
        </p:nvSpPr>
        <p:spPr>
          <a:xfrm>
            <a:off x="3583805" y="4051133"/>
            <a:ext cx="1090412" cy="923330"/>
          </a:xfrm>
          <a:prstGeom prst="rect">
            <a:avLst/>
          </a:prstGeom>
          <a:noFill/>
        </p:spPr>
        <p:txBody>
          <a:bodyPr wrap="square" rtlCol="0">
            <a:spAutoFit/>
          </a:bodyPr>
          <a:lstStyle/>
          <a:p>
            <a:r>
              <a:rPr lang="en-US" altLang="zh-CN" dirty="0"/>
              <a:t>A</a:t>
            </a:r>
            <a:r>
              <a:rPr lang="zh-CN" altLang="en-US" dirty="0"/>
              <a:t>完成了整个决策过程</a:t>
            </a:r>
          </a:p>
        </p:txBody>
      </p:sp>
      <p:sp>
        <p:nvSpPr>
          <p:cNvPr id="5" name="文本框 4"/>
          <p:cNvSpPr txBox="1"/>
          <p:nvPr/>
        </p:nvSpPr>
        <p:spPr>
          <a:xfrm>
            <a:off x="6246761" y="4062706"/>
            <a:ext cx="1211818" cy="923330"/>
          </a:xfrm>
          <a:prstGeom prst="rect">
            <a:avLst/>
          </a:prstGeom>
          <a:noFill/>
        </p:spPr>
        <p:txBody>
          <a:bodyPr wrap="square" rtlCol="0">
            <a:spAutoFit/>
          </a:bodyPr>
          <a:lstStyle/>
          <a:p>
            <a:r>
              <a:rPr lang="en-US" altLang="zh-CN" dirty="0"/>
              <a:t>A</a:t>
            </a:r>
            <a:r>
              <a:rPr lang="zh-CN" altLang="en-US" dirty="0"/>
              <a:t>根据决策质量获得奖惩</a:t>
            </a: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83"/>
                                        </p:tgtEl>
                                        <p:attrNameLst>
                                          <p:attrName>style.visibility</p:attrName>
                                        </p:attrNameLst>
                                      </p:cBhvr>
                                      <p:to>
                                        <p:strVal val="visible"/>
                                      </p:to>
                                    </p:set>
                                    <p:animEffect transition="in" filter="fade">
                                      <p:cBhvr>
                                        <p:cTn id="7" dur="500"/>
                                        <p:tgtEl>
                                          <p:spTgt spid="8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1000"/>
                                        <p:tgtEl>
                                          <p:spTgt spid="3">
                                            <p:txEl>
                                              <p:pRg st="2" end="2"/>
                                            </p:txEl>
                                          </p:spTgt>
                                        </p:tgtEl>
                                      </p:cBhvr>
                                    </p:animEffect>
                                    <p:anim calcmode="lin" valueType="num">
                                      <p:cBhvr>
                                        <p:cTn id="23"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6" presetClass="entr" presetSubtype="21" fill="hold" grpId="0" nodeType="clickEffect">
                                  <p:stCondLst>
                                    <p:cond delay="0"/>
                                  </p:stCondLst>
                                  <p:childTnLst>
                                    <p:set>
                                      <p:cBhvr>
                                        <p:cTn id="28" dur="1" fill="hold">
                                          <p:stCondLst>
                                            <p:cond delay="0"/>
                                          </p:stCondLst>
                                        </p:cTn>
                                        <p:tgtEl>
                                          <p:spTgt spid="63"/>
                                        </p:tgtEl>
                                        <p:attrNameLst>
                                          <p:attrName>style.visibility</p:attrName>
                                        </p:attrNameLst>
                                      </p:cBhvr>
                                      <p:to>
                                        <p:strVal val="visible"/>
                                      </p:to>
                                    </p:set>
                                    <p:animEffect transition="in" filter="barn(inVertical)">
                                      <p:cBhvr>
                                        <p:cTn id="29" dur="500"/>
                                        <p:tgtEl>
                                          <p:spTgt spid="63"/>
                                        </p:tgtEl>
                                      </p:cBhvr>
                                    </p:animEffect>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nodeType="clickEffect">
                                  <p:stCondLst>
                                    <p:cond delay="0"/>
                                  </p:stCondLst>
                                  <p:childTnLst>
                                    <p:set>
                                      <p:cBhvr>
                                        <p:cTn id="33" dur="1" fill="hold">
                                          <p:stCondLst>
                                            <p:cond delay="0"/>
                                          </p:stCondLst>
                                        </p:cTn>
                                        <p:tgtEl>
                                          <p:spTgt spid="82"/>
                                        </p:tgtEl>
                                        <p:attrNameLst>
                                          <p:attrName>style.visibility</p:attrName>
                                        </p:attrNameLst>
                                      </p:cBhvr>
                                      <p:to>
                                        <p:strVal val="visible"/>
                                      </p:to>
                                    </p:set>
                                    <p:animEffect transition="in" filter="fade">
                                      <p:cBhvr>
                                        <p:cTn id="34" dur="1000"/>
                                        <p:tgtEl>
                                          <p:spTgt spid="82"/>
                                        </p:tgtEl>
                                      </p:cBhvr>
                                    </p:animEffect>
                                    <p:anim calcmode="lin" valueType="num">
                                      <p:cBhvr>
                                        <p:cTn id="35" dur="1000" fill="hold"/>
                                        <p:tgtEl>
                                          <p:spTgt spid="82"/>
                                        </p:tgtEl>
                                        <p:attrNameLst>
                                          <p:attrName>ppt_x</p:attrName>
                                        </p:attrNameLst>
                                      </p:cBhvr>
                                      <p:tavLst>
                                        <p:tav tm="0">
                                          <p:val>
                                            <p:strVal val="#ppt_x"/>
                                          </p:val>
                                        </p:tav>
                                        <p:tav tm="100000">
                                          <p:val>
                                            <p:strVal val="#ppt_x"/>
                                          </p:val>
                                        </p:tav>
                                      </p:tavLst>
                                    </p:anim>
                                    <p:anim calcmode="lin" valueType="num">
                                      <p:cBhvr>
                                        <p:cTn id="36" dur="1000" fill="hold"/>
                                        <p:tgtEl>
                                          <p:spTgt spid="82"/>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2"/>
                                        </p:tgtEl>
                                        <p:attrNameLst>
                                          <p:attrName>style.visibility</p:attrName>
                                        </p:attrNameLst>
                                      </p:cBhvr>
                                      <p:to>
                                        <p:strVal val="visible"/>
                                      </p:to>
                                    </p:set>
                                    <p:animEffect transition="in" filter="fade">
                                      <p:cBhvr>
                                        <p:cTn id="39" dur="1000"/>
                                        <p:tgtEl>
                                          <p:spTgt spid="2"/>
                                        </p:tgtEl>
                                      </p:cBhvr>
                                    </p:animEffect>
                                    <p:anim calcmode="lin" valueType="num">
                                      <p:cBhvr>
                                        <p:cTn id="40" dur="1000" fill="hold"/>
                                        <p:tgtEl>
                                          <p:spTgt spid="2"/>
                                        </p:tgtEl>
                                        <p:attrNameLst>
                                          <p:attrName>ppt_x</p:attrName>
                                        </p:attrNameLst>
                                      </p:cBhvr>
                                      <p:tavLst>
                                        <p:tav tm="0">
                                          <p:val>
                                            <p:strVal val="#ppt_x"/>
                                          </p:val>
                                        </p:tav>
                                        <p:tav tm="100000">
                                          <p:val>
                                            <p:strVal val="#ppt_x"/>
                                          </p:val>
                                        </p:tav>
                                      </p:tavLst>
                                    </p:anim>
                                    <p:anim calcmode="lin" valueType="num">
                                      <p:cBhvr>
                                        <p:cTn id="41" dur="1000" fill="hold"/>
                                        <p:tgtEl>
                                          <p:spTgt spid="2"/>
                                        </p:tgtEl>
                                        <p:attrNameLst>
                                          <p:attrName>ppt_y</p:attrName>
                                        </p:attrNameLst>
                                      </p:cBhvr>
                                      <p:tavLst>
                                        <p:tav tm="0">
                                          <p:val>
                                            <p:strVal val="#ppt_y+.1"/>
                                          </p:val>
                                        </p:tav>
                                        <p:tav tm="100000">
                                          <p:val>
                                            <p:strVal val="#ppt_y"/>
                                          </p:val>
                                        </p:tav>
                                      </p:tavLst>
                                    </p:anim>
                                  </p:childTnLst>
                                </p:cTn>
                              </p:par>
                            </p:childTnLst>
                          </p:cTn>
                        </p:par>
                        <p:par>
                          <p:cTn id="42" fill="hold">
                            <p:stCondLst>
                              <p:cond delay="1000"/>
                            </p:stCondLst>
                            <p:childTnLst>
                              <p:par>
                                <p:cTn id="43" presetID="42" presetClass="entr" presetSubtype="0" fill="hold" grpId="0" nodeType="afterEffect">
                                  <p:stCondLst>
                                    <p:cond delay="0"/>
                                  </p:stCondLst>
                                  <p:childTnLst>
                                    <p:set>
                                      <p:cBhvr>
                                        <p:cTn id="44" dur="1" fill="hold">
                                          <p:stCondLst>
                                            <p:cond delay="0"/>
                                          </p:stCondLst>
                                        </p:cTn>
                                        <p:tgtEl>
                                          <p:spTgt spid="4"/>
                                        </p:tgtEl>
                                        <p:attrNameLst>
                                          <p:attrName>style.visibility</p:attrName>
                                        </p:attrNameLst>
                                      </p:cBhvr>
                                      <p:to>
                                        <p:strVal val="visible"/>
                                      </p:to>
                                    </p:set>
                                    <p:animEffect transition="in" filter="fade">
                                      <p:cBhvr>
                                        <p:cTn id="45" dur="1000"/>
                                        <p:tgtEl>
                                          <p:spTgt spid="4"/>
                                        </p:tgtEl>
                                      </p:cBhvr>
                                    </p:animEffect>
                                    <p:anim calcmode="lin" valueType="num">
                                      <p:cBhvr>
                                        <p:cTn id="46" dur="1000" fill="hold"/>
                                        <p:tgtEl>
                                          <p:spTgt spid="4"/>
                                        </p:tgtEl>
                                        <p:attrNameLst>
                                          <p:attrName>ppt_x</p:attrName>
                                        </p:attrNameLst>
                                      </p:cBhvr>
                                      <p:tavLst>
                                        <p:tav tm="0">
                                          <p:val>
                                            <p:strVal val="#ppt_x"/>
                                          </p:val>
                                        </p:tav>
                                        <p:tav tm="100000">
                                          <p:val>
                                            <p:strVal val="#ppt_x"/>
                                          </p:val>
                                        </p:tav>
                                      </p:tavLst>
                                    </p:anim>
                                    <p:anim calcmode="lin" valueType="num">
                                      <p:cBhvr>
                                        <p:cTn id="47" dur="1000" fill="hold"/>
                                        <p:tgtEl>
                                          <p:spTgt spid="4"/>
                                        </p:tgtEl>
                                        <p:attrNameLst>
                                          <p:attrName>ppt_y</p:attrName>
                                        </p:attrNameLst>
                                      </p:cBhvr>
                                      <p:tavLst>
                                        <p:tav tm="0">
                                          <p:val>
                                            <p:strVal val="#ppt_y+.1"/>
                                          </p:val>
                                        </p:tav>
                                        <p:tav tm="100000">
                                          <p:val>
                                            <p:strVal val="#ppt_y"/>
                                          </p:val>
                                        </p:tav>
                                      </p:tavLst>
                                    </p:anim>
                                  </p:childTnLst>
                                </p:cTn>
                              </p:par>
                            </p:childTnLst>
                          </p:cTn>
                        </p:par>
                        <p:par>
                          <p:cTn id="48" fill="hold">
                            <p:stCondLst>
                              <p:cond delay="2000"/>
                            </p:stCondLst>
                            <p:childTnLst>
                              <p:par>
                                <p:cTn id="49" presetID="42" presetClass="entr" presetSubtype="0" fill="hold" nodeType="afterEffect">
                                  <p:stCondLst>
                                    <p:cond delay="250"/>
                                  </p:stCondLst>
                                  <p:childTnLst>
                                    <p:set>
                                      <p:cBhvr>
                                        <p:cTn id="50" dur="1" fill="hold">
                                          <p:stCondLst>
                                            <p:cond delay="0"/>
                                          </p:stCondLst>
                                        </p:cTn>
                                        <p:tgtEl>
                                          <p:spTgt spid="64"/>
                                        </p:tgtEl>
                                        <p:attrNameLst>
                                          <p:attrName>style.visibility</p:attrName>
                                        </p:attrNameLst>
                                      </p:cBhvr>
                                      <p:to>
                                        <p:strVal val="visible"/>
                                      </p:to>
                                    </p:set>
                                    <p:animEffect transition="in" filter="fade">
                                      <p:cBhvr>
                                        <p:cTn id="51" dur="1000"/>
                                        <p:tgtEl>
                                          <p:spTgt spid="64"/>
                                        </p:tgtEl>
                                      </p:cBhvr>
                                    </p:animEffect>
                                    <p:anim calcmode="lin" valueType="num">
                                      <p:cBhvr>
                                        <p:cTn id="52" dur="1000" fill="hold"/>
                                        <p:tgtEl>
                                          <p:spTgt spid="64"/>
                                        </p:tgtEl>
                                        <p:attrNameLst>
                                          <p:attrName>ppt_x</p:attrName>
                                        </p:attrNameLst>
                                      </p:cBhvr>
                                      <p:tavLst>
                                        <p:tav tm="0">
                                          <p:val>
                                            <p:strVal val="#ppt_x"/>
                                          </p:val>
                                        </p:tav>
                                        <p:tav tm="100000">
                                          <p:val>
                                            <p:strVal val="#ppt_x"/>
                                          </p:val>
                                        </p:tav>
                                      </p:tavLst>
                                    </p:anim>
                                    <p:anim calcmode="lin" valueType="num">
                                      <p:cBhvr>
                                        <p:cTn id="53" dur="1000" fill="hold"/>
                                        <p:tgtEl>
                                          <p:spTgt spid="64"/>
                                        </p:tgtEl>
                                        <p:attrNameLst>
                                          <p:attrName>ppt_y</p:attrName>
                                        </p:attrNameLst>
                                      </p:cBhvr>
                                      <p:tavLst>
                                        <p:tav tm="0">
                                          <p:val>
                                            <p:strVal val="#ppt_y+.1"/>
                                          </p:val>
                                        </p:tav>
                                        <p:tav tm="100000">
                                          <p:val>
                                            <p:strVal val="#ppt_y"/>
                                          </p:val>
                                        </p:tav>
                                      </p:tavLst>
                                    </p:anim>
                                  </p:childTnLst>
                                </p:cTn>
                              </p:par>
                            </p:childTnLst>
                          </p:cTn>
                        </p:par>
                        <p:par>
                          <p:cTn id="54" fill="hold">
                            <p:stCondLst>
                              <p:cond delay="3250"/>
                            </p:stCondLst>
                            <p:childTnLst>
                              <p:par>
                                <p:cTn id="55" presetID="42" presetClass="entr" presetSubtype="0" fill="hold" grpId="0" nodeType="afterEffect">
                                  <p:stCondLst>
                                    <p:cond delay="250"/>
                                  </p:stCondLst>
                                  <p:childTnLst>
                                    <p:set>
                                      <p:cBhvr>
                                        <p:cTn id="56" dur="1" fill="hold">
                                          <p:stCondLst>
                                            <p:cond delay="0"/>
                                          </p:stCondLst>
                                        </p:cTn>
                                        <p:tgtEl>
                                          <p:spTgt spid="5"/>
                                        </p:tgtEl>
                                        <p:attrNameLst>
                                          <p:attrName>style.visibility</p:attrName>
                                        </p:attrNameLst>
                                      </p:cBhvr>
                                      <p:to>
                                        <p:strVal val="visible"/>
                                      </p:to>
                                    </p:set>
                                    <p:animEffect transition="in" filter="fade">
                                      <p:cBhvr>
                                        <p:cTn id="57" dur="1000"/>
                                        <p:tgtEl>
                                          <p:spTgt spid="5"/>
                                        </p:tgtEl>
                                      </p:cBhvr>
                                    </p:animEffect>
                                    <p:anim calcmode="lin" valueType="num">
                                      <p:cBhvr>
                                        <p:cTn id="58" dur="1000" fill="hold"/>
                                        <p:tgtEl>
                                          <p:spTgt spid="5"/>
                                        </p:tgtEl>
                                        <p:attrNameLst>
                                          <p:attrName>ppt_x</p:attrName>
                                        </p:attrNameLst>
                                      </p:cBhvr>
                                      <p:tavLst>
                                        <p:tav tm="0">
                                          <p:val>
                                            <p:strVal val="#ppt_x"/>
                                          </p:val>
                                        </p:tav>
                                        <p:tav tm="100000">
                                          <p:val>
                                            <p:strVal val="#ppt_x"/>
                                          </p:val>
                                        </p:tav>
                                      </p:tavLst>
                                    </p:anim>
                                    <p:anim calcmode="lin" valueType="num">
                                      <p:cBhvr>
                                        <p:cTn id="59" dur="1000" fill="hold"/>
                                        <p:tgtEl>
                                          <p:spTgt spid="5"/>
                                        </p:tgtEl>
                                        <p:attrNameLst>
                                          <p:attrName>ppt_y</p:attrName>
                                        </p:attrNameLst>
                                      </p:cBhvr>
                                      <p:tavLst>
                                        <p:tav tm="0">
                                          <p:val>
                                            <p:strVal val="#ppt_y+.1"/>
                                          </p:val>
                                        </p:tav>
                                        <p:tav tm="100000">
                                          <p:val>
                                            <p:strVal val="#ppt_y"/>
                                          </p:val>
                                        </p:tav>
                                      </p:tavLst>
                                    </p:anim>
                                  </p:childTnLst>
                                </p:cTn>
                              </p:par>
                            </p:childTnLst>
                          </p:cTn>
                        </p:par>
                        <p:par>
                          <p:cTn id="60" fill="hold">
                            <p:stCondLst>
                              <p:cond delay="4500"/>
                            </p:stCondLst>
                            <p:childTnLst>
                              <p:par>
                                <p:cTn id="61" presetID="42" presetClass="entr" presetSubtype="0" fill="hold" grpId="0" nodeType="afterEffect">
                                  <p:stCondLst>
                                    <p:cond delay="250"/>
                                  </p:stCondLst>
                                  <p:childTnLst>
                                    <p:set>
                                      <p:cBhvr>
                                        <p:cTn id="62" dur="1" fill="hold">
                                          <p:stCondLst>
                                            <p:cond delay="0"/>
                                          </p:stCondLst>
                                        </p:cTn>
                                        <p:tgtEl>
                                          <p:spTgt spid="81"/>
                                        </p:tgtEl>
                                        <p:attrNameLst>
                                          <p:attrName>style.visibility</p:attrName>
                                        </p:attrNameLst>
                                      </p:cBhvr>
                                      <p:to>
                                        <p:strVal val="visible"/>
                                      </p:to>
                                    </p:set>
                                    <p:animEffect transition="in" filter="fade">
                                      <p:cBhvr>
                                        <p:cTn id="63" dur="1000"/>
                                        <p:tgtEl>
                                          <p:spTgt spid="81"/>
                                        </p:tgtEl>
                                      </p:cBhvr>
                                    </p:animEffect>
                                    <p:anim calcmode="lin" valueType="num">
                                      <p:cBhvr>
                                        <p:cTn id="64" dur="1000" fill="hold"/>
                                        <p:tgtEl>
                                          <p:spTgt spid="81"/>
                                        </p:tgtEl>
                                        <p:attrNameLst>
                                          <p:attrName>ppt_x</p:attrName>
                                        </p:attrNameLst>
                                      </p:cBhvr>
                                      <p:tavLst>
                                        <p:tav tm="0">
                                          <p:val>
                                            <p:strVal val="#ppt_x"/>
                                          </p:val>
                                        </p:tav>
                                        <p:tav tm="100000">
                                          <p:val>
                                            <p:strVal val="#ppt_x"/>
                                          </p:val>
                                        </p:tav>
                                      </p:tavLst>
                                    </p:anim>
                                    <p:anim calcmode="lin" valueType="num">
                                      <p:cBhvr>
                                        <p:cTn id="65" dur="1000" fill="hold"/>
                                        <p:tgtEl>
                                          <p:spTgt spid="81"/>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nodeType="clickEffect">
                                  <p:stCondLst>
                                    <p:cond delay="0"/>
                                  </p:stCondLst>
                                  <p:childTnLst>
                                    <p:set>
                                      <p:cBhvr>
                                        <p:cTn id="69" dur="1" fill="hold">
                                          <p:stCondLst>
                                            <p:cond delay="0"/>
                                          </p:stCondLst>
                                        </p:cTn>
                                        <p:tgtEl>
                                          <p:spTgt spid="75"/>
                                        </p:tgtEl>
                                        <p:attrNameLst>
                                          <p:attrName>style.visibility</p:attrName>
                                        </p:attrNameLst>
                                      </p:cBhvr>
                                      <p:to>
                                        <p:strVal val="visible"/>
                                      </p:to>
                                    </p:set>
                                    <p:animEffect transition="in" filter="fade">
                                      <p:cBhvr>
                                        <p:cTn id="70" dur="1000"/>
                                        <p:tgtEl>
                                          <p:spTgt spid="75"/>
                                        </p:tgtEl>
                                      </p:cBhvr>
                                    </p:animEffect>
                                    <p:anim calcmode="lin" valueType="num">
                                      <p:cBhvr>
                                        <p:cTn id="71" dur="1000" fill="hold"/>
                                        <p:tgtEl>
                                          <p:spTgt spid="75"/>
                                        </p:tgtEl>
                                        <p:attrNameLst>
                                          <p:attrName>ppt_x</p:attrName>
                                        </p:attrNameLst>
                                      </p:cBhvr>
                                      <p:tavLst>
                                        <p:tav tm="0">
                                          <p:val>
                                            <p:strVal val="#ppt_x"/>
                                          </p:val>
                                        </p:tav>
                                        <p:tav tm="100000">
                                          <p:val>
                                            <p:strVal val="#ppt_x"/>
                                          </p:val>
                                        </p:tav>
                                      </p:tavLst>
                                    </p:anim>
                                    <p:anim calcmode="lin" valueType="num">
                                      <p:cBhvr>
                                        <p:cTn id="72" dur="1000" fill="hold"/>
                                        <p:tgtEl>
                                          <p:spTgt spid="7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animBg="1"/>
      <p:bldP spid="81" grpId="0" animBg="1"/>
      <p:bldP spid="2" grpId="0"/>
      <p:bldP spid="4" grpId="0"/>
      <p:bldP spid="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圆角 10"/>
          <p:cNvSpPr/>
          <p:nvPr/>
        </p:nvSpPr>
        <p:spPr>
          <a:xfrm>
            <a:off x="3048000" y="962025"/>
            <a:ext cx="6096000" cy="4933950"/>
          </a:xfrm>
          <a:prstGeom prst="roundRect">
            <a:avLst>
              <a:gd name="adj" fmla="val 4184"/>
            </a:avLst>
          </a:prstGeom>
          <a:solidFill>
            <a:schemeClr val="bg1">
              <a:lumMod val="85000"/>
              <a:alpha val="89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5429250" y="1524000"/>
            <a:ext cx="1333500" cy="1323439"/>
          </a:xfrm>
          <a:prstGeom prst="rect">
            <a:avLst/>
          </a:prstGeom>
          <a:noFill/>
        </p:spPr>
        <p:txBody>
          <a:bodyPr wrap="square" rtlCol="0">
            <a:spAutoFit/>
          </a:bodyPr>
          <a:lstStyle/>
          <a:p>
            <a:pPr algn="dist"/>
            <a:r>
              <a:rPr lang="en-US" altLang="zh-CN" sz="8000">
                <a:latin typeface="Calibri" panose="020F0502020204030204" pitchFamily="34" charset="0"/>
                <a:cs typeface="Calibri" panose="020F0502020204030204" pitchFamily="34" charset="0"/>
              </a:rPr>
              <a:t>03</a:t>
            </a:r>
            <a:endParaRPr lang="zh-CN" altLang="en-US" sz="8000">
              <a:latin typeface="Calibri" panose="020F0502020204030204" pitchFamily="34" charset="0"/>
              <a:cs typeface="Calibri" panose="020F0502020204030204" pitchFamily="34" charset="0"/>
            </a:endParaRPr>
          </a:p>
        </p:txBody>
      </p:sp>
      <p:sp>
        <p:nvSpPr>
          <p:cNvPr id="3" name="文本框 2"/>
          <p:cNvSpPr txBox="1"/>
          <p:nvPr/>
        </p:nvSpPr>
        <p:spPr>
          <a:xfrm>
            <a:off x="3733800" y="2847439"/>
            <a:ext cx="4724400" cy="707886"/>
          </a:xfrm>
          <a:prstGeom prst="rect">
            <a:avLst/>
          </a:prstGeom>
          <a:noFill/>
        </p:spPr>
        <p:txBody>
          <a:bodyPr wrap="square" rtlCol="0">
            <a:spAutoFit/>
          </a:bodyPr>
          <a:lstStyle/>
          <a:p>
            <a:pPr algn="ctr"/>
            <a:r>
              <a:rPr lang="zh-CN" altLang="en-US" sz="4000" dirty="0"/>
              <a:t>权威证明</a:t>
            </a:r>
          </a:p>
        </p:txBody>
      </p:sp>
      <p:sp>
        <p:nvSpPr>
          <p:cNvPr id="4" name="文本框 3"/>
          <p:cNvSpPr txBox="1"/>
          <p:nvPr/>
        </p:nvSpPr>
        <p:spPr>
          <a:xfrm>
            <a:off x="933450" y="3924300"/>
            <a:ext cx="10325100" cy="423449"/>
          </a:xfrm>
          <a:prstGeom prst="rect">
            <a:avLst/>
          </a:prstGeom>
          <a:noFill/>
        </p:spPr>
        <p:txBody>
          <a:bodyPr wrap="square" rtlCol="0">
            <a:spAutoFit/>
          </a:bodyPr>
          <a:lstStyle/>
          <a:p>
            <a:pPr algn="ctr">
              <a:lnSpc>
                <a:spcPct val="150000"/>
              </a:lnSpc>
            </a:pPr>
            <a:r>
              <a:rPr lang="en-US" altLang="zh-CN" sz="1600" dirty="0">
                <a:solidFill>
                  <a:schemeClr val="bg1">
                    <a:lumMod val="65000"/>
                  </a:schemeClr>
                </a:solidFill>
                <a:latin typeface="Calibri" panose="020F0502020204030204" pitchFamily="34" charset="0"/>
                <a:cs typeface="Calibri" panose="020F0502020204030204" pitchFamily="34" charset="0"/>
              </a:rPr>
              <a:t>Proof of authority</a:t>
            </a:r>
            <a:endParaRPr lang="zh-CN" altLang="en-US" dirty="0">
              <a:solidFill>
                <a:schemeClr val="bg1">
                  <a:lumMod val="65000"/>
                </a:schemeClr>
              </a:solidFill>
              <a:latin typeface="Calibri" panose="020F0502020204030204" pitchFamily="34" charset="0"/>
              <a:cs typeface="Calibri" panose="020F0502020204030204" pitchFamily="34" charset="0"/>
            </a:endParaRPr>
          </a:p>
        </p:txBody>
      </p:sp>
      <p:cxnSp>
        <p:nvCxnSpPr>
          <p:cNvPr id="7" name="直接连接符 6"/>
          <p:cNvCxnSpPr/>
          <p:nvPr/>
        </p:nvCxnSpPr>
        <p:spPr>
          <a:xfrm>
            <a:off x="5657850" y="3771900"/>
            <a:ext cx="876300" cy="0"/>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10" name="组合 9"/>
          <p:cNvGrpSpPr/>
          <p:nvPr/>
        </p:nvGrpSpPr>
        <p:grpSpPr>
          <a:xfrm rot="15532708">
            <a:off x="681462" y="1074710"/>
            <a:ext cx="694476" cy="565057"/>
            <a:chOff x="189132" y="3432549"/>
            <a:chExt cx="990433" cy="805861"/>
          </a:xfrm>
        </p:grpSpPr>
        <p:cxnSp>
          <p:nvCxnSpPr>
            <p:cNvPr id="13" name="直接连接符 12"/>
            <p:cNvCxnSpPr/>
            <p:nvPr/>
          </p:nvCxnSpPr>
          <p:spPr>
            <a:xfrm rot="11174285" flipH="1">
              <a:off x="311114" y="3515865"/>
              <a:ext cx="190563" cy="63801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rot="11174285" flipH="1">
              <a:off x="262523" y="3881807"/>
              <a:ext cx="860986" cy="33164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rot="11174285">
              <a:off x="550844" y="3476915"/>
              <a:ext cx="587028" cy="45504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6" name="椭圆 15"/>
            <p:cNvSpPr/>
            <p:nvPr/>
          </p:nvSpPr>
          <p:spPr>
            <a:xfrm rot="11174285">
              <a:off x="1067390" y="3905787"/>
              <a:ext cx="112175" cy="112175"/>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rot="11174285">
              <a:off x="189132" y="4082061"/>
              <a:ext cx="156349" cy="15634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rot="11174285">
              <a:off x="520660" y="3432549"/>
              <a:ext cx="89295" cy="89295"/>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9" name="组合 18"/>
          <p:cNvGrpSpPr/>
          <p:nvPr/>
        </p:nvGrpSpPr>
        <p:grpSpPr>
          <a:xfrm rot="10245300">
            <a:off x="10476938" y="5647410"/>
            <a:ext cx="694476" cy="565057"/>
            <a:chOff x="189132" y="3432549"/>
            <a:chExt cx="990433" cy="805861"/>
          </a:xfrm>
        </p:grpSpPr>
        <p:cxnSp>
          <p:nvCxnSpPr>
            <p:cNvPr id="20" name="直接连接符 19"/>
            <p:cNvCxnSpPr/>
            <p:nvPr/>
          </p:nvCxnSpPr>
          <p:spPr>
            <a:xfrm rot="11174285" flipH="1">
              <a:off x="311114" y="3515865"/>
              <a:ext cx="190563" cy="63801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rot="11174285" flipH="1">
              <a:off x="262523" y="3881807"/>
              <a:ext cx="860986" cy="33164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rot="11174285">
              <a:off x="550844" y="3476915"/>
              <a:ext cx="587028" cy="45504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3" name="椭圆 22"/>
            <p:cNvSpPr/>
            <p:nvPr/>
          </p:nvSpPr>
          <p:spPr>
            <a:xfrm rot="11174285">
              <a:off x="1067390" y="3905787"/>
              <a:ext cx="112175" cy="112175"/>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p:nvSpPr>
          <p:spPr>
            <a:xfrm rot="11174285">
              <a:off x="189132" y="4082061"/>
              <a:ext cx="156349" cy="15634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p:nvSpPr>
          <p:spPr>
            <a:xfrm rot="11174285">
              <a:off x="520660" y="3432549"/>
              <a:ext cx="89295" cy="89295"/>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6" name="组合 25"/>
          <p:cNvGrpSpPr/>
          <p:nvPr/>
        </p:nvGrpSpPr>
        <p:grpSpPr>
          <a:xfrm rot="10245300">
            <a:off x="10169401" y="1627033"/>
            <a:ext cx="356950" cy="290431"/>
            <a:chOff x="189132" y="3432549"/>
            <a:chExt cx="990433" cy="805861"/>
          </a:xfrm>
        </p:grpSpPr>
        <p:cxnSp>
          <p:nvCxnSpPr>
            <p:cNvPr id="27" name="直接连接符 26"/>
            <p:cNvCxnSpPr/>
            <p:nvPr/>
          </p:nvCxnSpPr>
          <p:spPr>
            <a:xfrm rot="11174285" flipH="1">
              <a:off x="311114" y="3515865"/>
              <a:ext cx="190563" cy="63801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rot="11174285" flipH="1">
              <a:off x="262523" y="3881807"/>
              <a:ext cx="860986" cy="33164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rot="11174285">
              <a:off x="550844" y="3476915"/>
              <a:ext cx="587028" cy="45504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椭圆 29"/>
            <p:cNvSpPr/>
            <p:nvPr/>
          </p:nvSpPr>
          <p:spPr>
            <a:xfrm rot="11174285">
              <a:off x="1067390" y="3905787"/>
              <a:ext cx="112175" cy="112175"/>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p:cNvSpPr/>
            <p:nvPr/>
          </p:nvSpPr>
          <p:spPr>
            <a:xfrm rot="11174285">
              <a:off x="189132" y="4082061"/>
              <a:ext cx="156349" cy="15634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p:cNvSpPr/>
            <p:nvPr/>
          </p:nvSpPr>
          <p:spPr>
            <a:xfrm rot="11174285">
              <a:off x="520660" y="3432549"/>
              <a:ext cx="89295" cy="89295"/>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3" name="组合 82"/>
          <p:cNvGrpSpPr/>
          <p:nvPr/>
        </p:nvGrpSpPr>
        <p:grpSpPr>
          <a:xfrm>
            <a:off x="767557" y="217775"/>
            <a:ext cx="4995075" cy="714586"/>
            <a:chOff x="767557" y="217775"/>
            <a:chExt cx="4995075" cy="714586"/>
          </a:xfrm>
        </p:grpSpPr>
        <p:sp>
          <p:nvSpPr>
            <p:cNvPr id="84" name="文本框 83"/>
            <p:cNvSpPr txBox="1"/>
            <p:nvPr/>
          </p:nvSpPr>
          <p:spPr>
            <a:xfrm>
              <a:off x="876640" y="217775"/>
              <a:ext cx="3295317" cy="400110"/>
            </a:xfrm>
            <a:prstGeom prst="rect">
              <a:avLst/>
            </a:prstGeom>
            <a:noFill/>
          </p:spPr>
          <p:txBody>
            <a:bodyPr wrap="square" rtlCol="0">
              <a:spAutoFit/>
              <a:scene3d>
                <a:camera prst="orthographicFront"/>
                <a:lightRig rig="threePt" dir="t"/>
              </a:scene3d>
              <a:sp3d contourW="12700"/>
            </a:bodyPr>
            <a:lstStyle/>
            <a:p>
              <a:pPr marL="0" marR="0" lvl="0" indent="0" defTabSz="914400" eaLnBrk="1" fontAlgn="auto" latinLnBrk="0" hangingPunct="1">
                <a:lnSpc>
                  <a:spcPct val="100000"/>
                </a:lnSpc>
                <a:spcBef>
                  <a:spcPts val="0"/>
                </a:spcBef>
                <a:spcAft>
                  <a:spcPts val="0"/>
                </a:spcAft>
                <a:buClrTx/>
                <a:buSzTx/>
                <a:buFontTx/>
                <a:buNone/>
                <a:defRPr/>
              </a:pPr>
              <a:r>
                <a:rPr lang="zh-CN" altLang="en-US" sz="2000" b="1" kern="0" dirty="0">
                  <a:latin typeface="微软雅黑"/>
                </a:rPr>
                <a:t>权威证明</a:t>
              </a:r>
            </a:p>
          </p:txBody>
        </p:sp>
        <p:sp>
          <p:nvSpPr>
            <p:cNvPr id="85" name="文本框 84"/>
            <p:cNvSpPr txBox="1"/>
            <p:nvPr/>
          </p:nvSpPr>
          <p:spPr>
            <a:xfrm>
              <a:off x="876640" y="467490"/>
              <a:ext cx="4885992" cy="464871"/>
            </a:xfrm>
            <a:prstGeom prst="rect">
              <a:avLst/>
            </a:prstGeom>
            <a:noFill/>
          </p:spPr>
          <p:txBody>
            <a:bodyPr wrap="square" rtlCol="0">
              <a:spAutoFit/>
              <a:scene3d>
                <a:camera prst="orthographicFront"/>
                <a:lightRig rig="threePt" dir="t"/>
              </a:scene3d>
              <a:sp3d contourW="12700"/>
            </a:bodyPr>
            <a:lstStyle/>
            <a:p>
              <a:pPr>
                <a:lnSpc>
                  <a:spcPct val="150000"/>
                </a:lnSpc>
              </a:pPr>
              <a:r>
                <a:rPr lang="en-US" altLang="zh-CN" b="0" i="0" dirty="0">
                  <a:solidFill>
                    <a:srgbClr val="333333"/>
                  </a:solidFill>
                  <a:effectLst/>
                  <a:latin typeface="Arial" panose="020B0604020202090204" pitchFamily="34" charset="0"/>
                </a:rPr>
                <a:t>Proof of authority</a:t>
              </a:r>
              <a:endParaRPr lang="zh-CN" altLang="en-US" dirty="0">
                <a:solidFill>
                  <a:schemeClr val="bg1">
                    <a:lumMod val="65000"/>
                  </a:schemeClr>
                </a:solidFill>
                <a:latin typeface="Calibri" panose="020F0502020204030204" pitchFamily="34" charset="0"/>
                <a:cs typeface="Calibri" panose="020F0502020204030204" pitchFamily="34" charset="0"/>
              </a:endParaRPr>
            </a:p>
          </p:txBody>
        </p:sp>
        <p:sp>
          <p:nvSpPr>
            <p:cNvPr id="86" name="矩形: 圆角 85"/>
            <p:cNvSpPr/>
            <p:nvPr/>
          </p:nvSpPr>
          <p:spPr>
            <a:xfrm>
              <a:off x="767557" y="271524"/>
              <a:ext cx="90035" cy="612864"/>
            </a:xfrm>
            <a:prstGeom prst="roundRect">
              <a:avLst>
                <a:gd name="adj" fmla="val 50000"/>
              </a:avLst>
            </a:prstGeom>
            <a:solidFill>
              <a:schemeClr val="tx1">
                <a:lumMod val="50000"/>
                <a:lumOff val="5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90204"/>
                <a:ea typeface="微软雅黑"/>
                <a:cs typeface="+mn-cs"/>
              </a:endParaRPr>
            </a:p>
          </p:txBody>
        </p:sp>
      </p:grpSp>
      <p:sp>
        <p:nvSpPr>
          <p:cNvPr id="3" name="文本框 2"/>
          <p:cNvSpPr txBox="1"/>
          <p:nvPr/>
        </p:nvSpPr>
        <p:spPr>
          <a:xfrm>
            <a:off x="608886" y="948469"/>
            <a:ext cx="7309018" cy="1200329"/>
          </a:xfrm>
          <a:prstGeom prst="rect">
            <a:avLst/>
          </a:prstGeom>
          <a:noFill/>
        </p:spPr>
        <p:txBody>
          <a:bodyPr wrap="square" rtlCol="0">
            <a:spAutoFit/>
          </a:bodyPr>
          <a:lstStyle/>
          <a:p>
            <a:r>
              <a:rPr lang="zh-CN" altLang="en-US" dirty="0">
                <a:latin typeface="华文新魏" panose="02010800040101010101" pitchFamily="2" charset="-122"/>
                <a:ea typeface="华文新魏" panose="02010800040101010101" pitchFamily="2" charset="-122"/>
              </a:rPr>
              <a:t>在众多将军中，</a:t>
            </a:r>
            <a:r>
              <a:rPr lang="en-US" altLang="zh-CN" dirty="0">
                <a:latin typeface="华文新魏" panose="02010800040101010101" pitchFamily="2" charset="-122"/>
                <a:ea typeface="华文新魏" panose="02010800040101010101" pitchFamily="2" charset="-122"/>
              </a:rPr>
              <a:t>A</a:t>
            </a:r>
            <a:r>
              <a:rPr lang="zh-CN" altLang="en-US" dirty="0">
                <a:latin typeface="华文新魏" panose="02010800040101010101" pitchFamily="2" charset="-122"/>
                <a:ea typeface="华文新魏" panose="02010800040101010101" pitchFamily="2" charset="-122"/>
              </a:rPr>
              <a:t>、</a:t>
            </a:r>
            <a:r>
              <a:rPr lang="en-US" altLang="zh-CN" dirty="0">
                <a:latin typeface="华文新魏" panose="02010800040101010101" pitchFamily="2" charset="-122"/>
                <a:ea typeface="华文新魏" panose="02010800040101010101" pitchFamily="2" charset="-122"/>
              </a:rPr>
              <a:t>B</a:t>
            </a:r>
            <a:r>
              <a:rPr lang="zh-CN" altLang="en-US" dirty="0">
                <a:latin typeface="华文新魏" panose="02010800040101010101" pitchFamily="2" charset="-122"/>
                <a:ea typeface="华文新魏" panose="02010800040101010101" pitchFamily="2" charset="-122"/>
              </a:rPr>
              <a:t>、</a:t>
            </a:r>
            <a:r>
              <a:rPr lang="en-US" altLang="zh-CN" dirty="0">
                <a:latin typeface="华文新魏" panose="02010800040101010101" pitchFamily="2" charset="-122"/>
                <a:ea typeface="华文新魏" panose="02010800040101010101" pitchFamily="2" charset="-122"/>
              </a:rPr>
              <a:t>C</a:t>
            </a:r>
            <a:r>
              <a:rPr lang="zh-CN" altLang="en-US" dirty="0">
                <a:latin typeface="华文新魏" panose="02010800040101010101" pitchFamily="2" charset="-122"/>
                <a:ea typeface="华文新魏" panose="02010800040101010101" pitchFamily="2" charset="-122"/>
              </a:rPr>
              <a:t>曾受勋，根据爵位的大小，他们的权威性更加高，于是乎他们在会谈中决定发言的权力更大。</a:t>
            </a:r>
            <a:endParaRPr lang="en-US" altLang="zh-CN" dirty="0">
              <a:latin typeface="华文新魏" panose="02010800040101010101" pitchFamily="2" charset="-122"/>
              <a:ea typeface="华文新魏" panose="02010800040101010101" pitchFamily="2" charset="-122"/>
            </a:endParaRPr>
          </a:p>
          <a:p>
            <a:r>
              <a:rPr lang="zh-CN" altLang="en-US" dirty="0">
                <a:latin typeface="华文新魏" panose="02010800040101010101" pitchFamily="2" charset="-122"/>
                <a:ea typeface="华文新魏" panose="02010800040101010101" pitchFamily="2" charset="-122"/>
              </a:rPr>
              <a:t>这种模式要求将军必须受到验证，拥有足够高的声誉来参与决策，实现了权力的下放。</a:t>
            </a:r>
          </a:p>
        </p:txBody>
      </p:sp>
      <p:pic>
        <p:nvPicPr>
          <p:cNvPr id="7" name="图片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57592" y="3240728"/>
            <a:ext cx="2811016" cy="1434192"/>
          </a:xfrm>
          <a:prstGeom prst="rect">
            <a:avLst/>
          </a:prstGeom>
        </p:spPr>
      </p:pic>
      <p:pic>
        <p:nvPicPr>
          <p:cNvPr id="9" name="图片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670283" y="3357659"/>
            <a:ext cx="2352647" cy="1200330"/>
          </a:xfrm>
          <a:prstGeom prst="rect">
            <a:avLst/>
          </a:prstGeom>
        </p:spPr>
      </p:pic>
      <p:sp>
        <p:nvSpPr>
          <p:cNvPr id="11" name="文本框 10"/>
          <p:cNvSpPr txBox="1"/>
          <p:nvPr/>
        </p:nvSpPr>
        <p:spPr>
          <a:xfrm>
            <a:off x="1068781" y="2887496"/>
            <a:ext cx="2388637" cy="369332"/>
          </a:xfrm>
          <a:prstGeom prst="rect">
            <a:avLst/>
          </a:prstGeom>
          <a:noFill/>
        </p:spPr>
        <p:txBody>
          <a:bodyPr wrap="square" rtlCol="0">
            <a:spAutoFit/>
          </a:bodyPr>
          <a:lstStyle/>
          <a:p>
            <a:pPr algn="ctr"/>
            <a:r>
              <a:rPr lang="en-US" altLang="zh-CN" dirty="0"/>
              <a:t>0/21/0</a:t>
            </a:r>
            <a:endParaRPr lang="zh-CN" altLang="en-US" dirty="0"/>
          </a:p>
        </p:txBody>
      </p:sp>
      <p:sp>
        <p:nvSpPr>
          <p:cNvPr id="12" name="文本框 11"/>
          <p:cNvSpPr txBox="1"/>
          <p:nvPr/>
        </p:nvSpPr>
        <p:spPr>
          <a:xfrm>
            <a:off x="5299788" y="2939143"/>
            <a:ext cx="1101012" cy="369332"/>
          </a:xfrm>
          <a:prstGeom prst="rect">
            <a:avLst/>
          </a:prstGeom>
          <a:noFill/>
        </p:spPr>
        <p:txBody>
          <a:bodyPr wrap="square" rtlCol="0">
            <a:spAutoFit/>
          </a:bodyPr>
          <a:lstStyle/>
          <a:p>
            <a:pPr algn="ctr"/>
            <a:r>
              <a:rPr lang="en-US" altLang="zh-CN" dirty="0"/>
              <a:t>21/0/0</a:t>
            </a:r>
            <a:endParaRPr lang="zh-CN" altLang="en-US" dirty="0"/>
          </a:p>
        </p:txBody>
      </p:sp>
      <p:sp>
        <p:nvSpPr>
          <p:cNvPr id="13" name="文本框 12"/>
          <p:cNvSpPr txBox="1"/>
          <p:nvPr/>
        </p:nvSpPr>
        <p:spPr>
          <a:xfrm>
            <a:off x="1488658" y="4674920"/>
            <a:ext cx="1548882" cy="369332"/>
          </a:xfrm>
          <a:prstGeom prst="rect">
            <a:avLst/>
          </a:prstGeom>
          <a:noFill/>
        </p:spPr>
        <p:txBody>
          <a:bodyPr wrap="square" rtlCol="0">
            <a:spAutoFit/>
          </a:bodyPr>
          <a:lstStyle/>
          <a:p>
            <a:r>
              <a:rPr lang="zh-CN" altLang="en-US" dirty="0"/>
              <a:t>“打龙打龙”</a:t>
            </a:r>
          </a:p>
        </p:txBody>
      </p:sp>
      <p:sp>
        <p:nvSpPr>
          <p:cNvPr id="14" name="文本框 13"/>
          <p:cNvSpPr txBox="1"/>
          <p:nvPr/>
        </p:nvSpPr>
        <p:spPr>
          <a:xfrm>
            <a:off x="5159828" y="4674920"/>
            <a:ext cx="1548882" cy="369332"/>
          </a:xfrm>
          <a:prstGeom prst="rect">
            <a:avLst/>
          </a:prstGeom>
          <a:noFill/>
        </p:spPr>
        <p:txBody>
          <a:bodyPr wrap="square" rtlCol="0">
            <a:spAutoFit/>
          </a:bodyPr>
          <a:lstStyle/>
          <a:p>
            <a:r>
              <a:rPr lang="zh-CN" altLang="en-US" dirty="0"/>
              <a:t>“优先推塔”</a:t>
            </a:r>
          </a:p>
        </p:txBody>
      </p:sp>
      <p:sp>
        <p:nvSpPr>
          <p:cNvPr id="15" name="文本框 14"/>
          <p:cNvSpPr txBox="1"/>
          <p:nvPr/>
        </p:nvSpPr>
        <p:spPr>
          <a:xfrm>
            <a:off x="876640" y="5159829"/>
            <a:ext cx="7041264" cy="369332"/>
          </a:xfrm>
          <a:prstGeom prst="rect">
            <a:avLst/>
          </a:prstGeom>
          <a:noFill/>
        </p:spPr>
        <p:txBody>
          <a:bodyPr wrap="square" rtlCol="0">
            <a:spAutoFit/>
          </a:bodyPr>
          <a:lstStyle/>
          <a:p>
            <a:pPr algn="ctr"/>
            <a:r>
              <a:rPr lang="zh-CN" altLang="en-US" strike="sngStrike" dirty="0">
                <a:solidFill>
                  <a:schemeClr val="bg1">
                    <a:lumMod val="75000"/>
                  </a:schemeClr>
                </a:solidFill>
              </a:rPr>
              <a:t>然后打龙被翻盘</a:t>
            </a: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83"/>
                                        </p:tgtEl>
                                        <p:attrNameLst>
                                          <p:attrName>style.visibility</p:attrName>
                                        </p:attrNameLst>
                                      </p:cBhvr>
                                      <p:to>
                                        <p:strVal val="visible"/>
                                      </p:to>
                                    </p:set>
                                    <p:animEffect transition="in" filter="fade">
                                      <p:cBhvr>
                                        <p:cTn id="7" dur="500"/>
                                        <p:tgtEl>
                                          <p:spTgt spid="83"/>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500"/>
                                        <p:tgtEl>
                                          <p:spTgt spid="7"/>
                                        </p:tgtEl>
                                      </p:cBhvr>
                                    </p:animEffect>
                                  </p:childTnLst>
                                </p:cTn>
                              </p:par>
                              <p:par>
                                <p:cTn id="21" presetID="10" presetClass="entr" presetSubtype="0" fill="hold" nodeType="with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500"/>
                                        <p:tgtEl>
                                          <p:spTgt spid="9"/>
                                        </p:tgtEl>
                                      </p:cBhvr>
                                    </p:animEffect>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fade">
                                      <p:cBhvr>
                                        <p:cTn id="28" dur="1000"/>
                                        <p:tgtEl>
                                          <p:spTgt spid="11"/>
                                        </p:tgtEl>
                                      </p:cBhvr>
                                    </p:animEffect>
                                    <p:anim calcmode="lin" valueType="num">
                                      <p:cBhvr>
                                        <p:cTn id="29" dur="1000" fill="hold"/>
                                        <p:tgtEl>
                                          <p:spTgt spid="11"/>
                                        </p:tgtEl>
                                        <p:attrNameLst>
                                          <p:attrName>ppt_x</p:attrName>
                                        </p:attrNameLst>
                                      </p:cBhvr>
                                      <p:tavLst>
                                        <p:tav tm="0">
                                          <p:val>
                                            <p:strVal val="#ppt_x"/>
                                          </p:val>
                                        </p:tav>
                                        <p:tav tm="100000">
                                          <p:val>
                                            <p:strVal val="#ppt_x"/>
                                          </p:val>
                                        </p:tav>
                                      </p:tavLst>
                                    </p:anim>
                                    <p:anim calcmode="lin" valueType="num">
                                      <p:cBhvr>
                                        <p:cTn id="30" dur="1000" fill="hold"/>
                                        <p:tgtEl>
                                          <p:spTgt spid="11"/>
                                        </p:tgtEl>
                                        <p:attrNameLst>
                                          <p:attrName>ppt_y</p:attrName>
                                        </p:attrNameLst>
                                      </p:cBhvr>
                                      <p:tavLst>
                                        <p:tav tm="0">
                                          <p:val>
                                            <p:strVal val="#ppt_y+.1"/>
                                          </p:val>
                                        </p:tav>
                                        <p:tav tm="100000">
                                          <p:val>
                                            <p:strVal val="#ppt_y"/>
                                          </p:val>
                                        </p:tav>
                                      </p:tavLst>
                                    </p:anim>
                                  </p:childTnLst>
                                </p:cTn>
                              </p:par>
                              <p:par>
                                <p:cTn id="31" presetID="42" presetClass="entr" presetSubtype="0" fill="hold" grpId="0" nodeType="withEffect">
                                  <p:stCondLst>
                                    <p:cond delay="0"/>
                                  </p:stCondLst>
                                  <p:childTnLst>
                                    <p:set>
                                      <p:cBhvr>
                                        <p:cTn id="32" dur="1" fill="hold">
                                          <p:stCondLst>
                                            <p:cond delay="0"/>
                                          </p:stCondLst>
                                        </p:cTn>
                                        <p:tgtEl>
                                          <p:spTgt spid="12"/>
                                        </p:tgtEl>
                                        <p:attrNameLst>
                                          <p:attrName>style.visibility</p:attrName>
                                        </p:attrNameLst>
                                      </p:cBhvr>
                                      <p:to>
                                        <p:strVal val="visible"/>
                                      </p:to>
                                    </p:set>
                                    <p:animEffect transition="in" filter="fade">
                                      <p:cBhvr>
                                        <p:cTn id="33" dur="1000"/>
                                        <p:tgtEl>
                                          <p:spTgt spid="12"/>
                                        </p:tgtEl>
                                      </p:cBhvr>
                                    </p:animEffect>
                                    <p:anim calcmode="lin" valueType="num">
                                      <p:cBhvr>
                                        <p:cTn id="34" dur="1000" fill="hold"/>
                                        <p:tgtEl>
                                          <p:spTgt spid="12"/>
                                        </p:tgtEl>
                                        <p:attrNameLst>
                                          <p:attrName>ppt_x</p:attrName>
                                        </p:attrNameLst>
                                      </p:cBhvr>
                                      <p:tavLst>
                                        <p:tav tm="0">
                                          <p:val>
                                            <p:strVal val="#ppt_x"/>
                                          </p:val>
                                        </p:tav>
                                        <p:tav tm="100000">
                                          <p:val>
                                            <p:strVal val="#ppt_x"/>
                                          </p:val>
                                        </p:tav>
                                      </p:tavLst>
                                    </p:anim>
                                    <p:anim calcmode="lin" valueType="num">
                                      <p:cBhvr>
                                        <p:cTn id="35"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grpId="0" nodeType="clickEffect">
                                  <p:stCondLst>
                                    <p:cond delay="0"/>
                                  </p:stCondLst>
                                  <p:childTnLst>
                                    <p:set>
                                      <p:cBhvr>
                                        <p:cTn id="39" dur="1" fill="hold">
                                          <p:stCondLst>
                                            <p:cond delay="0"/>
                                          </p:stCondLst>
                                        </p:cTn>
                                        <p:tgtEl>
                                          <p:spTgt spid="13"/>
                                        </p:tgtEl>
                                        <p:attrNameLst>
                                          <p:attrName>style.visibility</p:attrName>
                                        </p:attrNameLst>
                                      </p:cBhvr>
                                      <p:to>
                                        <p:strVal val="visible"/>
                                      </p:to>
                                    </p:set>
                                    <p:animEffect transition="in" filter="fade">
                                      <p:cBhvr>
                                        <p:cTn id="40" dur="1000"/>
                                        <p:tgtEl>
                                          <p:spTgt spid="13"/>
                                        </p:tgtEl>
                                      </p:cBhvr>
                                    </p:animEffect>
                                    <p:anim calcmode="lin" valueType="num">
                                      <p:cBhvr>
                                        <p:cTn id="41" dur="1000" fill="hold"/>
                                        <p:tgtEl>
                                          <p:spTgt spid="13"/>
                                        </p:tgtEl>
                                        <p:attrNameLst>
                                          <p:attrName>ppt_x</p:attrName>
                                        </p:attrNameLst>
                                      </p:cBhvr>
                                      <p:tavLst>
                                        <p:tav tm="0">
                                          <p:val>
                                            <p:strVal val="#ppt_x"/>
                                          </p:val>
                                        </p:tav>
                                        <p:tav tm="100000">
                                          <p:val>
                                            <p:strVal val="#ppt_x"/>
                                          </p:val>
                                        </p:tav>
                                      </p:tavLst>
                                    </p:anim>
                                    <p:anim calcmode="lin" valueType="num">
                                      <p:cBhvr>
                                        <p:cTn id="42" dur="1000" fill="hold"/>
                                        <p:tgtEl>
                                          <p:spTgt spid="13"/>
                                        </p:tgtEl>
                                        <p:attrNameLst>
                                          <p:attrName>ppt_y</p:attrName>
                                        </p:attrNameLst>
                                      </p:cBhvr>
                                      <p:tavLst>
                                        <p:tav tm="0">
                                          <p:val>
                                            <p:strVal val="#ppt_y+.1"/>
                                          </p:val>
                                        </p:tav>
                                        <p:tav tm="100000">
                                          <p:val>
                                            <p:strVal val="#ppt_y"/>
                                          </p:val>
                                        </p:tav>
                                      </p:tavLst>
                                    </p:anim>
                                  </p:childTnLst>
                                </p:cTn>
                              </p:par>
                              <p:par>
                                <p:cTn id="43" presetID="42" presetClass="entr" presetSubtype="0" fill="hold" grpId="0" nodeType="withEffect">
                                  <p:stCondLst>
                                    <p:cond delay="0"/>
                                  </p:stCondLst>
                                  <p:childTnLst>
                                    <p:set>
                                      <p:cBhvr>
                                        <p:cTn id="44" dur="1" fill="hold">
                                          <p:stCondLst>
                                            <p:cond delay="0"/>
                                          </p:stCondLst>
                                        </p:cTn>
                                        <p:tgtEl>
                                          <p:spTgt spid="14"/>
                                        </p:tgtEl>
                                        <p:attrNameLst>
                                          <p:attrName>style.visibility</p:attrName>
                                        </p:attrNameLst>
                                      </p:cBhvr>
                                      <p:to>
                                        <p:strVal val="visible"/>
                                      </p:to>
                                    </p:set>
                                    <p:animEffect transition="in" filter="fade">
                                      <p:cBhvr>
                                        <p:cTn id="45" dur="1000"/>
                                        <p:tgtEl>
                                          <p:spTgt spid="14"/>
                                        </p:tgtEl>
                                      </p:cBhvr>
                                    </p:animEffect>
                                    <p:anim calcmode="lin" valueType="num">
                                      <p:cBhvr>
                                        <p:cTn id="46" dur="1000" fill="hold"/>
                                        <p:tgtEl>
                                          <p:spTgt spid="14"/>
                                        </p:tgtEl>
                                        <p:attrNameLst>
                                          <p:attrName>ppt_x</p:attrName>
                                        </p:attrNameLst>
                                      </p:cBhvr>
                                      <p:tavLst>
                                        <p:tav tm="0">
                                          <p:val>
                                            <p:strVal val="#ppt_x"/>
                                          </p:val>
                                        </p:tav>
                                        <p:tav tm="100000">
                                          <p:val>
                                            <p:strVal val="#ppt_x"/>
                                          </p:val>
                                        </p:tav>
                                      </p:tavLst>
                                    </p:anim>
                                    <p:anim calcmode="lin" valueType="num">
                                      <p:cBhvr>
                                        <p:cTn id="47"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15"/>
                                        </p:tgtEl>
                                        <p:attrNameLst>
                                          <p:attrName>style.visibility</p:attrName>
                                        </p:attrNameLst>
                                      </p:cBhvr>
                                      <p:to>
                                        <p:strVal val="visible"/>
                                      </p:to>
                                    </p:set>
                                    <p:animEffect transition="in" filter="fade">
                                      <p:cBhvr>
                                        <p:cTn id="5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P spid="14" grpId="0"/>
      <p:bldP spid="1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7" name="图片 116"/>
          <p:cNvPicPr>
            <a:picLocks noChangeAspect="1"/>
          </p:cNvPicPr>
          <p:nvPr/>
        </p:nvPicPr>
        <p:blipFill rotWithShape="1">
          <a:blip r:embed="rId3" cstate="screen"/>
          <a:srcRect/>
          <a:stretch>
            <a:fillRect/>
          </a:stretch>
        </p:blipFill>
        <p:spPr>
          <a:xfrm>
            <a:off x="651269" y="1322919"/>
            <a:ext cx="3829960" cy="4696527"/>
          </a:xfrm>
          <a:prstGeom prst="roundRect">
            <a:avLst>
              <a:gd name="adj" fmla="val 3776"/>
            </a:avLst>
          </a:prstGeom>
        </p:spPr>
      </p:pic>
      <p:sp>
        <p:nvSpPr>
          <p:cNvPr id="119" name="椭圆 118"/>
          <p:cNvSpPr/>
          <p:nvPr/>
        </p:nvSpPr>
        <p:spPr>
          <a:xfrm>
            <a:off x="4136164" y="1603967"/>
            <a:ext cx="862376" cy="862376"/>
          </a:xfrm>
          <a:prstGeom prst="ellipse">
            <a:avLst/>
          </a:prstGeom>
          <a:solidFill>
            <a:schemeClr val="bg1">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5" name="椭圆 124"/>
          <p:cNvSpPr/>
          <p:nvPr/>
        </p:nvSpPr>
        <p:spPr>
          <a:xfrm>
            <a:off x="4136164" y="3242281"/>
            <a:ext cx="862376" cy="862376"/>
          </a:xfrm>
          <a:prstGeom prst="ellipse">
            <a:avLst/>
          </a:prstGeom>
          <a:solidFill>
            <a:schemeClr val="bg1">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9" name="椭圆 128"/>
          <p:cNvSpPr/>
          <p:nvPr/>
        </p:nvSpPr>
        <p:spPr>
          <a:xfrm>
            <a:off x="4132002" y="4876021"/>
            <a:ext cx="862376" cy="862376"/>
          </a:xfrm>
          <a:prstGeom prst="ellipse">
            <a:avLst/>
          </a:prstGeom>
          <a:solidFill>
            <a:schemeClr val="bg1">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5" name="矩形 134"/>
          <p:cNvSpPr/>
          <p:nvPr/>
        </p:nvSpPr>
        <p:spPr>
          <a:xfrm>
            <a:off x="5500085" y="1957024"/>
            <a:ext cx="5338672" cy="1031051"/>
          </a:xfrm>
          <a:prstGeom prst="rect">
            <a:avLst/>
          </a:prstGeom>
        </p:spPr>
        <p:txBody>
          <a:bodyPr wrap="square">
            <a:spAutoFit/>
          </a:bodyPr>
          <a:lstStyle/>
          <a:p>
            <a:pPr>
              <a:lnSpc>
                <a:spcPct val="150000"/>
              </a:lnSpc>
            </a:pPr>
            <a:r>
              <a:rPr lang="zh-CN" altLang="en-US" sz="1400" dirty="0">
                <a:latin typeface="华文新魏" panose="02010800040101010101" pitchFamily="2" charset="-122"/>
                <a:ea typeface="华文新魏" panose="02010800040101010101" pitchFamily="2" charset="-122"/>
                <a:cs typeface="Calibri" panose="020F0502020204030204" pitchFamily="34" charset="0"/>
              </a:rPr>
              <a:t>例如：</a:t>
            </a:r>
            <a:r>
              <a:rPr lang="en-US" altLang="zh-CN" sz="1400" dirty="0">
                <a:latin typeface="华文新魏" panose="02010800040101010101" pitchFamily="2" charset="-122"/>
                <a:ea typeface="华文新魏" panose="02010800040101010101" pitchFamily="2" charset="-122"/>
                <a:cs typeface="Calibri" panose="020F0502020204030204" pitchFamily="34" charset="0"/>
              </a:rPr>
              <a:t>Bitcoin</a:t>
            </a:r>
            <a:r>
              <a:rPr lang="zh-CN" altLang="en-US" sz="1400" dirty="0">
                <a:latin typeface="华文新魏" panose="02010800040101010101" pitchFamily="2" charset="-122"/>
                <a:ea typeface="华文新魏" panose="02010800040101010101" pitchFamily="2" charset="-122"/>
                <a:cs typeface="Calibri" panose="020F0502020204030204" pitchFamily="34" charset="0"/>
              </a:rPr>
              <a:t>（比特币），初期设计的</a:t>
            </a:r>
            <a:r>
              <a:rPr lang="en-US" altLang="zh-CN" sz="1400" dirty="0">
                <a:latin typeface="华文新魏" panose="02010800040101010101" pitchFamily="2" charset="-122"/>
                <a:ea typeface="华文新魏" panose="02010800040101010101" pitchFamily="2" charset="-122"/>
                <a:cs typeface="Calibri" panose="020F0502020204030204" pitchFamily="34" charset="0"/>
              </a:rPr>
              <a:t>Ethereum</a:t>
            </a:r>
            <a:r>
              <a:rPr lang="zh-CN" altLang="en-US" sz="1400" dirty="0">
                <a:latin typeface="华文新魏" panose="02010800040101010101" pitchFamily="2" charset="-122"/>
                <a:ea typeface="华文新魏" panose="02010800040101010101" pitchFamily="2" charset="-122"/>
                <a:cs typeface="Calibri" panose="020F0502020204030204" pitchFamily="34" charset="0"/>
              </a:rPr>
              <a:t>（以太坊）</a:t>
            </a:r>
            <a:endParaRPr lang="en-US" altLang="zh-CN" sz="1400" dirty="0">
              <a:latin typeface="华文新魏" panose="02010800040101010101" pitchFamily="2" charset="-122"/>
              <a:ea typeface="华文新魏" panose="02010800040101010101" pitchFamily="2" charset="-122"/>
              <a:cs typeface="Calibri" panose="020F0502020204030204" pitchFamily="34" charset="0"/>
            </a:endParaRPr>
          </a:p>
          <a:p>
            <a:pPr>
              <a:lnSpc>
                <a:spcPct val="150000"/>
              </a:lnSpc>
            </a:pPr>
            <a:r>
              <a:rPr lang="zh-CN" altLang="en-US" sz="1400" dirty="0">
                <a:latin typeface="华文新魏" panose="02010800040101010101" pitchFamily="2" charset="-122"/>
                <a:ea typeface="华文新魏" panose="02010800040101010101" pitchFamily="2" charset="-122"/>
                <a:cs typeface="Calibri" panose="020F0502020204030204" pitchFamily="34" charset="0"/>
              </a:rPr>
              <a:t>优点：很难解密目标但很容易验证其正确性</a:t>
            </a:r>
            <a:endParaRPr lang="en-US" altLang="zh-CN" sz="1400" dirty="0">
              <a:latin typeface="华文新魏" panose="02010800040101010101" pitchFamily="2" charset="-122"/>
              <a:ea typeface="华文新魏" panose="02010800040101010101" pitchFamily="2" charset="-122"/>
              <a:cs typeface="Calibri" panose="020F0502020204030204" pitchFamily="34" charset="0"/>
            </a:endParaRPr>
          </a:p>
          <a:p>
            <a:pPr>
              <a:lnSpc>
                <a:spcPct val="150000"/>
              </a:lnSpc>
            </a:pPr>
            <a:r>
              <a:rPr lang="zh-CN" altLang="en-US" sz="1400" dirty="0">
                <a:latin typeface="华文新魏" panose="02010800040101010101" pitchFamily="2" charset="-122"/>
                <a:ea typeface="华文新魏" panose="02010800040101010101" pitchFamily="2" charset="-122"/>
                <a:cs typeface="Calibri" panose="020F0502020204030204" pitchFamily="34" charset="0"/>
              </a:rPr>
              <a:t>缺点：耗能大，且控制</a:t>
            </a:r>
            <a:r>
              <a:rPr lang="en-US" altLang="zh-CN" sz="1400" dirty="0">
                <a:latin typeface="华文新魏" panose="02010800040101010101" pitchFamily="2" charset="-122"/>
                <a:ea typeface="华文新魏" panose="02010800040101010101" pitchFamily="2" charset="-122"/>
                <a:cs typeface="Calibri" panose="020F0502020204030204" pitchFamily="34" charset="0"/>
              </a:rPr>
              <a:t>51%</a:t>
            </a:r>
            <a:r>
              <a:rPr lang="zh-CN" altLang="en-US" sz="1400" dirty="0">
                <a:latin typeface="华文新魏" panose="02010800040101010101" pitchFamily="2" charset="-122"/>
                <a:ea typeface="华文新魏" panose="02010800040101010101" pitchFamily="2" charset="-122"/>
                <a:cs typeface="Calibri" panose="020F0502020204030204" pitchFamily="34" charset="0"/>
              </a:rPr>
              <a:t>以上的算</a:t>
            </a:r>
            <a:r>
              <a:rPr lang="zh-CN" altLang="en-US" sz="1400">
                <a:latin typeface="华文新魏" panose="02010800040101010101" pitchFamily="2" charset="-122"/>
                <a:ea typeface="华文新魏" panose="02010800040101010101" pitchFamily="2" charset="-122"/>
                <a:cs typeface="Calibri" panose="020F0502020204030204" pitchFamily="34" charset="0"/>
              </a:rPr>
              <a:t>力就可能被</a:t>
            </a:r>
            <a:r>
              <a:rPr lang="zh-CN" altLang="en-US" sz="1400" dirty="0">
                <a:latin typeface="华文新魏" panose="02010800040101010101" pitchFamily="2" charset="-122"/>
                <a:ea typeface="华文新魏" panose="02010800040101010101" pitchFamily="2" charset="-122"/>
                <a:cs typeface="Calibri" panose="020F0502020204030204" pitchFamily="34" charset="0"/>
              </a:rPr>
              <a:t>攻击</a:t>
            </a:r>
          </a:p>
        </p:txBody>
      </p:sp>
      <p:sp>
        <p:nvSpPr>
          <p:cNvPr id="137" name="矩形 136"/>
          <p:cNvSpPr/>
          <p:nvPr/>
        </p:nvSpPr>
        <p:spPr>
          <a:xfrm>
            <a:off x="5500085" y="3587836"/>
            <a:ext cx="5338672" cy="1354217"/>
          </a:xfrm>
          <a:prstGeom prst="rect">
            <a:avLst/>
          </a:prstGeom>
        </p:spPr>
        <p:txBody>
          <a:bodyPr wrap="square">
            <a:spAutoFit/>
          </a:bodyPr>
          <a:lstStyle/>
          <a:p>
            <a:pPr>
              <a:lnSpc>
                <a:spcPct val="150000"/>
              </a:lnSpc>
            </a:pPr>
            <a:r>
              <a:rPr lang="zh-CN" altLang="en-US" sz="1400" dirty="0">
                <a:latin typeface="华文新魏" panose="02010800040101010101" pitchFamily="2" charset="-122"/>
                <a:ea typeface="华文新魏" panose="02010800040101010101" pitchFamily="2" charset="-122"/>
                <a:cs typeface="Calibri" panose="020F0502020204030204" pitchFamily="34" charset="0"/>
              </a:rPr>
              <a:t>例如：</a:t>
            </a:r>
            <a:r>
              <a:rPr lang="en-US" sz="1400" dirty="0">
                <a:latin typeface="华文新魏" panose="02010800040101010101" pitchFamily="2" charset="-122"/>
                <a:ea typeface="华文新魏" panose="02010800040101010101" pitchFamily="2" charset="-122"/>
                <a:cs typeface="Calibri" panose="020F0502020204030204" pitchFamily="34" charset="0"/>
              </a:rPr>
              <a:t>Ethereum</a:t>
            </a:r>
            <a:r>
              <a:rPr lang="zh-CN" altLang="en-US" sz="1400" dirty="0">
                <a:latin typeface="华文新魏" panose="02010800040101010101" pitchFamily="2" charset="-122"/>
                <a:ea typeface="华文新魏" panose="02010800040101010101" pitchFamily="2" charset="-122"/>
                <a:cs typeface="Calibri" panose="020F0502020204030204" pitchFamily="34" charset="0"/>
              </a:rPr>
              <a:t>的最终设计方向，</a:t>
            </a:r>
            <a:r>
              <a:rPr lang="en-US" altLang="zh-CN" sz="1400" dirty="0">
                <a:latin typeface="华文新魏" panose="02010800040101010101" pitchFamily="2" charset="-122"/>
                <a:ea typeface="华文新魏" panose="02010800040101010101" pitchFamily="2" charset="-122"/>
                <a:cs typeface="Calibri" panose="020F0502020204030204" pitchFamily="34" charset="0"/>
              </a:rPr>
              <a:t>EOS</a:t>
            </a:r>
            <a:r>
              <a:rPr lang="zh-CN" altLang="en-US" sz="1400" dirty="0">
                <a:latin typeface="华文新魏" panose="02010800040101010101" pitchFamily="2" charset="-122"/>
                <a:ea typeface="华文新魏" panose="02010800040101010101" pitchFamily="2" charset="-122"/>
                <a:cs typeface="Calibri" panose="020F0502020204030204" pitchFamily="34" charset="0"/>
              </a:rPr>
              <a:t>货币</a:t>
            </a:r>
            <a:endParaRPr lang="en-US" altLang="zh-CN" sz="1400" dirty="0">
              <a:latin typeface="华文新魏" panose="02010800040101010101" pitchFamily="2" charset="-122"/>
              <a:ea typeface="华文新魏" panose="02010800040101010101" pitchFamily="2" charset="-122"/>
              <a:cs typeface="Calibri" panose="020F0502020204030204" pitchFamily="34" charset="0"/>
            </a:endParaRPr>
          </a:p>
          <a:p>
            <a:pPr>
              <a:lnSpc>
                <a:spcPct val="150000"/>
              </a:lnSpc>
            </a:pPr>
            <a:r>
              <a:rPr lang="zh-CN" altLang="en-US" sz="1400" dirty="0">
                <a:latin typeface="华文新魏" panose="02010800040101010101" pitchFamily="2" charset="-122"/>
                <a:ea typeface="华文新魏" panose="02010800040101010101" pitchFamily="2" charset="-122"/>
                <a:cs typeface="Calibri" panose="020F0502020204030204" pitchFamily="34" charset="0"/>
              </a:rPr>
              <a:t>优点：更加节能</a:t>
            </a:r>
            <a:endParaRPr lang="en-US" altLang="zh-CN" sz="1400" dirty="0">
              <a:latin typeface="华文新魏" panose="02010800040101010101" pitchFamily="2" charset="-122"/>
              <a:ea typeface="华文新魏" panose="02010800040101010101" pitchFamily="2" charset="-122"/>
              <a:cs typeface="Calibri" panose="020F0502020204030204" pitchFamily="34" charset="0"/>
            </a:endParaRPr>
          </a:p>
          <a:p>
            <a:pPr>
              <a:lnSpc>
                <a:spcPct val="150000"/>
              </a:lnSpc>
            </a:pPr>
            <a:r>
              <a:rPr lang="zh-CN" altLang="en-US" sz="1400" dirty="0">
                <a:latin typeface="华文新魏" panose="02010800040101010101" pitchFamily="2" charset="-122"/>
                <a:ea typeface="华文新魏" panose="02010800040101010101" pitchFamily="2" charset="-122"/>
                <a:cs typeface="Calibri" panose="020F0502020204030204" pitchFamily="34" charset="0"/>
              </a:rPr>
              <a:t>缺点：有中心化的趋势，更容易进行欺诈（需要第三方信用机构验证）</a:t>
            </a:r>
          </a:p>
        </p:txBody>
      </p:sp>
      <p:sp>
        <p:nvSpPr>
          <p:cNvPr id="139" name="矩形 138"/>
          <p:cNvSpPr/>
          <p:nvPr/>
        </p:nvSpPr>
        <p:spPr>
          <a:xfrm>
            <a:off x="5500085" y="5231416"/>
            <a:ext cx="5338672" cy="1031051"/>
          </a:xfrm>
          <a:prstGeom prst="rect">
            <a:avLst/>
          </a:prstGeom>
        </p:spPr>
        <p:txBody>
          <a:bodyPr wrap="square">
            <a:spAutoFit/>
          </a:bodyPr>
          <a:lstStyle/>
          <a:p>
            <a:pPr>
              <a:lnSpc>
                <a:spcPct val="150000"/>
              </a:lnSpc>
            </a:pPr>
            <a:r>
              <a:rPr lang="zh-CN" altLang="en-US" sz="1400" dirty="0">
                <a:latin typeface="华文新魏" panose="02010800040101010101" pitchFamily="2" charset="-122"/>
                <a:ea typeface="华文新魏" panose="02010800040101010101" pitchFamily="2" charset="-122"/>
                <a:cs typeface="Calibri" panose="020F0502020204030204" pitchFamily="34" charset="0"/>
              </a:rPr>
              <a:t>例如：</a:t>
            </a:r>
            <a:r>
              <a:rPr lang="en-US" altLang="zh-CN" sz="1400" dirty="0">
                <a:latin typeface="华文新魏" panose="02010800040101010101" pitchFamily="2" charset="-122"/>
                <a:ea typeface="华文新魏" panose="02010800040101010101" pitchFamily="2" charset="-122"/>
                <a:cs typeface="Calibri" panose="020F0502020204030204" pitchFamily="34" charset="0"/>
              </a:rPr>
              <a:t>POA</a:t>
            </a:r>
            <a:r>
              <a:rPr lang="zh-CN" altLang="en-US" sz="1400" dirty="0">
                <a:latin typeface="华文新魏" panose="02010800040101010101" pitchFamily="2" charset="-122"/>
                <a:ea typeface="华文新魏" panose="02010800040101010101" pitchFamily="2" charset="-122"/>
                <a:cs typeface="Calibri" panose="020F0502020204030204" pitchFamily="34" charset="0"/>
              </a:rPr>
              <a:t>货币</a:t>
            </a:r>
            <a:endParaRPr lang="en-US" altLang="zh-CN" sz="1400" dirty="0">
              <a:latin typeface="华文新魏" panose="02010800040101010101" pitchFamily="2" charset="-122"/>
              <a:ea typeface="华文新魏" panose="02010800040101010101" pitchFamily="2" charset="-122"/>
              <a:cs typeface="Calibri" panose="020F0502020204030204" pitchFamily="34" charset="0"/>
            </a:endParaRPr>
          </a:p>
          <a:p>
            <a:pPr>
              <a:lnSpc>
                <a:spcPct val="150000"/>
              </a:lnSpc>
            </a:pPr>
            <a:r>
              <a:rPr lang="zh-CN" altLang="en-US" sz="1400" dirty="0">
                <a:latin typeface="华文新魏" panose="02010800040101010101" pitchFamily="2" charset="-122"/>
                <a:ea typeface="华文新魏" panose="02010800040101010101" pitchFamily="2" charset="-122"/>
                <a:cs typeface="Calibri" panose="020F0502020204030204" pitchFamily="34" charset="0"/>
              </a:rPr>
              <a:t>优点：非常适合私有链接，速度快</a:t>
            </a:r>
            <a:endParaRPr lang="en-US" altLang="zh-CN" sz="1400" dirty="0">
              <a:latin typeface="华文新魏" panose="02010800040101010101" pitchFamily="2" charset="-122"/>
              <a:ea typeface="华文新魏" panose="02010800040101010101" pitchFamily="2" charset="-122"/>
              <a:cs typeface="Calibri" panose="020F0502020204030204" pitchFamily="34" charset="0"/>
            </a:endParaRPr>
          </a:p>
          <a:p>
            <a:pPr>
              <a:lnSpc>
                <a:spcPct val="150000"/>
              </a:lnSpc>
            </a:pPr>
            <a:r>
              <a:rPr lang="zh-CN" altLang="en-US" sz="1400" dirty="0">
                <a:latin typeface="华文新魏" panose="02010800040101010101" pitchFamily="2" charset="-122"/>
                <a:ea typeface="华文新魏" panose="02010800040101010101" pitchFamily="2" charset="-122"/>
                <a:cs typeface="Calibri" panose="020F0502020204030204" pitchFamily="34" charset="0"/>
              </a:rPr>
              <a:t>缺点：失去分布式信任体系</a:t>
            </a:r>
          </a:p>
        </p:txBody>
      </p:sp>
      <p:grpSp>
        <p:nvGrpSpPr>
          <p:cNvPr id="53" name="组合 52"/>
          <p:cNvGrpSpPr/>
          <p:nvPr/>
        </p:nvGrpSpPr>
        <p:grpSpPr>
          <a:xfrm>
            <a:off x="767557" y="271524"/>
            <a:ext cx="3385352" cy="612864"/>
            <a:chOff x="767557" y="271524"/>
            <a:chExt cx="3385352" cy="612864"/>
          </a:xfrm>
        </p:grpSpPr>
        <p:sp>
          <p:nvSpPr>
            <p:cNvPr id="54" name="文本框 53"/>
            <p:cNvSpPr txBox="1"/>
            <p:nvPr/>
          </p:nvSpPr>
          <p:spPr>
            <a:xfrm>
              <a:off x="857592" y="377901"/>
              <a:ext cx="3295317" cy="400110"/>
            </a:xfrm>
            <a:prstGeom prst="rect">
              <a:avLst/>
            </a:prstGeom>
            <a:noFill/>
          </p:spPr>
          <p:txBody>
            <a:bodyPr wrap="square" rtlCol="0">
              <a:spAutoFit/>
              <a:scene3d>
                <a:camera prst="orthographicFront"/>
                <a:lightRig rig="threePt" dir="t"/>
              </a:scene3d>
              <a:sp3d contourW="12700"/>
            </a:bodyPr>
            <a:lstStyle/>
            <a:p>
              <a:pPr marL="0" marR="0" lvl="0" indent="0" defTabSz="914400" eaLnBrk="1" fontAlgn="auto" latinLnBrk="0" hangingPunct="1">
                <a:lnSpc>
                  <a:spcPct val="100000"/>
                </a:lnSpc>
                <a:spcBef>
                  <a:spcPts val="0"/>
                </a:spcBef>
                <a:spcAft>
                  <a:spcPts val="0"/>
                </a:spcAft>
                <a:buClrTx/>
                <a:buSzTx/>
                <a:buFontTx/>
                <a:buNone/>
                <a:defRPr/>
              </a:pPr>
              <a:r>
                <a:rPr kumimoji="0" lang="zh-CN" altLang="en-US" sz="2000" b="1" i="0" u="none" strike="noStrike" kern="0" cap="none" spc="0" normalizeH="0" baseline="0" noProof="0" dirty="0">
                  <a:ln>
                    <a:noFill/>
                  </a:ln>
                  <a:effectLst/>
                  <a:uLnTx/>
                  <a:uFillTx/>
                  <a:latin typeface="微软雅黑"/>
                </a:rPr>
                <a:t>三种体系的虚拟货币</a:t>
              </a:r>
              <a:endParaRPr lang="zh-CN" altLang="en-US" sz="2000" b="1" kern="0" dirty="0">
                <a:solidFill>
                  <a:schemeClr val="bg1">
                    <a:lumMod val="75000"/>
                  </a:schemeClr>
                </a:solidFill>
                <a:latin typeface="微软雅黑"/>
              </a:endParaRPr>
            </a:p>
          </p:txBody>
        </p:sp>
        <p:sp>
          <p:nvSpPr>
            <p:cNvPr id="56" name="矩形: 圆角 55"/>
            <p:cNvSpPr/>
            <p:nvPr/>
          </p:nvSpPr>
          <p:spPr>
            <a:xfrm>
              <a:off x="767557" y="271524"/>
              <a:ext cx="90035" cy="612864"/>
            </a:xfrm>
            <a:prstGeom prst="roundRect">
              <a:avLst>
                <a:gd name="adj" fmla="val 50000"/>
              </a:avLst>
            </a:prstGeom>
            <a:solidFill>
              <a:schemeClr val="tx1">
                <a:lumMod val="50000"/>
                <a:lumOff val="5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90204"/>
                <a:ea typeface="微软雅黑"/>
                <a:cs typeface="+mn-cs"/>
              </a:endParaRPr>
            </a:p>
          </p:txBody>
        </p:sp>
      </p:grpSp>
      <p:pic>
        <p:nvPicPr>
          <p:cNvPr id="4" name="图形 3" descr="月亮"/>
          <p:cNvPicPr>
            <a:picLocks noChangeAspect="1"/>
          </p:cNvPicPr>
          <p:nvPr/>
        </p:nvPicPr>
        <p:blipFill>
          <a:blip r:embed="rId4" cstate="screen">
            <a:extLst>
              <a:ext uri="{96DAC541-7B7A-43D3-8B79-37D633B846F1}">
                <asvg:svgBlip xmlns:asvg="http://schemas.microsoft.com/office/drawing/2016/SVG/main" r:embed="rId5"/>
              </a:ext>
            </a:extLst>
          </a:blip>
          <a:stretch>
            <a:fillRect/>
          </a:stretch>
        </p:blipFill>
        <p:spPr>
          <a:xfrm>
            <a:off x="4321302" y="5069508"/>
            <a:ext cx="475421" cy="475421"/>
          </a:xfrm>
          <a:prstGeom prst="rect">
            <a:avLst/>
          </a:prstGeom>
        </p:spPr>
      </p:pic>
      <p:pic>
        <p:nvPicPr>
          <p:cNvPr id="6" name="图形 5" descr="星星"/>
          <p:cNvPicPr>
            <a:picLocks noChangeAspect="1"/>
          </p:cNvPicPr>
          <p:nvPr/>
        </p:nvPicPr>
        <p:blipFill>
          <a:blip r:embed="rId6" cstate="screen">
            <a:extLst>
              <a:ext uri="{96DAC541-7B7A-43D3-8B79-37D633B846F1}">
                <asvg:svgBlip xmlns:asvg="http://schemas.microsoft.com/office/drawing/2016/SVG/main" r:embed="rId7"/>
              </a:ext>
            </a:extLst>
          </a:blip>
          <a:stretch>
            <a:fillRect/>
          </a:stretch>
        </p:blipFill>
        <p:spPr>
          <a:xfrm>
            <a:off x="4356322" y="3460152"/>
            <a:ext cx="422059" cy="422059"/>
          </a:xfrm>
          <a:prstGeom prst="rect">
            <a:avLst/>
          </a:prstGeom>
        </p:spPr>
      </p:pic>
      <p:pic>
        <p:nvPicPr>
          <p:cNvPr id="8" name="图形 7" descr="棕榈树"/>
          <p:cNvPicPr>
            <a:picLocks noChangeAspect="1"/>
          </p:cNvPicPr>
          <p:nvPr/>
        </p:nvPicPr>
        <p:blipFill>
          <a:blip r:embed="rId8" cstate="screen">
            <a:extLst>
              <a:ext uri="{96DAC541-7B7A-43D3-8B79-37D633B846F1}">
                <asvg:svgBlip xmlns:asvg="http://schemas.microsoft.com/office/drawing/2016/SVG/main" r:embed="rId9"/>
              </a:ext>
            </a:extLst>
          </a:blip>
          <a:stretch>
            <a:fillRect/>
          </a:stretch>
        </p:blipFill>
        <p:spPr>
          <a:xfrm>
            <a:off x="4327657" y="1801973"/>
            <a:ext cx="479390" cy="479390"/>
          </a:xfrm>
          <a:prstGeom prst="rect">
            <a:avLst/>
          </a:prstGeom>
        </p:spPr>
      </p:pic>
      <p:sp>
        <p:nvSpPr>
          <p:cNvPr id="64" name="文本框 63"/>
          <p:cNvSpPr txBox="1"/>
          <p:nvPr/>
        </p:nvSpPr>
        <p:spPr>
          <a:xfrm>
            <a:off x="5529296" y="1650399"/>
            <a:ext cx="5188671" cy="369332"/>
          </a:xfrm>
          <a:prstGeom prst="rect">
            <a:avLst/>
          </a:prstGeom>
          <a:solidFill>
            <a:srgbClr val="595959"/>
          </a:solidFill>
        </p:spPr>
        <p:txBody>
          <a:bodyPr wrap="square" rtlCol="0">
            <a:spAutoFit/>
          </a:bodyPr>
          <a:lstStyle/>
          <a:p>
            <a:r>
              <a:rPr lang="zh-CN" altLang="en-US" b="1" spc="300" dirty="0">
                <a:solidFill>
                  <a:schemeClr val="bg1"/>
                </a:solidFill>
              </a:rPr>
              <a:t>工作量证明（有能力的说了算）</a:t>
            </a:r>
          </a:p>
        </p:txBody>
      </p:sp>
      <p:sp>
        <p:nvSpPr>
          <p:cNvPr id="65" name="文本框 64"/>
          <p:cNvSpPr txBox="1"/>
          <p:nvPr/>
        </p:nvSpPr>
        <p:spPr>
          <a:xfrm>
            <a:off x="5529296" y="3289159"/>
            <a:ext cx="5188671" cy="369332"/>
          </a:xfrm>
          <a:prstGeom prst="rect">
            <a:avLst/>
          </a:prstGeom>
          <a:solidFill>
            <a:srgbClr val="595959"/>
          </a:solidFill>
        </p:spPr>
        <p:txBody>
          <a:bodyPr wrap="square" rtlCol="0">
            <a:spAutoFit/>
          </a:bodyPr>
          <a:lstStyle/>
          <a:p>
            <a:r>
              <a:rPr lang="zh-CN" altLang="en-US" b="1" spc="300" dirty="0">
                <a:solidFill>
                  <a:schemeClr val="bg1"/>
                </a:solidFill>
              </a:rPr>
              <a:t>权益证明（有钱人说了算）</a:t>
            </a:r>
          </a:p>
        </p:txBody>
      </p:sp>
      <p:sp>
        <p:nvSpPr>
          <p:cNvPr id="66" name="文本框 65"/>
          <p:cNvSpPr txBox="1"/>
          <p:nvPr/>
        </p:nvSpPr>
        <p:spPr>
          <a:xfrm>
            <a:off x="5529296" y="4927919"/>
            <a:ext cx="5188671" cy="369332"/>
          </a:xfrm>
          <a:prstGeom prst="rect">
            <a:avLst/>
          </a:prstGeom>
          <a:solidFill>
            <a:srgbClr val="595959"/>
          </a:solidFill>
        </p:spPr>
        <p:txBody>
          <a:bodyPr wrap="square" rtlCol="0">
            <a:spAutoFit/>
          </a:bodyPr>
          <a:lstStyle/>
          <a:p>
            <a:r>
              <a:rPr lang="zh-CN" altLang="en-US" b="1" spc="300" dirty="0">
                <a:solidFill>
                  <a:schemeClr val="bg1"/>
                </a:solidFill>
              </a:rPr>
              <a:t>权威证明（有权力的说了算）</a:t>
            </a: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3"/>
                                        </p:tgtEl>
                                        <p:attrNameLst>
                                          <p:attrName>style.visibility</p:attrName>
                                        </p:attrNameLst>
                                      </p:cBhvr>
                                      <p:to>
                                        <p:strVal val="visible"/>
                                      </p:to>
                                    </p:set>
                                    <p:animEffect transition="in" filter="fade">
                                      <p:cBhvr>
                                        <p:cTn id="7" dur="500"/>
                                        <p:tgtEl>
                                          <p:spTgt spid="5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64"/>
                                        </p:tgtEl>
                                        <p:attrNameLst>
                                          <p:attrName>style.visibility</p:attrName>
                                        </p:attrNameLst>
                                      </p:cBhvr>
                                      <p:to>
                                        <p:strVal val="visible"/>
                                      </p:to>
                                    </p:set>
                                    <p:animEffect transition="in" filter="wipe(down)">
                                      <p:cBhvr>
                                        <p:cTn id="12" dur="500"/>
                                        <p:tgtEl>
                                          <p:spTgt spid="64"/>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65"/>
                                        </p:tgtEl>
                                        <p:attrNameLst>
                                          <p:attrName>style.visibility</p:attrName>
                                        </p:attrNameLst>
                                      </p:cBhvr>
                                      <p:to>
                                        <p:strVal val="visible"/>
                                      </p:to>
                                    </p:set>
                                    <p:animEffect transition="in" filter="wipe(down)">
                                      <p:cBhvr>
                                        <p:cTn id="15" dur="500"/>
                                        <p:tgtEl>
                                          <p:spTgt spid="65"/>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66"/>
                                        </p:tgtEl>
                                        <p:attrNameLst>
                                          <p:attrName>style.visibility</p:attrName>
                                        </p:attrNameLst>
                                      </p:cBhvr>
                                      <p:to>
                                        <p:strVal val="visible"/>
                                      </p:to>
                                    </p:set>
                                    <p:animEffect transition="in" filter="wipe(down)">
                                      <p:cBhvr>
                                        <p:cTn id="18" dur="500"/>
                                        <p:tgtEl>
                                          <p:spTgt spid="66"/>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grpId="0" nodeType="clickEffect">
                                  <p:stCondLst>
                                    <p:cond delay="0"/>
                                  </p:stCondLst>
                                  <p:childTnLst>
                                    <p:set>
                                      <p:cBhvr>
                                        <p:cTn id="22" dur="1" fill="hold">
                                          <p:stCondLst>
                                            <p:cond delay="0"/>
                                          </p:stCondLst>
                                        </p:cTn>
                                        <p:tgtEl>
                                          <p:spTgt spid="135"/>
                                        </p:tgtEl>
                                        <p:attrNameLst>
                                          <p:attrName>style.visibility</p:attrName>
                                        </p:attrNameLst>
                                      </p:cBhvr>
                                      <p:to>
                                        <p:strVal val="visible"/>
                                      </p:to>
                                    </p:set>
                                    <p:animEffect transition="in" filter="barn(inVertical)">
                                      <p:cBhvr>
                                        <p:cTn id="23" dur="500"/>
                                        <p:tgtEl>
                                          <p:spTgt spid="135"/>
                                        </p:tgtEl>
                                      </p:cBhvr>
                                    </p:animEffect>
                                  </p:childTnLst>
                                </p:cTn>
                              </p:par>
                            </p:childTnLst>
                          </p:cTn>
                        </p:par>
                        <p:par>
                          <p:cTn id="24" fill="hold">
                            <p:stCondLst>
                              <p:cond delay="500"/>
                            </p:stCondLst>
                            <p:childTnLst>
                              <p:par>
                                <p:cTn id="25" presetID="10" presetClass="entr" presetSubtype="0" fill="hold" nodeType="afterEffect">
                                  <p:stCondLst>
                                    <p:cond delay="0"/>
                                  </p:stCondLst>
                                  <p:childTnLst>
                                    <p:set>
                                      <p:cBhvr>
                                        <p:cTn id="26" dur="1" fill="hold">
                                          <p:stCondLst>
                                            <p:cond delay="0"/>
                                          </p:stCondLst>
                                        </p:cTn>
                                        <p:tgtEl>
                                          <p:spTgt spid="135">
                                            <p:txEl>
                                              <p:pRg st="1" end="1"/>
                                            </p:txEl>
                                          </p:spTgt>
                                        </p:tgtEl>
                                        <p:attrNameLst>
                                          <p:attrName>style.visibility</p:attrName>
                                        </p:attrNameLst>
                                      </p:cBhvr>
                                      <p:to>
                                        <p:strVal val="visible"/>
                                      </p:to>
                                    </p:set>
                                    <p:animEffect transition="in" filter="fade">
                                      <p:cBhvr>
                                        <p:cTn id="27" dur="500"/>
                                        <p:tgtEl>
                                          <p:spTgt spid="135">
                                            <p:txEl>
                                              <p:pRg st="1" end="1"/>
                                            </p:txEl>
                                          </p:spTgt>
                                        </p:tgtEl>
                                      </p:cBhvr>
                                    </p:animEffect>
                                  </p:childTnLst>
                                </p:cTn>
                              </p:par>
                            </p:childTnLst>
                          </p:cTn>
                        </p:par>
                        <p:par>
                          <p:cTn id="28" fill="hold">
                            <p:stCondLst>
                              <p:cond delay="1000"/>
                            </p:stCondLst>
                            <p:childTnLst>
                              <p:par>
                                <p:cTn id="29" presetID="10" presetClass="entr" presetSubtype="0" fill="hold" nodeType="afterEffect">
                                  <p:stCondLst>
                                    <p:cond delay="0"/>
                                  </p:stCondLst>
                                  <p:childTnLst>
                                    <p:set>
                                      <p:cBhvr>
                                        <p:cTn id="30" dur="1" fill="hold">
                                          <p:stCondLst>
                                            <p:cond delay="0"/>
                                          </p:stCondLst>
                                        </p:cTn>
                                        <p:tgtEl>
                                          <p:spTgt spid="135">
                                            <p:txEl>
                                              <p:pRg st="2" end="2"/>
                                            </p:txEl>
                                          </p:spTgt>
                                        </p:tgtEl>
                                        <p:attrNameLst>
                                          <p:attrName>style.visibility</p:attrName>
                                        </p:attrNameLst>
                                      </p:cBhvr>
                                      <p:to>
                                        <p:strVal val="visible"/>
                                      </p:to>
                                    </p:set>
                                    <p:animEffect transition="in" filter="fade">
                                      <p:cBhvr>
                                        <p:cTn id="31" dur="500"/>
                                        <p:tgtEl>
                                          <p:spTgt spid="135">
                                            <p:txEl>
                                              <p:pRg st="2" end="2"/>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6" presetClass="entr" presetSubtype="21" fill="hold" grpId="0" nodeType="clickEffect">
                                  <p:stCondLst>
                                    <p:cond delay="0"/>
                                  </p:stCondLst>
                                  <p:childTnLst>
                                    <p:set>
                                      <p:cBhvr>
                                        <p:cTn id="35" dur="1" fill="hold">
                                          <p:stCondLst>
                                            <p:cond delay="0"/>
                                          </p:stCondLst>
                                        </p:cTn>
                                        <p:tgtEl>
                                          <p:spTgt spid="137"/>
                                        </p:tgtEl>
                                        <p:attrNameLst>
                                          <p:attrName>style.visibility</p:attrName>
                                        </p:attrNameLst>
                                      </p:cBhvr>
                                      <p:to>
                                        <p:strVal val="visible"/>
                                      </p:to>
                                    </p:set>
                                    <p:animEffect transition="in" filter="barn(inVertical)">
                                      <p:cBhvr>
                                        <p:cTn id="36" dur="500"/>
                                        <p:tgtEl>
                                          <p:spTgt spid="137"/>
                                        </p:tgtEl>
                                      </p:cBhvr>
                                    </p:animEffect>
                                  </p:childTnLst>
                                </p:cTn>
                              </p:par>
                            </p:childTnLst>
                          </p:cTn>
                        </p:par>
                        <p:par>
                          <p:cTn id="37" fill="hold">
                            <p:stCondLst>
                              <p:cond delay="500"/>
                            </p:stCondLst>
                            <p:childTnLst>
                              <p:par>
                                <p:cTn id="38" presetID="10" presetClass="entr" presetSubtype="0" fill="hold" nodeType="afterEffect">
                                  <p:stCondLst>
                                    <p:cond delay="0"/>
                                  </p:stCondLst>
                                  <p:childTnLst>
                                    <p:set>
                                      <p:cBhvr>
                                        <p:cTn id="39" dur="1" fill="hold">
                                          <p:stCondLst>
                                            <p:cond delay="0"/>
                                          </p:stCondLst>
                                        </p:cTn>
                                        <p:tgtEl>
                                          <p:spTgt spid="137">
                                            <p:txEl>
                                              <p:pRg st="1" end="1"/>
                                            </p:txEl>
                                          </p:spTgt>
                                        </p:tgtEl>
                                        <p:attrNameLst>
                                          <p:attrName>style.visibility</p:attrName>
                                        </p:attrNameLst>
                                      </p:cBhvr>
                                      <p:to>
                                        <p:strVal val="visible"/>
                                      </p:to>
                                    </p:set>
                                    <p:animEffect transition="in" filter="fade">
                                      <p:cBhvr>
                                        <p:cTn id="40" dur="500"/>
                                        <p:tgtEl>
                                          <p:spTgt spid="137">
                                            <p:txEl>
                                              <p:pRg st="1" end="1"/>
                                            </p:txEl>
                                          </p:spTgt>
                                        </p:tgtEl>
                                      </p:cBhvr>
                                    </p:animEffect>
                                  </p:childTnLst>
                                </p:cTn>
                              </p:par>
                            </p:childTnLst>
                          </p:cTn>
                        </p:par>
                        <p:par>
                          <p:cTn id="41" fill="hold">
                            <p:stCondLst>
                              <p:cond delay="1000"/>
                            </p:stCondLst>
                            <p:childTnLst>
                              <p:par>
                                <p:cTn id="42" presetID="10" presetClass="entr" presetSubtype="0" fill="hold" nodeType="afterEffect">
                                  <p:stCondLst>
                                    <p:cond delay="0"/>
                                  </p:stCondLst>
                                  <p:childTnLst>
                                    <p:set>
                                      <p:cBhvr>
                                        <p:cTn id="43" dur="1" fill="hold">
                                          <p:stCondLst>
                                            <p:cond delay="0"/>
                                          </p:stCondLst>
                                        </p:cTn>
                                        <p:tgtEl>
                                          <p:spTgt spid="137">
                                            <p:txEl>
                                              <p:pRg st="2" end="2"/>
                                            </p:txEl>
                                          </p:spTgt>
                                        </p:tgtEl>
                                        <p:attrNameLst>
                                          <p:attrName>style.visibility</p:attrName>
                                        </p:attrNameLst>
                                      </p:cBhvr>
                                      <p:to>
                                        <p:strVal val="visible"/>
                                      </p:to>
                                    </p:set>
                                    <p:animEffect transition="in" filter="fade">
                                      <p:cBhvr>
                                        <p:cTn id="44" dur="500"/>
                                        <p:tgtEl>
                                          <p:spTgt spid="137">
                                            <p:txEl>
                                              <p:pRg st="2" end="2"/>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6" presetClass="entr" presetSubtype="21" fill="hold" grpId="0" nodeType="clickEffect">
                                  <p:stCondLst>
                                    <p:cond delay="0"/>
                                  </p:stCondLst>
                                  <p:childTnLst>
                                    <p:set>
                                      <p:cBhvr>
                                        <p:cTn id="48" dur="1" fill="hold">
                                          <p:stCondLst>
                                            <p:cond delay="0"/>
                                          </p:stCondLst>
                                        </p:cTn>
                                        <p:tgtEl>
                                          <p:spTgt spid="139"/>
                                        </p:tgtEl>
                                        <p:attrNameLst>
                                          <p:attrName>style.visibility</p:attrName>
                                        </p:attrNameLst>
                                      </p:cBhvr>
                                      <p:to>
                                        <p:strVal val="visible"/>
                                      </p:to>
                                    </p:set>
                                    <p:animEffect transition="in" filter="barn(inVertical)">
                                      <p:cBhvr>
                                        <p:cTn id="49" dur="500"/>
                                        <p:tgtEl>
                                          <p:spTgt spid="139"/>
                                        </p:tgtEl>
                                      </p:cBhvr>
                                    </p:animEffect>
                                  </p:childTnLst>
                                </p:cTn>
                              </p:par>
                            </p:childTnLst>
                          </p:cTn>
                        </p:par>
                        <p:par>
                          <p:cTn id="50" fill="hold">
                            <p:stCondLst>
                              <p:cond delay="500"/>
                            </p:stCondLst>
                            <p:childTnLst>
                              <p:par>
                                <p:cTn id="51" presetID="10" presetClass="entr" presetSubtype="0" fill="hold" nodeType="afterEffect">
                                  <p:stCondLst>
                                    <p:cond delay="0"/>
                                  </p:stCondLst>
                                  <p:childTnLst>
                                    <p:set>
                                      <p:cBhvr>
                                        <p:cTn id="52" dur="1" fill="hold">
                                          <p:stCondLst>
                                            <p:cond delay="0"/>
                                          </p:stCondLst>
                                        </p:cTn>
                                        <p:tgtEl>
                                          <p:spTgt spid="139">
                                            <p:txEl>
                                              <p:pRg st="1" end="1"/>
                                            </p:txEl>
                                          </p:spTgt>
                                        </p:tgtEl>
                                        <p:attrNameLst>
                                          <p:attrName>style.visibility</p:attrName>
                                        </p:attrNameLst>
                                      </p:cBhvr>
                                      <p:to>
                                        <p:strVal val="visible"/>
                                      </p:to>
                                    </p:set>
                                    <p:animEffect transition="in" filter="fade">
                                      <p:cBhvr>
                                        <p:cTn id="53" dur="500"/>
                                        <p:tgtEl>
                                          <p:spTgt spid="139">
                                            <p:txEl>
                                              <p:pRg st="1" end="1"/>
                                            </p:txEl>
                                          </p:spTgt>
                                        </p:tgtEl>
                                      </p:cBhvr>
                                    </p:animEffect>
                                  </p:childTnLst>
                                </p:cTn>
                              </p:par>
                            </p:childTnLst>
                          </p:cTn>
                        </p:par>
                        <p:par>
                          <p:cTn id="54" fill="hold">
                            <p:stCondLst>
                              <p:cond delay="1000"/>
                            </p:stCondLst>
                            <p:childTnLst>
                              <p:par>
                                <p:cTn id="55" presetID="10" presetClass="entr" presetSubtype="0" fill="hold" nodeType="afterEffect">
                                  <p:stCondLst>
                                    <p:cond delay="0"/>
                                  </p:stCondLst>
                                  <p:childTnLst>
                                    <p:set>
                                      <p:cBhvr>
                                        <p:cTn id="56" dur="1" fill="hold">
                                          <p:stCondLst>
                                            <p:cond delay="0"/>
                                          </p:stCondLst>
                                        </p:cTn>
                                        <p:tgtEl>
                                          <p:spTgt spid="139">
                                            <p:txEl>
                                              <p:pRg st="2" end="2"/>
                                            </p:txEl>
                                          </p:spTgt>
                                        </p:tgtEl>
                                        <p:attrNameLst>
                                          <p:attrName>style.visibility</p:attrName>
                                        </p:attrNameLst>
                                      </p:cBhvr>
                                      <p:to>
                                        <p:strVal val="visible"/>
                                      </p:to>
                                    </p:set>
                                    <p:animEffect transition="in" filter="fade">
                                      <p:cBhvr>
                                        <p:cTn id="57" dur="500"/>
                                        <p:tgtEl>
                                          <p:spTgt spid="13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5" grpId="0"/>
      <p:bldP spid="137" grpId="0"/>
      <p:bldP spid="139" grpId="0"/>
      <p:bldP spid="64" grpId="0" animBg="1"/>
      <p:bldP spid="65" grpId="0" animBg="1"/>
      <p:bldP spid="66"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 name="组合 52"/>
          <p:cNvGrpSpPr/>
          <p:nvPr/>
        </p:nvGrpSpPr>
        <p:grpSpPr>
          <a:xfrm>
            <a:off x="767557" y="271524"/>
            <a:ext cx="3385352" cy="612864"/>
            <a:chOff x="767557" y="271524"/>
            <a:chExt cx="3385352" cy="612864"/>
          </a:xfrm>
        </p:grpSpPr>
        <p:sp>
          <p:nvSpPr>
            <p:cNvPr id="54" name="文本框 53"/>
            <p:cNvSpPr txBox="1"/>
            <p:nvPr/>
          </p:nvSpPr>
          <p:spPr>
            <a:xfrm>
              <a:off x="857592" y="302045"/>
              <a:ext cx="3295317" cy="523220"/>
            </a:xfrm>
            <a:prstGeom prst="rect">
              <a:avLst/>
            </a:prstGeom>
            <a:noFill/>
          </p:spPr>
          <p:txBody>
            <a:bodyPr wrap="square" rtlCol="0">
              <a:spAutoFit/>
              <a:scene3d>
                <a:camera prst="orthographicFront"/>
                <a:lightRig rig="threePt" dir="t"/>
              </a:scene3d>
              <a:sp3d contourW="12700"/>
            </a:bodyPr>
            <a:lstStyle/>
            <a:p>
              <a:pPr marL="0" marR="0" lvl="0" indent="0" defTabSz="914400" eaLnBrk="1" fontAlgn="auto" latinLnBrk="0" hangingPunct="1">
                <a:lnSpc>
                  <a:spcPct val="100000"/>
                </a:lnSpc>
                <a:spcBef>
                  <a:spcPts val="0"/>
                </a:spcBef>
                <a:spcAft>
                  <a:spcPts val="0"/>
                </a:spcAft>
                <a:buClrTx/>
                <a:buSzTx/>
                <a:buFontTx/>
                <a:buNone/>
                <a:defRPr/>
              </a:pPr>
              <a:r>
                <a:rPr lang="zh-CN" altLang="en-US" sz="2800" b="1" kern="0" dirty="0">
                  <a:latin typeface="微软雅黑"/>
                </a:rPr>
                <a:t>总结</a:t>
              </a:r>
            </a:p>
          </p:txBody>
        </p:sp>
        <p:sp>
          <p:nvSpPr>
            <p:cNvPr id="56" name="矩形: 圆角 55"/>
            <p:cNvSpPr/>
            <p:nvPr/>
          </p:nvSpPr>
          <p:spPr>
            <a:xfrm>
              <a:off x="767557" y="271524"/>
              <a:ext cx="90035" cy="612864"/>
            </a:xfrm>
            <a:prstGeom prst="roundRect">
              <a:avLst>
                <a:gd name="adj" fmla="val 50000"/>
              </a:avLst>
            </a:prstGeom>
            <a:solidFill>
              <a:schemeClr val="tx1">
                <a:lumMod val="50000"/>
                <a:lumOff val="5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90204"/>
                <a:ea typeface="微软雅黑"/>
                <a:cs typeface="+mn-cs"/>
              </a:endParaRPr>
            </a:p>
          </p:txBody>
        </p:sp>
      </p:grpSp>
      <p:pic>
        <p:nvPicPr>
          <p:cNvPr id="6" name="图形 5" descr="星星"/>
          <p:cNvPicPr>
            <a:picLocks noChangeAspect="1"/>
          </p:cNvPicPr>
          <p:nvPr/>
        </p:nvPicPr>
        <p:blipFill>
          <a:blip r:embed="rId3" cstate="screen">
            <a:extLst>
              <a:ext uri="{96DAC541-7B7A-43D3-8B79-37D633B846F1}">
                <asvg:svgBlip xmlns:asvg="http://schemas.microsoft.com/office/drawing/2016/SVG/main" r:embed="rId4"/>
              </a:ext>
            </a:extLst>
          </a:blip>
          <a:stretch>
            <a:fillRect/>
          </a:stretch>
        </p:blipFill>
        <p:spPr>
          <a:xfrm>
            <a:off x="4356322" y="3460152"/>
            <a:ext cx="422059" cy="422059"/>
          </a:xfrm>
          <a:prstGeom prst="rect">
            <a:avLst/>
          </a:prstGeom>
        </p:spPr>
      </p:pic>
      <p:pic>
        <p:nvPicPr>
          <p:cNvPr id="8" name="图形 7" descr="棕榈树"/>
          <p:cNvPicPr>
            <a:picLocks noChangeAspect="1"/>
          </p:cNvPicPr>
          <p:nvPr/>
        </p:nvPicPr>
        <p:blipFill>
          <a:blip r:embed="rId5" cstate="screen">
            <a:extLst>
              <a:ext uri="{96DAC541-7B7A-43D3-8B79-37D633B846F1}">
                <asvg:svgBlip xmlns:asvg="http://schemas.microsoft.com/office/drawing/2016/SVG/main" r:embed="rId6"/>
              </a:ext>
            </a:extLst>
          </a:blip>
          <a:stretch>
            <a:fillRect/>
          </a:stretch>
        </p:blipFill>
        <p:spPr>
          <a:xfrm>
            <a:off x="4327657" y="1801973"/>
            <a:ext cx="479390" cy="479390"/>
          </a:xfrm>
          <a:prstGeom prst="rect">
            <a:avLst/>
          </a:prstGeom>
        </p:spPr>
      </p:pic>
      <p:sp>
        <p:nvSpPr>
          <p:cNvPr id="2" name="文本框 1">
            <a:extLst>
              <a:ext uri="{FF2B5EF4-FFF2-40B4-BE49-F238E27FC236}">
                <a16:creationId xmlns:a16="http://schemas.microsoft.com/office/drawing/2014/main" id="{19469677-B3A1-42C4-962E-1EDF56270EC2}"/>
              </a:ext>
            </a:extLst>
          </p:cNvPr>
          <p:cNvSpPr txBox="1"/>
          <p:nvPr/>
        </p:nvSpPr>
        <p:spPr>
          <a:xfrm>
            <a:off x="1034321" y="1409075"/>
            <a:ext cx="8124669" cy="3539430"/>
          </a:xfrm>
          <a:prstGeom prst="rect">
            <a:avLst/>
          </a:prstGeom>
          <a:noFill/>
        </p:spPr>
        <p:txBody>
          <a:bodyPr wrap="square" rtlCol="0">
            <a:spAutoFit/>
          </a:bodyPr>
          <a:lstStyle/>
          <a:p>
            <a:r>
              <a:rPr lang="zh-CN" altLang="en-US" sz="2800" b="1" dirty="0">
                <a:latin typeface="华文新魏" panose="02010800040101010101" pitchFamily="2" charset="-122"/>
                <a:ea typeface="华文新魏" panose="02010800040101010101" pitchFamily="2" charset="-122"/>
              </a:rPr>
              <a:t>所有关于挖矿和区块链的知识，都可以归结为一句话：说话是要有代价的，说真话是有好处的，说假话是要扣钱的，也就是工作证明机制。</a:t>
            </a:r>
            <a:endParaRPr lang="en-US" altLang="zh-CN" sz="2800" b="1" dirty="0">
              <a:latin typeface="华文新魏" panose="02010800040101010101" pitchFamily="2" charset="-122"/>
              <a:ea typeface="华文新魏" panose="02010800040101010101" pitchFamily="2" charset="-122"/>
            </a:endParaRPr>
          </a:p>
          <a:p>
            <a:endParaRPr lang="en-US" altLang="zh-CN" sz="2800" b="1" dirty="0">
              <a:latin typeface="华文新魏" panose="02010800040101010101" pitchFamily="2" charset="-122"/>
              <a:ea typeface="华文新魏" panose="02010800040101010101" pitchFamily="2" charset="-122"/>
            </a:endParaRPr>
          </a:p>
          <a:p>
            <a:r>
              <a:rPr lang="zh-CN" altLang="zh-CN" sz="2800" b="1" dirty="0">
                <a:latin typeface="华文新魏" panose="02010800040101010101" pitchFamily="2" charset="-122"/>
                <a:ea typeface="华文新魏" panose="02010800040101010101" pitchFamily="2" charset="-122"/>
              </a:rPr>
              <a:t>在该共识机制设置之下，所有参与方都倾向于做诚实的参与者，共同维护新增数据的真实性，增加区块。</a:t>
            </a:r>
          </a:p>
          <a:p>
            <a:endParaRPr lang="zh-CN" altLang="en-US" sz="2800" b="1" dirty="0">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3209698230"/>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3"/>
                                        </p:tgtEl>
                                        <p:attrNameLst>
                                          <p:attrName>style.visibility</p:attrName>
                                        </p:attrNameLst>
                                      </p:cBhvr>
                                      <p:to>
                                        <p:strVal val="visible"/>
                                      </p:to>
                                    </p:set>
                                    <p:animEffect transition="in" filter="fade">
                                      <p:cBhvr>
                                        <p:cTn id="7" dur="500"/>
                                        <p:tgtEl>
                                          <p:spTgt spid="53"/>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1000"/>
                                        <p:tgtEl>
                                          <p:spTgt spid="2"/>
                                        </p:tgtEl>
                                      </p:cBhvr>
                                    </p:animEffect>
                                    <p:anim calcmode="lin" valueType="num">
                                      <p:cBhvr>
                                        <p:cTn id="12" dur="1000" fill="hold"/>
                                        <p:tgtEl>
                                          <p:spTgt spid="2"/>
                                        </p:tgtEl>
                                        <p:attrNameLst>
                                          <p:attrName>ppt_x</p:attrName>
                                        </p:attrNameLst>
                                      </p:cBhvr>
                                      <p:tavLst>
                                        <p:tav tm="0">
                                          <p:val>
                                            <p:strVal val="#ppt_x"/>
                                          </p:val>
                                        </p:tav>
                                        <p:tav tm="100000">
                                          <p:val>
                                            <p:strVal val="#ppt_x"/>
                                          </p:val>
                                        </p:tav>
                                      </p:tavLst>
                                    </p:anim>
                                    <p:anim calcmode="lin" valueType="num">
                                      <p:cBhvr>
                                        <p:cTn id="13"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圆角 10"/>
          <p:cNvSpPr/>
          <p:nvPr/>
        </p:nvSpPr>
        <p:spPr>
          <a:xfrm>
            <a:off x="3048000" y="962025"/>
            <a:ext cx="6096000" cy="4933950"/>
          </a:xfrm>
          <a:prstGeom prst="roundRect">
            <a:avLst>
              <a:gd name="adj" fmla="val 4184"/>
            </a:avLst>
          </a:prstGeom>
          <a:solidFill>
            <a:schemeClr val="bg1">
              <a:lumMod val="85000"/>
              <a:alpha val="89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733800" y="2847439"/>
            <a:ext cx="4724400" cy="707886"/>
          </a:xfrm>
          <a:prstGeom prst="rect">
            <a:avLst/>
          </a:prstGeom>
          <a:noFill/>
        </p:spPr>
        <p:txBody>
          <a:bodyPr wrap="square" rtlCol="0">
            <a:spAutoFit/>
          </a:bodyPr>
          <a:lstStyle/>
          <a:p>
            <a:pPr algn="dist"/>
            <a:r>
              <a:rPr lang="zh-CN" altLang="en-US" sz="4000" dirty="0"/>
              <a:t>挖矿需谨慎</a:t>
            </a:r>
          </a:p>
        </p:txBody>
      </p:sp>
      <p:sp>
        <p:nvSpPr>
          <p:cNvPr id="4" name="文本框 3"/>
          <p:cNvSpPr txBox="1"/>
          <p:nvPr/>
        </p:nvSpPr>
        <p:spPr>
          <a:xfrm>
            <a:off x="933450" y="3924300"/>
            <a:ext cx="10325100" cy="423449"/>
          </a:xfrm>
          <a:prstGeom prst="rect">
            <a:avLst/>
          </a:prstGeom>
          <a:noFill/>
        </p:spPr>
        <p:txBody>
          <a:bodyPr wrap="square" rtlCol="0">
            <a:spAutoFit/>
          </a:bodyPr>
          <a:lstStyle/>
          <a:p>
            <a:pPr algn="ctr">
              <a:lnSpc>
                <a:spcPct val="150000"/>
              </a:lnSpc>
            </a:pPr>
            <a:r>
              <a:rPr lang="en-US" altLang="zh-CN" sz="1600" dirty="0">
                <a:solidFill>
                  <a:schemeClr val="bg1">
                    <a:lumMod val="65000"/>
                  </a:schemeClr>
                </a:solidFill>
                <a:latin typeface="Calibri" panose="020F0502020204030204" pitchFamily="34" charset="0"/>
                <a:cs typeface="Calibri" panose="020F0502020204030204" pitchFamily="34" charset="0"/>
              </a:rPr>
              <a:t>Caution in mining</a:t>
            </a:r>
            <a:endParaRPr lang="zh-CN" altLang="en-US" dirty="0">
              <a:solidFill>
                <a:schemeClr val="bg1">
                  <a:lumMod val="65000"/>
                </a:schemeClr>
              </a:solidFill>
              <a:latin typeface="Calibri" panose="020F0502020204030204" pitchFamily="34" charset="0"/>
              <a:cs typeface="Calibri" panose="020F0502020204030204" pitchFamily="34" charset="0"/>
            </a:endParaRPr>
          </a:p>
        </p:txBody>
      </p:sp>
      <p:cxnSp>
        <p:nvCxnSpPr>
          <p:cNvPr id="7" name="直接连接符 6"/>
          <p:cNvCxnSpPr/>
          <p:nvPr/>
        </p:nvCxnSpPr>
        <p:spPr>
          <a:xfrm>
            <a:off x="5657850" y="3771900"/>
            <a:ext cx="876300" cy="0"/>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10" name="组合 9"/>
          <p:cNvGrpSpPr/>
          <p:nvPr/>
        </p:nvGrpSpPr>
        <p:grpSpPr>
          <a:xfrm rot="15532708">
            <a:off x="681462" y="1074710"/>
            <a:ext cx="694476" cy="565057"/>
            <a:chOff x="189132" y="3432549"/>
            <a:chExt cx="990433" cy="805861"/>
          </a:xfrm>
        </p:grpSpPr>
        <p:cxnSp>
          <p:nvCxnSpPr>
            <p:cNvPr id="13" name="直接连接符 12"/>
            <p:cNvCxnSpPr/>
            <p:nvPr/>
          </p:nvCxnSpPr>
          <p:spPr>
            <a:xfrm rot="11174285" flipH="1">
              <a:off x="311114" y="3515865"/>
              <a:ext cx="190563" cy="63801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rot="11174285" flipH="1">
              <a:off x="262523" y="3881807"/>
              <a:ext cx="860986" cy="33164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rot="11174285">
              <a:off x="550844" y="3476915"/>
              <a:ext cx="587028" cy="45504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6" name="椭圆 15"/>
            <p:cNvSpPr/>
            <p:nvPr/>
          </p:nvSpPr>
          <p:spPr>
            <a:xfrm rot="11174285">
              <a:off x="1067390" y="3905787"/>
              <a:ext cx="112175" cy="112175"/>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rot="11174285">
              <a:off x="189132" y="4082061"/>
              <a:ext cx="156349" cy="15634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rot="11174285">
              <a:off x="520660" y="3432549"/>
              <a:ext cx="89295" cy="89295"/>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9" name="组合 18"/>
          <p:cNvGrpSpPr/>
          <p:nvPr/>
        </p:nvGrpSpPr>
        <p:grpSpPr>
          <a:xfrm rot="10245300">
            <a:off x="10476938" y="5647410"/>
            <a:ext cx="694476" cy="565057"/>
            <a:chOff x="189132" y="3432549"/>
            <a:chExt cx="990433" cy="805861"/>
          </a:xfrm>
        </p:grpSpPr>
        <p:cxnSp>
          <p:nvCxnSpPr>
            <p:cNvPr id="20" name="直接连接符 19"/>
            <p:cNvCxnSpPr/>
            <p:nvPr/>
          </p:nvCxnSpPr>
          <p:spPr>
            <a:xfrm rot="11174285" flipH="1">
              <a:off x="311114" y="3515865"/>
              <a:ext cx="190563" cy="63801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rot="11174285" flipH="1">
              <a:off x="262523" y="3881807"/>
              <a:ext cx="860986" cy="33164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rot="11174285">
              <a:off x="550844" y="3476915"/>
              <a:ext cx="587028" cy="45504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3" name="椭圆 22"/>
            <p:cNvSpPr/>
            <p:nvPr/>
          </p:nvSpPr>
          <p:spPr>
            <a:xfrm rot="11174285">
              <a:off x="1067390" y="3905787"/>
              <a:ext cx="112175" cy="112175"/>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p:nvSpPr>
          <p:spPr>
            <a:xfrm rot="11174285">
              <a:off x="189132" y="4082061"/>
              <a:ext cx="156349" cy="15634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p:nvSpPr>
          <p:spPr>
            <a:xfrm rot="11174285">
              <a:off x="520660" y="3432549"/>
              <a:ext cx="89295" cy="89295"/>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6" name="组合 25"/>
          <p:cNvGrpSpPr/>
          <p:nvPr/>
        </p:nvGrpSpPr>
        <p:grpSpPr>
          <a:xfrm rot="10245300">
            <a:off x="10169401" y="1627033"/>
            <a:ext cx="356950" cy="290431"/>
            <a:chOff x="189132" y="3432549"/>
            <a:chExt cx="990433" cy="805861"/>
          </a:xfrm>
        </p:grpSpPr>
        <p:cxnSp>
          <p:nvCxnSpPr>
            <p:cNvPr id="27" name="直接连接符 26"/>
            <p:cNvCxnSpPr/>
            <p:nvPr/>
          </p:nvCxnSpPr>
          <p:spPr>
            <a:xfrm rot="11174285" flipH="1">
              <a:off x="311114" y="3515865"/>
              <a:ext cx="190563" cy="63801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rot="11174285" flipH="1">
              <a:off x="262523" y="3881807"/>
              <a:ext cx="860986" cy="33164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rot="11174285">
              <a:off x="550844" y="3476915"/>
              <a:ext cx="587028" cy="45504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椭圆 29"/>
            <p:cNvSpPr/>
            <p:nvPr/>
          </p:nvSpPr>
          <p:spPr>
            <a:xfrm rot="11174285">
              <a:off x="1067390" y="3905787"/>
              <a:ext cx="112175" cy="112175"/>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p:cNvSpPr/>
            <p:nvPr/>
          </p:nvSpPr>
          <p:spPr>
            <a:xfrm rot="11174285">
              <a:off x="189132" y="4082061"/>
              <a:ext cx="156349" cy="15634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p:cNvSpPr/>
            <p:nvPr/>
          </p:nvSpPr>
          <p:spPr>
            <a:xfrm rot="11174285">
              <a:off x="520660" y="3432549"/>
              <a:ext cx="89295" cy="89295"/>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transition spd="slow">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3" name="组合 82"/>
          <p:cNvGrpSpPr/>
          <p:nvPr/>
        </p:nvGrpSpPr>
        <p:grpSpPr>
          <a:xfrm>
            <a:off x="767557" y="217775"/>
            <a:ext cx="4995075" cy="714586"/>
            <a:chOff x="767557" y="217775"/>
            <a:chExt cx="4995075" cy="714586"/>
          </a:xfrm>
        </p:grpSpPr>
        <p:sp>
          <p:nvSpPr>
            <p:cNvPr id="84" name="文本框 83"/>
            <p:cNvSpPr txBox="1"/>
            <p:nvPr/>
          </p:nvSpPr>
          <p:spPr>
            <a:xfrm>
              <a:off x="876640" y="217775"/>
              <a:ext cx="3295317" cy="400110"/>
            </a:xfrm>
            <a:prstGeom prst="rect">
              <a:avLst/>
            </a:prstGeom>
            <a:noFill/>
          </p:spPr>
          <p:txBody>
            <a:bodyPr wrap="square" rtlCol="0">
              <a:spAutoFit/>
              <a:scene3d>
                <a:camera prst="orthographicFront"/>
                <a:lightRig rig="threePt" dir="t"/>
              </a:scene3d>
              <a:sp3d contourW="12700"/>
            </a:bodyPr>
            <a:lstStyle/>
            <a:p>
              <a:pPr marL="0" marR="0" lvl="0" indent="0" defTabSz="914400" eaLnBrk="1" fontAlgn="auto" latinLnBrk="0" hangingPunct="1">
                <a:lnSpc>
                  <a:spcPct val="100000"/>
                </a:lnSpc>
                <a:spcBef>
                  <a:spcPts val="0"/>
                </a:spcBef>
                <a:spcAft>
                  <a:spcPts val="0"/>
                </a:spcAft>
                <a:buClrTx/>
                <a:buSzTx/>
                <a:buFontTx/>
                <a:buNone/>
                <a:defRPr/>
              </a:pPr>
              <a:r>
                <a:rPr lang="zh-CN" altLang="en-US" sz="2000" b="1" kern="0" dirty="0">
                  <a:latin typeface="微软雅黑"/>
                </a:rPr>
                <a:t>挖矿需谨慎</a:t>
              </a:r>
            </a:p>
          </p:txBody>
        </p:sp>
        <p:sp>
          <p:nvSpPr>
            <p:cNvPr id="85" name="文本框 84"/>
            <p:cNvSpPr txBox="1"/>
            <p:nvPr/>
          </p:nvSpPr>
          <p:spPr>
            <a:xfrm>
              <a:off x="876640" y="467490"/>
              <a:ext cx="4885992" cy="464871"/>
            </a:xfrm>
            <a:prstGeom prst="rect">
              <a:avLst/>
            </a:prstGeom>
            <a:noFill/>
          </p:spPr>
          <p:txBody>
            <a:bodyPr wrap="square" rtlCol="0">
              <a:spAutoFit/>
              <a:scene3d>
                <a:camera prst="orthographicFront"/>
                <a:lightRig rig="threePt" dir="t"/>
              </a:scene3d>
              <a:sp3d contourW="12700"/>
            </a:bodyPr>
            <a:lstStyle/>
            <a:p>
              <a:pPr>
                <a:lnSpc>
                  <a:spcPct val="150000"/>
                </a:lnSpc>
              </a:pPr>
              <a:r>
                <a:rPr lang="en-US" altLang="zh-CN" b="0" i="0" dirty="0">
                  <a:solidFill>
                    <a:srgbClr val="333333"/>
                  </a:solidFill>
                  <a:effectLst/>
                  <a:latin typeface="Arial" panose="020B0604020202090204" pitchFamily="34" charset="0"/>
                </a:rPr>
                <a:t>Caution in mining</a:t>
              </a:r>
              <a:endParaRPr lang="zh-CN" altLang="en-US" dirty="0">
                <a:solidFill>
                  <a:schemeClr val="bg1">
                    <a:lumMod val="65000"/>
                  </a:schemeClr>
                </a:solidFill>
                <a:latin typeface="Calibri" panose="020F0502020204030204" pitchFamily="34" charset="0"/>
                <a:cs typeface="Calibri" panose="020F0502020204030204" pitchFamily="34" charset="0"/>
              </a:endParaRPr>
            </a:p>
          </p:txBody>
        </p:sp>
        <p:sp>
          <p:nvSpPr>
            <p:cNvPr id="86" name="矩形: 圆角 85"/>
            <p:cNvSpPr/>
            <p:nvPr/>
          </p:nvSpPr>
          <p:spPr>
            <a:xfrm>
              <a:off x="767557" y="271524"/>
              <a:ext cx="90035" cy="612864"/>
            </a:xfrm>
            <a:prstGeom prst="roundRect">
              <a:avLst>
                <a:gd name="adj" fmla="val 50000"/>
              </a:avLst>
            </a:prstGeom>
            <a:solidFill>
              <a:schemeClr val="tx1">
                <a:lumMod val="50000"/>
                <a:lumOff val="5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90204"/>
                <a:ea typeface="微软雅黑"/>
                <a:cs typeface="+mn-cs"/>
              </a:endParaRPr>
            </a:p>
          </p:txBody>
        </p:sp>
      </p:grpSp>
      <p:sp>
        <p:nvSpPr>
          <p:cNvPr id="3" name="文本框 2"/>
          <p:cNvSpPr txBox="1"/>
          <p:nvPr/>
        </p:nvSpPr>
        <p:spPr>
          <a:xfrm>
            <a:off x="608886" y="948469"/>
            <a:ext cx="7309018" cy="1077218"/>
          </a:xfrm>
          <a:prstGeom prst="rect">
            <a:avLst/>
          </a:prstGeom>
          <a:noFill/>
        </p:spPr>
        <p:txBody>
          <a:bodyPr wrap="square" rtlCol="0">
            <a:spAutoFit/>
          </a:bodyPr>
          <a:lstStyle/>
          <a:p>
            <a:r>
              <a:rPr lang="en-US" altLang="zh-CN" sz="1600" dirty="0">
                <a:latin typeface="华文新魏" panose="02010800040101010101" pitchFamily="2" charset="-122"/>
                <a:ea typeface="华文新魏" panose="02010800040101010101" pitchFamily="2" charset="-122"/>
              </a:rPr>
              <a:t>1</a:t>
            </a:r>
            <a:r>
              <a:rPr lang="zh-CN" altLang="en-US" sz="1600" dirty="0">
                <a:latin typeface="华文新魏" panose="02010800040101010101" pitchFamily="2" charset="-122"/>
                <a:ea typeface="华文新魏" panose="02010800040101010101" pitchFamily="2" charset="-122"/>
              </a:rPr>
              <a:t>、挖矿现在主流使用的矿机都是由</a:t>
            </a:r>
            <a:r>
              <a:rPr lang="en-US" altLang="zh-CN" sz="1600" dirty="0">
                <a:latin typeface="华文新魏" panose="02010800040101010101" pitchFamily="2" charset="-122"/>
                <a:ea typeface="华文新魏" panose="02010800040101010101" pitchFamily="2" charset="-122"/>
              </a:rPr>
              <a:t>ASIC</a:t>
            </a:r>
            <a:r>
              <a:rPr lang="zh-CN" altLang="en-US" sz="1600" dirty="0">
                <a:latin typeface="华文新魏" panose="02010800040101010101" pitchFamily="2" charset="-122"/>
                <a:ea typeface="华文新魏" panose="02010800040101010101" pitchFamily="2" charset="-122"/>
              </a:rPr>
              <a:t>（专用集成电路）和显卡组成，成本价格较为昂贵</a:t>
            </a:r>
            <a:endParaRPr lang="en-US" altLang="zh-CN" sz="1600" dirty="0">
              <a:latin typeface="华文新魏" panose="02010800040101010101" pitchFamily="2" charset="-122"/>
              <a:ea typeface="华文新魏" panose="02010800040101010101" pitchFamily="2" charset="-122"/>
            </a:endParaRPr>
          </a:p>
          <a:p>
            <a:r>
              <a:rPr lang="en-US" altLang="zh-CN" sz="1600" dirty="0">
                <a:latin typeface="华文新魏" panose="02010800040101010101" pitchFamily="2" charset="-122"/>
                <a:ea typeface="华文新魏" panose="02010800040101010101" pitchFamily="2" charset="-122"/>
              </a:rPr>
              <a:t>2</a:t>
            </a:r>
            <a:r>
              <a:rPr lang="zh-CN" altLang="en-US" sz="1600" dirty="0">
                <a:latin typeface="华文新魏" panose="02010800040101010101" pitchFamily="2" charset="-122"/>
                <a:ea typeface="华文新魏" panose="02010800040101010101" pitchFamily="2" charset="-122"/>
              </a:rPr>
              <a:t>、挖矿耗损电量极高</a:t>
            </a:r>
            <a:endParaRPr lang="en-US" altLang="zh-CN" sz="1600" dirty="0">
              <a:latin typeface="华文新魏" panose="02010800040101010101" pitchFamily="2" charset="-122"/>
              <a:ea typeface="华文新魏" panose="02010800040101010101" pitchFamily="2" charset="-122"/>
            </a:endParaRPr>
          </a:p>
          <a:p>
            <a:r>
              <a:rPr lang="en-US" altLang="zh-CN" sz="1600" dirty="0">
                <a:latin typeface="华文新魏" panose="02010800040101010101" pitchFamily="2" charset="-122"/>
                <a:ea typeface="华文新魏" panose="02010800040101010101" pitchFamily="2" charset="-122"/>
              </a:rPr>
              <a:t>3</a:t>
            </a:r>
            <a:r>
              <a:rPr lang="zh-CN" altLang="en-US" sz="1600" dirty="0">
                <a:latin typeface="华文新魏" panose="02010800040101010101" pitchFamily="2" charset="-122"/>
                <a:ea typeface="华文新魏" panose="02010800040101010101" pitchFamily="2" charset="-122"/>
              </a:rPr>
              <a:t>、挖矿得到的虚拟货币可能会受突发事件影响大幅突发贬值</a:t>
            </a:r>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4268" y="2156681"/>
            <a:ext cx="6096000" cy="3800475"/>
          </a:xfrm>
          <a:prstGeom prst="rect">
            <a:avLst/>
          </a:prstGeom>
        </p:spPr>
      </p:pic>
      <p:pic>
        <p:nvPicPr>
          <p:cNvPr id="6" name="图片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17904" y="465718"/>
            <a:ext cx="3983783" cy="5311711"/>
          </a:xfrm>
          <a:prstGeom prst="rect">
            <a:avLst/>
          </a:prstGeom>
        </p:spPr>
      </p:pic>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83"/>
                                        </p:tgtEl>
                                        <p:attrNameLst>
                                          <p:attrName>style.visibility</p:attrName>
                                        </p:attrNameLst>
                                      </p:cBhvr>
                                      <p:to>
                                        <p:strVal val="visible"/>
                                      </p:to>
                                    </p:set>
                                    <p:animEffect transition="in" filter="fade">
                                      <p:cBhvr>
                                        <p:cTn id="7" dur="500"/>
                                        <p:tgtEl>
                                          <p:spTgt spid="8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par>
                                <p:cTn id="23" presetID="42" presetClass="entr" presetSubtype="0" fill="hold" nodeType="with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fade">
                                      <p:cBhvr>
                                        <p:cTn id="25" dur="750"/>
                                        <p:tgtEl>
                                          <p:spTgt spid="4"/>
                                        </p:tgtEl>
                                      </p:cBhvr>
                                    </p:animEffect>
                                    <p:anim calcmode="lin" valueType="num">
                                      <p:cBhvr>
                                        <p:cTn id="26" dur="750" fill="hold"/>
                                        <p:tgtEl>
                                          <p:spTgt spid="4"/>
                                        </p:tgtEl>
                                        <p:attrNameLst>
                                          <p:attrName>ppt_x</p:attrName>
                                        </p:attrNameLst>
                                      </p:cBhvr>
                                      <p:tavLst>
                                        <p:tav tm="0">
                                          <p:val>
                                            <p:strVal val="#ppt_x"/>
                                          </p:val>
                                        </p:tav>
                                        <p:tav tm="100000">
                                          <p:val>
                                            <p:strVal val="#ppt_x"/>
                                          </p:val>
                                        </p:tav>
                                      </p:tavLst>
                                    </p:anim>
                                    <p:anim calcmode="lin" valueType="num">
                                      <p:cBhvr>
                                        <p:cTn id="27" dur="75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1" presetClass="entr" presetSubtype="1" fill="hold"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wheel(1)">
                                      <p:cBhvr>
                                        <p:cTn id="32"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 name="文本框 155"/>
          <p:cNvSpPr txBox="1"/>
          <p:nvPr/>
        </p:nvSpPr>
        <p:spPr>
          <a:xfrm>
            <a:off x="1383857" y="2166257"/>
            <a:ext cx="3605893" cy="1015663"/>
          </a:xfrm>
          <a:prstGeom prst="rect">
            <a:avLst/>
          </a:prstGeom>
          <a:noFill/>
        </p:spPr>
        <p:txBody>
          <a:bodyPr wrap="square" rtlCol="0">
            <a:spAutoFit/>
          </a:bodyPr>
          <a:lstStyle/>
          <a:p>
            <a:r>
              <a:rPr lang="en-US" altLang="zh-CN" sz="6000" spc="300" dirty="0">
                <a:solidFill>
                  <a:schemeClr val="tx1">
                    <a:lumMod val="50000"/>
                    <a:lumOff val="50000"/>
                  </a:schemeClr>
                </a:solidFill>
              </a:rPr>
              <a:t>2021</a:t>
            </a:r>
            <a:endParaRPr lang="zh-CN" altLang="en-US" sz="6000" spc="300" dirty="0">
              <a:solidFill>
                <a:schemeClr val="tx1">
                  <a:lumMod val="50000"/>
                  <a:lumOff val="50000"/>
                </a:schemeClr>
              </a:solidFill>
            </a:endParaRPr>
          </a:p>
        </p:txBody>
      </p:sp>
      <p:sp>
        <p:nvSpPr>
          <p:cNvPr id="157" name="文本框 156"/>
          <p:cNvSpPr txBox="1"/>
          <p:nvPr/>
        </p:nvSpPr>
        <p:spPr>
          <a:xfrm>
            <a:off x="1374404" y="3164289"/>
            <a:ext cx="4650357" cy="646331"/>
          </a:xfrm>
          <a:prstGeom prst="rect">
            <a:avLst/>
          </a:prstGeom>
          <a:noFill/>
        </p:spPr>
        <p:txBody>
          <a:bodyPr wrap="square" rtlCol="0">
            <a:spAutoFit/>
          </a:bodyPr>
          <a:lstStyle/>
          <a:p>
            <a:pPr algn="dist"/>
            <a:r>
              <a:rPr lang="zh-CN" altLang="en-US" sz="3600" dirty="0">
                <a:solidFill>
                  <a:schemeClr val="bg1">
                    <a:lumMod val="50000"/>
                  </a:schemeClr>
                </a:solidFill>
                <a:latin typeface="微软雅黑" panose="020B0503020204020204" pitchFamily="34" charset="-122"/>
                <a:ea typeface="微软雅黑" panose="020B0503020204020204" pitchFamily="34" charset="-122"/>
              </a:rPr>
              <a:t>感谢大家的观看</a:t>
            </a:r>
          </a:p>
        </p:txBody>
      </p:sp>
      <p:grpSp>
        <p:nvGrpSpPr>
          <p:cNvPr id="4" name="组合 3"/>
          <p:cNvGrpSpPr/>
          <p:nvPr/>
        </p:nvGrpSpPr>
        <p:grpSpPr>
          <a:xfrm rot="9911845">
            <a:off x="916795" y="1933944"/>
            <a:ext cx="694476" cy="565057"/>
            <a:chOff x="189132" y="3432549"/>
            <a:chExt cx="990433" cy="805861"/>
          </a:xfrm>
        </p:grpSpPr>
        <p:cxnSp>
          <p:nvCxnSpPr>
            <p:cNvPr id="158" name="直接连接符 157"/>
            <p:cNvCxnSpPr/>
            <p:nvPr/>
          </p:nvCxnSpPr>
          <p:spPr>
            <a:xfrm rot="11174285" flipH="1">
              <a:off x="311114" y="3515865"/>
              <a:ext cx="190563" cy="63801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9" name="直接连接符 158"/>
            <p:cNvCxnSpPr/>
            <p:nvPr/>
          </p:nvCxnSpPr>
          <p:spPr>
            <a:xfrm rot="11174285" flipH="1">
              <a:off x="262523" y="3881807"/>
              <a:ext cx="860986" cy="33164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0" name="直接连接符 159"/>
            <p:cNvCxnSpPr/>
            <p:nvPr/>
          </p:nvCxnSpPr>
          <p:spPr>
            <a:xfrm rot="11174285">
              <a:off x="550844" y="3476915"/>
              <a:ext cx="587028" cy="45504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61" name="椭圆 160"/>
            <p:cNvSpPr/>
            <p:nvPr/>
          </p:nvSpPr>
          <p:spPr>
            <a:xfrm rot="11174285">
              <a:off x="1067390" y="3905787"/>
              <a:ext cx="112175" cy="112175"/>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2" name="椭圆 161"/>
            <p:cNvSpPr/>
            <p:nvPr/>
          </p:nvSpPr>
          <p:spPr>
            <a:xfrm rot="11174285">
              <a:off x="189132" y="4082061"/>
              <a:ext cx="156349" cy="15634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3" name="椭圆 162"/>
            <p:cNvSpPr/>
            <p:nvPr/>
          </p:nvSpPr>
          <p:spPr>
            <a:xfrm rot="11174285">
              <a:off x="520660" y="3432549"/>
              <a:ext cx="89295" cy="89295"/>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 name="组合 4"/>
          <p:cNvGrpSpPr/>
          <p:nvPr/>
        </p:nvGrpSpPr>
        <p:grpSpPr>
          <a:xfrm rot="5669900">
            <a:off x="540212" y="4862505"/>
            <a:ext cx="376265" cy="418620"/>
            <a:chOff x="957640" y="2513007"/>
            <a:chExt cx="376265" cy="418620"/>
          </a:xfrm>
        </p:grpSpPr>
        <p:cxnSp>
          <p:nvCxnSpPr>
            <p:cNvPr id="164" name="直接连接符 163"/>
            <p:cNvCxnSpPr/>
            <p:nvPr/>
          </p:nvCxnSpPr>
          <p:spPr>
            <a:xfrm rot="7715704" flipH="1">
              <a:off x="1054829" y="2632404"/>
              <a:ext cx="82782" cy="27716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5" name="直接连接符 164"/>
            <p:cNvCxnSpPr/>
            <p:nvPr/>
          </p:nvCxnSpPr>
          <p:spPr>
            <a:xfrm rot="7715704" flipH="1">
              <a:off x="1053920" y="2643236"/>
              <a:ext cx="374020" cy="14407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6" name="直接连接符 165"/>
            <p:cNvCxnSpPr>
              <a:stCxn id="167" idx="5"/>
            </p:cNvCxnSpPr>
            <p:nvPr/>
          </p:nvCxnSpPr>
          <p:spPr>
            <a:xfrm flipH="1">
              <a:off x="993390" y="2540090"/>
              <a:ext cx="291937" cy="7785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67" name="椭圆 166"/>
            <p:cNvSpPr/>
            <p:nvPr/>
          </p:nvSpPr>
          <p:spPr>
            <a:xfrm rot="7715704">
              <a:off x="1285175" y="2513007"/>
              <a:ext cx="48730" cy="4873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8" name="椭圆 167"/>
            <p:cNvSpPr/>
            <p:nvPr/>
          </p:nvSpPr>
          <p:spPr>
            <a:xfrm rot="7715704">
              <a:off x="1149317" y="2863708"/>
              <a:ext cx="67919" cy="6791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9" name="椭圆 168"/>
            <p:cNvSpPr/>
            <p:nvPr/>
          </p:nvSpPr>
          <p:spPr>
            <a:xfrm rot="7715704">
              <a:off x="982518" y="2610118"/>
              <a:ext cx="38791" cy="38791"/>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7" name="直接连接符 6"/>
          <p:cNvCxnSpPr/>
          <p:nvPr/>
        </p:nvCxnSpPr>
        <p:spPr>
          <a:xfrm>
            <a:off x="1494922" y="3939564"/>
            <a:ext cx="797428" cy="0"/>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0" name="TextBox 23"/>
          <p:cNvSpPr txBox="1"/>
          <p:nvPr/>
        </p:nvSpPr>
        <p:spPr>
          <a:xfrm>
            <a:off x="1405958" y="5048387"/>
            <a:ext cx="3262432" cy="338554"/>
          </a:xfrm>
          <a:prstGeom prst="rect">
            <a:avLst/>
          </a:prstGeom>
          <a:noFill/>
        </p:spPr>
        <p:txBody>
          <a:bodyPr wrap="none" rtlCol="0">
            <a:spAutoFit/>
          </a:bodyPr>
          <a:lstStyle/>
          <a:p>
            <a:r>
              <a:rPr lang="zh-CN" altLang="en-US" sz="1600" dirty="0">
                <a:solidFill>
                  <a:schemeClr val="bg1">
                    <a:lumMod val="50000"/>
                  </a:schemeClr>
                </a:solidFill>
                <a:latin typeface="微软雅黑" panose="020B0503020204020204" pitchFamily="34" charset="-122"/>
                <a:ea typeface="微软雅黑" panose="020B0503020204020204" pitchFamily="34" charset="-122"/>
              </a:rPr>
              <a:t>精弘技术部技术分享会挖矿小分队</a:t>
            </a: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56"/>
                                        </p:tgtEl>
                                        <p:attrNameLst>
                                          <p:attrName>style.visibility</p:attrName>
                                        </p:attrNameLst>
                                      </p:cBhvr>
                                      <p:to>
                                        <p:strVal val="visible"/>
                                      </p:to>
                                    </p:set>
                                    <p:animEffect transition="in" filter="fade">
                                      <p:cBhvr>
                                        <p:cTn id="7" dur="1000"/>
                                        <p:tgtEl>
                                          <p:spTgt spid="156"/>
                                        </p:tgtEl>
                                      </p:cBhvr>
                                    </p:animEffect>
                                    <p:anim calcmode="lin" valueType="num">
                                      <p:cBhvr>
                                        <p:cTn id="8" dur="1000" fill="hold"/>
                                        <p:tgtEl>
                                          <p:spTgt spid="156"/>
                                        </p:tgtEl>
                                        <p:attrNameLst>
                                          <p:attrName>ppt_x</p:attrName>
                                        </p:attrNameLst>
                                      </p:cBhvr>
                                      <p:tavLst>
                                        <p:tav tm="0">
                                          <p:val>
                                            <p:strVal val="#ppt_x"/>
                                          </p:val>
                                        </p:tav>
                                        <p:tav tm="100000">
                                          <p:val>
                                            <p:strVal val="#ppt_x"/>
                                          </p:val>
                                        </p:tav>
                                      </p:tavLst>
                                    </p:anim>
                                    <p:anim calcmode="lin" valueType="num">
                                      <p:cBhvr>
                                        <p:cTn id="9" dur="1000" fill="hold"/>
                                        <p:tgtEl>
                                          <p:spTgt spid="156"/>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0" presetClass="entr" presetSubtype="0" fill="hold" grpId="0" nodeType="afterEffect">
                                  <p:stCondLst>
                                    <p:cond delay="0"/>
                                  </p:stCondLst>
                                  <p:childTnLst>
                                    <p:set>
                                      <p:cBhvr>
                                        <p:cTn id="12" dur="1" fill="hold">
                                          <p:stCondLst>
                                            <p:cond delay="0"/>
                                          </p:stCondLst>
                                        </p:cTn>
                                        <p:tgtEl>
                                          <p:spTgt spid="157"/>
                                        </p:tgtEl>
                                        <p:attrNameLst>
                                          <p:attrName>style.visibility</p:attrName>
                                        </p:attrNameLst>
                                      </p:cBhvr>
                                      <p:to>
                                        <p:strVal val="visible"/>
                                      </p:to>
                                    </p:set>
                                    <p:animEffect transition="in" filter="fade">
                                      <p:cBhvr>
                                        <p:cTn id="13" dur="500"/>
                                        <p:tgtEl>
                                          <p:spTgt spid="157"/>
                                        </p:tgtEl>
                                      </p:cBhvr>
                                    </p:animEffect>
                                  </p:childTnLst>
                                </p:cTn>
                              </p:par>
                            </p:childTnLst>
                          </p:cTn>
                        </p:par>
                        <p:par>
                          <p:cTn id="14" fill="hold">
                            <p:stCondLst>
                              <p:cond delay="1500"/>
                            </p:stCondLst>
                            <p:childTnLst>
                              <p:par>
                                <p:cTn id="15" presetID="10" presetClass="entr" presetSubtype="0" fill="hold" grpId="0" nodeType="afterEffect">
                                  <p:stCondLst>
                                    <p:cond delay="250"/>
                                  </p:stCondLst>
                                  <p:childTnLst>
                                    <p:set>
                                      <p:cBhvr>
                                        <p:cTn id="16" dur="1" fill="hold">
                                          <p:stCondLst>
                                            <p:cond delay="0"/>
                                          </p:stCondLst>
                                        </p:cTn>
                                        <p:tgtEl>
                                          <p:spTgt spid="20"/>
                                        </p:tgtEl>
                                        <p:attrNameLst>
                                          <p:attrName>style.visibility</p:attrName>
                                        </p:attrNameLst>
                                      </p:cBhvr>
                                      <p:to>
                                        <p:strVal val="visible"/>
                                      </p:to>
                                    </p:set>
                                    <p:animEffect transition="in" filter="fade">
                                      <p:cBhvr>
                                        <p:cTn id="1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6" grpId="0"/>
      <p:bldP spid="157" grpId="0"/>
      <p:bldP spid="2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圆角 10"/>
          <p:cNvSpPr/>
          <p:nvPr/>
        </p:nvSpPr>
        <p:spPr>
          <a:xfrm>
            <a:off x="3048000" y="962025"/>
            <a:ext cx="6096000" cy="4933950"/>
          </a:xfrm>
          <a:prstGeom prst="roundRect">
            <a:avLst>
              <a:gd name="adj" fmla="val 4184"/>
            </a:avLst>
          </a:prstGeom>
          <a:solidFill>
            <a:schemeClr val="bg1">
              <a:lumMod val="85000"/>
              <a:alpha val="89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733800" y="2818579"/>
            <a:ext cx="4724400" cy="707886"/>
          </a:xfrm>
          <a:prstGeom prst="rect">
            <a:avLst/>
          </a:prstGeom>
          <a:noFill/>
        </p:spPr>
        <p:txBody>
          <a:bodyPr wrap="square" rtlCol="0">
            <a:spAutoFit/>
          </a:bodyPr>
          <a:lstStyle/>
          <a:p>
            <a:pPr algn="dist"/>
            <a:r>
              <a:rPr lang="zh-CN" altLang="en-US" sz="4000" dirty="0"/>
              <a:t>什么是区块链？</a:t>
            </a:r>
          </a:p>
        </p:txBody>
      </p:sp>
      <p:sp>
        <p:nvSpPr>
          <p:cNvPr id="4" name="文本框 3"/>
          <p:cNvSpPr txBox="1"/>
          <p:nvPr/>
        </p:nvSpPr>
        <p:spPr>
          <a:xfrm>
            <a:off x="933450" y="3924300"/>
            <a:ext cx="10325100" cy="834203"/>
          </a:xfrm>
          <a:prstGeom prst="rect">
            <a:avLst/>
          </a:prstGeom>
          <a:noFill/>
        </p:spPr>
        <p:txBody>
          <a:bodyPr wrap="square" rtlCol="0">
            <a:spAutoFit/>
          </a:bodyPr>
          <a:lstStyle/>
          <a:p>
            <a:pPr algn="ctr">
              <a:lnSpc>
                <a:spcPct val="150000"/>
              </a:lnSpc>
            </a:pPr>
            <a:r>
              <a:rPr lang="en-US" altLang="zh-CN" sz="1600" dirty="0">
                <a:solidFill>
                  <a:schemeClr val="bg1">
                    <a:lumMod val="65000"/>
                  </a:schemeClr>
                </a:solidFill>
                <a:latin typeface="Calibri" panose="020F0502020204030204" pitchFamily="34" charset="0"/>
                <a:cs typeface="Calibri" panose="020F0502020204030204" pitchFamily="34" charset="0"/>
              </a:rPr>
              <a:t>What is Blockchain?</a:t>
            </a:r>
          </a:p>
          <a:p>
            <a:pPr algn="ctr">
              <a:lnSpc>
                <a:spcPct val="150000"/>
              </a:lnSpc>
            </a:pPr>
            <a:endParaRPr lang="zh-CN" altLang="en-US" dirty="0">
              <a:solidFill>
                <a:schemeClr val="bg1">
                  <a:lumMod val="65000"/>
                </a:schemeClr>
              </a:solidFill>
              <a:latin typeface="Calibri" panose="020F0502020204030204" pitchFamily="34" charset="0"/>
              <a:cs typeface="Calibri" panose="020F0502020204030204" pitchFamily="34" charset="0"/>
            </a:endParaRPr>
          </a:p>
        </p:txBody>
      </p:sp>
      <p:cxnSp>
        <p:nvCxnSpPr>
          <p:cNvPr id="7" name="直接连接符 6"/>
          <p:cNvCxnSpPr/>
          <p:nvPr/>
        </p:nvCxnSpPr>
        <p:spPr>
          <a:xfrm>
            <a:off x="5657850" y="3771900"/>
            <a:ext cx="876300" cy="0"/>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10" name="组合 9"/>
          <p:cNvGrpSpPr/>
          <p:nvPr/>
        </p:nvGrpSpPr>
        <p:grpSpPr>
          <a:xfrm rot="15532708">
            <a:off x="681462" y="1074710"/>
            <a:ext cx="694476" cy="565057"/>
            <a:chOff x="189132" y="3432549"/>
            <a:chExt cx="990433" cy="805861"/>
          </a:xfrm>
        </p:grpSpPr>
        <p:cxnSp>
          <p:nvCxnSpPr>
            <p:cNvPr id="13" name="直接连接符 12"/>
            <p:cNvCxnSpPr/>
            <p:nvPr/>
          </p:nvCxnSpPr>
          <p:spPr>
            <a:xfrm rot="11174285" flipH="1">
              <a:off x="311114" y="3515865"/>
              <a:ext cx="190563" cy="63801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rot="11174285" flipH="1">
              <a:off x="262523" y="3881807"/>
              <a:ext cx="860986" cy="33164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rot="11174285">
              <a:off x="550844" y="3476915"/>
              <a:ext cx="587028" cy="45504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6" name="椭圆 15"/>
            <p:cNvSpPr/>
            <p:nvPr/>
          </p:nvSpPr>
          <p:spPr>
            <a:xfrm rot="11174285">
              <a:off x="1067390" y="3905787"/>
              <a:ext cx="112175" cy="112175"/>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rot="11174285">
              <a:off x="189132" y="4082061"/>
              <a:ext cx="156349" cy="15634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rot="11174285">
              <a:off x="520660" y="3432549"/>
              <a:ext cx="89295" cy="89295"/>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9" name="组合 18"/>
          <p:cNvGrpSpPr/>
          <p:nvPr/>
        </p:nvGrpSpPr>
        <p:grpSpPr>
          <a:xfrm rot="10245300">
            <a:off x="10476938" y="5647410"/>
            <a:ext cx="694476" cy="565057"/>
            <a:chOff x="189132" y="3432549"/>
            <a:chExt cx="990433" cy="805861"/>
          </a:xfrm>
        </p:grpSpPr>
        <p:cxnSp>
          <p:nvCxnSpPr>
            <p:cNvPr id="20" name="直接连接符 19"/>
            <p:cNvCxnSpPr/>
            <p:nvPr/>
          </p:nvCxnSpPr>
          <p:spPr>
            <a:xfrm rot="11174285" flipH="1">
              <a:off x="311114" y="3515865"/>
              <a:ext cx="190563" cy="63801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rot="11174285" flipH="1">
              <a:off x="262523" y="3881807"/>
              <a:ext cx="860986" cy="33164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rot="11174285">
              <a:off x="550844" y="3476915"/>
              <a:ext cx="587028" cy="45504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3" name="椭圆 22"/>
            <p:cNvSpPr/>
            <p:nvPr/>
          </p:nvSpPr>
          <p:spPr>
            <a:xfrm rot="11174285">
              <a:off x="1067390" y="3905787"/>
              <a:ext cx="112175" cy="112175"/>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p:nvSpPr>
          <p:spPr>
            <a:xfrm rot="11174285">
              <a:off x="189132" y="4082061"/>
              <a:ext cx="156349" cy="15634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p:nvSpPr>
          <p:spPr>
            <a:xfrm rot="11174285">
              <a:off x="520660" y="3432549"/>
              <a:ext cx="89295" cy="89295"/>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6" name="组合 25"/>
          <p:cNvGrpSpPr/>
          <p:nvPr/>
        </p:nvGrpSpPr>
        <p:grpSpPr>
          <a:xfrm rot="10245300">
            <a:off x="10169401" y="1627033"/>
            <a:ext cx="356950" cy="290431"/>
            <a:chOff x="189132" y="3432549"/>
            <a:chExt cx="990433" cy="805861"/>
          </a:xfrm>
        </p:grpSpPr>
        <p:cxnSp>
          <p:nvCxnSpPr>
            <p:cNvPr id="27" name="直接连接符 26"/>
            <p:cNvCxnSpPr/>
            <p:nvPr/>
          </p:nvCxnSpPr>
          <p:spPr>
            <a:xfrm rot="11174285" flipH="1">
              <a:off x="311114" y="3515865"/>
              <a:ext cx="190563" cy="63801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rot="11174285" flipH="1">
              <a:off x="262523" y="3881807"/>
              <a:ext cx="860986" cy="33164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rot="11174285">
              <a:off x="550844" y="3476915"/>
              <a:ext cx="587028" cy="45504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椭圆 29"/>
            <p:cNvSpPr/>
            <p:nvPr/>
          </p:nvSpPr>
          <p:spPr>
            <a:xfrm rot="11174285">
              <a:off x="1067390" y="3905787"/>
              <a:ext cx="112175" cy="112175"/>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p:cNvSpPr/>
            <p:nvPr/>
          </p:nvSpPr>
          <p:spPr>
            <a:xfrm rot="11174285">
              <a:off x="189132" y="4082061"/>
              <a:ext cx="156349" cy="15634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p:cNvSpPr/>
            <p:nvPr/>
          </p:nvSpPr>
          <p:spPr>
            <a:xfrm rot="11174285">
              <a:off x="520660" y="3432549"/>
              <a:ext cx="89295" cy="89295"/>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4" name="组合 103"/>
          <p:cNvGrpSpPr/>
          <p:nvPr/>
        </p:nvGrpSpPr>
        <p:grpSpPr>
          <a:xfrm>
            <a:off x="767557" y="217775"/>
            <a:ext cx="3404400" cy="666613"/>
            <a:chOff x="767557" y="217775"/>
            <a:chExt cx="3404400" cy="666613"/>
          </a:xfrm>
        </p:grpSpPr>
        <p:sp>
          <p:nvSpPr>
            <p:cNvPr id="105" name="文本框 104"/>
            <p:cNvSpPr txBox="1"/>
            <p:nvPr/>
          </p:nvSpPr>
          <p:spPr>
            <a:xfrm>
              <a:off x="876640" y="217775"/>
              <a:ext cx="3295317" cy="400110"/>
            </a:xfrm>
            <a:prstGeom prst="rect">
              <a:avLst/>
            </a:prstGeom>
            <a:noFill/>
          </p:spPr>
          <p:txBody>
            <a:bodyPr wrap="square" rtlCol="0">
              <a:spAutoFit/>
              <a:scene3d>
                <a:camera prst="orthographicFront"/>
                <a:lightRig rig="threePt" dir="t"/>
              </a:scene3d>
              <a:sp3d contourW="12700"/>
            </a:bodyPr>
            <a:lstStyle/>
            <a:p>
              <a:pPr marL="0" marR="0" lvl="0" indent="0" defTabSz="914400" eaLnBrk="1" fontAlgn="auto" latinLnBrk="0" hangingPunct="1">
                <a:lnSpc>
                  <a:spcPct val="100000"/>
                </a:lnSpc>
                <a:spcBef>
                  <a:spcPts val="0"/>
                </a:spcBef>
                <a:spcAft>
                  <a:spcPts val="0"/>
                </a:spcAft>
                <a:buClrTx/>
                <a:buSzTx/>
                <a:buFontTx/>
                <a:buNone/>
                <a:defRPr/>
              </a:pPr>
              <a:r>
                <a:rPr lang="zh-CN" altLang="en-US" sz="2000" b="1" kern="0" dirty="0">
                  <a:latin typeface="微软雅黑"/>
                </a:rPr>
                <a:t>区块链：一种数据结构</a:t>
              </a:r>
            </a:p>
          </p:txBody>
        </p:sp>
        <p:sp>
          <p:nvSpPr>
            <p:cNvPr id="107" name="矩形: 圆角 106"/>
            <p:cNvSpPr/>
            <p:nvPr/>
          </p:nvSpPr>
          <p:spPr>
            <a:xfrm>
              <a:off x="767557" y="271524"/>
              <a:ext cx="90035" cy="612864"/>
            </a:xfrm>
            <a:prstGeom prst="roundRect">
              <a:avLst>
                <a:gd name="adj" fmla="val 50000"/>
              </a:avLst>
            </a:prstGeom>
            <a:solidFill>
              <a:schemeClr val="tx1">
                <a:lumMod val="50000"/>
                <a:lumOff val="5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90204"/>
                <a:ea typeface="微软雅黑"/>
                <a:cs typeface="+mn-cs"/>
              </a:endParaRPr>
            </a:p>
          </p:txBody>
        </p:sp>
      </p:grpSp>
      <p:sp>
        <p:nvSpPr>
          <p:cNvPr id="148" name="矩形 147"/>
          <p:cNvSpPr/>
          <p:nvPr/>
        </p:nvSpPr>
        <p:spPr>
          <a:xfrm>
            <a:off x="783959" y="1235644"/>
            <a:ext cx="9589234" cy="2619307"/>
          </a:xfrm>
          <a:prstGeom prst="rect">
            <a:avLst/>
          </a:prstGeom>
        </p:spPr>
        <p:txBody>
          <a:bodyPr wrap="square">
            <a:spAutoFit/>
          </a:bodyPr>
          <a:lstStyle/>
          <a:p>
            <a:pPr lvl="0"/>
            <a:r>
              <a:rPr lang="en-US" altLang="zh-CN" sz="2800" dirty="0">
                <a:latin typeface="华文新魏" panose="02010800040101010101" pitchFamily="2" charset="-122"/>
                <a:ea typeface="华文新魏" panose="02010800040101010101" pitchFamily="2" charset="-122"/>
              </a:rPr>
              <a:t>1</a:t>
            </a:r>
            <a:r>
              <a:rPr lang="zh-CN" altLang="en-US" sz="2800" dirty="0">
                <a:latin typeface="华文新魏" panose="02010800040101010101" pitchFamily="2" charset="-122"/>
                <a:ea typeface="华文新魏" panose="02010800040101010101" pitchFamily="2" charset="-122"/>
              </a:rPr>
              <a:t>、</a:t>
            </a:r>
            <a:r>
              <a:rPr lang="zh-CN" altLang="zh-CN" sz="2800" dirty="0">
                <a:latin typeface="华文新魏" panose="02010800040101010101" pitchFamily="2" charset="-122"/>
                <a:ea typeface="华文新魏" panose="02010800040101010101" pitchFamily="2" charset="-122"/>
              </a:rPr>
              <a:t>区块链是一个放在非安全环境中的分布式数据库（系统）。</a:t>
            </a:r>
            <a:endParaRPr lang="en-US" altLang="zh-CN" sz="2800" dirty="0">
              <a:latin typeface="华文新魏" panose="02010800040101010101" pitchFamily="2" charset="-122"/>
              <a:ea typeface="华文新魏" panose="02010800040101010101" pitchFamily="2" charset="-122"/>
            </a:endParaRPr>
          </a:p>
          <a:p>
            <a:pPr lvl="0"/>
            <a:endParaRPr lang="zh-CN" altLang="zh-CN" sz="2800" dirty="0">
              <a:latin typeface="华文新魏" panose="02010800040101010101" pitchFamily="2" charset="-122"/>
              <a:ea typeface="华文新魏" panose="02010800040101010101" pitchFamily="2" charset="-122"/>
            </a:endParaRPr>
          </a:p>
          <a:p>
            <a:pPr lvl="0"/>
            <a:r>
              <a:rPr lang="en-US" altLang="zh-CN" sz="2800" dirty="0">
                <a:latin typeface="华文新魏" panose="02010800040101010101" pitchFamily="2" charset="-122"/>
                <a:ea typeface="华文新魏" panose="02010800040101010101" pitchFamily="2" charset="-122"/>
              </a:rPr>
              <a:t>2</a:t>
            </a:r>
            <a:r>
              <a:rPr lang="zh-CN" altLang="en-US" sz="2800" dirty="0">
                <a:latin typeface="华文新魏" panose="02010800040101010101" pitchFamily="2" charset="-122"/>
                <a:ea typeface="华文新魏" panose="02010800040101010101" pitchFamily="2" charset="-122"/>
              </a:rPr>
              <a:t>、</a:t>
            </a:r>
            <a:r>
              <a:rPr lang="zh-CN" altLang="zh-CN" sz="2800" dirty="0">
                <a:latin typeface="华文新魏" panose="02010800040101010101" pitchFamily="2" charset="-122"/>
                <a:ea typeface="华文新魏" panose="02010800040101010101" pitchFamily="2" charset="-122"/>
              </a:rPr>
              <a:t>区块链采用密码学的方法来保证已有数据不可能被篡改。</a:t>
            </a:r>
            <a:endParaRPr lang="en-US" altLang="zh-CN" sz="2800" dirty="0">
              <a:latin typeface="华文新魏" panose="02010800040101010101" pitchFamily="2" charset="-122"/>
              <a:ea typeface="华文新魏" panose="02010800040101010101" pitchFamily="2" charset="-122"/>
            </a:endParaRPr>
          </a:p>
          <a:p>
            <a:pPr lvl="0"/>
            <a:endParaRPr lang="zh-CN" altLang="zh-CN" sz="2800" dirty="0">
              <a:latin typeface="华文新魏" panose="02010800040101010101" pitchFamily="2" charset="-122"/>
              <a:ea typeface="华文新魏" panose="02010800040101010101" pitchFamily="2" charset="-122"/>
            </a:endParaRPr>
          </a:p>
          <a:p>
            <a:pPr lvl="0"/>
            <a:r>
              <a:rPr lang="en-US" altLang="zh-CN" sz="2800" dirty="0">
                <a:latin typeface="华文新魏" panose="02010800040101010101" pitchFamily="2" charset="-122"/>
                <a:ea typeface="华文新魏" panose="02010800040101010101" pitchFamily="2" charset="-122"/>
              </a:rPr>
              <a:t>3</a:t>
            </a:r>
            <a:r>
              <a:rPr lang="zh-CN" altLang="en-US" sz="2800" dirty="0">
                <a:latin typeface="华文新魏" panose="02010800040101010101" pitchFamily="2" charset="-122"/>
                <a:ea typeface="华文新魏" panose="02010800040101010101" pitchFamily="2" charset="-122"/>
              </a:rPr>
              <a:t>、</a:t>
            </a:r>
            <a:r>
              <a:rPr lang="zh-CN" altLang="zh-CN" sz="2800" dirty="0">
                <a:latin typeface="华文新魏" panose="02010800040101010101" pitchFamily="2" charset="-122"/>
                <a:ea typeface="华文新魏" panose="02010800040101010101" pitchFamily="2" charset="-122"/>
              </a:rPr>
              <a:t>区块链采用共识算法来对于新增数据达成共识。</a:t>
            </a:r>
          </a:p>
          <a:p>
            <a:pPr>
              <a:lnSpc>
                <a:spcPct val="150000"/>
              </a:lnSpc>
            </a:pPr>
            <a:endParaRPr lang="zh-CN" altLang="en-US" dirty="0">
              <a:latin typeface="Calibri" panose="020F0502020204030204" pitchFamily="34" charset="0"/>
              <a:cs typeface="Calibri" panose="020F0502020204030204" pitchFamily="34" charset="0"/>
            </a:endParaRPr>
          </a:p>
        </p:txBody>
      </p:sp>
      <p:sp>
        <p:nvSpPr>
          <p:cNvPr id="2" name="文本框 1"/>
          <p:cNvSpPr txBox="1"/>
          <p:nvPr/>
        </p:nvSpPr>
        <p:spPr>
          <a:xfrm>
            <a:off x="767557" y="542044"/>
            <a:ext cx="7508425" cy="369332"/>
          </a:xfrm>
          <a:prstGeom prst="rect">
            <a:avLst/>
          </a:prstGeom>
          <a:noFill/>
        </p:spPr>
        <p:txBody>
          <a:bodyPr wrap="square" rtlCol="0">
            <a:spAutoFit/>
          </a:bodyPr>
          <a:lstStyle/>
          <a:p>
            <a:r>
              <a:rPr lang="zh-CN" altLang="en-US" b="0" i="0" dirty="0">
                <a:solidFill>
                  <a:srgbClr val="333333"/>
                </a:solidFill>
                <a:effectLst/>
                <a:latin typeface="Arial" panose="020B0604020202090204" pitchFamily="34" charset="0"/>
              </a:rPr>
              <a:t>“不可伪造”“全程留痕”“可以追溯”“公开透明”“集体维护”</a:t>
            </a:r>
            <a:endParaRPr lang="zh-CN" altLang="en-US" dirty="0">
              <a:solidFill>
                <a:srgbClr val="F7F7F7"/>
              </a:solidFill>
            </a:endParaRPr>
          </a:p>
        </p:txBody>
      </p:sp>
    </p:spTree>
    <p:extLst>
      <p:ext uri="{BB962C8B-B14F-4D97-AF65-F5344CB8AC3E}">
        <p14:creationId xmlns:p14="http://schemas.microsoft.com/office/powerpoint/2010/main" val="342168293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4"/>
                                        </p:tgtEl>
                                        <p:attrNameLst>
                                          <p:attrName>style.visibility</p:attrName>
                                        </p:attrNameLst>
                                      </p:cBhvr>
                                      <p:to>
                                        <p:strVal val="visible"/>
                                      </p:to>
                                    </p:set>
                                    <p:animEffect transition="in" filter="fade">
                                      <p:cBhvr>
                                        <p:cTn id="7" dur="500"/>
                                        <p:tgtEl>
                                          <p:spTgt spid="104"/>
                                        </p:tgtEl>
                                      </p:cBhvr>
                                    </p:animEffect>
                                  </p:childTnLst>
                                </p:cTn>
                              </p:par>
                            </p:childTnLst>
                          </p:cTn>
                        </p:par>
                        <p:par>
                          <p:cTn id="8" fill="hold">
                            <p:stCondLst>
                              <p:cond delay="500"/>
                            </p:stCondLst>
                            <p:childTnLst>
                              <p:par>
                                <p:cTn id="9" presetID="10" presetClass="entr" presetSubtype="0" fill="hold" grpId="0" nodeType="afterEffect">
                                  <p:stCondLst>
                                    <p:cond delay="25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148">
                                            <p:txEl>
                                              <p:pRg st="0" end="0"/>
                                            </p:txEl>
                                          </p:spTgt>
                                        </p:tgtEl>
                                        <p:attrNameLst>
                                          <p:attrName>style.visibility</p:attrName>
                                        </p:attrNameLst>
                                      </p:cBhvr>
                                      <p:to>
                                        <p:strVal val="visible"/>
                                      </p:to>
                                    </p:set>
                                    <p:animEffect transition="in" filter="fade">
                                      <p:cBhvr>
                                        <p:cTn id="16" dur="500"/>
                                        <p:tgtEl>
                                          <p:spTgt spid="148">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148">
                                            <p:txEl>
                                              <p:pRg st="2" end="2"/>
                                            </p:txEl>
                                          </p:spTgt>
                                        </p:tgtEl>
                                        <p:attrNameLst>
                                          <p:attrName>style.visibility</p:attrName>
                                        </p:attrNameLst>
                                      </p:cBhvr>
                                      <p:to>
                                        <p:strVal val="visible"/>
                                      </p:to>
                                    </p:set>
                                    <p:animEffect transition="in" filter="fade">
                                      <p:cBhvr>
                                        <p:cTn id="21" dur="500"/>
                                        <p:tgtEl>
                                          <p:spTgt spid="148">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148">
                                            <p:txEl>
                                              <p:pRg st="4" end="4"/>
                                            </p:txEl>
                                          </p:spTgt>
                                        </p:tgtEl>
                                        <p:attrNameLst>
                                          <p:attrName>style.visibility</p:attrName>
                                        </p:attrNameLst>
                                      </p:cBhvr>
                                      <p:to>
                                        <p:strVal val="visible"/>
                                      </p:to>
                                    </p:set>
                                    <p:animEffect transition="in" filter="fade">
                                      <p:cBhvr>
                                        <p:cTn id="26" dur="500"/>
                                        <p:tgtEl>
                                          <p:spTgt spid="14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 name="文本框 148"/>
          <p:cNvSpPr txBox="1"/>
          <p:nvPr/>
        </p:nvSpPr>
        <p:spPr>
          <a:xfrm>
            <a:off x="4032310" y="1043808"/>
            <a:ext cx="2063690" cy="523220"/>
          </a:xfrm>
          <a:prstGeom prst="rect">
            <a:avLst/>
          </a:prstGeom>
          <a:solidFill>
            <a:srgbClr val="595959"/>
          </a:solidFill>
        </p:spPr>
        <p:txBody>
          <a:bodyPr wrap="square" rtlCol="0">
            <a:spAutoFit/>
          </a:bodyPr>
          <a:lstStyle/>
          <a:p>
            <a:pPr algn="ctr"/>
            <a:r>
              <a:rPr lang="en-US" altLang="zh-CN" sz="2800" dirty="0">
                <a:solidFill>
                  <a:schemeClr val="bg1"/>
                </a:solidFill>
              </a:rPr>
              <a:t>《</a:t>
            </a:r>
            <a:r>
              <a:rPr lang="zh-CN" altLang="en-US" sz="2800" dirty="0">
                <a:solidFill>
                  <a:schemeClr val="bg1"/>
                </a:solidFill>
              </a:rPr>
              <a:t>透彻</a:t>
            </a:r>
            <a:r>
              <a:rPr lang="en-US" altLang="zh-CN" sz="2800" dirty="0">
                <a:solidFill>
                  <a:schemeClr val="bg1"/>
                </a:solidFill>
              </a:rPr>
              <a:t>》</a:t>
            </a:r>
            <a:endParaRPr lang="zh-CN" altLang="en-US" sz="2800" dirty="0">
              <a:solidFill>
                <a:schemeClr val="bg1"/>
              </a:solidFill>
            </a:endParaRPr>
          </a:p>
        </p:txBody>
      </p:sp>
      <p:grpSp>
        <p:nvGrpSpPr>
          <p:cNvPr id="104" name="组合 103"/>
          <p:cNvGrpSpPr/>
          <p:nvPr/>
        </p:nvGrpSpPr>
        <p:grpSpPr>
          <a:xfrm>
            <a:off x="767557" y="217775"/>
            <a:ext cx="3404400" cy="666613"/>
            <a:chOff x="767557" y="217775"/>
            <a:chExt cx="3404400" cy="666613"/>
          </a:xfrm>
        </p:grpSpPr>
        <p:sp>
          <p:nvSpPr>
            <p:cNvPr id="105" name="文本框 104"/>
            <p:cNvSpPr txBox="1"/>
            <p:nvPr/>
          </p:nvSpPr>
          <p:spPr>
            <a:xfrm>
              <a:off x="876640" y="217775"/>
              <a:ext cx="3295317" cy="400110"/>
            </a:xfrm>
            <a:prstGeom prst="rect">
              <a:avLst/>
            </a:prstGeom>
            <a:noFill/>
          </p:spPr>
          <p:txBody>
            <a:bodyPr wrap="square" rtlCol="0">
              <a:spAutoFit/>
              <a:scene3d>
                <a:camera prst="orthographicFront"/>
                <a:lightRig rig="threePt" dir="t"/>
              </a:scene3d>
              <a:sp3d contourW="12700"/>
            </a:bodyPr>
            <a:lstStyle/>
            <a:p>
              <a:pPr marL="0" marR="0" lvl="0" indent="0" defTabSz="914400" eaLnBrk="1" fontAlgn="auto" latinLnBrk="0" hangingPunct="1">
                <a:lnSpc>
                  <a:spcPct val="100000"/>
                </a:lnSpc>
                <a:spcBef>
                  <a:spcPts val="0"/>
                </a:spcBef>
                <a:spcAft>
                  <a:spcPts val="0"/>
                </a:spcAft>
                <a:buClrTx/>
                <a:buSzTx/>
                <a:buFontTx/>
                <a:buNone/>
                <a:defRPr/>
              </a:pPr>
              <a:r>
                <a:rPr lang="zh-CN" altLang="en-US" sz="2000" b="1" kern="0" dirty="0">
                  <a:latin typeface="微软雅黑"/>
                </a:rPr>
                <a:t>区块链：一种数据结构</a:t>
              </a:r>
            </a:p>
          </p:txBody>
        </p:sp>
        <p:sp>
          <p:nvSpPr>
            <p:cNvPr id="107" name="矩形: 圆角 106"/>
            <p:cNvSpPr/>
            <p:nvPr/>
          </p:nvSpPr>
          <p:spPr>
            <a:xfrm>
              <a:off x="767557" y="271524"/>
              <a:ext cx="90035" cy="612864"/>
            </a:xfrm>
            <a:prstGeom prst="roundRect">
              <a:avLst>
                <a:gd name="adj" fmla="val 50000"/>
              </a:avLst>
            </a:prstGeom>
            <a:solidFill>
              <a:schemeClr val="tx1">
                <a:lumMod val="50000"/>
                <a:lumOff val="5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90204"/>
                <a:ea typeface="微软雅黑"/>
                <a:cs typeface="+mn-cs"/>
              </a:endParaRPr>
            </a:p>
          </p:txBody>
        </p:sp>
      </p:grpSp>
      <p:sp>
        <p:nvSpPr>
          <p:cNvPr id="148" name="矩形 147"/>
          <p:cNvSpPr/>
          <p:nvPr/>
        </p:nvSpPr>
        <p:spPr>
          <a:xfrm>
            <a:off x="4032310" y="1699459"/>
            <a:ext cx="7670416" cy="4618572"/>
          </a:xfrm>
          <a:prstGeom prst="rect">
            <a:avLst/>
          </a:prstGeom>
        </p:spPr>
        <p:txBody>
          <a:bodyPr wrap="square">
            <a:spAutoFit/>
          </a:bodyPr>
          <a:lstStyle/>
          <a:p>
            <a:pPr>
              <a:lnSpc>
                <a:spcPct val="150000"/>
              </a:lnSpc>
            </a:pPr>
            <a:r>
              <a:rPr lang="zh-CN" altLang="en-US" b="1" dirty="0">
                <a:latin typeface="Calibri" panose="020F0502020204030204" pitchFamily="34" charset="0"/>
                <a:cs typeface="Calibri" panose="020F0502020204030204" pitchFamily="34" charset="0"/>
              </a:rPr>
              <a:t>去中心化：</a:t>
            </a:r>
            <a:r>
              <a:rPr lang="zh-CN" altLang="en-US" dirty="0">
                <a:latin typeface="Calibri" panose="020F0502020204030204" pitchFamily="34" charset="0"/>
                <a:cs typeface="Calibri" panose="020F0502020204030204" pitchFamily="34" charset="0"/>
              </a:rPr>
              <a:t>每个锁都相当于区块链上的一个节点，代表着一个业主，他们拥有同样的使用权利，并且不需要统一管理。</a:t>
            </a:r>
            <a:endParaRPr lang="en-US" altLang="zh-CN" dirty="0">
              <a:latin typeface="Calibri" panose="020F0502020204030204" pitchFamily="34" charset="0"/>
              <a:cs typeface="Calibri" panose="020F0502020204030204" pitchFamily="34" charset="0"/>
            </a:endParaRPr>
          </a:p>
          <a:p>
            <a:pPr>
              <a:lnSpc>
                <a:spcPct val="150000"/>
              </a:lnSpc>
            </a:pPr>
            <a:r>
              <a:rPr lang="zh-CN" altLang="en-US" b="1" dirty="0">
                <a:latin typeface="Calibri" panose="020F0502020204030204" pitchFamily="34" charset="0"/>
                <a:cs typeface="Calibri" panose="020F0502020204030204" pitchFamily="34" charset="0"/>
              </a:rPr>
              <a:t>开放性：</a:t>
            </a:r>
            <a:r>
              <a:rPr lang="en-US" altLang="zh-CN" dirty="0">
                <a:latin typeface="Calibri" panose="020F0502020204030204" pitchFamily="34" charset="0"/>
                <a:cs typeface="Calibri" panose="020F0502020204030204" pitchFamily="34" charset="0"/>
              </a:rPr>
              <a:t>66</a:t>
            </a:r>
            <a:r>
              <a:rPr lang="zh-CN" altLang="en-US" dirty="0">
                <a:latin typeface="Calibri" panose="020F0502020204030204" pitchFamily="34" charset="0"/>
                <a:cs typeface="Calibri" panose="020F0502020204030204" pitchFamily="34" charset="0"/>
              </a:rPr>
              <a:t>把锁放在外面任何人都能看见。</a:t>
            </a:r>
            <a:endParaRPr lang="en-US" altLang="zh-CN" dirty="0">
              <a:latin typeface="Calibri" panose="020F0502020204030204" pitchFamily="34" charset="0"/>
              <a:cs typeface="Calibri" panose="020F0502020204030204" pitchFamily="34" charset="0"/>
            </a:endParaRPr>
          </a:p>
          <a:p>
            <a:pPr>
              <a:lnSpc>
                <a:spcPct val="150000"/>
              </a:lnSpc>
            </a:pPr>
            <a:r>
              <a:rPr lang="zh-CN" altLang="en-US" b="1" i="0" dirty="0">
                <a:solidFill>
                  <a:srgbClr val="191919"/>
                </a:solidFill>
                <a:effectLst/>
                <a:latin typeface="PingFang SC" panose="020B0400000000000000" charset="-122"/>
              </a:rPr>
              <a:t>独立性</a:t>
            </a:r>
            <a:r>
              <a:rPr lang="zh-CN" altLang="en-US" b="1" i="0" dirty="0">
                <a:solidFill>
                  <a:srgbClr val="191919"/>
                </a:solidFill>
                <a:effectLst/>
                <a:latin typeface="Calibri" panose="020F0502020204030204" pitchFamily="34" charset="0"/>
                <a:cs typeface="Calibri" panose="020F0502020204030204" pitchFamily="34" charset="0"/>
              </a:rPr>
              <a:t>：</a:t>
            </a:r>
            <a:r>
              <a:rPr lang="zh-CN" altLang="en-US" i="0" dirty="0">
                <a:solidFill>
                  <a:srgbClr val="191919"/>
                </a:solidFill>
                <a:effectLst/>
                <a:latin typeface="Calibri" panose="020F0502020204030204" pitchFamily="34" charset="0"/>
                <a:cs typeface="Calibri" panose="020F0502020204030204" pitchFamily="34" charset="0"/>
              </a:rPr>
              <a:t>每个业主作为一个节点，不需要任何人，就能独立的开门。</a:t>
            </a:r>
            <a:endParaRPr lang="en-US" altLang="zh-CN" i="0" dirty="0">
              <a:solidFill>
                <a:srgbClr val="191919"/>
              </a:solidFill>
              <a:effectLst/>
              <a:latin typeface="Calibri" panose="020F0502020204030204" pitchFamily="34" charset="0"/>
              <a:cs typeface="Calibri" panose="020F0502020204030204" pitchFamily="34" charset="0"/>
            </a:endParaRPr>
          </a:p>
          <a:p>
            <a:pPr>
              <a:lnSpc>
                <a:spcPct val="150000"/>
              </a:lnSpc>
            </a:pPr>
            <a:r>
              <a:rPr lang="zh-CN" altLang="en-US" b="1" i="0" dirty="0">
                <a:solidFill>
                  <a:srgbClr val="191919"/>
                </a:solidFill>
                <a:effectLst/>
                <a:latin typeface="PingFang SC" panose="020B0400000000000000" charset="-122"/>
              </a:rPr>
              <a:t>可追溯性</a:t>
            </a:r>
            <a:r>
              <a:rPr lang="zh-CN" altLang="en-US" b="1" dirty="0">
                <a:solidFill>
                  <a:srgbClr val="191919"/>
                </a:solidFill>
                <a:latin typeface="Calibri" panose="020F0502020204030204" pitchFamily="34" charset="0"/>
                <a:cs typeface="Calibri" panose="020F0502020204030204" pitchFamily="34" charset="0"/>
              </a:rPr>
              <a:t>：</a:t>
            </a:r>
            <a:r>
              <a:rPr lang="zh-CN" altLang="en-US" i="0" dirty="0">
                <a:solidFill>
                  <a:srgbClr val="191919"/>
                </a:solidFill>
                <a:effectLst/>
                <a:latin typeface="PingFang SC" panose="020B0400000000000000" charset="-122"/>
              </a:rPr>
              <a:t>每把锁都记录着不同业主的相关信息，谁如果没有锁门就找直接找谁。</a:t>
            </a:r>
            <a:endParaRPr lang="en-US" altLang="zh-CN" i="0" dirty="0">
              <a:solidFill>
                <a:srgbClr val="191919"/>
              </a:solidFill>
              <a:effectLst/>
              <a:latin typeface="PingFang SC" panose="020B0400000000000000" charset="-122"/>
            </a:endParaRPr>
          </a:p>
          <a:p>
            <a:pPr>
              <a:lnSpc>
                <a:spcPct val="150000"/>
              </a:lnSpc>
            </a:pPr>
            <a:r>
              <a:rPr lang="zh-CN" altLang="en-US" b="1" i="0" dirty="0">
                <a:solidFill>
                  <a:srgbClr val="191919"/>
                </a:solidFill>
                <a:effectLst/>
                <a:latin typeface="PingFang SC" panose="020B0400000000000000" charset="-122"/>
              </a:rPr>
              <a:t>不可篡改性</a:t>
            </a:r>
            <a:r>
              <a:rPr lang="zh-CN" altLang="en-US" b="1" dirty="0">
                <a:solidFill>
                  <a:srgbClr val="191919"/>
                </a:solidFill>
                <a:latin typeface="PingFang SC" panose="020B0400000000000000" charset="-122"/>
              </a:rPr>
              <a:t>：</a:t>
            </a:r>
            <a:r>
              <a:rPr lang="zh-CN" altLang="en-US" dirty="0">
                <a:solidFill>
                  <a:srgbClr val="191919"/>
                </a:solidFill>
                <a:latin typeface="PingFang SC" panose="020B0400000000000000" charset="-122"/>
              </a:rPr>
              <a:t>小区的</a:t>
            </a:r>
            <a:r>
              <a:rPr lang="en-US" altLang="zh-CN" dirty="0">
                <a:solidFill>
                  <a:srgbClr val="191919"/>
                </a:solidFill>
                <a:latin typeface="PingFang SC" panose="020B0400000000000000" charset="-122"/>
              </a:rPr>
              <a:t>66</a:t>
            </a:r>
            <a:r>
              <a:rPr lang="zh-CN" altLang="en-US" dirty="0">
                <a:solidFill>
                  <a:srgbClr val="191919"/>
                </a:solidFill>
                <a:latin typeface="PingFang SC" panose="020B0400000000000000" charset="-122"/>
              </a:rPr>
              <a:t>把锁门禁系统相当于区块链，每个业主的锁相当于区块链中的一条信息，每把锁对应一个业主，仅此业主和一把钥匙，如果汽车要进入，业主主需要下车拿出钥匙开锁，才能打开两扇门，车辆进入后，再下车将门锁锁上，这样，其他人要进去就很难了。简单来说就是，就是一人一锁一钥匙。</a:t>
            </a:r>
            <a:endParaRPr lang="zh-CN" altLang="en-US" dirty="0">
              <a:latin typeface="Calibri" panose="020F0502020204030204" pitchFamily="34" charset="0"/>
              <a:cs typeface="Calibri" panose="020F0502020204030204" pitchFamily="34" charset="0"/>
            </a:endParaRPr>
          </a:p>
        </p:txBody>
      </p:sp>
      <p:sp>
        <p:nvSpPr>
          <p:cNvPr id="2" name="文本框 1"/>
          <p:cNvSpPr txBox="1"/>
          <p:nvPr/>
        </p:nvSpPr>
        <p:spPr>
          <a:xfrm>
            <a:off x="767557" y="542044"/>
            <a:ext cx="7508425" cy="369332"/>
          </a:xfrm>
          <a:prstGeom prst="rect">
            <a:avLst/>
          </a:prstGeom>
          <a:noFill/>
        </p:spPr>
        <p:txBody>
          <a:bodyPr wrap="square" rtlCol="0">
            <a:spAutoFit/>
          </a:bodyPr>
          <a:lstStyle/>
          <a:p>
            <a:r>
              <a:rPr lang="zh-CN" altLang="en-US" b="0" i="0" dirty="0">
                <a:solidFill>
                  <a:srgbClr val="333333"/>
                </a:solidFill>
                <a:effectLst/>
                <a:latin typeface="Arial" panose="020B0604020202090204" pitchFamily="34" charset="0"/>
              </a:rPr>
              <a:t>“不可伪造”“全程留痕”“可以追溯”“公开透明”“集体维护”</a:t>
            </a:r>
            <a:endParaRPr lang="zh-CN" altLang="en-US" dirty="0">
              <a:solidFill>
                <a:srgbClr val="F7F7F7"/>
              </a:solidFill>
            </a:endParaRPr>
          </a:p>
        </p:txBody>
      </p:sp>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9274" y="884388"/>
            <a:ext cx="3349224" cy="5622355"/>
          </a:xfrm>
          <a:prstGeom prst="rect">
            <a:avLst/>
          </a:prstGeom>
        </p:spPr>
      </p:pic>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4"/>
                                        </p:tgtEl>
                                        <p:attrNameLst>
                                          <p:attrName>style.visibility</p:attrName>
                                        </p:attrNameLst>
                                      </p:cBhvr>
                                      <p:to>
                                        <p:strVal val="visible"/>
                                      </p:to>
                                    </p:set>
                                    <p:animEffect transition="in" filter="fade">
                                      <p:cBhvr>
                                        <p:cTn id="7" dur="500"/>
                                        <p:tgtEl>
                                          <p:spTgt spid="104"/>
                                        </p:tgtEl>
                                      </p:cBhvr>
                                    </p:animEffect>
                                  </p:childTnLst>
                                </p:cTn>
                              </p:par>
                            </p:childTnLst>
                          </p:cTn>
                        </p:par>
                        <p:par>
                          <p:cTn id="8" fill="hold">
                            <p:stCondLst>
                              <p:cond delay="500"/>
                            </p:stCondLst>
                            <p:childTnLst>
                              <p:par>
                                <p:cTn id="9" presetID="10" presetClass="entr" presetSubtype="0" fill="hold" grpId="0" nodeType="afterEffect">
                                  <p:stCondLst>
                                    <p:cond delay="25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149"/>
                                        </p:tgtEl>
                                        <p:attrNameLst>
                                          <p:attrName>style.visibility</p:attrName>
                                        </p:attrNameLst>
                                      </p:cBhvr>
                                      <p:to>
                                        <p:strVal val="visible"/>
                                      </p:to>
                                    </p:set>
                                    <p:animEffect transition="in" filter="fade">
                                      <p:cBhvr>
                                        <p:cTn id="16" dur="500"/>
                                        <p:tgtEl>
                                          <p:spTgt spid="149"/>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fade">
                                      <p:cBhvr>
                                        <p:cTn id="21" dur="1000"/>
                                        <p:tgtEl>
                                          <p:spTgt spid="4"/>
                                        </p:tgtEl>
                                      </p:cBhvr>
                                    </p:animEffect>
                                    <p:anim calcmode="lin" valueType="num">
                                      <p:cBhvr>
                                        <p:cTn id="22" dur="1000" fill="hold"/>
                                        <p:tgtEl>
                                          <p:spTgt spid="4"/>
                                        </p:tgtEl>
                                        <p:attrNameLst>
                                          <p:attrName>ppt_x</p:attrName>
                                        </p:attrNameLst>
                                      </p:cBhvr>
                                      <p:tavLst>
                                        <p:tav tm="0">
                                          <p:val>
                                            <p:strVal val="#ppt_x"/>
                                          </p:val>
                                        </p:tav>
                                        <p:tav tm="100000">
                                          <p:val>
                                            <p:strVal val="#ppt_x"/>
                                          </p:val>
                                        </p:tav>
                                      </p:tavLst>
                                    </p:anim>
                                    <p:anim calcmode="lin" valueType="num">
                                      <p:cBhvr>
                                        <p:cTn id="23"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148">
                                            <p:txEl>
                                              <p:pRg st="0" end="0"/>
                                            </p:txEl>
                                          </p:spTgt>
                                        </p:tgtEl>
                                        <p:attrNameLst>
                                          <p:attrName>style.visibility</p:attrName>
                                        </p:attrNameLst>
                                      </p:cBhvr>
                                      <p:to>
                                        <p:strVal val="visible"/>
                                      </p:to>
                                    </p:set>
                                    <p:animEffect transition="in" filter="fade">
                                      <p:cBhvr>
                                        <p:cTn id="28" dur="500"/>
                                        <p:tgtEl>
                                          <p:spTgt spid="148">
                                            <p:txEl>
                                              <p:pRg st="0" end="0"/>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148">
                                            <p:txEl>
                                              <p:pRg st="1" end="1"/>
                                            </p:txEl>
                                          </p:spTgt>
                                        </p:tgtEl>
                                        <p:attrNameLst>
                                          <p:attrName>style.visibility</p:attrName>
                                        </p:attrNameLst>
                                      </p:cBhvr>
                                      <p:to>
                                        <p:strVal val="visible"/>
                                      </p:to>
                                    </p:set>
                                    <p:animEffect transition="in" filter="fade">
                                      <p:cBhvr>
                                        <p:cTn id="33" dur="500"/>
                                        <p:tgtEl>
                                          <p:spTgt spid="148">
                                            <p:txEl>
                                              <p:pRg st="1" end="1"/>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148">
                                            <p:txEl>
                                              <p:pRg st="2" end="2"/>
                                            </p:txEl>
                                          </p:spTgt>
                                        </p:tgtEl>
                                        <p:attrNameLst>
                                          <p:attrName>style.visibility</p:attrName>
                                        </p:attrNameLst>
                                      </p:cBhvr>
                                      <p:to>
                                        <p:strVal val="visible"/>
                                      </p:to>
                                    </p:set>
                                    <p:animEffect transition="in" filter="fade">
                                      <p:cBhvr>
                                        <p:cTn id="38" dur="500"/>
                                        <p:tgtEl>
                                          <p:spTgt spid="148">
                                            <p:txEl>
                                              <p:pRg st="2" end="2"/>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148">
                                            <p:txEl>
                                              <p:pRg st="3" end="3"/>
                                            </p:txEl>
                                          </p:spTgt>
                                        </p:tgtEl>
                                        <p:attrNameLst>
                                          <p:attrName>style.visibility</p:attrName>
                                        </p:attrNameLst>
                                      </p:cBhvr>
                                      <p:to>
                                        <p:strVal val="visible"/>
                                      </p:to>
                                    </p:set>
                                    <p:animEffect transition="in" filter="fade">
                                      <p:cBhvr>
                                        <p:cTn id="43" dur="500"/>
                                        <p:tgtEl>
                                          <p:spTgt spid="148">
                                            <p:txEl>
                                              <p:pRg st="3" end="3"/>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148">
                                            <p:txEl>
                                              <p:pRg st="4" end="4"/>
                                            </p:txEl>
                                          </p:spTgt>
                                        </p:tgtEl>
                                        <p:attrNameLst>
                                          <p:attrName>style.visibility</p:attrName>
                                        </p:attrNameLst>
                                      </p:cBhvr>
                                      <p:to>
                                        <p:strVal val="visible"/>
                                      </p:to>
                                    </p:set>
                                    <p:animEffect transition="in" filter="fade">
                                      <p:cBhvr>
                                        <p:cTn id="48" dur="500"/>
                                        <p:tgtEl>
                                          <p:spTgt spid="14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9" grpId="0" animBg="1"/>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4" name="组合 103"/>
          <p:cNvGrpSpPr/>
          <p:nvPr/>
        </p:nvGrpSpPr>
        <p:grpSpPr>
          <a:xfrm>
            <a:off x="767557" y="271524"/>
            <a:ext cx="3385352" cy="612864"/>
            <a:chOff x="767557" y="271524"/>
            <a:chExt cx="3385352" cy="612864"/>
          </a:xfrm>
        </p:grpSpPr>
        <p:sp>
          <p:nvSpPr>
            <p:cNvPr id="105" name="文本框 104"/>
            <p:cNvSpPr txBox="1"/>
            <p:nvPr/>
          </p:nvSpPr>
          <p:spPr>
            <a:xfrm>
              <a:off x="857592" y="339914"/>
              <a:ext cx="3295317" cy="400110"/>
            </a:xfrm>
            <a:prstGeom prst="rect">
              <a:avLst/>
            </a:prstGeom>
            <a:noFill/>
          </p:spPr>
          <p:txBody>
            <a:bodyPr wrap="square" rtlCol="0">
              <a:spAutoFit/>
              <a:scene3d>
                <a:camera prst="orthographicFront"/>
                <a:lightRig rig="threePt" dir="t"/>
              </a:scene3d>
              <a:sp3d contourW="12700"/>
            </a:bodyPr>
            <a:lstStyle/>
            <a:p>
              <a:pPr marL="0" marR="0" lvl="0" indent="0" defTabSz="914400" eaLnBrk="1" fontAlgn="auto" latinLnBrk="0" hangingPunct="1">
                <a:lnSpc>
                  <a:spcPct val="100000"/>
                </a:lnSpc>
                <a:spcBef>
                  <a:spcPts val="0"/>
                </a:spcBef>
                <a:spcAft>
                  <a:spcPts val="0"/>
                </a:spcAft>
                <a:buClrTx/>
                <a:buSzTx/>
                <a:buFontTx/>
                <a:buNone/>
                <a:defRPr/>
              </a:pPr>
              <a:r>
                <a:rPr lang="zh-CN" altLang="en-US" sz="2000" b="1" kern="0" dirty="0">
                  <a:latin typeface="微软雅黑"/>
                </a:rPr>
                <a:t>区块链与挖矿</a:t>
              </a:r>
            </a:p>
          </p:txBody>
        </p:sp>
        <p:sp>
          <p:nvSpPr>
            <p:cNvPr id="107" name="矩形: 圆角 106"/>
            <p:cNvSpPr/>
            <p:nvPr/>
          </p:nvSpPr>
          <p:spPr>
            <a:xfrm>
              <a:off x="767557" y="271524"/>
              <a:ext cx="90035" cy="612864"/>
            </a:xfrm>
            <a:prstGeom prst="roundRect">
              <a:avLst>
                <a:gd name="adj" fmla="val 50000"/>
              </a:avLst>
            </a:prstGeom>
            <a:solidFill>
              <a:schemeClr val="tx1">
                <a:lumMod val="50000"/>
                <a:lumOff val="5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90204"/>
                <a:ea typeface="微软雅黑"/>
                <a:cs typeface="+mn-cs"/>
              </a:endParaRPr>
            </a:p>
          </p:txBody>
        </p:sp>
      </p:grpSp>
      <p:pic>
        <p:nvPicPr>
          <p:cNvPr id="3" name="图片 2">
            <a:extLst>
              <a:ext uri="{FF2B5EF4-FFF2-40B4-BE49-F238E27FC236}">
                <a16:creationId xmlns:a16="http://schemas.microsoft.com/office/drawing/2014/main" id="{96B0959E-6857-4B06-81BC-B87D033C2B3C}"/>
              </a:ext>
            </a:extLst>
          </p:cNvPr>
          <p:cNvPicPr>
            <a:picLocks noChangeAspect="1"/>
          </p:cNvPicPr>
          <p:nvPr/>
        </p:nvPicPr>
        <p:blipFill>
          <a:blip r:embed="rId3"/>
          <a:stretch>
            <a:fillRect/>
          </a:stretch>
        </p:blipFill>
        <p:spPr>
          <a:xfrm>
            <a:off x="643928" y="1114699"/>
            <a:ext cx="10904143" cy="5086076"/>
          </a:xfrm>
          <a:prstGeom prst="rect">
            <a:avLst/>
          </a:prstGeom>
        </p:spPr>
      </p:pic>
    </p:spTree>
    <p:extLst>
      <p:ext uri="{BB962C8B-B14F-4D97-AF65-F5344CB8AC3E}">
        <p14:creationId xmlns:p14="http://schemas.microsoft.com/office/powerpoint/2010/main" val="248232363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4"/>
                                        </p:tgtEl>
                                        <p:attrNameLst>
                                          <p:attrName>style.visibility</p:attrName>
                                        </p:attrNameLst>
                                      </p:cBhvr>
                                      <p:to>
                                        <p:strVal val="visible"/>
                                      </p:to>
                                    </p:set>
                                    <p:animEffect transition="in" filter="fade">
                                      <p:cBhvr>
                                        <p:cTn id="7" dur="500"/>
                                        <p:tgtEl>
                                          <p:spTgt spid="104"/>
                                        </p:tgtEl>
                                      </p:cBhvr>
                                    </p:animEffect>
                                  </p:childTnLst>
                                </p:cTn>
                              </p:par>
                              <p:par>
                                <p:cTn id="8" presetID="2" presetClass="entr" presetSubtype="4"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 calcmode="lin" valueType="num">
                                      <p:cBhvr additive="base">
                                        <p:cTn id="10" dur="500" fill="hold"/>
                                        <p:tgtEl>
                                          <p:spTgt spid="3"/>
                                        </p:tgtEl>
                                        <p:attrNameLst>
                                          <p:attrName>ppt_x</p:attrName>
                                        </p:attrNameLst>
                                      </p:cBhvr>
                                      <p:tavLst>
                                        <p:tav tm="0">
                                          <p:val>
                                            <p:strVal val="#ppt_x"/>
                                          </p:val>
                                        </p:tav>
                                        <p:tav tm="100000">
                                          <p:val>
                                            <p:strVal val="#ppt_x"/>
                                          </p:val>
                                        </p:tav>
                                      </p:tavLst>
                                    </p:anim>
                                    <p:anim calcmode="lin" valueType="num">
                                      <p:cBhvr additive="base">
                                        <p:cTn id="11"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9050" y="6213309"/>
            <a:ext cx="2927649" cy="630836"/>
          </a:xfrm>
          <a:prstGeom prst="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200" b="0" i="0" u="none" strike="noStrike" kern="1200" cap="none" spc="0" normalizeH="0" baseline="0" noProof="0">
              <a:ln>
                <a:noFill/>
              </a:ln>
              <a:solidFill>
                <a:srgbClr val="FFFFFF"/>
              </a:solidFill>
              <a:effectLst/>
              <a:uLnTx/>
              <a:uFillTx/>
              <a:latin typeface="+mn-ea"/>
              <a:cs typeface="阿里巴巴普惠体 B" panose="00020600040101010101" pitchFamily="18" charset="-122"/>
              <a:sym typeface="Calibri" panose="020F0502020204030204" pitchFamily="34" charset="0"/>
            </a:endParaRPr>
          </a:p>
        </p:txBody>
      </p:sp>
      <p:grpSp>
        <p:nvGrpSpPr>
          <p:cNvPr id="10" name="组合 9"/>
          <p:cNvGrpSpPr/>
          <p:nvPr/>
        </p:nvGrpSpPr>
        <p:grpSpPr>
          <a:xfrm>
            <a:off x="3836688" y="3558256"/>
            <a:ext cx="4430100" cy="624349"/>
            <a:chOff x="869933" y="2161422"/>
            <a:chExt cx="3322575" cy="468262"/>
          </a:xfrm>
        </p:grpSpPr>
        <p:sp>
          <p:nvSpPr>
            <p:cNvPr id="11" name="Diamond 288"/>
            <p:cNvSpPr/>
            <p:nvPr/>
          </p:nvSpPr>
          <p:spPr>
            <a:xfrm>
              <a:off x="869933" y="2161422"/>
              <a:ext cx="468262" cy="468262"/>
            </a:xfrm>
            <a:prstGeom prst="diamond">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normAutofit fontScale="77500" lnSpcReduction="20000"/>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3200" b="0" i="0" u="none" strike="noStrike" kern="1200" cap="none" spc="0" normalizeH="0" baseline="0" noProof="0" dirty="0">
                  <a:ln>
                    <a:noFill/>
                  </a:ln>
                  <a:solidFill>
                    <a:srgbClr val="FFFFFF"/>
                  </a:solidFill>
                  <a:effectLst/>
                  <a:uLnTx/>
                  <a:uFillTx/>
                  <a:latin typeface="+mn-ea"/>
                  <a:cs typeface="阿里巴巴普惠体 B" panose="00020600040101010101" pitchFamily="18" charset="-122"/>
                  <a:sym typeface="Calibri" panose="020F0502020204030204" pitchFamily="34" charset="0"/>
                </a:rPr>
                <a:t>03</a:t>
              </a:r>
            </a:p>
          </p:txBody>
        </p:sp>
        <p:grpSp>
          <p:nvGrpSpPr>
            <p:cNvPr id="12" name="Group 289"/>
            <p:cNvGrpSpPr/>
            <p:nvPr/>
          </p:nvGrpSpPr>
          <p:grpSpPr>
            <a:xfrm>
              <a:off x="1220577" y="2184341"/>
              <a:ext cx="2971931" cy="422424"/>
              <a:chOff x="6444107" y="1469392"/>
              <a:chExt cx="4232109" cy="563232"/>
            </a:xfrm>
          </p:grpSpPr>
          <p:sp>
            <p:nvSpPr>
              <p:cNvPr id="13" name="TextBox 298"/>
              <p:cNvSpPr txBox="1"/>
              <p:nvPr/>
            </p:nvSpPr>
            <p:spPr>
              <a:xfrm>
                <a:off x="6444107" y="1469392"/>
                <a:ext cx="4232109" cy="242864"/>
              </a:xfrm>
              <a:prstGeom prst="rect">
                <a:avLst/>
              </a:prstGeom>
              <a:noFill/>
            </p:spPr>
            <p:txBody>
              <a:bodyPr wrap="none" lIns="480000" tIns="0" rIns="0" bIns="0" anchor="b" anchorCtr="0">
                <a:normAutofit fontScale="85000" lnSpcReduction="20000"/>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135" b="1" i="0" u="none" strike="noStrike" kern="1200" cap="none" spc="0" normalizeH="0" baseline="0" noProof="0" dirty="0">
                    <a:ln>
                      <a:noFill/>
                    </a:ln>
                    <a:solidFill>
                      <a:srgbClr val="000000">
                        <a:lumMod val="65000"/>
                        <a:lumOff val="35000"/>
                      </a:srgbClr>
                    </a:solidFill>
                    <a:effectLst/>
                    <a:uLnTx/>
                    <a:uFillTx/>
                    <a:latin typeface="+mn-ea"/>
                    <a:cs typeface="阿里巴巴普惠体 B" panose="00020600040101010101" pitchFamily="18" charset="-122"/>
                    <a:sym typeface="Calibri" panose="020F0502020204030204" pitchFamily="34" charset="0"/>
                  </a:rPr>
                  <a:t>Proof of authority</a:t>
                </a:r>
                <a:endParaRPr kumimoji="0" lang="zh-CN" altLang="en-US" sz="2135" b="1" i="0" u="none" strike="noStrike" kern="1200" cap="none" spc="0" normalizeH="0" baseline="0" noProof="0" dirty="0">
                  <a:ln>
                    <a:noFill/>
                  </a:ln>
                  <a:solidFill>
                    <a:srgbClr val="000000">
                      <a:lumMod val="65000"/>
                      <a:lumOff val="35000"/>
                    </a:srgbClr>
                  </a:solidFill>
                  <a:effectLst/>
                  <a:uLnTx/>
                  <a:uFillTx/>
                  <a:latin typeface="+mn-ea"/>
                  <a:cs typeface="阿里巴巴普惠体 B" panose="00020600040101010101" pitchFamily="18" charset="-122"/>
                  <a:sym typeface="Calibri" panose="020F0502020204030204" pitchFamily="34" charset="0"/>
                </a:endParaRPr>
              </a:p>
            </p:txBody>
          </p:sp>
          <p:sp>
            <p:nvSpPr>
              <p:cNvPr id="14" name="TextBox 299"/>
              <p:cNvSpPr txBox="1"/>
              <p:nvPr/>
            </p:nvSpPr>
            <p:spPr>
              <a:xfrm>
                <a:off x="6444107" y="1712256"/>
                <a:ext cx="4232109" cy="320368"/>
              </a:xfrm>
              <a:prstGeom prst="rect">
                <a:avLst/>
              </a:prstGeom>
            </p:spPr>
            <p:txBody>
              <a:bodyPr vert="horz" wrap="square" lIns="480000" tIns="0" rIns="0" bIns="0" anchor="ctr" anchorCtr="0">
                <a:normAutofit/>
              </a:bodyPr>
              <a:lstStyle/>
              <a:p>
                <a:pPr marL="0" marR="0" lvl="0" indent="0" algn="l" defTabSz="914400" rtl="0" eaLnBrk="1" fontAlgn="auto" latinLnBrk="0" hangingPunct="1">
                  <a:lnSpc>
                    <a:spcPct val="120000"/>
                  </a:lnSpc>
                  <a:spcBef>
                    <a:spcPts val="0"/>
                  </a:spcBef>
                  <a:spcAft>
                    <a:spcPts val="0"/>
                  </a:spcAft>
                  <a:buClrTx/>
                  <a:buSzTx/>
                  <a:buFontTx/>
                  <a:buNone/>
                  <a:defRPr/>
                </a:pPr>
                <a:r>
                  <a:rPr kumimoji="0" lang="zh-CN" altLang="en-US" sz="1400" b="0" i="0" u="none" strike="noStrike" kern="1200" cap="none" spc="0" normalizeH="0" baseline="0" noProof="0" dirty="0">
                    <a:ln>
                      <a:noFill/>
                    </a:ln>
                    <a:solidFill>
                      <a:srgbClr val="000000">
                        <a:lumMod val="65000"/>
                        <a:lumOff val="35000"/>
                      </a:srgbClr>
                    </a:solidFill>
                    <a:effectLst/>
                    <a:uLnTx/>
                    <a:uFillTx/>
                    <a:latin typeface="+mn-ea"/>
                    <a:cs typeface="阿里巴巴普惠体 B" panose="00020600040101010101" pitchFamily="18" charset="-122"/>
                    <a:sym typeface="Calibri" panose="020F0502020204030204" pitchFamily="34" charset="0"/>
                  </a:rPr>
                  <a:t>权威证明</a:t>
                </a:r>
              </a:p>
            </p:txBody>
          </p:sp>
        </p:grpSp>
      </p:grpSp>
      <p:grpSp>
        <p:nvGrpSpPr>
          <p:cNvPr id="15" name="组合 14"/>
          <p:cNvGrpSpPr/>
          <p:nvPr/>
        </p:nvGrpSpPr>
        <p:grpSpPr>
          <a:xfrm>
            <a:off x="3836688" y="2679680"/>
            <a:ext cx="4430100" cy="624349"/>
            <a:chOff x="869933" y="1502490"/>
            <a:chExt cx="3322575" cy="468262"/>
          </a:xfrm>
        </p:grpSpPr>
        <p:sp>
          <p:nvSpPr>
            <p:cNvPr id="16" name="Diamond 290"/>
            <p:cNvSpPr/>
            <p:nvPr/>
          </p:nvSpPr>
          <p:spPr>
            <a:xfrm>
              <a:off x="869933" y="1502490"/>
              <a:ext cx="468262" cy="468262"/>
            </a:xfrm>
            <a:prstGeom prst="diamond">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normAutofit fontScale="77500" lnSpcReduction="20000"/>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3200" b="0" i="0" u="none" strike="noStrike" kern="1200" cap="none" spc="0" normalizeH="0" baseline="0" noProof="0" dirty="0">
                  <a:ln>
                    <a:noFill/>
                  </a:ln>
                  <a:solidFill>
                    <a:srgbClr val="FFFFFF"/>
                  </a:solidFill>
                  <a:effectLst/>
                  <a:uLnTx/>
                  <a:uFillTx/>
                  <a:latin typeface="+mn-ea"/>
                  <a:cs typeface="阿里巴巴普惠体 B" panose="00020600040101010101" pitchFamily="18" charset="-122"/>
                  <a:sym typeface="Calibri" panose="020F0502020204030204" pitchFamily="34" charset="0"/>
                </a:rPr>
                <a:t>02</a:t>
              </a:r>
            </a:p>
          </p:txBody>
        </p:sp>
        <p:grpSp>
          <p:nvGrpSpPr>
            <p:cNvPr id="17" name="Group 291"/>
            <p:cNvGrpSpPr/>
            <p:nvPr/>
          </p:nvGrpSpPr>
          <p:grpSpPr>
            <a:xfrm>
              <a:off x="1220577" y="1525409"/>
              <a:ext cx="2971931" cy="422424"/>
              <a:chOff x="6444107" y="1469392"/>
              <a:chExt cx="4232109" cy="563232"/>
            </a:xfrm>
          </p:grpSpPr>
          <p:sp>
            <p:nvSpPr>
              <p:cNvPr id="18" name="TextBox 296"/>
              <p:cNvSpPr txBox="1"/>
              <p:nvPr/>
            </p:nvSpPr>
            <p:spPr>
              <a:xfrm>
                <a:off x="6444107" y="1469392"/>
                <a:ext cx="4232109" cy="242864"/>
              </a:xfrm>
              <a:prstGeom prst="rect">
                <a:avLst/>
              </a:prstGeom>
              <a:noFill/>
            </p:spPr>
            <p:txBody>
              <a:bodyPr wrap="none" lIns="480000" tIns="0" rIns="0" bIns="0" anchor="b" anchorCtr="0">
                <a:normAutofit fontScale="85000" lnSpcReduction="20000"/>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135" b="1" i="0" u="none" strike="noStrike" kern="1200" cap="none" spc="0" normalizeH="0" baseline="0" noProof="0" dirty="0">
                    <a:ln>
                      <a:noFill/>
                    </a:ln>
                    <a:solidFill>
                      <a:srgbClr val="000000">
                        <a:lumMod val="65000"/>
                        <a:lumOff val="35000"/>
                      </a:srgbClr>
                    </a:solidFill>
                    <a:effectLst/>
                    <a:uLnTx/>
                    <a:uFillTx/>
                    <a:latin typeface="+mn-ea"/>
                    <a:cs typeface="阿里巴巴普惠体 B" panose="00020600040101010101" pitchFamily="18" charset="-122"/>
                    <a:sym typeface="Calibri" panose="020F0502020204030204" pitchFamily="34" charset="0"/>
                  </a:rPr>
                  <a:t>Proof of stake </a:t>
                </a:r>
                <a:endParaRPr kumimoji="0" lang="zh-CN" altLang="en-US" sz="2135" b="1" i="0" u="none" strike="noStrike" kern="1200" cap="none" spc="0" normalizeH="0" baseline="0" noProof="0" dirty="0">
                  <a:ln>
                    <a:noFill/>
                  </a:ln>
                  <a:solidFill>
                    <a:srgbClr val="000000">
                      <a:lumMod val="65000"/>
                      <a:lumOff val="35000"/>
                    </a:srgbClr>
                  </a:solidFill>
                  <a:effectLst/>
                  <a:uLnTx/>
                  <a:uFillTx/>
                  <a:latin typeface="+mn-ea"/>
                  <a:cs typeface="阿里巴巴普惠体 B" panose="00020600040101010101" pitchFamily="18" charset="-122"/>
                  <a:sym typeface="Calibri" panose="020F0502020204030204" pitchFamily="34" charset="0"/>
                </a:endParaRPr>
              </a:p>
            </p:txBody>
          </p:sp>
          <p:sp>
            <p:nvSpPr>
              <p:cNvPr id="19" name="TextBox 297"/>
              <p:cNvSpPr txBox="1"/>
              <p:nvPr/>
            </p:nvSpPr>
            <p:spPr>
              <a:xfrm>
                <a:off x="6444107" y="1712256"/>
                <a:ext cx="4232109" cy="320368"/>
              </a:xfrm>
              <a:prstGeom prst="rect">
                <a:avLst/>
              </a:prstGeom>
            </p:spPr>
            <p:txBody>
              <a:bodyPr vert="horz" wrap="square" lIns="480000" tIns="0" rIns="0" bIns="0" anchor="ctr" anchorCtr="0">
                <a:normAutofit/>
              </a:bodyPr>
              <a:lstStyle/>
              <a:p>
                <a:pPr marL="0" marR="0" lvl="0" indent="0" algn="l" defTabSz="914400" rtl="0" eaLnBrk="1" fontAlgn="auto" latinLnBrk="0" hangingPunct="1">
                  <a:lnSpc>
                    <a:spcPct val="120000"/>
                  </a:lnSpc>
                  <a:spcBef>
                    <a:spcPts val="0"/>
                  </a:spcBef>
                  <a:spcAft>
                    <a:spcPts val="0"/>
                  </a:spcAft>
                  <a:buClrTx/>
                  <a:buSzTx/>
                  <a:buFontTx/>
                  <a:buNone/>
                  <a:defRPr/>
                </a:pPr>
                <a:r>
                  <a:rPr kumimoji="0" lang="zh-CN" altLang="en-US" sz="1400" b="0" i="0" u="none" strike="noStrike" kern="1200" cap="none" spc="0" normalizeH="0" baseline="0" noProof="0" dirty="0">
                    <a:ln>
                      <a:noFill/>
                    </a:ln>
                    <a:solidFill>
                      <a:srgbClr val="000000">
                        <a:lumMod val="65000"/>
                        <a:lumOff val="35000"/>
                      </a:srgbClr>
                    </a:solidFill>
                    <a:effectLst/>
                    <a:uLnTx/>
                    <a:uFillTx/>
                    <a:latin typeface="+mn-ea"/>
                    <a:cs typeface="阿里巴巴普惠体 B" panose="00020600040101010101" pitchFamily="18" charset="-122"/>
                    <a:sym typeface="Calibri" panose="020F0502020204030204" pitchFamily="34" charset="0"/>
                  </a:rPr>
                  <a:t>权益证明</a:t>
                </a:r>
              </a:p>
            </p:txBody>
          </p:sp>
        </p:grpSp>
      </p:grpSp>
      <p:grpSp>
        <p:nvGrpSpPr>
          <p:cNvPr id="20" name="组合 19"/>
          <p:cNvGrpSpPr/>
          <p:nvPr/>
        </p:nvGrpSpPr>
        <p:grpSpPr>
          <a:xfrm>
            <a:off x="3836691" y="1801104"/>
            <a:ext cx="4430097" cy="624349"/>
            <a:chOff x="869935" y="843558"/>
            <a:chExt cx="3322573" cy="468262"/>
          </a:xfrm>
        </p:grpSpPr>
        <p:sp>
          <p:nvSpPr>
            <p:cNvPr id="21" name="Diamond 292"/>
            <p:cNvSpPr/>
            <p:nvPr/>
          </p:nvSpPr>
          <p:spPr>
            <a:xfrm>
              <a:off x="869935" y="843558"/>
              <a:ext cx="468262" cy="468262"/>
            </a:xfrm>
            <a:prstGeom prst="diamond">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normAutofit fontScale="77500" lnSpcReduction="20000"/>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3200" b="0" i="0" u="none" strike="noStrike" kern="1200" cap="none" spc="0" normalizeH="0" baseline="0" noProof="0" dirty="0">
                  <a:ln>
                    <a:noFill/>
                  </a:ln>
                  <a:solidFill>
                    <a:srgbClr val="FFFFFF"/>
                  </a:solidFill>
                  <a:effectLst/>
                  <a:uLnTx/>
                  <a:uFillTx/>
                  <a:latin typeface="+mn-ea"/>
                  <a:cs typeface="阿里巴巴普惠体 B" panose="00020600040101010101" pitchFamily="18" charset="-122"/>
                  <a:sym typeface="Calibri" panose="020F0502020204030204" pitchFamily="34" charset="0"/>
                </a:rPr>
                <a:t>01</a:t>
              </a:r>
            </a:p>
          </p:txBody>
        </p:sp>
        <p:grpSp>
          <p:nvGrpSpPr>
            <p:cNvPr id="22" name="Group 293"/>
            <p:cNvGrpSpPr/>
            <p:nvPr/>
          </p:nvGrpSpPr>
          <p:grpSpPr>
            <a:xfrm>
              <a:off x="1220577" y="866477"/>
              <a:ext cx="2971931" cy="422424"/>
              <a:chOff x="6444107" y="1469392"/>
              <a:chExt cx="4232109" cy="563232"/>
            </a:xfrm>
          </p:grpSpPr>
          <p:sp>
            <p:nvSpPr>
              <p:cNvPr id="23" name="TextBox 294"/>
              <p:cNvSpPr txBox="1"/>
              <p:nvPr/>
            </p:nvSpPr>
            <p:spPr>
              <a:xfrm>
                <a:off x="6444107" y="1469392"/>
                <a:ext cx="4232109" cy="242864"/>
              </a:xfrm>
              <a:prstGeom prst="rect">
                <a:avLst/>
              </a:prstGeom>
              <a:noFill/>
            </p:spPr>
            <p:txBody>
              <a:bodyPr wrap="none" lIns="480000" tIns="0" rIns="0" bIns="0" anchor="b" anchorCtr="0">
                <a:normAutofit fontScale="85000" lnSpcReduction="20000"/>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2135" b="1" dirty="0">
                    <a:solidFill>
                      <a:srgbClr val="000000">
                        <a:lumMod val="65000"/>
                        <a:lumOff val="35000"/>
                      </a:srgbClr>
                    </a:solidFill>
                    <a:latin typeface="+mn-ea"/>
                    <a:cs typeface="阿里巴巴普惠体 B" panose="00020600040101010101" pitchFamily="18" charset="-122"/>
                    <a:sym typeface="Calibri" panose="020F0502020204030204" pitchFamily="34" charset="0"/>
                  </a:rPr>
                  <a:t>Proof</a:t>
                </a:r>
                <a:r>
                  <a:rPr lang="zh-CN" altLang="en-US" sz="2135" b="1" dirty="0">
                    <a:solidFill>
                      <a:srgbClr val="000000">
                        <a:lumMod val="65000"/>
                        <a:lumOff val="35000"/>
                      </a:srgbClr>
                    </a:solidFill>
                    <a:latin typeface="+mn-ea"/>
                    <a:cs typeface="阿里巴巴普惠体 B" panose="00020600040101010101" pitchFamily="18" charset="-122"/>
                    <a:sym typeface="Calibri" panose="020F0502020204030204" pitchFamily="34" charset="0"/>
                  </a:rPr>
                  <a:t> </a:t>
                </a:r>
                <a:r>
                  <a:rPr lang="en-US" altLang="zh-CN" sz="2135" b="1" dirty="0">
                    <a:solidFill>
                      <a:srgbClr val="000000">
                        <a:lumMod val="65000"/>
                        <a:lumOff val="35000"/>
                      </a:srgbClr>
                    </a:solidFill>
                    <a:latin typeface="+mn-ea"/>
                    <a:cs typeface="阿里巴巴普惠体 B" panose="00020600040101010101" pitchFamily="18" charset="-122"/>
                    <a:sym typeface="Calibri" panose="020F0502020204030204" pitchFamily="34" charset="0"/>
                  </a:rPr>
                  <a:t>of</a:t>
                </a:r>
                <a:r>
                  <a:rPr lang="zh-CN" altLang="en-US" sz="2135" b="1" dirty="0">
                    <a:solidFill>
                      <a:srgbClr val="000000">
                        <a:lumMod val="65000"/>
                        <a:lumOff val="35000"/>
                      </a:srgbClr>
                    </a:solidFill>
                    <a:latin typeface="+mn-ea"/>
                    <a:cs typeface="阿里巴巴普惠体 B" panose="00020600040101010101" pitchFamily="18" charset="-122"/>
                    <a:sym typeface="Calibri" panose="020F0502020204030204" pitchFamily="34" charset="0"/>
                  </a:rPr>
                  <a:t> </a:t>
                </a:r>
                <a:r>
                  <a:rPr lang="en-US" altLang="zh-CN" sz="2135" b="1" dirty="0">
                    <a:solidFill>
                      <a:srgbClr val="000000">
                        <a:lumMod val="65000"/>
                        <a:lumOff val="35000"/>
                      </a:srgbClr>
                    </a:solidFill>
                    <a:latin typeface="+mn-ea"/>
                    <a:cs typeface="阿里巴巴普惠体 B" panose="00020600040101010101" pitchFamily="18" charset="-122"/>
                    <a:sym typeface="Calibri" panose="020F0502020204030204" pitchFamily="34" charset="0"/>
                  </a:rPr>
                  <a:t>work</a:t>
                </a:r>
                <a:endParaRPr kumimoji="0" lang="zh-CN" altLang="en-US" sz="2135" b="1" i="0" u="none" strike="noStrike" kern="1200" cap="none" spc="0" normalizeH="0" baseline="0" noProof="0" dirty="0">
                  <a:ln>
                    <a:noFill/>
                  </a:ln>
                  <a:solidFill>
                    <a:srgbClr val="000000">
                      <a:lumMod val="65000"/>
                      <a:lumOff val="35000"/>
                    </a:srgbClr>
                  </a:solidFill>
                  <a:effectLst/>
                  <a:uLnTx/>
                  <a:uFillTx/>
                  <a:latin typeface="+mn-ea"/>
                  <a:cs typeface="阿里巴巴普惠体 B" panose="00020600040101010101" pitchFamily="18" charset="-122"/>
                  <a:sym typeface="Calibri" panose="020F0502020204030204" pitchFamily="34" charset="0"/>
                </a:endParaRPr>
              </a:p>
            </p:txBody>
          </p:sp>
          <p:sp>
            <p:nvSpPr>
              <p:cNvPr id="24" name="TextBox 295"/>
              <p:cNvSpPr txBox="1"/>
              <p:nvPr/>
            </p:nvSpPr>
            <p:spPr>
              <a:xfrm>
                <a:off x="6444107" y="1712256"/>
                <a:ext cx="4232109" cy="320368"/>
              </a:xfrm>
              <a:prstGeom prst="rect">
                <a:avLst/>
              </a:prstGeom>
            </p:spPr>
            <p:txBody>
              <a:bodyPr vert="horz" wrap="square" lIns="480000" tIns="0" rIns="0" bIns="0" anchor="ctr" anchorCtr="0">
                <a:normAutofit/>
              </a:bodyPr>
              <a:lstStyle/>
              <a:p>
                <a:pPr marL="0" marR="0" lvl="0" indent="0" algn="l" defTabSz="914400" rtl="0" eaLnBrk="1" fontAlgn="auto" latinLnBrk="0" hangingPunct="1">
                  <a:lnSpc>
                    <a:spcPct val="120000"/>
                  </a:lnSpc>
                  <a:spcBef>
                    <a:spcPts val="0"/>
                  </a:spcBef>
                  <a:spcAft>
                    <a:spcPts val="0"/>
                  </a:spcAft>
                  <a:buClrTx/>
                  <a:buSzTx/>
                  <a:buFontTx/>
                  <a:buNone/>
                  <a:defRPr/>
                </a:pPr>
                <a:r>
                  <a:rPr kumimoji="0" lang="zh-CN" altLang="en-US" sz="1400" b="0" i="0" u="none" strike="noStrike" kern="1200" cap="none" spc="0" normalizeH="0" baseline="0" noProof="0" dirty="0">
                    <a:ln>
                      <a:noFill/>
                    </a:ln>
                    <a:solidFill>
                      <a:srgbClr val="000000">
                        <a:lumMod val="65000"/>
                        <a:lumOff val="35000"/>
                      </a:srgbClr>
                    </a:solidFill>
                    <a:effectLst/>
                    <a:uLnTx/>
                    <a:uFillTx/>
                    <a:latin typeface="+mn-ea"/>
                    <a:cs typeface="阿里巴巴普惠体 B" panose="00020600040101010101" pitchFamily="18" charset="-122"/>
                    <a:sym typeface="Calibri" panose="020F0502020204030204" pitchFamily="34" charset="0"/>
                  </a:rPr>
                  <a:t>工作量证明</a:t>
                </a:r>
              </a:p>
            </p:txBody>
          </p:sp>
        </p:grpSp>
      </p:grpSp>
      <p:grpSp>
        <p:nvGrpSpPr>
          <p:cNvPr id="25" name="组合 24"/>
          <p:cNvGrpSpPr/>
          <p:nvPr/>
        </p:nvGrpSpPr>
        <p:grpSpPr>
          <a:xfrm>
            <a:off x="19050" y="0"/>
            <a:ext cx="2208245" cy="3203248"/>
            <a:chOff x="637565" y="1370532"/>
            <a:chExt cx="1656184" cy="2402436"/>
          </a:xfrm>
          <a:solidFill>
            <a:schemeClr val="accent1"/>
          </a:solidFill>
        </p:grpSpPr>
        <p:sp>
          <p:nvSpPr>
            <p:cNvPr id="26" name="矩形 25"/>
            <p:cNvSpPr/>
            <p:nvPr/>
          </p:nvSpPr>
          <p:spPr>
            <a:xfrm>
              <a:off x="637565" y="1370532"/>
              <a:ext cx="1656184" cy="2402436"/>
            </a:xfrm>
            <a:prstGeom prst="rect">
              <a:avLst/>
            </a:prstGeom>
            <a:grp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200" b="0" i="0" u="none" strike="noStrike" kern="1200" cap="none" spc="0" normalizeH="0" baseline="0" noProof="0">
                <a:ln>
                  <a:noFill/>
                </a:ln>
                <a:solidFill>
                  <a:srgbClr val="FFFFFF"/>
                </a:solidFill>
                <a:effectLst/>
                <a:uLnTx/>
                <a:uFillTx/>
                <a:latin typeface="+mn-ea"/>
                <a:cs typeface="阿里巴巴普惠体 B" panose="00020600040101010101" pitchFamily="18" charset="-122"/>
                <a:sym typeface="Calibri" panose="020F0502020204030204" pitchFamily="34" charset="0"/>
              </a:endParaRPr>
            </a:p>
          </p:txBody>
        </p:sp>
        <p:grpSp>
          <p:nvGrpSpPr>
            <p:cNvPr id="27" name="Group 21"/>
            <p:cNvGrpSpPr/>
            <p:nvPr/>
          </p:nvGrpSpPr>
          <p:grpSpPr>
            <a:xfrm>
              <a:off x="971600" y="2229722"/>
              <a:ext cx="1057275" cy="754085"/>
              <a:chOff x="5069886" y="293530"/>
              <a:chExt cx="2052228" cy="1463723"/>
            </a:xfrm>
            <a:grpFill/>
          </p:grpSpPr>
          <p:sp>
            <p:nvSpPr>
              <p:cNvPr id="28" name="TextBox 22"/>
              <p:cNvSpPr txBox="1"/>
              <p:nvPr/>
            </p:nvSpPr>
            <p:spPr>
              <a:xfrm>
                <a:off x="5069886" y="293530"/>
                <a:ext cx="2052228" cy="1120147"/>
              </a:xfrm>
              <a:prstGeom prst="rect">
                <a:avLst/>
              </a:prstGeom>
              <a:grpFill/>
            </p:spPr>
            <p:txBody>
              <a:bodyPr wrap="square">
                <a:normAutofit fontScale="25000" lnSpcReduction="20000"/>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5865" b="1" i="0" u="none" strike="noStrike" kern="1200" cap="none" spc="0" normalizeH="0" baseline="0" noProof="0" dirty="0">
                    <a:ln>
                      <a:noFill/>
                    </a:ln>
                    <a:solidFill>
                      <a:srgbClr val="FFFFFF"/>
                    </a:solidFill>
                    <a:effectLst/>
                    <a:uLnTx/>
                    <a:uFillTx/>
                    <a:latin typeface="+mn-ea"/>
                    <a:cs typeface="阿里巴巴普惠体 B" panose="00020600040101010101" pitchFamily="18" charset="-122"/>
                    <a:sym typeface="Calibri" panose="020F0502020204030204" pitchFamily="34" charset="0"/>
                  </a:rPr>
                  <a:t>共识算法的三种工作证明机制</a:t>
                </a:r>
              </a:p>
            </p:txBody>
          </p:sp>
          <p:sp>
            <p:nvSpPr>
              <p:cNvPr id="29" name="TextBox 23"/>
              <p:cNvSpPr txBox="1"/>
              <p:nvPr/>
            </p:nvSpPr>
            <p:spPr>
              <a:xfrm>
                <a:off x="5069886" y="1309193"/>
                <a:ext cx="2052228" cy="448060"/>
              </a:xfrm>
              <a:prstGeom prst="rect">
                <a:avLst/>
              </a:prstGeom>
              <a:grpFill/>
            </p:spPr>
            <p:txBody>
              <a:bodyPr wrap="square">
                <a:normAutofit fontScale="85000" lnSpcReduction="20000"/>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865" b="1" dirty="0">
                    <a:solidFill>
                      <a:srgbClr val="FFFFFF"/>
                    </a:solidFill>
                    <a:latin typeface="+mn-ea"/>
                    <a:cs typeface="阿里巴巴普惠体 B" panose="00020600040101010101" pitchFamily="18" charset="-122"/>
                    <a:sym typeface="Calibri" panose="020F0502020204030204" pitchFamily="34" charset="0"/>
                  </a:rPr>
                  <a:t>E</a:t>
                </a:r>
                <a:r>
                  <a:rPr kumimoji="0" lang="en-US" altLang="zh-CN" sz="1865" b="1" i="0" u="none" strike="noStrike" kern="1200" cap="none" spc="0" normalizeH="0" baseline="0" noProof="0" dirty="0" err="1">
                    <a:ln>
                      <a:noFill/>
                    </a:ln>
                    <a:solidFill>
                      <a:srgbClr val="FFFFFF"/>
                    </a:solidFill>
                    <a:effectLst/>
                    <a:uLnTx/>
                    <a:uFillTx/>
                    <a:latin typeface="+mn-ea"/>
                    <a:cs typeface="阿里巴巴普惠体 B" panose="00020600040101010101" pitchFamily="18" charset="-122"/>
                    <a:sym typeface="Calibri" panose="020F0502020204030204" pitchFamily="34" charset="0"/>
                  </a:rPr>
                  <a:t>lements</a:t>
                </a:r>
                <a:endParaRPr kumimoji="0" lang="en-US" altLang="zh-CN" sz="1865" b="1" i="0" u="none" strike="noStrike" kern="1200" cap="none" spc="0" normalizeH="0" baseline="0" noProof="0" dirty="0">
                  <a:ln>
                    <a:noFill/>
                  </a:ln>
                  <a:solidFill>
                    <a:srgbClr val="FFFFFF"/>
                  </a:solidFill>
                  <a:effectLst/>
                  <a:uLnTx/>
                  <a:uFillTx/>
                  <a:latin typeface="+mn-ea"/>
                  <a:cs typeface="阿里巴巴普惠体 B" panose="00020600040101010101" pitchFamily="18" charset="-122"/>
                  <a:sym typeface="Calibri" panose="020F0502020204030204" pitchFamily="34" charset="0"/>
                </a:endParaRPr>
              </a:p>
            </p:txBody>
          </p:sp>
        </p:grpSp>
      </p:grpSp>
      <p:sp>
        <p:nvSpPr>
          <p:cNvPr id="30" name="文本框 29"/>
          <p:cNvSpPr txBox="1"/>
          <p:nvPr/>
        </p:nvSpPr>
        <p:spPr>
          <a:xfrm>
            <a:off x="3742720" y="4467391"/>
            <a:ext cx="3096617" cy="1200329"/>
          </a:xfrm>
          <a:prstGeom prst="rect">
            <a:avLst/>
          </a:prstGeom>
          <a:solidFill>
            <a:srgbClr val="595959"/>
          </a:solidFill>
        </p:spPr>
        <p:txBody>
          <a:bodyPr wrap="square" rtlCol="0">
            <a:spAutoFit/>
          </a:bodyPr>
          <a:lstStyle/>
          <a:p>
            <a:pPr algn="ctr"/>
            <a:r>
              <a:rPr lang="zh-CN" altLang="en-US" b="1" spc="300" dirty="0">
                <a:solidFill>
                  <a:schemeClr val="bg1"/>
                </a:solidFill>
              </a:rPr>
              <a:t>共识算法的目标就是让所有用户对新增区块达成共识，此处以拜占庭将军问题为例</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2" presetClass="entr" presetSubtype="8" fill="hold" nodeType="afterEffect">
                                  <p:stCondLst>
                                    <p:cond delay="0"/>
                                  </p:stCondLst>
                                  <p:childTnLst>
                                    <p:set>
                                      <p:cBhvr>
                                        <p:cTn id="10" dur="1" fill="hold">
                                          <p:stCondLst>
                                            <p:cond delay="0"/>
                                          </p:stCondLst>
                                        </p:cTn>
                                        <p:tgtEl>
                                          <p:spTgt spid="25"/>
                                        </p:tgtEl>
                                        <p:attrNameLst>
                                          <p:attrName>style.visibility</p:attrName>
                                        </p:attrNameLst>
                                      </p:cBhvr>
                                      <p:to>
                                        <p:strVal val="visible"/>
                                      </p:to>
                                    </p:set>
                                    <p:anim calcmode="lin" valueType="num">
                                      <p:cBhvr additive="base">
                                        <p:cTn id="11" dur="500" fill="hold"/>
                                        <p:tgtEl>
                                          <p:spTgt spid="25"/>
                                        </p:tgtEl>
                                        <p:attrNameLst>
                                          <p:attrName>ppt_x</p:attrName>
                                        </p:attrNameLst>
                                      </p:cBhvr>
                                      <p:tavLst>
                                        <p:tav tm="0">
                                          <p:val>
                                            <p:strVal val="0-#ppt_w/2"/>
                                          </p:val>
                                        </p:tav>
                                        <p:tav tm="100000">
                                          <p:val>
                                            <p:strVal val="#ppt_x"/>
                                          </p:val>
                                        </p:tav>
                                      </p:tavLst>
                                    </p:anim>
                                    <p:anim calcmode="lin" valueType="num">
                                      <p:cBhvr additive="base">
                                        <p:cTn id="12" dur="500" fill="hold"/>
                                        <p:tgtEl>
                                          <p:spTgt spid="25"/>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2" presetClass="entr" presetSubtype="2" fill="hold" nodeType="afterEffect">
                                  <p:stCondLst>
                                    <p:cond delay="0"/>
                                  </p:stCondLst>
                                  <p:childTnLst>
                                    <p:set>
                                      <p:cBhvr>
                                        <p:cTn id="15" dur="1" fill="hold">
                                          <p:stCondLst>
                                            <p:cond delay="0"/>
                                          </p:stCondLst>
                                        </p:cTn>
                                        <p:tgtEl>
                                          <p:spTgt spid="20"/>
                                        </p:tgtEl>
                                        <p:attrNameLst>
                                          <p:attrName>style.visibility</p:attrName>
                                        </p:attrNameLst>
                                      </p:cBhvr>
                                      <p:to>
                                        <p:strVal val="visible"/>
                                      </p:to>
                                    </p:set>
                                    <p:anim calcmode="lin" valueType="num">
                                      <p:cBhvr additive="base">
                                        <p:cTn id="16" dur="500" fill="hold"/>
                                        <p:tgtEl>
                                          <p:spTgt spid="20"/>
                                        </p:tgtEl>
                                        <p:attrNameLst>
                                          <p:attrName>ppt_x</p:attrName>
                                        </p:attrNameLst>
                                      </p:cBhvr>
                                      <p:tavLst>
                                        <p:tav tm="0">
                                          <p:val>
                                            <p:strVal val="1+#ppt_w/2"/>
                                          </p:val>
                                        </p:tav>
                                        <p:tav tm="100000">
                                          <p:val>
                                            <p:strVal val="#ppt_x"/>
                                          </p:val>
                                        </p:tav>
                                      </p:tavLst>
                                    </p:anim>
                                    <p:anim calcmode="lin" valueType="num">
                                      <p:cBhvr additive="base">
                                        <p:cTn id="17" dur="500" fill="hold"/>
                                        <p:tgtEl>
                                          <p:spTgt spid="20"/>
                                        </p:tgtEl>
                                        <p:attrNameLst>
                                          <p:attrName>ppt_y</p:attrName>
                                        </p:attrNameLst>
                                      </p:cBhvr>
                                      <p:tavLst>
                                        <p:tav tm="0">
                                          <p:val>
                                            <p:strVal val="#ppt_y"/>
                                          </p:val>
                                        </p:tav>
                                        <p:tav tm="100000">
                                          <p:val>
                                            <p:strVal val="#ppt_y"/>
                                          </p:val>
                                        </p:tav>
                                      </p:tavLst>
                                    </p:anim>
                                  </p:childTnLst>
                                </p:cTn>
                              </p:par>
                            </p:childTnLst>
                          </p:cTn>
                        </p:par>
                        <p:par>
                          <p:cTn id="18" fill="hold">
                            <p:stCondLst>
                              <p:cond delay="1500"/>
                            </p:stCondLst>
                            <p:childTnLst>
                              <p:par>
                                <p:cTn id="19" presetID="2" presetClass="entr" presetSubtype="2" fill="hold" nodeType="afterEffect">
                                  <p:stCondLst>
                                    <p:cond delay="0"/>
                                  </p:stCondLst>
                                  <p:childTnLst>
                                    <p:set>
                                      <p:cBhvr>
                                        <p:cTn id="20" dur="1" fill="hold">
                                          <p:stCondLst>
                                            <p:cond delay="0"/>
                                          </p:stCondLst>
                                        </p:cTn>
                                        <p:tgtEl>
                                          <p:spTgt spid="15"/>
                                        </p:tgtEl>
                                        <p:attrNameLst>
                                          <p:attrName>style.visibility</p:attrName>
                                        </p:attrNameLst>
                                      </p:cBhvr>
                                      <p:to>
                                        <p:strVal val="visible"/>
                                      </p:to>
                                    </p:set>
                                    <p:anim calcmode="lin" valueType="num">
                                      <p:cBhvr additive="base">
                                        <p:cTn id="21" dur="500" fill="hold"/>
                                        <p:tgtEl>
                                          <p:spTgt spid="15"/>
                                        </p:tgtEl>
                                        <p:attrNameLst>
                                          <p:attrName>ppt_x</p:attrName>
                                        </p:attrNameLst>
                                      </p:cBhvr>
                                      <p:tavLst>
                                        <p:tav tm="0">
                                          <p:val>
                                            <p:strVal val="1+#ppt_w/2"/>
                                          </p:val>
                                        </p:tav>
                                        <p:tav tm="100000">
                                          <p:val>
                                            <p:strVal val="#ppt_x"/>
                                          </p:val>
                                        </p:tav>
                                      </p:tavLst>
                                    </p:anim>
                                    <p:anim calcmode="lin" valueType="num">
                                      <p:cBhvr additive="base">
                                        <p:cTn id="22" dur="500" fill="hold"/>
                                        <p:tgtEl>
                                          <p:spTgt spid="15"/>
                                        </p:tgtEl>
                                        <p:attrNameLst>
                                          <p:attrName>ppt_y</p:attrName>
                                        </p:attrNameLst>
                                      </p:cBhvr>
                                      <p:tavLst>
                                        <p:tav tm="0">
                                          <p:val>
                                            <p:strVal val="#ppt_y"/>
                                          </p:val>
                                        </p:tav>
                                        <p:tav tm="100000">
                                          <p:val>
                                            <p:strVal val="#ppt_y"/>
                                          </p:val>
                                        </p:tav>
                                      </p:tavLst>
                                    </p:anim>
                                  </p:childTnLst>
                                </p:cTn>
                              </p:par>
                            </p:childTnLst>
                          </p:cTn>
                        </p:par>
                        <p:par>
                          <p:cTn id="23" fill="hold">
                            <p:stCondLst>
                              <p:cond delay="2000"/>
                            </p:stCondLst>
                            <p:childTnLst>
                              <p:par>
                                <p:cTn id="24" presetID="2" presetClass="entr" presetSubtype="2" fill="hold" nodeType="afterEffect">
                                  <p:stCondLst>
                                    <p:cond delay="0"/>
                                  </p:stCondLst>
                                  <p:childTnLst>
                                    <p:set>
                                      <p:cBhvr>
                                        <p:cTn id="25" dur="1" fill="hold">
                                          <p:stCondLst>
                                            <p:cond delay="0"/>
                                          </p:stCondLst>
                                        </p:cTn>
                                        <p:tgtEl>
                                          <p:spTgt spid="10"/>
                                        </p:tgtEl>
                                        <p:attrNameLst>
                                          <p:attrName>style.visibility</p:attrName>
                                        </p:attrNameLst>
                                      </p:cBhvr>
                                      <p:to>
                                        <p:strVal val="visible"/>
                                      </p:to>
                                    </p:set>
                                    <p:anim calcmode="lin" valueType="num">
                                      <p:cBhvr additive="base">
                                        <p:cTn id="26" dur="500" fill="hold"/>
                                        <p:tgtEl>
                                          <p:spTgt spid="10"/>
                                        </p:tgtEl>
                                        <p:attrNameLst>
                                          <p:attrName>ppt_x</p:attrName>
                                        </p:attrNameLst>
                                      </p:cBhvr>
                                      <p:tavLst>
                                        <p:tav tm="0">
                                          <p:val>
                                            <p:strVal val="1+#ppt_w/2"/>
                                          </p:val>
                                        </p:tav>
                                        <p:tav tm="100000">
                                          <p:val>
                                            <p:strVal val="#ppt_x"/>
                                          </p:val>
                                        </p:tav>
                                      </p:tavLst>
                                    </p:anim>
                                    <p:anim calcmode="lin" valueType="num">
                                      <p:cBhvr additive="base">
                                        <p:cTn id="27"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0"/>
                                        </p:tgtEl>
                                        <p:attrNameLst>
                                          <p:attrName>style.visibility</p:attrName>
                                        </p:attrNameLst>
                                      </p:cBhvr>
                                      <p:to>
                                        <p:strVal val="visible"/>
                                      </p:to>
                                    </p:set>
                                    <p:animEffect transition="in" filter="fade">
                                      <p:cBhvr>
                                        <p:cTn id="32"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30"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直接连接符 9"/>
          <p:cNvCxnSpPr/>
          <p:nvPr/>
        </p:nvCxnSpPr>
        <p:spPr>
          <a:xfrm flipV="1">
            <a:off x="5619211" y="3346326"/>
            <a:ext cx="397187" cy="70232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83" name="组合 82"/>
          <p:cNvGrpSpPr/>
          <p:nvPr/>
        </p:nvGrpSpPr>
        <p:grpSpPr>
          <a:xfrm>
            <a:off x="767557" y="217775"/>
            <a:ext cx="4995075" cy="714586"/>
            <a:chOff x="767557" y="217775"/>
            <a:chExt cx="4995075" cy="714586"/>
          </a:xfrm>
        </p:grpSpPr>
        <p:sp>
          <p:nvSpPr>
            <p:cNvPr id="84" name="文本框 83"/>
            <p:cNvSpPr txBox="1"/>
            <p:nvPr/>
          </p:nvSpPr>
          <p:spPr>
            <a:xfrm>
              <a:off x="876640" y="217775"/>
              <a:ext cx="3295317" cy="400110"/>
            </a:xfrm>
            <a:prstGeom prst="rect">
              <a:avLst/>
            </a:prstGeom>
            <a:noFill/>
          </p:spPr>
          <p:txBody>
            <a:bodyPr wrap="square" rtlCol="0">
              <a:spAutoFit/>
              <a:scene3d>
                <a:camera prst="orthographicFront"/>
                <a:lightRig rig="threePt" dir="t"/>
              </a:scene3d>
              <a:sp3d contourW="12700"/>
            </a:bodyPr>
            <a:lstStyle/>
            <a:p>
              <a:pPr marL="0" marR="0" lvl="0" indent="0" defTabSz="914400" eaLnBrk="1" fontAlgn="auto" latinLnBrk="0" hangingPunct="1">
                <a:lnSpc>
                  <a:spcPct val="100000"/>
                </a:lnSpc>
                <a:spcBef>
                  <a:spcPts val="0"/>
                </a:spcBef>
                <a:spcAft>
                  <a:spcPts val="0"/>
                </a:spcAft>
                <a:buClrTx/>
                <a:buSzTx/>
                <a:buFontTx/>
                <a:buNone/>
                <a:defRPr/>
              </a:pPr>
              <a:r>
                <a:rPr kumimoji="0" lang="zh-CN" altLang="en-US" sz="2000" b="1" i="0" u="none" strike="noStrike" kern="0" cap="none" spc="0" normalizeH="0" baseline="0" noProof="0" dirty="0">
                  <a:ln>
                    <a:noFill/>
                  </a:ln>
                  <a:effectLst/>
                  <a:uLnTx/>
                  <a:uFillTx/>
                  <a:latin typeface="微软雅黑"/>
                </a:rPr>
                <a:t>拜占庭将军问题</a:t>
              </a:r>
              <a:endParaRPr lang="zh-CN" altLang="en-US" sz="2000" b="1" kern="0" dirty="0">
                <a:solidFill>
                  <a:schemeClr val="bg1">
                    <a:lumMod val="75000"/>
                  </a:schemeClr>
                </a:solidFill>
                <a:latin typeface="微软雅黑"/>
              </a:endParaRPr>
            </a:p>
          </p:txBody>
        </p:sp>
        <p:sp>
          <p:nvSpPr>
            <p:cNvPr id="85" name="文本框 84"/>
            <p:cNvSpPr txBox="1"/>
            <p:nvPr/>
          </p:nvSpPr>
          <p:spPr>
            <a:xfrm>
              <a:off x="876640" y="467490"/>
              <a:ext cx="4885992" cy="464871"/>
            </a:xfrm>
            <a:prstGeom prst="rect">
              <a:avLst/>
            </a:prstGeom>
            <a:noFill/>
          </p:spPr>
          <p:txBody>
            <a:bodyPr wrap="square" rtlCol="0">
              <a:spAutoFit/>
              <a:scene3d>
                <a:camera prst="orthographicFront"/>
                <a:lightRig rig="threePt" dir="t"/>
              </a:scene3d>
              <a:sp3d contourW="12700"/>
            </a:bodyPr>
            <a:lstStyle/>
            <a:p>
              <a:pPr>
                <a:lnSpc>
                  <a:spcPct val="150000"/>
                </a:lnSpc>
              </a:pPr>
              <a:r>
                <a:rPr lang="en-US" altLang="zh-CN" b="0" i="0" dirty="0">
                  <a:solidFill>
                    <a:srgbClr val="333333"/>
                  </a:solidFill>
                  <a:effectLst/>
                  <a:latin typeface="Arial" panose="020B0604020202090204" pitchFamily="34" charset="0"/>
                </a:rPr>
                <a:t>Byzantine failures</a:t>
              </a:r>
              <a:endParaRPr lang="zh-CN" altLang="en-US" dirty="0">
                <a:solidFill>
                  <a:schemeClr val="bg1">
                    <a:lumMod val="65000"/>
                  </a:schemeClr>
                </a:solidFill>
                <a:latin typeface="Calibri" panose="020F0502020204030204" pitchFamily="34" charset="0"/>
                <a:cs typeface="Calibri" panose="020F0502020204030204" pitchFamily="34" charset="0"/>
              </a:endParaRPr>
            </a:p>
          </p:txBody>
        </p:sp>
        <p:sp>
          <p:nvSpPr>
            <p:cNvPr id="86" name="矩形: 圆角 85"/>
            <p:cNvSpPr/>
            <p:nvPr/>
          </p:nvSpPr>
          <p:spPr>
            <a:xfrm>
              <a:off x="767557" y="271524"/>
              <a:ext cx="90035" cy="612864"/>
            </a:xfrm>
            <a:prstGeom prst="roundRect">
              <a:avLst>
                <a:gd name="adj" fmla="val 50000"/>
              </a:avLst>
            </a:prstGeom>
            <a:solidFill>
              <a:schemeClr val="tx1">
                <a:lumMod val="50000"/>
                <a:lumOff val="5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90204"/>
                <a:ea typeface="微软雅黑"/>
                <a:cs typeface="+mn-cs"/>
              </a:endParaRPr>
            </a:p>
          </p:txBody>
        </p:sp>
      </p:grpSp>
      <p:sp>
        <p:nvSpPr>
          <p:cNvPr id="29" name="文本框 28"/>
          <p:cNvSpPr txBox="1"/>
          <p:nvPr/>
        </p:nvSpPr>
        <p:spPr>
          <a:xfrm>
            <a:off x="767557" y="992297"/>
            <a:ext cx="6729894" cy="1569660"/>
          </a:xfrm>
          <a:prstGeom prst="rect">
            <a:avLst/>
          </a:prstGeom>
          <a:noFill/>
        </p:spPr>
        <p:txBody>
          <a:bodyPr wrap="square" rtlCol="0">
            <a:spAutoFit/>
          </a:bodyPr>
          <a:lstStyle/>
          <a:p>
            <a:r>
              <a:rPr lang="zh-CN" altLang="en-US" sz="2400" dirty="0">
                <a:latin typeface="华文新魏" panose="02010800040101010101" pitchFamily="2" charset="-122"/>
                <a:ea typeface="华文新魏" panose="02010800040101010101" pitchFamily="2" charset="-122"/>
              </a:rPr>
              <a:t>前提背景：有一群拜占庭将军将要决定是否进攻，他们之间有部分将军是叛徒，试图阻止忠诚的将军成功进攻。问题在于，该如何作出正确有效的决策。</a:t>
            </a:r>
            <a:endParaRPr lang="en-US" altLang="zh-CN" sz="2400" dirty="0">
              <a:latin typeface="华文新魏" panose="02010800040101010101" pitchFamily="2" charset="-122"/>
              <a:ea typeface="华文新魏" panose="02010800040101010101" pitchFamily="2" charset="-122"/>
            </a:endParaRPr>
          </a:p>
        </p:txBody>
      </p:sp>
      <p:sp>
        <p:nvSpPr>
          <p:cNvPr id="3" name="文本框 2"/>
          <p:cNvSpPr txBox="1"/>
          <p:nvPr/>
        </p:nvSpPr>
        <p:spPr>
          <a:xfrm>
            <a:off x="767557" y="2575249"/>
            <a:ext cx="7032835" cy="2862322"/>
          </a:xfrm>
          <a:prstGeom prst="rect">
            <a:avLst/>
          </a:prstGeom>
          <a:noFill/>
        </p:spPr>
        <p:txBody>
          <a:bodyPr wrap="square" rtlCol="0">
            <a:spAutoFit/>
          </a:bodyPr>
          <a:lstStyle/>
          <a:p>
            <a:r>
              <a:rPr lang="zh-CN" altLang="en-US" dirty="0">
                <a:latin typeface="华文新魏" panose="02010800040101010101" pitchFamily="2" charset="-122"/>
                <a:ea typeface="华文新魏" panose="02010800040101010101" pitchFamily="2" charset="-122"/>
              </a:rPr>
              <a:t>此时将军们设置了一种特殊的传递信息的方式，国王给出一份密文供各位将军进行解密，最先解密成功的将军会将合理有效的明文与自己附着的消息传播给众人，其他将军收到并验证通过后，将会收到更新后的密文并且重新开始解密。由于信使的持续同步，所有将军面对的密文是一致的，每隔一段时间，全拜占庭的密文信息将会同步一次。</a:t>
            </a:r>
            <a:endParaRPr lang="en-US" altLang="zh-CN" dirty="0">
              <a:latin typeface="华文新魏" panose="02010800040101010101" pitchFamily="2" charset="-122"/>
              <a:ea typeface="华文新魏" panose="02010800040101010101" pitchFamily="2" charset="-122"/>
            </a:endParaRPr>
          </a:p>
          <a:p>
            <a:r>
              <a:rPr lang="zh-CN" altLang="en-US" dirty="0">
                <a:latin typeface="华文新魏" panose="02010800040101010101" pitchFamily="2" charset="-122"/>
                <a:ea typeface="华文新魏" panose="02010800040101010101" pitchFamily="2" charset="-122"/>
              </a:rPr>
              <a:t>这些密文具有的特点：</a:t>
            </a:r>
            <a:r>
              <a:rPr lang="zh-CN" altLang="zh-CN" dirty="0">
                <a:latin typeface="华文新魏" panose="02010800040101010101" pitchFamily="2" charset="-122"/>
                <a:ea typeface="华文新魏" panose="02010800040101010101" pitchFamily="2" charset="-122"/>
              </a:rPr>
              <a:t>没有人能够伪造出另一个消息具有同样的</a:t>
            </a:r>
            <a:r>
              <a:rPr lang="zh-CN" altLang="en-US" dirty="0">
                <a:latin typeface="华文新魏" panose="02010800040101010101" pitchFamily="2" charset="-122"/>
                <a:ea typeface="华文新魏" panose="02010800040101010101" pitchFamily="2" charset="-122"/>
              </a:rPr>
              <a:t>解密规则，篡改后的解密规则不可能通过校验；</a:t>
            </a:r>
            <a:r>
              <a:rPr lang="zh-CN" altLang="zh-CN" dirty="0">
                <a:latin typeface="华文新魏" panose="02010800040101010101" pitchFamily="2" charset="-122"/>
                <a:ea typeface="华文新魏" panose="02010800040101010101" pitchFamily="2" charset="-122"/>
              </a:rPr>
              <a:t>给你密文，明文和其中一</a:t>
            </a:r>
            <a:r>
              <a:rPr lang="zh-CN" altLang="en-US" dirty="0">
                <a:latin typeface="华文新魏" panose="02010800040101010101" pitchFamily="2" charset="-122"/>
                <a:ea typeface="华文新魏" panose="02010800040101010101" pitchFamily="2" charset="-122"/>
              </a:rPr>
              <a:t>种解密规则</a:t>
            </a:r>
            <a:r>
              <a:rPr lang="zh-CN" altLang="zh-CN" dirty="0">
                <a:latin typeface="华文新魏" panose="02010800040101010101" pitchFamily="2" charset="-122"/>
                <a:ea typeface="华文新魏" panose="02010800040101010101" pitchFamily="2" charset="-122"/>
              </a:rPr>
              <a:t>，你还是解不出来另一</a:t>
            </a:r>
            <a:r>
              <a:rPr lang="zh-CN" altLang="en-US" dirty="0">
                <a:latin typeface="华文新魏" panose="02010800040101010101" pitchFamily="2" charset="-122"/>
                <a:ea typeface="华文新魏" panose="02010800040101010101" pitchFamily="2" charset="-122"/>
              </a:rPr>
              <a:t>个解密规则</a:t>
            </a:r>
            <a:r>
              <a:rPr lang="zh-CN" altLang="zh-CN" dirty="0">
                <a:latin typeface="华文新魏" panose="02010800040101010101" pitchFamily="2" charset="-122"/>
                <a:ea typeface="华文新魏" panose="02010800040101010101" pitchFamily="2" charset="-122"/>
              </a:rPr>
              <a:t>是啥</a:t>
            </a:r>
            <a:r>
              <a:rPr lang="zh-CN" altLang="en-US" dirty="0">
                <a:latin typeface="华文新魏" panose="02010800040101010101" pitchFamily="2" charset="-122"/>
                <a:ea typeface="华文新魏" panose="02010800040101010101" pitchFamily="2" charset="-122"/>
              </a:rPr>
              <a:t>。</a:t>
            </a:r>
            <a:endParaRPr lang="en-US" altLang="zh-CN" dirty="0">
              <a:latin typeface="华文新魏" panose="02010800040101010101" pitchFamily="2" charset="-122"/>
              <a:ea typeface="华文新魏" panose="02010800040101010101" pitchFamily="2" charset="-122"/>
            </a:endParaRPr>
          </a:p>
          <a:p>
            <a:r>
              <a:rPr lang="zh-CN" altLang="en-US" dirty="0">
                <a:latin typeface="华文新魏" panose="02010800040101010101" pitchFamily="2" charset="-122"/>
                <a:ea typeface="华文新魏" panose="02010800040101010101" pitchFamily="2" charset="-122"/>
              </a:rPr>
              <a:t>此时，有多种规则可以供将军们进行发言与决策。</a:t>
            </a:r>
            <a:endParaRPr lang="en-US" altLang="zh-CN" dirty="0">
              <a:latin typeface="华文新魏" panose="02010800040101010101" pitchFamily="2" charset="-122"/>
              <a:ea typeface="华文新魏" panose="02010800040101010101" pitchFamily="2" charset="-122"/>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3"/>
                                        </p:tgtEl>
                                        <p:attrNameLst>
                                          <p:attrName>style.visibility</p:attrName>
                                        </p:attrNameLst>
                                      </p:cBhvr>
                                      <p:to>
                                        <p:strVal val="visible"/>
                                      </p:to>
                                    </p:set>
                                    <p:animEffect transition="in" filter="fade">
                                      <p:cBhvr>
                                        <p:cTn id="7" dur="500"/>
                                        <p:tgtEl>
                                          <p:spTgt spid="83"/>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29"/>
                                        </p:tgtEl>
                                        <p:attrNameLst>
                                          <p:attrName>style.visibility</p:attrName>
                                        </p:attrNameLst>
                                      </p:cBhvr>
                                      <p:to>
                                        <p:strVal val="visible"/>
                                      </p:to>
                                    </p:set>
                                    <p:animEffect transition="in" filter="fade">
                                      <p:cBhvr>
                                        <p:cTn id="11" dur="700"/>
                                        <p:tgtEl>
                                          <p:spTgt spid="29"/>
                                        </p:tgtEl>
                                      </p:cBhvr>
                                    </p:animEffect>
                                    <p:anim calcmode="lin" valueType="num">
                                      <p:cBhvr>
                                        <p:cTn id="12" dur="700" fill="hold"/>
                                        <p:tgtEl>
                                          <p:spTgt spid="29"/>
                                        </p:tgtEl>
                                        <p:attrNameLst>
                                          <p:attrName>ppt_x</p:attrName>
                                        </p:attrNameLst>
                                      </p:cBhvr>
                                      <p:tavLst>
                                        <p:tav tm="0">
                                          <p:val>
                                            <p:strVal val="#ppt_x"/>
                                          </p:val>
                                        </p:tav>
                                        <p:tav tm="100000">
                                          <p:val>
                                            <p:strVal val="#ppt_x"/>
                                          </p:val>
                                        </p:tav>
                                      </p:tavLst>
                                    </p:anim>
                                    <p:anim calcmode="lin" valueType="num">
                                      <p:cBhvr>
                                        <p:cTn id="13" dur="700" fill="hold"/>
                                        <p:tgtEl>
                                          <p:spTgt spid="29"/>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fade">
                                      <p:cBhvr>
                                        <p:cTn id="18" dur="1000"/>
                                        <p:tgtEl>
                                          <p:spTgt spid="3"/>
                                        </p:tgtEl>
                                      </p:cBhvr>
                                    </p:animEffect>
                                    <p:anim calcmode="lin" valueType="num">
                                      <p:cBhvr>
                                        <p:cTn id="19" dur="1000" fill="hold"/>
                                        <p:tgtEl>
                                          <p:spTgt spid="3"/>
                                        </p:tgtEl>
                                        <p:attrNameLst>
                                          <p:attrName>ppt_x</p:attrName>
                                        </p:attrNameLst>
                                      </p:cBhvr>
                                      <p:tavLst>
                                        <p:tav tm="0">
                                          <p:val>
                                            <p:strVal val="#ppt_x"/>
                                          </p:val>
                                        </p:tav>
                                        <p:tav tm="100000">
                                          <p:val>
                                            <p:strVal val="#ppt_x"/>
                                          </p:val>
                                        </p:tav>
                                      </p:tavLst>
                                    </p:anim>
                                    <p:anim calcmode="lin" valueType="num">
                                      <p:cBhvr>
                                        <p:cTn id="20"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圆角 10"/>
          <p:cNvSpPr/>
          <p:nvPr/>
        </p:nvSpPr>
        <p:spPr>
          <a:xfrm>
            <a:off x="3048000" y="962025"/>
            <a:ext cx="6096000" cy="4933950"/>
          </a:xfrm>
          <a:prstGeom prst="roundRect">
            <a:avLst>
              <a:gd name="adj" fmla="val 4184"/>
            </a:avLst>
          </a:prstGeom>
          <a:solidFill>
            <a:schemeClr val="bg1">
              <a:lumMod val="85000"/>
              <a:alpha val="89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5429250" y="1524000"/>
            <a:ext cx="1333500" cy="1323439"/>
          </a:xfrm>
          <a:prstGeom prst="rect">
            <a:avLst/>
          </a:prstGeom>
          <a:noFill/>
        </p:spPr>
        <p:txBody>
          <a:bodyPr wrap="square" rtlCol="0">
            <a:spAutoFit/>
          </a:bodyPr>
          <a:lstStyle/>
          <a:p>
            <a:pPr algn="dist"/>
            <a:r>
              <a:rPr lang="en-US" altLang="zh-CN" sz="8000">
                <a:latin typeface="Calibri" panose="020F0502020204030204" pitchFamily="34" charset="0"/>
                <a:cs typeface="Calibri" panose="020F0502020204030204" pitchFamily="34" charset="0"/>
              </a:rPr>
              <a:t>01</a:t>
            </a:r>
            <a:endParaRPr lang="zh-CN" altLang="en-US" sz="8000">
              <a:latin typeface="Calibri" panose="020F0502020204030204" pitchFamily="34" charset="0"/>
              <a:cs typeface="Calibri" panose="020F0502020204030204" pitchFamily="34" charset="0"/>
            </a:endParaRPr>
          </a:p>
        </p:txBody>
      </p:sp>
      <p:sp>
        <p:nvSpPr>
          <p:cNvPr id="3" name="文本框 2"/>
          <p:cNvSpPr txBox="1"/>
          <p:nvPr/>
        </p:nvSpPr>
        <p:spPr>
          <a:xfrm>
            <a:off x="3733800" y="2847439"/>
            <a:ext cx="4724400" cy="768415"/>
          </a:xfrm>
          <a:prstGeom prst="rect">
            <a:avLst/>
          </a:prstGeom>
          <a:noFill/>
        </p:spPr>
        <p:txBody>
          <a:bodyPr wrap="square" rtlCol="0">
            <a:spAutoFit/>
          </a:bodyPr>
          <a:lstStyle/>
          <a:p>
            <a:pPr marL="0" marR="0" lvl="0" indent="0" algn="ctr" defTabSz="914400" rtl="0" eaLnBrk="1" fontAlgn="auto" latinLnBrk="0" hangingPunct="1">
              <a:lnSpc>
                <a:spcPct val="120000"/>
              </a:lnSpc>
              <a:spcBef>
                <a:spcPts val="0"/>
              </a:spcBef>
              <a:spcAft>
                <a:spcPts val="0"/>
              </a:spcAft>
              <a:buClrTx/>
              <a:buSzTx/>
              <a:buFontTx/>
              <a:buNone/>
              <a:defRPr/>
            </a:pPr>
            <a:r>
              <a:rPr kumimoji="0" lang="zh-CN" altLang="en-US" sz="4000" b="0" i="0" u="none" strike="noStrike" kern="1200" cap="none" spc="0" normalizeH="0" baseline="0" noProof="0" dirty="0">
                <a:ln>
                  <a:noFill/>
                </a:ln>
                <a:solidFill>
                  <a:srgbClr val="000000">
                    <a:lumMod val="65000"/>
                    <a:lumOff val="35000"/>
                  </a:srgbClr>
                </a:solidFill>
                <a:effectLst/>
                <a:uLnTx/>
                <a:uFillTx/>
                <a:latin typeface="+mn-ea"/>
                <a:cs typeface="阿里巴巴普惠体 B" panose="00020600040101010101" pitchFamily="18" charset="-122"/>
                <a:sym typeface="Calibri" panose="020F0502020204030204" pitchFamily="34" charset="0"/>
              </a:rPr>
              <a:t>工作量证明</a:t>
            </a:r>
          </a:p>
        </p:txBody>
      </p:sp>
      <p:sp>
        <p:nvSpPr>
          <p:cNvPr id="4" name="文本框 3"/>
          <p:cNvSpPr txBox="1"/>
          <p:nvPr/>
        </p:nvSpPr>
        <p:spPr>
          <a:xfrm>
            <a:off x="933450" y="3924300"/>
            <a:ext cx="10325100" cy="423449"/>
          </a:xfrm>
          <a:prstGeom prst="rect">
            <a:avLst/>
          </a:prstGeom>
          <a:noFill/>
        </p:spPr>
        <p:txBody>
          <a:bodyPr wrap="square" rtlCol="0">
            <a:spAutoFit/>
          </a:bodyPr>
          <a:lstStyle/>
          <a:p>
            <a:pPr algn="ctr">
              <a:lnSpc>
                <a:spcPct val="150000"/>
              </a:lnSpc>
            </a:pPr>
            <a:r>
              <a:rPr lang="en-US" altLang="zh-CN" sz="1600" dirty="0">
                <a:solidFill>
                  <a:schemeClr val="bg1">
                    <a:lumMod val="65000"/>
                  </a:schemeClr>
                </a:solidFill>
                <a:latin typeface="Calibri" panose="020F0502020204030204" pitchFamily="34" charset="0"/>
                <a:cs typeface="Calibri" panose="020F0502020204030204" pitchFamily="34" charset="0"/>
              </a:rPr>
              <a:t>Proof of work</a:t>
            </a:r>
            <a:endParaRPr lang="zh-CN" altLang="en-US" dirty="0">
              <a:solidFill>
                <a:schemeClr val="bg1">
                  <a:lumMod val="65000"/>
                </a:schemeClr>
              </a:solidFill>
              <a:latin typeface="Calibri" panose="020F0502020204030204" pitchFamily="34" charset="0"/>
              <a:cs typeface="Calibri" panose="020F0502020204030204" pitchFamily="34" charset="0"/>
            </a:endParaRPr>
          </a:p>
        </p:txBody>
      </p:sp>
      <p:cxnSp>
        <p:nvCxnSpPr>
          <p:cNvPr id="7" name="直接连接符 6"/>
          <p:cNvCxnSpPr/>
          <p:nvPr/>
        </p:nvCxnSpPr>
        <p:spPr>
          <a:xfrm>
            <a:off x="5657850" y="3771900"/>
            <a:ext cx="876300" cy="0"/>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10" name="组合 9"/>
          <p:cNvGrpSpPr/>
          <p:nvPr/>
        </p:nvGrpSpPr>
        <p:grpSpPr>
          <a:xfrm rot="15532708">
            <a:off x="681462" y="1074710"/>
            <a:ext cx="694476" cy="565057"/>
            <a:chOff x="189132" y="3432549"/>
            <a:chExt cx="990433" cy="805861"/>
          </a:xfrm>
        </p:grpSpPr>
        <p:cxnSp>
          <p:nvCxnSpPr>
            <p:cNvPr id="13" name="直接连接符 12"/>
            <p:cNvCxnSpPr/>
            <p:nvPr/>
          </p:nvCxnSpPr>
          <p:spPr>
            <a:xfrm rot="11174285" flipH="1">
              <a:off x="311114" y="3515865"/>
              <a:ext cx="190563" cy="63801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rot="11174285" flipH="1">
              <a:off x="262523" y="3881807"/>
              <a:ext cx="860986" cy="33164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rot="11174285">
              <a:off x="550844" y="3476915"/>
              <a:ext cx="587028" cy="45504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6" name="椭圆 15"/>
            <p:cNvSpPr/>
            <p:nvPr/>
          </p:nvSpPr>
          <p:spPr>
            <a:xfrm rot="11174285">
              <a:off x="1067390" y="3905787"/>
              <a:ext cx="112175" cy="112175"/>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rot="11174285">
              <a:off x="189132" y="4082061"/>
              <a:ext cx="156349" cy="15634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rot="11174285">
              <a:off x="520660" y="3432549"/>
              <a:ext cx="89295" cy="89295"/>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9" name="组合 18"/>
          <p:cNvGrpSpPr/>
          <p:nvPr/>
        </p:nvGrpSpPr>
        <p:grpSpPr>
          <a:xfrm rot="10245300">
            <a:off x="10476938" y="5647410"/>
            <a:ext cx="694476" cy="565057"/>
            <a:chOff x="189132" y="3432549"/>
            <a:chExt cx="990433" cy="805861"/>
          </a:xfrm>
        </p:grpSpPr>
        <p:cxnSp>
          <p:nvCxnSpPr>
            <p:cNvPr id="20" name="直接连接符 19"/>
            <p:cNvCxnSpPr/>
            <p:nvPr/>
          </p:nvCxnSpPr>
          <p:spPr>
            <a:xfrm rot="11174285" flipH="1">
              <a:off x="311114" y="3515865"/>
              <a:ext cx="190563" cy="63801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rot="11174285" flipH="1">
              <a:off x="262523" y="3881807"/>
              <a:ext cx="860986" cy="33164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rot="11174285">
              <a:off x="550844" y="3476915"/>
              <a:ext cx="587028" cy="45504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3" name="椭圆 22"/>
            <p:cNvSpPr/>
            <p:nvPr/>
          </p:nvSpPr>
          <p:spPr>
            <a:xfrm rot="11174285">
              <a:off x="1067390" y="3905787"/>
              <a:ext cx="112175" cy="112175"/>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p:nvSpPr>
          <p:spPr>
            <a:xfrm rot="11174285">
              <a:off x="189132" y="4082061"/>
              <a:ext cx="156349" cy="15634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p:nvSpPr>
          <p:spPr>
            <a:xfrm rot="11174285">
              <a:off x="520660" y="3432549"/>
              <a:ext cx="89295" cy="89295"/>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6" name="组合 25"/>
          <p:cNvGrpSpPr/>
          <p:nvPr/>
        </p:nvGrpSpPr>
        <p:grpSpPr>
          <a:xfrm rot="10245300">
            <a:off x="10169401" y="1627033"/>
            <a:ext cx="356950" cy="290431"/>
            <a:chOff x="189132" y="3432549"/>
            <a:chExt cx="990433" cy="805861"/>
          </a:xfrm>
        </p:grpSpPr>
        <p:cxnSp>
          <p:nvCxnSpPr>
            <p:cNvPr id="27" name="直接连接符 26"/>
            <p:cNvCxnSpPr/>
            <p:nvPr/>
          </p:nvCxnSpPr>
          <p:spPr>
            <a:xfrm rot="11174285" flipH="1">
              <a:off x="311114" y="3515865"/>
              <a:ext cx="190563" cy="63801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rot="11174285" flipH="1">
              <a:off x="262523" y="3881807"/>
              <a:ext cx="860986" cy="33164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rot="11174285">
              <a:off x="550844" y="3476915"/>
              <a:ext cx="587028" cy="45504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椭圆 29"/>
            <p:cNvSpPr/>
            <p:nvPr/>
          </p:nvSpPr>
          <p:spPr>
            <a:xfrm rot="11174285">
              <a:off x="1067390" y="3905787"/>
              <a:ext cx="112175" cy="112175"/>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p:cNvSpPr/>
            <p:nvPr/>
          </p:nvSpPr>
          <p:spPr>
            <a:xfrm rot="11174285">
              <a:off x="189132" y="4082061"/>
              <a:ext cx="156349" cy="15634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p:cNvSpPr/>
            <p:nvPr/>
          </p:nvSpPr>
          <p:spPr>
            <a:xfrm rot="11174285">
              <a:off x="520660" y="3432549"/>
              <a:ext cx="89295" cy="89295"/>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直接连接符 9"/>
          <p:cNvCxnSpPr/>
          <p:nvPr/>
        </p:nvCxnSpPr>
        <p:spPr>
          <a:xfrm flipV="1">
            <a:off x="5619211" y="3346326"/>
            <a:ext cx="397187" cy="70232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83" name="组合 82"/>
          <p:cNvGrpSpPr/>
          <p:nvPr/>
        </p:nvGrpSpPr>
        <p:grpSpPr>
          <a:xfrm>
            <a:off x="767557" y="217775"/>
            <a:ext cx="4995075" cy="714586"/>
            <a:chOff x="767557" y="217775"/>
            <a:chExt cx="4995075" cy="714586"/>
          </a:xfrm>
        </p:grpSpPr>
        <p:sp>
          <p:nvSpPr>
            <p:cNvPr id="84" name="文本框 83"/>
            <p:cNvSpPr txBox="1"/>
            <p:nvPr/>
          </p:nvSpPr>
          <p:spPr>
            <a:xfrm>
              <a:off x="876640" y="217775"/>
              <a:ext cx="3295317" cy="400110"/>
            </a:xfrm>
            <a:prstGeom prst="rect">
              <a:avLst/>
            </a:prstGeom>
            <a:noFill/>
          </p:spPr>
          <p:txBody>
            <a:bodyPr wrap="square" rtlCol="0">
              <a:spAutoFit/>
              <a:scene3d>
                <a:camera prst="orthographicFront"/>
                <a:lightRig rig="threePt" dir="t"/>
              </a:scene3d>
              <a:sp3d contourW="12700"/>
            </a:bodyPr>
            <a:lstStyle/>
            <a:p>
              <a:pPr marL="0" marR="0" lvl="0" indent="0" defTabSz="914400" eaLnBrk="1" fontAlgn="auto" latinLnBrk="0" hangingPunct="1">
                <a:lnSpc>
                  <a:spcPct val="100000"/>
                </a:lnSpc>
                <a:spcBef>
                  <a:spcPts val="0"/>
                </a:spcBef>
                <a:spcAft>
                  <a:spcPts val="0"/>
                </a:spcAft>
                <a:buClrTx/>
                <a:buSzTx/>
                <a:buFontTx/>
                <a:buNone/>
                <a:defRPr/>
              </a:pPr>
              <a:r>
                <a:rPr lang="zh-CN" altLang="en-US" sz="2000" b="1" kern="0" dirty="0">
                  <a:latin typeface="微软雅黑"/>
                </a:rPr>
                <a:t>工作量证明</a:t>
              </a:r>
            </a:p>
          </p:txBody>
        </p:sp>
        <p:sp>
          <p:nvSpPr>
            <p:cNvPr id="85" name="文本框 84"/>
            <p:cNvSpPr txBox="1"/>
            <p:nvPr/>
          </p:nvSpPr>
          <p:spPr>
            <a:xfrm>
              <a:off x="876640" y="467490"/>
              <a:ext cx="4885992" cy="464871"/>
            </a:xfrm>
            <a:prstGeom prst="rect">
              <a:avLst/>
            </a:prstGeom>
            <a:noFill/>
          </p:spPr>
          <p:txBody>
            <a:bodyPr wrap="square" rtlCol="0">
              <a:spAutoFit/>
              <a:scene3d>
                <a:camera prst="orthographicFront"/>
                <a:lightRig rig="threePt" dir="t"/>
              </a:scene3d>
              <a:sp3d contourW="12700"/>
            </a:bodyPr>
            <a:lstStyle/>
            <a:p>
              <a:pPr>
                <a:lnSpc>
                  <a:spcPct val="150000"/>
                </a:lnSpc>
              </a:pPr>
              <a:r>
                <a:rPr lang="en-US" altLang="zh-CN" b="0" i="0" dirty="0">
                  <a:solidFill>
                    <a:srgbClr val="333333"/>
                  </a:solidFill>
                  <a:effectLst/>
                  <a:latin typeface="Arial" panose="020B0604020202090204" pitchFamily="34" charset="0"/>
                </a:rPr>
                <a:t>Proof of work</a:t>
              </a:r>
              <a:endParaRPr lang="zh-CN" altLang="en-US" dirty="0">
                <a:solidFill>
                  <a:schemeClr val="bg1">
                    <a:lumMod val="65000"/>
                  </a:schemeClr>
                </a:solidFill>
                <a:latin typeface="Calibri" panose="020F0502020204030204" pitchFamily="34" charset="0"/>
                <a:cs typeface="Calibri" panose="020F0502020204030204" pitchFamily="34" charset="0"/>
              </a:endParaRPr>
            </a:p>
          </p:txBody>
        </p:sp>
        <p:sp>
          <p:nvSpPr>
            <p:cNvPr id="86" name="矩形: 圆角 85"/>
            <p:cNvSpPr/>
            <p:nvPr/>
          </p:nvSpPr>
          <p:spPr>
            <a:xfrm>
              <a:off x="767557" y="271524"/>
              <a:ext cx="90035" cy="612864"/>
            </a:xfrm>
            <a:prstGeom prst="roundRect">
              <a:avLst>
                <a:gd name="adj" fmla="val 50000"/>
              </a:avLst>
            </a:prstGeom>
            <a:solidFill>
              <a:schemeClr val="tx1">
                <a:lumMod val="50000"/>
                <a:lumOff val="5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90204"/>
                <a:ea typeface="微软雅黑"/>
                <a:cs typeface="+mn-cs"/>
              </a:endParaRPr>
            </a:p>
          </p:txBody>
        </p:sp>
      </p:grpSp>
      <p:sp>
        <p:nvSpPr>
          <p:cNvPr id="3" name="文本框 2"/>
          <p:cNvSpPr txBox="1"/>
          <p:nvPr/>
        </p:nvSpPr>
        <p:spPr>
          <a:xfrm>
            <a:off x="655539" y="1134103"/>
            <a:ext cx="7309018" cy="2308324"/>
          </a:xfrm>
          <a:prstGeom prst="rect">
            <a:avLst/>
          </a:prstGeom>
          <a:noFill/>
        </p:spPr>
        <p:txBody>
          <a:bodyPr wrap="square" rtlCol="0">
            <a:spAutoFit/>
          </a:bodyPr>
          <a:lstStyle/>
          <a:p>
            <a:r>
              <a:rPr lang="zh-CN" altLang="en-US" dirty="0">
                <a:latin typeface="华文新魏" panose="02010800040101010101" pitchFamily="2" charset="-122"/>
                <a:ea typeface="华文新魏" panose="02010800040101010101" pitchFamily="2" charset="-122"/>
              </a:rPr>
              <a:t>将军们决定以解密的密文总数多少作为参考依据来进行发言顺序的确定，例如一共有十封密文被解密</a:t>
            </a:r>
            <a:r>
              <a:rPr lang="en-US" altLang="zh-CN" dirty="0">
                <a:latin typeface="华文新魏" panose="02010800040101010101" pitchFamily="2" charset="-122"/>
                <a:ea typeface="华文新魏" panose="02010800040101010101" pitchFamily="2" charset="-122"/>
              </a:rPr>
              <a:t>:</a:t>
            </a:r>
          </a:p>
          <a:p>
            <a:r>
              <a:rPr lang="zh-CN" altLang="en-US" dirty="0">
                <a:latin typeface="华文新魏" panose="02010800040101010101" pitchFamily="2" charset="-122"/>
                <a:ea typeface="华文新魏" panose="02010800040101010101" pitchFamily="2" charset="-122"/>
              </a:rPr>
              <a:t>其中七封由将军</a:t>
            </a:r>
            <a:r>
              <a:rPr lang="en-US" altLang="zh-CN" dirty="0">
                <a:latin typeface="华文新魏" panose="02010800040101010101" pitchFamily="2" charset="-122"/>
                <a:ea typeface="华文新魏" panose="02010800040101010101" pitchFamily="2" charset="-122"/>
              </a:rPr>
              <a:t>A</a:t>
            </a:r>
            <a:r>
              <a:rPr lang="zh-CN" altLang="en-US" dirty="0">
                <a:latin typeface="华文新魏" panose="02010800040101010101" pitchFamily="2" charset="-122"/>
                <a:ea typeface="华文新魏" panose="02010800040101010101" pitchFamily="2" charset="-122"/>
              </a:rPr>
              <a:t>解密，两封由将军</a:t>
            </a:r>
            <a:r>
              <a:rPr lang="en-US" altLang="zh-CN" dirty="0">
                <a:latin typeface="华文新魏" panose="02010800040101010101" pitchFamily="2" charset="-122"/>
                <a:ea typeface="华文新魏" panose="02010800040101010101" pitchFamily="2" charset="-122"/>
              </a:rPr>
              <a:t>B</a:t>
            </a:r>
            <a:r>
              <a:rPr lang="zh-CN" altLang="en-US" dirty="0">
                <a:latin typeface="华文新魏" panose="02010800040101010101" pitchFamily="2" charset="-122"/>
                <a:ea typeface="华文新魏" panose="02010800040101010101" pitchFamily="2" charset="-122"/>
              </a:rPr>
              <a:t>解密，一封由将军</a:t>
            </a:r>
            <a:r>
              <a:rPr lang="en-US" altLang="zh-CN" dirty="0">
                <a:latin typeface="华文新魏" panose="02010800040101010101" pitchFamily="2" charset="-122"/>
                <a:ea typeface="华文新魏" panose="02010800040101010101" pitchFamily="2" charset="-122"/>
              </a:rPr>
              <a:t>C</a:t>
            </a:r>
            <a:r>
              <a:rPr lang="zh-CN" altLang="en-US" dirty="0">
                <a:latin typeface="华文新魏" panose="02010800040101010101" pitchFamily="2" charset="-122"/>
                <a:ea typeface="华文新魏" panose="02010800040101010101" pitchFamily="2" charset="-122"/>
              </a:rPr>
              <a:t>解密，他们将会把这作为自己的“工作量证明”。</a:t>
            </a:r>
            <a:endParaRPr lang="en-US" altLang="zh-CN" dirty="0">
              <a:latin typeface="华文新魏" panose="02010800040101010101" pitchFamily="2" charset="-122"/>
              <a:ea typeface="华文新魏" panose="02010800040101010101" pitchFamily="2" charset="-122"/>
            </a:endParaRPr>
          </a:p>
          <a:p>
            <a:r>
              <a:rPr lang="zh-CN" altLang="en-US" dirty="0">
                <a:latin typeface="华文新魏" panose="02010800040101010101" pitchFamily="2" charset="-122"/>
                <a:ea typeface="华文新魏" panose="02010800040101010101" pitchFamily="2" charset="-122"/>
              </a:rPr>
              <a:t>此时根据规则，将由</a:t>
            </a:r>
            <a:r>
              <a:rPr lang="en-US" altLang="zh-CN" dirty="0">
                <a:latin typeface="华文新魏" panose="02010800040101010101" pitchFamily="2" charset="-122"/>
                <a:ea typeface="华文新魏" panose="02010800040101010101" pitchFamily="2" charset="-122"/>
              </a:rPr>
              <a:t>A</a:t>
            </a:r>
            <a:r>
              <a:rPr lang="zh-CN" altLang="en-US" dirty="0">
                <a:latin typeface="华文新魏" panose="02010800040101010101" pitchFamily="2" charset="-122"/>
                <a:ea typeface="华文新魏" panose="02010800040101010101" pitchFamily="2" charset="-122"/>
              </a:rPr>
              <a:t>、</a:t>
            </a:r>
            <a:r>
              <a:rPr lang="en-US" altLang="zh-CN" dirty="0">
                <a:latin typeface="华文新魏" panose="02010800040101010101" pitchFamily="2" charset="-122"/>
                <a:ea typeface="华文新魏" panose="02010800040101010101" pitchFamily="2" charset="-122"/>
              </a:rPr>
              <a:t>B</a:t>
            </a:r>
            <a:r>
              <a:rPr lang="zh-CN" altLang="en-US" dirty="0">
                <a:latin typeface="华文新魏" panose="02010800040101010101" pitchFamily="2" charset="-122"/>
                <a:ea typeface="华文新魏" panose="02010800040101010101" pitchFamily="2" charset="-122"/>
              </a:rPr>
              <a:t>、</a:t>
            </a:r>
            <a:r>
              <a:rPr lang="en-US" altLang="zh-CN" dirty="0">
                <a:latin typeface="华文新魏" panose="02010800040101010101" pitchFamily="2" charset="-122"/>
                <a:ea typeface="华文新魏" panose="02010800040101010101" pitchFamily="2" charset="-122"/>
              </a:rPr>
              <a:t>C</a:t>
            </a:r>
            <a:r>
              <a:rPr lang="zh-CN" altLang="en-US" dirty="0">
                <a:latin typeface="华文新魏" panose="02010800040101010101" pitchFamily="2" charset="-122"/>
                <a:ea typeface="华文新魏" panose="02010800040101010101" pitchFamily="2" charset="-122"/>
              </a:rPr>
              <a:t>轮流发言，从而决定是否进攻，而其余的将军将失去发言的权力。</a:t>
            </a:r>
            <a:endParaRPr lang="en-US" altLang="zh-CN" dirty="0">
              <a:latin typeface="华文新魏" panose="02010800040101010101" pitchFamily="2" charset="-122"/>
              <a:ea typeface="华文新魏" panose="02010800040101010101" pitchFamily="2" charset="-122"/>
            </a:endParaRPr>
          </a:p>
          <a:p>
            <a:r>
              <a:rPr lang="zh-CN" altLang="en-US" dirty="0">
                <a:latin typeface="华文新魏" panose="02010800040101010101" pitchFamily="2" charset="-122"/>
                <a:ea typeface="华文新魏" panose="02010800040101010101" pitchFamily="2" charset="-122"/>
              </a:rPr>
              <a:t>在这种规则下，我们可以很清楚地看到，投入解密精力越多的将军将会更加有决策的权威。</a:t>
            </a:r>
          </a:p>
        </p:txBody>
      </p:sp>
      <p:grpSp>
        <p:nvGrpSpPr>
          <p:cNvPr id="9" name="组合 8"/>
          <p:cNvGrpSpPr/>
          <p:nvPr/>
        </p:nvGrpSpPr>
        <p:grpSpPr>
          <a:xfrm>
            <a:off x="587829" y="3415143"/>
            <a:ext cx="1619656" cy="1619656"/>
            <a:chOff x="795459" y="1640544"/>
            <a:chExt cx="1789388" cy="1789388"/>
          </a:xfrm>
        </p:grpSpPr>
        <p:grpSp>
          <p:nvGrpSpPr>
            <p:cNvPr id="11" name="组合 10"/>
            <p:cNvGrpSpPr/>
            <p:nvPr/>
          </p:nvGrpSpPr>
          <p:grpSpPr>
            <a:xfrm>
              <a:off x="795459" y="1640544"/>
              <a:ext cx="1789388" cy="1789388"/>
              <a:chOff x="503238" y="1406011"/>
              <a:chExt cx="1327356" cy="1327356"/>
            </a:xfrm>
          </p:grpSpPr>
          <p:sp>
            <p:nvSpPr>
              <p:cNvPr id="13" name="椭圆 12"/>
              <p:cNvSpPr/>
              <p:nvPr/>
            </p:nvSpPr>
            <p:spPr>
              <a:xfrm>
                <a:off x="503238" y="1406012"/>
                <a:ext cx="1327355" cy="1327355"/>
              </a:xfrm>
              <a:prstGeom prst="ellipse">
                <a:avLst/>
              </a:prstGeom>
              <a:noFill/>
              <a:ln w="66675">
                <a:solidFill>
                  <a:schemeClr val="tx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endParaRPr lang="zh-CN" altLang="en-US">
                  <a:solidFill>
                    <a:schemeClr val="bg1">
                      <a:lumMod val="50000"/>
                    </a:schemeClr>
                  </a:solidFill>
                  <a:latin typeface="Calibri Light"/>
                  <a:ea typeface="微软雅黑"/>
                </a:endParaRPr>
              </a:p>
            </p:txBody>
          </p:sp>
          <p:sp>
            <p:nvSpPr>
              <p:cNvPr id="14" name="弧形 13"/>
              <p:cNvSpPr/>
              <p:nvPr/>
            </p:nvSpPr>
            <p:spPr>
              <a:xfrm>
                <a:off x="503239" y="1406011"/>
                <a:ext cx="1327355" cy="1327355"/>
              </a:xfrm>
              <a:prstGeom prst="arc">
                <a:avLst>
                  <a:gd name="adj1" fmla="val 16142792"/>
                  <a:gd name="adj2" fmla="val 9007590"/>
                </a:avLst>
              </a:prstGeom>
              <a:ln w="152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defTabSz="913765"/>
                <a:endParaRPr lang="zh-CN" altLang="en-US">
                  <a:solidFill>
                    <a:schemeClr val="bg1">
                      <a:lumMod val="50000"/>
                    </a:schemeClr>
                  </a:solidFill>
                  <a:latin typeface="Calibri Light"/>
                  <a:ea typeface="微软雅黑"/>
                </a:endParaRPr>
              </a:p>
            </p:txBody>
          </p:sp>
        </p:grpSp>
        <p:sp>
          <p:nvSpPr>
            <p:cNvPr id="12" name="矩形 11"/>
            <p:cNvSpPr/>
            <p:nvPr/>
          </p:nvSpPr>
          <p:spPr>
            <a:xfrm>
              <a:off x="1164067" y="2314217"/>
              <a:ext cx="1052169" cy="442040"/>
            </a:xfrm>
            <a:prstGeom prst="rect">
              <a:avLst/>
            </a:prstGeom>
          </p:spPr>
          <p:txBody>
            <a:bodyPr wrap="square">
              <a:spAutoFit/>
            </a:bodyPr>
            <a:lstStyle/>
            <a:p>
              <a:pPr algn="ctr" defTabSz="913765"/>
              <a:r>
                <a:rPr lang="en-US" altLang="zh-CN" sz="2000" dirty="0">
                  <a:solidFill>
                    <a:schemeClr val="bg1">
                      <a:lumMod val="50000"/>
                    </a:schemeClr>
                  </a:solidFill>
                  <a:latin typeface="Arial" panose="020B0604020202090204"/>
                  <a:ea typeface="微软雅黑"/>
                  <a:sym typeface="+mn-lt"/>
                </a:rPr>
                <a:t>A:70</a:t>
              </a:r>
              <a:r>
                <a:rPr lang="en-US" altLang="zh-CN" sz="1400" dirty="0">
                  <a:solidFill>
                    <a:schemeClr val="bg1">
                      <a:lumMod val="50000"/>
                    </a:schemeClr>
                  </a:solidFill>
                  <a:latin typeface="Arial" panose="020B0604020202090204"/>
                  <a:ea typeface="微软雅黑"/>
                  <a:sym typeface="+mn-lt"/>
                </a:rPr>
                <a:t>%</a:t>
              </a:r>
              <a:endParaRPr lang="zh-CN" altLang="en-US" sz="1400" dirty="0">
                <a:solidFill>
                  <a:schemeClr val="bg1">
                    <a:lumMod val="50000"/>
                  </a:schemeClr>
                </a:solidFill>
                <a:latin typeface="Arial" panose="020B0604020202090204"/>
                <a:ea typeface="微软雅黑"/>
                <a:sym typeface="+mn-lt"/>
              </a:endParaRPr>
            </a:p>
          </p:txBody>
        </p:sp>
      </p:grpSp>
      <p:grpSp>
        <p:nvGrpSpPr>
          <p:cNvPr id="15" name="组合 14"/>
          <p:cNvGrpSpPr/>
          <p:nvPr/>
        </p:nvGrpSpPr>
        <p:grpSpPr>
          <a:xfrm>
            <a:off x="2541127" y="3429000"/>
            <a:ext cx="1619656" cy="1619656"/>
            <a:chOff x="795459" y="1640544"/>
            <a:chExt cx="1789388" cy="1789388"/>
          </a:xfrm>
        </p:grpSpPr>
        <p:grpSp>
          <p:nvGrpSpPr>
            <p:cNvPr id="16" name="组合 15"/>
            <p:cNvGrpSpPr/>
            <p:nvPr/>
          </p:nvGrpSpPr>
          <p:grpSpPr>
            <a:xfrm>
              <a:off x="795459" y="1640544"/>
              <a:ext cx="1789388" cy="1789388"/>
              <a:chOff x="503238" y="1406011"/>
              <a:chExt cx="1327356" cy="1327356"/>
            </a:xfrm>
          </p:grpSpPr>
          <p:sp>
            <p:nvSpPr>
              <p:cNvPr id="18" name="椭圆 17"/>
              <p:cNvSpPr/>
              <p:nvPr/>
            </p:nvSpPr>
            <p:spPr>
              <a:xfrm>
                <a:off x="503238" y="1406012"/>
                <a:ext cx="1327355" cy="1327355"/>
              </a:xfrm>
              <a:prstGeom prst="ellipse">
                <a:avLst/>
              </a:prstGeom>
              <a:noFill/>
              <a:ln w="66675">
                <a:solidFill>
                  <a:schemeClr val="tx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endParaRPr lang="zh-CN" altLang="en-US">
                  <a:solidFill>
                    <a:schemeClr val="bg1">
                      <a:lumMod val="50000"/>
                    </a:schemeClr>
                  </a:solidFill>
                  <a:latin typeface="Calibri Light"/>
                  <a:ea typeface="微软雅黑"/>
                </a:endParaRPr>
              </a:p>
            </p:txBody>
          </p:sp>
          <p:sp>
            <p:nvSpPr>
              <p:cNvPr id="19" name="弧形 18"/>
              <p:cNvSpPr/>
              <p:nvPr/>
            </p:nvSpPr>
            <p:spPr>
              <a:xfrm>
                <a:off x="503239" y="1406011"/>
                <a:ext cx="1327355" cy="1327355"/>
              </a:xfrm>
              <a:prstGeom prst="arc">
                <a:avLst>
                  <a:gd name="adj1" fmla="val 16142792"/>
                  <a:gd name="adj2" fmla="val 20418487"/>
                </a:avLst>
              </a:prstGeom>
              <a:ln w="152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defTabSz="913765"/>
                <a:endParaRPr lang="zh-CN" altLang="en-US">
                  <a:solidFill>
                    <a:schemeClr val="bg1">
                      <a:lumMod val="50000"/>
                    </a:schemeClr>
                  </a:solidFill>
                  <a:latin typeface="Calibri Light"/>
                  <a:ea typeface="微软雅黑"/>
                </a:endParaRPr>
              </a:p>
            </p:txBody>
          </p:sp>
        </p:grpSp>
        <p:sp>
          <p:nvSpPr>
            <p:cNvPr id="17" name="矩形 16"/>
            <p:cNvSpPr/>
            <p:nvPr/>
          </p:nvSpPr>
          <p:spPr>
            <a:xfrm>
              <a:off x="1164067" y="2314217"/>
              <a:ext cx="1052169" cy="442040"/>
            </a:xfrm>
            <a:prstGeom prst="rect">
              <a:avLst/>
            </a:prstGeom>
          </p:spPr>
          <p:txBody>
            <a:bodyPr wrap="square">
              <a:spAutoFit/>
            </a:bodyPr>
            <a:lstStyle/>
            <a:p>
              <a:pPr algn="ctr" defTabSz="913765"/>
              <a:r>
                <a:rPr lang="en-US" altLang="zh-CN" sz="2000" dirty="0">
                  <a:solidFill>
                    <a:schemeClr val="bg1">
                      <a:lumMod val="50000"/>
                    </a:schemeClr>
                  </a:solidFill>
                  <a:latin typeface="Arial" panose="020B0604020202090204"/>
                  <a:ea typeface="微软雅黑"/>
                  <a:sym typeface="+mn-lt"/>
                </a:rPr>
                <a:t>B:20</a:t>
              </a:r>
              <a:r>
                <a:rPr lang="en-US" altLang="zh-CN" sz="1400" dirty="0">
                  <a:solidFill>
                    <a:schemeClr val="bg1">
                      <a:lumMod val="50000"/>
                    </a:schemeClr>
                  </a:solidFill>
                  <a:latin typeface="Arial" panose="020B0604020202090204"/>
                  <a:ea typeface="微软雅黑"/>
                  <a:sym typeface="+mn-lt"/>
                </a:rPr>
                <a:t>%</a:t>
              </a:r>
              <a:endParaRPr lang="zh-CN" altLang="en-US" sz="1400" dirty="0">
                <a:solidFill>
                  <a:schemeClr val="bg1">
                    <a:lumMod val="50000"/>
                  </a:schemeClr>
                </a:solidFill>
                <a:latin typeface="Arial" panose="020B0604020202090204"/>
                <a:ea typeface="微软雅黑"/>
                <a:sym typeface="+mn-lt"/>
              </a:endParaRPr>
            </a:p>
          </p:txBody>
        </p:sp>
      </p:grpSp>
      <p:grpSp>
        <p:nvGrpSpPr>
          <p:cNvPr id="20" name="组合 19"/>
          <p:cNvGrpSpPr/>
          <p:nvPr/>
        </p:nvGrpSpPr>
        <p:grpSpPr>
          <a:xfrm>
            <a:off x="4668417" y="3429000"/>
            <a:ext cx="1619656" cy="1619656"/>
            <a:chOff x="795459" y="1640544"/>
            <a:chExt cx="1789388" cy="1789388"/>
          </a:xfrm>
        </p:grpSpPr>
        <p:grpSp>
          <p:nvGrpSpPr>
            <p:cNvPr id="21" name="组合 20"/>
            <p:cNvGrpSpPr/>
            <p:nvPr/>
          </p:nvGrpSpPr>
          <p:grpSpPr>
            <a:xfrm>
              <a:off x="795459" y="1640544"/>
              <a:ext cx="1789388" cy="1789388"/>
              <a:chOff x="503238" y="1406011"/>
              <a:chExt cx="1327356" cy="1327356"/>
            </a:xfrm>
          </p:grpSpPr>
          <p:sp>
            <p:nvSpPr>
              <p:cNvPr id="23" name="椭圆 22"/>
              <p:cNvSpPr/>
              <p:nvPr/>
            </p:nvSpPr>
            <p:spPr>
              <a:xfrm>
                <a:off x="503238" y="1406012"/>
                <a:ext cx="1327355" cy="1327355"/>
              </a:xfrm>
              <a:prstGeom prst="ellipse">
                <a:avLst/>
              </a:prstGeom>
              <a:noFill/>
              <a:ln w="66675">
                <a:solidFill>
                  <a:schemeClr val="tx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endParaRPr lang="zh-CN" altLang="en-US">
                  <a:solidFill>
                    <a:schemeClr val="bg1">
                      <a:lumMod val="50000"/>
                    </a:schemeClr>
                  </a:solidFill>
                  <a:latin typeface="Calibri Light"/>
                  <a:ea typeface="微软雅黑"/>
                </a:endParaRPr>
              </a:p>
            </p:txBody>
          </p:sp>
          <p:sp>
            <p:nvSpPr>
              <p:cNvPr id="24" name="弧形 23"/>
              <p:cNvSpPr/>
              <p:nvPr/>
            </p:nvSpPr>
            <p:spPr>
              <a:xfrm>
                <a:off x="503239" y="1406011"/>
                <a:ext cx="1327355" cy="1327355"/>
              </a:xfrm>
              <a:prstGeom prst="arc">
                <a:avLst>
                  <a:gd name="adj1" fmla="val 16142792"/>
                  <a:gd name="adj2" fmla="val 18087484"/>
                </a:avLst>
              </a:prstGeom>
              <a:ln w="152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defTabSz="913765"/>
                <a:endParaRPr lang="zh-CN" altLang="en-US">
                  <a:solidFill>
                    <a:schemeClr val="bg1">
                      <a:lumMod val="50000"/>
                    </a:schemeClr>
                  </a:solidFill>
                  <a:latin typeface="Calibri Light"/>
                  <a:ea typeface="微软雅黑"/>
                </a:endParaRPr>
              </a:p>
            </p:txBody>
          </p:sp>
        </p:grpSp>
        <p:sp>
          <p:nvSpPr>
            <p:cNvPr id="22" name="矩形 21"/>
            <p:cNvSpPr/>
            <p:nvPr/>
          </p:nvSpPr>
          <p:spPr>
            <a:xfrm>
              <a:off x="1164067" y="2314217"/>
              <a:ext cx="1052169" cy="442040"/>
            </a:xfrm>
            <a:prstGeom prst="rect">
              <a:avLst/>
            </a:prstGeom>
          </p:spPr>
          <p:txBody>
            <a:bodyPr wrap="square">
              <a:spAutoFit/>
            </a:bodyPr>
            <a:lstStyle/>
            <a:p>
              <a:pPr algn="ctr" defTabSz="913765"/>
              <a:r>
                <a:rPr lang="en-US" altLang="zh-CN" sz="2000" dirty="0">
                  <a:solidFill>
                    <a:schemeClr val="bg1">
                      <a:lumMod val="50000"/>
                    </a:schemeClr>
                  </a:solidFill>
                  <a:latin typeface="Arial" panose="020B0604020202090204"/>
                  <a:ea typeface="微软雅黑"/>
                  <a:sym typeface="+mn-lt"/>
                </a:rPr>
                <a:t>C:10</a:t>
              </a:r>
              <a:r>
                <a:rPr lang="en-US" altLang="zh-CN" sz="1400" dirty="0">
                  <a:solidFill>
                    <a:schemeClr val="bg1">
                      <a:lumMod val="50000"/>
                    </a:schemeClr>
                  </a:solidFill>
                  <a:latin typeface="Arial" panose="020B0604020202090204"/>
                  <a:ea typeface="微软雅黑"/>
                  <a:sym typeface="+mn-lt"/>
                </a:rPr>
                <a:t>%</a:t>
              </a:r>
              <a:endParaRPr lang="zh-CN" altLang="en-US" sz="1400" dirty="0">
                <a:solidFill>
                  <a:schemeClr val="bg1">
                    <a:lumMod val="50000"/>
                  </a:schemeClr>
                </a:solidFill>
                <a:latin typeface="Arial" panose="020B0604020202090204"/>
                <a:ea typeface="微软雅黑"/>
                <a:sym typeface="+mn-lt"/>
              </a:endParaRPr>
            </a:p>
          </p:txBody>
        </p:sp>
      </p:grpSp>
      <p:grpSp>
        <p:nvGrpSpPr>
          <p:cNvPr id="25" name="组合 24"/>
          <p:cNvGrpSpPr/>
          <p:nvPr/>
        </p:nvGrpSpPr>
        <p:grpSpPr>
          <a:xfrm>
            <a:off x="2874771" y="5312227"/>
            <a:ext cx="1073454" cy="1073454"/>
            <a:chOff x="795459" y="1640544"/>
            <a:chExt cx="1789388" cy="1789388"/>
          </a:xfrm>
        </p:grpSpPr>
        <p:grpSp>
          <p:nvGrpSpPr>
            <p:cNvPr id="26" name="组合 25"/>
            <p:cNvGrpSpPr/>
            <p:nvPr/>
          </p:nvGrpSpPr>
          <p:grpSpPr>
            <a:xfrm>
              <a:off x="795459" y="1640544"/>
              <a:ext cx="1789388" cy="1789388"/>
              <a:chOff x="503238" y="1406011"/>
              <a:chExt cx="1327356" cy="1327356"/>
            </a:xfrm>
          </p:grpSpPr>
          <p:sp>
            <p:nvSpPr>
              <p:cNvPr id="28" name="椭圆 27"/>
              <p:cNvSpPr/>
              <p:nvPr/>
            </p:nvSpPr>
            <p:spPr>
              <a:xfrm>
                <a:off x="503238" y="1406012"/>
                <a:ext cx="1327355" cy="1327355"/>
              </a:xfrm>
              <a:prstGeom prst="ellipse">
                <a:avLst/>
              </a:prstGeom>
              <a:noFill/>
              <a:ln w="66675">
                <a:solidFill>
                  <a:schemeClr val="tx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endParaRPr lang="zh-CN" altLang="en-US">
                  <a:solidFill>
                    <a:schemeClr val="bg1">
                      <a:lumMod val="50000"/>
                    </a:schemeClr>
                  </a:solidFill>
                  <a:latin typeface="Calibri Light"/>
                  <a:ea typeface="微软雅黑"/>
                </a:endParaRPr>
              </a:p>
            </p:txBody>
          </p:sp>
          <p:sp>
            <p:nvSpPr>
              <p:cNvPr id="30" name="弧形 29"/>
              <p:cNvSpPr/>
              <p:nvPr/>
            </p:nvSpPr>
            <p:spPr>
              <a:xfrm>
                <a:off x="503239" y="1406011"/>
                <a:ext cx="1327355" cy="1327355"/>
              </a:xfrm>
              <a:prstGeom prst="arc">
                <a:avLst>
                  <a:gd name="adj1" fmla="val 16142792"/>
                  <a:gd name="adj2" fmla="val 16149877"/>
                </a:avLst>
              </a:prstGeom>
              <a:ln w="152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defTabSz="913765"/>
                <a:endParaRPr lang="zh-CN" altLang="en-US">
                  <a:solidFill>
                    <a:schemeClr val="bg1">
                      <a:lumMod val="50000"/>
                    </a:schemeClr>
                  </a:solidFill>
                  <a:latin typeface="Calibri Light"/>
                  <a:ea typeface="微软雅黑"/>
                </a:endParaRPr>
              </a:p>
            </p:txBody>
          </p:sp>
        </p:grpSp>
        <p:sp>
          <p:nvSpPr>
            <p:cNvPr id="27" name="矩形 26"/>
            <p:cNvSpPr/>
            <p:nvPr/>
          </p:nvSpPr>
          <p:spPr>
            <a:xfrm>
              <a:off x="896381" y="2217638"/>
              <a:ext cx="1587541" cy="513047"/>
            </a:xfrm>
            <a:prstGeom prst="rect">
              <a:avLst/>
            </a:prstGeom>
          </p:spPr>
          <p:txBody>
            <a:bodyPr wrap="square">
              <a:spAutoFit/>
            </a:bodyPr>
            <a:lstStyle/>
            <a:p>
              <a:pPr algn="ctr" defTabSz="913765"/>
              <a:r>
                <a:rPr lang="zh-CN" altLang="en-US" sz="1400" dirty="0">
                  <a:solidFill>
                    <a:schemeClr val="bg1">
                      <a:lumMod val="50000"/>
                    </a:schemeClr>
                  </a:solidFill>
                  <a:latin typeface="Arial" panose="020B0604020202090204"/>
                  <a:ea typeface="微软雅黑"/>
                  <a:sym typeface="+mn-lt"/>
                </a:rPr>
                <a:t>其余</a:t>
              </a:r>
              <a:r>
                <a:rPr lang="en-US" altLang="zh-CN" sz="1400" dirty="0">
                  <a:solidFill>
                    <a:schemeClr val="bg1">
                      <a:lumMod val="50000"/>
                    </a:schemeClr>
                  </a:solidFill>
                  <a:latin typeface="Arial" panose="020B0604020202090204"/>
                  <a:ea typeface="微软雅黑"/>
                  <a:sym typeface="+mn-lt"/>
                </a:rPr>
                <a:t>:0%</a:t>
              </a:r>
              <a:endParaRPr lang="zh-CN" altLang="en-US" sz="1050" dirty="0">
                <a:solidFill>
                  <a:schemeClr val="bg1">
                    <a:lumMod val="50000"/>
                  </a:schemeClr>
                </a:solidFill>
                <a:latin typeface="Arial" panose="020B0604020202090204"/>
                <a:ea typeface="微软雅黑"/>
                <a:sym typeface="+mn-lt"/>
              </a:endParaRPr>
            </a:p>
          </p:txBody>
        </p:sp>
      </p:gr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83"/>
                                        </p:tgtEl>
                                        <p:attrNameLst>
                                          <p:attrName>style.visibility</p:attrName>
                                        </p:attrNameLst>
                                      </p:cBhvr>
                                      <p:to>
                                        <p:strVal val="visible"/>
                                      </p:to>
                                    </p:set>
                                    <p:animEffect transition="in" filter="fade">
                                      <p:cBhvr>
                                        <p:cTn id="7" dur="500"/>
                                        <p:tgtEl>
                                          <p:spTgt spid="83"/>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checkerboard(across)">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blinds(horizontal)">
                                      <p:cBhvr>
                                        <p:cTn id="17" dur="500"/>
                                        <p:tgtEl>
                                          <p:spTgt spid="3">
                                            <p:txEl>
                                              <p:pRg st="1" end="1"/>
                                            </p:txEl>
                                          </p:spTgt>
                                        </p:tgtEl>
                                      </p:cBhvr>
                                    </p:animEffect>
                                  </p:childTnLst>
                                </p:cTn>
                              </p:par>
                              <p:par>
                                <p:cTn id="18" presetID="42" presetClass="entr" presetSubtype="0" fill="hold" nodeType="with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fade">
                                      <p:cBhvr>
                                        <p:cTn id="20" dur="1000"/>
                                        <p:tgtEl>
                                          <p:spTgt spid="9"/>
                                        </p:tgtEl>
                                      </p:cBhvr>
                                    </p:animEffect>
                                    <p:anim calcmode="lin" valueType="num">
                                      <p:cBhvr>
                                        <p:cTn id="21" dur="1000" fill="hold"/>
                                        <p:tgtEl>
                                          <p:spTgt spid="9"/>
                                        </p:tgtEl>
                                        <p:attrNameLst>
                                          <p:attrName>ppt_x</p:attrName>
                                        </p:attrNameLst>
                                      </p:cBhvr>
                                      <p:tavLst>
                                        <p:tav tm="0">
                                          <p:val>
                                            <p:strVal val="#ppt_x"/>
                                          </p:val>
                                        </p:tav>
                                        <p:tav tm="100000">
                                          <p:val>
                                            <p:strVal val="#ppt_x"/>
                                          </p:val>
                                        </p:tav>
                                      </p:tavLst>
                                    </p:anim>
                                    <p:anim calcmode="lin" valueType="num">
                                      <p:cBhvr>
                                        <p:cTn id="22" dur="1000" fill="hold"/>
                                        <p:tgtEl>
                                          <p:spTgt spid="9"/>
                                        </p:tgtEl>
                                        <p:attrNameLst>
                                          <p:attrName>ppt_y</p:attrName>
                                        </p:attrNameLst>
                                      </p:cBhvr>
                                      <p:tavLst>
                                        <p:tav tm="0">
                                          <p:val>
                                            <p:strVal val="#ppt_y+.1"/>
                                          </p:val>
                                        </p:tav>
                                        <p:tav tm="100000">
                                          <p:val>
                                            <p:strVal val="#ppt_y"/>
                                          </p:val>
                                        </p:tav>
                                      </p:tavLst>
                                    </p:anim>
                                  </p:childTnLst>
                                </p:cTn>
                              </p:par>
                              <p:par>
                                <p:cTn id="23" presetID="42" presetClass="entr" presetSubtype="0" fill="hold" nodeType="with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fade">
                                      <p:cBhvr>
                                        <p:cTn id="25" dur="1000"/>
                                        <p:tgtEl>
                                          <p:spTgt spid="15"/>
                                        </p:tgtEl>
                                      </p:cBhvr>
                                    </p:animEffect>
                                    <p:anim calcmode="lin" valueType="num">
                                      <p:cBhvr>
                                        <p:cTn id="26" dur="1000" fill="hold"/>
                                        <p:tgtEl>
                                          <p:spTgt spid="15"/>
                                        </p:tgtEl>
                                        <p:attrNameLst>
                                          <p:attrName>ppt_x</p:attrName>
                                        </p:attrNameLst>
                                      </p:cBhvr>
                                      <p:tavLst>
                                        <p:tav tm="0">
                                          <p:val>
                                            <p:strVal val="#ppt_x"/>
                                          </p:val>
                                        </p:tav>
                                        <p:tav tm="100000">
                                          <p:val>
                                            <p:strVal val="#ppt_x"/>
                                          </p:val>
                                        </p:tav>
                                      </p:tavLst>
                                    </p:anim>
                                    <p:anim calcmode="lin" valueType="num">
                                      <p:cBhvr>
                                        <p:cTn id="27" dur="1000" fill="hold"/>
                                        <p:tgtEl>
                                          <p:spTgt spid="15"/>
                                        </p:tgtEl>
                                        <p:attrNameLst>
                                          <p:attrName>ppt_y</p:attrName>
                                        </p:attrNameLst>
                                      </p:cBhvr>
                                      <p:tavLst>
                                        <p:tav tm="0">
                                          <p:val>
                                            <p:strVal val="#ppt_y+.1"/>
                                          </p:val>
                                        </p:tav>
                                        <p:tav tm="100000">
                                          <p:val>
                                            <p:strVal val="#ppt_y"/>
                                          </p:val>
                                        </p:tav>
                                      </p:tavLst>
                                    </p:anim>
                                  </p:childTnLst>
                                </p:cTn>
                              </p:par>
                              <p:par>
                                <p:cTn id="28" presetID="42" presetClass="entr" presetSubtype="0" fill="hold" nodeType="withEffect">
                                  <p:stCondLst>
                                    <p:cond delay="0"/>
                                  </p:stCondLst>
                                  <p:childTnLst>
                                    <p:set>
                                      <p:cBhvr>
                                        <p:cTn id="29" dur="1" fill="hold">
                                          <p:stCondLst>
                                            <p:cond delay="0"/>
                                          </p:stCondLst>
                                        </p:cTn>
                                        <p:tgtEl>
                                          <p:spTgt spid="20"/>
                                        </p:tgtEl>
                                        <p:attrNameLst>
                                          <p:attrName>style.visibility</p:attrName>
                                        </p:attrNameLst>
                                      </p:cBhvr>
                                      <p:to>
                                        <p:strVal val="visible"/>
                                      </p:to>
                                    </p:set>
                                    <p:animEffect transition="in" filter="fade">
                                      <p:cBhvr>
                                        <p:cTn id="30" dur="1000"/>
                                        <p:tgtEl>
                                          <p:spTgt spid="20"/>
                                        </p:tgtEl>
                                      </p:cBhvr>
                                    </p:animEffect>
                                    <p:anim calcmode="lin" valueType="num">
                                      <p:cBhvr>
                                        <p:cTn id="31" dur="1000" fill="hold"/>
                                        <p:tgtEl>
                                          <p:spTgt spid="20"/>
                                        </p:tgtEl>
                                        <p:attrNameLst>
                                          <p:attrName>ppt_x</p:attrName>
                                        </p:attrNameLst>
                                      </p:cBhvr>
                                      <p:tavLst>
                                        <p:tav tm="0">
                                          <p:val>
                                            <p:strVal val="#ppt_x"/>
                                          </p:val>
                                        </p:tav>
                                        <p:tav tm="100000">
                                          <p:val>
                                            <p:strVal val="#ppt_x"/>
                                          </p:val>
                                        </p:tav>
                                      </p:tavLst>
                                    </p:anim>
                                    <p:anim calcmode="lin" valueType="num">
                                      <p:cBhvr>
                                        <p:cTn id="32" dur="1000" fill="hold"/>
                                        <p:tgtEl>
                                          <p:spTgt spid="20"/>
                                        </p:tgtEl>
                                        <p:attrNameLst>
                                          <p:attrName>ppt_y</p:attrName>
                                        </p:attrNameLst>
                                      </p:cBhvr>
                                      <p:tavLst>
                                        <p:tav tm="0">
                                          <p:val>
                                            <p:strVal val="#ppt_y+.1"/>
                                          </p:val>
                                        </p:tav>
                                        <p:tav tm="100000">
                                          <p:val>
                                            <p:strVal val="#ppt_y"/>
                                          </p:val>
                                        </p:tav>
                                      </p:tavLst>
                                    </p:anim>
                                  </p:childTnLst>
                                </p:cTn>
                              </p:par>
                              <p:par>
                                <p:cTn id="33" presetID="42" presetClass="entr" presetSubtype="0" fill="hold" nodeType="withEffect">
                                  <p:stCondLst>
                                    <p:cond delay="0"/>
                                  </p:stCondLst>
                                  <p:childTnLst>
                                    <p:set>
                                      <p:cBhvr>
                                        <p:cTn id="34" dur="1" fill="hold">
                                          <p:stCondLst>
                                            <p:cond delay="0"/>
                                          </p:stCondLst>
                                        </p:cTn>
                                        <p:tgtEl>
                                          <p:spTgt spid="25"/>
                                        </p:tgtEl>
                                        <p:attrNameLst>
                                          <p:attrName>style.visibility</p:attrName>
                                        </p:attrNameLst>
                                      </p:cBhvr>
                                      <p:to>
                                        <p:strVal val="visible"/>
                                      </p:to>
                                    </p:set>
                                    <p:animEffect transition="in" filter="fade">
                                      <p:cBhvr>
                                        <p:cTn id="35" dur="1000"/>
                                        <p:tgtEl>
                                          <p:spTgt spid="25"/>
                                        </p:tgtEl>
                                      </p:cBhvr>
                                    </p:animEffect>
                                    <p:anim calcmode="lin" valueType="num">
                                      <p:cBhvr>
                                        <p:cTn id="36" dur="1000" fill="hold"/>
                                        <p:tgtEl>
                                          <p:spTgt spid="25"/>
                                        </p:tgtEl>
                                        <p:attrNameLst>
                                          <p:attrName>ppt_x</p:attrName>
                                        </p:attrNameLst>
                                      </p:cBhvr>
                                      <p:tavLst>
                                        <p:tav tm="0">
                                          <p:val>
                                            <p:strVal val="#ppt_x"/>
                                          </p:val>
                                        </p:tav>
                                        <p:tav tm="100000">
                                          <p:val>
                                            <p:strVal val="#ppt_x"/>
                                          </p:val>
                                        </p:tav>
                                      </p:tavLst>
                                    </p:anim>
                                    <p:anim calcmode="lin" valueType="num">
                                      <p:cBhvr>
                                        <p:cTn id="37"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nodeType="clickEffect">
                                  <p:stCondLst>
                                    <p:cond delay="0"/>
                                  </p:stCondLst>
                                  <p:childTnLst>
                                    <p:set>
                                      <p:cBhvr>
                                        <p:cTn id="41" dur="1" fill="hold">
                                          <p:stCondLst>
                                            <p:cond delay="0"/>
                                          </p:stCondLst>
                                        </p:cTn>
                                        <p:tgtEl>
                                          <p:spTgt spid="3">
                                            <p:txEl>
                                              <p:pRg st="2" end="2"/>
                                            </p:txEl>
                                          </p:spTgt>
                                        </p:tgtEl>
                                        <p:attrNameLst>
                                          <p:attrName>style.visibility</p:attrName>
                                        </p:attrNameLst>
                                      </p:cBhvr>
                                      <p:to>
                                        <p:strVal val="visible"/>
                                      </p:to>
                                    </p:set>
                                    <p:animEffect transition="in" filter="barn(inVertical)">
                                      <p:cBhvr>
                                        <p:cTn id="42" dur="500"/>
                                        <p:tgtEl>
                                          <p:spTgt spid="3">
                                            <p:txEl>
                                              <p:pRg st="2" end="2"/>
                                            </p:txEl>
                                          </p:spTgt>
                                        </p:tgtEl>
                                      </p:cBhvr>
                                    </p:animEffect>
                                  </p:childTnLst>
                                </p:cTn>
                              </p:par>
                              <p:par>
                                <p:cTn id="43" presetID="16" presetClass="entr" presetSubtype="21" fill="hold" nodeType="withEffect">
                                  <p:stCondLst>
                                    <p:cond delay="0"/>
                                  </p:stCondLst>
                                  <p:childTnLst>
                                    <p:set>
                                      <p:cBhvr>
                                        <p:cTn id="44" dur="1" fill="hold">
                                          <p:stCondLst>
                                            <p:cond delay="0"/>
                                          </p:stCondLst>
                                        </p:cTn>
                                        <p:tgtEl>
                                          <p:spTgt spid="3">
                                            <p:txEl>
                                              <p:pRg st="3" end="3"/>
                                            </p:txEl>
                                          </p:spTgt>
                                        </p:tgtEl>
                                        <p:attrNameLst>
                                          <p:attrName>style.visibility</p:attrName>
                                        </p:attrNameLst>
                                      </p:cBhvr>
                                      <p:to>
                                        <p:strVal val="visible"/>
                                      </p:to>
                                    </p:set>
                                    <p:animEffect transition="in" filter="barn(inVertical)">
                                      <p:cBhvr>
                                        <p:cTn id="45"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第一PPT，www.1ppt.com">
  <a:themeElements>
    <a:clrScheme name="灰度">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自定义 1">
      <a:majorFont>
        <a:latin typeface="Arial Black"/>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ECECEC">
            <a:alpha val="68000"/>
          </a:srgbClr>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73</TotalTime>
  <Words>1273</Words>
  <Application>Microsoft Office PowerPoint</Application>
  <PresentationFormat>宽屏</PresentationFormat>
  <Paragraphs>122</Paragraphs>
  <Slides>18</Slides>
  <Notes>17</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18</vt:i4>
      </vt:variant>
    </vt:vector>
  </HeadingPairs>
  <TitlesOfParts>
    <vt:vector size="29" baseType="lpstr">
      <vt:lpstr>华文新魏</vt:lpstr>
      <vt:lpstr>Calibri Light</vt:lpstr>
      <vt:lpstr>Arial</vt:lpstr>
      <vt:lpstr>Titillium</vt:lpstr>
      <vt:lpstr>等线</vt:lpstr>
      <vt:lpstr>Agency FB</vt:lpstr>
      <vt:lpstr>微软雅黑</vt:lpstr>
      <vt:lpstr>Arial Black</vt:lpstr>
      <vt:lpstr>PingFang SC</vt:lpstr>
      <vt:lpstr>Calibri</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https://www.ypppt.com/</dc:title>
  <dc:subject>https://www.ypppt.com/</dc:subject>
  <dc:creator>优品PPT</dc:creator>
  <cp:lastModifiedBy>William Chen</cp:lastModifiedBy>
  <cp:revision>74</cp:revision>
  <dcterms:created xsi:type="dcterms:W3CDTF">2021-04-08T01:39:58Z</dcterms:created>
  <dcterms:modified xsi:type="dcterms:W3CDTF">2021-04-10T07:53:22Z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2052-3.4.2.5348</vt:lpwstr>
  </property>
</Properties>
</file>