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  <p:sldMasterId id="2147483736" r:id="rId10"/>
  </p:sldMasterIdLst>
  <p:notesMasterIdLst>
    <p:notesMasterId r:id="rId12"/>
  </p:notesMasterIdLst>
  <p:sldIdLst>
    <p:sldId id="256" r:id="rId11"/>
    <p:sldId id="265" r:id="rId13"/>
    <p:sldId id="271" r:id="rId14"/>
    <p:sldId id="257" r:id="rId15"/>
    <p:sldId id="308" r:id="rId16"/>
    <p:sldId id="307" r:id="rId17"/>
    <p:sldId id="309" r:id="rId18"/>
    <p:sldId id="338" r:id="rId19"/>
    <p:sldId id="339" r:id="rId20"/>
    <p:sldId id="310" r:id="rId21"/>
    <p:sldId id="312" r:id="rId22"/>
    <p:sldId id="364" r:id="rId23"/>
    <p:sldId id="365" r:id="rId24"/>
    <p:sldId id="313" r:id="rId25"/>
    <p:sldId id="314" r:id="rId26"/>
    <p:sldId id="315" r:id="rId27"/>
    <p:sldId id="316" r:id="rId28"/>
    <p:sldId id="288" r:id="rId29"/>
    <p:sldId id="279" r:id="rId30"/>
    <p:sldId id="260" r:id="rId31"/>
    <p:sldId id="290" r:id="rId32"/>
    <p:sldId id="25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40" r:id="rId44"/>
    <p:sldId id="306" r:id="rId45"/>
    <p:sldId id="285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24DB7A-FD0C-404F-812F-86F5E43BFB7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24DB7A-FD0C-404F-812F-86F5E43BFB7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6E9656F6-516D-42FA-9F78-E16A5F28971E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76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tags" Target="../tags/tag25.xml"/><Relationship Id="rId36" Type="http://schemas.openxmlformats.org/officeDocument/2006/relationships/notesSlide" Target="../notesSlides/notesSlide2.xml"/><Relationship Id="rId35" Type="http://schemas.openxmlformats.org/officeDocument/2006/relationships/slideLayout" Target="../slideLayouts/slideLayout47.xml"/><Relationship Id="rId34" Type="http://schemas.openxmlformats.org/officeDocument/2006/relationships/tags" Target="../tags/tag54.xml"/><Relationship Id="rId33" Type="http://schemas.openxmlformats.org/officeDocument/2006/relationships/tags" Target="../tags/tag53.xml"/><Relationship Id="rId32" Type="http://schemas.openxmlformats.org/officeDocument/2006/relationships/tags" Target="../tags/tag52.xml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24.xml"/><Relationship Id="rId29" Type="http://schemas.openxmlformats.org/officeDocument/2006/relationships/tags" Target="../tags/tag49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3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7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56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6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86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软件工程项目计划书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小组成员：吕政凯</a:t>
            </a:r>
            <a:r>
              <a:rPr lang="en-US" altLang="zh-CN" dirty="0"/>
              <a:t>(9)</a:t>
            </a:r>
            <a:r>
              <a:rPr lang="zh-CN" altLang="en-US" dirty="0"/>
              <a:t>，陶景伟</a:t>
            </a:r>
            <a:r>
              <a:rPr lang="en-US" altLang="zh-CN" dirty="0"/>
              <a:t>(8)</a:t>
            </a:r>
            <a:r>
              <a:rPr lang="zh-CN" altLang="en-US" dirty="0"/>
              <a:t>，刘聪聪 </a:t>
            </a:r>
            <a:r>
              <a:rPr lang="en-US" altLang="zh-CN" dirty="0"/>
              <a:t>(8.5)</a:t>
            </a:r>
            <a:r>
              <a:rPr lang="zh-CN" altLang="en-US" dirty="0"/>
              <a:t>   组长：吕政凯</a:t>
            </a:r>
            <a:endParaRPr lang="zh-CN" altLang="en-US" dirty="0"/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0330"/>
            <a:ext cx="3860165" cy="2298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.3 运行环境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.3.1 硬件环境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对硬件没有特殊要求，以实际购买力为准。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.3.2 软件环境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Blip>
                <a:blip r:embed="rId1"/>
              </a:buBlip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1、 用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 Server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作为数据存储数据库；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2.用eclipse作为开发软件。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1.3.4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功能需求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0005" y="1525270"/>
            <a:ext cx="10515600" cy="469868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A：客人信息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B：账单信息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C：员工注册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D：房间状态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E：员工登陆信息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F：员工及客户信息查询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10"/>
          <p:cNvSpPr/>
          <p:nvPr/>
        </p:nvSpPr>
        <p:spPr>
          <a:xfrm>
            <a:off x="7275830" y="2820670"/>
            <a:ext cx="2040255" cy="90424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BBD5F0"/>
              </a:gs>
              <a:gs pos="100000">
                <a:srgbClr val="9CBEE0"/>
              </a:gs>
            </a:gsLst>
            <a:lin ang="5400000"/>
            <a:tileRect/>
          </a:gradFill>
          <a:ln w="15875" cap="flat" cmpd="sng">
            <a:solidFill>
              <a:srgbClr val="739CC3"/>
            </a:solidFill>
            <a:prstDash val="solid"/>
            <a:headEnd type="none" w="med" len="med"/>
            <a:tailEnd type="none" w="med" len="med"/>
          </a:ln>
        </p:spPr>
        <p:txBody>
          <a:bodyPr wrap="square"/>
          <a:lstStyle/>
          <a:p>
            <a:pPr marL="0" indent="0"/>
            <a:r>
              <a:rPr lang="zh-CN" altLang="en-US"/>
              <a:t>管理系统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18965" y="1668145"/>
            <a:ext cx="1518920" cy="664210"/>
          </a:xfrm>
          <a:prstGeom prst="rect">
            <a:avLst/>
          </a:prstGeom>
          <a:solidFill>
            <a:srgbClr val="A7C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396855" y="4911725"/>
            <a:ext cx="1518920" cy="664210"/>
          </a:xfrm>
          <a:prstGeom prst="rect">
            <a:avLst/>
          </a:prstGeom>
          <a:solidFill>
            <a:srgbClr val="A7C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5210" y="3558540"/>
            <a:ext cx="1518920" cy="664210"/>
          </a:xfrm>
          <a:prstGeom prst="rect">
            <a:avLst/>
          </a:prstGeom>
          <a:solidFill>
            <a:srgbClr val="A7C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01205" y="692150"/>
            <a:ext cx="1518920" cy="664210"/>
          </a:xfrm>
          <a:prstGeom prst="rect">
            <a:avLst/>
          </a:prstGeom>
          <a:solidFill>
            <a:srgbClr val="A7C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168255" y="1356360"/>
            <a:ext cx="1518920" cy="664210"/>
          </a:xfrm>
          <a:prstGeom prst="rect">
            <a:avLst/>
          </a:prstGeom>
          <a:solidFill>
            <a:srgbClr val="A7C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6910" y="5575935"/>
            <a:ext cx="1518920" cy="664210"/>
          </a:xfrm>
          <a:prstGeom prst="rect">
            <a:avLst/>
          </a:prstGeom>
          <a:solidFill>
            <a:srgbClr val="A7C6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104130" y="3246120"/>
            <a:ext cx="2264410" cy="478790"/>
          </a:xfrm>
          <a:prstGeom prst="straightConnector1">
            <a:avLst/>
          </a:prstGeom>
          <a:ln>
            <a:solidFill>
              <a:srgbClr val="78A0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138285" y="3558540"/>
            <a:ext cx="1417320" cy="1214120"/>
          </a:xfrm>
          <a:prstGeom prst="straightConnector1">
            <a:avLst/>
          </a:prstGeom>
          <a:ln>
            <a:solidFill>
              <a:srgbClr val="78A0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75295" y="1490345"/>
            <a:ext cx="208280" cy="1209040"/>
          </a:xfrm>
          <a:prstGeom prst="straightConnector1">
            <a:avLst/>
          </a:prstGeom>
          <a:ln>
            <a:solidFill>
              <a:srgbClr val="78A0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9034145" y="1938020"/>
            <a:ext cx="1125855" cy="895985"/>
          </a:xfrm>
          <a:prstGeom prst="straightConnector1">
            <a:avLst/>
          </a:prstGeom>
          <a:ln>
            <a:solidFill>
              <a:srgbClr val="78A0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83935" y="2205990"/>
            <a:ext cx="1303655" cy="774065"/>
          </a:xfrm>
          <a:prstGeom prst="straightConnector1">
            <a:avLst/>
          </a:prstGeom>
          <a:ln>
            <a:solidFill>
              <a:srgbClr val="78A0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99885" y="3813810"/>
            <a:ext cx="1000125" cy="1626235"/>
          </a:xfrm>
          <a:prstGeom prst="straightConnector1">
            <a:avLst/>
          </a:prstGeom>
          <a:ln>
            <a:solidFill>
              <a:srgbClr val="78A0C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276340" y="2332355"/>
            <a:ext cx="519430" cy="480695"/>
          </a:xfrm>
          <a:prstGeom prst="rect">
            <a:avLst/>
          </a:prstGeom>
          <a:solidFill>
            <a:schemeClr val="bg1"/>
          </a:solidFill>
          <a:ln>
            <a:solidFill>
              <a:srgbClr val="78A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56910" y="3558540"/>
            <a:ext cx="519430" cy="495300"/>
          </a:xfrm>
          <a:prstGeom prst="rect">
            <a:avLst/>
          </a:prstGeom>
          <a:ln>
            <a:solidFill>
              <a:srgbClr val="A7C6E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101205" y="4714240"/>
            <a:ext cx="519430" cy="495300"/>
          </a:xfrm>
          <a:prstGeom prst="rect">
            <a:avLst/>
          </a:prstGeom>
          <a:ln>
            <a:solidFill>
              <a:srgbClr val="ACCA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9316085" y="3954145"/>
            <a:ext cx="519430" cy="495300"/>
          </a:xfrm>
          <a:prstGeom prst="rect">
            <a:avLst/>
          </a:prstGeom>
          <a:ln>
            <a:solidFill>
              <a:srgbClr val="AECC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648825" y="2205990"/>
            <a:ext cx="519430" cy="495300"/>
          </a:xfrm>
          <a:prstGeom prst="rect">
            <a:avLst/>
          </a:prstGeom>
          <a:ln>
            <a:solidFill>
              <a:srgbClr val="B9D3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283575" y="1525270"/>
            <a:ext cx="519430" cy="495300"/>
          </a:xfrm>
          <a:prstGeom prst="rect">
            <a:avLst/>
          </a:prstGeom>
          <a:ln>
            <a:solidFill>
              <a:srgbClr val="5389D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589780" y="1817370"/>
            <a:ext cx="13474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入住登记</a:t>
            </a:r>
            <a:endParaRPr lang="zh-CN" altLang="en-US" sz="2000"/>
          </a:p>
        </p:txBody>
      </p:sp>
      <p:sp>
        <p:nvSpPr>
          <p:cNvPr id="24" name="文本框 23"/>
          <p:cNvSpPr txBox="1"/>
          <p:nvPr/>
        </p:nvSpPr>
        <p:spPr>
          <a:xfrm>
            <a:off x="6439535" y="2335530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275830" y="826135"/>
            <a:ext cx="14351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退房结账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3698240" y="3657600"/>
            <a:ext cx="1292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数据更新</a:t>
            </a:r>
            <a:endParaRPr lang="zh-CN" altLang="en-US" sz="2000"/>
          </a:p>
        </p:txBody>
      </p:sp>
      <p:sp>
        <p:nvSpPr>
          <p:cNvPr id="27" name="文本框 26"/>
          <p:cNvSpPr txBox="1"/>
          <p:nvPr/>
        </p:nvSpPr>
        <p:spPr>
          <a:xfrm>
            <a:off x="5937250" y="5709920"/>
            <a:ext cx="13131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房间状态</a:t>
            </a:r>
            <a:endParaRPr lang="zh-CN" altLang="en-US" sz="2000"/>
          </a:p>
        </p:txBody>
      </p:sp>
      <p:sp>
        <p:nvSpPr>
          <p:cNvPr id="28" name="文本框 27"/>
          <p:cNvSpPr txBox="1"/>
          <p:nvPr/>
        </p:nvSpPr>
        <p:spPr>
          <a:xfrm>
            <a:off x="10326370" y="1490345"/>
            <a:ext cx="158940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信息咨询</a:t>
            </a:r>
            <a:endParaRPr lang="zh-CN" altLang="en-US" sz="2000"/>
          </a:p>
        </p:txBody>
      </p:sp>
      <p:sp>
        <p:nvSpPr>
          <p:cNvPr id="29" name="文本框 28"/>
          <p:cNvSpPr txBox="1"/>
          <p:nvPr/>
        </p:nvSpPr>
        <p:spPr>
          <a:xfrm>
            <a:off x="10396855" y="5043805"/>
            <a:ext cx="13182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员工登陆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1.3.4</a:t>
            </a:r>
            <a:r>
              <a:rPr lang="zh-CN" altLang="en-US"/>
              <a:t> 系统需求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（1）具有设置酒店客房类型和房间信息的功能。</a:t>
            </a:r>
            <a:endParaRPr lang="zh-CN" altLang="en-US" sz="2800"/>
          </a:p>
          <a:p>
            <a:r>
              <a:rPr lang="zh-CN" altLang="en-US" sz="2800"/>
              <a:t>（2）能快速准确的了解酒店的客房状态，以便订房和退房。</a:t>
            </a:r>
            <a:endParaRPr lang="zh-CN" altLang="en-US" sz="2800"/>
          </a:p>
          <a:p>
            <a:r>
              <a:rPr lang="zh-CN" altLang="en-US" sz="2800"/>
              <a:t>（3）工作人员能进行登陆及相应的管理。</a:t>
            </a:r>
            <a:endParaRPr lang="zh-CN" altLang="en-US" sz="2800"/>
          </a:p>
          <a:p>
            <a:r>
              <a:rPr lang="zh-CN" altLang="en-US" sz="2800"/>
              <a:t>（4）能查看每个房间的客户信息，及登记日期等。</a:t>
            </a:r>
            <a:endParaRPr lang="zh-CN" altLang="en-US" sz="2800"/>
          </a:p>
          <a:p>
            <a:r>
              <a:rPr lang="zh-CN" altLang="en-US" sz="2800"/>
              <a:t>（5）可进行价格调整与房间信息的相应处理。</a:t>
            </a:r>
            <a:endParaRPr lang="zh-CN" altLang="en-US" sz="2800"/>
          </a:p>
          <a:p>
            <a:r>
              <a:rPr lang="zh-CN" altLang="en-US" sz="2800"/>
              <a:t>（6）对客房服务进行登记，及时提供服务。</a:t>
            </a:r>
            <a:endParaRPr lang="zh-CN" altLang="en-US" sz="2800"/>
          </a:p>
          <a:p>
            <a:r>
              <a:rPr lang="zh-CN" altLang="en-US" sz="2800"/>
              <a:t>（7）对已登记的房间计时，及时提醒退房。</a:t>
            </a:r>
            <a:endParaRPr lang="zh-CN" altLang="en-US" sz="2800"/>
          </a:p>
          <a:p>
            <a:r>
              <a:rPr lang="zh-CN" altLang="en-US" sz="2800"/>
              <a:t>（8）可办理退房，清洁等相应手续。</a:t>
            </a:r>
            <a:endParaRPr lang="zh-CN" altLang="en-US" sz="2800"/>
          </a:p>
          <a:p>
            <a:r>
              <a:rPr lang="zh-CN" altLang="en-US" sz="2800"/>
              <a:t>（9）工作人员信息及到岗情况，及时分配任务，提高服务。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1.3</a:t>
            </a:r>
            <a:r>
              <a:rPr lang="zh-CN" altLang="en-US" b="1"/>
              <a:t>.4 功能详述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190" y="1356360"/>
            <a:ext cx="11662410" cy="4699000"/>
          </a:xfrm>
        </p:spPr>
        <p:txBody>
          <a:bodyPr>
            <a:noAutofit/>
          </a:bodyPr>
          <a:p>
            <a:r>
              <a:rPr lang="zh-CN" altLang="en-US" sz="2800"/>
              <a:t>（1）入住管理：客人来到酒店，需要进行入住登记。录入客户的个人及房间信息，便于查询。正确得分配相应的房间给客户。根据客户需求发放相应钥匙。</a:t>
            </a:r>
            <a:endParaRPr lang="zh-CN" altLang="en-US" sz="2800"/>
          </a:p>
          <a:p>
            <a:r>
              <a:rPr lang="zh-CN" altLang="en-US" sz="2800"/>
              <a:t>（2）客户管理：对不同的客户采取不同的收费及服务</a:t>
            </a:r>
            <a:endParaRPr lang="zh-CN" altLang="en-US" sz="2800"/>
          </a:p>
          <a:p>
            <a:r>
              <a:rPr lang="zh-CN" altLang="en-US" sz="2800"/>
              <a:t>（3）客房服务：录入客房服务信息，及时提供服务。</a:t>
            </a:r>
            <a:endParaRPr lang="zh-CN" altLang="en-US" sz="2800"/>
          </a:p>
          <a:p>
            <a:r>
              <a:rPr lang="zh-CN" altLang="en-US" sz="2800"/>
              <a:t>（4）退房结账：当客人不再住宿的时候，要执行退房结账功能。进行相应的房间清理及检查。并进行退房登记。结算住宿费用，生成相应记录。</a:t>
            </a:r>
            <a:endParaRPr lang="zh-CN" altLang="en-US" sz="2800"/>
          </a:p>
          <a:p>
            <a:r>
              <a:rPr lang="zh-CN" altLang="en-US" sz="2800"/>
              <a:t>（5）工作管理：工作人员信息及任务分配信息。</a:t>
            </a:r>
            <a:endParaRPr lang="zh-CN" altLang="en-US" sz="2800"/>
          </a:p>
          <a:p>
            <a:r>
              <a:rPr lang="zh-CN" altLang="en-US" sz="2800"/>
              <a:t>（6）统计:统计客户及房间相关信息及营收支出等信息。</a:t>
            </a:r>
            <a:endParaRPr lang="zh-CN" altLang="en-US" sz="2800"/>
          </a:p>
          <a:p>
            <a:r>
              <a:rPr lang="zh-CN" altLang="en-US" sz="2800"/>
              <a:t>（7）查询:可对客户及房间，工作人员等进行信息查询。</a:t>
            </a:r>
            <a:endParaRPr lang="zh-CN" altLang="en-US" sz="2800"/>
          </a:p>
          <a:p>
            <a:r>
              <a:rPr lang="zh-CN" altLang="en-US" sz="2800"/>
              <a:t>（8）更新:包括客户、工作人员及房间相关信息的添加、删除、修改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E-R图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996315"/>
            <a:ext cx="11276965" cy="5599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数据流图：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12" descr="Data Flow Model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104265"/>
            <a:ext cx="11231245" cy="6475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状态图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1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" y="506186"/>
            <a:ext cx="11685270" cy="92861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328" y="386832"/>
            <a:ext cx="348582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层次方框图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13" descr="层次方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56912" y="-1976301"/>
            <a:ext cx="13248912" cy="10386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82423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非功能需求：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在正常情况下，系统的响应速度应该控制5秒以内。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所交付的系统源代码要求格式规范、风格统一，易于阅读和维护。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系统应该具有良好的架构设计，可扩展性强。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4.</a:t>
            </a:r>
            <a:r>
              <a:rPr lang="zh-CN" altLang="en-US" sz="2000" b="1" dirty="0"/>
              <a:t>系统应该具有良好的用户体验，易操作，充分体现人性化。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5.</a:t>
            </a:r>
            <a:r>
              <a:rPr lang="zh-CN" altLang="en-US" sz="2000" b="1" dirty="0"/>
              <a:t>系统应该保证安全可靠。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j-ea"/>
              </a:rPr>
              <a:t>1.4 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</a:rPr>
              <a:t>参考资料</a:t>
            </a:r>
            <a:endParaRPr lang="zh-CN" altLang="en-US" sz="2800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《软件工程导论》，百度。</a:t>
            </a:r>
            <a:endParaRPr lang="zh-CN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0"/>
          <p:cNvSpPr/>
          <p:nvPr>
            <p:custDataLst>
              <p:tags r:id="rId1"/>
            </p:custDataLst>
          </p:nvPr>
        </p:nvSpPr>
        <p:spPr>
          <a:xfrm>
            <a:off x="3051175" y="5873115"/>
            <a:ext cx="4984115" cy="501650"/>
          </a:xfrm>
          <a:custGeom>
            <a:avLst/>
            <a:gdLst>
              <a:gd name="connsiteX0" fmla="*/ 0 w 5963288"/>
              <a:gd name="connsiteY0" fmla="*/ 0 h 504056"/>
              <a:gd name="connsiteX1" fmla="*/ 5963288 w 5963288"/>
              <a:gd name="connsiteY1" fmla="*/ 0 h 504056"/>
              <a:gd name="connsiteX2" fmla="*/ 5963288 w 5963288"/>
              <a:gd name="connsiteY2" fmla="*/ 504056 h 504056"/>
              <a:gd name="connsiteX3" fmla="*/ 0 w 5963288"/>
              <a:gd name="connsiteY3" fmla="*/ 504056 h 504056"/>
              <a:gd name="connsiteX4" fmla="*/ 0 w 5963288"/>
              <a:gd name="connsiteY4" fmla="*/ 0 h 504056"/>
              <a:gd name="connsiteX0-1" fmla="*/ 0 w 5963288"/>
              <a:gd name="connsiteY0-2" fmla="*/ 0 h 531765"/>
              <a:gd name="connsiteX1-3" fmla="*/ 5963288 w 5963288"/>
              <a:gd name="connsiteY1-4" fmla="*/ 0 h 531765"/>
              <a:gd name="connsiteX2-5" fmla="*/ 5963288 w 5963288"/>
              <a:gd name="connsiteY2-6" fmla="*/ 504056 h 531765"/>
              <a:gd name="connsiteX3-7" fmla="*/ 193964 w 5963288"/>
              <a:gd name="connsiteY3-8" fmla="*/ 531765 h 531765"/>
              <a:gd name="connsiteX4-9" fmla="*/ 0 w 5963288"/>
              <a:gd name="connsiteY4-10" fmla="*/ 0 h 531765"/>
              <a:gd name="connsiteX0-11" fmla="*/ 0 w 5963288"/>
              <a:gd name="connsiteY0-12" fmla="*/ 0 h 517910"/>
              <a:gd name="connsiteX1-13" fmla="*/ 5963288 w 5963288"/>
              <a:gd name="connsiteY1-14" fmla="*/ 0 h 517910"/>
              <a:gd name="connsiteX2-15" fmla="*/ 5963288 w 5963288"/>
              <a:gd name="connsiteY2-16" fmla="*/ 504056 h 517910"/>
              <a:gd name="connsiteX3-17" fmla="*/ 235528 w 5963288"/>
              <a:gd name="connsiteY3-18" fmla="*/ 517910 h 517910"/>
              <a:gd name="connsiteX4-19" fmla="*/ 0 w 5963288"/>
              <a:gd name="connsiteY4-20" fmla="*/ 0 h 517910"/>
              <a:gd name="connsiteX0-21" fmla="*/ 5963288 w 6054728"/>
              <a:gd name="connsiteY0-22" fmla="*/ 504056 h 595496"/>
              <a:gd name="connsiteX1-23" fmla="*/ 235528 w 6054728"/>
              <a:gd name="connsiteY1-24" fmla="*/ 517910 h 595496"/>
              <a:gd name="connsiteX2-25" fmla="*/ 0 w 6054728"/>
              <a:gd name="connsiteY2-26" fmla="*/ 0 h 595496"/>
              <a:gd name="connsiteX3-27" fmla="*/ 5963288 w 6054728"/>
              <a:gd name="connsiteY3-28" fmla="*/ 0 h 595496"/>
              <a:gd name="connsiteX4-29" fmla="*/ 6054728 w 6054728"/>
              <a:gd name="connsiteY4-30" fmla="*/ 595496 h 595496"/>
              <a:gd name="connsiteX0-31" fmla="*/ 5963288 w 5963288"/>
              <a:gd name="connsiteY0-32" fmla="*/ 504056 h 517910"/>
              <a:gd name="connsiteX1-33" fmla="*/ 235528 w 5963288"/>
              <a:gd name="connsiteY1-34" fmla="*/ 517910 h 517910"/>
              <a:gd name="connsiteX2-35" fmla="*/ 0 w 5963288"/>
              <a:gd name="connsiteY2-36" fmla="*/ 0 h 517910"/>
              <a:gd name="connsiteX3-37" fmla="*/ 5963288 w 5963288"/>
              <a:gd name="connsiteY3-38" fmla="*/ 0 h 517910"/>
            </a:gdLst>
            <a:ahLst/>
            <a:cxnLst>
              <a:cxn ang="0">
                <a:pos x="connsiteX0-31" y="connsiteY0-32"/>
              </a:cxn>
              <a:cxn ang="0">
                <a:pos x="connsiteX1-33" y="connsiteY1-34"/>
              </a:cxn>
              <a:cxn ang="0">
                <a:pos x="connsiteX2-35" y="connsiteY2-36"/>
              </a:cxn>
              <a:cxn ang="0">
                <a:pos x="connsiteX3-37" y="connsiteY3-38"/>
              </a:cxn>
            </a:cxnLst>
            <a:rect l="l" t="t" r="r" b="b"/>
            <a:pathLst>
              <a:path w="5963288" h="517910">
                <a:moveTo>
                  <a:pt x="5963288" y="504056"/>
                </a:moveTo>
                <a:lnTo>
                  <a:pt x="235528" y="517910"/>
                </a:lnTo>
                <a:lnTo>
                  <a:pt x="0" y="0"/>
                </a:lnTo>
                <a:lnTo>
                  <a:pt x="5963288" y="0"/>
                </a:lnTo>
              </a:path>
            </a:pathLst>
          </a:custGeom>
          <a:solidFill>
            <a:schemeClr val="accent1">
              <a:lumMod val="75000"/>
            </a:schemeClr>
          </a:solidFill>
          <a:ln w="349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组织结构</a:t>
            </a:r>
            <a:endParaRPr lang="en-US" sz="2400" b="1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628140" y="4968875"/>
            <a:ext cx="2300605" cy="1248410"/>
            <a:chOff x="2185117" y="4355252"/>
            <a:chExt cx="1666540" cy="1274412"/>
          </a:xfrm>
        </p:grpSpPr>
        <p:sp>
          <p:nvSpPr>
            <p:cNvPr id="20" name="椭圆形标注 19"/>
            <p:cNvSpPr/>
            <p:nvPr>
              <p:custDataLst>
                <p:tags r:id="rId3"/>
              </p:custDataLst>
            </p:nvPr>
          </p:nvSpPr>
          <p:spPr>
            <a:xfrm>
              <a:off x="2185117" y="4355252"/>
              <a:ext cx="1666540" cy="1274412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椭圆形标注 20"/>
            <p:cNvSpPr/>
            <p:nvPr>
              <p:custDataLst>
                <p:tags r:id="rId4"/>
              </p:custDataLst>
            </p:nvPr>
          </p:nvSpPr>
          <p:spPr>
            <a:xfrm>
              <a:off x="2298386" y="4438608"/>
              <a:ext cx="1435561" cy="1097783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b="1" kern="0" dirty="0">
                  <a:solidFill>
                    <a:srgbClr val="4B4B4B"/>
                  </a:solidFill>
                  <a:latin typeface="+mn-lt"/>
                  <a:ea typeface="+mn-ea"/>
                </a:rPr>
                <a:t>PMM:杨枨老师</a:t>
              </a:r>
              <a:endParaRPr lang="en-US" b="1" kern="0" dirty="0">
                <a:solidFill>
                  <a:srgbClr val="4B4B4B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3028315" y="3974465"/>
            <a:ext cx="2127250" cy="1391920"/>
            <a:chOff x="3332509" y="3340286"/>
            <a:chExt cx="1857482" cy="1420427"/>
          </a:xfrm>
        </p:grpSpPr>
        <p:sp>
          <p:nvSpPr>
            <p:cNvPr id="22" name="椭圆形标注 21"/>
            <p:cNvSpPr/>
            <p:nvPr>
              <p:custDataLst>
                <p:tags r:id="rId6"/>
              </p:custDataLst>
            </p:nvPr>
          </p:nvSpPr>
          <p:spPr>
            <a:xfrm rot="573938" flipH="1">
              <a:off x="3332509" y="3340286"/>
              <a:ext cx="1857482" cy="1420427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椭圆形标注 22"/>
            <p:cNvSpPr/>
            <p:nvPr>
              <p:custDataLst>
                <p:tags r:id="rId7"/>
              </p:custDataLst>
            </p:nvPr>
          </p:nvSpPr>
          <p:spPr>
            <a:xfrm rot="573938" flipH="1">
              <a:off x="3464589" y="3433683"/>
              <a:ext cx="1600040" cy="1223560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80000" tIns="34290" rIns="0" bIns="34290" numCol="1" spcCol="0" rtlCol="0" fromWordArt="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b="1" kern="0" dirty="0">
                  <a:solidFill>
                    <a:srgbClr val="4B4B4B"/>
                  </a:solidFill>
                  <a:latin typeface="+mn-lt"/>
                  <a:ea typeface="+mn-ea"/>
                </a:rPr>
                <a:t>PM:吕政凯</a:t>
              </a:r>
              <a:endParaRPr lang="en-US" b="1" kern="0" dirty="0">
                <a:solidFill>
                  <a:srgbClr val="4B4B4B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1787525" y="2557145"/>
            <a:ext cx="2127250" cy="1668780"/>
            <a:chOff x="2033718" y="1893830"/>
            <a:chExt cx="2227532" cy="1703407"/>
          </a:xfrm>
        </p:grpSpPr>
        <p:sp>
          <p:nvSpPr>
            <p:cNvPr id="24" name="椭圆形标注 23"/>
            <p:cNvSpPr/>
            <p:nvPr>
              <p:custDataLst>
                <p:tags r:id="rId9"/>
              </p:custDataLst>
            </p:nvPr>
          </p:nvSpPr>
          <p:spPr>
            <a:xfrm>
              <a:off x="2033718" y="1893830"/>
              <a:ext cx="2227532" cy="1703407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椭圆形标注 24"/>
            <p:cNvSpPr/>
            <p:nvPr>
              <p:custDataLst>
                <p:tags r:id="rId10"/>
              </p:custDataLst>
            </p:nvPr>
          </p:nvSpPr>
          <p:spPr>
            <a:xfrm>
              <a:off x="2185115" y="2005247"/>
              <a:ext cx="1918802" cy="1467320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b="1" kern="0" dirty="0">
                  <a:solidFill>
                    <a:srgbClr val="4B4B4B"/>
                  </a:solidFill>
                  <a:latin typeface="+mn-lt"/>
                  <a:ea typeface="+mn-ea"/>
                </a:rPr>
                <a:t>M1:陶景伟</a:t>
              </a:r>
              <a:endParaRPr lang="en-US" b="1" kern="0" dirty="0">
                <a:solidFill>
                  <a:srgbClr val="4B4B4B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1"/>
            </p:custDataLst>
          </p:nvPr>
        </p:nvGrpSpPr>
        <p:grpSpPr>
          <a:xfrm>
            <a:off x="4069715" y="2422525"/>
            <a:ext cx="2456815" cy="1703070"/>
            <a:chOff x="4423066" y="1342015"/>
            <a:chExt cx="2814420" cy="2152204"/>
          </a:xfrm>
        </p:grpSpPr>
        <p:sp>
          <p:nvSpPr>
            <p:cNvPr id="13" name="椭圆形标注 12"/>
            <p:cNvSpPr/>
            <p:nvPr>
              <p:custDataLst>
                <p:tags r:id="rId12"/>
              </p:custDataLst>
            </p:nvPr>
          </p:nvSpPr>
          <p:spPr>
            <a:xfrm rot="522929" flipH="1">
              <a:off x="4423066" y="1342015"/>
              <a:ext cx="2814420" cy="2152204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椭圆形标注 13"/>
            <p:cNvSpPr/>
            <p:nvPr>
              <p:custDataLst>
                <p:tags r:id="rId13"/>
              </p:custDataLst>
            </p:nvPr>
          </p:nvSpPr>
          <p:spPr>
            <a:xfrm rot="522929" flipH="1">
              <a:off x="4623077" y="1483452"/>
              <a:ext cx="2424349" cy="1853915"/>
            </a:xfrm>
            <a:prstGeom prst="wedgeEllipseCallout">
              <a:avLst>
                <a:gd name="adj1" fmla="val 31414"/>
                <a:gd name="adj2" fmla="val 61966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b="1" kern="0" dirty="0">
                  <a:solidFill>
                    <a:srgbClr val="4B4B4B"/>
                  </a:solidFill>
                  <a:latin typeface="+mn-lt"/>
                  <a:ea typeface="+mn-ea"/>
                </a:rPr>
                <a:t>M2:刘聪聪</a:t>
              </a:r>
              <a:endParaRPr lang="en-US" b="1" kern="0" dirty="0">
                <a:solidFill>
                  <a:srgbClr val="4B4B4B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369348" y="1089948"/>
            <a:ext cx="9175174" cy="6650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2.1团队的分工与合作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369348" y="425103"/>
            <a:ext cx="9175174" cy="6650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2．项目组织</a:t>
            </a:r>
            <a:endParaRPr lang="zh-CN" altLang="en-US" sz="3600" dirty="0"/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2327122" y="1481373"/>
            <a:ext cx="7537756" cy="1287419"/>
            <a:chOff x="803122" y="860049"/>
            <a:chExt cx="7537756" cy="1287419"/>
          </a:xfrm>
        </p:grpSpPr>
        <p:cxnSp>
          <p:nvCxnSpPr>
            <p:cNvPr id="37" name="直接连接符 36"/>
            <p:cNvCxnSpPr/>
            <p:nvPr>
              <p:custDataLst>
                <p:tags r:id="rId2"/>
              </p:custDataLst>
            </p:nvPr>
          </p:nvCxnSpPr>
          <p:spPr>
            <a:xfrm>
              <a:off x="1182316" y="18763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"/>
              </p:custDataLst>
            </p:nvPr>
          </p:nvCxnSpPr>
          <p:spPr>
            <a:xfrm>
              <a:off x="1605647" y="14223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MH_Others_3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10800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MH_Number_1"/>
            <p:cNvSpPr txBox="1"/>
            <p:nvPr>
              <p:custDataLst>
                <p:tags r:id="rId6"/>
              </p:custDataLst>
            </p:nvPr>
          </p:nvSpPr>
          <p:spPr>
            <a:xfrm rot="18848767">
              <a:off x="852531" y="13258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01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7"/>
              </p:custDataLst>
            </p:nvPr>
          </p:nvSpPr>
          <p:spPr>
            <a:xfrm>
              <a:off x="1422593" y="14308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latin typeface="+mn-lt"/>
                  <a:ea typeface="+mn-ea"/>
                </a:rPr>
                <a:t>简介</a:t>
              </a: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2327122" y="2380386"/>
            <a:ext cx="7537756" cy="1287419"/>
            <a:chOff x="803122" y="1850649"/>
            <a:chExt cx="7537756" cy="1287419"/>
          </a:xfrm>
        </p:grpSpPr>
        <p:cxnSp>
          <p:nvCxnSpPr>
            <p:cNvPr id="44" name="直接连接符 43"/>
            <p:cNvCxnSpPr/>
            <p:nvPr>
              <p:custDataLst>
                <p:tags r:id="rId9"/>
              </p:custDataLst>
            </p:nvPr>
          </p:nvCxnSpPr>
          <p:spPr>
            <a:xfrm>
              <a:off x="1182316" y="28669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10"/>
              </p:custDataLst>
            </p:nvPr>
          </p:nvCxnSpPr>
          <p:spPr>
            <a:xfrm>
              <a:off x="1605647" y="24129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MH_Others_3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20706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MH_Number_1"/>
            <p:cNvSpPr txBox="1"/>
            <p:nvPr>
              <p:custDataLst>
                <p:tags r:id="rId12"/>
              </p:custDataLst>
            </p:nvPr>
          </p:nvSpPr>
          <p:spPr>
            <a:xfrm rot="18848767">
              <a:off x="852531" y="23164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02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3"/>
              </p:custDataLst>
            </p:nvPr>
          </p:nvSpPr>
          <p:spPr>
            <a:xfrm>
              <a:off x="1422593" y="24214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latin typeface="+mn-lt"/>
                  <a:ea typeface="+mn-ea"/>
                </a:rPr>
                <a:t>项目组织</a:t>
              </a: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4"/>
            </p:custDataLst>
          </p:nvPr>
        </p:nvGrpSpPr>
        <p:grpSpPr>
          <a:xfrm>
            <a:off x="2327122" y="3279399"/>
            <a:ext cx="7537756" cy="1287419"/>
            <a:chOff x="803122" y="2841249"/>
            <a:chExt cx="7537756" cy="1287419"/>
          </a:xfrm>
        </p:grpSpPr>
        <p:cxnSp>
          <p:nvCxnSpPr>
            <p:cNvPr id="51" name="直接连接符 50"/>
            <p:cNvCxnSpPr/>
            <p:nvPr>
              <p:custDataLst>
                <p:tags r:id="rId15"/>
              </p:custDataLst>
            </p:nvPr>
          </p:nvCxnSpPr>
          <p:spPr>
            <a:xfrm>
              <a:off x="1182316" y="38575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16"/>
              </p:custDataLst>
            </p:nvPr>
          </p:nvCxnSpPr>
          <p:spPr>
            <a:xfrm>
              <a:off x="1605647" y="34035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MH_Others_3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30612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MH_Number_1"/>
            <p:cNvSpPr txBox="1"/>
            <p:nvPr>
              <p:custDataLst>
                <p:tags r:id="rId18"/>
              </p:custDataLst>
            </p:nvPr>
          </p:nvSpPr>
          <p:spPr>
            <a:xfrm rot="18848767">
              <a:off x="852531" y="33070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03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9"/>
              </p:custDataLst>
            </p:nvPr>
          </p:nvSpPr>
          <p:spPr>
            <a:xfrm>
              <a:off x="1422593" y="34120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latin typeface="+mn-lt"/>
                  <a:ea typeface="+mn-ea"/>
                </a:rPr>
                <a:t>项目管理过程</a:t>
              </a: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20"/>
            </p:custDataLst>
          </p:nvPr>
        </p:nvGrpSpPr>
        <p:grpSpPr>
          <a:xfrm>
            <a:off x="2327122" y="4178412"/>
            <a:ext cx="7537756" cy="1287419"/>
            <a:chOff x="803122" y="3831849"/>
            <a:chExt cx="7537756" cy="1287419"/>
          </a:xfrm>
        </p:grpSpPr>
        <p:cxnSp>
          <p:nvCxnSpPr>
            <p:cNvPr id="58" name="直接连接符 57"/>
            <p:cNvCxnSpPr/>
            <p:nvPr>
              <p:custDataLst>
                <p:tags r:id="rId21"/>
              </p:custDataLst>
            </p:nvPr>
          </p:nvCxnSpPr>
          <p:spPr>
            <a:xfrm>
              <a:off x="1182316" y="48481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22"/>
              </p:custDataLst>
            </p:nvPr>
          </p:nvCxnSpPr>
          <p:spPr>
            <a:xfrm>
              <a:off x="1605647" y="43941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MH_Others_3"/>
            <p:cNvPicPr>
              <a:picLocks noChangeAspect="1" noChangeArrowheads="1"/>
            </p:cNvPicPr>
            <p:nvPr>
              <p:custDataLst>
                <p:tags r:id="rId2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40518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MH_Number_1"/>
            <p:cNvSpPr txBox="1"/>
            <p:nvPr>
              <p:custDataLst>
                <p:tags r:id="rId24"/>
              </p:custDataLst>
            </p:nvPr>
          </p:nvSpPr>
          <p:spPr>
            <a:xfrm rot="18848767">
              <a:off x="852531" y="42976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04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25"/>
              </p:custDataLst>
            </p:nvPr>
          </p:nvSpPr>
          <p:spPr>
            <a:xfrm>
              <a:off x="1422593" y="44026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latin typeface="+mn-lt"/>
                  <a:ea typeface="+mn-ea"/>
                </a:rPr>
                <a:t>技术过程</a:t>
              </a: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26"/>
            </p:custDataLst>
          </p:nvPr>
        </p:nvGrpSpPr>
        <p:grpSpPr>
          <a:xfrm>
            <a:off x="2327122" y="5077426"/>
            <a:ext cx="7537756" cy="1287419"/>
            <a:chOff x="803122" y="4822449"/>
            <a:chExt cx="7537756" cy="1287419"/>
          </a:xfrm>
        </p:grpSpPr>
        <p:cxnSp>
          <p:nvCxnSpPr>
            <p:cNvPr id="65" name="直接连接符 64"/>
            <p:cNvCxnSpPr/>
            <p:nvPr>
              <p:custDataLst>
                <p:tags r:id="rId27"/>
              </p:custDataLst>
            </p:nvPr>
          </p:nvCxnSpPr>
          <p:spPr>
            <a:xfrm>
              <a:off x="1182316" y="58387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8"/>
              </p:custDataLst>
            </p:nvPr>
          </p:nvCxnSpPr>
          <p:spPr>
            <a:xfrm>
              <a:off x="1605647" y="53847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MH_Others_3"/>
            <p:cNvPicPr>
              <a:picLocks noChangeAspect="1" noChangeArrowheads="1"/>
            </p:cNvPicPr>
            <p:nvPr>
              <p:custDataLst>
                <p:tags r:id="rId29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50424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MH_Number_1"/>
            <p:cNvSpPr txBox="1"/>
            <p:nvPr>
              <p:custDataLst>
                <p:tags r:id="rId30"/>
              </p:custDataLst>
            </p:nvPr>
          </p:nvSpPr>
          <p:spPr>
            <a:xfrm rot="18848767">
              <a:off x="852531" y="52882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05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31"/>
              </p:custDataLst>
            </p:nvPr>
          </p:nvSpPr>
          <p:spPr>
            <a:xfrm>
              <a:off x="1422593" y="53932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latin typeface="+mn-lt"/>
                  <a:ea typeface="+mn-ea"/>
                </a:rPr>
                <a:t>开发进度安排</a:t>
              </a: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sp>
        <p:nvSpPr>
          <p:cNvPr id="34" name="MH_Others_1"/>
          <p:cNvSpPr/>
          <p:nvPr>
            <p:custDataLst>
              <p:tags r:id="rId32"/>
            </p:custDataLst>
          </p:nvPr>
        </p:nvSpPr>
        <p:spPr bwMode="auto">
          <a:xfrm flipH="1">
            <a:off x="8949212" y="800034"/>
            <a:ext cx="3242788" cy="689553"/>
          </a:xfrm>
          <a:custGeom>
            <a:avLst/>
            <a:gdLst>
              <a:gd name="connsiteX0" fmla="*/ 2403474 w 2619398"/>
              <a:gd name="connsiteY0" fmla="*/ 0 h 556994"/>
              <a:gd name="connsiteX1" fmla="*/ 0 w 2619398"/>
              <a:gd name="connsiteY1" fmla="*/ 0 h 556994"/>
              <a:gd name="connsiteX2" fmla="*/ 0 w 2619398"/>
              <a:gd name="connsiteY2" fmla="*/ 556994 h 556994"/>
              <a:gd name="connsiteX3" fmla="*/ 2403474 w 2619398"/>
              <a:gd name="connsiteY3" fmla="*/ 556994 h 556994"/>
              <a:gd name="connsiteX4" fmla="*/ 2619398 w 2619398"/>
              <a:gd name="connsiteY4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98" h="556994">
                <a:moveTo>
                  <a:pt x="2403474" y="0"/>
                </a:moveTo>
                <a:lnTo>
                  <a:pt x="0" y="0"/>
                </a:lnTo>
                <a:lnTo>
                  <a:pt x="0" y="556994"/>
                </a:lnTo>
                <a:lnTo>
                  <a:pt x="2403474" y="556994"/>
                </a:lnTo>
                <a:lnTo>
                  <a:pt x="2619398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r>
              <a:rPr lang="en-US" altLang="zh-CN" sz="3200" spc="3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3200" spc="3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MH_Others_2"/>
          <p:cNvSpPr/>
          <p:nvPr>
            <p:custDataLst>
              <p:tags r:id="rId33"/>
            </p:custDataLst>
          </p:nvPr>
        </p:nvSpPr>
        <p:spPr bwMode="auto">
          <a:xfrm flipH="1">
            <a:off x="8760542" y="800034"/>
            <a:ext cx="377369" cy="689553"/>
          </a:xfrm>
          <a:custGeom>
            <a:avLst/>
            <a:gdLst>
              <a:gd name="connsiteX0" fmla="*/ 88900 w 304824"/>
              <a:gd name="connsiteY0" fmla="*/ 0 h 556994"/>
              <a:gd name="connsiteX1" fmla="*/ 0 w 304824"/>
              <a:gd name="connsiteY1" fmla="*/ 0 h 556994"/>
              <a:gd name="connsiteX2" fmla="*/ 215924 w 304824"/>
              <a:gd name="connsiteY2" fmla="*/ 260952 h 556994"/>
              <a:gd name="connsiteX3" fmla="*/ 0 w 304824"/>
              <a:gd name="connsiteY3" fmla="*/ 556994 h 556994"/>
              <a:gd name="connsiteX4" fmla="*/ 88900 w 304824"/>
              <a:gd name="connsiteY4" fmla="*/ 556994 h 556994"/>
              <a:gd name="connsiteX5" fmla="*/ 304824 w 304824"/>
              <a:gd name="connsiteY5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24" h="556994">
                <a:moveTo>
                  <a:pt x="88900" y="0"/>
                </a:moveTo>
                <a:lnTo>
                  <a:pt x="0" y="0"/>
                </a:lnTo>
                <a:lnTo>
                  <a:pt x="215924" y="260952"/>
                </a:lnTo>
                <a:lnTo>
                  <a:pt x="0" y="556994"/>
                </a:lnTo>
                <a:lnTo>
                  <a:pt x="88900" y="556994"/>
                </a:lnTo>
                <a:lnTo>
                  <a:pt x="304824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endParaRPr lang="zh-CN" altLang="en-US" sz="2800" spc="3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custDataLst>
      <p:tags r:id="rId3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554600" y="373099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本团队组织关系图如下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graphicFrame>
        <p:nvGraphicFramePr>
          <p:cNvPr id="2" name="表格 -1"/>
          <p:cNvGraphicFramePr/>
          <p:nvPr/>
        </p:nvGraphicFramePr>
        <p:xfrm>
          <a:off x="1555115" y="1465580"/>
          <a:ext cx="9570085" cy="385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9605"/>
                <a:gridCol w="3142615"/>
                <a:gridCol w="3237865"/>
              </a:tblGrid>
              <a:tr h="3168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 dirty="0">
                          <a:latin typeface="+mn-ea"/>
                          <a:cs typeface="隶书" panose="02010509060101010101" charset="-122"/>
                        </a:rPr>
                        <a:t>成员</a:t>
                      </a: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隶书" panose="02010509060101010101" charset="-122"/>
                        </a:rPr>
                        <a:t>角色</a:t>
                      </a: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隶书" panose="02010509060101010101" charset="-122"/>
                        </a:rPr>
                        <a:t>职责</a:t>
                      </a: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5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隶书" panose="02010509060101010101" charset="-122"/>
                        </a:rPr>
                        <a:t>吕政凯</a:t>
                      </a: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隶书" panose="02010509060101010101" charset="-122"/>
                        </a:rPr>
                        <a:t>组长、主程序员</a:t>
                      </a: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隶书" panose="02010509060101010101" charset="-122"/>
                        </a:rPr>
                        <a:t>项目设计及部分代码编写。相关文档编写。及相关工作检查。</a:t>
                      </a:r>
                      <a:endParaRPr lang="zh-CN" altLang="en-US" sz="20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u="none" dirty="0" smtClean="0">
                          <a:latin typeface="+mn-ea"/>
                          <a:cs typeface="隶书" panose="02010509060101010101" charset="-122"/>
                        </a:rPr>
                        <a:t>刘聪聪</a:t>
                      </a:r>
                      <a:endParaRPr lang="zh-CN" altLang="en-US" sz="2000" b="1" u="none" dirty="0" smtClean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1" u="none" dirty="0" smtClean="0">
                          <a:latin typeface="+mn-ea"/>
                          <a:cs typeface="隶书" panose="02010509060101010101" charset="-122"/>
                        </a:rPr>
                        <a:t> </a:t>
                      </a: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1" u="none" dirty="0">
                          <a:latin typeface="+mn-ea"/>
                          <a:cs typeface="隶书" panose="02010509060101010101" charset="-122"/>
                        </a:rPr>
                        <a:t>程序员</a:t>
                      </a:r>
                      <a:r>
                        <a:rPr lang="zh-CN" altLang="en-US" sz="2000" b="1" u="none" dirty="0" smtClean="0">
                          <a:latin typeface="+mn-ea"/>
                          <a:cs typeface="隶书" panose="02010509060101010101" charset="-122"/>
                        </a:rPr>
                        <a:t>、界面设计员</a:t>
                      </a: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zh-CN" altLang="en-US" sz="2000" b="1" dirty="0">
                          <a:latin typeface="+mn-ea"/>
                          <a:cs typeface="隶书" panose="02010509060101010101" charset="-122"/>
                          <a:sym typeface="+mn-ea"/>
                        </a:rPr>
                        <a:t>系统界面设计，相关文档的</a:t>
                      </a:r>
                      <a:r>
                        <a:rPr lang="zh-CN" altLang="en-US" sz="2000" b="1" dirty="0" smtClean="0">
                          <a:latin typeface="+mn-ea"/>
                          <a:cs typeface="隶书" panose="02010509060101010101" charset="-122"/>
                          <a:sym typeface="+mn-ea"/>
                        </a:rPr>
                        <a:t>整理。Logo制作。</a:t>
                      </a:r>
                      <a:endParaRPr lang="zh-CN" altLang="en-US" sz="2000" b="1" dirty="0">
                        <a:latin typeface="+mn-ea"/>
                        <a:cs typeface="隶书" panose="02010509060101010101" charset="-122"/>
                        <a:sym typeface="+mn-ea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08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u="none" dirty="0" smtClean="0">
                          <a:latin typeface="+mn-ea"/>
                          <a:cs typeface="隶书" panose="02010509060101010101" charset="-122"/>
                        </a:rPr>
                        <a:t>陶景伟</a:t>
                      </a:r>
                      <a:endParaRPr lang="zh-CN" altLang="en-US" sz="2000" b="1" u="none" dirty="0" smtClean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1" u="none" dirty="0" smtClean="0">
                          <a:latin typeface="+mn-ea"/>
                          <a:cs typeface="隶书" panose="02010509060101010101" charset="-122"/>
                        </a:rPr>
                        <a:t>文档维护员</a:t>
                      </a:r>
                      <a:r>
                        <a:rPr lang="en-US" altLang="zh-CN" sz="2000" b="1" u="none" dirty="0" smtClean="0">
                          <a:latin typeface="+mn-ea"/>
                          <a:cs typeface="隶书" panose="02010509060101010101" charset="-122"/>
                        </a:rPr>
                        <a:t>,</a:t>
                      </a:r>
                      <a:r>
                        <a:rPr lang="zh-CN" altLang="en-US" sz="2000" b="1" u="none" dirty="0" smtClean="0">
                          <a:latin typeface="+mn-ea"/>
                          <a:cs typeface="隶书" panose="02010509060101010101" charset="-122"/>
                        </a:rPr>
                        <a:t>软件测试员</a:t>
                      </a:r>
                      <a:endParaRPr lang="zh-CN" altLang="en-US" sz="2000" b="1" u="none" dirty="0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endParaRPr lang="zh-CN" altLang="en-US" sz="2000" b="1" dirty="0">
                        <a:latin typeface="+mn-ea"/>
                        <a:cs typeface="隶书" panose="02010509060101010101" charset="-122"/>
                        <a:sym typeface="+mn-ea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zh-CN" altLang="en-US" sz="2000" b="1" dirty="0">
                          <a:latin typeface="+mn-ea"/>
                          <a:cs typeface="隶书" panose="02010509060101010101" charset="-122"/>
                          <a:sym typeface="+mn-ea"/>
                        </a:rPr>
                        <a:t>主要负责软件代码测试和用户测试、并撰写测试文档初稿并对</a:t>
                      </a:r>
                      <a:r>
                        <a:rPr lang="zh-CN" altLang="en-US" sz="2000" b="1">
                          <a:latin typeface="+mn-ea"/>
                          <a:cs typeface="隶书" panose="02010509060101010101" charset="-122"/>
                          <a:sym typeface="+mn-ea"/>
                        </a:rPr>
                        <a:t>界面</a:t>
                      </a:r>
                      <a:r>
                        <a:rPr lang="zh-CN" altLang="en-US" sz="2000" b="1" smtClean="0">
                          <a:latin typeface="+mn-ea"/>
                          <a:cs typeface="隶书" panose="02010509060101010101" charset="-122"/>
                          <a:sym typeface="+mn-ea"/>
                        </a:rPr>
                        <a:t>美工，ppt制作。</a:t>
                      </a:r>
                      <a:endParaRPr lang="zh-CN" altLang="en-US" sz="2000" b="1" dirty="0">
                        <a:latin typeface="+mn-ea"/>
                        <a:cs typeface="隶书" panose="02010509060101010101" charset="-122"/>
                        <a:sym typeface="+mn-ea"/>
                      </a:endParaRPr>
                    </a:p>
                    <a:p>
                      <a:pPr marL="0" indent="0" algn="just">
                        <a:buNone/>
                      </a:pPr>
                      <a:endParaRPr lang="zh-CN" altLang="en-US" sz="2000" b="1" u="none" dirty="0">
                        <a:latin typeface="+mn-ea"/>
                        <a:ea typeface="隶书" panose="02010509060101010101" charset="-122"/>
                        <a:cs typeface="隶书" panose="02010509060101010101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487045"/>
            <a:ext cx="10515600" cy="99123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3．管理过程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56360"/>
            <a:ext cx="10515600" cy="4987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j-ea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+mj-ea"/>
              </a:rPr>
              <a:t>.1 管理目标及优先级</a:t>
            </a:r>
            <a:endParaRPr lang="zh-CN" altLang="en-US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目标 1：</a:t>
            </a:r>
            <a:r>
              <a:rPr lang="zh-CN" altLang="en-US" sz="2000" b="1" dirty="0"/>
              <a:t>按时按量完成项目的基本功能，按时发布产品及文档，这是本团队的最高目标。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目标 2：</a:t>
            </a:r>
            <a:r>
              <a:rPr lang="zh-CN" altLang="en-US" sz="2000" b="1" dirty="0"/>
              <a:t>遵循规范化的项目运作标准，文档严谨完整，代码注释充分，便于后续维护，这是第二目标。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目标3：</a:t>
            </a:r>
            <a:r>
              <a:rPr lang="zh-CN" altLang="en-US" sz="2000" b="1" dirty="0"/>
              <a:t>产品运行稳定，界面友好，人性化，用户易操作，尽量降低用户的学习成本，并提出解决问题的方案。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目标4：</a:t>
            </a:r>
            <a:r>
              <a:rPr lang="zh-CN" altLang="en-US" sz="2000" b="1" dirty="0"/>
              <a:t>注重团队建设，成员分工合理，团队成员合作默契，气氛融洽。每周的讨论会积极建言。在开发过程中积极协作。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目标5：</a:t>
            </a:r>
            <a:r>
              <a:rPr lang="zh-CN" altLang="en-US" sz="2000" b="1" dirty="0"/>
              <a:t>项目设计和开发上尽量有创新，有亮点。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 b="1" dirty="0"/>
              <a:t>3.2 风险管理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本次开发过程中存在以下风险：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algn="l"/>
            <a:r>
              <a:rPr lang="zh-CN" altLang="en-US" b="1" dirty="0"/>
              <a:t>1.开发技术经验不足。</a:t>
            </a:r>
            <a:endParaRPr lang="zh-CN" altLang="en-US" b="1" dirty="0"/>
          </a:p>
          <a:p>
            <a:pPr algn="l"/>
            <a:r>
              <a:rPr lang="zh-CN" altLang="en-US" b="1" dirty="0"/>
              <a:t>2.需求变更频繁。</a:t>
            </a:r>
            <a:endParaRPr lang="zh-CN" altLang="en-US" b="1" dirty="0"/>
          </a:p>
          <a:p>
            <a:pPr algn="l"/>
            <a:r>
              <a:rPr lang="zh-CN" altLang="en-US" b="1" dirty="0"/>
              <a:t>3.由于学习成本高话费时间导致项目最后无法按期完成。</a:t>
            </a:r>
            <a:endParaRPr lang="zh-CN" altLang="en-US" b="1" dirty="0"/>
          </a:p>
          <a:p>
            <a:pPr algn="l"/>
            <a:r>
              <a:rPr lang="zh-CN" altLang="en-US" b="1" dirty="0"/>
              <a:t>4.最后进行系统测试时出现错误。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风险规避方法：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algn="l"/>
            <a:r>
              <a:rPr lang="zh-CN" altLang="en-US" b="1" dirty="0"/>
              <a:t>1．由于小组成员对开发技术和工具的不熟练可能对整个项目        有着灾难性的影响。因此为了将这种影响降低，我们将尽快的学习相关的软件使用。</a:t>
            </a:r>
            <a:endParaRPr lang="zh-CN" altLang="en-US" b="1" dirty="0"/>
          </a:p>
          <a:p>
            <a:pPr algn="l"/>
            <a:r>
              <a:rPr lang="zh-CN" altLang="en-US" b="1" dirty="0"/>
              <a:t>2.在设计中尽可能得预见到相关的用户需求。</a:t>
            </a:r>
            <a:endParaRPr lang="zh-CN" altLang="en-US" b="1" dirty="0"/>
          </a:p>
          <a:p>
            <a:pPr algn="l"/>
            <a:r>
              <a:rPr lang="zh-CN" altLang="en-US" b="1" dirty="0"/>
              <a:t>3.在最后进行系统测试时出现错误，为避免此类现象，我们尽可能的在制作系统时做好相关的测试。</a:t>
            </a:r>
            <a:endParaRPr lang="zh-CN" altLang="en-US" b="1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-1"/>
          <p:cNvGraphicFramePr/>
          <p:nvPr/>
        </p:nvGraphicFramePr>
        <p:xfrm>
          <a:off x="2140585" y="1109345"/>
          <a:ext cx="7941310" cy="5385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45"/>
                <a:gridCol w="2726690"/>
                <a:gridCol w="1497965"/>
                <a:gridCol w="3102610"/>
              </a:tblGrid>
              <a:tr h="474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2000" b="1" u="none">
                        <a:solidFill>
                          <a:schemeClr val="accent2"/>
                        </a:solidFill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风险</a:t>
                      </a:r>
                      <a:endParaRPr lang="zh-CN" altLang="en-US" sz="2000" b="1" u="none">
                        <a:solidFill>
                          <a:schemeClr val="accent2"/>
                        </a:solidFill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风险等级</a:t>
                      </a:r>
                      <a:endParaRPr lang="zh-CN" altLang="en-US" sz="2000" b="1" u="none">
                        <a:solidFill>
                          <a:schemeClr val="accent2"/>
                        </a:solidFill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solidFill>
                            <a:schemeClr val="accent2"/>
                          </a:solidFill>
                          <a:latin typeface="+mj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风险化解</a:t>
                      </a:r>
                      <a:r>
                        <a:rPr lang="en-US" altLang="zh-CN" sz="2000" b="1" u="none">
                          <a:solidFill>
                            <a:schemeClr val="accent2"/>
                          </a:solidFill>
                          <a:latin typeface="+mj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altLang="en-US" sz="2000" b="1" u="none">
                          <a:solidFill>
                            <a:schemeClr val="accent2"/>
                          </a:solidFill>
                          <a:latin typeface="+mj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规避措施</a:t>
                      </a:r>
                      <a:endParaRPr lang="zh-CN" altLang="en-US" sz="2000" b="1" u="none">
                        <a:solidFill>
                          <a:schemeClr val="accent2"/>
                        </a:solidFill>
                        <a:latin typeface="+mj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需求不明确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加强沟通、反馈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缺乏有经验的分析员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培养分析员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需求不断变化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采用敏捷开发方法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7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程序员对系统设计的理解上出现偏差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多与设计人员沟通交流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程序员不熟悉开发工具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进行前期的培训工作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客户要求增加功能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在不改变原有框架的基础上增加功能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没有切实可行的测试计划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一边编写程序，一边编写测试代码，增加测试代码的可实践性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测试人员经验不够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增加经验，进行前期培训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53440" y="74676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j-ea"/>
              </a:rPr>
              <a:t>3.3监督及控制机制：</a:t>
            </a:r>
            <a:endParaRPr lang="zh-CN" altLang="en-US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1.每次会议上各位组员积极对当前的开发工作进行积极的评审和建言，文档维护员修改和维护相应的文档，并记录相应的会议内容。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2. 小组成员都要密切监控风险状态，发现风险后及时开展小组会议讨论解决。完善后留下记录做为以后的经验。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22960" y="45720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j-ea"/>
              </a:rPr>
              <a:t>3.4人员计划：</a:t>
            </a:r>
            <a:endParaRPr lang="zh-CN" altLang="en-US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程序员：吕政凯，刘聪聪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要求：熟悉编程和相关软件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界面设计员：刘聪聪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要求：熟悉界面设计的相关软件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文档维护员：陶景伟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要求：熟悉使用Word及Powerpoint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软件测试人员：全体组员，有陶景伟</a:t>
            </a:r>
            <a:r>
              <a:rPr lang="zh-CN" altLang="en-US" sz="2000" b="1" dirty="0" smtClean="0"/>
              <a:t>总负责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要求：熟练使用开发工具的debug工具，有耐性。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624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 </a:t>
            </a:r>
            <a:r>
              <a:rPr lang="zh-CN" altLang="en-US" b="1" dirty="0">
                <a:solidFill>
                  <a:schemeClr val="accent2"/>
                </a:solidFill>
                <a:latin typeface="+mj-ea"/>
              </a:rPr>
              <a:t>3.5培训计划：</a:t>
            </a:r>
            <a:endParaRPr lang="zh-CN" altLang="en-US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Java及sql编程培训。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培训对象：全体组员。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培训内容：熟悉java工程的编写，及与sql的链接，并掌握相应的维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护与调试工具。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aphicFrame>
        <p:nvGraphicFramePr>
          <p:cNvPr id="2" name="表格 -1"/>
          <p:cNvGraphicFramePr/>
          <p:nvPr/>
        </p:nvGraphicFramePr>
        <p:xfrm>
          <a:off x="1444625" y="3785235"/>
          <a:ext cx="7657465" cy="2392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30"/>
                <a:gridCol w="2851785"/>
                <a:gridCol w="2070100"/>
                <a:gridCol w="2165350"/>
              </a:tblGrid>
              <a:tr h="5981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8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培训内容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培训时间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培训对象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编写工程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2017/3/25~2013/4/5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软件开发相关工具的运用和配置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4.6—4.20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 Server</a:t>
                      </a:r>
                      <a:r>
                        <a:rPr lang="zh-CN" altLang="en-US" sz="18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数据库相关技术</a:t>
                      </a:r>
                      <a:endParaRPr lang="zh-CN" altLang="en-US" sz="18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4.21—4.30</a:t>
                      </a:r>
                      <a:endParaRPr lang="en-US" altLang="zh-CN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</a:t>
                      </a:r>
                      <a:endParaRPr lang="zh-CN" altLang="en-US" sz="18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46760" y="7620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2"/>
                </a:solidFill>
                <a:latin typeface="+mj-ea"/>
              </a:rPr>
              <a:t>4．技术过程</a:t>
            </a:r>
            <a:endParaRPr lang="zh-CN" altLang="en-US" sz="3600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4.</a:t>
            </a:r>
            <a:r>
              <a:rPr lang="zh-CN" altLang="en-US" b="1" dirty="0">
                <a:solidFill>
                  <a:schemeClr val="accent2"/>
                </a:solidFill>
              </a:rPr>
              <a:t>1软件需交付的文档：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1．软件项目计划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 介绍项目的整个管理过程。该文档在软件设计需求分析初级阶段完成，后续阶段由文档维护员进行相应的更新。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2．需求规格说明初稿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在需求分析阶段，由全体小组成员采集分析用户的需求，并在小组会议上作出决策，由文档维护员撰写整理需求规格说明初稿，并在后续各个阶段进行需求变更的更新。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3．设计报告初稿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            在总体设计阶段，小组根据需求规格说明文档，完成软件体系结构的设计，软件体系结构设计文档初稿，并在后续开发阶段补充和更新。该文档由文档维护员负责维护更新。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sym typeface="+mn-ea"/>
              </a:rPr>
              <a:t>4. 测试文档</a:t>
            </a:r>
            <a:endParaRPr lang="zh-CN" altLang="en-US" sz="20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164590" y="1478280"/>
          <a:ext cx="9302750" cy="447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3720"/>
                <a:gridCol w="6209030"/>
              </a:tblGrid>
              <a:tr h="13684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highlight>
                            <a:srgbClr val="F3F3F3"/>
                          </a:highlight>
                          <a:latin typeface="+mn-ea"/>
                          <a:cs typeface="隶书" panose="02010509060101010101" charset="-122"/>
                        </a:rPr>
                        <a:t>关键时间</a:t>
                      </a:r>
                      <a:endParaRPr lang="zh-CN" altLang="en-US" sz="2400" b="1" u="none">
                        <a:highlight>
                          <a:srgbClr val="F3F3F3"/>
                        </a:highlight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highlight>
                            <a:srgbClr val="F3F3F3"/>
                          </a:highlight>
                          <a:latin typeface="+mn-ea"/>
                          <a:cs typeface="隶书" panose="02010509060101010101" charset="-122"/>
                        </a:rPr>
                        <a:t>任务</a:t>
                      </a:r>
                      <a:endParaRPr lang="zh-CN" altLang="en-US" sz="2400" b="1" u="none">
                        <a:highlight>
                          <a:srgbClr val="F3F3F3"/>
                        </a:highlight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第四周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制定项目管理计划初稿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第七周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完成需求规格说明初稿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第十周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完成设计报告初稿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第十二、三周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进行项目的相关代码编写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第十四周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进行系统运行检查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第十五周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隶书" panose="02010509060101010101" charset="-122"/>
                        </a:rPr>
                        <a:t>交付软件项目。</a:t>
                      </a:r>
                      <a:endParaRPr lang="zh-CN" altLang="en-US" sz="2400" b="1" u="none">
                        <a:latin typeface="+mn-ea"/>
                        <a:cs typeface="隶书" panose="0201050906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5.开发进度安排及预算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7565" y="149352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5.1开发进度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模块清单：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aphicFrame>
        <p:nvGraphicFramePr>
          <p:cNvPr id="2" name="表格 -1"/>
          <p:cNvGraphicFramePr/>
          <p:nvPr/>
        </p:nvGraphicFramePr>
        <p:xfrm>
          <a:off x="1577340" y="3084830"/>
          <a:ext cx="9036685" cy="345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3745"/>
                <a:gridCol w="3436620"/>
                <a:gridCol w="2099945"/>
                <a:gridCol w="1476375"/>
              </a:tblGrid>
              <a:tr h="692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模块编号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模块名称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需求编号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复杂度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用户登录模块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5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入住登记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退房结账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信息管理模块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24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latin typeface="+mn-ea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24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 63"/>
          <p:cNvSpPr/>
          <p:nvPr>
            <p:custDataLst>
              <p:tags r:id="rId1"/>
            </p:custDataLst>
          </p:nvPr>
        </p:nvSpPr>
        <p:spPr>
          <a:xfrm>
            <a:off x="2789238" y="2524412"/>
            <a:ext cx="1585913" cy="1366838"/>
          </a:xfrm>
          <a:custGeom>
            <a:avLst/>
            <a:gdLst>
              <a:gd name="connsiteX0" fmla="*/ 684000 w 1585945"/>
              <a:gd name="connsiteY0" fmla="*/ 0 h 1368000"/>
              <a:gd name="connsiteX1" fmla="*/ 1354104 w 1585945"/>
              <a:gd name="connsiteY1" fmla="*/ 546150 h 1368000"/>
              <a:gd name="connsiteX2" fmla="*/ 1354466 w 1585945"/>
              <a:gd name="connsiteY2" fmla="*/ 549742 h 1368000"/>
              <a:gd name="connsiteX3" fmla="*/ 1585945 w 1585945"/>
              <a:gd name="connsiteY3" fmla="*/ 684001 h 1368000"/>
              <a:gd name="connsiteX4" fmla="*/ 1354466 w 1585945"/>
              <a:gd name="connsiteY4" fmla="*/ 818258 h 1368000"/>
              <a:gd name="connsiteX5" fmla="*/ 1354104 w 1585945"/>
              <a:gd name="connsiteY5" fmla="*/ 821850 h 1368000"/>
              <a:gd name="connsiteX6" fmla="*/ 684000 w 1585945"/>
              <a:gd name="connsiteY6" fmla="*/ 1368000 h 1368000"/>
              <a:gd name="connsiteX7" fmla="*/ 0 w 1585945"/>
              <a:gd name="connsiteY7" fmla="*/ 684000 h 1368000"/>
              <a:gd name="connsiteX8" fmla="*/ 684000 w 1585945"/>
              <a:gd name="connsiteY8" fmla="*/ 0 h 13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945" h="1368000">
                <a:moveTo>
                  <a:pt x="684000" y="0"/>
                </a:moveTo>
                <a:cubicBezTo>
                  <a:pt x="1014543" y="0"/>
                  <a:pt x="1290323" y="234463"/>
                  <a:pt x="1354104" y="546150"/>
                </a:cubicBezTo>
                <a:lnTo>
                  <a:pt x="1354466" y="549742"/>
                </a:lnTo>
                <a:lnTo>
                  <a:pt x="1585945" y="684001"/>
                </a:lnTo>
                <a:lnTo>
                  <a:pt x="1354466" y="818258"/>
                </a:lnTo>
                <a:lnTo>
                  <a:pt x="1354104" y="821850"/>
                </a:lnTo>
                <a:cubicBezTo>
                  <a:pt x="1290323" y="1133537"/>
                  <a:pt x="101454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椭圆 20"/>
          <p:cNvSpPr/>
          <p:nvPr>
            <p:custDataLst>
              <p:tags r:id="rId2"/>
            </p:custDataLst>
          </p:nvPr>
        </p:nvSpPr>
        <p:spPr>
          <a:xfrm>
            <a:off x="2933700" y="2667287"/>
            <a:ext cx="1079500" cy="1081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1.1</a:t>
            </a:r>
            <a:endParaRPr lang="en-US" altLang="zh-C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任意多边形 64"/>
          <p:cNvSpPr/>
          <p:nvPr>
            <p:custDataLst>
              <p:tags r:id="rId3"/>
            </p:custDataLst>
          </p:nvPr>
        </p:nvSpPr>
        <p:spPr>
          <a:xfrm>
            <a:off x="4538663" y="2524412"/>
            <a:ext cx="1592263" cy="1366838"/>
          </a:xfrm>
          <a:custGeom>
            <a:avLst/>
            <a:gdLst>
              <a:gd name="connsiteX0" fmla="*/ 684000 w 1593175"/>
              <a:gd name="connsiteY0" fmla="*/ 0 h 1368000"/>
              <a:gd name="connsiteX1" fmla="*/ 1354104 w 1593175"/>
              <a:gd name="connsiteY1" fmla="*/ 546150 h 1368000"/>
              <a:gd name="connsiteX2" fmla="*/ 1358043 w 1593175"/>
              <a:gd name="connsiteY2" fmla="*/ 585224 h 1368000"/>
              <a:gd name="connsiteX3" fmla="*/ 1358043 w 1593175"/>
              <a:gd name="connsiteY3" fmla="*/ 547625 h 1368000"/>
              <a:gd name="connsiteX4" fmla="*/ 1593175 w 1593175"/>
              <a:gd name="connsiteY4" fmla="*/ 684002 h 1368000"/>
              <a:gd name="connsiteX5" fmla="*/ 1358043 w 1593175"/>
              <a:gd name="connsiteY5" fmla="*/ 820378 h 1368000"/>
              <a:gd name="connsiteX6" fmla="*/ 1358043 w 1593175"/>
              <a:gd name="connsiteY6" fmla="*/ 782777 h 1368000"/>
              <a:gd name="connsiteX7" fmla="*/ 1354104 w 1593175"/>
              <a:gd name="connsiteY7" fmla="*/ 821850 h 1368000"/>
              <a:gd name="connsiteX8" fmla="*/ 684000 w 1593175"/>
              <a:gd name="connsiteY8" fmla="*/ 1368000 h 1368000"/>
              <a:gd name="connsiteX9" fmla="*/ 0 w 1593175"/>
              <a:gd name="connsiteY9" fmla="*/ 684000 h 1368000"/>
              <a:gd name="connsiteX10" fmla="*/ 684000 w 1593175"/>
              <a:gd name="connsiteY10" fmla="*/ 0 h 13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3175" h="1368000">
                <a:moveTo>
                  <a:pt x="684000" y="0"/>
                </a:moveTo>
                <a:cubicBezTo>
                  <a:pt x="1014543" y="0"/>
                  <a:pt x="1290323" y="234463"/>
                  <a:pt x="1354104" y="546150"/>
                </a:cubicBezTo>
                <a:lnTo>
                  <a:pt x="1358043" y="585224"/>
                </a:lnTo>
                <a:lnTo>
                  <a:pt x="1358043" y="547625"/>
                </a:lnTo>
                <a:lnTo>
                  <a:pt x="1593175" y="684002"/>
                </a:lnTo>
                <a:lnTo>
                  <a:pt x="1358043" y="820378"/>
                </a:lnTo>
                <a:lnTo>
                  <a:pt x="1358043" y="782777"/>
                </a:lnTo>
                <a:lnTo>
                  <a:pt x="1354104" y="821850"/>
                </a:lnTo>
                <a:cubicBezTo>
                  <a:pt x="1290323" y="1133537"/>
                  <a:pt x="101454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椭圆 41"/>
          <p:cNvSpPr/>
          <p:nvPr>
            <p:custDataLst>
              <p:tags r:id="rId4"/>
            </p:custDataLst>
          </p:nvPr>
        </p:nvSpPr>
        <p:spPr>
          <a:xfrm>
            <a:off x="4681537" y="2667287"/>
            <a:ext cx="1081088" cy="1081088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1.2</a:t>
            </a:r>
            <a:endParaRPr lang="en-US" altLang="zh-C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任意多边形 65"/>
          <p:cNvSpPr/>
          <p:nvPr>
            <p:custDataLst>
              <p:tags r:id="rId5"/>
            </p:custDataLst>
          </p:nvPr>
        </p:nvSpPr>
        <p:spPr>
          <a:xfrm>
            <a:off x="6286501" y="2524412"/>
            <a:ext cx="1582737" cy="1366838"/>
          </a:xfrm>
          <a:custGeom>
            <a:avLst/>
            <a:gdLst>
              <a:gd name="connsiteX0" fmla="*/ 684000 w 1582987"/>
              <a:gd name="connsiteY0" fmla="*/ 0 h 1368000"/>
              <a:gd name="connsiteX1" fmla="*/ 1354104 w 1582987"/>
              <a:gd name="connsiteY1" fmla="*/ 546150 h 1368000"/>
              <a:gd name="connsiteX2" fmla="*/ 1354650 w 1582987"/>
              <a:gd name="connsiteY2" fmla="*/ 551567 h 1368000"/>
              <a:gd name="connsiteX3" fmla="*/ 1582987 w 1582987"/>
              <a:gd name="connsiteY3" fmla="*/ 684003 h 1368000"/>
              <a:gd name="connsiteX4" fmla="*/ 1354649 w 1582987"/>
              <a:gd name="connsiteY4" fmla="*/ 816438 h 1368000"/>
              <a:gd name="connsiteX5" fmla="*/ 1354104 w 1582987"/>
              <a:gd name="connsiteY5" fmla="*/ 821850 h 1368000"/>
              <a:gd name="connsiteX6" fmla="*/ 684000 w 1582987"/>
              <a:gd name="connsiteY6" fmla="*/ 1368000 h 1368000"/>
              <a:gd name="connsiteX7" fmla="*/ 0 w 1582987"/>
              <a:gd name="connsiteY7" fmla="*/ 684000 h 1368000"/>
              <a:gd name="connsiteX8" fmla="*/ 684000 w 1582987"/>
              <a:gd name="connsiteY8" fmla="*/ 0 h 13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2987" h="1368000">
                <a:moveTo>
                  <a:pt x="684000" y="0"/>
                </a:moveTo>
                <a:cubicBezTo>
                  <a:pt x="1014543" y="0"/>
                  <a:pt x="1290323" y="234463"/>
                  <a:pt x="1354104" y="546150"/>
                </a:cubicBezTo>
                <a:lnTo>
                  <a:pt x="1354650" y="551567"/>
                </a:lnTo>
                <a:lnTo>
                  <a:pt x="1582987" y="684003"/>
                </a:lnTo>
                <a:lnTo>
                  <a:pt x="1354649" y="816438"/>
                </a:lnTo>
                <a:lnTo>
                  <a:pt x="1354104" y="821850"/>
                </a:lnTo>
                <a:cubicBezTo>
                  <a:pt x="1290323" y="1133537"/>
                  <a:pt x="101454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>
            <p:custDataLst>
              <p:tags r:id="rId6"/>
            </p:custDataLst>
          </p:nvPr>
        </p:nvSpPr>
        <p:spPr>
          <a:xfrm>
            <a:off x="6429376" y="2667287"/>
            <a:ext cx="1081087" cy="1081088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1.3</a:t>
            </a:r>
            <a:endParaRPr lang="en-US" altLang="zh-C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椭圆 57"/>
          <p:cNvSpPr/>
          <p:nvPr>
            <p:custDataLst>
              <p:tags r:id="rId7"/>
            </p:custDataLst>
          </p:nvPr>
        </p:nvSpPr>
        <p:spPr>
          <a:xfrm>
            <a:off x="8034338" y="2524412"/>
            <a:ext cx="1368425" cy="1366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椭圆 58"/>
          <p:cNvSpPr/>
          <p:nvPr>
            <p:custDataLst>
              <p:tags r:id="rId8"/>
            </p:custDataLst>
          </p:nvPr>
        </p:nvSpPr>
        <p:spPr>
          <a:xfrm>
            <a:off x="8177212" y="2667287"/>
            <a:ext cx="1081088" cy="1081088"/>
          </a:xfrm>
          <a:prstGeom prst="ellipse">
            <a:avLst/>
          </a:prstGeom>
          <a:solidFill>
            <a:schemeClr val="accent4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1.4</a:t>
            </a:r>
            <a:endParaRPr lang="en-US" altLang="zh-C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2717800" y="4262725"/>
            <a:ext cx="1511300" cy="1562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项目概述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465637" y="4262725"/>
            <a:ext cx="1512888" cy="1562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项目交付的产品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213476" y="4262725"/>
            <a:ext cx="1512887" cy="1562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需求分析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7961312" y="4262725"/>
            <a:ext cx="1512888" cy="1562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参考资料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1249333" y="925483"/>
            <a:ext cx="7721989" cy="6650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简介</a:t>
            </a:r>
            <a:endParaRPr lang="zh-CN" altLang="en-US" sz="3600" dirty="0">
              <a:latin typeface="+mj-ea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54864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5.2 开发过程中的资源需求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人员：小组软件项目开发成员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支持软件：eclipse、Office、Sqlsever 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开发地点：宿舍或者机房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实验设备：个人PC 机、笔记本、实验室PC 机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项目资源维护需求的数目和类型：3台个人电脑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sym typeface="+mn-ea"/>
              </a:rPr>
              <a:t>5.3工作量估算</a:t>
            </a:r>
            <a:endParaRPr lang="zh-CN" altLang="en-US" sz="2400" b="1" dirty="0">
              <a:solidFill>
                <a:schemeClr val="accent2"/>
              </a:solidFill>
              <a:latin typeface="+mj-ea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aphicFrame>
        <p:nvGraphicFramePr>
          <p:cNvPr id="2" name="表格 -1"/>
          <p:cNvGraphicFramePr/>
          <p:nvPr/>
        </p:nvGraphicFramePr>
        <p:xfrm>
          <a:off x="1134745" y="1219835"/>
          <a:ext cx="10028555" cy="4037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345"/>
                <a:gridCol w="2506345"/>
                <a:gridCol w="2505710"/>
                <a:gridCol w="2510155"/>
              </a:tblGrid>
              <a:tr h="4489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阶顶</a:t>
                      </a: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活动名称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工作量（人日）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百分比</a:t>
                      </a: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(%)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备注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获取用户需求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8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设计报表和编写用户建议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编写测试计划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设计软件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写软件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54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测试软件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+mn-ea"/>
                          <a:cs typeface="宋体" panose="02010600030101010101" pitchFamily="2" charset="-122"/>
                        </a:rPr>
                        <a:t>执行接受测试</a:t>
                      </a:r>
                      <a:endParaRPr lang="zh-CN" altLang="en-US" sz="20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2000" b="1" u="none">
                          <a:latin typeface="+mn-ea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</a:t>
                      </a:r>
                      <a:endParaRPr lang="zh-CN" altLang="en-US" sz="2000" b="1" u="none">
                        <a:latin typeface="+mn-ea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624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5.4预算及资源分配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预算：   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按照社会平均工资计算，经济预算在3500-4500左右。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资源分配：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各自使用自己的电脑。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软硬件：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aphicFrame>
        <p:nvGraphicFramePr>
          <p:cNvPr id="2" name="表格 -1"/>
          <p:cNvGraphicFramePr/>
          <p:nvPr/>
        </p:nvGraphicFramePr>
        <p:xfrm>
          <a:off x="1207770" y="4269740"/>
          <a:ext cx="8328025" cy="157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30"/>
                <a:gridCol w="1584325"/>
                <a:gridCol w="1649730"/>
                <a:gridCol w="4460240"/>
              </a:tblGrid>
              <a:tr h="5321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8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8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cs typeface="宋体" panose="02010600030101010101" pitchFamily="2" charset="-122"/>
                        </a:rPr>
                        <a:t>硬件</a:t>
                      </a:r>
                      <a:endParaRPr lang="zh-CN" altLang="en-US" sz="18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cs typeface="宋体" panose="02010600030101010101" pitchFamily="2" charset="-122"/>
                        </a:rPr>
                        <a:t>软件配置</a:t>
                      </a:r>
                      <a:endParaRPr lang="zh-CN" altLang="en-US" sz="1800" b="1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 server</a:t>
                      </a:r>
                      <a:endParaRPr lang="en-US" altLang="zh-CN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</a:t>
                      </a:r>
                      <a:r>
                        <a:rPr lang="zh-CN" altLang="en-US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</a:t>
                      </a:r>
                      <a:r>
                        <a:rPr lang="en-US" altLang="zh-CN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台</a:t>
                      </a:r>
                      <a:endParaRPr lang="zh-CN" altLang="en-US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操作系统：</a:t>
                      </a:r>
                      <a:r>
                        <a:rPr lang="en-US" altLang="zh-CN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WIN7-win10</a:t>
                      </a:r>
                      <a:r>
                        <a:rPr lang="zh-CN" altLang="en-US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数据库：</a:t>
                      </a:r>
                      <a:r>
                        <a:rPr lang="zh-CN" altLang="en-US" sz="1800" b="1" dirty="0">
                          <a:sym typeface="+mn-ea"/>
                        </a:rPr>
                        <a:t>Sqlsever</a:t>
                      </a:r>
                      <a:r>
                        <a:rPr lang="zh-CN" altLang="en-US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编辑器：</a:t>
                      </a:r>
                      <a:r>
                        <a:rPr lang="en-US" altLang="zh-CN" sz="1800" b="1" u="none">
                          <a:latin typeface="+mn-ea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Notepad++</a:t>
                      </a:r>
                      <a:endParaRPr lang="zh-CN" altLang="en-US" sz="1800" b="1" u="none">
                        <a:latin typeface="+mn-ea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10" y="5080"/>
            <a:ext cx="10515600" cy="991235"/>
          </a:xfrm>
        </p:spPr>
        <p:txBody>
          <a:bodyPr/>
          <a:p>
            <a:r>
              <a:rPr lang="en-US" altLang="zh-CN"/>
              <a:t>gantt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996315"/>
            <a:ext cx="9885680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21197296">
            <a:off x="537425" y="1048495"/>
            <a:ext cx="6509434" cy="11449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 rot="21180000">
            <a:off x="308818" y="843349"/>
            <a:ext cx="6306170" cy="1144278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本次作业的小组分工</a:t>
            </a:r>
            <a:endParaRPr lang="zh-CN" altLang="en-US" sz="3200" smtClean="0"/>
          </a:p>
        </p:txBody>
      </p:sp>
      <p:sp>
        <p:nvSpPr>
          <p:cNvPr id="5" name="文本框 4"/>
          <p:cNvSpPr txBox="1"/>
          <p:nvPr/>
        </p:nvSpPr>
        <p:spPr>
          <a:xfrm rot="21180000">
            <a:off x="3215640" y="3192780"/>
            <a:ext cx="4830445" cy="137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吕政凯：项目计划书部分修改</a:t>
            </a:r>
            <a:endParaRPr lang="zh-CN" altLang="en-US" sz="2800" b="1"/>
          </a:p>
          <a:p>
            <a:r>
              <a:rPr lang="zh-CN" altLang="en-US" sz="2800" b="1"/>
              <a:t>刘聪聪：项目计划书部分修改</a:t>
            </a:r>
            <a:endParaRPr lang="zh-CN" altLang="en-US" sz="2800" b="1"/>
          </a:p>
          <a:p>
            <a:r>
              <a:rPr lang="zh-CN" altLang="en-US" sz="2800" b="1"/>
              <a:t>陶景伟：</a:t>
            </a:r>
            <a:r>
              <a:rPr lang="en-US" altLang="zh-CN" sz="2800" b="1"/>
              <a:t>ppt</a:t>
            </a:r>
            <a:r>
              <a:rPr lang="zh-CN" altLang="en-US" sz="2800" b="1"/>
              <a:t>制作</a:t>
            </a:r>
            <a:endParaRPr lang="zh-CN" altLang="en-US" sz="2800" b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21197296">
            <a:off x="2899625" y="3014455"/>
            <a:ext cx="6509434" cy="11449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 rot="21197296">
            <a:off x="4136799" y="3151319"/>
            <a:ext cx="4192044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 rot="21197296">
            <a:off x="4050178" y="3031324"/>
            <a:ext cx="3992251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07720" y="289560"/>
            <a:ext cx="10515600" cy="4698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</a:rPr>
              <a:t>1.1 项目概述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本项目要开发一个酒店管理系统，系统一共分为入住登记、退房手续、员工登陆、客户管理、客房服务等功能。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</a:rPr>
              <a:t>1.2 项目交付的产品：</a:t>
            </a:r>
            <a:endParaRPr lang="zh-CN" altLang="en-US" sz="2800" b="1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（1）提交文档：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项目管理计划、需求规格说明，设计报告、测试报告、用户使用手册和项目总结。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（2）原程序的检查和维护：</a:t>
            </a:r>
            <a:endParaRPr lang="zh-CN" altLang="en-US" sz="20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由软件测试员进行初步的检查和维护，针对出现的问题进   行小组会议，决定相应的措施，完善后再进行相应的测试和维护，过程中进行相应的书面记录，为以后的工程积累经验。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267153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1.3 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需求分析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 目标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1207135"/>
            <a:ext cx="10515600" cy="469868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本系统的主要目的是研发一款基于pc终端的信息管理系统。 可以进行用户及员工数据的登记和输出。同时，这些数据又可以进行搜索，来完成特定环境下的数据交互功能。本系统致力于建设包括员工和客户信息收集和查询的服务平台，为酒店降低成本，方便用户查询相应的数据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项目目标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1092835" y="4923790"/>
            <a:ext cx="2526665" cy="174752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泪滴形 4"/>
          <p:cNvSpPr/>
          <p:nvPr/>
        </p:nvSpPr>
        <p:spPr>
          <a:xfrm rot="10800000">
            <a:off x="2178685" y="3176270"/>
            <a:ext cx="2526665" cy="174752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泪滴形 5"/>
          <p:cNvSpPr/>
          <p:nvPr/>
        </p:nvSpPr>
        <p:spPr>
          <a:xfrm>
            <a:off x="4705350" y="4923790"/>
            <a:ext cx="2526665" cy="174752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泪滴形 6"/>
          <p:cNvSpPr/>
          <p:nvPr/>
        </p:nvSpPr>
        <p:spPr>
          <a:xfrm rot="10800000">
            <a:off x="5598160" y="3176270"/>
            <a:ext cx="2526665" cy="174752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017635" y="3176270"/>
            <a:ext cx="2526665" cy="174752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>
            <a:off x="8124825" y="4923790"/>
            <a:ext cx="2526665" cy="174752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2"/>
          <p:cNvSpPr txBox="1"/>
          <p:nvPr/>
        </p:nvSpPr>
        <p:spPr>
          <a:xfrm>
            <a:off x="2676525" y="3542665"/>
            <a:ext cx="16249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实现入住登记的功能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1" name="文本框 13"/>
          <p:cNvSpPr txBox="1"/>
          <p:nvPr/>
        </p:nvSpPr>
        <p:spPr>
          <a:xfrm>
            <a:off x="6157595" y="3542665"/>
            <a:ext cx="140779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实现退房结账功能 </a:t>
            </a:r>
            <a:endParaRPr lang="zh-CN" altLang="en-US" sz="2400"/>
          </a:p>
        </p:txBody>
      </p:sp>
      <p:sp>
        <p:nvSpPr>
          <p:cNvPr id="12" name="文本框 14"/>
          <p:cNvSpPr txBox="1"/>
          <p:nvPr/>
        </p:nvSpPr>
        <p:spPr>
          <a:xfrm>
            <a:off x="9551670" y="3821430"/>
            <a:ext cx="14579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数据查询</a:t>
            </a:r>
            <a:endParaRPr lang="zh-CN" altLang="en-US" sz="2400"/>
          </a:p>
        </p:txBody>
      </p:sp>
      <p:sp>
        <p:nvSpPr>
          <p:cNvPr id="13" name="文本框 15"/>
          <p:cNvSpPr txBox="1"/>
          <p:nvPr/>
        </p:nvSpPr>
        <p:spPr>
          <a:xfrm>
            <a:off x="1821815" y="5448935"/>
            <a:ext cx="14585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员工登陆</a:t>
            </a:r>
            <a:endParaRPr lang="zh-CN" altLang="en-US" sz="2400"/>
          </a:p>
        </p:txBody>
      </p:sp>
      <p:sp>
        <p:nvSpPr>
          <p:cNvPr id="14" name="文本框 16"/>
          <p:cNvSpPr txBox="1"/>
          <p:nvPr/>
        </p:nvSpPr>
        <p:spPr>
          <a:xfrm>
            <a:off x="5308600" y="5386070"/>
            <a:ext cx="15754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人性化的界面设计</a:t>
            </a:r>
            <a:endParaRPr lang="zh-CN" altLang="en-US" sz="2400"/>
          </a:p>
        </p:txBody>
      </p:sp>
      <p:sp>
        <p:nvSpPr>
          <p:cNvPr id="15" name="文本框 17"/>
          <p:cNvSpPr txBox="1"/>
          <p:nvPr/>
        </p:nvSpPr>
        <p:spPr>
          <a:xfrm>
            <a:off x="8569325" y="5386070"/>
            <a:ext cx="163766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良好的人机交互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 用户类和特性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67690" y="1523365"/>
            <a:ext cx="10515600" cy="5052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主要用户是各个类型的酒店的员工，主要对象为前台的工作人员。用户没有专业的计算机知识，所以需要一个友好简单的界面。用户通过软件进行信息管理。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用户一般不经过任何的培训就能能够比较熟练地应用此系统。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角色（Actor）定义：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员工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：酒店工作人员，处理相关信息，本软件的直接用户。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：酒店的入住者，提供相关的身份信息，录入数据库。享受相应的服务。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登录管理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登录到管理端的所有人都需要通过登录界面进入相应的管理界面，不同的登录人具有不同的权限，根据登录人具有的权限将相应的功能现实在登录到的管理界面，没有权限操作的功能将在现实在这个界面上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153670"/>
            <a:ext cx="10515600" cy="9912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具体场景：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62915" y="1144905"/>
            <a:ext cx="11120120" cy="50323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入住登记: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根据不同客户（如:散客、钟点房、团体、拼房等）要求，办理相应模块的登记入住手续，选择相应房间，填写好详情，存盘，点击按金新增，输入押金数量存盘。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客房服务: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双击客房服务，选择相应房间，根据客户需要，填写详情，存盘，输入其消费金额存盘。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退房手续: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双击退房，选择相应房间，结帐之前如果客房有其他消费在帐单里输入 其他消费项目，然后结帐，先打印完毕后给客户签完字再结帐。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登陆: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1）以员工身份登陆:双击员工登陆，输入职工号及密码进入工作界面，即可进行入住等操作；2）以管理者身份登陆:双击管理者登陆，输入职工号及密码，即可管理员工信息以及客户信息。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退出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登陆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:员工每天退出登陆前，点击收银小结，完成当日收银汇总，核对信息无误后退出登陆。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界面</a:t>
            </a:r>
            <a:endParaRPr lang="zh-CN" altLang="en-US" b="1"/>
          </a:p>
        </p:txBody>
      </p:sp>
      <p:pic>
        <p:nvPicPr>
          <p:cNvPr id="5" name="图片 4" descr="微信图片_20170409162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1216025"/>
            <a:ext cx="8731885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界面</a:t>
            </a:r>
            <a:endParaRPr lang="zh-CN" altLang="en-US" b="1"/>
          </a:p>
        </p:txBody>
      </p:sp>
      <p:pic>
        <p:nvPicPr>
          <p:cNvPr id="6" name="图片 5" descr="微信图片_20170409180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716405"/>
            <a:ext cx="4785360" cy="3710305"/>
          </a:xfrm>
          <a:prstGeom prst="rect">
            <a:avLst/>
          </a:prstGeom>
        </p:spPr>
      </p:pic>
      <p:pic>
        <p:nvPicPr>
          <p:cNvPr id="7" name="图片 6" descr="微信图片_20170409180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10" y="1509395"/>
            <a:ext cx="4847590" cy="3839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00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2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6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9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2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4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9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30*i*0"/>
  <p:tag name="KSO_WM_TEMPLATE_CATEGORY" val="custom"/>
  <p:tag name="KSO_WM_TEMPLATE_INDEX" val="160470"/>
  <p:tag name="KSO_WM_UNIT_INDEX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122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30*i*0"/>
  <p:tag name="KSO_WM_TEMPLATE_CATEGORY" val="custom"/>
  <p:tag name="KSO_WM_TEMPLATE_INDEX" val="160470"/>
  <p:tag name="KSO_WM_UNIT_INDEX" val="0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30*i*1"/>
  <p:tag name="KSO_WM_TEMPLATE_CATEGORY" val="custom"/>
  <p:tag name="KSO_WM_TEMPLATE_INDEX" val="160470"/>
  <p:tag name="KSO_WM_UNIT_INDEX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30*i*2"/>
  <p:tag name="KSO_WM_TEMPLATE_CATEGORY" val="custom"/>
  <p:tag name="KSO_WM_TEMPLATE_INDEX" val="160470"/>
  <p:tag name="KSO_WM_UNIT_INDEX" val="2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127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8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b"/>
  <p:tag name="KSO_WM_UNIT_INDEX" val="1"/>
  <p:tag name="KSO_WM_UNIT_ID" val="custom160470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p="http://schemas.openxmlformats.org/presentationml/2006/main">
  <p:tag name="KSO_WM_TEMPLATE_THUMBS_INDEX" val="1、9、12、15、19、22、27、29、30"/>
  <p:tag name="KSO_WM_TEMPLATE_CATEGORY" val="custom"/>
  <p:tag name="KSO_WM_TEMPLATE_INDEX" val="160470"/>
  <p:tag name="KSO_WM_SLIDE_ID" val="custom1604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0*i*0"/>
  <p:tag name="KSO_WM_TEMPLATE_CATEGORY" val="custom"/>
  <p:tag name="KSO_WM_TEMPLATE_INDEX" val="160470"/>
  <p:tag name="KSO_WM_UNIT_INDEX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2"/>
  <p:tag name="KSO_WM_UNIT_ID" val="custom160470_10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3"/>
  <p:tag name="KSO_WM_UNIT_ID" val="custom160470_10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4"/>
  <p:tag name="KSO_WM_UNIT_ID" val="custom160470_10*l_i*1_4"/>
  <p:tag name="KSO_WM_UNIT_CLEAR" val="1"/>
  <p:tag name="KSO_WM_UNIT_LAYERLEVEL" val="1_1"/>
  <p:tag name="KSO_WM_DIAGRAM_GROUP_CODE" val="l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5"/>
  <p:tag name="KSO_WM_UNIT_ID" val="custom160470_10*l_i*1_5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1_1"/>
  <p:tag name="KSO_WM_UNIT_ID" val="custom160470_1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0*i*11"/>
  <p:tag name="KSO_WM_TEMPLATE_CATEGORY" val="custom"/>
  <p:tag name="KSO_WM_TEMPLATE_INDEX" val="160470"/>
  <p:tag name="KSO_WM_UNIT_INDEX" val="1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6"/>
  <p:tag name="KSO_WM_UNIT_ID" val="custom160470_10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7"/>
  <p:tag name="KSO_WM_UNIT_ID" val="custom160470_10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8"/>
  <p:tag name="KSO_WM_UNIT_ID" val="custom160470_10*l_i*1_8"/>
  <p:tag name="KSO_WM_UNIT_CLEAR" val="1"/>
  <p:tag name="KSO_WM_UNIT_LAYERLEVEL" val="1_1"/>
  <p:tag name="KSO_WM_DIAGRAM_GROUP_CODE" val="l1-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9"/>
  <p:tag name="KSO_WM_UNIT_ID" val="custom160470_10*l_i*1_9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2_1"/>
  <p:tag name="KSO_WM_UNIT_ID" val="custom160470_1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0*i*22"/>
  <p:tag name="KSO_WM_TEMPLATE_CATEGORY" val="custom"/>
  <p:tag name="KSO_WM_TEMPLATE_INDEX" val="160470"/>
  <p:tag name="KSO_WM_UNIT_INDEX" val="2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0"/>
  <p:tag name="KSO_WM_UNIT_ID" val="custom160470_10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1"/>
  <p:tag name="KSO_WM_UNIT_ID" val="custom160470_10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2"/>
  <p:tag name="KSO_WM_UNIT_ID" val="custom160470_10*l_i*1_12"/>
  <p:tag name="KSO_WM_UNIT_CLEAR" val="1"/>
  <p:tag name="KSO_WM_UNIT_LAYERLEVEL" val="1_1"/>
  <p:tag name="KSO_WM_DIAGRAM_GROUP_CODE" val="l1-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3"/>
  <p:tag name="KSO_WM_UNIT_ID" val="custom160470_10*l_i*1_13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3_1"/>
  <p:tag name="KSO_WM_UNIT_ID" val="custom160470_10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0*i*33"/>
  <p:tag name="KSO_WM_TEMPLATE_CATEGORY" val="custom"/>
  <p:tag name="KSO_WM_TEMPLATE_INDEX" val="160470"/>
  <p:tag name="KSO_WM_UNIT_INDEX" val="3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4"/>
  <p:tag name="KSO_WM_UNIT_ID" val="custom160470_10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5"/>
  <p:tag name="KSO_WM_UNIT_ID" val="custom160470_10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6"/>
  <p:tag name="KSO_WM_UNIT_ID" val="custom160470_10*l_i*1_16"/>
  <p:tag name="KSO_WM_UNIT_CLEAR" val="1"/>
  <p:tag name="KSO_WM_UNIT_LAYERLEVEL" val="1_1"/>
  <p:tag name="KSO_WM_DIAGRAM_GROUP_CODE" val="l1-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7"/>
  <p:tag name="KSO_WM_UNIT_ID" val="custom160470_10*l_i*1_17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4_1"/>
  <p:tag name="KSO_WM_UNIT_ID" val="custom160470_10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0*i*44"/>
  <p:tag name="KSO_WM_TEMPLATE_CATEGORY" val="custom"/>
  <p:tag name="KSO_WM_TEMPLATE_INDEX" val="160470"/>
  <p:tag name="KSO_WM_UNIT_INDEX" val="4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8"/>
  <p:tag name="KSO_WM_UNIT_ID" val="custom160470_10*l_i*1_1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9"/>
  <p:tag name="KSO_WM_UNIT_ID" val="custom160470_10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20"/>
  <p:tag name="KSO_WM_UNIT_ID" val="custom160470_10*l_i*1_20"/>
  <p:tag name="KSO_WM_UNIT_CLEAR" val="1"/>
  <p:tag name="KSO_WM_UNIT_LAYERLEVEL" val="1_1"/>
  <p:tag name="KSO_WM_DIAGRAM_GROUP_CODE" val="l1-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21"/>
  <p:tag name="KSO_WM_UNIT_ID" val="custom160470_10*l_i*1_2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5_1"/>
  <p:tag name="KSO_WM_UNIT_ID" val="custom160470_10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a"/>
  <p:tag name="KSO_WM_UNIT_INDEX" val="1"/>
  <p:tag name="KSO_WM_UNIT_ID" val="custom160470_1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"/>
  <p:tag name="KSO_WM_UNIT_ID" val="custom160470_10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54.xml><?xml version="1.0" encoding="utf-8"?>
<p:tagLst xmlns:p="http://schemas.openxmlformats.org/presentationml/2006/main">
  <p:tag name="MH" val="20150415141340"/>
  <p:tag name="MH_LIBRARY" val="CONTENTS"/>
  <p:tag name="MH_AUTOCOLOR" val="TRUE"/>
  <p:tag name="MH_TYPE" val="CONTENTS"/>
  <p:tag name="KSO_WM_TEMPLATE_CATEGORY" val="custom"/>
  <p:tag name="KSO_WM_TEMPLATE_INDEX" val="160470"/>
  <p:tag name="KSO_WM_SLIDE_ID" val="custom160470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i"/>
  <p:tag name="KSO_WM_UNIT_INDEX" val="1_1"/>
  <p:tag name="KSO_WM_UNIT_ID" val="custom160470_16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a"/>
  <p:tag name="KSO_WM_UNIT_INDEX" val="1_1_1"/>
  <p:tag name="KSO_WM_UNIT_ID" val="custom160470_16*m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5"/>
  <p:tag name="KSO_WM_UNI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i"/>
  <p:tag name="KSO_WM_UNIT_INDEX" val="1_2"/>
  <p:tag name="KSO_WM_UNIT_ID" val="custom160470_16*m_i*1_2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a"/>
  <p:tag name="KSO_WM_UNIT_INDEX" val="1_2_1"/>
  <p:tag name="KSO_WM_UNIT_ID" val="custom160470_16*m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6"/>
  <p:tag name="KSO_WM_UNI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i"/>
  <p:tag name="KSO_WM_UNIT_INDEX" val="1_3"/>
  <p:tag name="KSO_WM_UNIT_ID" val="custom160470_16*m_i*1_3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a"/>
  <p:tag name="KSO_WM_UNIT_INDEX" val="1_3_1"/>
  <p:tag name="KSO_WM_UNIT_ID" val="custom160470_16*m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7"/>
  <p:tag name="KSO_WM_UNI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i"/>
  <p:tag name="KSO_WM_UNIT_INDEX" val="1_4"/>
  <p:tag name="KSO_WM_UNIT_ID" val="custom160470_16*m_i*1_4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a"/>
  <p:tag name="KSO_WM_UNIT_INDEX" val="1_4_1"/>
  <p:tag name="KSO_WM_UNIT_ID" val="custom160470_16*m_h_a*1_4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8"/>
  <p:tag name="KSO_WM_UNI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f"/>
  <p:tag name="KSO_WM_UNIT_INDEX" val="1_1_1"/>
  <p:tag name="KSO_WM_UNIT_ID" val="custom160470_16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m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f"/>
  <p:tag name="KSO_WM_UNIT_INDEX" val="1_2_1"/>
  <p:tag name="KSO_WM_UNIT_ID" val="custom160470_16*m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m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f"/>
  <p:tag name="KSO_WM_UNIT_INDEX" val="1_3_1"/>
  <p:tag name="KSO_WM_UNIT_ID" val="custom160470_16*m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m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m_h_f"/>
  <p:tag name="KSO_WM_UNIT_INDEX" val="1_4_1"/>
  <p:tag name="KSO_WM_UNIT_ID" val="custom160470_16*m_h_f*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DIAGRAM_GROUP_CODE" val="m1-1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14*199"/>
  <p:tag name="KSO_WM_SLIDE_SIZE" val="532*260"/>
  <p:tag name="KSO_WM_DIAGRAM_GROUP_CODE" val="m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70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h_a"/>
  <p:tag name="KSO_WM_UNIT_INDEX" val="1_1_1"/>
  <p:tag name="KSO_WM_UNIT_ID" val="custom160470_24*n_h_a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n1-1"/>
  <p:tag name="KSO_WM_UNIT_PRESET_TEXT_LEN" val="17"/>
  <p:tag name="KSO_WM_UNIT_FILL_FORE_SCHEMECOLOR_INDEX" val="5"/>
  <p:tag name="KSO_WM_UNI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24*i*1"/>
  <p:tag name="KSO_WM_TEMPLATE_CATEGORY" val="custom"/>
  <p:tag name="KSO_WM_TEMPLATE_INDEX" val="160470"/>
  <p:tag name="KSO_WM_UNIT_INDEX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i"/>
  <p:tag name="KSO_WM_UNIT_INDEX" val="1_1"/>
  <p:tag name="KSO_WM_UNIT_ID" val="custom160470_24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h_f"/>
  <p:tag name="KSO_WM_UNIT_INDEX" val="1_2_1"/>
  <p:tag name="KSO_WM_UNIT_ID" val="custom160470_24*n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24*i*6"/>
  <p:tag name="KSO_WM_TEMPLATE_CATEGORY" val="custom"/>
  <p:tag name="KSO_WM_TEMPLATE_INDEX" val="160470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i"/>
  <p:tag name="KSO_WM_UNIT_INDEX" val="1_2"/>
  <p:tag name="KSO_WM_UNIT_ID" val="custom160470_24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h_f"/>
  <p:tag name="KSO_WM_UNIT_INDEX" val="1_2_2"/>
  <p:tag name="KSO_WM_UNIT_ID" val="custom160470_24*n_h_f*1_2_2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24*i*11"/>
  <p:tag name="KSO_WM_TEMPLATE_CATEGORY" val="custom"/>
  <p:tag name="KSO_WM_TEMPLATE_INDEX" val="160470"/>
  <p:tag name="KSO_WM_UNIT_INDEX" val="1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i"/>
  <p:tag name="KSO_WM_UNIT_INDEX" val="1_3"/>
  <p:tag name="KSO_WM_UNIT_ID" val="custom160470_24*n_i*1_3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h_f"/>
  <p:tag name="KSO_WM_UNIT_INDEX" val="1_2_3"/>
  <p:tag name="KSO_WM_UNIT_ID" val="custom160470_24*n_h_f*1_2_3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24*i*16"/>
  <p:tag name="KSO_WM_TEMPLATE_CATEGORY" val="custom"/>
  <p:tag name="KSO_WM_TEMPLATE_INDEX" val="160470"/>
  <p:tag name="KSO_WM_UNIT_INDEX" val="1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i"/>
  <p:tag name="KSO_WM_UNIT_INDEX" val="1_4"/>
  <p:tag name="KSO_WM_UNIT_ID" val="custom160470_24*n_i*1_4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n_h_f"/>
  <p:tag name="KSO_WM_UNIT_INDEX" val="1_2_4"/>
  <p:tag name="KSO_WM_UNIT_ID" val="custom160470_24*n_h_f*1_2_4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4"/>
  <p:tag name="KSO_WM_SLIDE_INDEX" val="24"/>
  <p:tag name="KSO_WM_SLIDE_ITEM_CNT" val="4"/>
  <p:tag name="KSO_WM_SLIDE_LAYOUT" val="a_n"/>
  <p:tag name="KSO_WM_SLIDE_LAYOUT_CNT" val="1_1"/>
  <p:tag name="KSO_WM_SLIDE_TYPE" val="text"/>
  <p:tag name="KSO_WM_BEAUTIFY_FLAG" val="#wm#"/>
  <p:tag name="KSO_WM_TAG_VERSION" val="1.0"/>
  <p:tag name="KSO_WM_SLIDE_POSITION" val="236*153"/>
  <p:tag name="KSO_WM_SLIDE_SIZE" val="488*331"/>
  <p:tag name="KSO_WM_DIAGRAM_GROUP_CODE" val="n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90.xml><?xml version="1.0" encoding="utf-8"?>
<p:tagLst xmlns:p="http://schemas.openxmlformats.org/presentationml/2006/main">
  <p:tag name="KSO_WM_TEMPLATE_CATEGORY" val="custom"/>
  <p:tag name="KSO_WM_TEMPLATE_INDEX" val="160470"/>
  <p:tag name="KSO_WM_TAG_VERSION" val="1.0"/>
  <p:tag name="KSO_WM_SLIDE_ID" val="custom1604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06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93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2"/>
  <p:tag name="KSO_WM_UNIT_ID" val="custom160470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8"/>
  <p:tag name="KSO_WM_SLIDE_SIZE" val="828*369"/>
</p:tagLst>
</file>

<file path=ppt/tags/tag98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5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8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3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9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4104</Words>
  <Application>WPS 演示</Application>
  <PresentationFormat>自定义</PresentationFormat>
  <Paragraphs>576</Paragraphs>
  <Slides>35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Microsoft New Tai Lue</vt:lpstr>
      <vt:lpstr>Arial Narrow</vt:lpstr>
      <vt:lpstr>Calibri</vt:lpstr>
      <vt:lpstr>黑体</vt:lpstr>
      <vt:lpstr>微软雅黑</vt:lpstr>
      <vt:lpstr>隶书</vt:lpstr>
      <vt:lpstr>Verdana</vt:lpstr>
      <vt:lpstr>A000120140530A99PPBG</vt:lpstr>
      <vt:lpstr>1_A000120140530A99PPBG</vt:lpstr>
      <vt:lpstr>2_A000120140530A99PPBG</vt:lpstr>
      <vt:lpstr>4_A000120140530A99PPBG</vt:lpstr>
      <vt:lpstr>9_A000120140530A99PPBG</vt:lpstr>
      <vt:lpstr>15_A000120140530A99PPBG</vt:lpstr>
      <vt:lpstr>18_A000120140530A99PPBG</vt:lpstr>
      <vt:lpstr>23_A000120140530A99PPBG</vt:lpstr>
      <vt:lpstr>29_A000120140530A99PPBG</vt:lpstr>
      <vt:lpstr>软件工程项目计划书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</vt:lpstr>
      <vt:lpstr>界面</vt:lpstr>
      <vt:lpstr>PowerPoint 演示文稿</vt:lpstr>
      <vt:lpstr>PowerPoint 演示文稿</vt:lpstr>
      <vt:lpstr>1.3.4 系统需求</vt:lpstr>
      <vt:lpstr>1.3.4 功能详述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3．管理过程</vt:lpstr>
      <vt:lpstr>3.2 风险管理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测试文档</vt:lpstr>
      <vt:lpstr>5.开发进度安排及预算</vt:lpstr>
      <vt:lpstr>PowerPoint 演示文稿</vt:lpstr>
      <vt:lpstr>5.3工作量估算</vt:lpstr>
      <vt:lpstr>PowerPoint 演示文稿</vt:lpstr>
      <vt:lpstr>gantt图</vt:lpstr>
      <vt:lpstr>本次作业的小组分工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admin</cp:lastModifiedBy>
  <cp:revision>17</cp:revision>
  <dcterms:created xsi:type="dcterms:W3CDTF">2017-03-26T02:42:00Z</dcterms:created>
  <dcterms:modified xsi:type="dcterms:W3CDTF">2017-04-12T13:06:18Z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