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0" r:id="rId4"/>
    <p:sldMasterId id="2147483681" r:id="rId5"/>
    <p:sldMasterId id="2147483692" r:id="rId6"/>
    <p:sldMasterId id="2147483703" r:id="rId7"/>
    <p:sldMasterId id="2147483714" r:id="rId8"/>
  </p:sldMasterIdLst>
  <p:notesMasterIdLst>
    <p:notesMasterId r:id="rId10"/>
  </p:notesMasterIdLst>
  <p:sldIdLst>
    <p:sldId id="256" r:id="rId9"/>
    <p:sldId id="265" r:id="rId11"/>
    <p:sldId id="271" r:id="rId12"/>
    <p:sldId id="308" r:id="rId13"/>
    <p:sldId id="309" r:id="rId14"/>
    <p:sldId id="310" r:id="rId15"/>
    <p:sldId id="311" r:id="rId16"/>
    <p:sldId id="312" r:id="rId17"/>
    <p:sldId id="313" r:id="rId18"/>
    <p:sldId id="318" r:id="rId19"/>
    <p:sldId id="314" r:id="rId20"/>
    <p:sldId id="315" r:id="rId21"/>
    <p:sldId id="316" r:id="rId22"/>
    <p:sldId id="372" r:id="rId23"/>
    <p:sldId id="373" r:id="rId24"/>
    <p:sldId id="317" r:id="rId25"/>
    <p:sldId id="355" r:id="rId26"/>
    <p:sldId id="324" r:id="rId27"/>
    <p:sldId id="354" r:id="rId28"/>
    <p:sldId id="331" r:id="rId29"/>
    <p:sldId id="320" r:id="rId30"/>
    <p:sldId id="326" r:id="rId31"/>
    <p:sldId id="327" r:id="rId32"/>
    <p:sldId id="356" r:id="rId33"/>
    <p:sldId id="357" r:id="rId34"/>
    <p:sldId id="359" r:id="rId35"/>
    <p:sldId id="325" r:id="rId36"/>
    <p:sldId id="328" r:id="rId37"/>
    <p:sldId id="329" r:id="rId38"/>
    <p:sldId id="330" r:id="rId39"/>
    <p:sldId id="306" r:id="rId40"/>
    <p:sldId id="285" r:id="rId4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C6E5"/>
    <a:srgbClr val="ACCAE8"/>
    <a:srgbClr val="AECCE9"/>
    <a:srgbClr val="B9D3EF"/>
    <a:srgbClr val="5389D0"/>
    <a:srgbClr val="78A0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6E9656F6-516D-42FA-9F78-E16A5F28971E}"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fontAlgn="base">
              <a:spcBef>
                <a:spcPct val="0"/>
              </a:spcBef>
              <a:spcAft>
                <a:spcPct val="0"/>
              </a:spcAft>
            </a:pPr>
            <a:fld id="{DD24DB7A-FD0C-404F-812F-86F5E43BFB72}"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fontAlgn="base">
              <a:spcBef>
                <a:spcPct val="0"/>
              </a:spcBef>
              <a:spcAft>
                <a:spcPct val="0"/>
              </a:spcAft>
            </a:pPr>
            <a:fld id="{DD24DB7A-FD0C-404F-812F-86F5E43BFB72}"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image" Target="../media/image3.png"/><Relationship Id="rId13" Type="http://schemas.openxmlformats.org/officeDocument/2006/relationships/tags" Target="../tags/tag4.xml"/><Relationship Id="rId12" Type="http://schemas.openxmlformats.org/officeDocument/2006/relationships/tags" Target="../tags/tag3.xml"/><Relationship Id="rId11" Type="http://schemas.openxmlformats.org/officeDocument/2006/relationships/image" Target="../media/image2.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5" Type="http://schemas.openxmlformats.org/officeDocument/2006/relationships/theme" Target="../theme/theme3.xml"/><Relationship Id="rId14" Type="http://schemas.openxmlformats.org/officeDocument/2006/relationships/image" Target="../media/image3.png"/><Relationship Id="rId13" Type="http://schemas.openxmlformats.org/officeDocument/2006/relationships/tags" Target="../tags/tag6.xml"/><Relationship Id="rId12" Type="http://schemas.openxmlformats.org/officeDocument/2006/relationships/tags" Target="../tags/tag5.xml"/><Relationship Id="rId11" Type="http://schemas.openxmlformats.org/officeDocument/2006/relationships/image" Target="../media/image2.png"/><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9.xml"/><Relationship Id="rId8" Type="http://schemas.openxmlformats.org/officeDocument/2006/relationships/slideLayout" Target="../slideLayouts/slideLayout38.xml"/><Relationship Id="rId7" Type="http://schemas.openxmlformats.org/officeDocument/2006/relationships/slideLayout" Target="../slideLayouts/slideLayout37.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5" Type="http://schemas.openxmlformats.org/officeDocument/2006/relationships/theme" Target="../theme/theme4.xml"/><Relationship Id="rId14" Type="http://schemas.openxmlformats.org/officeDocument/2006/relationships/image" Target="../media/image3.png"/><Relationship Id="rId13" Type="http://schemas.openxmlformats.org/officeDocument/2006/relationships/tags" Target="../tags/tag8.xml"/><Relationship Id="rId12" Type="http://schemas.openxmlformats.org/officeDocument/2006/relationships/tags" Target="../tags/tag7.xml"/><Relationship Id="rId11" Type="http://schemas.openxmlformats.org/officeDocument/2006/relationships/image" Target="../media/image2.png"/><Relationship Id="rId10" Type="http://schemas.openxmlformats.org/officeDocument/2006/relationships/slideLayout" Target="../slideLayouts/slideLayout40.xml"/><Relationship Id="rId1"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9.xml"/><Relationship Id="rId8" Type="http://schemas.openxmlformats.org/officeDocument/2006/relationships/slideLayout" Target="../slideLayouts/slideLayout48.xml"/><Relationship Id="rId7" Type="http://schemas.openxmlformats.org/officeDocument/2006/relationships/slideLayout" Target="../slideLayouts/slideLayout47.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3" Type="http://schemas.openxmlformats.org/officeDocument/2006/relationships/slideLayout" Target="../slideLayouts/slideLayout43.xml"/><Relationship Id="rId2" Type="http://schemas.openxmlformats.org/officeDocument/2006/relationships/slideLayout" Target="../slideLayouts/slideLayout42.xml"/><Relationship Id="rId15" Type="http://schemas.openxmlformats.org/officeDocument/2006/relationships/theme" Target="../theme/theme5.xml"/><Relationship Id="rId14" Type="http://schemas.openxmlformats.org/officeDocument/2006/relationships/image" Target="../media/image3.png"/><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image" Target="../media/image2.png"/><Relationship Id="rId10" Type="http://schemas.openxmlformats.org/officeDocument/2006/relationships/slideLayout" Target="../slideLayouts/slideLayout50.xml"/><Relationship Id="rId1"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59.xml"/><Relationship Id="rId8" Type="http://schemas.openxmlformats.org/officeDocument/2006/relationships/slideLayout" Target="../slideLayouts/slideLayout58.xml"/><Relationship Id="rId7" Type="http://schemas.openxmlformats.org/officeDocument/2006/relationships/slideLayout" Target="../slideLayouts/slideLayout57.xml"/><Relationship Id="rId6" Type="http://schemas.openxmlformats.org/officeDocument/2006/relationships/slideLayout" Target="../slideLayouts/slideLayout56.xml"/><Relationship Id="rId5" Type="http://schemas.openxmlformats.org/officeDocument/2006/relationships/slideLayout" Target="../slideLayouts/slideLayout55.xml"/><Relationship Id="rId4" Type="http://schemas.openxmlformats.org/officeDocument/2006/relationships/slideLayout" Target="../slideLayouts/slideLayout54.xml"/><Relationship Id="rId3" Type="http://schemas.openxmlformats.org/officeDocument/2006/relationships/slideLayout" Target="../slideLayouts/slideLayout53.xml"/><Relationship Id="rId2" Type="http://schemas.openxmlformats.org/officeDocument/2006/relationships/slideLayout" Target="../slideLayouts/slideLayout52.xml"/><Relationship Id="rId15" Type="http://schemas.openxmlformats.org/officeDocument/2006/relationships/theme" Target="../theme/theme6.xml"/><Relationship Id="rId14" Type="http://schemas.openxmlformats.org/officeDocument/2006/relationships/image" Target="../media/image3.png"/><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image" Target="../media/image2.png"/><Relationship Id="rId10" Type="http://schemas.openxmlformats.org/officeDocument/2006/relationships/slideLayout" Target="../slideLayouts/slideLayout60.xml"/><Relationship Id="rId1" Type="http://schemas.openxmlformats.org/officeDocument/2006/relationships/slideLayout" Target="../slideLayouts/slideLayout5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5" Type="http://schemas.openxmlformats.org/officeDocument/2006/relationships/theme" Target="../theme/theme7.xml"/><Relationship Id="rId14" Type="http://schemas.openxmlformats.org/officeDocument/2006/relationships/image" Target="../media/image3.png"/><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image" Target="../media/image2.png"/><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7.xml"/><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image" Target="../media/image5.png"/><Relationship Id="rId4" Type="http://schemas.openxmlformats.org/officeDocument/2006/relationships/tags" Target="../tags/tag21.xml"/><Relationship Id="rId36" Type="http://schemas.openxmlformats.org/officeDocument/2006/relationships/notesSlide" Target="../notesSlides/notesSlide2.xml"/><Relationship Id="rId35" Type="http://schemas.openxmlformats.org/officeDocument/2006/relationships/slideLayout" Target="../slideLayouts/slideLayout27.xml"/><Relationship Id="rId34" Type="http://schemas.openxmlformats.org/officeDocument/2006/relationships/tags" Target="../tags/tag50.xml"/><Relationship Id="rId33" Type="http://schemas.openxmlformats.org/officeDocument/2006/relationships/tags" Target="../tags/tag49.xml"/><Relationship Id="rId32" Type="http://schemas.openxmlformats.org/officeDocument/2006/relationships/tags" Target="../tags/tag48.xml"/><Relationship Id="rId31" Type="http://schemas.openxmlformats.org/officeDocument/2006/relationships/tags" Target="../tags/tag47.xml"/><Relationship Id="rId30" Type="http://schemas.openxmlformats.org/officeDocument/2006/relationships/tags" Target="../tags/tag46.xml"/><Relationship Id="rId3" Type="http://schemas.openxmlformats.org/officeDocument/2006/relationships/tags" Target="../tags/tag20.xml"/><Relationship Id="rId29" Type="http://schemas.openxmlformats.org/officeDocument/2006/relationships/tags" Target="../tags/tag45.xml"/><Relationship Id="rId28" Type="http://schemas.openxmlformats.org/officeDocument/2006/relationships/tags" Target="../tags/tag44.xml"/><Relationship Id="rId27" Type="http://schemas.openxmlformats.org/officeDocument/2006/relationships/tags" Target="../tags/tag43.xml"/><Relationship Id="rId26" Type="http://schemas.openxmlformats.org/officeDocument/2006/relationships/tags" Target="../tags/tag42.xml"/><Relationship Id="rId25" Type="http://schemas.openxmlformats.org/officeDocument/2006/relationships/tags" Target="../tags/tag41.xml"/><Relationship Id="rId24" Type="http://schemas.openxmlformats.org/officeDocument/2006/relationships/tags" Target="../tags/tag40.xml"/><Relationship Id="rId23" Type="http://schemas.openxmlformats.org/officeDocument/2006/relationships/tags" Target="../tags/tag39.xml"/><Relationship Id="rId22" Type="http://schemas.openxmlformats.org/officeDocument/2006/relationships/tags" Target="../tags/tag38.xml"/><Relationship Id="rId21" Type="http://schemas.openxmlformats.org/officeDocument/2006/relationships/tags" Target="../tags/tag37.xml"/><Relationship Id="rId20" Type="http://schemas.openxmlformats.org/officeDocument/2006/relationships/tags" Target="../tags/tag36.xml"/><Relationship Id="rId2" Type="http://schemas.openxmlformats.org/officeDocument/2006/relationships/tags" Target="../tags/tag19.xml"/><Relationship Id="rId19" Type="http://schemas.openxmlformats.org/officeDocument/2006/relationships/tags" Target="../tags/tag35.xml"/><Relationship Id="rId18" Type="http://schemas.openxmlformats.org/officeDocument/2006/relationships/tags" Target="../tags/tag34.xml"/><Relationship Id="rId17" Type="http://schemas.openxmlformats.org/officeDocument/2006/relationships/tags" Target="../tags/tag33.xml"/><Relationship Id="rId16" Type="http://schemas.openxmlformats.org/officeDocument/2006/relationships/tags" Target="../tags/tag32.xml"/><Relationship Id="rId15" Type="http://schemas.openxmlformats.org/officeDocument/2006/relationships/tags" Target="../tags/tag31.xml"/><Relationship Id="rId14" Type="http://schemas.openxmlformats.org/officeDocument/2006/relationships/tags" Target="../tags/tag30.xml"/><Relationship Id="rId13" Type="http://schemas.openxmlformats.org/officeDocument/2006/relationships/tags" Target="../tags/tag29.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tags" Target="../tags/tag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0" Type="http://schemas.openxmlformats.org/officeDocument/2006/relationships/notesSlide" Target="../notesSlides/notesSlide3.xml"/><Relationship Id="rId2" Type="http://schemas.openxmlformats.org/officeDocument/2006/relationships/tags" Target="../tags/tag52.xml"/><Relationship Id="rId19" Type="http://schemas.openxmlformats.org/officeDocument/2006/relationships/slideLayout" Target="../slideLayouts/slideLayout36.xml"/><Relationship Id="rId18" Type="http://schemas.openxmlformats.org/officeDocument/2006/relationships/tags" Target="../tags/tag68.xml"/><Relationship Id="rId17" Type="http://schemas.openxmlformats.org/officeDocument/2006/relationships/tags" Target="../tags/tag67.xml"/><Relationship Id="rId16" Type="http://schemas.openxmlformats.org/officeDocument/2006/relationships/tags" Target="../tags/tag66.xml"/><Relationship Id="rId15" Type="http://schemas.openxmlformats.org/officeDocument/2006/relationships/tags" Target="../tags/tag65.xml"/><Relationship Id="rId14" Type="http://schemas.openxmlformats.org/officeDocument/2006/relationships/tags" Target="../tags/tag64.xml"/><Relationship Id="rId13" Type="http://schemas.openxmlformats.org/officeDocument/2006/relationships/tags" Target="../tags/tag63.xml"/><Relationship Id="rId12" Type="http://schemas.openxmlformats.org/officeDocument/2006/relationships/tags" Target="../tags/tag62.xml"/><Relationship Id="rId11" Type="http://schemas.openxmlformats.org/officeDocument/2006/relationships/tags" Target="../tags/tag61.xml"/><Relationship Id="rId10" Type="http://schemas.openxmlformats.org/officeDocument/2006/relationships/tags" Target="../tags/tag60.xml"/><Relationship Id="rId1" Type="http://schemas.openxmlformats.org/officeDocument/2006/relationships/tags" Target="../tags/tag5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6.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56.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8" Type="http://schemas.openxmlformats.org/officeDocument/2006/relationships/slideLayout" Target="../slideLayouts/slideLayout12.xml"/><Relationship Id="rId17" Type="http://schemas.openxmlformats.org/officeDocument/2006/relationships/tags" Target="../tags/tag85.xml"/><Relationship Id="rId16" Type="http://schemas.openxmlformats.org/officeDocument/2006/relationships/tags" Target="../tags/tag84.xml"/><Relationship Id="rId15" Type="http://schemas.openxmlformats.org/officeDocument/2006/relationships/tags" Target="../tags/tag83.xml"/><Relationship Id="rId14" Type="http://schemas.openxmlformats.org/officeDocument/2006/relationships/tags" Target="../tags/tag82.xml"/><Relationship Id="rId13" Type="http://schemas.openxmlformats.org/officeDocument/2006/relationships/tags" Target="../tags/tag81.xml"/><Relationship Id="rId12" Type="http://schemas.openxmlformats.org/officeDocument/2006/relationships/tags" Target="../tags/tag80.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lstStyle/>
          <a:p>
            <a:r>
              <a:rPr lang="zh-CN" altLang="en-US" dirty="0"/>
              <a:t>软件需求分析报告</a:t>
            </a:r>
            <a:endParaRPr lang="zh-CN" altLang="en-US" dirty="0"/>
          </a:p>
        </p:txBody>
      </p:sp>
      <p:sp>
        <p:nvSpPr>
          <p:cNvPr id="5" name="副标题 4"/>
          <p:cNvSpPr>
            <a:spLocks noGrp="1"/>
          </p:cNvSpPr>
          <p:nvPr>
            <p:ph type="subTitle" idx="1"/>
            <p:custDataLst>
              <p:tags r:id="rId2"/>
            </p:custDataLst>
          </p:nvPr>
        </p:nvSpPr>
        <p:spPr/>
        <p:txBody>
          <a:bodyPr>
            <a:normAutofit/>
          </a:bodyPr>
          <a:lstStyle/>
          <a:p>
            <a:r>
              <a:rPr lang="zh-CN" altLang="en-US" dirty="0"/>
              <a:t>小组成员：吕政凯，陶景伟，刘聪聪    组长：吕政凯</a:t>
            </a:r>
            <a:endParaRPr lang="zh-CN" altLang="en-US" dirty="0"/>
          </a:p>
        </p:txBody>
      </p:sp>
      <p:pic>
        <p:nvPicPr>
          <p:cNvPr id="2" name="图片 1" descr="未标题-1"/>
          <p:cNvPicPr>
            <a:picLocks noChangeAspect="1"/>
          </p:cNvPicPr>
          <p:nvPr/>
        </p:nvPicPr>
        <p:blipFill>
          <a:blip r:embed="rId3"/>
          <a:stretch>
            <a:fillRect/>
          </a:stretch>
        </p:blipFill>
        <p:spPr>
          <a:xfrm>
            <a:off x="355600" y="100330"/>
            <a:ext cx="3860165" cy="2298700"/>
          </a:xfrm>
          <a:prstGeom prst="rect">
            <a:avLst/>
          </a:prstGeom>
        </p:spPr>
      </p:pic>
    </p:spTree>
    <p:custDataLst>
      <p:tags r:id="rId4"/>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53670"/>
            <a:ext cx="10515600" cy="991235"/>
          </a:xfrm>
        </p:spPr>
        <p:txBody>
          <a:bodyPr/>
          <a:p>
            <a:r>
              <a:rPr lang="zh-CN" altLang="en-US" b="1"/>
              <a:t>具体场景：</a:t>
            </a:r>
            <a:endParaRPr lang="zh-CN" altLang="en-US" b="1"/>
          </a:p>
        </p:txBody>
      </p:sp>
      <p:sp>
        <p:nvSpPr>
          <p:cNvPr id="3" name="内容占位符 2"/>
          <p:cNvSpPr>
            <a:spLocks noGrp="1"/>
          </p:cNvSpPr>
          <p:nvPr>
            <p:ph idx="1"/>
          </p:nvPr>
        </p:nvSpPr>
        <p:spPr>
          <a:xfrm>
            <a:off x="462915" y="1144905"/>
            <a:ext cx="11120120" cy="5032375"/>
          </a:xfrm>
        </p:spPr>
        <p:txBody>
          <a:bodyPr>
            <a:noAutofit/>
          </a:bodyPr>
          <a:p>
            <a:r>
              <a:rPr lang="zh-CN" altLang="en-US" sz="2800"/>
              <a:t></a:t>
            </a:r>
            <a:r>
              <a:rPr lang="zh-CN" altLang="en-US" sz="2800" b="1">
                <a:solidFill>
                  <a:schemeClr val="accent2">
                    <a:lumMod val="60000"/>
                    <a:lumOff val="40000"/>
                  </a:schemeClr>
                </a:solidFill>
              </a:rPr>
              <a:t>入住登记:</a:t>
            </a:r>
            <a:r>
              <a:rPr lang="zh-CN" altLang="en-US" sz="2800"/>
              <a:t> 根据不同客户（如:散客、钟点房、团体、拼房等）要求，办理相应模块的登记入住手续，选择相应房间，填写好详情，存盘，点击按金新增，输入押金数量存盘。</a:t>
            </a:r>
            <a:endParaRPr lang="zh-CN" altLang="en-US" sz="2800"/>
          </a:p>
          <a:p>
            <a:r>
              <a:rPr lang="zh-CN" altLang="en-US" sz="2800"/>
              <a:t></a:t>
            </a:r>
            <a:r>
              <a:rPr lang="zh-CN" altLang="en-US" sz="2800" b="1">
                <a:solidFill>
                  <a:schemeClr val="accent2">
                    <a:lumMod val="60000"/>
                    <a:lumOff val="40000"/>
                  </a:schemeClr>
                </a:solidFill>
              </a:rPr>
              <a:t>客房服务:</a:t>
            </a:r>
            <a:r>
              <a:rPr lang="zh-CN" altLang="en-US" sz="2800"/>
              <a:t> 双击客房服务，选择相应房间，根据客户需要，填写详情，存盘，输入其消费金额存盘。</a:t>
            </a:r>
            <a:endParaRPr lang="zh-CN" altLang="en-US" sz="2800"/>
          </a:p>
          <a:p>
            <a:r>
              <a:rPr lang="zh-CN" altLang="en-US" sz="2800"/>
              <a:t></a:t>
            </a:r>
            <a:r>
              <a:rPr lang="zh-CN" altLang="en-US" sz="2800" b="1">
                <a:solidFill>
                  <a:schemeClr val="accent2">
                    <a:lumMod val="60000"/>
                    <a:lumOff val="40000"/>
                  </a:schemeClr>
                </a:solidFill>
              </a:rPr>
              <a:t>退房手续:</a:t>
            </a:r>
            <a:r>
              <a:rPr lang="zh-CN" altLang="en-US" sz="2800"/>
              <a:t> 双击退房，选择相应房间，结帐之前如果客房有其他消费在帐单里输入 其他消费项目，然后结帐，先打印完毕后给客户签完字再结帐。</a:t>
            </a:r>
            <a:endParaRPr lang="zh-CN" altLang="en-US" sz="2800"/>
          </a:p>
          <a:p>
            <a:r>
              <a:rPr lang="zh-CN" altLang="en-US" sz="2800"/>
              <a:t></a:t>
            </a:r>
            <a:r>
              <a:rPr lang="zh-CN" altLang="en-US" sz="2800" b="1">
                <a:solidFill>
                  <a:schemeClr val="accent2">
                    <a:lumMod val="60000"/>
                    <a:lumOff val="40000"/>
                  </a:schemeClr>
                </a:solidFill>
              </a:rPr>
              <a:t>登陆:</a:t>
            </a:r>
            <a:r>
              <a:rPr lang="zh-CN" altLang="en-US" sz="2800"/>
              <a:t> 1）以员工身份登陆:双击员工登陆，输入职工号及密码进入工作界面，即可进行入住等操作；2）以管理者身份登陆:双击管理者登陆，输入职工号及密码，即可管理员工信息以及客户信息。</a:t>
            </a:r>
            <a:endParaRPr lang="zh-CN" altLang="en-US" sz="2800"/>
          </a:p>
          <a:p>
            <a:r>
              <a:rPr lang="zh-CN" altLang="en-US" sz="2800"/>
              <a:t></a:t>
            </a:r>
            <a:r>
              <a:rPr lang="zh-CN" altLang="en-US" sz="2800" b="1"/>
              <a:t>退出登陆</a:t>
            </a:r>
            <a:r>
              <a:rPr lang="zh-CN" altLang="en-US" sz="2800"/>
              <a:t>:员工每天退出登陆前，点击收银小结，完成当日收银汇总，核对信息无误后退出登陆。</a:t>
            </a:r>
            <a:endParaRPr lang="zh-CN" alt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2.3 运行环境</a:t>
            </a:r>
            <a:endParaRPr lang="zh-CN" altLang="en-US" b="1"/>
          </a:p>
        </p:txBody>
      </p:sp>
      <p:sp>
        <p:nvSpPr>
          <p:cNvPr id="3" name="内容占位符 2"/>
          <p:cNvSpPr>
            <a:spLocks noGrp="1"/>
          </p:cNvSpPr>
          <p:nvPr>
            <p:ph idx="1"/>
          </p:nvPr>
        </p:nvSpPr>
        <p:spPr/>
        <p:txBody>
          <a:bodyPr>
            <a:normAutofit lnSpcReduction="10000"/>
          </a:bodyPr>
          <a:p>
            <a:r>
              <a:rPr lang="zh-CN" altLang="en-US">
                <a:solidFill>
                  <a:schemeClr val="accent2">
                    <a:lumMod val="60000"/>
                    <a:lumOff val="40000"/>
                  </a:schemeClr>
                </a:solidFill>
              </a:rPr>
              <a:t> </a:t>
            </a:r>
            <a:r>
              <a:rPr lang="zh-CN" altLang="en-US" sz="2800">
                <a:solidFill>
                  <a:schemeClr val="accent2">
                    <a:lumMod val="60000"/>
                    <a:lumOff val="40000"/>
                  </a:schemeClr>
                </a:solidFill>
              </a:rPr>
              <a:t>2.3.1 硬件环境</a:t>
            </a:r>
            <a:endParaRPr lang="zh-CN" altLang="en-US" sz="2800">
              <a:solidFill>
                <a:schemeClr val="accent2">
                  <a:lumMod val="60000"/>
                  <a:lumOff val="40000"/>
                </a:schemeClr>
              </a:solidFill>
            </a:endParaRPr>
          </a:p>
          <a:p>
            <a:r>
              <a:rPr lang="zh-CN" altLang="en-US" sz="2800"/>
              <a:t> 对硬件没有特殊要求，以实际购买力为准。 </a:t>
            </a:r>
            <a:endParaRPr lang="zh-CN" altLang="en-US" sz="2800"/>
          </a:p>
          <a:p>
            <a:r>
              <a:rPr lang="zh-CN" altLang="en-US" sz="2800">
                <a:solidFill>
                  <a:schemeClr val="accent2">
                    <a:lumMod val="60000"/>
                    <a:lumOff val="40000"/>
                  </a:schemeClr>
                </a:solidFill>
              </a:rPr>
              <a:t>  2.3.2 软件环境</a:t>
            </a:r>
            <a:endParaRPr lang="zh-CN" altLang="en-US" sz="2800">
              <a:solidFill>
                <a:schemeClr val="accent2">
                  <a:lumMod val="60000"/>
                  <a:lumOff val="40000"/>
                </a:schemeClr>
              </a:solidFill>
            </a:endParaRPr>
          </a:p>
          <a:p>
            <a:r>
              <a:rPr lang="en-US" altLang="zh-CN" sz="2800"/>
              <a:t>1.</a:t>
            </a:r>
            <a:r>
              <a:rPr lang="zh-CN" altLang="en-US" sz="2800"/>
              <a:t> pc端用MySQL作为数据存储数据库； </a:t>
            </a:r>
            <a:endParaRPr lang="zh-CN" altLang="en-US" sz="2800"/>
          </a:p>
          <a:p>
            <a:r>
              <a:rPr lang="zh-CN" altLang="en-US" sz="2800"/>
              <a:t>2. 用eclipse作为开发软件，java语言。 </a:t>
            </a:r>
            <a:endParaRPr lang="zh-CN" altLang="en-US" sz="2800"/>
          </a:p>
          <a:p>
            <a:r>
              <a:rPr lang="zh-CN" altLang="en-US" sz="2800"/>
              <a:t>3. c/s架构。</a:t>
            </a:r>
            <a:endParaRPr lang="zh-CN" altLang="en-US" sz="2800"/>
          </a:p>
          <a:p>
            <a:r>
              <a:rPr lang="zh-CN" altLang="en-US" sz="2800"/>
              <a:t> </a:t>
            </a:r>
            <a:endParaRPr lang="zh-CN" altLang="en-US" sz="2800"/>
          </a:p>
          <a:p>
            <a:r>
              <a:rPr lang="zh-CN" altLang="en-US" sz="3600" b="1">
                <a:solidFill>
                  <a:schemeClr val="accent1"/>
                </a:solidFill>
              </a:rPr>
              <a:t>2.4 设计和实现上的限制</a:t>
            </a:r>
            <a:endParaRPr lang="zh-CN" altLang="en-US" sz="3600" b="1">
              <a:solidFill>
                <a:schemeClr val="accent1"/>
              </a:solidFill>
            </a:endParaRPr>
          </a:p>
          <a:p>
            <a:r>
              <a:rPr lang="zh-CN" altLang="en-US" sz="2800"/>
              <a:t>设计上，必须要保证具有良好的扩展性。实现上，需要一个主机服务器，而且没有开发类似产品的经验等。 </a:t>
            </a:r>
            <a:endParaRPr lang="zh-CN" alt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2.5 假设和约束</a:t>
            </a:r>
            <a:r>
              <a:rPr lang="zh-CN" altLang="en-US"/>
              <a:t> </a:t>
            </a:r>
            <a:endParaRPr lang="zh-CN" altLang="en-US"/>
          </a:p>
        </p:txBody>
      </p:sp>
      <p:sp>
        <p:nvSpPr>
          <p:cNvPr id="3" name="内容占位符 2"/>
          <p:cNvSpPr>
            <a:spLocks noGrp="1"/>
          </p:cNvSpPr>
          <p:nvPr>
            <p:ph idx="1"/>
          </p:nvPr>
        </p:nvSpPr>
        <p:spPr/>
        <p:txBody>
          <a:bodyPr>
            <a:normAutofit lnSpcReduction="10000"/>
          </a:bodyPr>
          <a:p>
            <a:r>
              <a:rPr lang="zh-CN" altLang="en-US" sz="2800">
                <a:solidFill>
                  <a:schemeClr val="accent2">
                    <a:lumMod val="60000"/>
                    <a:lumOff val="40000"/>
                  </a:schemeClr>
                </a:solidFill>
              </a:rPr>
              <a:t>2.5.1 各个模块之间的稳定协作</a:t>
            </a:r>
            <a:r>
              <a:rPr lang="zh-CN" altLang="en-US" sz="2800">
                <a:solidFill>
                  <a:schemeClr val="accent1">
                    <a:lumMod val="60000"/>
                    <a:lumOff val="40000"/>
                  </a:schemeClr>
                </a:solidFill>
              </a:rPr>
              <a:t> </a:t>
            </a:r>
            <a:endParaRPr lang="zh-CN" altLang="en-US" sz="2800">
              <a:solidFill>
                <a:schemeClr val="accent1">
                  <a:lumMod val="60000"/>
                  <a:lumOff val="40000"/>
                </a:schemeClr>
              </a:solidFill>
            </a:endParaRPr>
          </a:p>
          <a:p>
            <a:r>
              <a:rPr lang="zh-CN" altLang="en-US"/>
              <a:t>   </a:t>
            </a:r>
            <a:endParaRPr lang="zh-CN" altLang="en-US"/>
          </a:p>
          <a:p>
            <a:r>
              <a:rPr lang="zh-CN" altLang="en-US"/>
              <a:t>系统主要会由信息处理的几种功能分为几个模块，各个模块之间的稳定协作需要得到保证，保证系统的稳定运行，尽量只保持周期性的维护。 在员工办理了入住登记后需添加相应的客户信息，并修改相应的房间信息。各个模块之间的信息必须统一。</a:t>
            </a:r>
            <a:endParaRPr lang="zh-CN" altLang="en-US"/>
          </a:p>
          <a:p>
            <a:endParaRPr lang="zh-CN" altLang="en-US"/>
          </a:p>
          <a:p>
            <a:endParaRPr lang="zh-CN" altLang="en-US"/>
          </a:p>
          <a:p>
            <a:r>
              <a:rPr lang="zh-CN" altLang="en-US"/>
              <a:t>  </a:t>
            </a:r>
            <a:r>
              <a:rPr lang="zh-CN" altLang="en-US" sz="2800">
                <a:solidFill>
                  <a:schemeClr val="accent2">
                    <a:lumMod val="60000"/>
                    <a:lumOff val="40000"/>
                  </a:schemeClr>
                </a:solidFill>
              </a:rPr>
              <a:t>  2.5.2系统的安全 </a:t>
            </a:r>
            <a:endParaRPr lang="zh-CN" altLang="en-US" sz="2800">
              <a:solidFill>
                <a:schemeClr val="accent2">
                  <a:lumMod val="60000"/>
                  <a:lumOff val="40000"/>
                </a:schemeClr>
              </a:solidFill>
            </a:endParaRPr>
          </a:p>
          <a:p>
            <a:r>
              <a:rPr lang="zh-CN" altLang="en-US"/>
              <a:t>系统的安全是当前网络环境下的一个重要要求，系统的安全不仅关系着自身的盈利等，还关系着用户的各种信息。 </a:t>
            </a:r>
            <a:endParaRPr lang="zh-CN" altLang="en-US"/>
          </a:p>
          <a:p>
            <a:r>
              <a:rPr lang="zh-CN" altLang="en-US"/>
              <a:t>系统的安全方面，需要专业人士的帮助。</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37820" y="115570"/>
            <a:ext cx="10515600" cy="991235"/>
          </a:xfrm>
        </p:spPr>
        <p:txBody>
          <a:bodyPr/>
          <a:p>
            <a:r>
              <a:rPr lang="zh-CN" altLang="en-US" b="1"/>
              <a:t>3. 外部接口需求</a:t>
            </a:r>
            <a:endParaRPr lang="zh-CN" altLang="en-US" b="1"/>
          </a:p>
        </p:txBody>
      </p:sp>
      <p:cxnSp>
        <p:nvCxnSpPr>
          <p:cNvPr id="9" name="直接连接符 8"/>
          <p:cNvCxnSpPr/>
          <p:nvPr/>
        </p:nvCxnSpPr>
        <p:spPr>
          <a:xfrm flipH="1">
            <a:off x="6256655" y="1106805"/>
            <a:ext cx="21590" cy="4961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7405" y="2996565"/>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27405" y="1198245"/>
            <a:ext cx="4669155" cy="1798320"/>
          </a:xfrm>
          <a:prstGeom prst="rect">
            <a:avLst/>
          </a:prstGeom>
          <a:noFill/>
        </p:spPr>
        <p:txBody>
          <a:bodyPr wrap="square" rtlCol="0">
            <a:spAutoFit/>
          </a:bodyPr>
          <a:p>
            <a:r>
              <a:rPr lang="zh-CN" altLang="en-US" sz="2800">
                <a:solidFill>
                  <a:schemeClr val="accent2">
                    <a:lumMod val="60000"/>
                    <a:lumOff val="40000"/>
                  </a:schemeClr>
                </a:solidFill>
              </a:rPr>
              <a:t>用户界面</a:t>
            </a:r>
            <a:endParaRPr lang="zh-CN" altLang="en-US" sz="2800">
              <a:solidFill>
                <a:schemeClr val="accent2">
                  <a:lumMod val="60000"/>
                  <a:lumOff val="40000"/>
                </a:schemeClr>
              </a:solidFill>
            </a:endParaRPr>
          </a:p>
          <a:p>
            <a:r>
              <a:rPr lang="zh-CN" altLang="en-US" sz="2800"/>
              <a:t>追求尽量简洁的界面，争取直观的传递给客户尽量多的讯息。</a:t>
            </a:r>
            <a:endParaRPr lang="zh-CN" altLang="en-US" sz="2800"/>
          </a:p>
        </p:txBody>
      </p:sp>
      <p:sp>
        <p:nvSpPr>
          <p:cNvPr id="12" name="文本框 11"/>
          <p:cNvSpPr txBox="1"/>
          <p:nvPr/>
        </p:nvSpPr>
        <p:spPr>
          <a:xfrm>
            <a:off x="6642735" y="1198245"/>
            <a:ext cx="4210685" cy="1371600"/>
          </a:xfrm>
          <a:prstGeom prst="rect">
            <a:avLst/>
          </a:prstGeom>
          <a:noFill/>
        </p:spPr>
        <p:txBody>
          <a:bodyPr wrap="square" rtlCol="0">
            <a:spAutoFit/>
          </a:bodyPr>
          <a:p>
            <a:r>
              <a:rPr lang="zh-CN" altLang="en-US" sz="2800">
                <a:solidFill>
                  <a:schemeClr val="accent2">
                    <a:lumMod val="60000"/>
                    <a:lumOff val="40000"/>
                  </a:schemeClr>
                </a:solidFill>
              </a:rPr>
              <a:t>硬件接口</a:t>
            </a:r>
            <a:endParaRPr lang="zh-CN" altLang="en-US" sz="2800">
              <a:solidFill>
                <a:schemeClr val="accent2">
                  <a:lumMod val="60000"/>
                  <a:lumOff val="40000"/>
                </a:schemeClr>
              </a:solidFill>
            </a:endParaRPr>
          </a:p>
          <a:p>
            <a:r>
              <a:rPr lang="zh-CN" altLang="en-US" sz="2800"/>
              <a:t>    软硬件之间交流的数据：客户信息，员工信息。</a:t>
            </a:r>
            <a:endParaRPr lang="zh-CN" altLang="en-US" sz="2800"/>
          </a:p>
        </p:txBody>
      </p:sp>
      <p:sp>
        <p:nvSpPr>
          <p:cNvPr id="13" name="文本框 12"/>
          <p:cNvSpPr txBox="1"/>
          <p:nvPr/>
        </p:nvSpPr>
        <p:spPr>
          <a:xfrm>
            <a:off x="666750" y="3181350"/>
            <a:ext cx="5611495" cy="3505200"/>
          </a:xfrm>
          <a:prstGeom prst="rect">
            <a:avLst/>
          </a:prstGeom>
          <a:noFill/>
        </p:spPr>
        <p:txBody>
          <a:bodyPr wrap="square" rtlCol="0">
            <a:spAutoFit/>
          </a:bodyPr>
          <a:p>
            <a:r>
              <a:rPr lang="zh-CN" altLang="en-US" sz="2800">
                <a:solidFill>
                  <a:schemeClr val="accent2">
                    <a:lumMod val="60000"/>
                    <a:lumOff val="40000"/>
                  </a:schemeClr>
                </a:solidFill>
              </a:rPr>
              <a:t>软件接口</a:t>
            </a:r>
            <a:endParaRPr lang="zh-CN" altLang="en-US" sz="2800">
              <a:solidFill>
                <a:schemeClr val="accent2">
                  <a:lumMod val="60000"/>
                  <a:lumOff val="40000"/>
                </a:schemeClr>
              </a:solidFill>
            </a:endParaRPr>
          </a:p>
          <a:p>
            <a:r>
              <a:rPr lang="zh-CN" altLang="en-US" sz="2800"/>
              <a:t>数据库：本系统采用MYSQL数据库进行开发 </a:t>
            </a:r>
            <a:endParaRPr lang="zh-CN" altLang="en-US" sz="2800"/>
          </a:p>
          <a:p>
            <a:r>
              <a:rPr lang="zh-CN" altLang="en-US" sz="2800"/>
              <a:t>操作系统：开发系统为 Windows</a:t>
            </a:r>
            <a:endParaRPr lang="zh-CN" altLang="en-US" sz="2800"/>
          </a:p>
          <a:p>
            <a:r>
              <a:rPr lang="zh-CN" altLang="en-US" sz="2800"/>
              <a:t>工具：eclipse2013等 </a:t>
            </a:r>
            <a:endParaRPr lang="zh-CN" altLang="en-US" sz="2800"/>
          </a:p>
          <a:p>
            <a:r>
              <a:rPr lang="zh-CN" altLang="en-US" sz="2800"/>
              <a:t>软件之间交换是数据的目的：达到信息同步的效果 </a:t>
            </a:r>
            <a:endParaRPr lang="zh-CN" altLang="en-US" sz="2800"/>
          </a:p>
          <a:p>
            <a:r>
              <a:rPr lang="zh-CN" altLang="en-US" sz="2800"/>
              <a:t>其他服务：暂无</a:t>
            </a:r>
            <a:endParaRPr lang="zh-CN" altLang="en-US" sz="2800"/>
          </a:p>
        </p:txBody>
      </p:sp>
      <p:sp>
        <p:nvSpPr>
          <p:cNvPr id="14" name="文本框 13"/>
          <p:cNvSpPr txBox="1"/>
          <p:nvPr/>
        </p:nvSpPr>
        <p:spPr>
          <a:xfrm>
            <a:off x="6606540" y="3418205"/>
            <a:ext cx="4246880" cy="1798320"/>
          </a:xfrm>
          <a:prstGeom prst="rect">
            <a:avLst/>
          </a:prstGeom>
          <a:noFill/>
        </p:spPr>
        <p:txBody>
          <a:bodyPr wrap="square" rtlCol="0">
            <a:spAutoFit/>
          </a:bodyPr>
          <a:p>
            <a:r>
              <a:rPr lang="zh-CN" altLang="en-US" sz="2800">
                <a:solidFill>
                  <a:schemeClr val="accent2">
                    <a:lumMod val="60000"/>
                    <a:lumOff val="40000"/>
                  </a:schemeClr>
                </a:solidFill>
              </a:rPr>
              <a:t>通讯接口</a:t>
            </a:r>
            <a:endParaRPr lang="zh-CN" altLang="en-US" sz="2800">
              <a:solidFill>
                <a:schemeClr val="accent2">
                  <a:lumMod val="60000"/>
                  <a:lumOff val="40000"/>
                </a:schemeClr>
              </a:solidFill>
            </a:endParaRPr>
          </a:p>
          <a:p>
            <a:r>
              <a:rPr lang="zh-CN" altLang="en-US" sz="2800"/>
              <a:t>遵循各种网络协议。 </a:t>
            </a:r>
            <a:endParaRPr lang="zh-CN" altLang="en-US" sz="2800"/>
          </a:p>
          <a:p>
            <a:r>
              <a:rPr lang="zh-CN" altLang="en-US" sz="2800"/>
              <a:t>不详，需要根据具体的情况具体分析</a:t>
            </a:r>
            <a:r>
              <a:rPr lang="zh-CN" altLang="en-US"/>
              <a:t>。</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1"/>
          <p:cNvPicPr>
            <a:picLocks noChangeAspect="1"/>
          </p:cNvPicPr>
          <p:nvPr/>
        </p:nvPicPr>
        <p:blipFill>
          <a:blip r:embed="rId1"/>
          <a:stretch>
            <a:fillRect/>
          </a:stretch>
        </p:blipFill>
        <p:spPr>
          <a:xfrm>
            <a:off x="40640" y="42545"/>
            <a:ext cx="5869305" cy="3794760"/>
          </a:xfrm>
          <a:prstGeom prst="rect">
            <a:avLst/>
          </a:prstGeom>
        </p:spPr>
      </p:pic>
      <p:pic>
        <p:nvPicPr>
          <p:cNvPr id="7" name="图片 6" descr="2"/>
          <p:cNvPicPr>
            <a:picLocks noChangeAspect="1"/>
          </p:cNvPicPr>
          <p:nvPr/>
        </p:nvPicPr>
        <p:blipFill>
          <a:blip r:embed="rId2"/>
          <a:stretch>
            <a:fillRect/>
          </a:stretch>
        </p:blipFill>
        <p:spPr>
          <a:xfrm>
            <a:off x="5137150" y="2227580"/>
            <a:ext cx="6661150" cy="41967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3"/>
          <p:cNvPicPr>
            <a:picLocks noChangeAspect="1"/>
          </p:cNvPicPr>
          <p:nvPr/>
        </p:nvPicPr>
        <p:blipFill>
          <a:blip r:embed="rId1"/>
          <a:stretch>
            <a:fillRect/>
          </a:stretch>
        </p:blipFill>
        <p:spPr>
          <a:xfrm>
            <a:off x="1739900" y="594360"/>
            <a:ext cx="9164320" cy="5613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4. 系统特性</a:t>
            </a:r>
            <a:endParaRPr lang="zh-CN" altLang="en-US" b="1"/>
          </a:p>
        </p:txBody>
      </p:sp>
      <p:sp>
        <p:nvSpPr>
          <p:cNvPr id="3" name="内容占位符 2"/>
          <p:cNvSpPr>
            <a:spLocks noGrp="1"/>
          </p:cNvSpPr>
          <p:nvPr>
            <p:ph idx="1"/>
          </p:nvPr>
        </p:nvSpPr>
        <p:spPr/>
        <p:txBody>
          <a:bodyPr/>
          <a:p>
            <a:r>
              <a:rPr lang="zh-CN" altLang="en-US">
                <a:solidFill>
                  <a:schemeClr val="accent2">
                    <a:lumMod val="60000"/>
                    <a:lumOff val="40000"/>
                  </a:schemeClr>
                </a:solidFill>
              </a:rPr>
              <a:t>4.1 说明和优先级</a:t>
            </a:r>
            <a:endParaRPr lang="zh-CN" altLang="en-US">
              <a:solidFill>
                <a:schemeClr val="accent2">
                  <a:lumMod val="60000"/>
                  <a:lumOff val="40000"/>
                </a:schemeClr>
              </a:solidFill>
            </a:endParaRPr>
          </a:p>
          <a:p>
            <a:endParaRPr lang="zh-CN" altLang="en-US"/>
          </a:p>
          <a:p>
            <a:r>
              <a:rPr lang="zh-CN" altLang="en-US"/>
              <a:t>产品在做完最基础的架构之后，做出界面以及基础的类，然后才是控制和数据处理的功能。</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数据流图：</a:t>
            </a:r>
            <a:endParaRPr lang="zh-CN" altLang="en-US"/>
          </a:p>
        </p:txBody>
      </p:sp>
      <p:pic>
        <p:nvPicPr>
          <p:cNvPr id="3" name="图片 22" descr="Data Flow Model Diagram2"/>
          <p:cNvPicPr>
            <a:picLocks noChangeAspect="1"/>
          </p:cNvPicPr>
          <p:nvPr/>
        </p:nvPicPr>
        <p:blipFill>
          <a:blip r:embed="rId1"/>
          <a:stretch>
            <a:fillRect/>
          </a:stretch>
        </p:blipFill>
        <p:spPr>
          <a:xfrm>
            <a:off x="-619125" y="1172845"/>
            <a:ext cx="13122275" cy="8618855"/>
          </a:xfrm>
          <a:prstGeom prst="rect">
            <a:avLst/>
          </a:prstGeom>
          <a:noFill/>
          <a:ln w="9525">
            <a:noFill/>
          </a:ln>
        </p:spPr>
      </p:pic>
      <p:sp>
        <p:nvSpPr>
          <p:cNvPr id="4" name="标题 1"/>
          <p:cNvSpPr>
            <a:spLocks noGrp="1"/>
          </p:cNvSpPr>
          <p:nvPr/>
        </p:nvSpPr>
        <p:spPr>
          <a:xfrm>
            <a:off x="96520" y="-41275"/>
            <a:ext cx="10515600" cy="9912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zh-CN" altLang="en-US"/>
              <a:t>4.2 功能需求</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 name="图片 29" descr="VWM0A4_UC~LM21%%V1IQ6}3"/>
          <p:cNvPicPr>
            <a:picLocks noChangeAspect="1"/>
          </p:cNvPicPr>
          <p:nvPr/>
        </p:nvPicPr>
        <p:blipFill>
          <a:blip r:embed="rId1"/>
          <a:stretch>
            <a:fillRect/>
          </a:stretch>
        </p:blipFill>
        <p:spPr>
          <a:xfrm>
            <a:off x="2139950" y="67945"/>
            <a:ext cx="9213850" cy="66668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层次"/>
          <p:cNvPicPr>
            <a:picLocks noChangeAspect="1"/>
          </p:cNvPicPr>
          <p:nvPr/>
        </p:nvPicPr>
        <p:blipFill>
          <a:blip r:embed="rId1"/>
          <a:stretch>
            <a:fillRect/>
          </a:stretch>
        </p:blipFill>
        <p:spPr>
          <a:xfrm>
            <a:off x="-420370" y="-1163955"/>
            <a:ext cx="11545570" cy="8162925"/>
          </a:xfrm>
          <a:prstGeom prst="rect">
            <a:avLst/>
          </a:prstGeom>
        </p:spPr>
      </p:pic>
      <p:sp>
        <p:nvSpPr>
          <p:cNvPr id="2" name="标题 1"/>
          <p:cNvSpPr>
            <a:spLocks noGrp="1"/>
          </p:cNvSpPr>
          <p:nvPr>
            <p:ph type="title"/>
          </p:nvPr>
        </p:nvSpPr>
        <p:spPr/>
        <p:txBody>
          <a:bodyPr>
            <a:normAutofit/>
          </a:bodyPr>
          <a:p>
            <a:r>
              <a:rPr lang="en-US" altLang="zh-CN"/>
              <a:t>4.5</a:t>
            </a:r>
            <a:r>
              <a:rPr lang="zh-CN" altLang="en-US"/>
              <a:t>层次图</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1"/>
            </p:custDataLst>
          </p:nvPr>
        </p:nvGrpSpPr>
        <p:grpSpPr>
          <a:xfrm>
            <a:off x="2327122" y="1481374"/>
            <a:ext cx="7537756" cy="1287419"/>
            <a:chOff x="803122" y="860050"/>
            <a:chExt cx="7537756" cy="1287419"/>
          </a:xfrm>
        </p:grpSpPr>
        <p:cxnSp>
          <p:nvCxnSpPr>
            <p:cNvPr id="37" name="直接连接符 36"/>
            <p:cNvCxnSpPr/>
            <p:nvPr>
              <p:custDataLst>
                <p:tags r:id="rId2"/>
              </p:custDataLst>
            </p:nvPr>
          </p:nvCxnSpPr>
          <p:spPr>
            <a:xfrm>
              <a:off x="1182316" y="18763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3"/>
              </p:custDataLst>
            </p:nvPr>
          </p:nvCxnSpPr>
          <p:spPr>
            <a:xfrm>
              <a:off x="1605647" y="14223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75" name="MH_Others_3"/>
            <p:cNvPicPr>
              <a:picLocks noChangeAspect="1" noChangeArrowheads="1"/>
            </p:cNvPicPr>
            <p:nvPr>
              <p:custDataLst>
                <p:tags r:id="rId4"/>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18820608">
              <a:off x="583150" y="1080021"/>
              <a:ext cx="1287419" cy="847476"/>
            </a:xfrm>
            <a:prstGeom prst="rect">
              <a:avLst/>
            </a:prstGeom>
            <a:noFill/>
            <a:extLst>
              <a:ext uri="{909E8E84-426E-40DD-AFC4-6F175D3DCCD1}">
                <a14:hiddenFill xmlns:a14="http://schemas.microsoft.com/office/drawing/2010/main">
                  <a:solidFill>
                    <a:srgbClr val="FFFFFF"/>
                  </a:solidFill>
                </a14:hiddenFill>
              </a:ext>
            </a:extLst>
          </p:spPr>
        </p:pic>
        <p:sp>
          <p:nvSpPr>
            <p:cNvPr id="76" name="MH_Number_1"/>
            <p:cNvSpPr txBox="1"/>
            <p:nvPr>
              <p:custDataLst>
                <p:tags r:id="rId6"/>
              </p:custDataLst>
            </p:nvPr>
          </p:nvSpPr>
          <p:spPr>
            <a:xfrm rot="18848767">
              <a:off x="852531" y="13258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01</a:t>
              </a:r>
              <a:endParaRPr lang="zh-CN" altLang="en-US" sz="2800" b="1" dirty="0">
                <a:solidFill>
                  <a:schemeClr val="accent2"/>
                </a:solidFill>
                <a:latin typeface="+mn-lt"/>
                <a:ea typeface="+mn-ea"/>
              </a:endParaRPr>
            </a:p>
          </p:txBody>
        </p:sp>
        <p:sp>
          <p:nvSpPr>
            <p:cNvPr id="38" name="文本框 37"/>
            <p:cNvSpPr txBox="1"/>
            <p:nvPr>
              <p:custDataLst>
                <p:tags r:id="rId7"/>
              </p:custDataLst>
            </p:nvPr>
          </p:nvSpPr>
          <p:spPr>
            <a:xfrm>
              <a:off x="1422593" y="1421970"/>
              <a:ext cx="6596547" cy="452432"/>
            </a:xfrm>
            <a:prstGeom prst="rect">
              <a:avLst/>
            </a:prstGeom>
            <a:noFill/>
          </p:spPr>
          <p:txBody>
            <a:bodyPr wrap="square" lIns="270000" rtlCol="0">
              <a:normAutofit/>
            </a:bodyPr>
            <a:lstStyle/>
            <a:p>
              <a:pPr>
                <a:lnSpc>
                  <a:spcPct val="130000"/>
                </a:lnSpc>
              </a:pPr>
              <a:r>
                <a:rPr lang="zh-CN" altLang="en-US" b="1" dirty="0" smtClean="0">
                  <a:latin typeface="+mn-lt"/>
                  <a:ea typeface="+mn-ea"/>
                </a:rPr>
                <a:t>引言</a:t>
              </a:r>
              <a:endParaRPr lang="zh-CN" altLang="en-US" b="1" dirty="0" smtClean="0">
                <a:latin typeface="+mn-lt"/>
                <a:ea typeface="+mn-ea"/>
              </a:endParaRPr>
            </a:p>
          </p:txBody>
        </p:sp>
      </p:grpSp>
      <p:grpSp>
        <p:nvGrpSpPr>
          <p:cNvPr id="4" name="组合 3"/>
          <p:cNvGrpSpPr/>
          <p:nvPr>
            <p:custDataLst>
              <p:tags r:id="rId8"/>
            </p:custDataLst>
          </p:nvPr>
        </p:nvGrpSpPr>
        <p:grpSpPr>
          <a:xfrm>
            <a:off x="2327122" y="2380386"/>
            <a:ext cx="7537756" cy="1287419"/>
            <a:chOff x="803122" y="1850649"/>
            <a:chExt cx="7537756" cy="1287419"/>
          </a:xfrm>
        </p:grpSpPr>
        <p:cxnSp>
          <p:nvCxnSpPr>
            <p:cNvPr id="44" name="直接连接符 43"/>
            <p:cNvCxnSpPr/>
            <p:nvPr>
              <p:custDataLst>
                <p:tags r:id="rId9"/>
              </p:custDataLst>
            </p:nvPr>
          </p:nvCxnSpPr>
          <p:spPr>
            <a:xfrm>
              <a:off x="1182316" y="28669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custDataLst>
                <p:tags r:id="rId10"/>
              </p:custDataLst>
            </p:nvPr>
          </p:nvCxnSpPr>
          <p:spPr>
            <a:xfrm>
              <a:off x="1605647" y="24129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47" name="MH_Others_3"/>
            <p:cNvPicPr>
              <a:picLocks noChangeAspect="1" noChangeArrowheads="1"/>
            </p:cNvPicPr>
            <p:nvPr>
              <p:custDataLst>
                <p:tags r:id="rId1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18820608">
              <a:off x="583150" y="2070621"/>
              <a:ext cx="1287419" cy="847476"/>
            </a:xfrm>
            <a:prstGeom prst="rect">
              <a:avLst/>
            </a:prstGeom>
            <a:noFill/>
            <a:extLst>
              <a:ext uri="{909E8E84-426E-40DD-AFC4-6F175D3DCCD1}">
                <a14:hiddenFill xmlns:a14="http://schemas.microsoft.com/office/drawing/2010/main">
                  <a:solidFill>
                    <a:srgbClr val="FFFFFF"/>
                  </a:solidFill>
                </a14:hiddenFill>
              </a:ext>
            </a:extLst>
          </p:spPr>
        </p:pic>
        <p:sp>
          <p:nvSpPr>
            <p:cNvPr id="48" name="MH_Number_1"/>
            <p:cNvSpPr txBox="1"/>
            <p:nvPr>
              <p:custDataLst>
                <p:tags r:id="rId12"/>
              </p:custDataLst>
            </p:nvPr>
          </p:nvSpPr>
          <p:spPr>
            <a:xfrm rot="18848767">
              <a:off x="852531" y="23164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02</a:t>
              </a:r>
              <a:endParaRPr lang="zh-CN" altLang="en-US" sz="2800" b="1" dirty="0">
                <a:solidFill>
                  <a:schemeClr val="accent2"/>
                </a:solidFill>
                <a:latin typeface="+mn-lt"/>
                <a:ea typeface="+mn-ea"/>
              </a:endParaRPr>
            </a:p>
          </p:txBody>
        </p:sp>
        <p:sp>
          <p:nvSpPr>
            <p:cNvPr id="49" name="文本框 48"/>
            <p:cNvSpPr txBox="1"/>
            <p:nvPr>
              <p:custDataLst>
                <p:tags r:id="rId13"/>
              </p:custDataLst>
            </p:nvPr>
          </p:nvSpPr>
          <p:spPr>
            <a:xfrm>
              <a:off x="1422593" y="2421460"/>
              <a:ext cx="6596547" cy="452432"/>
            </a:xfrm>
            <a:prstGeom prst="rect">
              <a:avLst/>
            </a:prstGeom>
            <a:noFill/>
          </p:spPr>
          <p:txBody>
            <a:bodyPr wrap="square" lIns="270000" rtlCol="0">
              <a:normAutofit/>
            </a:bodyPr>
            <a:lstStyle/>
            <a:p>
              <a:pPr>
                <a:lnSpc>
                  <a:spcPct val="130000"/>
                </a:lnSpc>
              </a:pPr>
              <a:r>
                <a:rPr lang="zh-CN" altLang="en-US" b="1" dirty="0" smtClean="0">
                  <a:latin typeface="+mn-lt"/>
                  <a:ea typeface="+mn-ea"/>
                </a:rPr>
                <a:t>系统总体概述</a:t>
              </a:r>
              <a:endParaRPr lang="en-US" altLang="zh-CN" b="1" dirty="0" smtClean="0">
                <a:latin typeface="+mn-lt"/>
                <a:ea typeface="+mn-ea"/>
              </a:endParaRPr>
            </a:p>
          </p:txBody>
        </p:sp>
      </p:grpSp>
      <p:grpSp>
        <p:nvGrpSpPr>
          <p:cNvPr id="5" name="组合 4"/>
          <p:cNvGrpSpPr/>
          <p:nvPr>
            <p:custDataLst>
              <p:tags r:id="rId14"/>
            </p:custDataLst>
          </p:nvPr>
        </p:nvGrpSpPr>
        <p:grpSpPr>
          <a:xfrm>
            <a:off x="2327122" y="3279399"/>
            <a:ext cx="7537756" cy="1287419"/>
            <a:chOff x="803122" y="2841249"/>
            <a:chExt cx="7537756" cy="1287419"/>
          </a:xfrm>
        </p:grpSpPr>
        <p:cxnSp>
          <p:nvCxnSpPr>
            <p:cNvPr id="51" name="直接连接符 50"/>
            <p:cNvCxnSpPr/>
            <p:nvPr>
              <p:custDataLst>
                <p:tags r:id="rId15"/>
              </p:custDataLst>
            </p:nvPr>
          </p:nvCxnSpPr>
          <p:spPr>
            <a:xfrm>
              <a:off x="1182316" y="38575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custDataLst>
                <p:tags r:id="rId16"/>
              </p:custDataLst>
            </p:nvPr>
          </p:nvCxnSpPr>
          <p:spPr>
            <a:xfrm>
              <a:off x="1605647" y="34035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54" name="MH_Others_3"/>
            <p:cNvPicPr>
              <a:picLocks noChangeAspect="1" noChangeArrowheads="1"/>
            </p:cNvPicPr>
            <p:nvPr>
              <p:custDataLst>
                <p:tags r:id="rId17"/>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18820608">
              <a:off x="583150" y="3061221"/>
              <a:ext cx="1287419" cy="847476"/>
            </a:xfrm>
            <a:prstGeom prst="rect">
              <a:avLst/>
            </a:prstGeom>
            <a:noFill/>
            <a:extLst>
              <a:ext uri="{909E8E84-426E-40DD-AFC4-6F175D3DCCD1}">
                <a14:hiddenFill xmlns:a14="http://schemas.microsoft.com/office/drawing/2010/main">
                  <a:solidFill>
                    <a:srgbClr val="FFFFFF"/>
                  </a:solidFill>
                </a14:hiddenFill>
              </a:ext>
            </a:extLst>
          </p:spPr>
        </p:pic>
        <p:sp>
          <p:nvSpPr>
            <p:cNvPr id="55" name="MH_Number_1"/>
            <p:cNvSpPr txBox="1"/>
            <p:nvPr>
              <p:custDataLst>
                <p:tags r:id="rId18"/>
              </p:custDataLst>
            </p:nvPr>
          </p:nvSpPr>
          <p:spPr>
            <a:xfrm rot="18848767">
              <a:off x="852531" y="33070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03</a:t>
              </a:r>
              <a:endParaRPr lang="zh-CN" altLang="en-US" sz="2800" b="1" dirty="0">
                <a:solidFill>
                  <a:schemeClr val="accent2"/>
                </a:solidFill>
                <a:latin typeface="+mn-lt"/>
                <a:ea typeface="+mn-ea"/>
              </a:endParaRPr>
            </a:p>
          </p:txBody>
        </p:sp>
        <p:sp>
          <p:nvSpPr>
            <p:cNvPr id="56" name="文本框 55"/>
            <p:cNvSpPr txBox="1"/>
            <p:nvPr>
              <p:custDataLst>
                <p:tags r:id="rId19"/>
              </p:custDataLst>
            </p:nvPr>
          </p:nvSpPr>
          <p:spPr>
            <a:xfrm>
              <a:off x="1422593" y="3412060"/>
              <a:ext cx="6596547" cy="452432"/>
            </a:xfrm>
            <a:prstGeom prst="rect">
              <a:avLst/>
            </a:prstGeom>
            <a:noFill/>
          </p:spPr>
          <p:txBody>
            <a:bodyPr wrap="square" lIns="270000" rtlCol="0">
              <a:normAutofit/>
            </a:bodyPr>
            <a:lstStyle/>
            <a:p>
              <a:pPr>
                <a:lnSpc>
                  <a:spcPct val="130000"/>
                </a:lnSpc>
              </a:pPr>
              <a:r>
                <a:rPr lang="zh-CN" altLang="en-US" b="1" dirty="0" smtClean="0">
                  <a:latin typeface="+mn-lt"/>
                  <a:ea typeface="+mn-ea"/>
                </a:rPr>
                <a:t>外部接口需求</a:t>
              </a:r>
              <a:endParaRPr lang="zh-CN" altLang="en-US" b="1" dirty="0" smtClean="0">
                <a:latin typeface="+mn-lt"/>
                <a:ea typeface="+mn-ea"/>
              </a:endParaRPr>
            </a:p>
          </p:txBody>
        </p:sp>
      </p:grpSp>
      <p:grpSp>
        <p:nvGrpSpPr>
          <p:cNvPr id="6" name="组合 5"/>
          <p:cNvGrpSpPr/>
          <p:nvPr>
            <p:custDataLst>
              <p:tags r:id="rId20"/>
            </p:custDataLst>
          </p:nvPr>
        </p:nvGrpSpPr>
        <p:grpSpPr>
          <a:xfrm>
            <a:off x="2327122" y="4178412"/>
            <a:ext cx="7537756" cy="1287419"/>
            <a:chOff x="803122" y="3831849"/>
            <a:chExt cx="7537756" cy="1287419"/>
          </a:xfrm>
        </p:grpSpPr>
        <p:cxnSp>
          <p:nvCxnSpPr>
            <p:cNvPr id="58" name="直接连接符 57"/>
            <p:cNvCxnSpPr/>
            <p:nvPr>
              <p:custDataLst>
                <p:tags r:id="rId21"/>
              </p:custDataLst>
            </p:nvPr>
          </p:nvCxnSpPr>
          <p:spPr>
            <a:xfrm>
              <a:off x="1182316" y="48481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custDataLst>
                <p:tags r:id="rId22"/>
              </p:custDataLst>
            </p:nvPr>
          </p:nvCxnSpPr>
          <p:spPr>
            <a:xfrm>
              <a:off x="1605647" y="43941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61" name="MH_Others_3"/>
            <p:cNvPicPr>
              <a:picLocks noChangeAspect="1" noChangeArrowheads="1"/>
            </p:cNvPicPr>
            <p:nvPr>
              <p:custDataLst>
                <p:tags r:id="rId23"/>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18820608">
              <a:off x="583150" y="4051821"/>
              <a:ext cx="1287419" cy="847476"/>
            </a:xfrm>
            <a:prstGeom prst="rect">
              <a:avLst/>
            </a:prstGeom>
            <a:noFill/>
            <a:extLst>
              <a:ext uri="{909E8E84-426E-40DD-AFC4-6F175D3DCCD1}">
                <a14:hiddenFill xmlns:a14="http://schemas.microsoft.com/office/drawing/2010/main">
                  <a:solidFill>
                    <a:srgbClr val="FFFFFF"/>
                  </a:solidFill>
                </a14:hiddenFill>
              </a:ext>
            </a:extLst>
          </p:spPr>
        </p:pic>
        <p:sp>
          <p:nvSpPr>
            <p:cNvPr id="62" name="MH_Number_1"/>
            <p:cNvSpPr txBox="1"/>
            <p:nvPr>
              <p:custDataLst>
                <p:tags r:id="rId24"/>
              </p:custDataLst>
            </p:nvPr>
          </p:nvSpPr>
          <p:spPr>
            <a:xfrm rot="18848767">
              <a:off x="852531" y="42976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04</a:t>
              </a:r>
              <a:endParaRPr lang="zh-CN" altLang="en-US" sz="2800" b="1" dirty="0">
                <a:solidFill>
                  <a:schemeClr val="accent2"/>
                </a:solidFill>
                <a:latin typeface="+mn-lt"/>
                <a:ea typeface="+mn-ea"/>
              </a:endParaRPr>
            </a:p>
          </p:txBody>
        </p:sp>
        <p:sp>
          <p:nvSpPr>
            <p:cNvPr id="63" name="文本框 62"/>
            <p:cNvSpPr txBox="1"/>
            <p:nvPr>
              <p:custDataLst>
                <p:tags r:id="rId25"/>
              </p:custDataLst>
            </p:nvPr>
          </p:nvSpPr>
          <p:spPr>
            <a:xfrm>
              <a:off x="1422593" y="4402660"/>
              <a:ext cx="6596547" cy="452432"/>
            </a:xfrm>
            <a:prstGeom prst="rect">
              <a:avLst/>
            </a:prstGeom>
            <a:noFill/>
          </p:spPr>
          <p:txBody>
            <a:bodyPr wrap="square" lIns="270000" rtlCol="0">
              <a:normAutofit/>
            </a:bodyPr>
            <a:lstStyle/>
            <a:p>
              <a:pPr>
                <a:lnSpc>
                  <a:spcPct val="130000"/>
                </a:lnSpc>
              </a:pPr>
              <a:r>
                <a:rPr lang="zh-CN" altLang="en-US" b="1" dirty="0" smtClean="0">
                  <a:latin typeface="+mn-lt"/>
                  <a:ea typeface="+mn-ea"/>
                </a:rPr>
                <a:t>系统特性</a:t>
              </a:r>
              <a:endParaRPr lang="zh-CN" altLang="en-US" b="1" dirty="0" smtClean="0">
                <a:latin typeface="+mn-lt"/>
                <a:ea typeface="+mn-ea"/>
              </a:endParaRPr>
            </a:p>
          </p:txBody>
        </p:sp>
      </p:grpSp>
      <p:grpSp>
        <p:nvGrpSpPr>
          <p:cNvPr id="7" name="组合 6"/>
          <p:cNvGrpSpPr/>
          <p:nvPr>
            <p:custDataLst>
              <p:tags r:id="rId26"/>
            </p:custDataLst>
          </p:nvPr>
        </p:nvGrpSpPr>
        <p:grpSpPr>
          <a:xfrm>
            <a:off x="2327122" y="5077426"/>
            <a:ext cx="7537756" cy="1287419"/>
            <a:chOff x="803122" y="4822449"/>
            <a:chExt cx="7537756" cy="1287419"/>
          </a:xfrm>
        </p:grpSpPr>
        <p:cxnSp>
          <p:nvCxnSpPr>
            <p:cNvPr id="65" name="直接连接符 64"/>
            <p:cNvCxnSpPr/>
            <p:nvPr>
              <p:custDataLst>
                <p:tags r:id="rId27"/>
              </p:custDataLst>
            </p:nvPr>
          </p:nvCxnSpPr>
          <p:spPr>
            <a:xfrm>
              <a:off x="1182316" y="58387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custDataLst>
                <p:tags r:id="rId28"/>
              </p:custDataLst>
            </p:nvPr>
          </p:nvCxnSpPr>
          <p:spPr>
            <a:xfrm>
              <a:off x="1605647" y="53847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68" name="MH_Others_3"/>
            <p:cNvPicPr>
              <a:picLocks noChangeAspect="1" noChangeArrowheads="1"/>
            </p:cNvPicPr>
            <p:nvPr>
              <p:custDataLst>
                <p:tags r:id="rId29"/>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18820608">
              <a:off x="583150" y="5042421"/>
              <a:ext cx="1287419" cy="847476"/>
            </a:xfrm>
            <a:prstGeom prst="rect">
              <a:avLst/>
            </a:prstGeom>
            <a:noFill/>
            <a:extLst>
              <a:ext uri="{909E8E84-426E-40DD-AFC4-6F175D3DCCD1}">
                <a14:hiddenFill xmlns:a14="http://schemas.microsoft.com/office/drawing/2010/main">
                  <a:solidFill>
                    <a:srgbClr val="FFFFFF"/>
                  </a:solidFill>
                </a14:hiddenFill>
              </a:ext>
            </a:extLst>
          </p:spPr>
        </p:pic>
        <p:sp>
          <p:nvSpPr>
            <p:cNvPr id="69" name="MH_Number_1"/>
            <p:cNvSpPr txBox="1"/>
            <p:nvPr>
              <p:custDataLst>
                <p:tags r:id="rId30"/>
              </p:custDataLst>
            </p:nvPr>
          </p:nvSpPr>
          <p:spPr>
            <a:xfrm rot="18848767">
              <a:off x="852531" y="52882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05</a:t>
              </a:r>
              <a:endParaRPr lang="zh-CN" altLang="en-US" sz="2800" b="1" dirty="0">
                <a:solidFill>
                  <a:schemeClr val="accent2"/>
                </a:solidFill>
                <a:latin typeface="+mn-lt"/>
                <a:ea typeface="+mn-ea"/>
              </a:endParaRPr>
            </a:p>
          </p:txBody>
        </p:sp>
        <p:sp>
          <p:nvSpPr>
            <p:cNvPr id="70" name="文本框 69"/>
            <p:cNvSpPr txBox="1"/>
            <p:nvPr>
              <p:custDataLst>
                <p:tags r:id="rId31"/>
              </p:custDataLst>
            </p:nvPr>
          </p:nvSpPr>
          <p:spPr>
            <a:xfrm>
              <a:off x="1422593" y="5393260"/>
              <a:ext cx="6596547" cy="452432"/>
            </a:xfrm>
            <a:prstGeom prst="rect">
              <a:avLst/>
            </a:prstGeom>
            <a:noFill/>
          </p:spPr>
          <p:txBody>
            <a:bodyPr wrap="square" lIns="270000" rtlCol="0">
              <a:normAutofit/>
            </a:bodyPr>
            <a:lstStyle/>
            <a:p>
              <a:pPr>
                <a:lnSpc>
                  <a:spcPct val="130000"/>
                </a:lnSpc>
              </a:pPr>
              <a:r>
                <a:rPr lang="zh-CN" altLang="en-US" b="1" dirty="0" smtClean="0">
                  <a:latin typeface="+mn-lt"/>
                  <a:ea typeface="+mn-ea"/>
                </a:rPr>
                <a:t>其他非功能需求</a:t>
              </a:r>
              <a:endParaRPr lang="zh-CN" altLang="en-US" b="1" dirty="0" smtClean="0">
                <a:latin typeface="+mn-lt"/>
                <a:ea typeface="+mn-ea"/>
              </a:endParaRPr>
            </a:p>
          </p:txBody>
        </p:sp>
      </p:grpSp>
      <p:sp>
        <p:nvSpPr>
          <p:cNvPr id="34" name="MH_Others_1"/>
          <p:cNvSpPr/>
          <p:nvPr>
            <p:custDataLst>
              <p:tags r:id="rId32"/>
            </p:custDataLst>
          </p:nvPr>
        </p:nvSpPr>
        <p:spPr bwMode="auto">
          <a:xfrm flipH="1">
            <a:off x="8949212" y="800034"/>
            <a:ext cx="3242788" cy="689553"/>
          </a:xfrm>
          <a:custGeom>
            <a:avLst/>
            <a:gdLst>
              <a:gd name="connsiteX0" fmla="*/ 2403474 w 2619398"/>
              <a:gd name="connsiteY0" fmla="*/ 0 h 556994"/>
              <a:gd name="connsiteX1" fmla="*/ 0 w 2619398"/>
              <a:gd name="connsiteY1" fmla="*/ 0 h 556994"/>
              <a:gd name="connsiteX2" fmla="*/ 0 w 2619398"/>
              <a:gd name="connsiteY2" fmla="*/ 556994 h 556994"/>
              <a:gd name="connsiteX3" fmla="*/ 2403474 w 2619398"/>
              <a:gd name="connsiteY3" fmla="*/ 556994 h 556994"/>
              <a:gd name="connsiteX4" fmla="*/ 2619398 w 2619398"/>
              <a:gd name="connsiteY4" fmla="*/ 260952 h 556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9398" h="556994">
                <a:moveTo>
                  <a:pt x="2403474" y="0"/>
                </a:moveTo>
                <a:lnTo>
                  <a:pt x="0" y="0"/>
                </a:lnTo>
                <a:lnTo>
                  <a:pt x="0" y="556994"/>
                </a:lnTo>
                <a:lnTo>
                  <a:pt x="2403474" y="556994"/>
                </a:lnTo>
                <a:lnTo>
                  <a:pt x="2619398" y="260952"/>
                </a:lnTo>
                <a:close/>
              </a:path>
            </a:pathLst>
          </a:custGeom>
          <a:solidFill>
            <a:schemeClr val="accent2"/>
          </a:solidFill>
          <a:ln>
            <a:noFill/>
          </a:ln>
        </p:spPr>
        <p:txBody>
          <a:bodyPr vert="horz" wrap="square" lIns="216000" tIns="0" rIns="0" bIns="36000" numCol="1" anchor="ctr" anchorCtr="0" compatLnSpc="1">
            <a:normAutofit/>
          </a:bodyPr>
          <a:lstStyle/>
          <a:p>
            <a:pPr algn="ctr"/>
            <a:r>
              <a:rPr lang="en-US" altLang="zh-CN" sz="3200" spc="300" smtClean="0">
                <a:solidFill>
                  <a:srgbClr val="FFFFFF"/>
                </a:solidFill>
                <a:latin typeface="+mj-lt"/>
                <a:ea typeface="+mj-ea"/>
                <a:cs typeface="+mj-cs"/>
              </a:rPr>
              <a:t>CONTENTS</a:t>
            </a:r>
            <a:endParaRPr lang="en-US" altLang="zh-CN" sz="3200" spc="300" smtClean="0">
              <a:solidFill>
                <a:srgbClr val="FFFFFF"/>
              </a:solidFill>
              <a:latin typeface="+mj-lt"/>
              <a:ea typeface="+mj-ea"/>
              <a:cs typeface="+mj-cs"/>
            </a:endParaRPr>
          </a:p>
        </p:txBody>
      </p:sp>
      <p:sp>
        <p:nvSpPr>
          <p:cNvPr id="35" name="MH_Others_2"/>
          <p:cNvSpPr/>
          <p:nvPr>
            <p:custDataLst>
              <p:tags r:id="rId33"/>
            </p:custDataLst>
          </p:nvPr>
        </p:nvSpPr>
        <p:spPr bwMode="auto">
          <a:xfrm flipH="1">
            <a:off x="8760542" y="800034"/>
            <a:ext cx="377369" cy="689553"/>
          </a:xfrm>
          <a:custGeom>
            <a:avLst/>
            <a:gdLst>
              <a:gd name="connsiteX0" fmla="*/ 88900 w 304824"/>
              <a:gd name="connsiteY0" fmla="*/ 0 h 556994"/>
              <a:gd name="connsiteX1" fmla="*/ 0 w 304824"/>
              <a:gd name="connsiteY1" fmla="*/ 0 h 556994"/>
              <a:gd name="connsiteX2" fmla="*/ 215924 w 304824"/>
              <a:gd name="connsiteY2" fmla="*/ 260952 h 556994"/>
              <a:gd name="connsiteX3" fmla="*/ 0 w 304824"/>
              <a:gd name="connsiteY3" fmla="*/ 556994 h 556994"/>
              <a:gd name="connsiteX4" fmla="*/ 88900 w 304824"/>
              <a:gd name="connsiteY4" fmla="*/ 556994 h 556994"/>
              <a:gd name="connsiteX5" fmla="*/ 304824 w 304824"/>
              <a:gd name="connsiteY5" fmla="*/ 260952 h 556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24" h="556994">
                <a:moveTo>
                  <a:pt x="88900" y="0"/>
                </a:moveTo>
                <a:lnTo>
                  <a:pt x="0" y="0"/>
                </a:lnTo>
                <a:lnTo>
                  <a:pt x="215924" y="260952"/>
                </a:lnTo>
                <a:lnTo>
                  <a:pt x="0" y="556994"/>
                </a:lnTo>
                <a:lnTo>
                  <a:pt x="88900" y="556994"/>
                </a:lnTo>
                <a:lnTo>
                  <a:pt x="304824" y="260952"/>
                </a:lnTo>
                <a:close/>
              </a:path>
            </a:pathLst>
          </a:custGeom>
          <a:solidFill>
            <a:schemeClr val="accent2"/>
          </a:solidFill>
          <a:ln>
            <a:noFill/>
          </a:ln>
        </p:spPr>
        <p:txBody>
          <a:bodyPr vert="horz" wrap="square" lIns="216000" tIns="0" rIns="0" bIns="36000" numCol="1" anchor="ctr" anchorCtr="0" compatLnSpc="1">
            <a:normAutofit/>
          </a:bodyPr>
          <a:lstStyle/>
          <a:p>
            <a:pPr algn="ctr"/>
            <a:endParaRPr lang="zh-CN" altLang="en-US" sz="2800" spc="300">
              <a:solidFill>
                <a:srgbClr val="FFFFFF"/>
              </a:solidFill>
              <a:latin typeface="+mn-lt"/>
              <a:ea typeface="+mn-ea"/>
            </a:endParaRPr>
          </a:p>
        </p:txBody>
      </p:sp>
    </p:spTree>
    <p:custDataLst>
      <p:tags r:id="rId34"/>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79450" y="525780"/>
            <a:ext cx="6727190" cy="3992880"/>
          </a:xfrm>
          <a:prstGeom prst="rect">
            <a:avLst/>
          </a:prstGeom>
          <a:noFill/>
          <a:ln w="9525">
            <a:noFill/>
          </a:ln>
        </p:spPr>
        <p:txBody>
          <a:bodyPr wrap="square">
            <a:spAutoFit/>
          </a:bodyPr>
          <a:p>
            <a:pPr marL="0" indent="0" algn="l"/>
            <a:r>
              <a:rPr lang="zh-CN" altLang="en-US" sz="3200" b="1" u="none">
                <a:solidFill>
                  <a:schemeClr val="accent2">
                    <a:lumMod val="60000"/>
                    <a:lumOff val="40000"/>
                  </a:schemeClr>
                </a:solidFill>
                <a:latin typeface="黑体" panose="02010609060101010101" charset="-122"/>
                <a:ea typeface="黑体" panose="02010609060101010101" charset="-122"/>
                <a:cs typeface="黑体" panose="02010609060101010101" charset="-122"/>
              </a:rPr>
              <a:t>将来可能提出的问题：</a:t>
            </a:r>
            <a:endParaRPr lang="zh-CN" altLang="en-US" sz="3200" b="1" u="none">
              <a:solidFill>
                <a:schemeClr val="accent2">
                  <a:lumMod val="60000"/>
                  <a:lumOff val="40000"/>
                </a:schemeClr>
              </a:solidFill>
              <a:latin typeface="黑体" panose="02010609060101010101" charset="-122"/>
              <a:ea typeface="黑体" panose="02010609060101010101" charset="-122"/>
              <a:cs typeface="黑体" panose="02010609060101010101" charset="-122"/>
            </a:endParaRPr>
          </a:p>
          <a:p>
            <a:pPr marL="0" indent="0" algn="l"/>
            <a:r>
              <a:rPr lang="zh-CN" altLang="en-US" sz="3200" b="0" u="none">
                <a:latin typeface="黑体" panose="02010609060101010101" charset="-122"/>
                <a:ea typeface="黑体" panose="02010609060101010101" charset="-122"/>
                <a:cs typeface="黑体" panose="02010609060101010101" charset="-122"/>
              </a:rPr>
              <a:t> </a:t>
            </a:r>
            <a:endParaRPr lang="zh-CN" altLang="en-US" sz="3200" b="0" u="none">
              <a:latin typeface="黑体" panose="02010609060101010101" charset="-122"/>
              <a:ea typeface="黑体" panose="02010609060101010101" charset="-122"/>
              <a:cs typeface="黑体" panose="02010609060101010101" charset="-122"/>
            </a:endParaRPr>
          </a:p>
          <a:p>
            <a:pPr marL="0" indent="0" algn="l"/>
            <a:r>
              <a:rPr lang="en-US" altLang="zh-CN" sz="3200" b="0" u="none">
                <a:latin typeface="黑体" panose="02010609060101010101" charset="-122"/>
                <a:ea typeface="黑体" panose="02010609060101010101" charset="-122"/>
                <a:cs typeface="黑体" panose="02010609060101010101" charset="-122"/>
              </a:rPr>
              <a:t>1.</a:t>
            </a:r>
            <a:r>
              <a:rPr lang="zh-CN" altLang="en-US" sz="3200" b="0" u="none">
                <a:latin typeface="黑体" panose="02010609060101010101" charset="-122"/>
                <a:ea typeface="黑体" panose="02010609060101010101" charset="-122"/>
                <a:cs typeface="黑体" panose="02010609060101010101" charset="-122"/>
              </a:rPr>
              <a:t>是否可实现在线预约。</a:t>
            </a:r>
            <a:endParaRPr lang="zh-CN" altLang="en-US" sz="3200" b="0" u="none">
              <a:latin typeface="黑体" panose="02010609060101010101" charset="-122"/>
              <a:ea typeface="黑体" panose="02010609060101010101" charset="-122"/>
              <a:cs typeface="黑体" panose="02010609060101010101" charset="-122"/>
            </a:endParaRPr>
          </a:p>
          <a:p>
            <a:pPr marL="0" indent="0" algn="l"/>
            <a:r>
              <a:rPr lang="en-US" altLang="zh-CN" sz="3200" b="0" u="none">
                <a:latin typeface="黑体" panose="02010609060101010101" charset="-122"/>
                <a:ea typeface="黑体" panose="02010609060101010101" charset="-122"/>
                <a:cs typeface="黑体" panose="02010609060101010101" charset="-122"/>
              </a:rPr>
              <a:t>2.</a:t>
            </a:r>
            <a:r>
              <a:rPr lang="zh-CN" altLang="en-US" sz="3200" b="0" u="none">
                <a:latin typeface="黑体" panose="02010609060101010101" charset="-122"/>
                <a:ea typeface="黑体" panose="02010609060101010101" charset="-122"/>
                <a:cs typeface="黑体" panose="02010609060101010101" charset="-122"/>
              </a:rPr>
              <a:t>系统出现不可用状态的情况多不多。</a:t>
            </a:r>
            <a:endParaRPr lang="zh-CN" altLang="en-US" sz="3200" b="0" u="none">
              <a:latin typeface="黑体" panose="02010609060101010101" charset="-122"/>
              <a:ea typeface="黑体" panose="02010609060101010101" charset="-122"/>
              <a:cs typeface="黑体" panose="02010609060101010101" charset="-122"/>
            </a:endParaRPr>
          </a:p>
          <a:p>
            <a:pPr marL="0" indent="0" algn="l"/>
            <a:r>
              <a:rPr lang="en-US" altLang="zh-CN" sz="3200" b="0" u="none">
                <a:latin typeface="黑体" panose="02010609060101010101" charset="-122"/>
                <a:ea typeface="黑体" panose="02010609060101010101" charset="-122"/>
                <a:cs typeface="黑体" panose="02010609060101010101" charset="-122"/>
              </a:rPr>
              <a:t>3.</a:t>
            </a:r>
            <a:r>
              <a:rPr lang="zh-CN" altLang="en-US" sz="3200" b="0" u="none">
                <a:latin typeface="黑体" panose="02010609060101010101" charset="-122"/>
                <a:ea typeface="黑体" panose="02010609060101010101" charset="-122"/>
                <a:cs typeface="黑体" panose="02010609060101010101" charset="-122"/>
              </a:rPr>
              <a:t>是否可添加一些人性化的功能。</a:t>
            </a:r>
            <a:endParaRPr lang="zh-CN" altLang="en-US" sz="3200" b="0" u="none">
              <a:latin typeface="黑体" panose="02010609060101010101" charset="-122"/>
              <a:ea typeface="黑体" panose="02010609060101010101" charset="-122"/>
              <a:cs typeface="黑体" panose="02010609060101010101" charset="-122"/>
            </a:endParaRPr>
          </a:p>
          <a:p>
            <a:pPr marL="0" indent="0" algn="l"/>
            <a:r>
              <a:rPr lang="en-US" altLang="zh-CN" sz="3200" b="0" u="none">
                <a:latin typeface="黑体" panose="02010609060101010101" charset="-122"/>
                <a:ea typeface="黑体" panose="02010609060101010101" charset="-122"/>
                <a:cs typeface="黑体" panose="02010609060101010101" charset="-122"/>
              </a:rPr>
              <a:t>4.</a:t>
            </a:r>
            <a:r>
              <a:rPr lang="zh-CN" altLang="en-US" sz="3200" b="0" u="none">
                <a:latin typeface="黑体" panose="02010609060101010101" charset="-122"/>
                <a:ea typeface="黑体" panose="02010609060101010101" charset="-122"/>
                <a:cs typeface="黑体" panose="02010609060101010101" charset="-122"/>
              </a:rPr>
              <a:t>界面是否简单易用。</a:t>
            </a:r>
            <a:endParaRPr lang="zh-CN" altLang="en-US" sz="3200" b="0" u="none">
              <a:latin typeface="黑体" panose="02010609060101010101" charset="-122"/>
              <a:ea typeface="黑体" panose="02010609060101010101" charset="-122"/>
              <a:cs typeface="黑体" panose="02010609060101010101" charset="-122"/>
            </a:endParaRPr>
          </a:p>
          <a:p>
            <a:pPr marL="0" indent="0" algn="l"/>
            <a:r>
              <a:rPr lang="en-US" altLang="zh-CN" sz="3200" b="0" u="none">
                <a:latin typeface="黑体" panose="02010609060101010101" charset="-122"/>
                <a:ea typeface="黑体" panose="02010609060101010101" charset="-122"/>
                <a:cs typeface="黑体" panose="02010609060101010101" charset="-122"/>
              </a:rPr>
              <a:t>5.</a:t>
            </a:r>
            <a:r>
              <a:rPr lang="zh-CN" altLang="en-US" sz="3200" b="0" u="none">
                <a:latin typeface="黑体" panose="02010609060101010101" charset="-122"/>
                <a:ea typeface="黑体" panose="02010609060101010101" charset="-122"/>
                <a:cs typeface="黑体" panose="02010609060101010101" charset="-122"/>
              </a:rPr>
              <a:t>人机交互是否良好。</a:t>
            </a:r>
            <a:endParaRPr lang="zh-CN" altLang="en-US" sz="3200" b="0" u="none">
              <a:latin typeface="黑体" panose="02010609060101010101" charset="-122"/>
              <a:ea typeface="黑体" panose="02010609060101010101" charset="-122"/>
              <a:cs typeface="黑体" panose="02010609060101010101" charset="-122"/>
            </a:endParaRPr>
          </a:p>
          <a:p>
            <a:pPr marL="0" indent="0" algn="l"/>
            <a:r>
              <a:rPr lang="en-US" altLang="zh-CN" sz="3200" b="0" u="none">
                <a:latin typeface="黑体" panose="02010609060101010101" charset="-122"/>
                <a:ea typeface="黑体" panose="02010609060101010101" charset="-122"/>
                <a:cs typeface="黑体" panose="02010609060101010101" charset="-122"/>
              </a:rPr>
              <a:t>6.</a:t>
            </a:r>
            <a:r>
              <a:rPr lang="zh-CN" altLang="en-US" sz="3200" b="0" u="none">
                <a:latin typeface="黑体" panose="02010609060101010101" charset="-122"/>
                <a:ea typeface="黑体" panose="02010609060101010101" charset="-122"/>
                <a:cs typeface="黑体" panose="02010609060101010101" charset="-122"/>
              </a:rPr>
              <a:t>用户学习成本够不够低。</a:t>
            </a:r>
            <a:endParaRPr lang="zh-CN" altLang="en-US" sz="3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E-R图</a:t>
            </a:r>
            <a:endParaRPr lang="zh-CN" altLang="en-US"/>
          </a:p>
        </p:txBody>
      </p:sp>
      <p:pic>
        <p:nvPicPr>
          <p:cNvPr id="5" name="图片 4" descr="Chen-ERD1"/>
          <p:cNvPicPr>
            <a:picLocks noChangeAspect="1"/>
          </p:cNvPicPr>
          <p:nvPr/>
        </p:nvPicPr>
        <p:blipFill>
          <a:blip r:embed="rId1"/>
          <a:stretch>
            <a:fillRect/>
          </a:stretch>
        </p:blipFill>
        <p:spPr>
          <a:xfrm>
            <a:off x="-19685" y="1052830"/>
            <a:ext cx="14748510" cy="52165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4.3 系统需求</a:t>
            </a:r>
            <a:endParaRPr lang="zh-CN" altLang="en-US"/>
          </a:p>
        </p:txBody>
      </p:sp>
      <p:sp>
        <p:nvSpPr>
          <p:cNvPr id="3" name="内容占位符 2"/>
          <p:cNvSpPr>
            <a:spLocks noGrp="1"/>
          </p:cNvSpPr>
          <p:nvPr>
            <p:ph idx="1"/>
          </p:nvPr>
        </p:nvSpPr>
        <p:spPr/>
        <p:txBody>
          <a:bodyPr/>
          <a:p>
            <a:r>
              <a:rPr lang="zh-CN" altLang="en-US" sz="2800"/>
              <a:t>（1）具有设置酒店客房类型和房间信息的功能。</a:t>
            </a:r>
            <a:endParaRPr lang="zh-CN" altLang="en-US" sz="2800"/>
          </a:p>
          <a:p>
            <a:r>
              <a:rPr lang="zh-CN" altLang="en-US" sz="2800"/>
              <a:t>（2）能快速准确的了解酒店的客房状态，以便订房和退房。</a:t>
            </a:r>
            <a:endParaRPr lang="zh-CN" altLang="en-US" sz="2800"/>
          </a:p>
          <a:p>
            <a:r>
              <a:rPr lang="zh-CN" altLang="en-US" sz="2800"/>
              <a:t>（3）工作人员能进行登陆及相应的管理。</a:t>
            </a:r>
            <a:endParaRPr lang="zh-CN" altLang="en-US" sz="2800"/>
          </a:p>
          <a:p>
            <a:r>
              <a:rPr lang="zh-CN" altLang="en-US" sz="2800"/>
              <a:t>（4）能查看每个房间的客户信息，及登记日期等。</a:t>
            </a:r>
            <a:endParaRPr lang="zh-CN" altLang="en-US" sz="2800"/>
          </a:p>
          <a:p>
            <a:r>
              <a:rPr lang="zh-CN" altLang="en-US" sz="2800"/>
              <a:t>（5）可进行价格调整与房间信息的相应处理。</a:t>
            </a:r>
            <a:endParaRPr lang="zh-CN" altLang="en-US" sz="2800"/>
          </a:p>
          <a:p>
            <a:r>
              <a:rPr lang="zh-CN" altLang="en-US" sz="2800"/>
              <a:t>（6）对客房服务进行登记，及时提供服务。</a:t>
            </a:r>
            <a:endParaRPr lang="zh-CN" altLang="en-US" sz="2800"/>
          </a:p>
          <a:p>
            <a:r>
              <a:rPr lang="zh-CN" altLang="en-US" sz="2800"/>
              <a:t>（7）对已登记的房间计时，及时提醒退房。</a:t>
            </a:r>
            <a:endParaRPr lang="zh-CN" altLang="en-US" sz="2800"/>
          </a:p>
          <a:p>
            <a:r>
              <a:rPr lang="zh-CN" altLang="en-US" sz="2800"/>
              <a:t>（8）可办理退房，清洁等相应手续。</a:t>
            </a:r>
            <a:endParaRPr lang="zh-CN" altLang="en-US" sz="2800"/>
          </a:p>
          <a:p>
            <a:r>
              <a:rPr lang="zh-CN" altLang="en-US" sz="2800"/>
              <a:t>（9）工作人员信息及到岗情况，及时分配任务，提高服务。</a:t>
            </a:r>
            <a:endParaRPr lang="zh-CN" alt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4.4 功能详述</a:t>
            </a:r>
            <a:endParaRPr lang="zh-CN" altLang="en-US" b="1"/>
          </a:p>
        </p:txBody>
      </p:sp>
      <p:sp>
        <p:nvSpPr>
          <p:cNvPr id="3" name="内容占位符 2"/>
          <p:cNvSpPr>
            <a:spLocks noGrp="1"/>
          </p:cNvSpPr>
          <p:nvPr>
            <p:ph idx="1"/>
          </p:nvPr>
        </p:nvSpPr>
        <p:spPr>
          <a:xfrm>
            <a:off x="504190" y="1356360"/>
            <a:ext cx="11662410" cy="4699000"/>
          </a:xfrm>
        </p:spPr>
        <p:txBody>
          <a:bodyPr>
            <a:noAutofit/>
          </a:bodyPr>
          <a:p>
            <a:r>
              <a:rPr lang="zh-CN" altLang="en-US" sz="2800"/>
              <a:t>（1）入住管理：客人来到酒店，需要进行入住登记。录入客户的个人及房间信息，便于查询。正确得分配相应的房间给客户。根据客户需求发放相应钥匙。</a:t>
            </a:r>
            <a:endParaRPr lang="zh-CN" altLang="en-US" sz="2800"/>
          </a:p>
          <a:p>
            <a:r>
              <a:rPr lang="zh-CN" altLang="en-US" sz="2800"/>
              <a:t>（2）客户管理：对不同的客户采取不同的收费及服务</a:t>
            </a:r>
            <a:endParaRPr lang="zh-CN" altLang="en-US" sz="2800"/>
          </a:p>
          <a:p>
            <a:r>
              <a:rPr lang="zh-CN" altLang="en-US" sz="2800"/>
              <a:t>（3）客房服务：录入客房服务信息，及时提供服务。</a:t>
            </a:r>
            <a:endParaRPr lang="zh-CN" altLang="en-US" sz="2800"/>
          </a:p>
          <a:p>
            <a:r>
              <a:rPr lang="zh-CN" altLang="en-US" sz="2800"/>
              <a:t>（4）退房结账：当客人不再住宿的时候，要执行退房结账功能。进行相应的房间清理及检查。并进行退房登记。结算住宿费用，生成相应记录。</a:t>
            </a:r>
            <a:endParaRPr lang="zh-CN" altLang="en-US" sz="2800"/>
          </a:p>
          <a:p>
            <a:r>
              <a:rPr lang="zh-CN" altLang="en-US" sz="2800"/>
              <a:t>（5）工作管理：工作人员信息及任务分配信息。</a:t>
            </a:r>
            <a:endParaRPr lang="zh-CN" altLang="en-US" sz="2800"/>
          </a:p>
          <a:p>
            <a:r>
              <a:rPr lang="zh-CN" altLang="en-US" sz="2800"/>
              <a:t>（6）统计:统计客户及房间相关信息及营收支出等信息。</a:t>
            </a:r>
            <a:endParaRPr lang="zh-CN" altLang="en-US" sz="2800"/>
          </a:p>
          <a:p>
            <a:r>
              <a:rPr lang="zh-CN" altLang="en-US" sz="2800"/>
              <a:t>（7）查询:可对客户及房间，工作人员等进行信息查询。</a:t>
            </a:r>
            <a:endParaRPr lang="zh-CN" altLang="en-US" sz="2800"/>
          </a:p>
          <a:p>
            <a:r>
              <a:rPr lang="zh-CN" altLang="en-US" sz="2800"/>
              <a:t>（8）更新:包括客户、工作人员及房间相关信息的添加、删除、修改</a:t>
            </a:r>
            <a:endParaRPr lang="zh-CN" altLang="en-US"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nvGraphicFramePr>
        <p:xfrm>
          <a:off x="1197610" y="1082675"/>
          <a:ext cx="8973820" cy="4525645"/>
        </p:xfrm>
        <a:graphic>
          <a:graphicData uri="http://schemas.openxmlformats.org/drawingml/2006/table">
            <a:tbl>
              <a:tblPr firstRow="1" bandRow="1">
                <a:tableStyleId>{5940675A-B579-460E-94D1-54222C63F5DA}</a:tableStyleId>
              </a:tblPr>
              <a:tblGrid>
                <a:gridCol w="2004060"/>
                <a:gridCol w="3059430"/>
                <a:gridCol w="3910330"/>
              </a:tblGrid>
              <a:tr h="1508760">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模块编号：</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001</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模块名称：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员工登陆</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模块标识符：</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08125">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输   入</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处     理</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输        出</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0876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1.</a:t>
                      </a:r>
                      <a:r>
                        <a:rPr lang="zh-CN" altLang="en-US" sz="2000" b="0" u="none">
                          <a:latin typeface="宋体" panose="02010600030101010101" pitchFamily="2" charset="-122"/>
                          <a:ea typeface="宋体" panose="02010600030101010101" pitchFamily="2" charset="-122"/>
                          <a:cs typeface="宋体" panose="02010600030101010101" pitchFamily="2" charset="-122"/>
                        </a:rPr>
                        <a:t>员工</a:t>
                      </a:r>
                      <a:r>
                        <a:rPr lang="en-US" altLang="zh-CN" sz="2000" b="0" u="none">
                          <a:latin typeface="宋体" panose="02010600030101010101" pitchFamily="2" charset="-122"/>
                          <a:ea typeface="宋体" panose="02010600030101010101" pitchFamily="2" charset="-122"/>
                          <a:cs typeface="宋体" panose="02010600030101010101" pitchFamily="2" charset="-122"/>
                        </a:rPr>
                        <a:t>id</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2.</a:t>
                      </a:r>
                      <a:r>
                        <a:rPr lang="zh-CN" altLang="en-US" sz="2000" b="0" u="none">
                          <a:latin typeface="宋体" panose="02010600030101010101" pitchFamily="2" charset="-122"/>
                          <a:ea typeface="宋体" panose="02010600030101010101" pitchFamily="2" charset="-122"/>
                          <a:cs typeface="宋体" panose="02010600030101010101" pitchFamily="2" charset="-122"/>
                        </a:rPr>
                        <a:t>密码</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3.</a:t>
                      </a:r>
                      <a:r>
                        <a:rPr lang="zh-CN" altLang="en-US" sz="2000" b="0" u="none">
                          <a:latin typeface="宋体" panose="02010600030101010101" pitchFamily="2" charset="-122"/>
                          <a:ea typeface="宋体" panose="02010600030101010101" pitchFamily="2" charset="-122"/>
                          <a:cs typeface="宋体" panose="02010600030101010101" pitchFamily="2" charset="-122"/>
                        </a:rPr>
                        <a:t>部门名称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与数据库中该员工信息比对</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1.</a:t>
                      </a:r>
                      <a:r>
                        <a:rPr lang="zh-CN" altLang="en-US" sz="2000" b="0" u="none">
                          <a:latin typeface="宋体" panose="02010600030101010101" pitchFamily="2" charset="-122"/>
                          <a:ea typeface="宋体" panose="02010600030101010101" pitchFamily="2" charset="-122"/>
                          <a:cs typeface="宋体" panose="02010600030101010101" pitchFamily="2" charset="-122"/>
                        </a:rPr>
                        <a:t>登陆成功</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2.</a:t>
                      </a:r>
                      <a:r>
                        <a:rPr lang="zh-CN" altLang="en-US" sz="2000" b="0" u="none">
                          <a:latin typeface="宋体" panose="02010600030101010101" pitchFamily="2" charset="-122"/>
                          <a:ea typeface="宋体" panose="02010600030101010101" pitchFamily="2" charset="-122"/>
                          <a:cs typeface="宋体" panose="02010600030101010101" pitchFamily="2" charset="-122"/>
                        </a:rPr>
                        <a:t>用户名或密码错误</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nvGraphicFramePr>
        <p:xfrm>
          <a:off x="1197610" y="1082675"/>
          <a:ext cx="8973820" cy="4525645"/>
        </p:xfrm>
        <a:graphic>
          <a:graphicData uri="http://schemas.openxmlformats.org/drawingml/2006/table">
            <a:tbl>
              <a:tblPr firstRow="1" bandRow="1">
                <a:tableStyleId>{5940675A-B579-460E-94D1-54222C63F5DA}</a:tableStyleId>
              </a:tblPr>
              <a:tblGrid>
                <a:gridCol w="2004060"/>
                <a:gridCol w="3059430"/>
                <a:gridCol w="3910330"/>
              </a:tblGrid>
              <a:tr h="1508760">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模块编号：</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002</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模块名称：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入住登记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模块标识符：</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08125">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输   入</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处     理</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输        出</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0876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1.</a:t>
                      </a:r>
                      <a:r>
                        <a:rPr lang="zh-CN" altLang="en-US" sz="2000" b="0" u="none">
                          <a:latin typeface="宋体" panose="02010600030101010101" pitchFamily="2" charset="-122"/>
                          <a:ea typeface="宋体" panose="02010600030101010101" pitchFamily="2" charset="-122"/>
                          <a:cs typeface="宋体" panose="02010600030101010101" pitchFamily="2" charset="-122"/>
                        </a:rPr>
                        <a:t>员工</a:t>
                      </a:r>
                      <a:r>
                        <a:rPr lang="en-US" altLang="zh-CN" sz="2000" b="0" u="none">
                          <a:latin typeface="宋体" panose="02010600030101010101" pitchFamily="2" charset="-122"/>
                          <a:ea typeface="宋体" panose="02010600030101010101" pitchFamily="2" charset="-122"/>
                          <a:cs typeface="宋体" panose="02010600030101010101" pitchFamily="2" charset="-122"/>
                        </a:rPr>
                        <a:t>id</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2.</a:t>
                      </a:r>
                      <a:r>
                        <a:rPr lang="zh-CN" altLang="en-US" sz="2000" b="0" u="none">
                          <a:latin typeface="宋体" panose="02010600030101010101" pitchFamily="2" charset="-122"/>
                          <a:ea typeface="宋体" panose="02010600030101010101" pitchFamily="2" charset="-122"/>
                          <a:cs typeface="宋体" panose="02010600030101010101" pitchFamily="2" charset="-122"/>
                        </a:rPr>
                        <a:t>员工姓名</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3</a:t>
                      </a:r>
                      <a:r>
                        <a:rPr lang="zh-CN" altLang="en-US" sz="2000" b="0" u="none">
                          <a:latin typeface="宋体" panose="02010600030101010101" pitchFamily="2" charset="-122"/>
                          <a:ea typeface="宋体" panose="02010600030101010101" pitchFamily="2" charset="-122"/>
                          <a:cs typeface="宋体" panose="02010600030101010101" pitchFamily="2" charset="-122"/>
                        </a:rPr>
                        <a:t>事件名称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4.</a:t>
                      </a:r>
                      <a:r>
                        <a:rPr lang="zh-CN" altLang="en-US" sz="2000" b="0" u="none">
                          <a:latin typeface="宋体" panose="02010600030101010101" pitchFamily="2" charset="-122"/>
                          <a:ea typeface="宋体" panose="02010600030101010101" pitchFamily="2" charset="-122"/>
                          <a:cs typeface="宋体" panose="02010600030101010101" pitchFamily="2" charset="-122"/>
                        </a:rPr>
                        <a:t>客户名称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5.</a:t>
                      </a:r>
                      <a:r>
                        <a:rPr lang="zh-CN" altLang="en-US" sz="2000" b="0" u="none">
                          <a:latin typeface="宋体" panose="02010600030101010101" pitchFamily="2" charset="-122"/>
                          <a:ea typeface="宋体" panose="02010600030101010101" pitchFamily="2" charset="-122"/>
                          <a:cs typeface="宋体" panose="02010600030101010101" pitchFamily="2" charset="-122"/>
                        </a:rPr>
                        <a:t>房间类型</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6.</a:t>
                      </a:r>
                      <a:r>
                        <a:rPr lang="zh-CN" altLang="en-US" sz="2000" b="0" u="none">
                          <a:latin typeface="宋体" panose="02010600030101010101" pitchFamily="2" charset="-122"/>
                          <a:ea typeface="宋体" panose="02010600030101010101" pitchFamily="2" charset="-122"/>
                          <a:cs typeface="宋体" panose="02010600030101010101" pitchFamily="2" charset="-122"/>
                        </a:rPr>
                        <a:t>日期</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 1.</a:t>
                      </a:r>
                      <a:r>
                        <a:rPr lang="zh-CN" altLang="en-US" sz="2000" b="0" u="none">
                          <a:latin typeface="宋体" panose="02010600030101010101" pitchFamily="2" charset="-122"/>
                          <a:ea typeface="宋体" panose="02010600030101010101" pitchFamily="2" charset="-122"/>
                          <a:cs typeface="宋体" panose="02010600030101010101" pitchFamily="2" charset="-122"/>
                        </a:rPr>
                        <a:t>生成相应订单</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2.</a:t>
                      </a:r>
                      <a:r>
                        <a:rPr lang="zh-CN" altLang="en-US" sz="2000" b="0" u="none">
                          <a:latin typeface="宋体" panose="02010600030101010101" pitchFamily="2" charset="-122"/>
                          <a:ea typeface="宋体" panose="02010600030101010101" pitchFamily="2" charset="-122"/>
                          <a:cs typeface="宋体" panose="02010600030101010101" pitchFamily="2" charset="-122"/>
                        </a:rPr>
                        <a:t>开通相应房卡</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3</a:t>
                      </a:r>
                      <a:r>
                        <a:rPr lang="zh-CN" altLang="en-US" sz="2000" b="0" u="none">
                          <a:latin typeface="宋体" panose="02010600030101010101" pitchFamily="2" charset="-122"/>
                          <a:ea typeface="宋体" panose="02010600030101010101" pitchFamily="2" charset="-122"/>
                          <a:cs typeface="宋体" panose="02010600030101010101" pitchFamily="2" charset="-122"/>
                        </a:rPr>
                        <a:t>更改相应房间状态</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1.</a:t>
                      </a:r>
                      <a:r>
                        <a:rPr lang="zh-CN" altLang="en-US" sz="2000" b="0" u="none">
                          <a:latin typeface="宋体" panose="02010600030101010101" pitchFamily="2" charset="-122"/>
                          <a:ea typeface="宋体" panose="02010600030101010101" pitchFamily="2" charset="-122"/>
                          <a:cs typeface="宋体" panose="02010600030101010101" pitchFamily="2" charset="-122"/>
                        </a:rPr>
                        <a:t>交易成功</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2.</a:t>
                      </a:r>
                      <a:r>
                        <a:rPr lang="zh-CN" altLang="en-US" sz="2000" b="0" u="none">
                          <a:latin typeface="宋体" panose="02010600030101010101" pitchFamily="2" charset="-122"/>
                          <a:ea typeface="宋体" panose="02010600030101010101" pitchFamily="2" charset="-122"/>
                          <a:cs typeface="宋体" panose="02010600030101010101" pitchFamily="2" charset="-122"/>
                        </a:rPr>
                        <a:t>交易失败</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nvGraphicFramePr>
        <p:xfrm>
          <a:off x="1197610" y="1082675"/>
          <a:ext cx="8973820" cy="3870325"/>
        </p:xfrm>
        <a:graphic>
          <a:graphicData uri="http://schemas.openxmlformats.org/drawingml/2006/table">
            <a:tbl>
              <a:tblPr firstRow="1" bandRow="1">
                <a:tableStyleId>{5940675A-B579-460E-94D1-54222C63F5DA}</a:tableStyleId>
              </a:tblPr>
              <a:tblGrid>
                <a:gridCol w="2004060"/>
                <a:gridCol w="3059430"/>
                <a:gridCol w="3910330"/>
              </a:tblGrid>
              <a:tr h="1508760">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模块编号：</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003</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模块名称：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退房结账</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模块标识符：</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2765">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输   入</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处     理</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输        出</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0876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1.</a:t>
                      </a:r>
                      <a:r>
                        <a:rPr lang="zh-CN" altLang="en-US" sz="2000" b="0" u="none">
                          <a:latin typeface="宋体" panose="02010600030101010101" pitchFamily="2" charset="-122"/>
                          <a:ea typeface="宋体" panose="02010600030101010101" pitchFamily="2" charset="-122"/>
                          <a:cs typeface="宋体" panose="02010600030101010101" pitchFamily="2" charset="-122"/>
                        </a:rPr>
                        <a:t>员工</a:t>
                      </a:r>
                      <a:r>
                        <a:rPr lang="en-US" altLang="zh-CN" sz="2000" b="0" u="none">
                          <a:latin typeface="宋体" panose="02010600030101010101" pitchFamily="2" charset="-122"/>
                          <a:ea typeface="宋体" panose="02010600030101010101" pitchFamily="2" charset="-122"/>
                          <a:cs typeface="宋体" panose="02010600030101010101" pitchFamily="2" charset="-122"/>
                        </a:rPr>
                        <a:t>id</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2.</a:t>
                      </a:r>
                      <a:r>
                        <a:rPr lang="zh-CN" altLang="en-US" sz="2000" b="0" u="none">
                          <a:latin typeface="宋体" panose="02010600030101010101" pitchFamily="2" charset="-122"/>
                          <a:ea typeface="宋体" panose="02010600030101010101" pitchFamily="2" charset="-122"/>
                          <a:cs typeface="宋体" panose="02010600030101010101" pitchFamily="2" charset="-122"/>
                        </a:rPr>
                        <a:t>员工姓名</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3</a:t>
                      </a:r>
                      <a:r>
                        <a:rPr lang="zh-CN" altLang="en-US" sz="2000" b="0" u="none">
                          <a:latin typeface="宋体" panose="02010600030101010101" pitchFamily="2" charset="-122"/>
                          <a:ea typeface="宋体" panose="02010600030101010101" pitchFamily="2" charset="-122"/>
                          <a:cs typeface="宋体" panose="02010600030101010101" pitchFamily="2" charset="-122"/>
                        </a:rPr>
                        <a:t>事件名称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4.</a:t>
                      </a:r>
                      <a:r>
                        <a:rPr lang="zh-CN" altLang="en-US" sz="2000" b="0" u="none">
                          <a:latin typeface="宋体" panose="02010600030101010101" pitchFamily="2" charset="-122"/>
                          <a:ea typeface="宋体" panose="02010600030101010101" pitchFamily="2" charset="-122"/>
                          <a:cs typeface="宋体" panose="02010600030101010101" pitchFamily="2" charset="-122"/>
                        </a:rPr>
                        <a:t>客户名称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5.</a:t>
                      </a:r>
                      <a:r>
                        <a:rPr lang="zh-CN" altLang="en-US" sz="2000" b="0" u="none">
                          <a:latin typeface="宋体" panose="02010600030101010101" pitchFamily="2" charset="-122"/>
                          <a:ea typeface="宋体" panose="02010600030101010101" pitchFamily="2" charset="-122"/>
                          <a:cs typeface="宋体" panose="02010600030101010101" pitchFamily="2" charset="-122"/>
                        </a:rPr>
                        <a:t>退房间号</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6.</a:t>
                      </a:r>
                      <a:r>
                        <a:rPr lang="zh-CN" altLang="en-US" sz="2000" b="0" u="none">
                          <a:latin typeface="宋体" panose="02010600030101010101" pitchFamily="2" charset="-122"/>
                          <a:ea typeface="宋体" panose="02010600030101010101" pitchFamily="2" charset="-122"/>
                          <a:cs typeface="宋体" panose="02010600030101010101" pitchFamily="2" charset="-122"/>
                        </a:rPr>
                        <a:t>费用</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7.</a:t>
                      </a:r>
                      <a:r>
                        <a:rPr lang="zh-CN" altLang="en-US" sz="2000" b="0" u="none">
                          <a:latin typeface="宋体" panose="02010600030101010101" pitchFamily="2" charset="-122"/>
                          <a:ea typeface="宋体" panose="02010600030101010101" pitchFamily="2" charset="-122"/>
                          <a:cs typeface="宋体" panose="02010600030101010101" pitchFamily="2" charset="-122"/>
                        </a:rPr>
                        <a:t>日期及时间</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 1.</a:t>
                      </a:r>
                      <a:r>
                        <a:rPr lang="zh-CN" altLang="en-US" sz="2000" b="0" u="none">
                          <a:latin typeface="宋体" panose="02010600030101010101" pitchFamily="2" charset="-122"/>
                          <a:ea typeface="宋体" panose="02010600030101010101" pitchFamily="2" charset="-122"/>
                          <a:cs typeface="宋体" panose="02010600030101010101" pitchFamily="2" charset="-122"/>
                        </a:rPr>
                        <a:t>生成相应订单记录</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2.</a:t>
                      </a:r>
                      <a:r>
                        <a:rPr lang="zh-CN" altLang="en-US" sz="2000" b="0" u="none">
                          <a:latin typeface="宋体" panose="02010600030101010101" pitchFamily="2" charset="-122"/>
                          <a:ea typeface="宋体" panose="02010600030101010101" pitchFamily="2" charset="-122"/>
                          <a:cs typeface="宋体" panose="02010600030101010101" pitchFamily="2" charset="-122"/>
                        </a:rPr>
                        <a:t>关闭相应房卡</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3</a:t>
                      </a:r>
                      <a:r>
                        <a:rPr lang="zh-CN" altLang="en-US" sz="2000" b="0" u="none">
                          <a:latin typeface="宋体" panose="02010600030101010101" pitchFamily="2" charset="-122"/>
                          <a:ea typeface="宋体" panose="02010600030101010101" pitchFamily="2" charset="-122"/>
                          <a:cs typeface="宋体" panose="02010600030101010101" pitchFamily="2" charset="-122"/>
                        </a:rPr>
                        <a:t>更改相应房间状态</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1.</a:t>
                      </a:r>
                      <a:r>
                        <a:rPr lang="zh-CN" altLang="en-US" sz="2000" b="0" u="none">
                          <a:latin typeface="宋体" panose="02010600030101010101" pitchFamily="2" charset="-122"/>
                          <a:ea typeface="宋体" panose="02010600030101010101" pitchFamily="2" charset="-122"/>
                          <a:cs typeface="宋体" panose="02010600030101010101" pitchFamily="2" charset="-122"/>
                        </a:rPr>
                        <a:t>退房成功</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2.</a:t>
                      </a:r>
                      <a:r>
                        <a:rPr lang="zh-CN" altLang="en-US" sz="2000" b="0" u="none">
                          <a:latin typeface="宋体" panose="02010600030101010101" pitchFamily="2" charset="-122"/>
                          <a:ea typeface="宋体" panose="02010600030101010101" pitchFamily="2" charset="-122"/>
                          <a:cs typeface="宋体" panose="02010600030101010101" pitchFamily="2" charset="-122"/>
                        </a:rPr>
                        <a:t>输出相应出错信息</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t>5.</a:t>
            </a:r>
            <a:r>
              <a:rPr lang="zh-CN" altLang="en-US" b="1"/>
              <a:t>其它非功能需</a:t>
            </a:r>
            <a:endParaRPr lang="zh-CN" altLang="en-US" b="1"/>
          </a:p>
        </p:txBody>
      </p:sp>
      <p:sp>
        <p:nvSpPr>
          <p:cNvPr id="3" name="内容占位符 2"/>
          <p:cNvSpPr>
            <a:spLocks noGrp="1"/>
          </p:cNvSpPr>
          <p:nvPr>
            <p:ph idx="1"/>
          </p:nvPr>
        </p:nvSpPr>
        <p:spPr/>
        <p:txBody>
          <a:bodyPr>
            <a:normAutofit/>
          </a:bodyPr>
          <a:p>
            <a:r>
              <a:rPr lang="zh-CN" altLang="en-US" sz="2800">
                <a:solidFill>
                  <a:schemeClr val="accent2">
                    <a:lumMod val="60000"/>
                    <a:lumOff val="40000"/>
                  </a:schemeClr>
                </a:solidFill>
              </a:rPr>
              <a:t>5.1 性能需求</a:t>
            </a:r>
            <a:endParaRPr lang="zh-CN" altLang="en-US" sz="2800">
              <a:solidFill>
                <a:schemeClr val="accent2">
                  <a:lumMod val="60000"/>
                  <a:lumOff val="40000"/>
                </a:schemeClr>
              </a:solidFill>
            </a:endParaRPr>
          </a:p>
          <a:p>
            <a:r>
              <a:rPr lang="zh-CN" altLang="en-US" sz="2800">
                <a:solidFill>
                  <a:schemeClr val="accent2">
                    <a:lumMod val="60000"/>
                    <a:lumOff val="40000"/>
                  </a:schemeClr>
                </a:solidFill>
              </a:rPr>
              <a:t>5.1.1 时间特性 </a:t>
            </a:r>
            <a:endParaRPr lang="zh-CN" altLang="en-US" sz="2800">
              <a:solidFill>
                <a:schemeClr val="accent2">
                  <a:lumMod val="60000"/>
                  <a:lumOff val="40000"/>
                </a:schemeClr>
              </a:solidFill>
            </a:endParaRPr>
          </a:p>
          <a:p>
            <a:r>
              <a:rPr lang="zh-CN" altLang="en-US" sz="2800"/>
              <a:t>页面刷新时间不能超过</a:t>
            </a:r>
            <a:r>
              <a:rPr lang="en-US" altLang="zh-CN" sz="2800"/>
              <a:t>1</a:t>
            </a:r>
            <a:r>
              <a:rPr lang="zh-CN" altLang="en-US" sz="2800"/>
              <a:t>秒，页面直接的跳转不超过</a:t>
            </a:r>
            <a:r>
              <a:rPr lang="en-US" altLang="zh-CN" sz="2800"/>
              <a:t>2</a:t>
            </a:r>
            <a:r>
              <a:rPr lang="zh-CN" altLang="en-US" sz="2800"/>
              <a:t>秒。 </a:t>
            </a:r>
            <a:endParaRPr lang="zh-CN" altLang="en-US" sz="2800"/>
          </a:p>
          <a:p>
            <a:r>
              <a:rPr lang="zh-CN" altLang="en-US" sz="2800"/>
              <a:t>满足用户需要快速得到信息的要求，页面的优化要做好，使得每个用户能感觉到能够流畅迅速的查找到自己所需要的信息。 </a:t>
            </a:r>
            <a:endParaRPr lang="zh-CN" altLang="en-US" sz="2800"/>
          </a:p>
          <a:p>
            <a:r>
              <a:rPr lang="zh-CN" altLang="en-US" sz="2800">
                <a:solidFill>
                  <a:schemeClr val="accent2">
                    <a:lumMod val="60000"/>
                    <a:lumOff val="40000"/>
                  </a:schemeClr>
                </a:solidFill>
              </a:rPr>
              <a:t>5.1.2 故障处理</a:t>
            </a:r>
            <a:r>
              <a:rPr lang="zh-CN" altLang="en-US" sz="2800"/>
              <a:t> </a:t>
            </a:r>
            <a:endParaRPr lang="zh-CN" altLang="en-US" sz="2800"/>
          </a:p>
          <a:p>
            <a:r>
              <a:rPr lang="zh-CN" altLang="en-US" sz="2800"/>
              <a:t>系统出现查询等问题时显示错误提示。</a:t>
            </a:r>
            <a:endParaRPr lang="zh-CN" altLang="en-US" sz="2800"/>
          </a:p>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62965" y="749935"/>
            <a:ext cx="10441940" cy="5212080"/>
          </a:xfrm>
          <a:prstGeom prst="rect">
            <a:avLst/>
          </a:prstGeom>
          <a:noFill/>
        </p:spPr>
        <p:txBody>
          <a:bodyPr wrap="square" rtlCol="0">
            <a:spAutoFit/>
          </a:bodyPr>
          <a:p>
            <a:r>
              <a:rPr lang="zh-CN" altLang="en-US" sz="2800">
                <a:solidFill>
                  <a:schemeClr val="accent2">
                    <a:lumMod val="60000"/>
                    <a:lumOff val="40000"/>
                  </a:schemeClr>
                </a:solidFill>
              </a:rPr>
              <a:t>5.2 安全措施需求</a:t>
            </a:r>
            <a:endParaRPr lang="zh-CN" altLang="en-US" sz="2800">
              <a:solidFill>
                <a:schemeClr val="accent2">
                  <a:lumMod val="60000"/>
                  <a:lumOff val="40000"/>
                </a:schemeClr>
              </a:solidFill>
            </a:endParaRPr>
          </a:p>
          <a:p>
            <a:r>
              <a:rPr lang="zh-CN" altLang="en-US" sz="2800"/>
              <a:t>1、用户名和密码的加密。</a:t>
            </a:r>
            <a:endParaRPr lang="zh-CN" altLang="en-US" sz="2800"/>
          </a:p>
          <a:p>
            <a:r>
              <a:rPr lang="zh-CN" altLang="en-US" sz="2800"/>
              <a:t>2、在无法登陆时提示用户名或密码错误。</a:t>
            </a:r>
            <a:endParaRPr lang="zh-CN" altLang="en-US" sz="2800"/>
          </a:p>
          <a:p>
            <a:endParaRPr lang="zh-CN" altLang="en-US" sz="2800"/>
          </a:p>
          <a:p>
            <a:r>
              <a:rPr lang="zh-CN" altLang="en-US" sz="2800">
                <a:solidFill>
                  <a:schemeClr val="accent2">
                    <a:lumMod val="60000"/>
                    <a:lumOff val="40000"/>
                  </a:schemeClr>
                </a:solidFill>
              </a:rPr>
              <a:t>5.3 安全性需求</a:t>
            </a:r>
            <a:endParaRPr lang="zh-CN" altLang="en-US" sz="2800">
              <a:solidFill>
                <a:schemeClr val="accent2">
                  <a:lumMod val="60000"/>
                  <a:lumOff val="40000"/>
                </a:schemeClr>
              </a:solidFill>
            </a:endParaRPr>
          </a:p>
          <a:p>
            <a:r>
              <a:rPr lang="zh-CN" altLang="en-US" sz="2800"/>
              <a:t>保证用户权限的正确设置，防止出现各种越权行为，保证系统的正常良好运行。 </a:t>
            </a:r>
            <a:endParaRPr lang="zh-CN" altLang="en-US" sz="2800"/>
          </a:p>
          <a:p>
            <a:r>
              <a:rPr lang="zh-CN" altLang="en-US" sz="2800"/>
              <a:t>用户的信息保密，保证安全。</a:t>
            </a:r>
            <a:endParaRPr lang="zh-CN" altLang="en-US" sz="2800"/>
          </a:p>
          <a:p>
            <a:r>
              <a:rPr lang="zh-CN" altLang="en-US" sz="2800"/>
              <a:t> 相应的防火墙。</a:t>
            </a:r>
            <a:endParaRPr lang="zh-CN" altLang="en-US" sz="2800"/>
          </a:p>
          <a:p>
            <a:r>
              <a:rPr lang="zh-CN" altLang="en-US" sz="2800">
                <a:solidFill>
                  <a:schemeClr val="accent2">
                    <a:lumMod val="60000"/>
                    <a:lumOff val="40000"/>
                  </a:schemeClr>
                </a:solidFill>
              </a:rPr>
              <a:t>5.4 操作需求</a:t>
            </a:r>
            <a:endParaRPr lang="zh-CN" altLang="en-US" sz="2800">
              <a:solidFill>
                <a:schemeClr val="accent2">
                  <a:lumMod val="60000"/>
                  <a:lumOff val="40000"/>
                </a:schemeClr>
              </a:solidFill>
            </a:endParaRPr>
          </a:p>
          <a:p>
            <a:r>
              <a:rPr lang="zh-CN" altLang="en-US" sz="2800"/>
              <a:t>系统能被现有的工作人员快速掌握并使用 。有酒店必须的一系列功能，方便酒店的管理。</a:t>
            </a:r>
            <a:endParaRPr lang="zh-CN" altLang="en-US"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08380" y="749300"/>
            <a:ext cx="8147685" cy="5638800"/>
          </a:xfrm>
          <a:prstGeom prst="rect">
            <a:avLst/>
          </a:prstGeom>
          <a:noFill/>
        </p:spPr>
        <p:txBody>
          <a:bodyPr wrap="square" rtlCol="0">
            <a:spAutoFit/>
          </a:bodyPr>
          <a:p>
            <a:r>
              <a:rPr lang="zh-CN" altLang="en-US">
                <a:solidFill>
                  <a:schemeClr val="accent2">
                    <a:lumMod val="60000"/>
                    <a:lumOff val="40000"/>
                  </a:schemeClr>
                </a:solidFill>
              </a:rPr>
              <a:t> </a:t>
            </a:r>
            <a:r>
              <a:rPr lang="zh-CN" altLang="en-US" sz="2800">
                <a:solidFill>
                  <a:schemeClr val="accent2">
                    <a:lumMod val="60000"/>
                    <a:lumOff val="40000"/>
                  </a:schemeClr>
                </a:solidFill>
              </a:rPr>
              <a:t>5.5开放性需求 </a:t>
            </a:r>
            <a:endParaRPr lang="zh-CN" altLang="en-US" sz="2800">
              <a:solidFill>
                <a:schemeClr val="accent2">
                  <a:lumMod val="60000"/>
                  <a:lumOff val="40000"/>
                </a:schemeClr>
              </a:solidFill>
            </a:endParaRPr>
          </a:p>
          <a:p>
            <a:endParaRPr lang="zh-CN" altLang="en-US" sz="2800"/>
          </a:p>
          <a:p>
            <a:r>
              <a:rPr lang="zh-CN" altLang="en-US" sz="2800"/>
              <a:t>系统应具有十分的灵活性，以适应将来功能扩展的需求。</a:t>
            </a:r>
            <a:endParaRPr lang="zh-CN" altLang="en-US" sz="2800"/>
          </a:p>
          <a:p>
            <a:endParaRPr lang="zh-CN" altLang="en-US" sz="2800"/>
          </a:p>
          <a:p>
            <a:r>
              <a:rPr lang="zh-CN" altLang="en-US" sz="2800">
                <a:solidFill>
                  <a:schemeClr val="accent2">
                    <a:lumMod val="60000"/>
                    <a:lumOff val="40000"/>
                  </a:schemeClr>
                </a:solidFill>
              </a:rPr>
              <a:t>5.6软件质量属性 </a:t>
            </a:r>
            <a:endParaRPr lang="zh-CN" altLang="en-US" sz="2800">
              <a:solidFill>
                <a:schemeClr val="accent2">
                  <a:lumMod val="60000"/>
                  <a:lumOff val="40000"/>
                </a:schemeClr>
              </a:solidFill>
            </a:endParaRPr>
          </a:p>
          <a:p>
            <a:endParaRPr lang="zh-CN" altLang="en-US" sz="2800"/>
          </a:p>
          <a:p>
            <a:r>
              <a:rPr lang="zh-CN" altLang="en-US" sz="2800"/>
              <a:t>易用性优于易学性，或者可移植性优于有效性。</a:t>
            </a:r>
            <a:endParaRPr lang="zh-CN" altLang="en-US" sz="2800"/>
          </a:p>
          <a:p>
            <a:endParaRPr lang="zh-CN" altLang="en-US" sz="2800"/>
          </a:p>
          <a:p>
            <a:r>
              <a:rPr lang="zh-CN" altLang="en-US" sz="2800">
                <a:solidFill>
                  <a:schemeClr val="accent2">
                    <a:lumMod val="60000"/>
                    <a:lumOff val="40000"/>
                  </a:schemeClr>
                </a:solidFill>
              </a:rPr>
              <a:t>5.7业务规则</a:t>
            </a:r>
            <a:endParaRPr lang="zh-CN" altLang="en-US" sz="2800">
              <a:solidFill>
                <a:schemeClr val="accent2">
                  <a:lumMod val="60000"/>
                  <a:lumOff val="40000"/>
                </a:schemeClr>
              </a:solidFill>
            </a:endParaRPr>
          </a:p>
          <a:p>
            <a:endParaRPr lang="zh-CN" altLang="en-US" sz="2800"/>
          </a:p>
          <a:p>
            <a:r>
              <a:rPr lang="zh-CN" altLang="en-US" sz="2800"/>
              <a:t>产品面向的用户主要为酒店前台工作人员用户群体，产品无各种特殊的操作规范。 </a:t>
            </a:r>
            <a:endParaRPr lang="zh-CN"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任意多边形 63"/>
          <p:cNvSpPr/>
          <p:nvPr>
            <p:custDataLst>
              <p:tags r:id="rId1"/>
            </p:custDataLst>
          </p:nvPr>
        </p:nvSpPr>
        <p:spPr>
          <a:xfrm>
            <a:off x="3549968" y="2524412"/>
            <a:ext cx="1585913" cy="1366838"/>
          </a:xfrm>
          <a:custGeom>
            <a:avLst/>
            <a:gdLst>
              <a:gd name="connsiteX0" fmla="*/ 684000 w 1585945"/>
              <a:gd name="connsiteY0" fmla="*/ 0 h 1368000"/>
              <a:gd name="connsiteX1" fmla="*/ 1354104 w 1585945"/>
              <a:gd name="connsiteY1" fmla="*/ 546150 h 1368000"/>
              <a:gd name="connsiteX2" fmla="*/ 1354466 w 1585945"/>
              <a:gd name="connsiteY2" fmla="*/ 549742 h 1368000"/>
              <a:gd name="connsiteX3" fmla="*/ 1585945 w 1585945"/>
              <a:gd name="connsiteY3" fmla="*/ 684001 h 1368000"/>
              <a:gd name="connsiteX4" fmla="*/ 1354466 w 1585945"/>
              <a:gd name="connsiteY4" fmla="*/ 818258 h 1368000"/>
              <a:gd name="connsiteX5" fmla="*/ 1354104 w 1585945"/>
              <a:gd name="connsiteY5" fmla="*/ 821850 h 1368000"/>
              <a:gd name="connsiteX6" fmla="*/ 684000 w 1585945"/>
              <a:gd name="connsiteY6" fmla="*/ 1368000 h 1368000"/>
              <a:gd name="connsiteX7" fmla="*/ 0 w 1585945"/>
              <a:gd name="connsiteY7" fmla="*/ 684000 h 1368000"/>
              <a:gd name="connsiteX8" fmla="*/ 684000 w 1585945"/>
              <a:gd name="connsiteY8"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5945" h="1368000">
                <a:moveTo>
                  <a:pt x="684000" y="0"/>
                </a:moveTo>
                <a:cubicBezTo>
                  <a:pt x="1014543" y="0"/>
                  <a:pt x="1290323" y="234463"/>
                  <a:pt x="1354104" y="546150"/>
                </a:cubicBezTo>
                <a:lnTo>
                  <a:pt x="1354466" y="549742"/>
                </a:lnTo>
                <a:lnTo>
                  <a:pt x="1585945" y="684001"/>
                </a:lnTo>
                <a:lnTo>
                  <a:pt x="1354466" y="818258"/>
                </a:lnTo>
                <a:lnTo>
                  <a:pt x="1354104" y="821850"/>
                </a:lnTo>
                <a:cubicBezTo>
                  <a:pt x="1290323" y="1133537"/>
                  <a:pt x="1014543" y="1368000"/>
                  <a:pt x="684000" y="1368000"/>
                </a:cubicBezTo>
                <a:cubicBezTo>
                  <a:pt x="306237" y="1368000"/>
                  <a:pt x="0" y="1061763"/>
                  <a:pt x="0" y="684000"/>
                </a:cubicBezTo>
                <a:cubicBezTo>
                  <a:pt x="0" y="306237"/>
                  <a:pt x="306237" y="0"/>
                  <a:pt x="6840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21" name="椭圆 20"/>
          <p:cNvSpPr/>
          <p:nvPr>
            <p:custDataLst>
              <p:tags r:id="rId2"/>
            </p:custDataLst>
          </p:nvPr>
        </p:nvSpPr>
        <p:spPr>
          <a:xfrm>
            <a:off x="3694430" y="2667287"/>
            <a:ext cx="1079500" cy="1081088"/>
          </a:xfrm>
          <a:prstGeom prst="ellipse">
            <a:avLst/>
          </a:prstGeom>
          <a:solidFill>
            <a:schemeClr val="accent1"/>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en-US" altLang="zh-CN" dirty="0">
                <a:solidFill>
                  <a:srgbClr val="FFFFFF"/>
                </a:solidFill>
                <a:latin typeface="+mj-lt"/>
                <a:ea typeface="+mj-ea"/>
                <a:cs typeface="+mj-cs"/>
              </a:rPr>
              <a:t>1.2</a:t>
            </a:r>
            <a:endParaRPr lang="en-US" altLang="zh-CN" dirty="0">
              <a:solidFill>
                <a:srgbClr val="FFFFFF"/>
              </a:solidFill>
              <a:latin typeface="+mj-lt"/>
              <a:ea typeface="+mj-ea"/>
              <a:cs typeface="+mj-cs"/>
            </a:endParaRPr>
          </a:p>
        </p:txBody>
      </p:sp>
      <p:sp>
        <p:nvSpPr>
          <p:cNvPr id="65" name="任意多边形 64"/>
          <p:cNvSpPr/>
          <p:nvPr>
            <p:custDataLst>
              <p:tags r:id="rId3"/>
            </p:custDataLst>
          </p:nvPr>
        </p:nvSpPr>
        <p:spPr>
          <a:xfrm>
            <a:off x="5299393" y="2524412"/>
            <a:ext cx="1592263" cy="1366838"/>
          </a:xfrm>
          <a:custGeom>
            <a:avLst/>
            <a:gdLst>
              <a:gd name="connsiteX0" fmla="*/ 684000 w 1593175"/>
              <a:gd name="connsiteY0" fmla="*/ 0 h 1368000"/>
              <a:gd name="connsiteX1" fmla="*/ 1354104 w 1593175"/>
              <a:gd name="connsiteY1" fmla="*/ 546150 h 1368000"/>
              <a:gd name="connsiteX2" fmla="*/ 1358043 w 1593175"/>
              <a:gd name="connsiteY2" fmla="*/ 585224 h 1368000"/>
              <a:gd name="connsiteX3" fmla="*/ 1358043 w 1593175"/>
              <a:gd name="connsiteY3" fmla="*/ 547625 h 1368000"/>
              <a:gd name="connsiteX4" fmla="*/ 1593175 w 1593175"/>
              <a:gd name="connsiteY4" fmla="*/ 684002 h 1368000"/>
              <a:gd name="connsiteX5" fmla="*/ 1358043 w 1593175"/>
              <a:gd name="connsiteY5" fmla="*/ 820378 h 1368000"/>
              <a:gd name="connsiteX6" fmla="*/ 1358043 w 1593175"/>
              <a:gd name="connsiteY6" fmla="*/ 782777 h 1368000"/>
              <a:gd name="connsiteX7" fmla="*/ 1354104 w 1593175"/>
              <a:gd name="connsiteY7" fmla="*/ 821850 h 1368000"/>
              <a:gd name="connsiteX8" fmla="*/ 684000 w 1593175"/>
              <a:gd name="connsiteY8" fmla="*/ 1368000 h 1368000"/>
              <a:gd name="connsiteX9" fmla="*/ 0 w 1593175"/>
              <a:gd name="connsiteY9" fmla="*/ 684000 h 1368000"/>
              <a:gd name="connsiteX10" fmla="*/ 684000 w 1593175"/>
              <a:gd name="connsiteY10"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3175" h="1368000">
                <a:moveTo>
                  <a:pt x="684000" y="0"/>
                </a:moveTo>
                <a:cubicBezTo>
                  <a:pt x="1014543" y="0"/>
                  <a:pt x="1290323" y="234463"/>
                  <a:pt x="1354104" y="546150"/>
                </a:cubicBezTo>
                <a:lnTo>
                  <a:pt x="1358043" y="585224"/>
                </a:lnTo>
                <a:lnTo>
                  <a:pt x="1358043" y="547625"/>
                </a:lnTo>
                <a:lnTo>
                  <a:pt x="1593175" y="684002"/>
                </a:lnTo>
                <a:lnTo>
                  <a:pt x="1358043" y="820378"/>
                </a:lnTo>
                <a:lnTo>
                  <a:pt x="1358043" y="782777"/>
                </a:lnTo>
                <a:lnTo>
                  <a:pt x="1354104" y="821850"/>
                </a:lnTo>
                <a:cubicBezTo>
                  <a:pt x="1290323" y="1133537"/>
                  <a:pt x="1014543" y="1368000"/>
                  <a:pt x="684000" y="1368000"/>
                </a:cubicBezTo>
                <a:cubicBezTo>
                  <a:pt x="306237" y="1368000"/>
                  <a:pt x="0" y="1061763"/>
                  <a:pt x="0" y="684000"/>
                </a:cubicBezTo>
                <a:cubicBezTo>
                  <a:pt x="0" y="306237"/>
                  <a:pt x="306237" y="0"/>
                  <a:pt x="684000"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42" name="椭圆 41"/>
          <p:cNvSpPr/>
          <p:nvPr>
            <p:custDataLst>
              <p:tags r:id="rId4"/>
            </p:custDataLst>
          </p:nvPr>
        </p:nvSpPr>
        <p:spPr>
          <a:xfrm>
            <a:off x="5442267" y="2667287"/>
            <a:ext cx="1081088" cy="1081088"/>
          </a:xfrm>
          <a:prstGeom prst="ellipse">
            <a:avLst/>
          </a:prstGeom>
          <a:solidFill>
            <a:schemeClr val="accent2"/>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en-US" altLang="zh-CN" dirty="0">
                <a:solidFill>
                  <a:srgbClr val="FFFFFF"/>
                </a:solidFill>
                <a:latin typeface="+mj-lt"/>
                <a:ea typeface="+mj-ea"/>
                <a:cs typeface="+mj-cs"/>
              </a:rPr>
              <a:t>1.3</a:t>
            </a:r>
            <a:endParaRPr lang="en-US" altLang="zh-CN" dirty="0">
              <a:solidFill>
                <a:srgbClr val="FFFFFF"/>
              </a:solidFill>
              <a:latin typeface="+mj-lt"/>
              <a:ea typeface="+mj-ea"/>
              <a:cs typeface="+mj-cs"/>
            </a:endParaRPr>
          </a:p>
        </p:txBody>
      </p:sp>
      <p:sp>
        <p:nvSpPr>
          <p:cNvPr id="66" name="任意多边形 65"/>
          <p:cNvSpPr/>
          <p:nvPr>
            <p:custDataLst>
              <p:tags r:id="rId5"/>
            </p:custDataLst>
          </p:nvPr>
        </p:nvSpPr>
        <p:spPr>
          <a:xfrm>
            <a:off x="7047231" y="2524412"/>
            <a:ext cx="1582737" cy="1366838"/>
          </a:xfrm>
          <a:custGeom>
            <a:avLst/>
            <a:gdLst>
              <a:gd name="connsiteX0" fmla="*/ 684000 w 1582987"/>
              <a:gd name="connsiteY0" fmla="*/ 0 h 1368000"/>
              <a:gd name="connsiteX1" fmla="*/ 1354104 w 1582987"/>
              <a:gd name="connsiteY1" fmla="*/ 546150 h 1368000"/>
              <a:gd name="connsiteX2" fmla="*/ 1354650 w 1582987"/>
              <a:gd name="connsiteY2" fmla="*/ 551567 h 1368000"/>
              <a:gd name="connsiteX3" fmla="*/ 1582987 w 1582987"/>
              <a:gd name="connsiteY3" fmla="*/ 684003 h 1368000"/>
              <a:gd name="connsiteX4" fmla="*/ 1354649 w 1582987"/>
              <a:gd name="connsiteY4" fmla="*/ 816438 h 1368000"/>
              <a:gd name="connsiteX5" fmla="*/ 1354104 w 1582987"/>
              <a:gd name="connsiteY5" fmla="*/ 821850 h 1368000"/>
              <a:gd name="connsiteX6" fmla="*/ 684000 w 1582987"/>
              <a:gd name="connsiteY6" fmla="*/ 1368000 h 1368000"/>
              <a:gd name="connsiteX7" fmla="*/ 0 w 1582987"/>
              <a:gd name="connsiteY7" fmla="*/ 684000 h 1368000"/>
              <a:gd name="connsiteX8" fmla="*/ 684000 w 1582987"/>
              <a:gd name="connsiteY8"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2987" h="1368000">
                <a:moveTo>
                  <a:pt x="684000" y="0"/>
                </a:moveTo>
                <a:cubicBezTo>
                  <a:pt x="1014543" y="0"/>
                  <a:pt x="1290323" y="234463"/>
                  <a:pt x="1354104" y="546150"/>
                </a:cubicBezTo>
                <a:lnTo>
                  <a:pt x="1354650" y="551567"/>
                </a:lnTo>
                <a:lnTo>
                  <a:pt x="1582987" y="684003"/>
                </a:lnTo>
                <a:lnTo>
                  <a:pt x="1354649" y="816438"/>
                </a:lnTo>
                <a:lnTo>
                  <a:pt x="1354104" y="821850"/>
                </a:lnTo>
                <a:cubicBezTo>
                  <a:pt x="1290323" y="1133537"/>
                  <a:pt x="1014543" y="1368000"/>
                  <a:pt x="684000" y="1368000"/>
                </a:cubicBezTo>
                <a:cubicBezTo>
                  <a:pt x="306237" y="1368000"/>
                  <a:pt x="0" y="1061763"/>
                  <a:pt x="0" y="684000"/>
                </a:cubicBezTo>
                <a:cubicBezTo>
                  <a:pt x="0" y="306237"/>
                  <a:pt x="306237" y="0"/>
                  <a:pt x="684000" y="0"/>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55" name="椭圆 54"/>
          <p:cNvSpPr/>
          <p:nvPr>
            <p:custDataLst>
              <p:tags r:id="rId6"/>
            </p:custDataLst>
          </p:nvPr>
        </p:nvSpPr>
        <p:spPr>
          <a:xfrm>
            <a:off x="7190106" y="2667287"/>
            <a:ext cx="1081087" cy="1081088"/>
          </a:xfrm>
          <a:prstGeom prst="ellipse">
            <a:avLst/>
          </a:prstGeom>
          <a:solidFill>
            <a:schemeClr val="accent3"/>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en-US" altLang="zh-CN" dirty="0">
                <a:solidFill>
                  <a:srgbClr val="FFFFFF"/>
                </a:solidFill>
                <a:latin typeface="+mj-lt"/>
                <a:ea typeface="+mj-ea"/>
                <a:cs typeface="+mj-cs"/>
              </a:rPr>
              <a:t>1.4</a:t>
            </a:r>
            <a:endParaRPr lang="en-US" altLang="zh-CN" dirty="0">
              <a:solidFill>
                <a:srgbClr val="FFFFFF"/>
              </a:solidFill>
              <a:latin typeface="+mj-lt"/>
              <a:ea typeface="+mj-ea"/>
              <a:cs typeface="+mj-cs"/>
            </a:endParaRPr>
          </a:p>
        </p:txBody>
      </p:sp>
      <p:sp>
        <p:nvSpPr>
          <p:cNvPr id="58" name="椭圆 57"/>
          <p:cNvSpPr/>
          <p:nvPr>
            <p:custDataLst>
              <p:tags r:id="rId7"/>
            </p:custDataLst>
          </p:nvPr>
        </p:nvSpPr>
        <p:spPr>
          <a:xfrm>
            <a:off x="8795068" y="2524412"/>
            <a:ext cx="1368425" cy="136683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59" name="椭圆 58"/>
          <p:cNvSpPr/>
          <p:nvPr>
            <p:custDataLst>
              <p:tags r:id="rId8"/>
            </p:custDataLst>
          </p:nvPr>
        </p:nvSpPr>
        <p:spPr>
          <a:xfrm>
            <a:off x="8937942" y="2667287"/>
            <a:ext cx="1081088" cy="1081088"/>
          </a:xfrm>
          <a:prstGeom prst="ellipse">
            <a:avLst/>
          </a:prstGeom>
          <a:solidFill>
            <a:schemeClr val="accent4"/>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en-US" altLang="zh-CN" dirty="0">
                <a:solidFill>
                  <a:srgbClr val="FFFFFF"/>
                </a:solidFill>
                <a:latin typeface="+mj-lt"/>
                <a:ea typeface="+mj-ea"/>
                <a:cs typeface="+mj-cs"/>
              </a:rPr>
              <a:t>1.5</a:t>
            </a:r>
            <a:endParaRPr lang="en-US" altLang="zh-CN" dirty="0">
              <a:solidFill>
                <a:srgbClr val="FFFFFF"/>
              </a:solidFill>
              <a:latin typeface="+mj-lt"/>
              <a:ea typeface="+mj-ea"/>
              <a:cs typeface="+mj-cs"/>
            </a:endParaRPr>
          </a:p>
        </p:txBody>
      </p:sp>
      <p:sp>
        <p:nvSpPr>
          <p:cNvPr id="15" name="文本框 14"/>
          <p:cNvSpPr txBox="1"/>
          <p:nvPr>
            <p:custDataLst>
              <p:tags r:id="rId9"/>
            </p:custDataLst>
          </p:nvPr>
        </p:nvSpPr>
        <p:spPr>
          <a:xfrm>
            <a:off x="1583690" y="4262725"/>
            <a:ext cx="1511300" cy="1562400"/>
          </a:xfrm>
          <a:prstGeom prst="rect">
            <a:avLst/>
          </a:prstGeom>
          <a:noFill/>
        </p:spPr>
        <p:txBody>
          <a:bodyPr>
            <a:normAutofit/>
          </a:bodyPr>
          <a:lstStyle/>
          <a:p>
            <a:pPr algn="ctr" eaLnBrk="1" hangingPunct="1">
              <a:lnSpc>
                <a:spcPct val="130000"/>
              </a:lnSpc>
              <a:spcBef>
                <a:spcPts val="0"/>
              </a:spcBef>
              <a:spcAft>
                <a:spcPts val="0"/>
              </a:spcAft>
              <a:defRPr/>
            </a:pPr>
            <a:r>
              <a:rPr lang="zh-CN" altLang="en-US" sz="2000" b="1" dirty="0">
                <a:latin typeface="+mn-lt"/>
                <a:ea typeface="+mn-ea"/>
              </a:rPr>
              <a:t>编写目的</a:t>
            </a:r>
            <a:endParaRPr lang="zh-CN" altLang="en-US" sz="2000" b="1" dirty="0">
              <a:latin typeface="+mn-lt"/>
              <a:ea typeface="+mn-ea"/>
            </a:endParaRPr>
          </a:p>
        </p:txBody>
      </p:sp>
      <p:sp>
        <p:nvSpPr>
          <p:cNvPr id="16" name="文本框 15"/>
          <p:cNvSpPr txBox="1"/>
          <p:nvPr>
            <p:custDataLst>
              <p:tags r:id="rId10"/>
            </p:custDataLst>
          </p:nvPr>
        </p:nvSpPr>
        <p:spPr>
          <a:xfrm>
            <a:off x="3550602" y="4262725"/>
            <a:ext cx="1512888" cy="1562400"/>
          </a:xfrm>
          <a:prstGeom prst="rect">
            <a:avLst/>
          </a:prstGeom>
          <a:noFill/>
        </p:spPr>
        <p:txBody>
          <a:bodyPr>
            <a:normAutofit/>
          </a:bodyPr>
          <a:lstStyle/>
          <a:p>
            <a:pPr algn="ctr" eaLnBrk="1" hangingPunct="1">
              <a:lnSpc>
                <a:spcPct val="130000"/>
              </a:lnSpc>
              <a:spcBef>
                <a:spcPts val="0"/>
              </a:spcBef>
              <a:spcAft>
                <a:spcPts val="0"/>
              </a:spcAft>
              <a:defRPr/>
            </a:pPr>
            <a:r>
              <a:rPr lang="zh-CN" altLang="en-US" sz="2000" b="1" dirty="0">
                <a:latin typeface="+mn-lt"/>
                <a:ea typeface="+mn-ea"/>
              </a:rPr>
              <a:t>项目风险</a:t>
            </a:r>
            <a:endParaRPr lang="zh-CN" altLang="en-US" sz="2000" b="1" dirty="0">
              <a:latin typeface="+mn-lt"/>
              <a:ea typeface="+mn-ea"/>
            </a:endParaRPr>
          </a:p>
        </p:txBody>
      </p:sp>
      <p:sp>
        <p:nvSpPr>
          <p:cNvPr id="17" name="文本框 16"/>
          <p:cNvSpPr txBox="1"/>
          <p:nvPr>
            <p:custDataLst>
              <p:tags r:id="rId11"/>
            </p:custDataLst>
          </p:nvPr>
        </p:nvSpPr>
        <p:spPr>
          <a:xfrm>
            <a:off x="5379721" y="4262725"/>
            <a:ext cx="1512887" cy="1562400"/>
          </a:xfrm>
          <a:prstGeom prst="rect">
            <a:avLst/>
          </a:prstGeom>
          <a:noFill/>
        </p:spPr>
        <p:txBody>
          <a:bodyPr>
            <a:normAutofit/>
          </a:bodyPr>
          <a:lstStyle/>
          <a:p>
            <a:pPr algn="ctr" eaLnBrk="1" hangingPunct="1">
              <a:lnSpc>
                <a:spcPct val="130000"/>
              </a:lnSpc>
              <a:spcBef>
                <a:spcPts val="0"/>
              </a:spcBef>
              <a:spcAft>
                <a:spcPts val="0"/>
              </a:spcAft>
              <a:defRPr/>
            </a:pPr>
            <a:r>
              <a:rPr lang="zh-CN" altLang="en-US" sz="2000" b="1" dirty="0">
                <a:latin typeface="+mn-lt"/>
                <a:ea typeface="+mn-ea"/>
              </a:rPr>
              <a:t>预期读者</a:t>
            </a:r>
            <a:endParaRPr lang="zh-CN" altLang="en-US" sz="2000" b="1" dirty="0">
              <a:latin typeface="+mn-lt"/>
              <a:ea typeface="+mn-ea"/>
            </a:endParaRPr>
          </a:p>
        </p:txBody>
      </p:sp>
      <p:sp>
        <p:nvSpPr>
          <p:cNvPr id="18" name="文本框 17"/>
          <p:cNvSpPr txBox="1"/>
          <p:nvPr>
            <p:custDataLst>
              <p:tags r:id="rId12"/>
            </p:custDataLst>
          </p:nvPr>
        </p:nvSpPr>
        <p:spPr>
          <a:xfrm>
            <a:off x="7047547" y="4262725"/>
            <a:ext cx="1512888" cy="1562400"/>
          </a:xfrm>
          <a:prstGeom prst="rect">
            <a:avLst/>
          </a:prstGeom>
          <a:noFill/>
        </p:spPr>
        <p:txBody>
          <a:bodyPr>
            <a:normAutofit/>
          </a:bodyPr>
          <a:lstStyle/>
          <a:p>
            <a:pPr algn="ctr" eaLnBrk="1" hangingPunct="1">
              <a:lnSpc>
                <a:spcPct val="130000"/>
              </a:lnSpc>
              <a:spcBef>
                <a:spcPts val="0"/>
              </a:spcBef>
              <a:spcAft>
                <a:spcPts val="0"/>
              </a:spcAft>
              <a:defRPr/>
            </a:pPr>
            <a:r>
              <a:rPr lang="zh-CN" altLang="en-US" sz="2000" b="1" dirty="0">
                <a:latin typeface="+mn-lt"/>
                <a:ea typeface="+mn-ea"/>
              </a:rPr>
              <a:t>产品范围</a:t>
            </a:r>
            <a:endParaRPr lang="zh-CN" altLang="en-US" sz="2000" b="1" dirty="0">
              <a:latin typeface="+mn-lt"/>
              <a:ea typeface="+mn-ea"/>
            </a:endParaRPr>
          </a:p>
        </p:txBody>
      </p:sp>
      <p:sp>
        <p:nvSpPr>
          <p:cNvPr id="20" name="文本框 19"/>
          <p:cNvSpPr txBox="1"/>
          <p:nvPr>
            <p:custDataLst>
              <p:tags r:id="rId13"/>
            </p:custDataLst>
          </p:nvPr>
        </p:nvSpPr>
        <p:spPr>
          <a:xfrm>
            <a:off x="1249333" y="925483"/>
            <a:ext cx="7721989" cy="665019"/>
          </a:xfrm>
          <a:prstGeom prst="rect">
            <a:avLst/>
          </a:prstGeom>
        </p:spPr>
        <p:txBody>
          <a:bodyPr vert="horz" wrap="square" lIns="91440" tIns="45720" rIns="91440" bIns="45720" rtlCol="0" anchor="b">
            <a:normAutofit/>
          </a:bodyPr>
          <a:lstStyle>
            <a:lvl1pPr defTabSz="914400" eaLnBrk="1" latinLnBrk="0" hangingPunct="1">
              <a:lnSpc>
                <a:spcPct val="90000"/>
              </a:lnSpc>
              <a:buNone/>
              <a:defRPr sz="3200" b="1" i="0" baseline="0">
                <a:solidFill>
                  <a:schemeClr val="accent1">
                    <a:lumMod val="75000"/>
                  </a:schemeClr>
                </a:solidFill>
                <a:effectLst/>
                <a:latin typeface="+mj-lt"/>
                <a:ea typeface="+mj-ea"/>
                <a:cs typeface="+mj-cs"/>
              </a:defRPr>
            </a:lvl1pPr>
          </a:lstStyle>
          <a:p>
            <a:r>
              <a:rPr lang="en-US" altLang="zh-CN" sz="3600" dirty="0">
                <a:latin typeface="+mj-ea"/>
              </a:rPr>
              <a:t>1.</a:t>
            </a:r>
            <a:r>
              <a:rPr lang="zh-CN" altLang="en-US" sz="3600" dirty="0">
                <a:latin typeface="+mj-ea"/>
              </a:rPr>
              <a:t>引言</a:t>
            </a:r>
            <a:endParaRPr lang="zh-CN" altLang="en-US" sz="3600" dirty="0">
              <a:latin typeface="+mj-ea"/>
            </a:endParaRPr>
          </a:p>
        </p:txBody>
      </p:sp>
      <p:sp>
        <p:nvSpPr>
          <p:cNvPr id="2" name="椭圆 1"/>
          <p:cNvSpPr/>
          <p:nvPr>
            <p:custDataLst>
              <p:tags r:id="rId14"/>
            </p:custDataLst>
          </p:nvPr>
        </p:nvSpPr>
        <p:spPr>
          <a:xfrm>
            <a:off x="1799590" y="2667287"/>
            <a:ext cx="1079500" cy="1081088"/>
          </a:xfrm>
          <a:prstGeom prst="ellipse">
            <a:avLst/>
          </a:prstGeom>
          <a:solidFill>
            <a:schemeClr val="accent2">
              <a:lumMod val="60000"/>
              <a:lumOff val="40000"/>
            </a:schemeClr>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hangingPunct="1">
              <a:spcBef>
                <a:spcPts val="0"/>
              </a:spcBef>
              <a:spcAft>
                <a:spcPts val="0"/>
              </a:spcAft>
              <a:defRPr/>
            </a:pPr>
            <a:r>
              <a:rPr lang="en-US" altLang="zh-CN" dirty="0">
                <a:solidFill>
                  <a:srgbClr val="FFFFFF"/>
                </a:solidFill>
                <a:latin typeface="+mj-lt"/>
                <a:ea typeface="+mj-ea"/>
                <a:cs typeface="+mj-cs"/>
              </a:rPr>
              <a:t>1.1</a:t>
            </a:r>
            <a:endParaRPr lang="en-US" altLang="zh-CN" dirty="0">
              <a:solidFill>
                <a:srgbClr val="FFFFFF"/>
              </a:solidFill>
              <a:latin typeface="+mj-lt"/>
              <a:ea typeface="+mj-ea"/>
              <a:cs typeface="+mj-cs"/>
            </a:endParaRPr>
          </a:p>
        </p:txBody>
      </p:sp>
      <p:sp>
        <p:nvSpPr>
          <p:cNvPr id="3" name="任意多边形 2"/>
          <p:cNvSpPr/>
          <p:nvPr>
            <p:custDataLst>
              <p:tags r:id="rId15"/>
            </p:custDataLst>
          </p:nvPr>
        </p:nvSpPr>
        <p:spPr>
          <a:xfrm>
            <a:off x="1655128" y="2524412"/>
            <a:ext cx="1585913" cy="1366838"/>
          </a:xfrm>
          <a:custGeom>
            <a:avLst/>
            <a:gdLst>
              <a:gd name="connsiteX0" fmla="*/ 684000 w 1585945"/>
              <a:gd name="connsiteY0" fmla="*/ 0 h 1368000"/>
              <a:gd name="connsiteX1" fmla="*/ 1354104 w 1585945"/>
              <a:gd name="connsiteY1" fmla="*/ 546150 h 1368000"/>
              <a:gd name="connsiteX2" fmla="*/ 1354466 w 1585945"/>
              <a:gd name="connsiteY2" fmla="*/ 549742 h 1368000"/>
              <a:gd name="connsiteX3" fmla="*/ 1585945 w 1585945"/>
              <a:gd name="connsiteY3" fmla="*/ 684001 h 1368000"/>
              <a:gd name="connsiteX4" fmla="*/ 1354466 w 1585945"/>
              <a:gd name="connsiteY4" fmla="*/ 818258 h 1368000"/>
              <a:gd name="connsiteX5" fmla="*/ 1354104 w 1585945"/>
              <a:gd name="connsiteY5" fmla="*/ 821850 h 1368000"/>
              <a:gd name="connsiteX6" fmla="*/ 684000 w 1585945"/>
              <a:gd name="connsiteY6" fmla="*/ 1368000 h 1368000"/>
              <a:gd name="connsiteX7" fmla="*/ 0 w 1585945"/>
              <a:gd name="connsiteY7" fmla="*/ 684000 h 1368000"/>
              <a:gd name="connsiteX8" fmla="*/ 684000 w 1585945"/>
              <a:gd name="connsiteY8"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5945" h="1368000">
                <a:moveTo>
                  <a:pt x="684000" y="0"/>
                </a:moveTo>
                <a:cubicBezTo>
                  <a:pt x="1014543" y="0"/>
                  <a:pt x="1290323" y="234463"/>
                  <a:pt x="1354104" y="546150"/>
                </a:cubicBezTo>
                <a:lnTo>
                  <a:pt x="1354466" y="549742"/>
                </a:lnTo>
                <a:lnTo>
                  <a:pt x="1585945" y="684001"/>
                </a:lnTo>
                <a:lnTo>
                  <a:pt x="1354466" y="818258"/>
                </a:lnTo>
                <a:lnTo>
                  <a:pt x="1354104" y="821850"/>
                </a:lnTo>
                <a:cubicBezTo>
                  <a:pt x="1290323" y="1133537"/>
                  <a:pt x="1014543" y="1368000"/>
                  <a:pt x="684000" y="1368000"/>
                </a:cubicBezTo>
                <a:cubicBezTo>
                  <a:pt x="306237" y="1368000"/>
                  <a:pt x="0" y="1061763"/>
                  <a:pt x="0" y="684000"/>
                </a:cubicBezTo>
                <a:cubicBezTo>
                  <a:pt x="0" y="306237"/>
                  <a:pt x="306237" y="0"/>
                  <a:pt x="6840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hangingPunct="1">
              <a:spcBef>
                <a:spcPts val="0"/>
              </a:spcBef>
              <a:spcAft>
                <a:spcPts val="0"/>
              </a:spcAft>
              <a:defRPr/>
            </a:pPr>
            <a:endParaRPr lang="zh-CN" altLang="en-US">
              <a:solidFill>
                <a:srgbClr val="FFFFFF"/>
              </a:solidFill>
            </a:endParaRPr>
          </a:p>
        </p:txBody>
      </p:sp>
      <p:sp>
        <p:nvSpPr>
          <p:cNvPr id="4" name="椭圆 3"/>
          <p:cNvSpPr/>
          <p:nvPr>
            <p:custDataLst>
              <p:tags r:id="rId16"/>
            </p:custDataLst>
          </p:nvPr>
        </p:nvSpPr>
        <p:spPr>
          <a:xfrm>
            <a:off x="1799590" y="2667287"/>
            <a:ext cx="1079500" cy="1081088"/>
          </a:xfrm>
          <a:prstGeom prst="ellipse">
            <a:avLst/>
          </a:prstGeom>
          <a:solidFill>
            <a:schemeClr val="accent2">
              <a:lumMod val="20000"/>
              <a:lumOff val="80000"/>
            </a:schemeClr>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hangingPunct="1">
              <a:spcBef>
                <a:spcPts val="0"/>
              </a:spcBef>
              <a:spcAft>
                <a:spcPts val="0"/>
              </a:spcAft>
              <a:defRPr/>
            </a:pPr>
            <a:r>
              <a:rPr lang="en-US" altLang="zh-CN" dirty="0">
                <a:solidFill>
                  <a:srgbClr val="FFFFFF"/>
                </a:solidFill>
                <a:latin typeface="+mj-lt"/>
                <a:ea typeface="+mj-ea"/>
                <a:cs typeface="+mj-cs"/>
              </a:rPr>
              <a:t>1.1</a:t>
            </a:r>
            <a:endParaRPr lang="en-US" altLang="zh-CN" dirty="0">
              <a:solidFill>
                <a:srgbClr val="FFFFFF"/>
              </a:solidFill>
              <a:latin typeface="+mj-lt"/>
              <a:ea typeface="+mj-ea"/>
              <a:cs typeface="+mj-cs"/>
            </a:endParaRPr>
          </a:p>
        </p:txBody>
      </p:sp>
      <p:sp>
        <p:nvSpPr>
          <p:cNvPr id="5" name="文本框 4"/>
          <p:cNvSpPr txBox="1"/>
          <p:nvPr>
            <p:custDataLst>
              <p:tags r:id="rId17"/>
            </p:custDataLst>
          </p:nvPr>
        </p:nvSpPr>
        <p:spPr>
          <a:xfrm>
            <a:off x="8795386" y="4262725"/>
            <a:ext cx="1512887" cy="1562400"/>
          </a:xfrm>
          <a:prstGeom prst="rect">
            <a:avLst/>
          </a:prstGeom>
          <a:noFill/>
        </p:spPr>
        <p:txBody>
          <a:bodyPr>
            <a:normAutofit/>
          </a:bodyPr>
          <a:p>
            <a:pPr algn="ctr" eaLnBrk="1" hangingPunct="1">
              <a:lnSpc>
                <a:spcPct val="130000"/>
              </a:lnSpc>
              <a:spcBef>
                <a:spcPts val="0"/>
              </a:spcBef>
              <a:spcAft>
                <a:spcPts val="0"/>
              </a:spcAft>
              <a:defRPr/>
            </a:pPr>
            <a:r>
              <a:rPr lang="zh-CN" altLang="en-US" sz="2000" b="1" dirty="0">
                <a:latin typeface="+mn-lt"/>
                <a:ea typeface="+mn-ea"/>
              </a:rPr>
              <a:t>参考文献</a:t>
            </a:r>
            <a:endParaRPr lang="zh-CN" altLang="en-US" sz="2000" b="1" dirty="0">
              <a:latin typeface="+mn-lt"/>
              <a:ea typeface="+mn-ea"/>
            </a:endParaRPr>
          </a:p>
        </p:txBody>
      </p:sp>
    </p:spTree>
    <p:custDataLst>
      <p:tags r:id="rId18"/>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63980" y="396240"/>
            <a:ext cx="9211945" cy="5638800"/>
          </a:xfrm>
          <a:prstGeom prst="rect">
            <a:avLst/>
          </a:prstGeom>
          <a:noFill/>
        </p:spPr>
        <p:txBody>
          <a:bodyPr wrap="square" rtlCol="0">
            <a:spAutoFit/>
          </a:bodyPr>
          <a:p>
            <a:pPr marL="0" indent="0" algn="l"/>
            <a:r>
              <a:rPr lang="en-US" altLang="zh-CN" sz="2800">
                <a:solidFill>
                  <a:schemeClr val="accent2">
                    <a:lumMod val="60000"/>
                    <a:lumOff val="40000"/>
                  </a:schemeClr>
                </a:solidFill>
                <a:latin typeface="黑体" panose="02010609060101010101" charset="-122"/>
                <a:ea typeface="黑体" panose="02010609060101010101" charset="-122"/>
                <a:cs typeface="黑体" panose="02010609060101010101" charset="-122"/>
                <a:sym typeface="+mn-ea"/>
              </a:rPr>
              <a:t>5.8</a:t>
            </a:r>
            <a:r>
              <a:rPr lang="zh-CN" altLang="en-US" sz="2800">
                <a:solidFill>
                  <a:schemeClr val="accent2">
                    <a:lumMod val="60000"/>
                    <a:lumOff val="40000"/>
                  </a:schemeClr>
                </a:solidFill>
                <a:latin typeface="黑体" panose="02010609060101010101" charset="-122"/>
                <a:ea typeface="黑体" panose="02010609060101010101" charset="-122"/>
                <a:cs typeface="黑体" panose="02010609060101010101" charset="-122"/>
                <a:sym typeface="+mn-ea"/>
              </a:rPr>
              <a:t>可靠性和可用性需求</a:t>
            </a:r>
            <a:r>
              <a:rPr lang="zh-CN" altLang="en-US" sz="2800">
                <a:latin typeface="黑体" panose="02010609060101010101" charset="-122"/>
                <a:ea typeface="黑体" panose="02010609060101010101" charset="-122"/>
                <a:cs typeface="黑体" panose="02010609060101010101"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sym typeface="+mn-ea"/>
              </a:rPr>
              <a:t>可靠性需求：尽可能少的出现故障，避免酒店的财产损失。可用性需求：在有客户入住的时候，需保证系统可用。  </a:t>
            </a:r>
            <a:endParaRPr lang="zh-CN" altLang="en-US" sz="2800">
              <a:latin typeface="黑体" panose="02010609060101010101" charset="-122"/>
              <a:ea typeface="黑体" panose="02010609060101010101" charset="-122"/>
              <a:cs typeface="黑体" panose="02010609060101010101" charset="-122"/>
              <a:sym typeface="+mn-ea"/>
            </a:endParaRPr>
          </a:p>
          <a:p>
            <a:pPr marL="0" indent="0" algn="l"/>
            <a:r>
              <a:rPr lang="en-US" altLang="zh-CN" sz="2800">
                <a:solidFill>
                  <a:schemeClr val="accent2">
                    <a:lumMod val="60000"/>
                    <a:lumOff val="40000"/>
                  </a:schemeClr>
                </a:solidFill>
                <a:latin typeface="黑体" panose="02010609060101010101" charset="-122"/>
                <a:ea typeface="黑体" panose="02010609060101010101" charset="-122"/>
                <a:cs typeface="黑体" panose="02010609060101010101" charset="-122"/>
                <a:sym typeface="+mn-ea"/>
              </a:rPr>
              <a:t>5.9</a:t>
            </a:r>
            <a:r>
              <a:rPr lang="zh-CN" altLang="en-US" sz="2800">
                <a:solidFill>
                  <a:schemeClr val="accent2">
                    <a:lumMod val="60000"/>
                    <a:lumOff val="40000"/>
                  </a:schemeClr>
                </a:solidFill>
                <a:latin typeface="黑体" panose="02010609060101010101" charset="-122"/>
                <a:ea typeface="黑体" panose="02010609060101010101" charset="-122"/>
                <a:cs typeface="黑体" panose="02010609060101010101" charset="-122"/>
                <a:sym typeface="+mn-ea"/>
              </a:rPr>
              <a:t>约束</a:t>
            </a:r>
            <a:endParaRPr lang="zh-CN" altLang="en-US" sz="2800">
              <a:solidFill>
                <a:schemeClr val="accent2">
                  <a:lumMod val="60000"/>
                  <a:lumOff val="40000"/>
                </a:schemeClr>
              </a:solidFill>
              <a:latin typeface="黑体" panose="02010609060101010101" charset="-122"/>
              <a:ea typeface="黑体" panose="02010609060101010101" charset="-122"/>
              <a:cs typeface="黑体" panose="02010609060101010101" charset="-122"/>
              <a:sym typeface="+mn-ea"/>
            </a:endParaRPr>
          </a:p>
          <a:p>
            <a:pPr marL="0" indent="0" algn="l"/>
            <a:r>
              <a:rPr lang="zh-CN" altLang="en-US" sz="2800">
                <a:latin typeface="黑体" panose="02010609060101010101" charset="-122"/>
                <a:ea typeface="黑体" panose="02010609060101010101" charset="-122"/>
                <a:cs typeface="黑体" panose="02010609060101010101" charset="-122"/>
                <a:sym typeface="+mn-ea"/>
              </a:rPr>
              <a:t> </a:t>
            </a:r>
            <a:endParaRPr lang="zh-CN" altLang="en-US" sz="2800">
              <a:latin typeface="黑体" panose="02010609060101010101" charset="-122"/>
              <a:ea typeface="黑体" panose="02010609060101010101" charset="-122"/>
              <a:cs typeface="黑体" panose="02010609060101010101" charset="-122"/>
              <a:sym typeface="+mn-ea"/>
            </a:endParaRPr>
          </a:p>
          <a:p>
            <a:pPr marL="0" indent="0" algn="l"/>
            <a:r>
              <a:rPr lang="en-US" altLang="zh-CN" sz="2800">
                <a:latin typeface="黑体" panose="02010609060101010101" charset="-122"/>
                <a:ea typeface="黑体" panose="02010609060101010101" charset="-122"/>
                <a:cs typeface="黑体" panose="02010609060101010101" charset="-122"/>
                <a:sym typeface="+mn-ea"/>
              </a:rPr>
              <a:t>Eclipse</a:t>
            </a:r>
            <a:r>
              <a:rPr lang="zh-CN" altLang="en-US" sz="2800">
                <a:latin typeface="黑体" panose="02010609060101010101" charset="-122"/>
                <a:ea typeface="黑体" panose="02010609060101010101" charset="-122"/>
                <a:cs typeface="黑体" panose="02010609060101010101" charset="-122"/>
                <a:sym typeface="+mn-ea"/>
              </a:rPr>
              <a:t>编程，</a:t>
            </a:r>
            <a:r>
              <a:rPr lang="en-US" altLang="zh-CN" sz="2800">
                <a:latin typeface="Arial" panose="020B0604020202020204" pitchFamily="34" charset="0"/>
                <a:ea typeface="Arial" panose="020B0604020202020204" pitchFamily="34" charset="0"/>
                <a:cs typeface="Arial" panose="020B0604020202020204" pitchFamily="34" charset="0"/>
                <a:sym typeface="+mn-ea"/>
              </a:rPr>
              <a:t>java</a:t>
            </a:r>
            <a:r>
              <a:rPr lang="zh-CN" altLang="en-US" sz="2800">
                <a:latin typeface="黑体" panose="02010609060101010101" charset="-122"/>
                <a:ea typeface="黑体" panose="02010609060101010101" charset="-122"/>
                <a:cs typeface="黑体" panose="02010609060101010101" charset="-122"/>
                <a:sym typeface="+mn-ea"/>
              </a:rPr>
              <a:t>语言，</a:t>
            </a:r>
            <a:r>
              <a:rPr lang="en-US" altLang="zh-CN" sz="2800">
                <a:latin typeface="Arial" panose="020B0604020202020204" pitchFamily="34" charset="0"/>
                <a:ea typeface="Arial" panose="020B0604020202020204" pitchFamily="34" charset="0"/>
                <a:cs typeface="Arial" panose="020B0604020202020204" pitchFamily="34" charset="0"/>
                <a:sym typeface="+mn-ea"/>
              </a:rPr>
              <a:t>pc</a:t>
            </a:r>
            <a:r>
              <a:rPr lang="zh-CN" altLang="en-US" sz="2800">
                <a:latin typeface="黑体" panose="02010609060101010101" charset="-122"/>
                <a:ea typeface="黑体" panose="02010609060101010101" charset="-122"/>
                <a:cs typeface="黑体" panose="02010609060101010101" charset="-122"/>
                <a:sym typeface="+mn-ea"/>
              </a:rPr>
              <a:t>平台，</a:t>
            </a:r>
            <a:r>
              <a:rPr lang="en-US" altLang="zh-CN" sz="2800">
                <a:latin typeface="黑体" panose="02010609060101010101" charset="-122"/>
                <a:ea typeface="黑体" panose="02010609060101010101" charset="-122"/>
                <a:cs typeface="黑体" panose="02010609060101010101" charset="-122"/>
                <a:sym typeface="+mn-ea"/>
              </a:rPr>
              <a:t>mysql</a:t>
            </a:r>
            <a:r>
              <a:rPr lang="zh-CN" altLang="en-US" sz="2800">
                <a:latin typeface="黑体" panose="02010609060101010101" charset="-122"/>
                <a:ea typeface="黑体" panose="02010609060101010101" charset="-122"/>
                <a:cs typeface="黑体" panose="02010609060101010101" charset="-122"/>
                <a:sym typeface="+mn-ea"/>
              </a:rPr>
              <a:t>数据库。</a:t>
            </a:r>
            <a:endParaRPr lang="zh-CN" altLang="en-US" sz="2800">
              <a:latin typeface="黑体" panose="02010609060101010101" charset="-122"/>
              <a:ea typeface="黑体" panose="02010609060101010101" charset="-122"/>
              <a:cs typeface="黑体" panose="02010609060101010101" charset="-122"/>
              <a:sym typeface="+mn-ea"/>
            </a:endParaRPr>
          </a:p>
          <a:p>
            <a:pPr marL="0" indent="0" algn="l"/>
            <a:r>
              <a:rPr lang="zh-CN" altLang="en-US" sz="2800">
                <a:latin typeface="黑体" panose="02010609060101010101" charset="-122"/>
                <a:ea typeface="黑体" panose="02010609060101010101" charset="-122"/>
                <a:cs typeface="黑体" panose="02010609060101010101" charset="-122"/>
                <a:sym typeface="+mn-ea"/>
              </a:rPr>
              <a:t> </a:t>
            </a:r>
            <a:endParaRPr lang="zh-CN" altLang="en-US" sz="2800">
              <a:latin typeface="黑体" panose="02010609060101010101" charset="-122"/>
              <a:ea typeface="黑体" panose="02010609060101010101" charset="-122"/>
              <a:cs typeface="黑体" panose="02010609060101010101" charset="-122"/>
              <a:sym typeface="+mn-ea"/>
            </a:endParaRPr>
          </a:p>
          <a:p>
            <a:pPr marL="0" indent="0" algn="l"/>
            <a:r>
              <a:rPr lang="en-US" altLang="zh-CN" sz="2800">
                <a:solidFill>
                  <a:schemeClr val="accent2">
                    <a:lumMod val="60000"/>
                    <a:lumOff val="40000"/>
                  </a:schemeClr>
                </a:solidFill>
                <a:latin typeface="黑体" panose="02010609060101010101" charset="-122"/>
                <a:ea typeface="黑体" panose="02010609060101010101" charset="-122"/>
                <a:cs typeface="黑体" panose="02010609060101010101" charset="-122"/>
                <a:sym typeface="+mn-ea"/>
              </a:rPr>
              <a:t>5.10</a:t>
            </a:r>
            <a:r>
              <a:rPr lang="zh-CN" altLang="en-US" sz="2800">
                <a:solidFill>
                  <a:schemeClr val="accent2">
                    <a:lumMod val="60000"/>
                    <a:lumOff val="40000"/>
                  </a:schemeClr>
                </a:solidFill>
                <a:latin typeface="黑体" panose="02010609060101010101" charset="-122"/>
                <a:ea typeface="黑体" panose="02010609060101010101" charset="-122"/>
                <a:cs typeface="黑体" panose="02010609060101010101" charset="-122"/>
                <a:sym typeface="+mn-ea"/>
              </a:rPr>
              <a:t>逆向需求</a:t>
            </a:r>
            <a:endParaRPr lang="zh-CN" altLang="en-US" sz="2800">
              <a:solidFill>
                <a:schemeClr val="accent2">
                  <a:lumMod val="60000"/>
                  <a:lumOff val="40000"/>
                </a:schemeClr>
              </a:solidFill>
              <a:latin typeface="黑体" panose="02010609060101010101" charset="-122"/>
              <a:ea typeface="黑体" panose="02010609060101010101" charset="-122"/>
              <a:cs typeface="黑体" panose="02010609060101010101" charset="-122"/>
              <a:sym typeface="+mn-ea"/>
            </a:endParaRPr>
          </a:p>
          <a:p>
            <a:pPr marL="0" indent="0" algn="l"/>
            <a:r>
              <a:rPr lang="zh-CN" altLang="en-US" sz="2800">
                <a:latin typeface="黑体" panose="02010609060101010101" charset="-122"/>
                <a:ea typeface="黑体" panose="02010609060101010101" charset="-122"/>
                <a:cs typeface="黑体" panose="02010609060101010101" charset="-122"/>
                <a:sym typeface="+mn-ea"/>
              </a:rPr>
              <a:t>  暂时不考虑客户预约或者在线点餐等服务。</a:t>
            </a:r>
            <a:endParaRPr lang="zh-CN" altLang="en-US" sz="2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1197296">
            <a:off x="537425" y="1048495"/>
            <a:ext cx="6509434" cy="114495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2" name="标题 1"/>
          <p:cNvSpPr>
            <a:spLocks noGrp="1"/>
          </p:cNvSpPr>
          <p:nvPr>
            <p:ph type="title"/>
            <p:custDataLst>
              <p:tags r:id="rId2"/>
            </p:custDataLst>
          </p:nvPr>
        </p:nvSpPr>
        <p:spPr>
          <a:xfrm rot="21180000">
            <a:off x="308818" y="843349"/>
            <a:ext cx="6306170" cy="1144278"/>
          </a:xfrm>
        </p:spPr>
        <p:txBody>
          <a:bodyPr>
            <a:normAutofit/>
          </a:bodyPr>
          <a:lstStyle/>
          <a:p>
            <a:r>
              <a:rPr lang="zh-CN" altLang="en-US" sz="3200" smtClean="0"/>
              <a:t>本次作业的小组分工</a:t>
            </a:r>
            <a:endParaRPr lang="zh-CN" altLang="en-US" sz="3200" smtClean="0"/>
          </a:p>
        </p:txBody>
      </p:sp>
      <p:sp>
        <p:nvSpPr>
          <p:cNvPr id="5" name="文本框 4"/>
          <p:cNvSpPr txBox="1"/>
          <p:nvPr/>
        </p:nvSpPr>
        <p:spPr>
          <a:xfrm rot="21180000">
            <a:off x="3215640" y="3192780"/>
            <a:ext cx="5541645" cy="1798320"/>
          </a:xfrm>
          <a:prstGeom prst="rect">
            <a:avLst/>
          </a:prstGeom>
          <a:noFill/>
        </p:spPr>
        <p:txBody>
          <a:bodyPr wrap="none" rtlCol="0">
            <a:spAutoFit/>
          </a:bodyPr>
          <a:p>
            <a:pPr algn="l"/>
            <a:r>
              <a:rPr lang="zh-CN" altLang="en-US" sz="2800" b="1"/>
              <a:t>吕政凯：</a:t>
            </a:r>
            <a:r>
              <a:rPr lang="en-US" altLang="zh-CN" sz="2800" b="1"/>
              <a:t>39</a:t>
            </a:r>
            <a:r>
              <a:rPr lang="en-US" altLang="zh-CN" sz="2800" b="1"/>
              <a:t>%word</a:t>
            </a:r>
            <a:r>
              <a:rPr lang="zh-CN" altLang="en-US" sz="2800" b="1"/>
              <a:t>编写</a:t>
            </a:r>
            <a:endParaRPr lang="zh-CN" altLang="en-US" sz="2800" b="1"/>
          </a:p>
          <a:p>
            <a:pPr algn="l"/>
            <a:r>
              <a:rPr lang="zh-CN" altLang="en-US" sz="2800" b="1">
                <a:sym typeface="+mn-ea"/>
              </a:rPr>
              <a:t>刘聪聪：</a:t>
            </a:r>
            <a:r>
              <a:rPr lang="en-US" altLang="zh-CN" sz="2800" b="1">
                <a:sym typeface="+mn-ea"/>
              </a:rPr>
              <a:t>33</a:t>
            </a:r>
            <a:r>
              <a:rPr lang="en-US" altLang="zh-CN" sz="2800" b="1">
                <a:sym typeface="+mn-ea"/>
              </a:rPr>
              <a:t>%ppt</a:t>
            </a:r>
            <a:r>
              <a:rPr lang="zh-CN" altLang="en-US" sz="2800" b="1">
                <a:sym typeface="+mn-ea"/>
              </a:rPr>
              <a:t>，界面原型</a:t>
            </a:r>
            <a:endParaRPr lang="zh-CN" altLang="en-US" sz="2800" b="1">
              <a:sym typeface="+mn-ea"/>
            </a:endParaRPr>
          </a:p>
          <a:p>
            <a:pPr algn="l"/>
            <a:r>
              <a:rPr lang="zh-CN" altLang="en-US" sz="2800" b="1"/>
              <a:t>陶景伟：</a:t>
            </a:r>
            <a:r>
              <a:rPr lang="en-US" altLang="zh-CN" sz="2800" b="1">
                <a:sym typeface="+mn-ea"/>
              </a:rPr>
              <a:t>28</a:t>
            </a:r>
            <a:r>
              <a:rPr lang="en-US" altLang="zh-CN" sz="2800" b="1">
                <a:sym typeface="+mn-ea"/>
              </a:rPr>
              <a:t>%</a:t>
            </a:r>
            <a:r>
              <a:rPr lang="zh-CN" altLang="en-US" sz="2800" b="1">
                <a:sym typeface="+mn-ea"/>
              </a:rPr>
              <a:t>一部分图，会议记录</a:t>
            </a:r>
            <a:endParaRPr lang="zh-CN" altLang="en-US" sz="2800" b="1">
              <a:sym typeface="+mn-ea"/>
            </a:endParaRPr>
          </a:p>
          <a:p>
            <a:pPr algn="l"/>
            <a:endParaRPr lang="zh-CN" altLang="en-US" sz="2800" b="1"/>
          </a:p>
        </p:txBody>
      </p:sp>
    </p:spTree>
    <p:custDataLst>
      <p:tags r:id="rId3"/>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1197296">
            <a:off x="2899625" y="3014455"/>
            <a:ext cx="6509434" cy="114495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4" name="矩形 3"/>
          <p:cNvSpPr/>
          <p:nvPr>
            <p:custDataLst>
              <p:tags r:id="rId2"/>
            </p:custDataLst>
          </p:nvPr>
        </p:nvSpPr>
        <p:spPr>
          <a:xfrm rot="21197296">
            <a:off x="4136799" y="3151319"/>
            <a:ext cx="4192044" cy="723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3" name="矩形 2"/>
          <p:cNvSpPr/>
          <p:nvPr>
            <p:custDataLst>
              <p:tags r:id="rId3"/>
            </p:custDataLst>
          </p:nvPr>
        </p:nvSpPr>
        <p:spPr>
          <a:xfrm rot="21197296">
            <a:off x="4050178" y="3031324"/>
            <a:ext cx="3992251" cy="725488"/>
          </a:xfrm>
          <a:prstGeom prst="rect">
            <a:avLst/>
          </a:prstGeom>
          <a:solidFill>
            <a:schemeClr val="accent1"/>
          </a:solidFill>
          <a:ln w="3175">
            <a:noFill/>
          </a:ln>
          <a:effectLst>
            <a:outerShdw blurRad="25400" dist="127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lnSpcReduction="10000"/>
          </a:bodyPr>
          <a:lstStyle/>
          <a:p>
            <a:pPr algn="ctr" eaLnBrk="1" hangingPunct="1">
              <a:spcBef>
                <a:spcPts val="0"/>
              </a:spcBef>
              <a:spcAft>
                <a:spcPts val="0"/>
              </a:spcAft>
              <a:defRPr/>
            </a:pPr>
            <a:endParaRPr lang="zh-CN" altLang="en-US" sz="4800" dirty="0">
              <a:solidFill>
                <a:srgbClr val="FFFFFF"/>
              </a:solidFill>
              <a:latin typeface="Verdana" panose="020B0604030504040204" pitchFamily="34" charset="0"/>
              <a:cs typeface="Verdana" panose="020B0604030504040204" pitchFamily="34" charset="0"/>
            </a:endParaRPr>
          </a:p>
        </p:txBody>
      </p:sp>
      <p:sp>
        <p:nvSpPr>
          <p:cNvPr id="2" name="标题 1"/>
          <p:cNvSpPr>
            <a:spLocks noGrp="1"/>
          </p:cNvSpPr>
          <p:nvPr>
            <p:ph type="title"/>
            <p:custDataLst>
              <p:tags r:id="rId4"/>
            </p:custDataLst>
          </p:nvPr>
        </p:nvSpPr>
        <p:spPr/>
        <p:txBody>
          <a:bodyPr/>
          <a:lstStyle/>
          <a:p>
            <a:r>
              <a:rPr lang="en-US" altLang="zh-CN" smtClean="0"/>
              <a:t>THANKS</a:t>
            </a:r>
            <a:endParaRPr lang="en-US" altLang="zh-CN" smtClean="0"/>
          </a:p>
        </p:txBody>
      </p:sp>
    </p:spTree>
    <p:custDataLst>
      <p:tags r:id="rId5"/>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1.1 编写目的</a:t>
            </a:r>
            <a:endParaRPr lang="zh-CN" altLang="en-US">
              <a:sym typeface="+mn-ea"/>
            </a:endParaRPr>
          </a:p>
        </p:txBody>
      </p:sp>
      <p:sp>
        <p:nvSpPr>
          <p:cNvPr id="3" name="内容占位符 2"/>
          <p:cNvSpPr>
            <a:spLocks noGrp="1"/>
          </p:cNvSpPr>
          <p:nvPr>
            <p:ph idx="1"/>
          </p:nvPr>
        </p:nvSpPr>
        <p:spPr>
          <a:xfrm>
            <a:off x="525780" y="1356360"/>
            <a:ext cx="10515600" cy="5156835"/>
          </a:xfrm>
        </p:spPr>
        <p:txBody>
          <a:bodyPr>
            <a:normAutofit fontScale="80000"/>
          </a:bodyPr>
          <a:p>
            <a:pPr algn="l">
              <a:lnSpc>
                <a:spcPct val="110000"/>
              </a:lnSpc>
            </a:pPr>
            <a:r>
              <a:rPr lang="en-US" altLang="zh-CN" sz="2800"/>
              <a:t>      </a:t>
            </a:r>
            <a:r>
              <a:rPr lang="zh-CN" altLang="en-US" sz="2800"/>
              <a:t>本需求分析说明书对本项目第一阶段的内容进行分析，对需求细节和实现方式进行了较为详细的阐述。本需求说明书供业务和科技部门人员、软件需求提供人员、软件的概要设计人员、软件的开发人员、软件的测试人员使用，并作为产品验收确认的依据。 </a:t>
            </a:r>
            <a:endParaRPr lang="zh-CN" altLang="en-US" sz="2800"/>
          </a:p>
          <a:p>
            <a:pPr algn="l">
              <a:lnSpc>
                <a:spcPct val="110000"/>
              </a:lnSpc>
            </a:pPr>
            <a:r>
              <a:rPr lang="zh-CN" altLang="en-US" sz="2800"/>
              <a:t>       需求分析是在可行性研究的基础上，将用户对系统的描述，通过开发人员的分析概括，抽象为完整的需求定义，再形成一系列文档的过程。可行性研究旨在评估目标系统是否值得去开发，问题是否能够解决，而需求分析旨在回答"系统做什么"的问题，确保将来开发出来的软件产品能够真正满足用户的需要</a:t>
            </a:r>
            <a:endParaRPr lang="zh-CN" altLang="en-US" sz="2800"/>
          </a:p>
          <a:p>
            <a:pPr algn="l">
              <a:lnSpc>
                <a:spcPct val="110000"/>
              </a:lnSpc>
            </a:pPr>
            <a:r>
              <a:rPr lang="zh-CN" altLang="en-US" sz="2800"/>
              <a:t>       需求分析是一个非常重要的过程，它完成的好坏直接影响后续软件开发的质量。一般情况下，用户并不熟悉计算机的相关知识，而软件开发人员对相关的业务领域也不甚了解，用户与开发人员之间对同一问题理解的差异和习惯用语的不同往往会为需求分析带来很大的困难。所以，开发人员和用户之间充分和有效的沟通在需求分析的过程中至关重要。 </a:t>
            </a:r>
            <a:endParaRPr lang="zh-CN"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1.2 项目风险</a:t>
            </a:r>
            <a:endParaRPr lang="zh-CN" altLang="en-US"/>
          </a:p>
        </p:txBody>
      </p:sp>
      <p:sp>
        <p:nvSpPr>
          <p:cNvPr id="4" name="六边形 3"/>
          <p:cNvSpPr/>
          <p:nvPr/>
        </p:nvSpPr>
        <p:spPr>
          <a:xfrm>
            <a:off x="1217930" y="1708785"/>
            <a:ext cx="2104390"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363345" y="1938020"/>
            <a:ext cx="1958975" cy="396240"/>
          </a:xfrm>
          <a:prstGeom prst="rect">
            <a:avLst/>
          </a:prstGeom>
          <a:noFill/>
        </p:spPr>
        <p:txBody>
          <a:bodyPr wrap="square" rtlCol="0">
            <a:spAutoFit/>
          </a:bodyPr>
          <a:p>
            <a:r>
              <a:rPr lang="zh-CN" altLang="en-US" sz="2000"/>
              <a:t>市场风险分析</a:t>
            </a:r>
            <a:r>
              <a:rPr lang="zh-CN" altLang="en-US"/>
              <a:t>：</a:t>
            </a:r>
            <a:endParaRPr lang="zh-CN" altLang="en-US"/>
          </a:p>
        </p:txBody>
      </p:sp>
      <p:sp>
        <p:nvSpPr>
          <p:cNvPr id="8" name="六边形 7"/>
          <p:cNvSpPr/>
          <p:nvPr/>
        </p:nvSpPr>
        <p:spPr>
          <a:xfrm>
            <a:off x="5168900" y="1708785"/>
            <a:ext cx="2104390"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375910" y="1938020"/>
            <a:ext cx="1690370" cy="396240"/>
          </a:xfrm>
          <a:prstGeom prst="rect">
            <a:avLst/>
          </a:prstGeom>
          <a:noFill/>
        </p:spPr>
        <p:txBody>
          <a:bodyPr wrap="square" rtlCol="0">
            <a:spAutoFit/>
          </a:bodyPr>
          <a:p>
            <a:r>
              <a:rPr lang="zh-CN" altLang="en-US"/>
              <a:t>技术风险分</a:t>
            </a:r>
            <a:r>
              <a:rPr lang="zh-CN" altLang="en-US" sz="2000"/>
              <a:t>析</a:t>
            </a:r>
            <a:endParaRPr lang="zh-CN" altLang="en-US" sz="2000"/>
          </a:p>
        </p:txBody>
      </p:sp>
      <p:sp>
        <p:nvSpPr>
          <p:cNvPr id="10" name="六边形 9"/>
          <p:cNvSpPr/>
          <p:nvPr/>
        </p:nvSpPr>
        <p:spPr>
          <a:xfrm>
            <a:off x="8931910" y="1678940"/>
            <a:ext cx="2104390"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9119235" y="1967865"/>
            <a:ext cx="2106930" cy="396240"/>
          </a:xfrm>
          <a:prstGeom prst="rect">
            <a:avLst/>
          </a:prstGeom>
          <a:noFill/>
        </p:spPr>
        <p:txBody>
          <a:bodyPr wrap="square" rtlCol="0">
            <a:spAutoFit/>
          </a:bodyPr>
          <a:p>
            <a:r>
              <a:rPr lang="zh-CN" altLang="en-US" sz="2000"/>
              <a:t>财务风险分析</a:t>
            </a:r>
            <a:endParaRPr lang="zh-CN" altLang="en-US" sz="2000"/>
          </a:p>
        </p:txBody>
      </p:sp>
      <p:sp>
        <p:nvSpPr>
          <p:cNvPr id="12" name="文本框 11"/>
          <p:cNvSpPr txBox="1"/>
          <p:nvPr/>
        </p:nvSpPr>
        <p:spPr>
          <a:xfrm>
            <a:off x="71755" y="2896870"/>
            <a:ext cx="4274185" cy="3749040"/>
          </a:xfrm>
          <a:prstGeom prst="rect">
            <a:avLst/>
          </a:prstGeom>
          <a:noFill/>
        </p:spPr>
        <p:txBody>
          <a:bodyPr wrap="square" rtlCol="0">
            <a:spAutoFit/>
          </a:bodyPr>
          <a:p>
            <a:r>
              <a:rPr lang="zh-CN" altLang="en-US" sz="2400"/>
              <a:t>现如今，酒店管理系统已成为各大酒店的标配，不论大小型的企业都需要一个好的信息管理系统来更好的管理酒店的相应事物。相应软件已较为成熟，但仍存在一定的缺陷。市场上已有许多，酒店管理系统的软件，竞争有些激烈，需要更加人性化的界面，更方便处理信息的软件。</a:t>
            </a:r>
            <a:endParaRPr lang="zh-CN" altLang="en-US" sz="2400"/>
          </a:p>
        </p:txBody>
      </p:sp>
      <p:sp>
        <p:nvSpPr>
          <p:cNvPr id="13" name="文本框 12"/>
          <p:cNvSpPr txBox="1"/>
          <p:nvPr/>
        </p:nvSpPr>
        <p:spPr>
          <a:xfrm>
            <a:off x="4345940" y="2896870"/>
            <a:ext cx="4585970" cy="3749040"/>
          </a:xfrm>
          <a:prstGeom prst="rect">
            <a:avLst/>
          </a:prstGeom>
          <a:noFill/>
        </p:spPr>
        <p:txBody>
          <a:bodyPr wrap="square" rtlCol="0">
            <a:spAutoFit/>
          </a:bodyPr>
          <a:p>
            <a:r>
              <a:rPr lang="zh-CN" altLang="en-US" sz="2400"/>
              <a:t>JAVA是一种成熟的、健壮的、安全的、可移植的、高性能的编程语言，目前被广泛用于网络、手机、家电等几乎任何一种可用编程来实现功能。本小组成员的开发经验有些缺乏，需要比较多的学习成本，我们会花一些时间来进行成员的相应培训学习，我们相信进过一学期的课程学习，我们可以完成相应的软件。</a:t>
            </a:r>
            <a:endParaRPr lang="zh-CN" altLang="en-US" sz="2400"/>
          </a:p>
        </p:txBody>
      </p:sp>
      <p:sp>
        <p:nvSpPr>
          <p:cNvPr id="14" name="文本框 13"/>
          <p:cNvSpPr txBox="1"/>
          <p:nvPr/>
        </p:nvSpPr>
        <p:spPr>
          <a:xfrm>
            <a:off x="9242425" y="2938145"/>
            <a:ext cx="2112010" cy="2286000"/>
          </a:xfrm>
          <a:prstGeom prst="rect">
            <a:avLst/>
          </a:prstGeom>
          <a:noFill/>
        </p:spPr>
        <p:txBody>
          <a:bodyPr wrap="square" rtlCol="0">
            <a:spAutoFit/>
          </a:bodyPr>
          <a:p>
            <a:r>
              <a:rPr lang="zh-CN" altLang="en-US" sz="2400"/>
              <a:t>按社会平均工资折算，本项目总投资大约在</a:t>
            </a:r>
            <a:r>
              <a:rPr lang="en-US" altLang="zh-CN" sz="2400"/>
              <a:t>8</a:t>
            </a:r>
            <a:r>
              <a:rPr lang="zh-CN" altLang="en-US" sz="2400"/>
              <a:t>500到</a:t>
            </a:r>
            <a:r>
              <a:rPr lang="en-US" altLang="zh-CN" sz="2400"/>
              <a:t>92</a:t>
            </a:r>
            <a:r>
              <a:rPr lang="zh-CN" altLang="en-US" sz="2400"/>
              <a:t>00之间，不存在太大风险</a:t>
            </a:r>
            <a:r>
              <a:rPr lang="zh-CN" altLang="en-US"/>
              <a:t>。</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3"/>
          </p:nvPr>
        </p:nvSpPr>
        <p:spPr/>
        <p:txBody>
          <a:bodyPr>
            <a:normAutofit fontScale="90000" lnSpcReduction="20000"/>
          </a:bodyPr>
          <a:p>
            <a:endParaRPr lang="zh-CN" altLang="en-US"/>
          </a:p>
          <a:p>
            <a:r>
              <a:rPr lang="zh-CN" altLang="en-US" b="1"/>
              <a:t>1.3 预期读者</a:t>
            </a:r>
            <a:endParaRPr lang="zh-CN" altLang="en-US" b="1"/>
          </a:p>
          <a:p>
            <a:r>
              <a:rPr lang="zh-CN" altLang="en-US"/>
              <a:t>小组成员 </a:t>
            </a:r>
            <a:endParaRPr lang="zh-CN" altLang="en-US"/>
          </a:p>
          <a:p>
            <a:r>
              <a:rPr lang="zh-CN" altLang="en-US"/>
              <a:t>审核组成员 </a:t>
            </a:r>
            <a:endParaRPr lang="zh-CN" altLang="en-US"/>
          </a:p>
          <a:p>
            <a:r>
              <a:rPr lang="zh-CN" altLang="en-US"/>
              <a:t>相似系统的设计人员 </a:t>
            </a:r>
            <a:endParaRPr lang="zh-CN" altLang="en-US"/>
          </a:p>
          <a:p>
            <a:pPr marL="0" indent="0">
              <a:buNone/>
            </a:pPr>
            <a:endParaRPr lang="zh-CN" altLang="en-US"/>
          </a:p>
          <a:p>
            <a:r>
              <a:rPr lang="zh-CN" altLang="en-US" b="1"/>
              <a:t>1.4 产品范围</a:t>
            </a:r>
            <a:endParaRPr lang="zh-CN" altLang="en-US" b="1"/>
          </a:p>
          <a:p>
            <a:pPr>
              <a:lnSpc>
                <a:spcPct val="140000"/>
              </a:lnSpc>
            </a:pPr>
            <a:r>
              <a:rPr lang="zh-CN" altLang="en-US"/>
              <a:t>       依靠eclipse的java编程技术，数据库相应技术，实现pc终端的信息管理系统及信息处理软件，包括入住登记，退房结账，及员工和客户信息收集和分析的功能。利用JAVA语言建立平台界面，完成相关操作按钮，指令等平台所有对应操作;实现多用户同时服务和信息共享。</a:t>
            </a:r>
            <a:endParaRPr lang="zh-CN" altLang="en-US"/>
          </a:p>
          <a:p>
            <a:pPr marL="0" indent="0">
              <a:lnSpc>
                <a:spcPct val="140000"/>
              </a:lnSpc>
              <a:buNone/>
            </a:pPr>
            <a:endParaRPr lang="zh-CN" altLang="en-US"/>
          </a:p>
          <a:p>
            <a:r>
              <a:rPr lang="zh-CN" altLang="en-US" b="1"/>
              <a:t>1.5 参考文献</a:t>
            </a:r>
            <a:endParaRPr lang="zh-CN" altLang="en-US" b="1"/>
          </a:p>
          <a:p>
            <a:r>
              <a:rPr lang="zh-CN" altLang="en-US"/>
              <a:t>[1] 张海藩,牟永敏.软件工程导论（第六版）. 清华大学出版社.</a:t>
            </a:r>
            <a:endParaRPr lang="zh-CN" altLang="en-US"/>
          </a:p>
          <a:p>
            <a:pPr marL="0" indent="0">
              <a:buNone/>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文本框 19"/>
          <p:cNvSpPr txBox="1"/>
          <p:nvPr>
            <p:custDataLst>
              <p:tags r:id="rId1"/>
            </p:custDataLst>
          </p:nvPr>
        </p:nvSpPr>
        <p:spPr>
          <a:xfrm>
            <a:off x="838488" y="528608"/>
            <a:ext cx="7721989" cy="665019"/>
          </a:xfrm>
          <a:prstGeom prst="rect">
            <a:avLst/>
          </a:prstGeom>
        </p:spPr>
        <p:txBody>
          <a:bodyPr vert="horz" wrap="square" lIns="91440" tIns="45720" rIns="91440" bIns="45720" rtlCol="0" anchor="b">
            <a:normAutofit/>
          </a:bodyPr>
          <a:lstStyle>
            <a:lvl1pPr defTabSz="914400" eaLnBrk="1" latinLnBrk="0" hangingPunct="1">
              <a:lnSpc>
                <a:spcPct val="90000"/>
              </a:lnSpc>
              <a:buNone/>
              <a:defRPr sz="3200" b="1" i="0" baseline="0">
                <a:solidFill>
                  <a:schemeClr val="accent1">
                    <a:lumMod val="75000"/>
                  </a:schemeClr>
                </a:solidFill>
                <a:effectLst/>
                <a:latin typeface="+mj-lt"/>
                <a:ea typeface="+mj-ea"/>
                <a:cs typeface="+mj-cs"/>
              </a:defRPr>
            </a:lvl1pPr>
          </a:lstStyle>
          <a:p>
            <a:r>
              <a:rPr lang="zh-CN" altLang="en-US" sz="3600">
                <a:sym typeface="+mn-ea"/>
              </a:rPr>
              <a:t>2. 系统总体概述</a:t>
            </a:r>
            <a:endParaRPr lang="zh-CN" altLang="en-US" sz="3600" dirty="0">
              <a:latin typeface="+mj-ea"/>
            </a:endParaRPr>
          </a:p>
        </p:txBody>
      </p:sp>
      <p:sp>
        <p:nvSpPr>
          <p:cNvPr id="64" name="任意多边形 63"/>
          <p:cNvSpPr/>
          <p:nvPr>
            <p:custDataLst>
              <p:tags r:id="rId2"/>
            </p:custDataLst>
          </p:nvPr>
        </p:nvSpPr>
        <p:spPr>
          <a:xfrm>
            <a:off x="3320415" y="2503170"/>
            <a:ext cx="1586230" cy="1367155"/>
          </a:xfrm>
          <a:custGeom>
            <a:avLst/>
            <a:gdLst>
              <a:gd name="connsiteX0" fmla="*/ 684000 w 1585945"/>
              <a:gd name="connsiteY0" fmla="*/ 0 h 1368000"/>
              <a:gd name="connsiteX1" fmla="*/ 1354104 w 1585945"/>
              <a:gd name="connsiteY1" fmla="*/ 546150 h 1368000"/>
              <a:gd name="connsiteX2" fmla="*/ 1354466 w 1585945"/>
              <a:gd name="connsiteY2" fmla="*/ 549742 h 1368000"/>
              <a:gd name="connsiteX3" fmla="*/ 1585945 w 1585945"/>
              <a:gd name="connsiteY3" fmla="*/ 684001 h 1368000"/>
              <a:gd name="connsiteX4" fmla="*/ 1354466 w 1585945"/>
              <a:gd name="connsiteY4" fmla="*/ 818258 h 1368000"/>
              <a:gd name="connsiteX5" fmla="*/ 1354104 w 1585945"/>
              <a:gd name="connsiteY5" fmla="*/ 821850 h 1368000"/>
              <a:gd name="connsiteX6" fmla="*/ 684000 w 1585945"/>
              <a:gd name="connsiteY6" fmla="*/ 1368000 h 1368000"/>
              <a:gd name="connsiteX7" fmla="*/ 0 w 1585945"/>
              <a:gd name="connsiteY7" fmla="*/ 684000 h 1368000"/>
              <a:gd name="connsiteX8" fmla="*/ 684000 w 1585945"/>
              <a:gd name="connsiteY8"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5945" h="1368000">
                <a:moveTo>
                  <a:pt x="684000" y="0"/>
                </a:moveTo>
                <a:cubicBezTo>
                  <a:pt x="1014543" y="0"/>
                  <a:pt x="1290323" y="234463"/>
                  <a:pt x="1354104" y="546150"/>
                </a:cubicBezTo>
                <a:lnTo>
                  <a:pt x="1354466" y="549742"/>
                </a:lnTo>
                <a:lnTo>
                  <a:pt x="1585945" y="684001"/>
                </a:lnTo>
                <a:lnTo>
                  <a:pt x="1354466" y="818258"/>
                </a:lnTo>
                <a:lnTo>
                  <a:pt x="1354104" y="821850"/>
                </a:lnTo>
                <a:cubicBezTo>
                  <a:pt x="1290323" y="1133537"/>
                  <a:pt x="1014543" y="1368000"/>
                  <a:pt x="684000" y="1368000"/>
                </a:cubicBezTo>
                <a:cubicBezTo>
                  <a:pt x="306237" y="1368000"/>
                  <a:pt x="0" y="1061763"/>
                  <a:pt x="0" y="684000"/>
                </a:cubicBezTo>
                <a:cubicBezTo>
                  <a:pt x="0" y="306237"/>
                  <a:pt x="306237" y="0"/>
                  <a:pt x="6840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21" name="椭圆 20"/>
          <p:cNvSpPr/>
          <p:nvPr>
            <p:custDataLst>
              <p:tags r:id="rId3"/>
            </p:custDataLst>
          </p:nvPr>
        </p:nvSpPr>
        <p:spPr>
          <a:xfrm>
            <a:off x="3464560" y="2646045"/>
            <a:ext cx="1079500" cy="1081405"/>
          </a:xfrm>
          <a:prstGeom prst="ellipse">
            <a:avLst/>
          </a:prstGeom>
          <a:solidFill>
            <a:schemeClr val="accent1"/>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en-US" altLang="zh-CN" dirty="0">
                <a:solidFill>
                  <a:srgbClr val="FFFFFF"/>
                </a:solidFill>
                <a:latin typeface="+mj-lt"/>
                <a:ea typeface="+mj-ea"/>
                <a:cs typeface="+mj-cs"/>
              </a:rPr>
              <a:t>2.2</a:t>
            </a:r>
            <a:endParaRPr lang="en-US" altLang="zh-CN" dirty="0">
              <a:solidFill>
                <a:srgbClr val="FFFFFF"/>
              </a:solidFill>
              <a:latin typeface="+mj-lt"/>
              <a:ea typeface="+mj-ea"/>
              <a:cs typeface="+mj-cs"/>
            </a:endParaRPr>
          </a:p>
        </p:txBody>
      </p:sp>
      <p:sp>
        <p:nvSpPr>
          <p:cNvPr id="65" name="任意多边形 64"/>
          <p:cNvSpPr/>
          <p:nvPr>
            <p:custDataLst>
              <p:tags r:id="rId4"/>
            </p:custDataLst>
          </p:nvPr>
        </p:nvSpPr>
        <p:spPr>
          <a:xfrm>
            <a:off x="5069840" y="2503170"/>
            <a:ext cx="1592580" cy="1367155"/>
          </a:xfrm>
          <a:custGeom>
            <a:avLst/>
            <a:gdLst>
              <a:gd name="connsiteX0" fmla="*/ 684000 w 1593175"/>
              <a:gd name="connsiteY0" fmla="*/ 0 h 1368000"/>
              <a:gd name="connsiteX1" fmla="*/ 1354104 w 1593175"/>
              <a:gd name="connsiteY1" fmla="*/ 546150 h 1368000"/>
              <a:gd name="connsiteX2" fmla="*/ 1358043 w 1593175"/>
              <a:gd name="connsiteY2" fmla="*/ 585224 h 1368000"/>
              <a:gd name="connsiteX3" fmla="*/ 1358043 w 1593175"/>
              <a:gd name="connsiteY3" fmla="*/ 547625 h 1368000"/>
              <a:gd name="connsiteX4" fmla="*/ 1593175 w 1593175"/>
              <a:gd name="connsiteY4" fmla="*/ 684002 h 1368000"/>
              <a:gd name="connsiteX5" fmla="*/ 1358043 w 1593175"/>
              <a:gd name="connsiteY5" fmla="*/ 820378 h 1368000"/>
              <a:gd name="connsiteX6" fmla="*/ 1358043 w 1593175"/>
              <a:gd name="connsiteY6" fmla="*/ 782777 h 1368000"/>
              <a:gd name="connsiteX7" fmla="*/ 1354104 w 1593175"/>
              <a:gd name="connsiteY7" fmla="*/ 821850 h 1368000"/>
              <a:gd name="connsiteX8" fmla="*/ 684000 w 1593175"/>
              <a:gd name="connsiteY8" fmla="*/ 1368000 h 1368000"/>
              <a:gd name="connsiteX9" fmla="*/ 0 w 1593175"/>
              <a:gd name="connsiteY9" fmla="*/ 684000 h 1368000"/>
              <a:gd name="connsiteX10" fmla="*/ 684000 w 1593175"/>
              <a:gd name="connsiteY10"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3175" h="1368000">
                <a:moveTo>
                  <a:pt x="684000" y="0"/>
                </a:moveTo>
                <a:cubicBezTo>
                  <a:pt x="1014543" y="0"/>
                  <a:pt x="1290323" y="234463"/>
                  <a:pt x="1354104" y="546150"/>
                </a:cubicBezTo>
                <a:lnTo>
                  <a:pt x="1358043" y="585224"/>
                </a:lnTo>
                <a:lnTo>
                  <a:pt x="1358043" y="547625"/>
                </a:lnTo>
                <a:lnTo>
                  <a:pt x="1593175" y="684002"/>
                </a:lnTo>
                <a:lnTo>
                  <a:pt x="1358043" y="820378"/>
                </a:lnTo>
                <a:lnTo>
                  <a:pt x="1358043" y="782777"/>
                </a:lnTo>
                <a:lnTo>
                  <a:pt x="1354104" y="821850"/>
                </a:lnTo>
                <a:cubicBezTo>
                  <a:pt x="1290323" y="1133537"/>
                  <a:pt x="1014543" y="1368000"/>
                  <a:pt x="684000" y="1368000"/>
                </a:cubicBezTo>
                <a:cubicBezTo>
                  <a:pt x="306237" y="1368000"/>
                  <a:pt x="0" y="1061763"/>
                  <a:pt x="0" y="684000"/>
                </a:cubicBezTo>
                <a:cubicBezTo>
                  <a:pt x="0" y="306237"/>
                  <a:pt x="306237" y="0"/>
                  <a:pt x="684000"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42" name="椭圆 41"/>
          <p:cNvSpPr/>
          <p:nvPr>
            <p:custDataLst>
              <p:tags r:id="rId5"/>
            </p:custDataLst>
          </p:nvPr>
        </p:nvSpPr>
        <p:spPr>
          <a:xfrm>
            <a:off x="5212080" y="2646045"/>
            <a:ext cx="1081405" cy="1081405"/>
          </a:xfrm>
          <a:prstGeom prst="ellipse">
            <a:avLst/>
          </a:prstGeom>
          <a:solidFill>
            <a:schemeClr val="accent2"/>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en-US" altLang="zh-CN" dirty="0">
                <a:solidFill>
                  <a:srgbClr val="FFFFFF"/>
                </a:solidFill>
                <a:latin typeface="+mj-lt"/>
                <a:ea typeface="+mj-ea"/>
                <a:cs typeface="+mj-cs"/>
              </a:rPr>
              <a:t>2.3</a:t>
            </a:r>
            <a:endParaRPr lang="en-US" altLang="zh-CN" dirty="0">
              <a:solidFill>
                <a:srgbClr val="FFFFFF"/>
              </a:solidFill>
              <a:latin typeface="+mj-lt"/>
              <a:ea typeface="+mj-ea"/>
              <a:cs typeface="+mj-cs"/>
            </a:endParaRPr>
          </a:p>
        </p:txBody>
      </p:sp>
      <p:sp>
        <p:nvSpPr>
          <p:cNvPr id="66" name="任意多边形 65"/>
          <p:cNvSpPr/>
          <p:nvPr>
            <p:custDataLst>
              <p:tags r:id="rId6"/>
            </p:custDataLst>
          </p:nvPr>
        </p:nvSpPr>
        <p:spPr>
          <a:xfrm>
            <a:off x="6817360" y="2503170"/>
            <a:ext cx="1582420" cy="1367155"/>
          </a:xfrm>
          <a:custGeom>
            <a:avLst/>
            <a:gdLst>
              <a:gd name="connsiteX0" fmla="*/ 684000 w 1582987"/>
              <a:gd name="connsiteY0" fmla="*/ 0 h 1368000"/>
              <a:gd name="connsiteX1" fmla="*/ 1354104 w 1582987"/>
              <a:gd name="connsiteY1" fmla="*/ 546150 h 1368000"/>
              <a:gd name="connsiteX2" fmla="*/ 1354650 w 1582987"/>
              <a:gd name="connsiteY2" fmla="*/ 551567 h 1368000"/>
              <a:gd name="connsiteX3" fmla="*/ 1582987 w 1582987"/>
              <a:gd name="connsiteY3" fmla="*/ 684003 h 1368000"/>
              <a:gd name="connsiteX4" fmla="*/ 1354649 w 1582987"/>
              <a:gd name="connsiteY4" fmla="*/ 816438 h 1368000"/>
              <a:gd name="connsiteX5" fmla="*/ 1354104 w 1582987"/>
              <a:gd name="connsiteY5" fmla="*/ 821850 h 1368000"/>
              <a:gd name="connsiteX6" fmla="*/ 684000 w 1582987"/>
              <a:gd name="connsiteY6" fmla="*/ 1368000 h 1368000"/>
              <a:gd name="connsiteX7" fmla="*/ 0 w 1582987"/>
              <a:gd name="connsiteY7" fmla="*/ 684000 h 1368000"/>
              <a:gd name="connsiteX8" fmla="*/ 684000 w 1582987"/>
              <a:gd name="connsiteY8"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2987" h="1368000">
                <a:moveTo>
                  <a:pt x="684000" y="0"/>
                </a:moveTo>
                <a:cubicBezTo>
                  <a:pt x="1014543" y="0"/>
                  <a:pt x="1290323" y="234463"/>
                  <a:pt x="1354104" y="546150"/>
                </a:cubicBezTo>
                <a:lnTo>
                  <a:pt x="1354650" y="551567"/>
                </a:lnTo>
                <a:lnTo>
                  <a:pt x="1582987" y="684003"/>
                </a:lnTo>
                <a:lnTo>
                  <a:pt x="1354649" y="816438"/>
                </a:lnTo>
                <a:lnTo>
                  <a:pt x="1354104" y="821850"/>
                </a:lnTo>
                <a:cubicBezTo>
                  <a:pt x="1290323" y="1133537"/>
                  <a:pt x="1014543" y="1368000"/>
                  <a:pt x="684000" y="1368000"/>
                </a:cubicBezTo>
                <a:cubicBezTo>
                  <a:pt x="306237" y="1368000"/>
                  <a:pt x="0" y="1061763"/>
                  <a:pt x="0" y="684000"/>
                </a:cubicBezTo>
                <a:cubicBezTo>
                  <a:pt x="0" y="306237"/>
                  <a:pt x="306237" y="0"/>
                  <a:pt x="684000" y="0"/>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55" name="椭圆 54"/>
          <p:cNvSpPr/>
          <p:nvPr>
            <p:custDataLst>
              <p:tags r:id="rId7"/>
            </p:custDataLst>
          </p:nvPr>
        </p:nvSpPr>
        <p:spPr>
          <a:xfrm>
            <a:off x="6960235" y="2646045"/>
            <a:ext cx="1080770" cy="1081405"/>
          </a:xfrm>
          <a:prstGeom prst="ellipse">
            <a:avLst/>
          </a:prstGeom>
          <a:solidFill>
            <a:schemeClr val="accent3"/>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en-US" altLang="zh-CN" dirty="0">
                <a:solidFill>
                  <a:srgbClr val="FFFFFF"/>
                </a:solidFill>
                <a:latin typeface="+mj-lt"/>
                <a:ea typeface="+mj-ea"/>
                <a:cs typeface="+mj-cs"/>
              </a:rPr>
              <a:t>2.4</a:t>
            </a:r>
            <a:endParaRPr lang="en-US" altLang="zh-CN" dirty="0">
              <a:solidFill>
                <a:srgbClr val="FFFFFF"/>
              </a:solidFill>
              <a:latin typeface="+mj-lt"/>
              <a:ea typeface="+mj-ea"/>
              <a:cs typeface="+mj-cs"/>
            </a:endParaRPr>
          </a:p>
        </p:txBody>
      </p:sp>
      <p:sp>
        <p:nvSpPr>
          <p:cNvPr id="58" name="椭圆 57"/>
          <p:cNvSpPr/>
          <p:nvPr>
            <p:custDataLst>
              <p:tags r:id="rId8"/>
            </p:custDataLst>
          </p:nvPr>
        </p:nvSpPr>
        <p:spPr>
          <a:xfrm>
            <a:off x="8565515" y="2503170"/>
            <a:ext cx="1368425" cy="136715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59" name="椭圆 58"/>
          <p:cNvSpPr/>
          <p:nvPr>
            <p:custDataLst>
              <p:tags r:id="rId9"/>
            </p:custDataLst>
          </p:nvPr>
        </p:nvSpPr>
        <p:spPr>
          <a:xfrm>
            <a:off x="8707755" y="2646045"/>
            <a:ext cx="1081405" cy="1081405"/>
          </a:xfrm>
          <a:prstGeom prst="ellipse">
            <a:avLst/>
          </a:prstGeom>
          <a:solidFill>
            <a:schemeClr val="accent4"/>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en-US" altLang="zh-CN" dirty="0">
                <a:solidFill>
                  <a:srgbClr val="FFFFFF"/>
                </a:solidFill>
                <a:latin typeface="+mj-lt"/>
                <a:ea typeface="+mj-ea"/>
                <a:cs typeface="+mj-cs"/>
              </a:rPr>
              <a:t>2.5</a:t>
            </a:r>
            <a:endParaRPr lang="en-US" altLang="zh-CN" dirty="0">
              <a:solidFill>
                <a:srgbClr val="FFFFFF"/>
              </a:solidFill>
              <a:latin typeface="+mj-lt"/>
              <a:ea typeface="+mj-ea"/>
              <a:cs typeface="+mj-cs"/>
            </a:endParaRPr>
          </a:p>
        </p:txBody>
      </p:sp>
      <p:sp>
        <p:nvSpPr>
          <p:cNvPr id="15" name="文本框 14"/>
          <p:cNvSpPr txBox="1"/>
          <p:nvPr>
            <p:custDataLst>
              <p:tags r:id="rId10"/>
            </p:custDataLst>
          </p:nvPr>
        </p:nvSpPr>
        <p:spPr>
          <a:xfrm>
            <a:off x="1353820" y="4241800"/>
            <a:ext cx="1511300" cy="1562100"/>
          </a:xfrm>
          <a:prstGeom prst="rect">
            <a:avLst/>
          </a:prstGeom>
          <a:noFill/>
        </p:spPr>
        <p:txBody>
          <a:bodyPr>
            <a:normAutofit/>
          </a:bodyPr>
          <a:lstStyle/>
          <a:p>
            <a:pPr algn="ctr" eaLnBrk="1" hangingPunct="1">
              <a:lnSpc>
                <a:spcPct val="130000"/>
              </a:lnSpc>
              <a:spcBef>
                <a:spcPts val="0"/>
              </a:spcBef>
              <a:spcAft>
                <a:spcPts val="0"/>
              </a:spcAft>
              <a:defRPr/>
            </a:pPr>
            <a:r>
              <a:rPr lang="zh-CN" altLang="en-US" sz="2000" b="1" dirty="0">
                <a:latin typeface="+mn-lt"/>
                <a:ea typeface="+mn-ea"/>
              </a:rPr>
              <a:t>目标</a:t>
            </a:r>
            <a:endParaRPr lang="zh-CN" altLang="en-US" sz="2000" b="1" dirty="0">
              <a:latin typeface="+mn-lt"/>
              <a:ea typeface="+mn-ea"/>
            </a:endParaRPr>
          </a:p>
        </p:txBody>
      </p:sp>
      <p:sp>
        <p:nvSpPr>
          <p:cNvPr id="16" name="文本框 15"/>
          <p:cNvSpPr txBox="1"/>
          <p:nvPr>
            <p:custDataLst>
              <p:tags r:id="rId11"/>
            </p:custDataLst>
          </p:nvPr>
        </p:nvSpPr>
        <p:spPr>
          <a:xfrm>
            <a:off x="3320415" y="4241800"/>
            <a:ext cx="1513205" cy="1562100"/>
          </a:xfrm>
          <a:prstGeom prst="rect">
            <a:avLst/>
          </a:prstGeom>
          <a:noFill/>
        </p:spPr>
        <p:txBody>
          <a:bodyPr>
            <a:normAutofit/>
          </a:bodyPr>
          <a:lstStyle/>
          <a:p>
            <a:pPr algn="ctr" eaLnBrk="1" hangingPunct="1">
              <a:lnSpc>
                <a:spcPct val="130000"/>
              </a:lnSpc>
              <a:spcBef>
                <a:spcPts val="0"/>
              </a:spcBef>
              <a:spcAft>
                <a:spcPts val="0"/>
              </a:spcAft>
              <a:defRPr/>
            </a:pPr>
            <a:r>
              <a:rPr lang="zh-CN" altLang="en-US" sz="2000" b="1" dirty="0">
                <a:latin typeface="+mn-lt"/>
                <a:ea typeface="+mn-ea"/>
              </a:rPr>
              <a:t>用户类和特性</a:t>
            </a:r>
            <a:endParaRPr lang="zh-CN" altLang="en-US" sz="2000" b="1" dirty="0">
              <a:latin typeface="+mn-lt"/>
              <a:ea typeface="+mn-ea"/>
            </a:endParaRPr>
          </a:p>
        </p:txBody>
      </p:sp>
      <p:sp>
        <p:nvSpPr>
          <p:cNvPr id="17" name="文本框 16"/>
          <p:cNvSpPr txBox="1"/>
          <p:nvPr>
            <p:custDataLst>
              <p:tags r:id="rId12"/>
            </p:custDataLst>
          </p:nvPr>
        </p:nvSpPr>
        <p:spPr>
          <a:xfrm>
            <a:off x="5149850" y="4241800"/>
            <a:ext cx="1512570" cy="1562100"/>
          </a:xfrm>
          <a:prstGeom prst="rect">
            <a:avLst/>
          </a:prstGeom>
          <a:noFill/>
        </p:spPr>
        <p:txBody>
          <a:bodyPr>
            <a:normAutofit/>
          </a:bodyPr>
          <a:lstStyle/>
          <a:p>
            <a:pPr algn="ctr" eaLnBrk="1" hangingPunct="1">
              <a:lnSpc>
                <a:spcPct val="130000"/>
              </a:lnSpc>
              <a:spcBef>
                <a:spcPts val="0"/>
              </a:spcBef>
              <a:spcAft>
                <a:spcPts val="0"/>
              </a:spcAft>
              <a:defRPr/>
            </a:pPr>
            <a:r>
              <a:rPr lang="zh-CN" altLang="en-US" sz="2000" b="1" dirty="0">
                <a:latin typeface="+mn-lt"/>
                <a:ea typeface="+mn-ea"/>
              </a:rPr>
              <a:t>运行环境</a:t>
            </a:r>
            <a:endParaRPr lang="zh-CN" altLang="en-US" sz="2000" b="1" dirty="0">
              <a:latin typeface="+mn-lt"/>
              <a:ea typeface="+mn-ea"/>
            </a:endParaRPr>
          </a:p>
        </p:txBody>
      </p:sp>
      <p:sp>
        <p:nvSpPr>
          <p:cNvPr id="18" name="文本框 17"/>
          <p:cNvSpPr txBox="1"/>
          <p:nvPr>
            <p:custDataLst>
              <p:tags r:id="rId13"/>
            </p:custDataLst>
          </p:nvPr>
        </p:nvSpPr>
        <p:spPr>
          <a:xfrm>
            <a:off x="6817360" y="4241800"/>
            <a:ext cx="1513205" cy="1562100"/>
          </a:xfrm>
          <a:prstGeom prst="rect">
            <a:avLst/>
          </a:prstGeom>
          <a:noFill/>
        </p:spPr>
        <p:txBody>
          <a:bodyPr>
            <a:normAutofit/>
          </a:bodyPr>
          <a:lstStyle/>
          <a:p>
            <a:pPr algn="ctr" eaLnBrk="1" hangingPunct="1">
              <a:lnSpc>
                <a:spcPct val="130000"/>
              </a:lnSpc>
              <a:spcBef>
                <a:spcPts val="0"/>
              </a:spcBef>
              <a:spcAft>
                <a:spcPts val="0"/>
              </a:spcAft>
              <a:defRPr/>
            </a:pPr>
            <a:r>
              <a:rPr lang="zh-CN" altLang="en-US" sz="2000" b="1" dirty="0">
                <a:latin typeface="+mn-lt"/>
                <a:ea typeface="+mn-ea"/>
              </a:rPr>
              <a:t> 设计和实现上的限制</a:t>
            </a:r>
            <a:endParaRPr lang="zh-CN" altLang="en-US" sz="2000" b="1" dirty="0">
              <a:latin typeface="+mn-lt"/>
              <a:ea typeface="+mn-ea"/>
            </a:endParaRPr>
          </a:p>
        </p:txBody>
      </p:sp>
      <p:sp>
        <p:nvSpPr>
          <p:cNvPr id="4" name="椭圆 3"/>
          <p:cNvSpPr/>
          <p:nvPr>
            <p:custDataLst>
              <p:tags r:id="rId14"/>
            </p:custDataLst>
          </p:nvPr>
        </p:nvSpPr>
        <p:spPr>
          <a:xfrm>
            <a:off x="1569720" y="2646045"/>
            <a:ext cx="1079500" cy="1081405"/>
          </a:xfrm>
          <a:prstGeom prst="ellipse">
            <a:avLst/>
          </a:prstGeom>
          <a:solidFill>
            <a:schemeClr val="accent2">
              <a:lumMod val="60000"/>
              <a:lumOff val="40000"/>
            </a:schemeClr>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hangingPunct="1">
              <a:spcBef>
                <a:spcPts val="0"/>
              </a:spcBef>
              <a:spcAft>
                <a:spcPts val="0"/>
              </a:spcAft>
              <a:defRPr/>
            </a:pPr>
            <a:r>
              <a:rPr lang="en-US" altLang="zh-CN" dirty="0">
                <a:solidFill>
                  <a:srgbClr val="FFFFFF"/>
                </a:solidFill>
                <a:latin typeface="+mj-lt"/>
                <a:ea typeface="+mj-ea"/>
                <a:cs typeface="+mj-cs"/>
              </a:rPr>
              <a:t>1.1</a:t>
            </a:r>
            <a:endParaRPr lang="en-US" altLang="zh-CN" dirty="0">
              <a:solidFill>
                <a:srgbClr val="FFFFFF"/>
              </a:solidFill>
              <a:latin typeface="+mj-lt"/>
              <a:ea typeface="+mj-ea"/>
              <a:cs typeface="+mj-cs"/>
            </a:endParaRPr>
          </a:p>
        </p:txBody>
      </p:sp>
      <p:sp>
        <p:nvSpPr>
          <p:cNvPr id="5" name="任意多边形 4"/>
          <p:cNvSpPr/>
          <p:nvPr>
            <p:custDataLst>
              <p:tags r:id="rId15"/>
            </p:custDataLst>
          </p:nvPr>
        </p:nvSpPr>
        <p:spPr>
          <a:xfrm>
            <a:off x="1425575" y="2503170"/>
            <a:ext cx="1586230" cy="1367155"/>
          </a:xfrm>
          <a:custGeom>
            <a:avLst/>
            <a:gdLst>
              <a:gd name="connsiteX0" fmla="*/ 684000 w 1585945"/>
              <a:gd name="connsiteY0" fmla="*/ 0 h 1368000"/>
              <a:gd name="connsiteX1" fmla="*/ 1354104 w 1585945"/>
              <a:gd name="connsiteY1" fmla="*/ 546150 h 1368000"/>
              <a:gd name="connsiteX2" fmla="*/ 1354466 w 1585945"/>
              <a:gd name="connsiteY2" fmla="*/ 549742 h 1368000"/>
              <a:gd name="connsiteX3" fmla="*/ 1585945 w 1585945"/>
              <a:gd name="connsiteY3" fmla="*/ 684001 h 1368000"/>
              <a:gd name="connsiteX4" fmla="*/ 1354466 w 1585945"/>
              <a:gd name="connsiteY4" fmla="*/ 818258 h 1368000"/>
              <a:gd name="connsiteX5" fmla="*/ 1354104 w 1585945"/>
              <a:gd name="connsiteY5" fmla="*/ 821850 h 1368000"/>
              <a:gd name="connsiteX6" fmla="*/ 684000 w 1585945"/>
              <a:gd name="connsiteY6" fmla="*/ 1368000 h 1368000"/>
              <a:gd name="connsiteX7" fmla="*/ 0 w 1585945"/>
              <a:gd name="connsiteY7" fmla="*/ 684000 h 1368000"/>
              <a:gd name="connsiteX8" fmla="*/ 684000 w 1585945"/>
              <a:gd name="connsiteY8"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5945" h="1368000">
                <a:moveTo>
                  <a:pt x="684000" y="0"/>
                </a:moveTo>
                <a:cubicBezTo>
                  <a:pt x="1014543" y="0"/>
                  <a:pt x="1290323" y="234463"/>
                  <a:pt x="1354104" y="546150"/>
                </a:cubicBezTo>
                <a:lnTo>
                  <a:pt x="1354466" y="549742"/>
                </a:lnTo>
                <a:lnTo>
                  <a:pt x="1585945" y="684001"/>
                </a:lnTo>
                <a:lnTo>
                  <a:pt x="1354466" y="818258"/>
                </a:lnTo>
                <a:lnTo>
                  <a:pt x="1354104" y="821850"/>
                </a:lnTo>
                <a:cubicBezTo>
                  <a:pt x="1290323" y="1133537"/>
                  <a:pt x="1014543" y="1368000"/>
                  <a:pt x="684000" y="1368000"/>
                </a:cubicBezTo>
                <a:cubicBezTo>
                  <a:pt x="306237" y="1368000"/>
                  <a:pt x="0" y="1061763"/>
                  <a:pt x="0" y="684000"/>
                </a:cubicBezTo>
                <a:cubicBezTo>
                  <a:pt x="0" y="306237"/>
                  <a:pt x="306237" y="0"/>
                  <a:pt x="6840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hangingPunct="1">
              <a:spcBef>
                <a:spcPts val="0"/>
              </a:spcBef>
              <a:spcAft>
                <a:spcPts val="0"/>
              </a:spcAft>
              <a:defRPr/>
            </a:pPr>
            <a:endParaRPr lang="zh-CN" altLang="en-US">
              <a:solidFill>
                <a:srgbClr val="FFFFFF"/>
              </a:solidFill>
            </a:endParaRPr>
          </a:p>
        </p:txBody>
      </p:sp>
      <p:sp>
        <p:nvSpPr>
          <p:cNvPr id="6" name="椭圆 5"/>
          <p:cNvSpPr/>
          <p:nvPr>
            <p:custDataLst>
              <p:tags r:id="rId16"/>
            </p:custDataLst>
          </p:nvPr>
        </p:nvSpPr>
        <p:spPr>
          <a:xfrm>
            <a:off x="1569720" y="2646045"/>
            <a:ext cx="1079500" cy="1081405"/>
          </a:xfrm>
          <a:prstGeom prst="ellipse">
            <a:avLst/>
          </a:prstGeom>
          <a:solidFill>
            <a:schemeClr val="accent2">
              <a:lumMod val="20000"/>
              <a:lumOff val="80000"/>
            </a:schemeClr>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hangingPunct="1">
              <a:spcBef>
                <a:spcPts val="0"/>
              </a:spcBef>
              <a:spcAft>
                <a:spcPts val="0"/>
              </a:spcAft>
              <a:defRPr/>
            </a:pPr>
            <a:r>
              <a:rPr lang="en-US" altLang="zh-CN" dirty="0">
                <a:solidFill>
                  <a:srgbClr val="FFFFFF"/>
                </a:solidFill>
                <a:latin typeface="+mj-lt"/>
                <a:ea typeface="+mj-ea"/>
                <a:cs typeface="+mj-cs"/>
              </a:rPr>
              <a:t>2.1</a:t>
            </a:r>
            <a:endParaRPr lang="en-US" altLang="zh-CN" dirty="0">
              <a:solidFill>
                <a:srgbClr val="FFFFFF"/>
              </a:solidFill>
              <a:latin typeface="+mj-lt"/>
              <a:ea typeface="+mj-ea"/>
              <a:cs typeface="+mj-cs"/>
            </a:endParaRPr>
          </a:p>
        </p:txBody>
      </p:sp>
      <p:sp>
        <p:nvSpPr>
          <p:cNvPr id="7" name="文本框 6"/>
          <p:cNvSpPr txBox="1"/>
          <p:nvPr>
            <p:custDataLst>
              <p:tags r:id="rId17"/>
            </p:custDataLst>
          </p:nvPr>
        </p:nvSpPr>
        <p:spPr>
          <a:xfrm>
            <a:off x="8565515" y="4241800"/>
            <a:ext cx="1512570" cy="1562100"/>
          </a:xfrm>
          <a:prstGeom prst="rect">
            <a:avLst/>
          </a:prstGeom>
          <a:noFill/>
        </p:spPr>
        <p:txBody>
          <a:bodyPr>
            <a:normAutofit/>
          </a:bodyPr>
          <a:p>
            <a:pPr algn="ctr" eaLnBrk="1" hangingPunct="1">
              <a:lnSpc>
                <a:spcPct val="130000"/>
              </a:lnSpc>
              <a:spcBef>
                <a:spcPts val="0"/>
              </a:spcBef>
              <a:spcAft>
                <a:spcPts val="0"/>
              </a:spcAft>
              <a:defRPr/>
            </a:pPr>
            <a:r>
              <a:rPr lang="zh-CN" altLang="en-US" sz="2000" b="1" dirty="0">
                <a:latin typeface="+mn-lt"/>
                <a:ea typeface="+mn-ea"/>
              </a:rPr>
              <a:t>假设和约束 </a:t>
            </a:r>
            <a:endParaRPr lang="zh-CN" altLang="en-US" sz="2000" b="1" dirty="0">
              <a:latin typeface="+mn-lt"/>
              <a:ea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2.1 目标</a:t>
            </a:r>
            <a:endParaRPr lang="zh-CN" altLang="en-US"/>
          </a:p>
        </p:txBody>
      </p:sp>
      <p:sp>
        <p:nvSpPr>
          <p:cNvPr id="3" name="内容占位符 2"/>
          <p:cNvSpPr>
            <a:spLocks noGrp="1"/>
          </p:cNvSpPr>
          <p:nvPr>
            <p:ph idx="1"/>
          </p:nvPr>
        </p:nvSpPr>
        <p:spPr>
          <a:xfrm>
            <a:off x="838200" y="1207135"/>
            <a:ext cx="10515600" cy="4698683"/>
          </a:xfrm>
        </p:spPr>
        <p:txBody>
          <a:bodyPr/>
          <a:p>
            <a:r>
              <a:rPr lang="zh-CN" altLang="en-US"/>
              <a:t>本系统的主要目的是研发一款基于pc终端的信息管理系统。 可以进行用户及员工数据的登记和输出。同时，这些数据又可以进行搜索，来完成特定环境下的数据交互功能。本系统致力于建设包括员工和客户信息收集和查询的服务平台，为酒店降低成本，方便用户查询相应的数据。</a:t>
            </a:r>
            <a:endParaRPr lang="zh-CN" altLang="en-US"/>
          </a:p>
          <a:p>
            <a:r>
              <a:rPr lang="zh-CN" altLang="en-US" sz="2800" b="1">
                <a:solidFill>
                  <a:schemeClr val="accent2">
                    <a:lumMod val="60000"/>
                    <a:lumOff val="40000"/>
                  </a:schemeClr>
                </a:solidFill>
              </a:rPr>
              <a:t>项目目标</a:t>
            </a:r>
            <a:endParaRPr lang="zh-CN" altLang="en-US" sz="2800" b="1">
              <a:solidFill>
                <a:schemeClr val="accent2">
                  <a:lumMod val="60000"/>
                  <a:lumOff val="40000"/>
                </a:schemeClr>
              </a:solidFill>
            </a:endParaRPr>
          </a:p>
        </p:txBody>
      </p:sp>
      <p:sp>
        <p:nvSpPr>
          <p:cNvPr id="4" name="泪滴形 3"/>
          <p:cNvSpPr/>
          <p:nvPr/>
        </p:nvSpPr>
        <p:spPr>
          <a:xfrm>
            <a:off x="1092835" y="4923790"/>
            <a:ext cx="2526665" cy="174752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泪滴形 7"/>
          <p:cNvSpPr/>
          <p:nvPr/>
        </p:nvSpPr>
        <p:spPr>
          <a:xfrm rot="10800000">
            <a:off x="2178685" y="3176270"/>
            <a:ext cx="2526665" cy="1747520"/>
          </a:xfrm>
          <a:prstGeom prst="teardrop">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泪滴形 8"/>
          <p:cNvSpPr/>
          <p:nvPr/>
        </p:nvSpPr>
        <p:spPr>
          <a:xfrm>
            <a:off x="4705350" y="4923790"/>
            <a:ext cx="2526665" cy="174752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泪滴形 9"/>
          <p:cNvSpPr/>
          <p:nvPr/>
        </p:nvSpPr>
        <p:spPr>
          <a:xfrm rot="10800000">
            <a:off x="5598160" y="3176270"/>
            <a:ext cx="2526665" cy="1747520"/>
          </a:xfrm>
          <a:prstGeom prst="teardrop">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泪滴形 10"/>
          <p:cNvSpPr/>
          <p:nvPr/>
        </p:nvSpPr>
        <p:spPr>
          <a:xfrm rot="10800000">
            <a:off x="9017635" y="3176270"/>
            <a:ext cx="2526665" cy="1747520"/>
          </a:xfrm>
          <a:prstGeom prst="teardrop">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泪滴形 11"/>
          <p:cNvSpPr/>
          <p:nvPr/>
        </p:nvSpPr>
        <p:spPr>
          <a:xfrm>
            <a:off x="8124825" y="4923790"/>
            <a:ext cx="2526665" cy="174752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2676525" y="3542665"/>
            <a:ext cx="1624965" cy="1188720"/>
          </a:xfrm>
          <a:prstGeom prst="rect">
            <a:avLst/>
          </a:prstGeom>
          <a:noFill/>
        </p:spPr>
        <p:txBody>
          <a:bodyPr wrap="square" rtlCol="0">
            <a:spAutoFit/>
          </a:bodyPr>
          <a:p>
            <a:r>
              <a:rPr lang="zh-CN" altLang="en-US" sz="2400"/>
              <a:t>实现入住登记的功能</a:t>
            </a:r>
            <a:r>
              <a:rPr lang="zh-CN" altLang="en-US"/>
              <a:t> </a:t>
            </a:r>
            <a:endParaRPr lang="zh-CN" altLang="en-US"/>
          </a:p>
        </p:txBody>
      </p:sp>
      <p:sp>
        <p:nvSpPr>
          <p:cNvPr id="14" name="文本框 13"/>
          <p:cNvSpPr txBox="1"/>
          <p:nvPr/>
        </p:nvSpPr>
        <p:spPr>
          <a:xfrm>
            <a:off x="6157595" y="3542665"/>
            <a:ext cx="1407795" cy="822960"/>
          </a:xfrm>
          <a:prstGeom prst="rect">
            <a:avLst/>
          </a:prstGeom>
          <a:noFill/>
        </p:spPr>
        <p:txBody>
          <a:bodyPr wrap="square" rtlCol="0">
            <a:spAutoFit/>
          </a:bodyPr>
          <a:p>
            <a:r>
              <a:rPr lang="zh-CN" altLang="en-US" sz="2400"/>
              <a:t>实现退房结账功能 </a:t>
            </a:r>
            <a:endParaRPr lang="zh-CN" altLang="en-US" sz="2400"/>
          </a:p>
        </p:txBody>
      </p:sp>
      <p:sp>
        <p:nvSpPr>
          <p:cNvPr id="15" name="文本框 14"/>
          <p:cNvSpPr txBox="1"/>
          <p:nvPr/>
        </p:nvSpPr>
        <p:spPr>
          <a:xfrm>
            <a:off x="9163050" y="3821430"/>
            <a:ext cx="2190750" cy="457200"/>
          </a:xfrm>
          <a:prstGeom prst="rect">
            <a:avLst/>
          </a:prstGeom>
          <a:noFill/>
        </p:spPr>
        <p:txBody>
          <a:bodyPr wrap="square" rtlCol="0">
            <a:spAutoFit/>
          </a:bodyPr>
          <a:p>
            <a:r>
              <a:rPr lang="zh-CN" altLang="en-US" sz="2400"/>
              <a:t>数据增删改查</a:t>
            </a:r>
            <a:endParaRPr lang="zh-CN" altLang="en-US" sz="2400"/>
          </a:p>
        </p:txBody>
      </p:sp>
      <p:sp>
        <p:nvSpPr>
          <p:cNvPr id="16" name="文本框 15"/>
          <p:cNvSpPr txBox="1"/>
          <p:nvPr/>
        </p:nvSpPr>
        <p:spPr>
          <a:xfrm>
            <a:off x="1821815" y="5448935"/>
            <a:ext cx="1458595" cy="457200"/>
          </a:xfrm>
          <a:prstGeom prst="rect">
            <a:avLst/>
          </a:prstGeom>
          <a:noFill/>
        </p:spPr>
        <p:txBody>
          <a:bodyPr wrap="square" rtlCol="0">
            <a:spAutoFit/>
          </a:bodyPr>
          <a:p>
            <a:r>
              <a:rPr lang="zh-CN" altLang="en-US" sz="2400"/>
              <a:t>员工登陆</a:t>
            </a:r>
            <a:endParaRPr lang="zh-CN" altLang="en-US" sz="2400"/>
          </a:p>
        </p:txBody>
      </p:sp>
      <p:sp>
        <p:nvSpPr>
          <p:cNvPr id="17" name="文本框 16"/>
          <p:cNvSpPr txBox="1"/>
          <p:nvPr/>
        </p:nvSpPr>
        <p:spPr>
          <a:xfrm>
            <a:off x="5308600" y="5386070"/>
            <a:ext cx="1575435" cy="822960"/>
          </a:xfrm>
          <a:prstGeom prst="rect">
            <a:avLst/>
          </a:prstGeom>
          <a:noFill/>
        </p:spPr>
        <p:txBody>
          <a:bodyPr wrap="square" rtlCol="0">
            <a:spAutoFit/>
          </a:bodyPr>
          <a:p>
            <a:r>
              <a:rPr lang="zh-CN" altLang="en-US" sz="2400"/>
              <a:t>人性化的界面设计</a:t>
            </a:r>
            <a:endParaRPr lang="zh-CN" altLang="en-US" sz="2400"/>
          </a:p>
        </p:txBody>
      </p:sp>
      <p:sp>
        <p:nvSpPr>
          <p:cNvPr id="18" name="文本框 17"/>
          <p:cNvSpPr txBox="1"/>
          <p:nvPr/>
        </p:nvSpPr>
        <p:spPr>
          <a:xfrm>
            <a:off x="8569325" y="5386070"/>
            <a:ext cx="1637665" cy="822960"/>
          </a:xfrm>
          <a:prstGeom prst="rect">
            <a:avLst/>
          </a:prstGeom>
          <a:noFill/>
        </p:spPr>
        <p:txBody>
          <a:bodyPr wrap="square" rtlCol="0">
            <a:spAutoFit/>
          </a:bodyPr>
          <a:p>
            <a:r>
              <a:rPr lang="zh-CN" altLang="en-US" sz="2400"/>
              <a:t>良好的人机交互</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2.2 用户类和特性</a:t>
            </a:r>
            <a:endParaRPr lang="zh-CN" altLang="en-US" b="1"/>
          </a:p>
        </p:txBody>
      </p:sp>
      <p:sp>
        <p:nvSpPr>
          <p:cNvPr id="3" name="内容占位符 2"/>
          <p:cNvSpPr>
            <a:spLocks noGrp="1"/>
          </p:cNvSpPr>
          <p:nvPr>
            <p:ph idx="1"/>
          </p:nvPr>
        </p:nvSpPr>
        <p:spPr>
          <a:xfrm>
            <a:off x="567690" y="1523365"/>
            <a:ext cx="10515600" cy="5052695"/>
          </a:xfrm>
        </p:spPr>
        <p:txBody>
          <a:bodyPr>
            <a:normAutofit fontScale="90000"/>
          </a:bodyPr>
          <a:p>
            <a:pPr>
              <a:lnSpc>
                <a:spcPct val="100000"/>
              </a:lnSpc>
            </a:pPr>
            <a:r>
              <a:rPr lang="zh-CN" altLang="en-US">
                <a:solidFill>
                  <a:schemeClr val="tx1"/>
                </a:solidFill>
              </a:rPr>
              <a:t>主要用户是各个类型的酒店的员工，主要对象为前台的工作人员。用户没有专业的计算机知识，所以需要一个友好简单的界面。用户通过软件进行信息管理。</a:t>
            </a:r>
            <a:endParaRPr lang="zh-CN" altLang="en-US">
              <a:solidFill>
                <a:schemeClr val="tx1"/>
              </a:solidFill>
            </a:endParaRPr>
          </a:p>
          <a:p>
            <a:pPr>
              <a:lnSpc>
                <a:spcPct val="100000"/>
              </a:lnSpc>
            </a:pPr>
            <a:r>
              <a:rPr lang="zh-CN" altLang="en-US">
                <a:solidFill>
                  <a:schemeClr val="tx1"/>
                </a:solidFill>
              </a:rPr>
              <a:t>用户一般不经过任何的培训就能能够比较熟练地应用此系统。</a:t>
            </a:r>
            <a:endParaRPr lang="zh-CN" altLang="en-US">
              <a:solidFill>
                <a:schemeClr val="tx1"/>
              </a:solidFill>
            </a:endParaRPr>
          </a:p>
          <a:p>
            <a:endParaRPr lang="zh-CN" altLang="en-US">
              <a:solidFill>
                <a:schemeClr val="tx1"/>
              </a:solidFill>
            </a:endParaRPr>
          </a:p>
          <a:p>
            <a:r>
              <a:rPr lang="zh-CN" altLang="en-US" sz="2800" b="1">
                <a:solidFill>
                  <a:schemeClr val="accent2">
                    <a:lumMod val="60000"/>
                    <a:lumOff val="40000"/>
                  </a:schemeClr>
                </a:solidFill>
              </a:rPr>
              <a:t>角色（Actor）定义：</a:t>
            </a:r>
            <a:endParaRPr lang="zh-CN" altLang="en-US" sz="2800" b="1">
              <a:solidFill>
                <a:schemeClr val="accent2">
                  <a:lumMod val="60000"/>
                  <a:lumOff val="40000"/>
                </a:schemeClr>
              </a:solidFill>
            </a:endParaRPr>
          </a:p>
          <a:p>
            <a:r>
              <a:rPr lang="zh-CN" altLang="en-US" sz="2800" b="1">
                <a:solidFill>
                  <a:schemeClr val="accent2">
                    <a:lumMod val="60000"/>
                    <a:lumOff val="40000"/>
                  </a:schemeClr>
                </a:solidFill>
              </a:rPr>
              <a:t>员工</a:t>
            </a:r>
            <a:r>
              <a:rPr lang="zh-CN" altLang="en-US" sz="2800" b="1">
                <a:solidFill>
                  <a:schemeClr val="tx1"/>
                </a:solidFill>
              </a:rPr>
              <a:t>：酒店工作人员，处理相关信息，本软件的直接用户。</a:t>
            </a:r>
            <a:endParaRPr lang="zh-CN" altLang="en-US" sz="2800" b="1">
              <a:solidFill>
                <a:schemeClr val="tx1"/>
              </a:solidFill>
            </a:endParaRPr>
          </a:p>
          <a:p>
            <a:r>
              <a:rPr lang="zh-CN" altLang="en-US" sz="2800" b="1">
                <a:solidFill>
                  <a:schemeClr val="accent2">
                    <a:lumMod val="60000"/>
                    <a:lumOff val="40000"/>
                  </a:schemeClr>
                </a:solidFill>
              </a:rPr>
              <a:t>客户</a:t>
            </a:r>
            <a:r>
              <a:rPr lang="zh-CN" altLang="en-US" sz="2800" b="1">
                <a:solidFill>
                  <a:schemeClr val="tx1"/>
                </a:solidFill>
              </a:rPr>
              <a:t>：酒店的入住者，提供相关的身份信息，录入数据库。享受相应的服务。</a:t>
            </a:r>
            <a:endParaRPr lang="zh-CN" altLang="en-US" sz="2800" b="1">
              <a:solidFill>
                <a:schemeClr val="tx1"/>
              </a:solidFill>
            </a:endParaRPr>
          </a:p>
          <a:p>
            <a:r>
              <a:rPr lang="zh-CN" altLang="en-US" sz="2800" b="1">
                <a:solidFill>
                  <a:schemeClr val="accent2">
                    <a:lumMod val="60000"/>
                    <a:lumOff val="40000"/>
                  </a:schemeClr>
                </a:solidFill>
              </a:rPr>
              <a:t>登录管理</a:t>
            </a:r>
            <a:r>
              <a:rPr lang="zh-CN" altLang="en-US" sz="2800" b="1">
                <a:solidFill>
                  <a:schemeClr val="tx1"/>
                </a:solidFill>
              </a:rPr>
              <a:t>： 登录到管理端的所有人都需要通过登录界面进入相应的管理界面，不同的登录人具有不同的权限，根据登录人具有的权限将相应的功能现实在登录到的管理界面，没有权限操作的功能将在现实在这个界面上</a:t>
            </a:r>
            <a:r>
              <a:rPr lang="zh-CN" altLang="en-US" sz="2800" b="1">
                <a:solidFill>
                  <a:schemeClr val="accent2">
                    <a:lumMod val="60000"/>
                    <a:lumOff val="40000"/>
                  </a:schemeClr>
                </a:solidFill>
              </a:rPr>
              <a:t>。</a:t>
            </a:r>
            <a:endParaRPr lang="zh-CN" altLang="en-US" sz="2800" b="1">
              <a:solidFill>
                <a:schemeClr val="accent2">
                  <a:lumMod val="60000"/>
                  <a:lumOff val="40000"/>
                </a:schemeClr>
              </a:solidFill>
            </a:endParaRPr>
          </a:p>
        </p:txBody>
      </p:sp>
    </p:spTree>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160470"/>
</p:tagLst>
</file>

<file path=ppt/tags/tag10.xml><?xml version="1.0" encoding="utf-8"?>
<p:tagLst xmlns:p="http://schemas.openxmlformats.org/presentationml/2006/main">
  <p:tag name="KSO_WM_TAG_VERSION" val="1.0"/>
  <p:tag name="KSO_WM_TEMPLATE_CATEGORY" val="custom"/>
  <p:tag name="KSO_WM_TEMPLATE_INDEX" val="160470"/>
</p:tagLst>
</file>

<file path=ppt/tags/tag11.xml><?xml version="1.0" encoding="utf-8"?>
<p:tagLst xmlns:p="http://schemas.openxmlformats.org/presentationml/2006/main">
  <p:tag name="KSO_WM_TAG_VERSION" val="1.0"/>
  <p:tag name="KSO_WM_TEMPLATE_CATEGORY" val="custom"/>
  <p:tag name="KSO_WM_TEMPLATE_INDEX" val="160470"/>
</p:tagLst>
</file>

<file path=ppt/tags/tag12.xml><?xml version="1.0" encoding="utf-8"?>
<p:tagLst xmlns:p="http://schemas.openxmlformats.org/presentationml/2006/main">
  <p:tag name="KSO_WM_TAG_VERSION" val="1.0"/>
  <p:tag name="KSO_WM_TEMPLATE_CATEGORY" val="custom"/>
  <p:tag name="KSO_WM_TEMPLATE_INDEX" val="160470"/>
</p:tagLst>
</file>

<file path=ppt/tags/tag13.xml><?xml version="1.0" encoding="utf-8"?>
<p:tagLst xmlns:p="http://schemas.openxmlformats.org/presentationml/2006/main">
  <p:tag name="KSO_WM_TAG_VERSION" val="1.0"/>
  <p:tag name="KSO_WM_TEMPLATE_CATEGORY" val="custom"/>
  <p:tag name="KSO_WM_TEMPLATE_INDEX" val="160470"/>
</p:tagLst>
</file>

<file path=ppt/tags/tag14.xml><?xml version="1.0" encoding="utf-8"?>
<p:tagLst xmlns:p="http://schemas.openxmlformats.org/presentationml/2006/main">
  <p:tag name="KSO_WM_TAG_VERSION" val="1.0"/>
  <p:tag name="KSO_WM_TEMPLATE_CATEGORY" val="custom"/>
  <p:tag name="KSO_WM_TEMPLATE_INDEX" val="160470"/>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470"/>
  <p:tag name="KSO_WM_UNIT_TYPE" val="b"/>
  <p:tag name="KSO_WM_UNIT_INDEX" val="1"/>
  <p:tag name="KSO_WM_UNIT_ID" val="custom160470_1*b*1"/>
  <p:tag name="KSO_WM_UNIT_CLEAR" val="1"/>
  <p:tag name="KSO_WM_UNIT_LAYERLEVEL" val="1"/>
  <p:tag name="KSO_WM_UNIT_VALUE" val="70"/>
  <p:tag name="KSO_WM_UNIT_ISCONTENTSTITLE" val="0"/>
  <p:tag name="KSO_WM_UNIT_HIGHLIGHT" val="0"/>
  <p:tag name="KSO_WM_UNIT_COMPATIBLE" val="0"/>
  <p:tag name="KSO_WM_UNIT_PRESET_TEXT_INDEX" val="4"/>
  <p:tag name="KSO_WM_UNIT_PRESET_TEXT_LEN" val="57"/>
</p:tagLst>
</file>

<file path=ppt/tags/tag17.xml><?xml version="1.0" encoding="utf-8"?>
<p:tagLst xmlns:p="http://schemas.openxmlformats.org/presentationml/2006/main">
  <p:tag name="KSO_WM_TEMPLATE_THUMBS_INDEX" val="1、9、12、15、19、22、27、29、30"/>
  <p:tag name="KSO_WM_TEMPLATE_CATEGORY" val="custom"/>
  <p:tag name="KSO_WM_TEMPLATE_INDEX" val="160470"/>
  <p:tag name="KSO_WM_SLIDE_ID" val="custom160470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ags/tag18.xml><?xml version="1.0" encoding="utf-8"?>
<p:tagLst xmlns:p="http://schemas.openxmlformats.org/presentationml/2006/main">
  <p:tag name="KSO_WM_TAG_VERSION" val="1.0"/>
  <p:tag name="KSO_WM_BEAUTIFY_FLAG" val="#wm#"/>
  <p:tag name="KSO_WM_UNIT_TYPE" val="i"/>
  <p:tag name="KSO_WM_UNIT_ID" val="custom160470_10*i*0"/>
  <p:tag name="KSO_WM_TEMPLATE_CATEGORY" val="custom"/>
  <p:tag name="KSO_WM_TEMPLATE_INDEX" val="160470"/>
  <p:tag name="KSO_WM_UNIT_INDEX" val="0"/>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2"/>
  <p:tag name="KSO_WM_UNIT_ID" val="custom160470_10*l_i*1_2"/>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2.xml><?xml version="1.0" encoding="utf-8"?>
<p:tagLst xmlns:p="http://schemas.openxmlformats.org/presentationml/2006/main">
  <p:tag name="KSO_WM_TAG_VERSION" val="1.0"/>
  <p:tag name="KSO_WM_TEMPLATE_CATEGORY" val="custom"/>
  <p:tag name="KSO_WM_TEMPLATE_INDEX" val="160470"/>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3"/>
  <p:tag name="KSO_WM_UNIT_ID" val="custom160470_10*l_i*1_3"/>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4"/>
  <p:tag name="KSO_WM_UNIT_ID" val="custom160470_10*l_i*1_4"/>
  <p:tag name="KSO_WM_UNIT_CLEAR" val="1"/>
  <p:tag name="KSO_WM_UNIT_LAYERLEVEL" val="1_1"/>
  <p:tag name="KSO_WM_DIAGRAM_GROUP_CODE" val="l1-1"/>
  <p:tag name="KSO_WM_UNIT_USESOURCEFORMAT_APPLY" val="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5"/>
  <p:tag name="KSO_WM_UNIT_ID" val="custom160470_10*l_i*1_5"/>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1_1"/>
  <p:tag name="KSO_WM_UNIT_ID" val="custom160470_10*l_h_f*1_1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24.xml><?xml version="1.0" encoding="utf-8"?>
<p:tagLst xmlns:p="http://schemas.openxmlformats.org/presentationml/2006/main">
  <p:tag name="KSO_WM_TAG_VERSION" val="1.0"/>
  <p:tag name="KSO_WM_BEAUTIFY_FLAG" val="#wm#"/>
  <p:tag name="KSO_WM_UNIT_TYPE" val="i"/>
  <p:tag name="KSO_WM_UNIT_ID" val="custom160470_10*i*11"/>
  <p:tag name="KSO_WM_TEMPLATE_CATEGORY" val="custom"/>
  <p:tag name="KSO_WM_TEMPLATE_INDEX" val="160470"/>
  <p:tag name="KSO_WM_UNIT_INDEX" val="1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6"/>
  <p:tag name="KSO_WM_UNIT_ID" val="custom160470_10*l_i*1_6"/>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7"/>
  <p:tag name="KSO_WM_UNIT_ID" val="custom160470_10*l_i*1_7"/>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8"/>
  <p:tag name="KSO_WM_UNIT_ID" val="custom160470_10*l_i*1_8"/>
  <p:tag name="KSO_WM_UNIT_CLEAR" val="1"/>
  <p:tag name="KSO_WM_UNIT_LAYERLEVEL" val="1_1"/>
  <p:tag name="KSO_WM_DIAGRAM_GROUP_CODE" val="l1-1"/>
  <p:tag name="KSO_WM_UNIT_USESOURCEFORMAT_APPLY" val="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9"/>
  <p:tag name="KSO_WM_UNIT_ID" val="custom160470_10*l_i*1_9"/>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2_1"/>
  <p:tag name="KSO_WM_UNIT_ID" val="custom160470_10*l_h_f*1_2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3.xml><?xml version="1.0" encoding="utf-8"?>
<p:tagLst xmlns:p="http://schemas.openxmlformats.org/presentationml/2006/main">
  <p:tag name="KSO_WM_TAG_VERSION" val="1.0"/>
  <p:tag name="KSO_WM_TEMPLATE_CATEGORY" val="custom"/>
  <p:tag name="KSO_WM_TEMPLATE_INDEX" val="160470"/>
</p:tagLst>
</file>

<file path=ppt/tags/tag30.xml><?xml version="1.0" encoding="utf-8"?>
<p:tagLst xmlns:p="http://schemas.openxmlformats.org/presentationml/2006/main">
  <p:tag name="KSO_WM_TAG_VERSION" val="1.0"/>
  <p:tag name="KSO_WM_BEAUTIFY_FLAG" val="#wm#"/>
  <p:tag name="KSO_WM_UNIT_TYPE" val="i"/>
  <p:tag name="KSO_WM_UNIT_ID" val="custom160470_10*i*22"/>
  <p:tag name="KSO_WM_TEMPLATE_CATEGORY" val="custom"/>
  <p:tag name="KSO_WM_TEMPLATE_INDEX" val="160470"/>
  <p:tag name="KSO_WM_UNIT_INDEX" val="22"/>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0"/>
  <p:tag name="KSO_WM_UNIT_ID" val="custom160470_10*l_i*1_10"/>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1"/>
  <p:tag name="KSO_WM_UNIT_ID" val="custom160470_10*l_i*1_11"/>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12"/>
  <p:tag name="KSO_WM_UNIT_ID" val="custom160470_10*l_i*1_12"/>
  <p:tag name="KSO_WM_UNIT_CLEAR" val="1"/>
  <p:tag name="KSO_WM_UNIT_LAYERLEVEL" val="1_1"/>
  <p:tag name="KSO_WM_DIAGRAM_GROUP_CODE" val="l1-1"/>
  <p:tag name="KSO_WM_UNIT_USESOURCEFORMAT_APPLY" val="1"/>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13"/>
  <p:tag name="KSO_WM_UNIT_ID" val="custom160470_10*l_i*1_13"/>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3_1"/>
  <p:tag name="KSO_WM_UNIT_ID" val="custom160470_10*l_h_f*1_3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TAG_VERSION" val="1.0"/>
  <p:tag name="KSO_WM_BEAUTIFY_FLAG" val="#wm#"/>
  <p:tag name="KSO_WM_UNIT_TYPE" val="i"/>
  <p:tag name="KSO_WM_UNIT_ID" val="custom160470_10*i*33"/>
  <p:tag name="KSO_WM_TEMPLATE_CATEGORY" val="custom"/>
  <p:tag name="KSO_WM_TEMPLATE_INDEX" val="160470"/>
  <p:tag name="KSO_WM_UNIT_INDEX" val="33"/>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4"/>
  <p:tag name="KSO_WM_UNIT_ID" val="custom160470_10*l_i*1_14"/>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5"/>
  <p:tag name="KSO_WM_UNIT_ID" val="custom160470_10*l_i*1_15"/>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16"/>
  <p:tag name="KSO_WM_UNIT_ID" val="custom160470_10*l_i*1_16"/>
  <p:tag name="KSO_WM_UNIT_CLEAR" val="1"/>
  <p:tag name="KSO_WM_UNIT_LAYERLEVEL" val="1_1"/>
  <p:tag name="KSO_WM_DIAGRAM_GROUP_CODE" val="l1-1"/>
  <p:tag name="KSO_WM_UNIT_USESOURCEFORMAT_APPLY" val="1"/>
</p:tagLst>
</file>

<file path=ppt/tags/tag4.xml><?xml version="1.0" encoding="utf-8"?>
<p:tagLst xmlns:p="http://schemas.openxmlformats.org/presentationml/2006/main">
  <p:tag name="KSO_WM_TAG_VERSION" val="1.0"/>
  <p:tag name="KSO_WM_TEMPLATE_CATEGORY" val="custom"/>
  <p:tag name="KSO_WM_TEMPLATE_INDEX" val="160470"/>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17"/>
  <p:tag name="KSO_WM_UNIT_ID" val="custom160470_10*l_i*1_17"/>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4_1"/>
  <p:tag name="KSO_WM_UNIT_ID" val="custom160470_10*l_h_f*1_4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42.xml><?xml version="1.0" encoding="utf-8"?>
<p:tagLst xmlns:p="http://schemas.openxmlformats.org/presentationml/2006/main">
  <p:tag name="KSO_WM_TAG_VERSION" val="1.0"/>
  <p:tag name="KSO_WM_BEAUTIFY_FLAG" val="#wm#"/>
  <p:tag name="KSO_WM_UNIT_TYPE" val="i"/>
  <p:tag name="KSO_WM_UNIT_ID" val="custom160470_10*i*44"/>
  <p:tag name="KSO_WM_TEMPLATE_CATEGORY" val="custom"/>
  <p:tag name="KSO_WM_TEMPLATE_INDEX" val="160470"/>
  <p:tag name="KSO_WM_UNIT_INDEX" val="44"/>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8"/>
  <p:tag name="KSO_WM_UNIT_ID" val="custom160470_10*l_i*1_18"/>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9"/>
  <p:tag name="KSO_WM_UNIT_ID" val="custom160470_10*l_i*1_19"/>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20"/>
  <p:tag name="KSO_WM_UNIT_ID" val="custom160470_10*l_i*1_20"/>
  <p:tag name="KSO_WM_UNIT_CLEAR" val="1"/>
  <p:tag name="KSO_WM_UNIT_LAYERLEVEL" val="1_1"/>
  <p:tag name="KSO_WM_DIAGRAM_GROUP_CODE" val="l1-1"/>
  <p:tag name="KSO_WM_UNIT_USESOURCEFORMAT_APPLY" val="1"/>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21"/>
  <p:tag name="KSO_WM_UNIT_ID" val="custom160470_10*l_i*1_21"/>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5_1"/>
  <p:tag name="KSO_WM_UNIT_ID" val="custom160470_10*l_h_f*1_5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a"/>
  <p:tag name="KSO_WM_UNIT_INDEX" val="1"/>
  <p:tag name="KSO_WM_UNIT_ID" val="custom160470_10*a*1"/>
  <p:tag name="KSO_WM_UNIT_CLEAR" val="1"/>
  <p:tag name="KSO_WM_UNIT_LAYERLEVEL" val="1"/>
  <p:tag name="KSO_WM_UNIT_VALUE" val="8"/>
  <p:tag name="KSO_WM_UNIT_ISCONTENTSTITLE" val="0"/>
  <p:tag name="KSO_WM_UNIT_HIGHLIGHT" val="0"/>
  <p:tag name="KSO_WM_UNIT_COMPATIBLE" val="0"/>
  <p:tag name="KSO_WM_UNIT_PRESET_TEXT" val="CONTENTS"/>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1"/>
  <p:tag name="KSO_WM_UNIT_ID" val="custom160470_10*l_i*1_1"/>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5.xml><?xml version="1.0" encoding="utf-8"?>
<p:tagLst xmlns:p="http://schemas.openxmlformats.org/presentationml/2006/main">
  <p:tag name="KSO_WM_TAG_VERSION" val="1.0"/>
  <p:tag name="KSO_WM_TEMPLATE_CATEGORY" val="custom"/>
  <p:tag name="KSO_WM_TEMPLATE_INDEX" val="160470"/>
</p:tagLst>
</file>

<file path=ppt/tags/tag50.xml><?xml version="1.0" encoding="utf-8"?>
<p:tagLst xmlns:p="http://schemas.openxmlformats.org/presentationml/2006/main">
  <p:tag name="MH" val="20150415141340"/>
  <p:tag name="MH_LIBRARY" val="CONTENTS"/>
  <p:tag name="MH_AUTOCOLOR" val="TRUE"/>
  <p:tag name="MH_TYPE" val="CONTENTS"/>
  <p:tag name="KSO_WM_TEMPLATE_CATEGORY" val="custom"/>
  <p:tag name="KSO_WM_TEMPLATE_INDEX" val="160470"/>
  <p:tag name="KSO_WM_SLIDE_ID" val="custom160470_10"/>
  <p:tag name="KSO_WM_SLIDE_INDEX" val="10"/>
  <p:tag name="KSO_WM_SLIDE_ITEM_CNT" val="5"/>
  <p:tag name="KSO_WM_SLIDE_LAYOUT" val="a_l"/>
  <p:tag name="KSO_WM_SLIDE_LAYOUT_CNT" val="1_1"/>
  <p:tag name="KSO_WM_SLIDE_TYPE" val="contents"/>
  <p:tag name="KSO_WM_BEAUTIFY_FLAG" val="#wm#"/>
  <p:tag name="KSO_WM_TAG_VERSION" val="1.0"/>
  <p:tag name="KSO_WM_DIAGRAM_GROUP_CODE" val="l1-1"/>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i"/>
  <p:tag name="KSO_WM_UNIT_INDEX" val="1_1"/>
  <p:tag name="KSO_WM_UNIT_ID" val="custom160470_16*m_i*1_1"/>
  <p:tag name="KSO_WM_UNIT_CLEAR" val="1"/>
  <p:tag name="KSO_WM_UNIT_LAYERLEVEL" val="1_1"/>
  <p:tag name="KSO_WM_DIAGRAM_GROUP_CODE" val="m1-1"/>
  <p:tag name="KSO_WM_UNIT_FILL_FORE_SCHEMECOLOR_INDEX" val="5"/>
  <p:tag name="KSO_WM_UNIT_FILL_TYPE" val="1"/>
  <p:tag name="KSO_WM_UNIT_USESOURCEFORMAT_APPLY" val="1"/>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1_1"/>
  <p:tag name="KSO_WM_UNIT_ID" val="custom160470_16*m_h_a*1_1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USESOURCEFORMAT_APPLY" val="1"/>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i"/>
  <p:tag name="KSO_WM_UNIT_INDEX" val="1_2"/>
  <p:tag name="KSO_WM_UNIT_ID" val="custom160470_16*m_i*1_2"/>
  <p:tag name="KSO_WM_UNIT_CLEAR" val="1"/>
  <p:tag name="KSO_WM_UNIT_LAYERLEVEL" val="1_1"/>
  <p:tag name="KSO_WM_DIAGRAM_GROUP_CODE" val="m1-1"/>
  <p:tag name="KSO_WM_UNIT_FILL_FORE_SCHEMECOLOR_INDEX" val="6"/>
  <p:tag name="KSO_WM_UNIT_FILL_TYPE" val="1"/>
  <p:tag name="KSO_WM_UNIT_USESOURCEFORMAT_APPLY" val="1"/>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2_1"/>
  <p:tag name="KSO_WM_UNIT_ID" val="custom160470_16*m_h_a*1_2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6"/>
  <p:tag name="KSO_WM_UNIT_FILL_TYPE" val="1"/>
  <p:tag name="KSO_WM_UNIT_USESOURCEFORMAT_APPLY" val="1"/>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i"/>
  <p:tag name="KSO_WM_UNIT_INDEX" val="1_3"/>
  <p:tag name="KSO_WM_UNIT_ID" val="custom160470_16*m_i*1_3"/>
  <p:tag name="KSO_WM_UNIT_CLEAR" val="1"/>
  <p:tag name="KSO_WM_UNIT_LAYERLEVEL" val="1_1"/>
  <p:tag name="KSO_WM_DIAGRAM_GROUP_CODE" val="m1-1"/>
  <p:tag name="KSO_WM_UNIT_FILL_FORE_SCHEMECOLOR_INDEX" val="7"/>
  <p:tag name="KSO_WM_UNIT_FILL_TYPE" val="1"/>
  <p:tag name="KSO_WM_UNIT_USESOURCEFORMAT_APPLY" val="1"/>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3_1"/>
  <p:tag name="KSO_WM_UNIT_ID" val="custom160470_16*m_h_a*1_3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7"/>
  <p:tag name="KSO_WM_UNIT_FILL_TYPE" val="1"/>
  <p:tag name="KSO_WM_UNIT_USESOURCEFORMAT_APPLY" val="1"/>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i"/>
  <p:tag name="KSO_WM_UNIT_INDEX" val="1_4"/>
  <p:tag name="KSO_WM_UNIT_ID" val="custom160470_16*m_i*1_4"/>
  <p:tag name="KSO_WM_UNIT_CLEAR" val="1"/>
  <p:tag name="KSO_WM_UNIT_LAYERLEVEL" val="1_1"/>
  <p:tag name="KSO_WM_DIAGRAM_GROUP_CODE" val="m1-1"/>
  <p:tag name="KSO_WM_UNIT_FILL_FORE_SCHEMECOLOR_INDEX" val="8"/>
  <p:tag name="KSO_WM_UNIT_FILL_TYPE" val="1"/>
  <p:tag name="KSO_WM_UNIT_USESOURCEFORMAT_APPLY" val="1"/>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4_1"/>
  <p:tag name="KSO_WM_UNIT_ID" val="custom160470_16*m_h_a*1_4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8"/>
  <p:tag name="KSO_WM_UNIT_FILL_TYPE" val="1"/>
  <p:tag name="KSO_WM_UNIT_USESOURCEFORMAT_APPLY" val="1"/>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f"/>
  <p:tag name="KSO_WM_UNIT_INDEX" val="1_1_1"/>
  <p:tag name="KSO_WM_UNIT_ID" val="custom160470_16*m_h_f*1_1_1"/>
  <p:tag name="KSO_WM_UNIT_CLEAR" val="1"/>
  <p:tag name="KSO_WM_UNIT_LAYERLEVEL" val="1_1_1"/>
  <p:tag name="KSO_WM_UNIT_VALUE" val="20"/>
  <p:tag name="KSO_WM_UNIT_HIGHLIGHT" val="0"/>
  <p:tag name="KSO_WM_UNIT_COMPATIBLE" val="0"/>
  <p:tag name="KSO_WM_UNIT_PRESET_TEXT_INDEX" val="3"/>
  <p:tag name="KSO_WM_DIAGRAM_GROUP_CODE" val="m1-1"/>
  <p:tag name="KSO_WM_UNIT_PRESET_TEXT_LEN" val="17"/>
  <p:tag name="KSO_WM_UNIT_TEXT_FILL_FORE_SCHEMECOLOR_INDEX" val="13"/>
  <p:tag name="KSO_WM_UNIT_TEXT_FILL_TYPE" val="1"/>
  <p:tag name="KSO_WM_UNIT_USESOURCEFORMAT_APPLY" val="1"/>
</p:tagLst>
</file>

<file path=ppt/tags/tag6.xml><?xml version="1.0" encoding="utf-8"?>
<p:tagLst xmlns:p="http://schemas.openxmlformats.org/presentationml/2006/main">
  <p:tag name="KSO_WM_TAG_VERSION" val="1.0"/>
  <p:tag name="KSO_WM_TEMPLATE_CATEGORY" val="custom"/>
  <p:tag name="KSO_WM_TEMPLATE_INDEX" val="160470"/>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f"/>
  <p:tag name="KSO_WM_UNIT_INDEX" val="1_2_1"/>
  <p:tag name="KSO_WM_UNIT_ID" val="custom160470_16*m_h_f*1_2_1"/>
  <p:tag name="KSO_WM_UNIT_CLEAR" val="1"/>
  <p:tag name="KSO_WM_UNIT_LAYERLEVEL" val="1_1_1"/>
  <p:tag name="KSO_WM_UNIT_VALUE" val="20"/>
  <p:tag name="KSO_WM_UNIT_HIGHLIGHT" val="0"/>
  <p:tag name="KSO_WM_UNIT_COMPATIBLE" val="0"/>
  <p:tag name="KSO_WM_UNIT_PRESET_TEXT_INDEX" val="3"/>
  <p:tag name="KSO_WM_DIAGRAM_GROUP_CODE" val="m1-1"/>
  <p:tag name="KSO_WM_UNIT_PRESET_TEXT_LEN" val="17"/>
  <p:tag name="KSO_WM_UNIT_TEXT_FILL_FORE_SCHEMECOLOR_INDEX" val="13"/>
  <p:tag name="KSO_WM_UNIT_TEXT_FILL_TYPE" val="1"/>
  <p:tag name="KSO_WM_UNIT_USESOURCEFORMAT_APPLY" val="1"/>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f"/>
  <p:tag name="KSO_WM_UNIT_INDEX" val="1_3_1"/>
  <p:tag name="KSO_WM_UNIT_ID" val="custom160470_16*m_h_f*1_3_1"/>
  <p:tag name="KSO_WM_UNIT_CLEAR" val="1"/>
  <p:tag name="KSO_WM_UNIT_LAYERLEVEL" val="1_1_1"/>
  <p:tag name="KSO_WM_UNIT_VALUE" val="20"/>
  <p:tag name="KSO_WM_UNIT_HIGHLIGHT" val="0"/>
  <p:tag name="KSO_WM_UNIT_COMPATIBLE" val="0"/>
  <p:tag name="KSO_WM_UNIT_PRESET_TEXT_INDEX" val="3"/>
  <p:tag name="KSO_WM_DIAGRAM_GROUP_CODE" val="m1-1"/>
  <p:tag name="KSO_WM_UNIT_PRESET_TEXT_LEN" val="17"/>
  <p:tag name="KSO_WM_UNIT_TEXT_FILL_FORE_SCHEMECOLOR_INDEX" val="13"/>
  <p:tag name="KSO_WM_UNIT_TEXT_FILL_TYPE" val="1"/>
  <p:tag name="KSO_WM_UNIT_USESOURCEFORMAT_APPLY" val="1"/>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f"/>
  <p:tag name="KSO_WM_UNIT_INDEX" val="1_4_1"/>
  <p:tag name="KSO_WM_UNIT_ID" val="custom160470_16*m_h_f*1_4_1"/>
  <p:tag name="KSO_WM_UNIT_CLEAR" val="1"/>
  <p:tag name="KSO_WM_UNIT_LAYERLEVEL" val="1_1_1"/>
  <p:tag name="KSO_WM_UNIT_VALUE" val="20"/>
  <p:tag name="KSO_WM_UNIT_HIGHLIGHT" val="0"/>
  <p:tag name="KSO_WM_UNIT_COMPATIBLE" val="0"/>
  <p:tag name="KSO_WM_UNIT_PRESET_TEXT_INDEX" val="3"/>
  <p:tag name="KSO_WM_DIAGRAM_GROUP_CODE" val="m1-1"/>
  <p:tag name="KSO_WM_UNIT_PRESET_TEXT_LEN" val="17"/>
  <p:tag name="KSO_WM_UNIT_TEXT_FILL_FORE_SCHEMECOLOR_INDEX" val="13"/>
  <p:tag name="KSO_WM_UNIT_TEXT_FILL_TYPE" val="1"/>
  <p:tag name="KSO_WM_UNIT_USESOURCEFORMAT_APPLY" val="1"/>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6*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1_1"/>
  <p:tag name="KSO_WM_UNIT_ID" val="custom160470_16*m_h_a*1_1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USESOURCEFORMAT_APPLY" val="1"/>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i"/>
  <p:tag name="KSO_WM_UNIT_INDEX" val="1_1"/>
  <p:tag name="KSO_WM_UNIT_ID" val="custom160470_16*m_i*1_1"/>
  <p:tag name="KSO_WM_UNIT_CLEAR" val="1"/>
  <p:tag name="KSO_WM_UNIT_LAYERLEVEL" val="1_1"/>
  <p:tag name="KSO_WM_DIAGRAM_GROUP_CODE" val="m1-1"/>
  <p:tag name="KSO_WM_UNIT_FILL_FORE_SCHEMECOLOR_INDEX" val="5"/>
  <p:tag name="KSO_WM_UNIT_FILL_TYPE" val="1"/>
  <p:tag name="KSO_WM_UNIT_USESOURCEFORMAT_APPLY" val="1"/>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1_1"/>
  <p:tag name="KSO_WM_UNIT_ID" val="custom160470_16*m_h_a*1_1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USESOURCEFORMAT_APPLY" val="1"/>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f"/>
  <p:tag name="KSO_WM_UNIT_INDEX" val="1_3_1"/>
  <p:tag name="KSO_WM_UNIT_ID" val="custom160470_16*m_h_f*1_3_1"/>
  <p:tag name="KSO_WM_UNIT_CLEAR" val="1"/>
  <p:tag name="KSO_WM_UNIT_LAYERLEVEL" val="1_1_1"/>
  <p:tag name="KSO_WM_UNIT_VALUE" val="20"/>
  <p:tag name="KSO_WM_UNIT_HIGHLIGHT" val="0"/>
  <p:tag name="KSO_WM_UNIT_COMPATIBLE" val="0"/>
  <p:tag name="KSO_WM_UNIT_PRESET_TEXT_INDEX" val="3"/>
  <p:tag name="KSO_WM_DIAGRAM_GROUP_CODE" val="m1-1"/>
  <p:tag name="KSO_WM_UNIT_PRESET_TEXT_LEN" val="17"/>
  <p:tag name="KSO_WM_UNIT_TEXT_FILL_FORE_SCHEMECOLOR_INDEX" val="13"/>
  <p:tag name="KSO_WM_UNIT_TEXT_FILL_TYPE" val="1"/>
  <p:tag name="KSO_WM_UNIT_USESOURCEFORMAT_APPLY" val="1"/>
</p:tagLst>
</file>

<file path=ppt/tags/tag68.xml><?xml version="1.0" encoding="utf-8"?>
<p:tagLst xmlns:p="http://schemas.openxmlformats.org/presentationml/2006/main">
  <p:tag name="KSO_WM_TEMPLATE_CATEGORY" val="custom"/>
  <p:tag name="KSO_WM_TEMPLATE_INDEX" val="160470"/>
  <p:tag name="KSO_WM_SLIDE_ID" val="custom160470_16"/>
  <p:tag name="KSO_WM_SLIDE_INDEX" val="16"/>
  <p:tag name="KSO_WM_SLIDE_ITEM_CNT" val="4"/>
  <p:tag name="KSO_WM_SLIDE_LAYOUT" val="a_m"/>
  <p:tag name="KSO_WM_SLIDE_LAYOUT_CNT" val="1_1"/>
  <p:tag name="KSO_WM_SLIDE_TYPE" val="text"/>
  <p:tag name="KSO_WM_BEAUTIFY_FLAG" val="#wm#"/>
  <p:tag name="KSO_WM_TAG_VERSION" val="1.0"/>
  <p:tag name="KSO_WM_SLIDE_POSITION" val="214*199"/>
  <p:tag name="KSO_WM_SLIDE_SIZE" val="532*260"/>
  <p:tag name="KSO_WM_DIAGRAM_GROUP_CODE" val="m1-1"/>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6*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TEMPLATE_CATEGORY" val="custom"/>
  <p:tag name="KSO_WM_TEMPLATE_INDEX" val="160470"/>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i"/>
  <p:tag name="KSO_WM_UNIT_INDEX" val="1_1"/>
  <p:tag name="KSO_WM_UNIT_ID" val="custom160470_16*m_i*1_1"/>
  <p:tag name="KSO_WM_UNIT_CLEAR" val="1"/>
  <p:tag name="KSO_WM_UNIT_LAYERLEVEL" val="1_1"/>
  <p:tag name="KSO_WM_DIAGRAM_GROUP_CODE" val="m1-1"/>
  <p:tag name="KSO_WM_UNIT_FILL_FORE_SCHEMECOLOR_INDEX" val="5"/>
  <p:tag name="KSO_WM_UNIT_FILL_TYPE" val="1"/>
  <p:tag name="KSO_WM_UNIT_USESOURCEFORMAT_APPLY" val="1"/>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1_1"/>
  <p:tag name="KSO_WM_UNIT_ID" val="custom160470_16*m_h_a*1_1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USESOURCEFORMAT_APPLY" val="1"/>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i"/>
  <p:tag name="KSO_WM_UNIT_INDEX" val="1_2"/>
  <p:tag name="KSO_WM_UNIT_ID" val="custom160470_16*m_i*1_2"/>
  <p:tag name="KSO_WM_UNIT_CLEAR" val="1"/>
  <p:tag name="KSO_WM_UNIT_LAYERLEVEL" val="1_1"/>
  <p:tag name="KSO_WM_DIAGRAM_GROUP_CODE" val="m1-1"/>
  <p:tag name="KSO_WM_UNIT_FILL_FORE_SCHEMECOLOR_INDEX" val="6"/>
  <p:tag name="KSO_WM_UNIT_FILL_TYPE" val="1"/>
  <p:tag name="KSO_WM_UNIT_USESOURCEFORMAT_APPLY" val="1"/>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2_1"/>
  <p:tag name="KSO_WM_UNIT_ID" val="custom160470_16*m_h_a*1_2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6"/>
  <p:tag name="KSO_WM_UNIT_FILL_TYPE" val="1"/>
  <p:tag name="KSO_WM_UNIT_USESOURCEFORMAT_APPLY" val="1"/>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i"/>
  <p:tag name="KSO_WM_UNIT_INDEX" val="1_3"/>
  <p:tag name="KSO_WM_UNIT_ID" val="custom160470_16*m_i*1_3"/>
  <p:tag name="KSO_WM_UNIT_CLEAR" val="1"/>
  <p:tag name="KSO_WM_UNIT_LAYERLEVEL" val="1_1"/>
  <p:tag name="KSO_WM_DIAGRAM_GROUP_CODE" val="m1-1"/>
  <p:tag name="KSO_WM_UNIT_FILL_FORE_SCHEMECOLOR_INDEX" val="7"/>
  <p:tag name="KSO_WM_UNIT_FILL_TYPE" val="1"/>
  <p:tag name="KSO_WM_UNIT_USESOURCEFORMAT_APPLY" val="1"/>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3_1"/>
  <p:tag name="KSO_WM_UNIT_ID" val="custom160470_16*m_h_a*1_3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7"/>
  <p:tag name="KSO_WM_UNIT_FILL_TYPE" val="1"/>
  <p:tag name="KSO_WM_UNIT_USESOURCEFORMAT_APPLY" val="1"/>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i"/>
  <p:tag name="KSO_WM_UNIT_INDEX" val="1_4"/>
  <p:tag name="KSO_WM_UNIT_ID" val="custom160470_16*m_i*1_4"/>
  <p:tag name="KSO_WM_UNIT_CLEAR" val="1"/>
  <p:tag name="KSO_WM_UNIT_LAYERLEVEL" val="1_1"/>
  <p:tag name="KSO_WM_DIAGRAM_GROUP_CODE" val="m1-1"/>
  <p:tag name="KSO_WM_UNIT_FILL_FORE_SCHEMECOLOR_INDEX" val="8"/>
  <p:tag name="KSO_WM_UNIT_FILL_TYPE" val="1"/>
  <p:tag name="KSO_WM_UNIT_USESOURCEFORMAT_APPLY" val="1"/>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4_1"/>
  <p:tag name="KSO_WM_UNIT_ID" val="custom160470_16*m_h_a*1_4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8"/>
  <p:tag name="KSO_WM_UNIT_FILL_TYPE" val="1"/>
  <p:tag name="KSO_WM_UNIT_USESOURCEFORMAT_APPLY" val="1"/>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f"/>
  <p:tag name="KSO_WM_UNIT_INDEX" val="1_1_1"/>
  <p:tag name="KSO_WM_UNIT_ID" val="custom160470_16*m_h_f*1_1_1"/>
  <p:tag name="KSO_WM_UNIT_CLEAR" val="1"/>
  <p:tag name="KSO_WM_UNIT_LAYERLEVEL" val="1_1_1"/>
  <p:tag name="KSO_WM_UNIT_VALUE" val="20"/>
  <p:tag name="KSO_WM_UNIT_HIGHLIGHT" val="0"/>
  <p:tag name="KSO_WM_UNIT_COMPATIBLE" val="0"/>
  <p:tag name="KSO_WM_UNIT_PRESET_TEXT_INDEX" val="3"/>
  <p:tag name="KSO_WM_DIAGRAM_GROUP_CODE" val="m1-1"/>
  <p:tag name="KSO_WM_UNIT_PRESET_TEXT_LEN" val="17"/>
  <p:tag name="KSO_WM_UNIT_TEXT_FILL_FORE_SCHEMECOLOR_INDEX" val="13"/>
  <p:tag name="KSO_WM_UNIT_TEXT_FILL_TYPE" val="1"/>
  <p:tag name="KSO_WM_UNIT_USESOURCEFORMAT_APPLY" val="1"/>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f"/>
  <p:tag name="KSO_WM_UNIT_INDEX" val="1_2_1"/>
  <p:tag name="KSO_WM_UNIT_ID" val="custom160470_16*m_h_f*1_2_1"/>
  <p:tag name="KSO_WM_UNIT_CLEAR" val="1"/>
  <p:tag name="KSO_WM_UNIT_LAYERLEVEL" val="1_1_1"/>
  <p:tag name="KSO_WM_UNIT_VALUE" val="20"/>
  <p:tag name="KSO_WM_UNIT_HIGHLIGHT" val="0"/>
  <p:tag name="KSO_WM_UNIT_COMPATIBLE" val="0"/>
  <p:tag name="KSO_WM_UNIT_PRESET_TEXT_INDEX" val="3"/>
  <p:tag name="KSO_WM_DIAGRAM_GROUP_CODE" val="m1-1"/>
  <p:tag name="KSO_WM_UNIT_PRESET_TEXT_LEN" val="17"/>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TAG_VERSION" val="1.0"/>
  <p:tag name="KSO_WM_TEMPLATE_CATEGORY" val="custom"/>
  <p:tag name="KSO_WM_TEMPLATE_INDEX" val="160470"/>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f"/>
  <p:tag name="KSO_WM_UNIT_INDEX" val="1_3_1"/>
  <p:tag name="KSO_WM_UNIT_ID" val="custom160470_16*m_h_f*1_3_1"/>
  <p:tag name="KSO_WM_UNIT_CLEAR" val="1"/>
  <p:tag name="KSO_WM_UNIT_LAYERLEVEL" val="1_1_1"/>
  <p:tag name="KSO_WM_UNIT_VALUE" val="20"/>
  <p:tag name="KSO_WM_UNIT_HIGHLIGHT" val="0"/>
  <p:tag name="KSO_WM_UNIT_COMPATIBLE" val="0"/>
  <p:tag name="KSO_WM_UNIT_PRESET_TEXT_INDEX" val="3"/>
  <p:tag name="KSO_WM_DIAGRAM_GROUP_CODE" val="m1-1"/>
  <p:tag name="KSO_WM_UNIT_PRESET_TEXT_LEN" val="17"/>
  <p:tag name="KSO_WM_UNIT_TEXT_FILL_FORE_SCHEMECOLOR_INDEX" val="13"/>
  <p:tag name="KSO_WM_UNIT_TEXT_FILL_TYPE" val="1"/>
  <p:tag name="KSO_WM_UNIT_USESOURCEFORMAT_APPLY" val="1"/>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f"/>
  <p:tag name="KSO_WM_UNIT_INDEX" val="1_4_1"/>
  <p:tag name="KSO_WM_UNIT_ID" val="custom160470_16*m_h_f*1_4_1"/>
  <p:tag name="KSO_WM_UNIT_CLEAR" val="1"/>
  <p:tag name="KSO_WM_UNIT_LAYERLEVEL" val="1_1_1"/>
  <p:tag name="KSO_WM_UNIT_VALUE" val="20"/>
  <p:tag name="KSO_WM_UNIT_HIGHLIGHT" val="0"/>
  <p:tag name="KSO_WM_UNIT_COMPATIBLE" val="0"/>
  <p:tag name="KSO_WM_UNIT_PRESET_TEXT_INDEX" val="3"/>
  <p:tag name="KSO_WM_DIAGRAM_GROUP_CODE" val="m1-1"/>
  <p:tag name="KSO_WM_UNIT_PRESET_TEXT_LEN" val="17"/>
  <p:tag name="KSO_WM_UNIT_TEXT_FILL_FORE_SCHEMECOLOR_INDEX" val="13"/>
  <p:tag name="KSO_WM_UNIT_TEXT_FILL_TYPE" val="1"/>
  <p:tag name="KSO_WM_UNIT_USESOURCEFORMAT_APPLY" val="1"/>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1_1"/>
  <p:tag name="KSO_WM_UNIT_ID" val="custom160470_16*m_h_a*1_1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USESOURCEFORMAT_APPLY" val="1"/>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i"/>
  <p:tag name="KSO_WM_UNIT_INDEX" val="1_1"/>
  <p:tag name="KSO_WM_UNIT_ID" val="custom160470_16*m_i*1_1"/>
  <p:tag name="KSO_WM_UNIT_CLEAR" val="1"/>
  <p:tag name="KSO_WM_UNIT_LAYERLEVEL" val="1_1"/>
  <p:tag name="KSO_WM_DIAGRAM_GROUP_CODE" val="m1-1"/>
  <p:tag name="KSO_WM_UNIT_FILL_FORE_SCHEMECOLOR_INDEX" val="5"/>
  <p:tag name="KSO_WM_UNIT_FILL_TYPE" val="1"/>
  <p:tag name="KSO_WM_UNIT_USESOURCEFORMAT_APPLY" val="1"/>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1_1"/>
  <p:tag name="KSO_WM_UNIT_ID" val="custom160470_16*m_h_a*1_1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USESOURCEFORMAT_APPLY" val="1"/>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f"/>
  <p:tag name="KSO_WM_UNIT_INDEX" val="1_3_1"/>
  <p:tag name="KSO_WM_UNIT_ID" val="custom160470_16*m_h_f*1_3_1"/>
  <p:tag name="KSO_WM_UNIT_CLEAR" val="1"/>
  <p:tag name="KSO_WM_UNIT_LAYERLEVEL" val="1_1_1"/>
  <p:tag name="KSO_WM_UNIT_VALUE" val="20"/>
  <p:tag name="KSO_WM_UNIT_HIGHLIGHT" val="0"/>
  <p:tag name="KSO_WM_UNIT_COMPATIBLE" val="0"/>
  <p:tag name="KSO_WM_UNIT_PRESET_TEXT_INDEX" val="3"/>
  <p:tag name="KSO_WM_DIAGRAM_GROUP_CODE" val="m1-1"/>
  <p:tag name="KSO_WM_UNIT_PRESET_TEXT_LEN" val="17"/>
  <p:tag name="KSO_WM_UNIT_TEXT_FILL_FORE_SCHEMECOLOR_INDEX" val="13"/>
  <p:tag name="KSO_WM_UNIT_TEXT_FILL_TYPE" val="1"/>
  <p:tag name="KSO_WM_UNIT_USESOURCEFORMAT_APPLY" val="1"/>
</p:tagLst>
</file>

<file path=ppt/tags/tag86.xml><?xml version="1.0" encoding="utf-8"?>
<p:tagLst xmlns:p="http://schemas.openxmlformats.org/presentationml/2006/main">
  <p:tag name="KSO_WM_TAG_VERSION" val="1.0"/>
  <p:tag name="KSO_WM_BEAUTIFY_FLAG" val="#wm#"/>
  <p:tag name="KSO_WM_UNIT_TYPE" val="i"/>
  <p:tag name="KSO_WM_UNIT_ID" val="custom160470_30*i*0"/>
  <p:tag name="KSO_WM_TEMPLATE_CATEGORY" val="custom"/>
  <p:tag name="KSO_WM_TEMPLATE_INDEX" val="160470"/>
  <p:tag name="KSO_WM_UNIT_INDEX" val="0"/>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30*a*1"/>
  <p:tag name="KSO_WM_UNIT_CLEAR" val="1"/>
  <p:tag name="KSO_WM_UNIT_LAYERLEVEL" val="1"/>
  <p:tag name="KSO_WM_UNIT_VALUE" val="7"/>
  <p:tag name="KSO_WM_UNIT_ISCONTENTSTITLE" val="0"/>
  <p:tag name="KSO_WM_UNIT_HIGHLIGHT" val="0"/>
  <p:tag name="KSO_WM_UNIT_COMPATIBLE" val="0"/>
  <p:tag name="KSO_WM_UNIT_PRESET_TEXT" val="THANKS"/>
</p:tagLst>
</file>

<file path=ppt/tags/tag88.xml><?xml version="1.0" encoding="utf-8"?>
<p:tagLst xmlns:p="http://schemas.openxmlformats.org/presentationml/2006/main">
  <p:tag name="KSO_WM_TEMPLATE_CATEGORY" val="custom"/>
  <p:tag name="KSO_WM_TEMPLATE_INDEX" val="160470"/>
  <p:tag name="KSO_WM_SLIDE_ID" val="custom160470_30"/>
  <p:tag name="KSO_WM_SLIDE_INDEX" val="30"/>
  <p:tag name="KSO_WM_SLIDE_ITEM_CNT" val="1"/>
  <p:tag name="KSO_WM_SLIDE_LAYOUT" val="a"/>
  <p:tag name="KSO_WM_SLIDE_LAYOUT_CNT" val="1"/>
  <p:tag name="KSO_WM_SLIDE_TYPE" val="endPage"/>
  <p:tag name="KSO_WM_BEAUTIFY_FLAG" val="#wm#"/>
  <p:tag name="KSO_WM_TAG_VERSION" val="1.0"/>
</p:tagLst>
</file>

<file path=ppt/tags/tag89.xml><?xml version="1.0" encoding="utf-8"?>
<p:tagLst xmlns:p="http://schemas.openxmlformats.org/presentationml/2006/main">
  <p:tag name="KSO_WM_TAG_VERSION" val="1.0"/>
  <p:tag name="KSO_WM_BEAUTIFY_FLAG" val="#wm#"/>
  <p:tag name="KSO_WM_UNIT_TYPE" val="i"/>
  <p:tag name="KSO_WM_UNIT_ID" val="custom160470_30*i*0"/>
  <p:tag name="KSO_WM_TEMPLATE_CATEGORY" val="custom"/>
  <p:tag name="KSO_WM_TEMPLATE_INDEX" val="160470"/>
  <p:tag name="KSO_WM_UNIT_INDEX" val="0"/>
</p:tagLst>
</file>

<file path=ppt/tags/tag9.xml><?xml version="1.0" encoding="utf-8"?>
<p:tagLst xmlns:p="http://schemas.openxmlformats.org/presentationml/2006/main">
  <p:tag name="KSO_WM_TAG_VERSION" val="1.0"/>
  <p:tag name="KSO_WM_TEMPLATE_CATEGORY" val="custom"/>
  <p:tag name="KSO_WM_TEMPLATE_INDEX" val="160470"/>
</p:tagLst>
</file>

<file path=ppt/tags/tag90.xml><?xml version="1.0" encoding="utf-8"?>
<p:tagLst xmlns:p="http://schemas.openxmlformats.org/presentationml/2006/main">
  <p:tag name="KSO_WM_TAG_VERSION" val="1.0"/>
  <p:tag name="KSO_WM_BEAUTIFY_FLAG" val="#wm#"/>
  <p:tag name="KSO_WM_UNIT_TYPE" val="i"/>
  <p:tag name="KSO_WM_UNIT_ID" val="custom160470_30*i*1"/>
  <p:tag name="KSO_WM_TEMPLATE_CATEGORY" val="custom"/>
  <p:tag name="KSO_WM_TEMPLATE_INDEX" val="160470"/>
  <p:tag name="KSO_WM_UNIT_INDEX" val="1"/>
</p:tagLst>
</file>

<file path=ppt/tags/tag91.xml><?xml version="1.0" encoding="utf-8"?>
<p:tagLst xmlns:p="http://schemas.openxmlformats.org/presentationml/2006/main">
  <p:tag name="KSO_WM_TAG_VERSION" val="1.0"/>
  <p:tag name="KSO_WM_BEAUTIFY_FLAG" val="#wm#"/>
  <p:tag name="KSO_WM_UNIT_TYPE" val="i"/>
  <p:tag name="KSO_WM_UNIT_ID" val="custom160470_30*i*2"/>
  <p:tag name="KSO_WM_TEMPLATE_CATEGORY" val="custom"/>
  <p:tag name="KSO_WM_TEMPLATE_INDEX" val="160470"/>
  <p:tag name="KSO_WM_UNIT_INDEX" val="2"/>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30*a*1"/>
  <p:tag name="KSO_WM_UNIT_CLEAR" val="1"/>
  <p:tag name="KSO_WM_UNIT_LAYERLEVEL" val="1"/>
  <p:tag name="KSO_WM_UNIT_VALUE" val="7"/>
  <p:tag name="KSO_WM_UNIT_ISCONTENTSTITLE" val="0"/>
  <p:tag name="KSO_WM_UNIT_HIGHLIGHT" val="0"/>
  <p:tag name="KSO_WM_UNIT_COMPATIBLE" val="0"/>
  <p:tag name="KSO_WM_UNIT_PRESET_TEXT" val="THANKS"/>
</p:tagLst>
</file>

<file path=ppt/tags/tag93.xml><?xml version="1.0" encoding="utf-8"?>
<p:tagLst xmlns:p="http://schemas.openxmlformats.org/presentationml/2006/main">
  <p:tag name="KSO_WM_TEMPLATE_CATEGORY" val="custom"/>
  <p:tag name="KSO_WM_TEMPLATE_INDEX" val="160470"/>
  <p:tag name="KSO_WM_SLIDE_ID" val="custom160470_30"/>
  <p:tag name="KSO_WM_SLIDE_INDEX" val="30"/>
  <p:tag name="KSO_WM_SLIDE_ITEM_CNT" val="1"/>
  <p:tag name="KSO_WM_SLIDE_LAYOUT" val="a"/>
  <p:tag name="KSO_WM_SLIDE_LAYOUT_CNT" val="1"/>
  <p:tag name="KSO_WM_SLIDE_TYPE" val="endPage"/>
  <p:tag name="KSO_WM_BEAUTIFY_FLAG" val="#wm#"/>
  <p:tag name="KSO_WM_TAG_VERSION" val="1.0"/>
</p:tagLst>
</file>

<file path=ppt/theme/theme1.xml><?xml version="1.0" encoding="utf-8"?>
<a:theme xmlns:a="http://schemas.openxmlformats.org/drawingml/2006/main" name="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9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5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8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9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4117</Words>
  <Application>WPS 演示</Application>
  <PresentationFormat>宽屏</PresentationFormat>
  <Paragraphs>366</Paragraphs>
  <Slides>32</Slides>
  <Notes>0</Notes>
  <HiddenSlides>0</HiddenSlides>
  <MMClips>0</MMClips>
  <ScaleCrop>false</ScaleCrop>
  <HeadingPairs>
    <vt:vector size="6" baseType="variant">
      <vt:variant>
        <vt:lpstr>已用的字体</vt:lpstr>
      </vt:variant>
      <vt:variant>
        <vt:i4>9</vt:i4>
      </vt:variant>
      <vt:variant>
        <vt:lpstr>主题</vt:lpstr>
      </vt:variant>
      <vt:variant>
        <vt:i4>7</vt:i4>
      </vt:variant>
      <vt:variant>
        <vt:lpstr>幻灯片标题</vt:lpstr>
      </vt:variant>
      <vt:variant>
        <vt:i4>32</vt:i4>
      </vt:variant>
    </vt:vector>
  </HeadingPairs>
  <TitlesOfParts>
    <vt:vector size="48" baseType="lpstr">
      <vt:lpstr>Arial</vt:lpstr>
      <vt:lpstr>宋体</vt:lpstr>
      <vt:lpstr>Wingdings</vt:lpstr>
      <vt:lpstr>Microsoft New Tai Lue</vt:lpstr>
      <vt:lpstr>Arial Narrow</vt:lpstr>
      <vt:lpstr>Calibri</vt:lpstr>
      <vt:lpstr>黑体</vt:lpstr>
      <vt:lpstr>微软雅黑</vt:lpstr>
      <vt:lpstr>Verdana</vt:lpstr>
      <vt:lpstr>A000120140530A99PPBG</vt:lpstr>
      <vt:lpstr>1_A000120140530A99PPBG</vt:lpstr>
      <vt:lpstr>9_A000120140530A99PPBG</vt:lpstr>
      <vt:lpstr>15_A000120140530A99PPBG</vt:lpstr>
      <vt:lpstr>18_A000120140530A99PPBG</vt:lpstr>
      <vt:lpstr>29_A000120140530A99PPBG</vt:lpstr>
      <vt:lpstr>2_A000120140530A99PPBG</vt:lpstr>
      <vt:lpstr>软件需求分析报告</vt:lpstr>
      <vt:lpstr>PowerPoint 演示文稿</vt:lpstr>
      <vt:lpstr>PowerPoint 演示文稿</vt:lpstr>
      <vt:lpstr>1.1 编写目的</vt:lpstr>
      <vt:lpstr>1.2 项目风险</vt:lpstr>
      <vt:lpstr>PowerPoint 演示文稿</vt:lpstr>
      <vt:lpstr>PowerPoint 演示文稿</vt:lpstr>
      <vt:lpstr>2.1 目标</vt:lpstr>
      <vt:lpstr>2.2 用户类和特性</vt:lpstr>
      <vt:lpstr>具体场景：</vt:lpstr>
      <vt:lpstr>2.3 运行环境</vt:lpstr>
      <vt:lpstr>2.5 假设和约束 </vt:lpstr>
      <vt:lpstr>3. 外部接口需求</vt:lpstr>
      <vt:lpstr>PowerPoint 演示文稿</vt:lpstr>
      <vt:lpstr>PowerPoint 演示文稿</vt:lpstr>
      <vt:lpstr>4. 系统特性</vt:lpstr>
      <vt:lpstr>数据流图：</vt:lpstr>
      <vt:lpstr>PowerPoint 演示文稿</vt:lpstr>
      <vt:lpstr>4.5层次图</vt:lpstr>
      <vt:lpstr>PowerPoint 演示文稿</vt:lpstr>
      <vt:lpstr>E-R图</vt:lpstr>
      <vt:lpstr>4.3 系统需求</vt:lpstr>
      <vt:lpstr>4.4 功能详述</vt:lpstr>
      <vt:lpstr>PowerPoint 演示文稿</vt:lpstr>
      <vt:lpstr>PowerPoint 演示文稿</vt:lpstr>
      <vt:lpstr>PowerPoint 演示文稿</vt:lpstr>
      <vt:lpstr>5.其它非功能需</vt:lpstr>
      <vt:lpstr>PowerPoint 演示文稿</vt:lpstr>
      <vt:lpstr>PowerPoint 演示文稿</vt:lpstr>
      <vt:lpstr>PowerPoint 演示文稿</vt:lpstr>
      <vt:lpstr>本次作业的小组分工</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samsung</dc:creator>
  <cp:lastModifiedBy>admin</cp:lastModifiedBy>
  <cp:revision>46</cp:revision>
  <dcterms:created xsi:type="dcterms:W3CDTF">2017-03-26T02:42:00Z</dcterms:created>
  <dcterms:modified xsi:type="dcterms:W3CDTF">2017-05-05T11:23:19Z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