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Layouts/slideLayout28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  <p:sldMasterId id="2147483681" r:id="rId3"/>
    <p:sldMasterId id="2147483703" r:id="rId4"/>
  </p:sldMasterIdLst>
  <p:notesMasterIdLst>
    <p:notesMasterId r:id="rId19"/>
  </p:notesMasterIdLst>
  <p:sldIdLst>
    <p:sldId id="256" r:id="rId5"/>
    <p:sldId id="265" r:id="rId6"/>
    <p:sldId id="345" r:id="rId7"/>
    <p:sldId id="350" r:id="rId8"/>
    <p:sldId id="346" r:id="rId9"/>
    <p:sldId id="347" r:id="rId10"/>
    <p:sldId id="348" r:id="rId11"/>
    <p:sldId id="349" r:id="rId12"/>
    <p:sldId id="351" r:id="rId13"/>
    <p:sldId id="352" r:id="rId14"/>
    <p:sldId id="353" r:id="rId15"/>
    <p:sldId id="354" r:id="rId16"/>
    <p:sldId id="355" r:id="rId17"/>
    <p:sldId id="285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6E5"/>
    <a:srgbClr val="ACCAE8"/>
    <a:srgbClr val="AECCE9"/>
    <a:srgbClr val="B9D3EF"/>
    <a:srgbClr val="5389D0"/>
    <a:srgbClr val="78A0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24DB7A-FD0C-404F-812F-86F5E43BFB7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  <a:pPr/>
              <a:t>2017/5/14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5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9" Type="http://schemas.openxmlformats.org/officeDocument/2006/relationships/tags" Target="../tags/tag50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tags" Target="../tags/tag45.xml"/><Relationship Id="rId42" Type="http://schemas.openxmlformats.org/officeDocument/2006/relationships/image" Target="../media/image5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tags" Target="../tags/tag44.xml"/><Relationship Id="rId38" Type="http://schemas.openxmlformats.org/officeDocument/2006/relationships/tags" Target="../tags/tag49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41" Type="http://schemas.openxmlformats.org/officeDocument/2006/relationships/notesSlide" Target="../notesSlides/notesSlide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37" Type="http://schemas.openxmlformats.org/officeDocument/2006/relationships/tags" Target="../tags/tag48.xml"/><Relationship Id="rId40" Type="http://schemas.openxmlformats.org/officeDocument/2006/relationships/slideLayout" Target="../slideLayouts/slideLayout17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tags" Target="../tags/tag47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编写规范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小组成员：吕政凯，陶景伟，刘聪聪    组长：吕政凯</a:t>
            </a:r>
          </a:p>
        </p:txBody>
      </p:sp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5600" y="100330"/>
            <a:ext cx="3860165" cy="2298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23080"/>
            <a:ext cx="1098644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5.2.3 @</a:t>
            </a:r>
            <a:r>
              <a:rPr lang="en-US" altLang="zh-CN" sz="2000" b="1" dirty="0" smtClean="0"/>
              <a:t>see</a:t>
            </a:r>
          </a:p>
          <a:p>
            <a:r>
              <a:rPr lang="en-US" altLang="zh-CN" dirty="0" smtClean="0"/>
              <a:t>  </a:t>
            </a:r>
            <a:r>
              <a:rPr lang="en-US" altLang="zh-CN" dirty="0" smtClean="0"/>
              <a:t>   @</a:t>
            </a:r>
            <a:r>
              <a:rPr lang="en-US" altLang="zh-CN" dirty="0" smtClean="0"/>
              <a:t>see </a:t>
            </a:r>
            <a:r>
              <a:rPr lang="zh-CN" altLang="zh-CN" dirty="0" smtClean="0"/>
              <a:t>链接：增加一个超链接。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b="1" dirty="0" smtClean="0"/>
              <a:t>5.2.3.1</a:t>
            </a:r>
            <a:r>
              <a:rPr lang="en-US" altLang="zh-CN" b="1" dirty="0" smtClean="0"/>
              <a:t> </a:t>
            </a:r>
            <a:r>
              <a:rPr lang="zh-CN" altLang="zh-CN" b="1" dirty="0" smtClean="0"/>
              <a:t>若指向类、方法或变量名</a:t>
            </a:r>
            <a:r>
              <a:rPr lang="en-US" altLang="zh-CN" b="1" dirty="0" smtClean="0"/>
              <a:t> </a:t>
            </a:r>
            <a:r>
              <a:rPr lang="en-US" altLang="zh-CN" dirty="0" smtClean="0"/>
              <a:t> </a:t>
            </a:r>
            <a:r>
              <a:rPr lang="zh-CN" altLang="zh-CN" dirty="0" smtClean="0"/>
              <a:t>可在</a:t>
            </a:r>
            <a:r>
              <a:rPr lang="en-US" altLang="zh-CN" dirty="0" smtClean="0"/>
              <a:t>@see</a:t>
            </a:r>
            <a:r>
              <a:rPr lang="zh-CN" altLang="zh-CN" dirty="0" smtClean="0"/>
              <a:t>后直接写上类、方法或变量名，书写方法时可省略包、类名，特性会默认为当前包或类。注意：类、方法、变量名间使用“</a:t>
            </a:r>
            <a:r>
              <a:rPr lang="en-US" altLang="zh-CN" dirty="0" smtClean="0"/>
              <a:t>#</a:t>
            </a:r>
            <a:r>
              <a:rPr lang="zh-CN" altLang="zh-CN" dirty="0" smtClean="0"/>
              <a:t>”分隔。如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 /**  </a:t>
            </a:r>
            <a:endParaRPr lang="en-US" altLang="zh-CN" dirty="0" smtClean="0"/>
          </a:p>
          <a:p>
            <a:r>
              <a:rPr lang="en-US" altLang="zh-CN" dirty="0" smtClean="0"/>
              <a:t>  </a:t>
            </a:r>
            <a:r>
              <a:rPr lang="en-US" altLang="zh-CN" dirty="0" smtClean="0"/>
              <a:t>              ...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              @</a:t>
            </a:r>
            <a:r>
              <a:rPr lang="en-US" altLang="zh-CN" dirty="0" smtClean="0"/>
              <a:t>see </a:t>
            </a:r>
            <a:r>
              <a:rPr lang="en-US" altLang="zh-CN" dirty="0" err="1" smtClean="0"/>
              <a:t>packeg.class#readInt</a:t>
            </a:r>
            <a:r>
              <a:rPr lang="en-US" altLang="zh-CN" dirty="0" smtClean="0"/>
              <a:t>(String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        </a:t>
            </a:r>
            <a:r>
              <a:rPr lang="en-US" altLang="zh-CN" dirty="0" smtClean="0"/>
              <a:t>*/  </a:t>
            </a:r>
            <a:endParaRPr lang="en-US" altLang="zh-CN" dirty="0" smtClean="0"/>
          </a:p>
          <a:p>
            <a:r>
              <a:rPr lang="en-US" altLang="zh-CN" b="1" dirty="0" smtClean="0"/>
              <a:t>       5.2.3.2</a:t>
            </a:r>
            <a:r>
              <a:rPr lang="en-US" altLang="zh-CN" b="1" dirty="0" smtClean="0"/>
              <a:t> </a:t>
            </a:r>
            <a:r>
              <a:rPr lang="zh-CN" altLang="zh-CN" b="1" dirty="0" smtClean="0"/>
              <a:t>若指向一个具体的</a:t>
            </a:r>
            <a:r>
              <a:rPr lang="en-US" altLang="zh-CN" b="1" dirty="0" smtClean="0"/>
              <a:t>URL</a:t>
            </a:r>
            <a:r>
              <a:rPr lang="zh-CN" altLang="zh-CN" b="1" dirty="0" smtClean="0"/>
              <a:t>，则直接书写</a:t>
            </a:r>
            <a:r>
              <a:rPr lang="en-US" altLang="zh-CN" b="1" dirty="0" smtClean="0"/>
              <a:t>HTML</a:t>
            </a:r>
            <a:r>
              <a:rPr lang="zh-CN" altLang="zh-CN" b="1" dirty="0" smtClean="0"/>
              <a:t>标签锚</a:t>
            </a:r>
            <a:r>
              <a:rPr lang="zh-CN" altLang="zh-CN" b="1" dirty="0" smtClean="0"/>
              <a:t>。</a:t>
            </a:r>
            <a:r>
              <a:rPr lang="zh-CN" altLang="zh-CN" dirty="0" smtClean="0"/>
              <a:t>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 /**   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 </a:t>
            </a:r>
            <a:r>
              <a:rPr lang="en-US" altLang="zh-CN" dirty="0" smtClean="0"/>
              <a:t> </a:t>
            </a:r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  </a:t>
            </a:r>
            <a:r>
              <a:rPr lang="en-US" altLang="zh-CN" dirty="0" smtClean="0"/>
              <a:t>          @</a:t>
            </a:r>
            <a:r>
              <a:rPr lang="en-US" altLang="zh-CN" dirty="0" smtClean="0"/>
              <a:t>see &lt;a 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zh-CN" altLang="zh-CN" dirty="0" smtClean="0"/>
              <a:t>”</a:t>
            </a:r>
            <a:r>
              <a:rPr lang="en-US" altLang="zh-CN" dirty="0" smtClean="0"/>
              <a:t>www.java.com</a:t>
            </a:r>
            <a:r>
              <a:rPr lang="zh-CN" altLang="zh-CN" dirty="0" smtClean="0"/>
              <a:t>”</a:t>
            </a:r>
            <a:r>
              <a:rPr lang="en-US" altLang="zh-CN" dirty="0" smtClean="0"/>
              <a:t>&gt;The Java Site&lt;/a&gt; 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标签的书写，参见关于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的书籍）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dirty="0" smtClean="0"/>
              <a:t>*/ </a:t>
            </a:r>
            <a:endParaRPr lang="en-US" altLang="zh-CN" dirty="0" smtClean="0"/>
          </a:p>
          <a:p>
            <a:r>
              <a:rPr lang="en-US" altLang="zh-CN" b="1" dirty="0" smtClean="0"/>
              <a:t>       5.2.3.3</a:t>
            </a:r>
            <a:r>
              <a:rPr lang="en-US" altLang="zh-CN" b="1" dirty="0" smtClean="0"/>
              <a:t> </a:t>
            </a:r>
            <a:r>
              <a:rPr lang="zh-CN" altLang="zh-CN" b="1" dirty="0" smtClean="0"/>
              <a:t>若指向到“</a:t>
            </a:r>
            <a:r>
              <a:rPr lang="en-US" altLang="zh-CN" b="1" dirty="0" err="1" smtClean="0"/>
              <a:t>seealso</a:t>
            </a:r>
            <a:r>
              <a:rPr lang="zh-CN" altLang="zh-CN" b="1" dirty="0" smtClean="0"/>
              <a:t>（参考）”小节显示出来，使用“”””（双 引号）。</a:t>
            </a:r>
            <a:r>
              <a:rPr lang="zh-CN" altLang="zh-CN" dirty="0" smtClean="0"/>
              <a:t>如：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  /**  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 </a:t>
            </a:r>
            <a:r>
              <a:rPr lang="en-US" altLang="zh-CN" dirty="0" smtClean="0"/>
              <a:t>  ... </a:t>
            </a:r>
            <a:endParaRPr lang="en-US" altLang="zh-CN" dirty="0" smtClean="0"/>
          </a:p>
          <a:p>
            <a:r>
              <a:rPr lang="en-US" altLang="zh-CN" dirty="0" smtClean="0"/>
              <a:t>         @</a:t>
            </a:r>
            <a:r>
              <a:rPr lang="en-US" altLang="zh-CN" dirty="0" smtClean="0"/>
              <a:t>see </a:t>
            </a:r>
            <a:r>
              <a:rPr lang="zh-CN" altLang="zh-CN" dirty="0" smtClean="0"/>
              <a:t>“</a:t>
            </a:r>
            <a:r>
              <a:rPr lang="en-US" altLang="zh-CN" dirty="0" smtClean="0"/>
              <a:t>java1.2 volume2</a:t>
            </a:r>
            <a:r>
              <a:rPr lang="zh-CN" altLang="zh-CN" dirty="0" smtClean="0"/>
              <a:t>”</a:t>
            </a:r>
            <a:r>
              <a:rPr lang="en-US" altLang="zh-CN" dirty="0" smtClean="0"/>
              <a:t>   </a:t>
            </a:r>
            <a:r>
              <a:rPr lang="zh-CN" altLang="zh-CN" dirty="0" smtClean="0"/>
              <a:t>注：可书写多个标记，但必须放在一起，以下全部一样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</a:t>
            </a:r>
            <a:r>
              <a:rPr lang="en-US" altLang="zh-CN" dirty="0" smtClean="0"/>
              <a:t> */  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274" y="532263"/>
            <a:ext cx="8297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       5.2.4</a:t>
            </a:r>
            <a:r>
              <a:rPr lang="en-US" altLang="zh-CN" sz="2000" b="1" dirty="0" smtClean="0"/>
              <a:t> @link</a:t>
            </a:r>
            <a:r>
              <a:rPr lang="en-US" altLang="zh-CN" sz="2000" dirty="0" smtClean="0"/>
              <a:t>  @link</a:t>
            </a:r>
            <a:r>
              <a:rPr lang="zh-CN" altLang="zh-CN" sz="2000" dirty="0" smtClean="0"/>
              <a:t>：可在注释中建立特殊的超链接，令其指向其他类或方法，标记规则同</a:t>
            </a:r>
            <a:r>
              <a:rPr lang="en-US" altLang="zh-CN" sz="2000" dirty="0" smtClean="0"/>
              <a:t>@see</a:t>
            </a:r>
            <a:r>
              <a:rPr lang="zh-CN" altLang="zh-CN" sz="2000" dirty="0" smtClean="0"/>
              <a:t>。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14149" y="1624084"/>
            <a:ext cx="98263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5.3 </a:t>
            </a:r>
            <a:r>
              <a:rPr lang="zh-CN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类和接口注释说明</a:t>
            </a:r>
            <a:r>
              <a:rPr lang="en-US" altLang="zh-CN" dirty="0" smtClean="0"/>
              <a:t>  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类</a:t>
            </a:r>
            <a:r>
              <a:rPr lang="zh-CN" altLang="zh-CN" dirty="0" smtClean="0"/>
              <a:t>注释必须置于任何一个</a:t>
            </a:r>
            <a:r>
              <a:rPr lang="en-US" altLang="zh-CN" dirty="0" smtClean="0"/>
              <a:t>import</a:t>
            </a:r>
            <a:r>
              <a:rPr lang="zh-CN" altLang="zh-CN" dirty="0" smtClean="0"/>
              <a:t>语句后面，同时位于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定义的前面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  @</a:t>
            </a:r>
            <a:r>
              <a:rPr lang="en-US" altLang="zh-CN" dirty="0" smtClean="0"/>
              <a:t>author </a:t>
            </a:r>
            <a:r>
              <a:rPr lang="zh-CN" altLang="zh-CN" dirty="0" smtClean="0"/>
              <a:t>名字：建立一个“作者”条目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  @</a:t>
            </a:r>
            <a:r>
              <a:rPr lang="en-US" altLang="zh-CN" dirty="0" smtClean="0"/>
              <a:t>version </a:t>
            </a:r>
            <a:r>
              <a:rPr lang="zh-CN" altLang="zh-CN" dirty="0" smtClean="0"/>
              <a:t>文字：建立一个“版本”条目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  </a:t>
            </a:r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5.4 </a:t>
            </a:r>
            <a:r>
              <a:rPr lang="zh-CN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方法注释说明</a:t>
            </a:r>
            <a:r>
              <a:rPr lang="en-US" altLang="zh-CN" sz="2400" dirty="0" smtClean="0"/>
              <a:t>  </a:t>
            </a:r>
            <a:endParaRPr lang="en-US" altLang="zh-CN" sz="2400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紧靠</a:t>
            </a:r>
            <a:r>
              <a:rPr lang="zh-CN" altLang="zh-CN" dirty="0" smtClean="0"/>
              <a:t>在每条方法的前面，必须有一个它所描述的那个方法的签名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            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 </a:t>
            </a:r>
            <a:r>
              <a:rPr lang="zh-CN" altLang="zh-CN" dirty="0" smtClean="0"/>
              <a:t>变量描述：给“</a:t>
            </a:r>
            <a:r>
              <a:rPr lang="en-US" altLang="zh-CN" dirty="0" smtClean="0"/>
              <a:t>parameters</a:t>
            </a:r>
            <a:r>
              <a:rPr lang="zh-CN" altLang="zh-CN" dirty="0" smtClean="0"/>
              <a:t>”（参数）小节增添一个条目。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             @</a:t>
            </a:r>
            <a:r>
              <a:rPr lang="en-US" altLang="zh-CN" dirty="0" smtClean="0"/>
              <a:t>return </a:t>
            </a:r>
            <a:r>
              <a:rPr lang="zh-CN" altLang="zh-CN" dirty="0" smtClean="0"/>
              <a:t>描述：增添一个“</a:t>
            </a:r>
            <a:r>
              <a:rPr lang="en-US" altLang="zh-CN" dirty="0" smtClean="0"/>
              <a:t>returns</a:t>
            </a:r>
            <a:r>
              <a:rPr lang="zh-CN" altLang="zh-CN" dirty="0" smtClean="0"/>
              <a:t>”（返回值）小节。</a:t>
            </a:r>
            <a:r>
              <a:rPr lang="en-US" altLang="zh-CN" dirty="0" smtClean="0"/>
              <a:t>  </a:t>
            </a:r>
            <a:endParaRPr lang="en-US" altLang="zh-CN" dirty="0" smtClean="0"/>
          </a:p>
          <a:p>
            <a:r>
              <a:rPr lang="en-US" altLang="zh-CN" dirty="0" smtClean="0"/>
              <a:t>              @</a:t>
            </a:r>
            <a:r>
              <a:rPr lang="en-US" altLang="zh-CN" dirty="0" smtClean="0"/>
              <a:t>throws </a:t>
            </a:r>
            <a:r>
              <a:rPr lang="zh-CN" altLang="zh-CN" dirty="0" smtClean="0"/>
              <a:t>类描述：为方法的“</a:t>
            </a:r>
            <a:r>
              <a:rPr lang="en-US" altLang="zh-CN" dirty="0" smtClean="0"/>
              <a:t>throws</a:t>
            </a:r>
            <a:r>
              <a:rPr lang="zh-CN" altLang="zh-CN" dirty="0" smtClean="0"/>
              <a:t>”（产生违例）小节增添一个条目。</a:t>
            </a:r>
            <a:r>
              <a:rPr lang="en-US" altLang="zh-CN" dirty="0" smtClean="0"/>
              <a:t> </a:t>
            </a:r>
            <a:r>
              <a:rPr lang="zh-CN" altLang="zh-CN" dirty="0" smtClean="0"/>
              <a:t>如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</a:t>
            </a:r>
            <a:r>
              <a:rPr lang="en-US" altLang="zh-CN" dirty="0" smtClean="0"/>
              <a:t> /**  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zh-CN" dirty="0" smtClean="0"/>
              <a:t>将</a:t>
            </a:r>
            <a:r>
              <a:rPr lang="zh-CN" altLang="zh-CN" dirty="0" smtClean="0"/>
              <a:t>一个双精度数格式化成一个字</a:t>
            </a:r>
            <a:r>
              <a:rPr lang="zh-CN" altLang="zh-CN" dirty="0" smtClean="0"/>
              <a:t>串</a:t>
            </a:r>
            <a:r>
              <a:rPr lang="en-US" altLang="zh-CN" dirty="0" smtClean="0"/>
              <a:t> 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 x </a:t>
            </a:r>
            <a:r>
              <a:rPr lang="zh-CN" altLang="zh-CN" dirty="0" smtClean="0"/>
              <a:t>要格式化的数字</a:t>
            </a:r>
            <a:r>
              <a:rPr lang="en-US" altLang="zh-CN" dirty="0" smtClean="0"/>
              <a:t>  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@</a:t>
            </a:r>
            <a:r>
              <a:rPr lang="en-US" altLang="zh-CN" dirty="0" smtClean="0"/>
              <a:t>return </a:t>
            </a:r>
            <a:r>
              <a:rPr lang="zh-CN" altLang="zh-CN" dirty="0" smtClean="0"/>
              <a:t>格式化成的字串</a:t>
            </a:r>
            <a:r>
              <a:rPr lang="en-US" altLang="zh-CN" dirty="0" smtClean="0"/>
              <a:t>   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@</a:t>
            </a:r>
            <a:r>
              <a:rPr lang="en-US" altLang="zh-CN" dirty="0" smtClean="0"/>
              <a:t>throws </a:t>
            </a:r>
            <a:r>
              <a:rPr lang="zh-CN" altLang="zh-CN" dirty="0" smtClean="0"/>
              <a:t>如参数错误，产生</a:t>
            </a:r>
            <a:r>
              <a:rPr lang="en-US" altLang="zh-CN" dirty="0" err="1" smtClean="0"/>
              <a:t>IllegalArgumentException</a:t>
            </a:r>
            <a:r>
              <a:rPr lang="zh-CN" altLang="zh-CN" dirty="0" smtClean="0"/>
              <a:t>（非法参数违例）</a:t>
            </a:r>
            <a:r>
              <a:rPr lang="en-US" altLang="zh-CN" dirty="0" smtClean="0"/>
              <a:t> 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     </a:t>
            </a:r>
            <a:r>
              <a:rPr lang="en-US" altLang="zh-CN" dirty="0" smtClean="0"/>
              <a:t>*/. 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672" y="354842"/>
            <a:ext cx="292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6.</a:t>
            </a:r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代码格式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740" y="1037230"/>
            <a:ext cx="1008569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6. 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、文档化</a:t>
            </a:r>
            <a:r>
              <a:rPr lang="en-US" altLang="zh-CN" sz="2000" b="1" dirty="0" smtClean="0"/>
              <a:t> </a:t>
            </a:r>
            <a:r>
              <a:rPr lang="en-US" altLang="zh-CN" sz="2000" dirty="0" smtClean="0"/>
              <a:t> </a:t>
            </a:r>
            <a:r>
              <a:rPr lang="zh-CN" altLang="zh-CN" sz="2000" dirty="0" smtClean="0"/>
              <a:t>必须用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javadoc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来为类生成文档。不仅因为它是标准，这也是被各种</a:t>
            </a:r>
            <a:r>
              <a:rPr lang="en-US" altLang="zh-CN" sz="2000" dirty="0" smtClean="0"/>
              <a:t> java </a:t>
            </a:r>
            <a:r>
              <a:rPr lang="zh-CN" altLang="zh-CN" sz="2000" dirty="0" smtClean="0"/>
              <a:t>编译器都认可的方法。</a:t>
            </a:r>
            <a:r>
              <a:rPr lang="en-US" altLang="zh-CN" sz="2000" dirty="0" smtClean="0"/>
              <a:t> 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b="1" dirty="0" smtClean="0"/>
              <a:t> </a:t>
            </a:r>
            <a:r>
              <a:rPr lang="en-US" altLang="zh-CN" sz="2000" b="1" dirty="0" smtClean="0"/>
              <a:t>6.2</a:t>
            </a:r>
            <a:r>
              <a:rPr lang="zh-CN" altLang="zh-CN" sz="2000" b="1" dirty="0" smtClean="0"/>
              <a:t>、缩进</a:t>
            </a:r>
            <a:r>
              <a:rPr lang="en-US" altLang="zh-CN" sz="2000" b="1" dirty="0" smtClean="0"/>
              <a:t> </a:t>
            </a:r>
            <a:r>
              <a:rPr lang="en-US" altLang="zh-CN" sz="2000" dirty="0" smtClean="0"/>
              <a:t>    </a:t>
            </a:r>
            <a:r>
              <a:rPr lang="zh-CN" altLang="zh-CN" sz="2000" dirty="0" smtClean="0"/>
              <a:t>缩进应该是每行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个空格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不要在源文件中保存</a:t>
            </a:r>
            <a:r>
              <a:rPr lang="en-US" altLang="zh-CN" sz="2000" dirty="0" smtClean="0"/>
              <a:t>Tab</a:t>
            </a:r>
            <a:r>
              <a:rPr lang="zh-CN" altLang="zh-CN" sz="2000" dirty="0" smtClean="0"/>
              <a:t>字符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在使用不同的源代码管理工具时</a:t>
            </a:r>
            <a:r>
              <a:rPr lang="en-US" altLang="zh-CN" sz="2000" dirty="0" smtClean="0"/>
              <a:t>Tab</a:t>
            </a:r>
            <a:r>
              <a:rPr lang="zh-CN" altLang="zh-CN" sz="2000" dirty="0" smtClean="0"/>
              <a:t>字符将因为用户设置的不同而扩展为不同的宽度。</a:t>
            </a:r>
            <a:r>
              <a:rPr lang="en-US" altLang="zh-CN" sz="2000" dirty="0" smtClean="0"/>
              <a:t> 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 </a:t>
            </a:r>
            <a:endParaRPr lang="en-US" altLang="zh-CN" sz="2000" dirty="0" smtClean="0"/>
          </a:p>
          <a:p>
            <a:r>
              <a:rPr lang="en-US" altLang="zh-CN" sz="2000" dirty="0" smtClean="0"/>
              <a:t>6. </a:t>
            </a:r>
            <a:r>
              <a:rPr lang="en-US" altLang="zh-CN" sz="2000" b="1" dirty="0" smtClean="0"/>
              <a:t>3</a:t>
            </a:r>
            <a:r>
              <a:rPr lang="zh-CN" altLang="zh-CN" sz="2000" b="1" dirty="0" smtClean="0"/>
              <a:t>、大括号</a:t>
            </a:r>
            <a:r>
              <a:rPr lang="en-US" altLang="zh-CN" sz="2000" b="1" dirty="0" smtClean="0"/>
              <a:t>{}  </a:t>
            </a:r>
            <a:r>
              <a:rPr lang="en-US" altLang="zh-CN" sz="2000" dirty="0" smtClean="0"/>
              <a:t>     {} </a:t>
            </a:r>
            <a:r>
              <a:rPr lang="zh-CN" altLang="zh-CN" sz="2000" dirty="0" smtClean="0"/>
              <a:t>中的语句应该单独作为一行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例如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下面的第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行是错误的</a:t>
            </a:r>
            <a:r>
              <a:rPr lang="en-US" altLang="zh-CN" sz="2000" dirty="0" smtClean="0"/>
              <a:t>,  </a:t>
            </a:r>
            <a:r>
              <a:rPr lang="zh-CN" altLang="zh-CN" sz="2000" dirty="0" smtClean="0"/>
              <a:t>第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行是正确的</a:t>
            </a:r>
            <a:r>
              <a:rPr lang="en-US" altLang="zh-CN" sz="2000" dirty="0" smtClean="0"/>
              <a:t>:  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if 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&gt;0) { 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 ++ }; // </a:t>
            </a:r>
            <a:r>
              <a:rPr lang="zh-CN" altLang="zh-CN" sz="2000" dirty="0" smtClean="0"/>
              <a:t>错误</a:t>
            </a:r>
            <a:r>
              <a:rPr lang="en-US" altLang="zh-CN" sz="2000" dirty="0" smtClean="0"/>
              <a:t>,</a:t>
            </a:r>
            <a:r>
              <a:rPr lang="en-US" altLang="zh-CN" sz="2000" dirty="0" smtClean="0"/>
              <a:t> { 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 } </a:t>
            </a:r>
            <a:r>
              <a:rPr lang="zh-CN" altLang="zh-CN" sz="2000" dirty="0" smtClean="0"/>
              <a:t>在同一行</a:t>
            </a:r>
            <a:r>
              <a:rPr lang="en-US" altLang="zh-CN" sz="2000" dirty="0" smtClean="0"/>
              <a:t>  </a:t>
            </a:r>
            <a:endParaRPr lang="en-US" altLang="zh-CN" sz="2000" dirty="0" smtClean="0"/>
          </a:p>
          <a:p>
            <a:r>
              <a:rPr lang="en-US" altLang="zh-CN" sz="2000" dirty="0" smtClean="0"/>
              <a:t>i</a:t>
            </a:r>
            <a:r>
              <a:rPr lang="en-US" altLang="zh-CN" sz="2000" dirty="0" smtClean="0"/>
              <a:t>f</a:t>
            </a:r>
            <a:r>
              <a:rPr lang="en-US" altLang="zh-CN" sz="2000" dirty="0" smtClean="0"/>
              <a:t> 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&gt;0) {  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 ++   }; // </a:t>
            </a:r>
            <a:r>
              <a:rPr lang="zh-CN" altLang="zh-CN" sz="2000" dirty="0" smtClean="0"/>
              <a:t>正确</a:t>
            </a:r>
            <a:r>
              <a:rPr lang="en-US" altLang="zh-CN" sz="2000" dirty="0" smtClean="0"/>
              <a:t>, { </a:t>
            </a:r>
            <a:r>
              <a:rPr lang="zh-CN" altLang="zh-CN" sz="2000" dirty="0" smtClean="0"/>
              <a:t>单独作为一行</a:t>
            </a:r>
          </a:p>
          <a:p>
            <a:r>
              <a:rPr lang="en-US" altLang="zh-CN" sz="2000" b="1" dirty="0" smtClean="0"/>
              <a:t>6.4</a:t>
            </a:r>
            <a:r>
              <a:rPr lang="zh-CN" altLang="zh-CN" sz="2000" b="1" dirty="0" smtClean="0"/>
              <a:t>、括号</a:t>
            </a:r>
            <a:r>
              <a:rPr lang="en-US" altLang="zh-CN" sz="2000" b="1" dirty="0" smtClean="0"/>
              <a:t>() </a:t>
            </a:r>
            <a:r>
              <a:rPr lang="en-US" altLang="zh-CN" sz="2000" dirty="0" smtClean="0"/>
              <a:t>    </a:t>
            </a:r>
            <a:r>
              <a:rPr lang="zh-CN" altLang="zh-CN" sz="2000" dirty="0" smtClean="0"/>
              <a:t>左括号和后一个字符之间不应该出现空格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同样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右括号和前一 个字符之间也不应该出现空格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下面的例子说明括号和空格的错误及正确使用</a:t>
            </a:r>
            <a:r>
              <a:rPr lang="en-US" altLang="zh-CN" sz="2000" dirty="0" smtClean="0"/>
              <a:t>:  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 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 ); // </a:t>
            </a:r>
            <a:r>
              <a:rPr lang="zh-CN" altLang="zh-CN" sz="2000" dirty="0" smtClean="0"/>
              <a:t>错误</a:t>
            </a:r>
            <a:r>
              <a:rPr lang="en-US" altLang="zh-CN" sz="2000" dirty="0" smtClean="0"/>
              <a:t> </a:t>
            </a:r>
            <a:endParaRPr lang="en-US" altLang="zh-CN" sz="2000" dirty="0" smtClean="0"/>
          </a:p>
          <a:p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); // </a:t>
            </a:r>
            <a:r>
              <a:rPr lang="zh-CN" altLang="zh-CN" sz="2000" dirty="0" smtClean="0"/>
              <a:t>正确</a:t>
            </a:r>
            <a:r>
              <a:rPr lang="en-US" altLang="zh-CN" sz="2000" dirty="0" smtClean="0"/>
              <a:t>  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zh-CN" altLang="zh-CN" sz="2000" dirty="0" smtClean="0"/>
              <a:t>不要在语句中使用无意义的括号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括号只应该为达到某种目的而出现在源代码中。下面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例子</a:t>
            </a:r>
            <a:r>
              <a:rPr lang="zh-CN" altLang="zh-CN" sz="2000" dirty="0" smtClean="0"/>
              <a:t>说明错误和正确的用法</a:t>
            </a:r>
            <a:r>
              <a:rPr lang="en-US" altLang="zh-CN" sz="2000" dirty="0" smtClean="0"/>
              <a:t>: </a:t>
            </a:r>
            <a:endParaRPr lang="en-US" altLang="zh-CN" sz="2000" dirty="0" smtClean="0"/>
          </a:p>
          <a:p>
            <a:r>
              <a:rPr lang="en-US" altLang="zh-CN" sz="2000" dirty="0" smtClean="0"/>
              <a:t> if ((I) = 42) { // </a:t>
            </a:r>
            <a:r>
              <a:rPr lang="zh-CN" altLang="zh-CN" sz="2000" dirty="0" smtClean="0"/>
              <a:t>错误</a:t>
            </a:r>
            <a:r>
              <a:rPr lang="en-US" altLang="zh-CN" sz="2000" dirty="0" smtClean="0"/>
              <a:t> - </a:t>
            </a:r>
            <a:r>
              <a:rPr lang="zh-CN" altLang="zh-CN" sz="2000" dirty="0" smtClean="0"/>
              <a:t>括号毫无意义</a:t>
            </a:r>
            <a:r>
              <a:rPr lang="en-US" altLang="zh-CN" sz="2000" dirty="0" smtClean="0"/>
              <a:t>  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if (I == 42) or (J == 42) then // </a:t>
            </a:r>
            <a:r>
              <a:rPr lang="zh-CN" altLang="zh-CN" sz="2000" dirty="0" smtClean="0"/>
              <a:t>正确</a:t>
            </a:r>
            <a:r>
              <a:rPr lang="en-US" altLang="zh-CN" sz="2000" dirty="0" smtClean="0"/>
              <a:t> - </a:t>
            </a:r>
            <a:r>
              <a:rPr lang="zh-CN" altLang="zh-CN" sz="2000" dirty="0" smtClean="0"/>
              <a:t>的确需要</a:t>
            </a:r>
            <a:r>
              <a:rPr lang="zh-CN" altLang="zh-CN" sz="2000" dirty="0" smtClean="0"/>
              <a:t>括号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921" y="791570"/>
            <a:ext cx="958072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6.5</a:t>
            </a:r>
            <a:r>
              <a:rPr lang="zh-CN" altLang="en-US" sz="2000" b="1" dirty="0" smtClean="0"/>
              <a:t>、</a:t>
            </a:r>
            <a:r>
              <a:rPr lang="zh-CN" altLang="zh-CN" sz="2000" b="1" dirty="0" smtClean="0"/>
              <a:t>空格的使用</a:t>
            </a:r>
            <a:r>
              <a:rPr lang="en-US" altLang="zh-CN" sz="2000" b="1" dirty="0" smtClean="0"/>
              <a:t> 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在两个以上的关键字、变量、常量进行对等操作时，它们之间的操作符之前、之后或者前后要加空格；进行非对等操作时，如果是关系密切的立即操作符（如－</a:t>
            </a:r>
            <a:r>
              <a:rPr lang="en-US" altLang="zh-CN" sz="2000" dirty="0" smtClean="0"/>
              <a:t>&gt;</a:t>
            </a:r>
            <a:r>
              <a:rPr lang="zh-CN" altLang="zh-CN" sz="2000" dirty="0" smtClean="0"/>
              <a:t>），后不应加空格。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说明：采用这种松散方式编写代码的目的是使代码更加清晰。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左括号和后一个字符之间不应该出现空格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同样</a:t>
            </a:r>
            <a:r>
              <a:rPr lang="en-US" altLang="zh-CN" sz="2000" dirty="0" smtClean="0"/>
              <a:t>, </a:t>
            </a:r>
            <a:r>
              <a:rPr lang="zh-CN" altLang="zh-CN" sz="2000" dirty="0" smtClean="0"/>
              <a:t>右括号和前一个字符之间也不应该出现空格</a:t>
            </a:r>
            <a:r>
              <a:rPr lang="en-US" altLang="zh-CN" sz="2000" dirty="0" smtClean="0"/>
              <a:t>. </a:t>
            </a:r>
            <a:r>
              <a:rPr lang="zh-CN" altLang="zh-CN" sz="2000" dirty="0" smtClean="0"/>
              <a:t>下面的例子说明括号和空格的错误及正确使用</a:t>
            </a:r>
            <a:r>
              <a:rPr lang="en-US" altLang="zh-CN" sz="2000" dirty="0" smtClean="0"/>
              <a:t>: 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 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 );   // </a:t>
            </a:r>
            <a:endParaRPr lang="en-US" altLang="zh-CN" sz="2000" dirty="0" smtClean="0"/>
          </a:p>
          <a:p>
            <a:r>
              <a:rPr lang="zh-CN" altLang="zh-CN" sz="2000" dirty="0" smtClean="0"/>
              <a:t>错误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CallProc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AParameter</a:t>
            </a:r>
            <a:r>
              <a:rPr lang="en-US" altLang="zh-CN" sz="2000" dirty="0" smtClean="0"/>
              <a:t>);    // </a:t>
            </a:r>
            <a:r>
              <a:rPr lang="zh-CN" altLang="zh-CN" sz="2000" dirty="0" smtClean="0"/>
              <a:t>正确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6.6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 </a:t>
            </a:r>
            <a:r>
              <a:rPr lang="zh-CN" altLang="zh-CN" sz="2000" b="1" dirty="0" smtClean="0"/>
              <a:t>一行只写一条语句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不允许把多个短语句写在一行中，即一行只写一条语句。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示例：如下例子不符合规范。</a:t>
            </a:r>
            <a:r>
              <a:rPr lang="en-US" altLang="zh-CN" sz="2000" dirty="0" smtClean="0"/>
              <a:t> </a:t>
            </a:r>
            <a:r>
              <a:rPr lang="en-US" altLang="zh-CN" sz="2000" dirty="0" err="1" smtClean="0"/>
              <a:t>rect.length</a:t>
            </a:r>
            <a:r>
              <a:rPr lang="en-US" altLang="zh-CN" sz="2000" dirty="0" smtClean="0"/>
              <a:t> = 0;  </a:t>
            </a:r>
            <a:r>
              <a:rPr lang="en-US" altLang="zh-CN" sz="2000" dirty="0" err="1" smtClean="0"/>
              <a:t>rect.width</a:t>
            </a:r>
            <a:r>
              <a:rPr lang="en-US" altLang="zh-CN" sz="2000" dirty="0" smtClean="0"/>
              <a:t> = 0; 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rot="21197296">
            <a:off x="2899625" y="3014455"/>
            <a:ext cx="6509434" cy="11449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 rot="21197296">
            <a:off x="4136799" y="3151319"/>
            <a:ext cx="4192044" cy="723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 rot="21197296">
            <a:off x="4050178" y="3031324"/>
            <a:ext cx="3992251" cy="725488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lnSpcReduction="10000"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dirty="0">
              <a:solidFill>
                <a:srgbClr val="FFFF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2136053" y="566974"/>
            <a:ext cx="7537756" cy="1287419"/>
            <a:chOff x="803122" y="860050"/>
            <a:chExt cx="7537756" cy="1287419"/>
          </a:xfrm>
        </p:grpSpPr>
        <p:cxnSp>
          <p:nvCxnSpPr>
            <p:cNvPr id="37" name="直接连接符 36"/>
            <p:cNvCxnSpPr/>
            <p:nvPr>
              <p:custDataLst>
                <p:tags r:id="rId35"/>
              </p:custDataLst>
            </p:nvPr>
          </p:nvCxnSpPr>
          <p:spPr>
            <a:xfrm>
              <a:off x="1182316" y="18763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6"/>
              </p:custDataLst>
            </p:nvPr>
          </p:nvCxnSpPr>
          <p:spPr>
            <a:xfrm>
              <a:off x="1605647" y="14223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MH_Others_3"/>
            <p:cNvPicPr>
              <a:picLocks noChangeAspect="1" noChangeArrowheads="1"/>
            </p:cNvPicPr>
            <p:nvPr>
              <p:custDataLst>
                <p:tags r:id="rId37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10800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MH_Number_1"/>
            <p:cNvSpPr txBox="1"/>
            <p:nvPr>
              <p:custDataLst>
                <p:tags r:id="rId38"/>
              </p:custDataLst>
            </p:nvPr>
          </p:nvSpPr>
          <p:spPr>
            <a:xfrm rot="18848767">
              <a:off x="852531" y="13258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01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39"/>
              </p:custDataLst>
            </p:nvPr>
          </p:nvSpPr>
          <p:spPr>
            <a:xfrm>
              <a:off x="1422593" y="142197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 smtClean="0"/>
                <a:t>前</a:t>
              </a:r>
              <a:r>
                <a:rPr lang="zh-CN" altLang="en-US" b="1" dirty="0" smtClean="0">
                  <a:latin typeface="+mn-lt"/>
                  <a:ea typeface="+mn-ea"/>
                </a:rPr>
                <a:t>言</a:t>
              </a: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2136053" y="1465986"/>
            <a:ext cx="7537756" cy="1287419"/>
            <a:chOff x="803122" y="1850649"/>
            <a:chExt cx="7537756" cy="1287419"/>
          </a:xfrm>
        </p:grpSpPr>
        <p:cxnSp>
          <p:nvCxnSpPr>
            <p:cNvPr id="44" name="直接连接符 43"/>
            <p:cNvCxnSpPr/>
            <p:nvPr>
              <p:custDataLst>
                <p:tags r:id="rId30"/>
              </p:custDataLst>
            </p:nvPr>
          </p:nvCxnSpPr>
          <p:spPr>
            <a:xfrm>
              <a:off x="1182316" y="28669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31"/>
              </p:custDataLst>
            </p:nvPr>
          </p:nvCxnSpPr>
          <p:spPr>
            <a:xfrm>
              <a:off x="1605647" y="24129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MH_Others_3"/>
            <p:cNvPicPr>
              <a:picLocks noChangeAspect="1" noChangeArrowheads="1"/>
            </p:cNvPicPr>
            <p:nvPr>
              <p:custDataLst>
                <p:tags r:id="rId32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20706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MH_Number_1"/>
            <p:cNvSpPr txBox="1"/>
            <p:nvPr>
              <p:custDataLst>
                <p:tags r:id="rId33"/>
              </p:custDataLst>
            </p:nvPr>
          </p:nvSpPr>
          <p:spPr>
            <a:xfrm rot="18848767">
              <a:off x="852531" y="23164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02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34"/>
              </p:custDataLst>
            </p:nvPr>
          </p:nvSpPr>
          <p:spPr>
            <a:xfrm>
              <a:off x="1422593" y="24214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b="1" dirty="0" smtClean="0"/>
                <a:t>适用范围</a:t>
              </a:r>
              <a:endParaRPr lang="en-US" altLang="zh-CN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2136053" y="2364999"/>
            <a:ext cx="7537756" cy="1287419"/>
            <a:chOff x="803122" y="2841249"/>
            <a:chExt cx="7537756" cy="1287419"/>
          </a:xfrm>
        </p:grpSpPr>
        <p:cxnSp>
          <p:nvCxnSpPr>
            <p:cNvPr id="51" name="直接连接符 50"/>
            <p:cNvCxnSpPr/>
            <p:nvPr>
              <p:custDataLst>
                <p:tags r:id="rId25"/>
              </p:custDataLst>
            </p:nvPr>
          </p:nvCxnSpPr>
          <p:spPr>
            <a:xfrm>
              <a:off x="1182316" y="38575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26"/>
              </p:custDataLst>
            </p:nvPr>
          </p:nvCxnSpPr>
          <p:spPr>
            <a:xfrm>
              <a:off x="1605647" y="34035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MH_Others_3"/>
            <p:cNvPicPr>
              <a:picLocks noChangeAspect="1" noChangeArrowheads="1"/>
            </p:cNvPicPr>
            <p:nvPr>
              <p:custDataLst>
                <p:tags r:id="rId27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30612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MH_Number_1"/>
            <p:cNvSpPr txBox="1"/>
            <p:nvPr>
              <p:custDataLst>
                <p:tags r:id="rId28"/>
              </p:custDataLst>
            </p:nvPr>
          </p:nvSpPr>
          <p:spPr>
            <a:xfrm rot="18848767">
              <a:off x="852531" y="33070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03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29"/>
              </p:custDataLst>
            </p:nvPr>
          </p:nvSpPr>
          <p:spPr>
            <a:xfrm>
              <a:off x="1422593" y="34120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2136053" y="3264012"/>
            <a:ext cx="7537756" cy="1287419"/>
            <a:chOff x="803122" y="3831849"/>
            <a:chExt cx="7537756" cy="1287419"/>
          </a:xfrm>
        </p:grpSpPr>
        <p:cxnSp>
          <p:nvCxnSpPr>
            <p:cNvPr id="58" name="直接连接符 57"/>
            <p:cNvCxnSpPr/>
            <p:nvPr>
              <p:custDataLst>
                <p:tags r:id="rId20"/>
              </p:custDataLst>
            </p:nvPr>
          </p:nvCxnSpPr>
          <p:spPr>
            <a:xfrm>
              <a:off x="1182316" y="48481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21"/>
              </p:custDataLst>
            </p:nvPr>
          </p:nvCxnSpPr>
          <p:spPr>
            <a:xfrm>
              <a:off x="1605647" y="43941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MH_Others_3"/>
            <p:cNvPicPr>
              <a:picLocks noChangeAspect="1" noChangeArrowheads="1"/>
            </p:cNvPicPr>
            <p:nvPr>
              <p:custDataLst>
                <p:tags r:id="rId22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40518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MH_Number_1"/>
            <p:cNvSpPr txBox="1"/>
            <p:nvPr>
              <p:custDataLst>
                <p:tags r:id="rId23"/>
              </p:custDataLst>
            </p:nvPr>
          </p:nvSpPr>
          <p:spPr>
            <a:xfrm rot="18848767">
              <a:off x="852531" y="42976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04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24"/>
              </p:custDataLst>
            </p:nvPr>
          </p:nvSpPr>
          <p:spPr>
            <a:xfrm>
              <a:off x="1422593" y="44026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/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2136053" y="4163026"/>
            <a:ext cx="7537756" cy="1287419"/>
            <a:chOff x="803122" y="4822449"/>
            <a:chExt cx="7537756" cy="1287419"/>
          </a:xfrm>
        </p:grpSpPr>
        <p:cxnSp>
          <p:nvCxnSpPr>
            <p:cNvPr id="65" name="直接连接符 64"/>
            <p:cNvCxnSpPr/>
            <p:nvPr>
              <p:custDataLst>
                <p:tags r:id="rId15"/>
              </p:custDataLst>
            </p:nvPr>
          </p:nvCxnSpPr>
          <p:spPr>
            <a:xfrm>
              <a:off x="1182316" y="58387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6"/>
              </p:custDataLst>
            </p:nvPr>
          </p:nvCxnSpPr>
          <p:spPr>
            <a:xfrm>
              <a:off x="1605647" y="53847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MH_Others_3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50424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MH_Number_1"/>
            <p:cNvSpPr txBox="1"/>
            <p:nvPr>
              <p:custDataLst>
                <p:tags r:id="rId18"/>
              </p:custDataLst>
            </p:nvPr>
          </p:nvSpPr>
          <p:spPr>
            <a:xfrm rot="18848767">
              <a:off x="852531" y="52882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05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19"/>
              </p:custDataLst>
            </p:nvPr>
          </p:nvSpPr>
          <p:spPr>
            <a:xfrm>
              <a:off x="1422593" y="53932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sp>
        <p:nvSpPr>
          <p:cNvPr id="34" name="MH_Others_1"/>
          <p:cNvSpPr/>
          <p:nvPr>
            <p:custDataLst>
              <p:tags r:id="rId7"/>
            </p:custDataLst>
          </p:nvPr>
        </p:nvSpPr>
        <p:spPr bwMode="auto">
          <a:xfrm flipH="1">
            <a:off x="8949212" y="0"/>
            <a:ext cx="3242788" cy="689553"/>
          </a:xfrm>
          <a:custGeom>
            <a:avLst/>
            <a:gdLst>
              <a:gd name="connsiteX0" fmla="*/ 2403474 w 2619398"/>
              <a:gd name="connsiteY0" fmla="*/ 0 h 556994"/>
              <a:gd name="connsiteX1" fmla="*/ 0 w 2619398"/>
              <a:gd name="connsiteY1" fmla="*/ 0 h 556994"/>
              <a:gd name="connsiteX2" fmla="*/ 0 w 2619398"/>
              <a:gd name="connsiteY2" fmla="*/ 556994 h 556994"/>
              <a:gd name="connsiteX3" fmla="*/ 2403474 w 2619398"/>
              <a:gd name="connsiteY3" fmla="*/ 556994 h 556994"/>
              <a:gd name="connsiteX4" fmla="*/ 2619398 w 2619398"/>
              <a:gd name="connsiteY4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98" h="556994">
                <a:moveTo>
                  <a:pt x="2403474" y="0"/>
                </a:moveTo>
                <a:lnTo>
                  <a:pt x="0" y="0"/>
                </a:lnTo>
                <a:lnTo>
                  <a:pt x="0" y="556994"/>
                </a:lnTo>
                <a:lnTo>
                  <a:pt x="2403474" y="556994"/>
                </a:lnTo>
                <a:lnTo>
                  <a:pt x="2619398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r>
              <a:rPr lang="en-US" altLang="zh-CN" sz="3200" spc="3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35" name="MH_Others_2"/>
          <p:cNvSpPr/>
          <p:nvPr>
            <p:custDataLst>
              <p:tags r:id="rId8"/>
            </p:custDataLst>
          </p:nvPr>
        </p:nvSpPr>
        <p:spPr bwMode="auto">
          <a:xfrm flipH="1">
            <a:off x="8760542" y="0"/>
            <a:ext cx="377369" cy="689553"/>
          </a:xfrm>
          <a:custGeom>
            <a:avLst/>
            <a:gdLst>
              <a:gd name="connsiteX0" fmla="*/ 88900 w 304824"/>
              <a:gd name="connsiteY0" fmla="*/ 0 h 556994"/>
              <a:gd name="connsiteX1" fmla="*/ 0 w 304824"/>
              <a:gd name="connsiteY1" fmla="*/ 0 h 556994"/>
              <a:gd name="connsiteX2" fmla="*/ 215924 w 304824"/>
              <a:gd name="connsiteY2" fmla="*/ 260952 h 556994"/>
              <a:gd name="connsiteX3" fmla="*/ 0 w 304824"/>
              <a:gd name="connsiteY3" fmla="*/ 556994 h 556994"/>
              <a:gd name="connsiteX4" fmla="*/ 88900 w 304824"/>
              <a:gd name="connsiteY4" fmla="*/ 556994 h 556994"/>
              <a:gd name="connsiteX5" fmla="*/ 304824 w 304824"/>
              <a:gd name="connsiteY5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24" h="556994">
                <a:moveTo>
                  <a:pt x="88900" y="0"/>
                </a:moveTo>
                <a:lnTo>
                  <a:pt x="0" y="0"/>
                </a:lnTo>
                <a:lnTo>
                  <a:pt x="215924" y="260952"/>
                </a:lnTo>
                <a:lnTo>
                  <a:pt x="0" y="556994"/>
                </a:lnTo>
                <a:lnTo>
                  <a:pt x="88900" y="556994"/>
                </a:lnTo>
                <a:lnTo>
                  <a:pt x="304824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endParaRPr lang="zh-CN" altLang="en-US" sz="2800" spc="30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36" name="组合 35"/>
          <p:cNvGrpSpPr/>
          <p:nvPr>
            <p:custDataLst>
              <p:tags r:id="rId9"/>
            </p:custDataLst>
          </p:nvPr>
        </p:nvGrpSpPr>
        <p:grpSpPr>
          <a:xfrm>
            <a:off x="2083737" y="5052406"/>
            <a:ext cx="7537756" cy="1287419"/>
            <a:chOff x="803122" y="4822449"/>
            <a:chExt cx="7537756" cy="1287419"/>
          </a:xfrm>
        </p:grpSpPr>
        <p:cxnSp>
          <p:nvCxnSpPr>
            <p:cNvPr id="39" name="直接连接符 38"/>
            <p:cNvCxnSpPr/>
            <p:nvPr>
              <p:custDataLst>
                <p:tags r:id="rId10"/>
              </p:custDataLst>
            </p:nvPr>
          </p:nvCxnSpPr>
          <p:spPr>
            <a:xfrm>
              <a:off x="1182316" y="5838782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>
              <p:custDataLst>
                <p:tags r:id="rId11"/>
              </p:custDataLst>
            </p:nvPr>
          </p:nvCxnSpPr>
          <p:spPr>
            <a:xfrm>
              <a:off x="1605647" y="5384793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MH_Others_3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5042421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MH_Number_1"/>
            <p:cNvSpPr txBox="1"/>
            <p:nvPr>
              <p:custDataLst>
                <p:tags r:id="rId13"/>
              </p:custDataLst>
            </p:nvPr>
          </p:nvSpPr>
          <p:spPr>
            <a:xfrm rot="18848767">
              <a:off x="852531" y="5288214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2"/>
                  </a:solidFill>
                  <a:latin typeface="+mn-lt"/>
                  <a:ea typeface="+mn-ea"/>
                </a:rPr>
                <a:t>06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69"/>
            <p:cNvSpPr txBox="1"/>
            <p:nvPr>
              <p:custDataLst>
                <p:tags r:id="rId14"/>
              </p:custDataLst>
            </p:nvPr>
          </p:nvSpPr>
          <p:spPr>
            <a:xfrm>
              <a:off x="1422593" y="5393260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endParaRPr lang="zh-CN" altLang="en-US" b="1" dirty="0" smtClean="0">
                <a:latin typeface="+mn-lt"/>
                <a:ea typeface="+mn-ea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3068003" y="4756640"/>
            <a:ext cx="6495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 smtClean="0">
                <a:solidFill>
                  <a:srgbClr val="3F3F3F"/>
                </a:solidFill>
              </a:rPr>
              <a:t>注释</a:t>
            </a:r>
            <a:endParaRPr lang="zh-CN" altLang="en-US" b="1" dirty="0" smtClean="0">
              <a:solidFill>
                <a:srgbClr val="3F3F3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99532" y="3869156"/>
            <a:ext cx="111440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 smtClean="0">
                <a:solidFill>
                  <a:srgbClr val="3F3F3F"/>
                </a:solidFill>
              </a:rPr>
              <a:t>命名规范</a:t>
            </a:r>
            <a:endParaRPr lang="zh-CN" altLang="en-US" b="1" dirty="0" smtClean="0">
              <a:solidFill>
                <a:srgbClr val="3F3F3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86144" y="299569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F3F3F"/>
                </a:solidFill>
              </a:rPr>
              <a:t>程序模板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029801" y="5691116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代码格式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2388" y="518615"/>
            <a:ext cx="364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前言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161" y="1119116"/>
            <a:ext cx="81613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为确保系统源程序可读性，从而增强系统可维护性，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编程人员应具有基本类似的编程风格，兹制定下述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编程规范，以规范系统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部分编程。系统继承的其它资源中的源程序也应按此规范作相应修改。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901" y="3427862"/>
            <a:ext cx="364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适用范围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674" y="4028363"/>
            <a:ext cx="8008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/>
              <a:t>本文档将作为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编程人员软件开发的编程格式规范。在项目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部分的编码、测试及维护过程中，要求严格遵守。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024" y="464024"/>
            <a:ext cx="421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程序模板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admin\AppData\Local\Temp\ksohtml\wps74A1.t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35" y="1165746"/>
            <a:ext cx="4444716" cy="5357884"/>
          </a:xfrm>
          <a:prstGeom prst="rect">
            <a:avLst/>
          </a:prstGeom>
          <a:noFill/>
        </p:spPr>
      </p:pic>
      <p:cxnSp>
        <p:nvCxnSpPr>
          <p:cNvPr id="5" name="直接箭头连接符 4"/>
          <p:cNvCxnSpPr/>
          <p:nvPr/>
        </p:nvCxnSpPr>
        <p:spPr>
          <a:xfrm>
            <a:off x="3548418" y="1323833"/>
            <a:ext cx="3070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998794" y="1978925"/>
            <a:ext cx="2975212" cy="36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44203" y="2811439"/>
            <a:ext cx="2647665" cy="477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07474" y="3753134"/>
            <a:ext cx="2661314" cy="641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490113" y="4503761"/>
            <a:ext cx="1733266" cy="65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云形 18"/>
          <p:cNvSpPr/>
          <p:nvPr/>
        </p:nvSpPr>
        <p:spPr>
          <a:xfrm>
            <a:off x="6837529" y="559559"/>
            <a:ext cx="2019869" cy="11873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 21"/>
          <p:cNvSpPr/>
          <p:nvPr/>
        </p:nvSpPr>
        <p:spPr>
          <a:xfrm>
            <a:off x="7083188" y="1883391"/>
            <a:ext cx="248389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云形 22"/>
          <p:cNvSpPr/>
          <p:nvPr/>
        </p:nvSpPr>
        <p:spPr>
          <a:xfrm>
            <a:off x="6646460" y="2961565"/>
            <a:ext cx="201986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云形 23"/>
          <p:cNvSpPr/>
          <p:nvPr/>
        </p:nvSpPr>
        <p:spPr>
          <a:xfrm>
            <a:off x="6578222" y="3957851"/>
            <a:ext cx="1910686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云形 25"/>
          <p:cNvSpPr/>
          <p:nvPr/>
        </p:nvSpPr>
        <p:spPr>
          <a:xfrm>
            <a:off x="6332561" y="5117911"/>
            <a:ext cx="200622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87403" y="5404513"/>
            <a:ext cx="15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主方法声明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33313" y="4135272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28597" y="3261815"/>
            <a:ext cx="135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类声明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15451" y="723331"/>
            <a:ext cx="177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包声明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06269" y="2088107"/>
            <a:ext cx="131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类型导入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138" y="286603"/>
            <a:ext cx="444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zh-CN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命名规范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5219" y="1869774"/>
          <a:ext cx="10658900" cy="47317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7636"/>
                <a:gridCol w="7461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559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 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的命名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的名字应该都是由一个小写单词组成。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unipost.trans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的名字每个单词必须由大写字母开头而其他字母都小写的单词组成。示例：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FileMng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成员的命名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变量、方法、属性：大小写混排的单词组成，首字母小写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functionName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countNum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sizeJava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代码编程格式规范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 Final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变量的命名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 Final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常量：大写单词组成，单词之间使用“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”连接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示例：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MAX_INDEX 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前后台变量名称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前台变量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变量名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后台变量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变量名</a:t>
                      </a:r>
                      <a:endParaRPr lang="zh-CN" altLang="en-US" dirty="0"/>
                    </a:p>
                  </a:txBody>
                  <a:tcPr/>
                </a:tc>
              </a:tr>
              <a:tr h="593349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参数的名字必须和变量的命名规范一致。</a:t>
                      </a:r>
                      <a:endParaRPr lang="zh-CN" altLang="en-US" dirty="0"/>
                    </a:p>
                  </a:txBody>
                  <a:tcPr/>
                </a:tc>
              </a:tr>
              <a:tr h="57228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数组的命名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数组应该总是用下面的方式来命名：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byte[] buffer;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而不是：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byte buffer[];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104" y="928048"/>
            <a:ext cx="1026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定义</a:t>
            </a:r>
            <a:r>
              <a:rPr lang="zh-CN" altLang="zh-CN" dirty="0" smtClean="0"/>
              <a:t>这个规范的目的是让项目中所有的文档都看起来像一个人写的，增加可读性，减少项目组中因为换人而带来的损失。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0868" y="1815153"/>
          <a:ext cx="9404826" cy="1902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9310"/>
                <a:gridCol w="6605516"/>
              </a:tblGrid>
              <a:tr h="6223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622338"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方法的参数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使用有意义的参数命名，如果可能的话，使用和要赋值的属性一样的名字：  </a:t>
                      </a:r>
                      <a:r>
                        <a:rPr lang="en-US" altLang="zh-CN" dirty="0" err="1" smtClean="0"/>
                        <a:t>setCounter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 size) {       </a:t>
                      </a:r>
                      <a:r>
                        <a:rPr lang="en-US" altLang="zh-CN" dirty="0" err="1" smtClean="0"/>
                        <a:t>this.size</a:t>
                      </a:r>
                      <a:r>
                        <a:rPr lang="en-US" altLang="zh-CN" dirty="0" smtClean="0"/>
                        <a:t> = size;  }</a:t>
                      </a:r>
                      <a:endParaRPr lang="zh-CN" altLang="en-US" dirty="0"/>
                    </a:p>
                  </a:txBody>
                  <a:tcPr/>
                </a:tc>
              </a:tr>
              <a:tr h="6223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缩写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某些通用的缩写可以使用，如：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可缩写为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; message 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可缩写为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331" y="464024"/>
            <a:ext cx="237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接上：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9" y="436728"/>
            <a:ext cx="590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标识符命名中应注意的</a:t>
            </a:r>
            <a:r>
              <a:rPr lang="zh-CN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问题</a:t>
            </a:r>
            <a:r>
              <a:rPr lang="zh-CN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：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7922" y="1241946"/>
            <a:ext cx="10631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除局部循环变量外变量名禁止取单个字符</a:t>
            </a:r>
            <a:r>
              <a:rPr lang="en-US" altLang="zh-CN" sz="2400" dirty="0" smtClean="0"/>
              <a:t>  </a:t>
            </a:r>
            <a:r>
              <a:rPr lang="zh-CN" altLang="zh-CN" sz="2400" dirty="0" smtClean="0"/>
              <a:t>对于变量命名，禁止取单个字符（如</a:t>
            </a:r>
            <a:r>
              <a:rPr lang="en-US" altLang="zh-CN" sz="2400" dirty="0" err="1" smtClean="0"/>
              <a:t>i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k...</a:t>
            </a:r>
            <a:r>
              <a:rPr lang="zh-CN" altLang="zh-CN" sz="2400" dirty="0" smtClean="0"/>
              <a:t>），建议除了要有具体含义外，还能表明其变量类型、数据类型等，但</a:t>
            </a:r>
            <a:r>
              <a:rPr lang="en-US" altLang="zh-CN" sz="2400" dirty="0" err="1" smtClean="0"/>
              <a:t>i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、</a:t>
            </a:r>
            <a:r>
              <a:rPr lang="en-US" altLang="zh-CN" sz="2400" dirty="0" smtClean="0"/>
              <a:t>k</a:t>
            </a:r>
            <a:r>
              <a:rPr lang="zh-CN" altLang="zh-CN" sz="2400" dirty="0" smtClean="0"/>
              <a:t>作局部循环变量是允许的。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说明：变量，尤其是局部变量，如果用单个字符表示，很容易敲错（如</a:t>
            </a:r>
            <a:r>
              <a:rPr lang="en-US" altLang="zh-CN" sz="2400" dirty="0" err="1" smtClean="0"/>
              <a:t>i</a:t>
            </a:r>
            <a:r>
              <a:rPr lang="zh-CN" altLang="zh-CN" sz="2400" dirty="0" smtClean="0"/>
              <a:t>写成</a:t>
            </a:r>
            <a:r>
              <a:rPr lang="en-US" altLang="zh-CN" sz="2400" dirty="0" smtClean="0"/>
              <a:t>j</a:t>
            </a:r>
            <a:r>
              <a:rPr lang="zh-CN" altLang="zh-CN" sz="2400" dirty="0" smtClean="0"/>
              <a:t>），而编译时又检查不出来，有可能为了这个小小的错误而花费大量的查错时间。</a:t>
            </a:r>
            <a:r>
              <a:rPr lang="en-US" altLang="zh-CN" sz="2400" dirty="0" smtClean="0"/>
              <a:t>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en-US" altLang="zh-CN" sz="2400" dirty="0" smtClean="0"/>
              <a:t> 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不用</a:t>
            </a:r>
            <a:r>
              <a:rPr lang="zh-CN" altLang="zh-CN" sz="2400" dirty="0" smtClean="0"/>
              <a:t>数字定义名字</a:t>
            </a:r>
            <a:r>
              <a:rPr lang="en-US" altLang="zh-CN" sz="2400" dirty="0" smtClean="0"/>
              <a:t>  </a:t>
            </a:r>
            <a:r>
              <a:rPr lang="zh-CN" altLang="zh-CN" sz="2400" dirty="0" smtClean="0"/>
              <a:t>除非必要，不要用数字或较奇怪的字符来定义标识符。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示例：如下命名，使人产生疑惑。</a:t>
            </a:r>
            <a:r>
              <a:rPr lang="en-US" altLang="zh-CN" sz="2400" dirty="0" smtClean="0"/>
              <a:t> void set_sls00( BYTE </a:t>
            </a:r>
            <a:r>
              <a:rPr lang="en-US" altLang="zh-CN" sz="2400" dirty="0" err="1" smtClean="0"/>
              <a:t>sls</a:t>
            </a:r>
            <a:r>
              <a:rPr lang="en-US" altLang="zh-CN" sz="2400" dirty="0" smtClean="0"/>
              <a:t> );   </a:t>
            </a:r>
            <a:r>
              <a:rPr lang="zh-CN" altLang="zh-CN" sz="2400" dirty="0" smtClean="0"/>
              <a:t>应改为有意义的</a:t>
            </a:r>
            <a:r>
              <a:rPr lang="zh-CN" altLang="zh-CN" sz="2400" dirty="0" smtClean="0"/>
              <a:t>单名</a:t>
            </a:r>
            <a:r>
              <a:rPr lang="en-US" altLang="zh-CN" sz="2400" dirty="0" smtClean="0"/>
              <a:t> void </a:t>
            </a:r>
            <a:r>
              <a:rPr lang="en-US" altLang="zh-CN" sz="2400" dirty="0" err="1" smtClean="0"/>
              <a:t>setUdtMsgSls</a:t>
            </a:r>
            <a:r>
              <a:rPr lang="en-US" altLang="zh-CN" sz="2400" dirty="0" smtClean="0"/>
              <a:t>( BYTE </a:t>
            </a:r>
            <a:r>
              <a:rPr lang="en-US" altLang="zh-CN" sz="2400" dirty="0" err="1" smtClean="0"/>
              <a:t>sls</a:t>
            </a:r>
            <a:r>
              <a:rPr lang="en-US" altLang="zh-CN" sz="2400" dirty="0" smtClean="0"/>
              <a:t> </a:t>
            </a:r>
            <a:r>
              <a:rPr lang="en-US" altLang="zh-CN" sz="2400" dirty="0" smtClean="0"/>
              <a:t>); 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 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 </a:t>
            </a:r>
            <a:r>
              <a:rPr lang="zh-CN" altLang="zh-CN" sz="2400" dirty="0" smtClean="0"/>
              <a:t>避免使用</a:t>
            </a:r>
            <a:r>
              <a:rPr lang="en-US" altLang="zh-CN" sz="2400" dirty="0" smtClean="0"/>
              <a:t>  </a:t>
            </a:r>
            <a:r>
              <a:rPr lang="zh-CN" altLang="zh-CN" sz="2400" dirty="0" smtClean="0"/>
              <a:t>应避免使用</a:t>
            </a:r>
            <a:r>
              <a:rPr lang="en-US" altLang="zh-CN" sz="2400" dirty="0" smtClean="0"/>
              <a:t>_EXAMPLE_TEST_</a:t>
            </a:r>
            <a:r>
              <a:rPr lang="zh-CN" altLang="zh-CN" sz="2400" dirty="0" smtClean="0"/>
              <a:t>之类以下划线开始和结尾的定义。</a:t>
            </a:r>
            <a:r>
              <a:rPr lang="en-US" altLang="zh-CN" dirty="0" smtClean="0"/>
              <a:t> 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68488" y="2016205"/>
          <a:ext cx="11382231" cy="2501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67"/>
                <a:gridCol w="1960635"/>
                <a:gridCol w="1881055"/>
                <a:gridCol w="1734572"/>
                <a:gridCol w="1548213"/>
                <a:gridCol w="1596165"/>
                <a:gridCol w="1242224"/>
              </a:tblGrid>
              <a:tr h="726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  get / set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begin / end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create / destroy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insert / 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 first / last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show / hide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  put / get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 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7240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 / delete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lock / unlock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increment / decrement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 open / close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  min / 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cut / paste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 / down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   old / 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start / stop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next / </a:t>
                      </a:r>
                      <a:r>
                        <a:rPr lang="en-US" altLang="zh-CN" dirty="0" err="1" smtClean="0"/>
                        <a:t>previoussize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source / 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 send / receive 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 / destination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 / remove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96286" y="956566"/>
            <a:ext cx="1016758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用正确的反义词组命名</a:t>
            </a:r>
            <a:r>
              <a:rPr lang="en-US" altLang="zh-CN" sz="2000" dirty="0" smtClean="0"/>
              <a:t>  </a:t>
            </a:r>
            <a:r>
              <a:rPr lang="zh-CN" altLang="zh-CN" sz="2000" dirty="0" smtClean="0"/>
              <a:t>用正确的反义词组命名具有互斥意义的变量或相反动作的函数等。</a:t>
            </a:r>
            <a:r>
              <a:rPr lang="en-US" altLang="zh-CN" sz="2000" dirty="0" smtClean="0"/>
              <a:t> </a:t>
            </a:r>
            <a:r>
              <a:rPr lang="zh-CN" altLang="zh-CN" sz="2000" dirty="0" smtClean="0"/>
              <a:t>说明：下面是一些在软件中常用的反义词</a:t>
            </a:r>
            <a:r>
              <a:rPr lang="zh-CN" altLang="en-US" sz="2000" dirty="0" smtClean="0"/>
              <a:t>组</a:t>
            </a:r>
            <a:r>
              <a:rPr lang="en-US" altLang="zh-CN" sz="2000" dirty="0" smtClean="0"/>
              <a:t> 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                                                                 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minSum</a:t>
            </a:r>
            <a:r>
              <a:rPr lang="en-US" altLang="zh-CN" dirty="0" smtClean="0"/>
              <a:t>; 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maxSum</a:t>
            </a:r>
            <a:r>
              <a:rPr lang="en-US" altLang="zh-CN" dirty="0" smtClean="0"/>
              <a:t>; 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addUser</a:t>
            </a:r>
            <a:r>
              <a:rPr lang="en-US" altLang="zh-CN" dirty="0" smtClean="0"/>
              <a:t>( BYTE *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 ); 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  </a:t>
            </a:r>
            <a:r>
              <a:rPr lang="en-US" altLang="zh-CN" dirty="0" err="1" smtClean="0"/>
              <a:t>deleteUser</a:t>
            </a:r>
            <a:r>
              <a:rPr lang="en-US" altLang="zh-CN" dirty="0" smtClean="0"/>
              <a:t>( BYTE *</a:t>
            </a:r>
            <a:r>
              <a:rPr lang="en-US" altLang="zh-CN" dirty="0" err="1" smtClean="0"/>
              <a:t>userName</a:t>
            </a:r>
            <a:r>
              <a:rPr lang="en-US" altLang="zh-CN" dirty="0" smtClean="0"/>
              <a:t> ); 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1" y="313898"/>
            <a:ext cx="252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</a:t>
            </a: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注释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501" y="1050877"/>
            <a:ext cx="10440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 </a:t>
            </a:r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zh-CN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一般情况下</a:t>
            </a:r>
            <a:r>
              <a:rPr lang="en-US" altLang="zh-CN" b="1" dirty="0" smtClean="0"/>
              <a:t> </a:t>
            </a:r>
            <a:r>
              <a:rPr lang="en-US" altLang="zh-CN" dirty="0" smtClean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  </a:t>
            </a:r>
            <a:r>
              <a:rPr lang="zh-CN" altLang="zh-CN" dirty="0" smtClean="0"/>
              <a:t>源程序</a:t>
            </a:r>
            <a:r>
              <a:rPr lang="zh-CN" altLang="zh-CN" dirty="0" smtClean="0"/>
              <a:t>有效注释量必须在</a:t>
            </a:r>
            <a:r>
              <a:rPr lang="en-US" altLang="zh-CN" dirty="0" smtClean="0"/>
              <a:t>20</a:t>
            </a:r>
            <a:r>
              <a:rPr lang="zh-CN" altLang="zh-CN" dirty="0" smtClean="0"/>
              <a:t>％以上。</a:t>
            </a:r>
            <a:r>
              <a:rPr lang="en-US" altLang="zh-CN" dirty="0" smtClean="0"/>
              <a:t>  </a:t>
            </a:r>
            <a:r>
              <a:rPr lang="zh-CN" altLang="zh-CN" dirty="0" smtClean="0"/>
              <a:t>说明：注释的原则是有助于对程序的阅读理解，在该加的地方都加了，注释不宜太多也不能太少，注释语言必须准确、易懂、简洁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41527" y="2071414"/>
            <a:ext cx="99446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5.2    </a:t>
            </a:r>
            <a:r>
              <a:rPr lang="zh-CN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常规注释标记说明</a:t>
            </a:r>
            <a:r>
              <a:rPr lang="en-US" altLang="zh-C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      </a:t>
            </a:r>
            <a:r>
              <a:rPr lang="zh-CN" altLang="zh-CN" dirty="0" smtClean="0"/>
              <a:t>注释起始为“</a:t>
            </a:r>
            <a:r>
              <a:rPr lang="en-US" altLang="zh-CN" dirty="0" smtClean="0"/>
              <a:t>/**</a:t>
            </a:r>
            <a:r>
              <a:rPr lang="zh-CN" altLang="zh-CN" dirty="0" smtClean="0"/>
              <a:t>…</a:t>
            </a:r>
            <a:r>
              <a:rPr lang="en-US" altLang="zh-CN" dirty="0" smtClean="0"/>
              <a:t>*/</a:t>
            </a:r>
            <a:r>
              <a:rPr lang="zh-CN" altLang="zh-CN" dirty="0" smtClean="0"/>
              <a:t>”，注释文档的第一条为总结性语句，可在注释文档中使用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的标签语句，但要杜绝使用“</a:t>
            </a:r>
            <a:r>
              <a:rPr lang="en-US" altLang="zh-CN" dirty="0" smtClean="0"/>
              <a:t>HL</a:t>
            </a:r>
            <a:r>
              <a:rPr lang="zh-CN" altLang="zh-CN" dirty="0" smtClean="0"/>
              <a:t>”“</a:t>
            </a:r>
            <a:r>
              <a:rPr lang="en-US" altLang="zh-CN" dirty="0" smtClean="0"/>
              <a:t>HR</a:t>
            </a:r>
            <a:r>
              <a:rPr lang="zh-CN" altLang="zh-CN" dirty="0" smtClean="0"/>
              <a:t>”标签。注释全部采用中文，并依据以下标记规范进行书写。</a:t>
            </a:r>
            <a:endParaRPr lang="en-US" altLang="zh-CN" dirty="0" smtClean="0"/>
          </a:p>
          <a:p>
            <a:r>
              <a:rPr lang="en-US" altLang="zh-CN" b="1" dirty="0" smtClean="0"/>
              <a:t>      5.2.1@since </a:t>
            </a:r>
          </a:p>
          <a:p>
            <a:r>
              <a:rPr lang="en-US" altLang="zh-CN" dirty="0" smtClean="0"/>
              <a:t>           @since </a:t>
            </a:r>
            <a:r>
              <a:rPr lang="zh-CN" altLang="en-US" dirty="0" smtClean="0"/>
              <a:t>文字：可生成一个“自从”条目，通过其中的“文字”，可说明一项</a:t>
            </a:r>
          </a:p>
          <a:p>
            <a:r>
              <a:rPr lang="zh-CN" altLang="en-US" dirty="0" smtClean="0"/>
              <a:t>      特性是“自从”哪个版本开始引入的。</a:t>
            </a:r>
          </a:p>
          <a:p>
            <a:r>
              <a:rPr lang="zh-CN" altLang="en-US" dirty="0" smtClean="0"/>
              <a:t>      </a:t>
            </a:r>
            <a:r>
              <a:rPr lang="en-US" altLang="zh-CN" b="1" dirty="0" smtClean="0"/>
              <a:t>5.2.2@deprecated </a:t>
            </a:r>
          </a:p>
          <a:p>
            <a:r>
              <a:rPr lang="en-US" altLang="zh-CN" dirty="0" smtClean="0"/>
              <a:t>           @deprecated </a:t>
            </a:r>
            <a:r>
              <a:rPr lang="zh-CN" altLang="en-US" dirty="0" smtClean="0"/>
              <a:t>文字：可增加一条注释，指定特定的类、方法或变量不应继续使用，              在这里，</a:t>
            </a:r>
            <a:r>
              <a:rPr lang="en-US" altLang="zh-CN" dirty="0" smtClean="0"/>
              <a:t>deprecated</a:t>
            </a:r>
            <a:r>
              <a:rPr lang="zh-CN" altLang="en-US" dirty="0" smtClean="0"/>
              <a:t>是“不赞成”，“不推荐”之意。利用其中的“文字”，可向用户推荐另一种方法来达到同样的目的。如：</a:t>
            </a:r>
          </a:p>
          <a:p>
            <a:r>
              <a:rPr lang="zh-CN" altLang="en-US" dirty="0" smtClean="0"/>
              <a:t>       </a:t>
            </a:r>
            <a:r>
              <a:rPr lang="en-US" altLang="zh-CN" dirty="0" smtClean="0"/>
              <a:t>/** </a:t>
            </a:r>
            <a:endParaRPr lang="zh-CN" altLang="en-US" dirty="0" smtClean="0"/>
          </a:p>
          <a:p>
            <a:r>
              <a:rPr lang="en-US" altLang="zh-CN" dirty="0" smtClean="0"/>
              <a:t>           ... </a:t>
            </a:r>
            <a:endParaRPr lang="zh-CN" altLang="en-US" dirty="0" smtClean="0"/>
          </a:p>
          <a:p>
            <a:r>
              <a:rPr lang="en-US" altLang="zh-CN" dirty="0" smtClean="0"/>
              <a:t>          @deprecated 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setVisible</a:t>
            </a:r>
            <a:r>
              <a:rPr lang="en-US" altLang="zh-CN" dirty="0" smtClean="0"/>
              <a:t>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*/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b"/>
  <p:tag name="KSO_WM_UNIT_INDEX" val="1"/>
  <p:tag name="KSO_WM_UNIT_ID" val="custom160470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415141340"/>
  <p:tag name="MH_LIBRARY" val="CONTENTS"/>
  <p:tag name="MH_AUTOCOLOR" val="TRUE"/>
  <p:tag name="MH_TYPE" val="CONTENTS"/>
  <p:tag name="KSO_WM_TEMPLATE_CATEGORY" val="custom"/>
  <p:tag name="KSO_WM_TEMPLATE_INDEX" val="160470"/>
  <p:tag name="KSO_WM_SLIDE_ID" val="custom160470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0"/>
  <p:tag name="KSO_WM_TEMPLATE_CATEGORY" val="custom"/>
  <p:tag name="KSO_WM_TEMPLATE_INDEX" val="160470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11"/>
  <p:tag name="KSO_WM_TEMPLATE_CATEGORY" val="custom"/>
  <p:tag name="KSO_WM_TEMPLATE_INDEX" val="160470"/>
  <p:tag name="KSO_WM_UNIT_INDEX" val="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22"/>
  <p:tag name="KSO_WM_TEMPLATE_CATEGORY" val="custom"/>
  <p:tag name="KSO_WM_TEMPLATE_INDEX" val="160470"/>
  <p:tag name="KSO_WM_UNIT_INDEX" val="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33"/>
  <p:tag name="KSO_WM_TEMPLATE_CATEGORY" val="custom"/>
  <p:tag name="KSO_WM_TEMPLATE_INDEX" val="160470"/>
  <p:tag name="KSO_WM_UNIT_INDEX" val="3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44"/>
  <p:tag name="KSO_WM_TEMPLATE_CATEGORY" val="custom"/>
  <p:tag name="KSO_WM_TEMPLATE_INDEX" val="160470"/>
  <p:tag name="KSO_WM_UNIT_INDEX" val="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a"/>
  <p:tag name="KSO_WM_UNIT_INDEX" val="1"/>
  <p:tag name="KSO_WM_UNIT_ID" val="custom160470_1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"/>
  <p:tag name="KSO_WM_UNIT_ID" val="custom160470_10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10*i*44"/>
  <p:tag name="KSO_WM_TEMPLATE_CATEGORY" val="custom"/>
  <p:tag name="KSO_WM_TEMPLATE_INDEX" val="160470"/>
  <p:tag name="KSO_WM_UNIT_INDEX" val="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8"/>
  <p:tag name="KSO_WM_UNIT_ID" val="custom160470_10*l_i*1_1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9"/>
  <p:tag name="KSO_WM_UNIT_ID" val="custom160470_10*l_i*1_1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20"/>
  <p:tag name="KSO_WM_UNIT_ID" val="custom160470_10*l_i*1_20"/>
  <p:tag name="KSO_WM_UNIT_CLEAR" val="1"/>
  <p:tag name="KSO_WM_UNIT_LAYERLEVEL" val="1_1"/>
  <p:tag name="KSO_WM_DIAGRAM_GROUP_CODE" val="l1-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21"/>
  <p:tag name="KSO_WM_UNIT_ID" val="custom160470_10*l_i*1_21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5_1"/>
  <p:tag name="KSO_WM_UNIT_ID" val="custom160470_10*l_h_f*1_5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8"/>
  <p:tag name="KSO_WM_UNIT_ID" val="custom160470_10*l_i*1_1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9"/>
  <p:tag name="KSO_WM_UNIT_ID" val="custom160470_10*l_i*1_1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20"/>
  <p:tag name="KSO_WM_UNIT_ID" val="custom160470_10*l_i*1_20"/>
  <p:tag name="KSO_WM_UNIT_CLEAR" val="1"/>
  <p:tag name="KSO_WM_UNIT_LAYERLEVEL" val="1_1"/>
  <p:tag name="KSO_WM_DIAGRAM_GROUP_CODE" val="l1-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21"/>
  <p:tag name="KSO_WM_UNIT_ID" val="custom160470_10*l_i*1_21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5_1"/>
  <p:tag name="KSO_WM_UNIT_ID" val="custom160470_10*l_h_f*1_5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4"/>
  <p:tag name="KSO_WM_UNIT_ID" val="custom160470_10*l_i*1_1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5"/>
  <p:tag name="KSO_WM_UNIT_ID" val="custom160470_10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6"/>
  <p:tag name="KSO_WM_UNIT_ID" val="custom160470_10*l_i*1_16"/>
  <p:tag name="KSO_WM_UNIT_CLEAR" val="1"/>
  <p:tag name="KSO_WM_UNIT_LAYERLEVEL" val="1_1"/>
  <p:tag name="KSO_WM_DIAGRAM_GROUP_CODE" val="l1-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7"/>
  <p:tag name="KSO_WM_UNIT_ID" val="custom160470_10*l_i*1_17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4_1"/>
  <p:tag name="KSO_WM_UNIT_ID" val="custom160470_10*l_h_f*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0"/>
  <p:tag name="KSO_WM_UNIT_ID" val="custom160470_10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1"/>
  <p:tag name="KSO_WM_UNIT_ID" val="custom160470_10*l_i*1_1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2"/>
  <p:tag name="KSO_WM_UNIT_ID" val="custom160470_10*l_i*1_12"/>
  <p:tag name="KSO_WM_UNIT_CLEAR" val="1"/>
  <p:tag name="KSO_WM_UNIT_LAYERLEVEL" val="1_1"/>
  <p:tag name="KSO_WM_DIAGRAM_GROUP_CODE" val="l1-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3"/>
  <p:tag name="KSO_WM_UNIT_ID" val="custom160470_10*l_i*1_13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3_1"/>
  <p:tag name="KSO_WM_UNIT_ID" val="custom160470_10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6"/>
  <p:tag name="KSO_WM_UNIT_ID" val="custom160470_10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7"/>
  <p:tag name="KSO_WM_UNIT_ID" val="custom160470_10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8"/>
  <p:tag name="KSO_WM_UNIT_ID" val="custom160470_10*l_i*1_8"/>
  <p:tag name="KSO_WM_UNIT_CLEAR" val="1"/>
  <p:tag name="KSO_WM_UNIT_LAYERLEVEL" val="1_1"/>
  <p:tag name="KSO_WM_DIAGRAM_GROUP_CODE" val="l1-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9"/>
  <p:tag name="KSO_WM_UNIT_ID" val="custom160470_10*l_i*1_9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2_1"/>
  <p:tag name="KSO_WM_UNIT_ID" val="custom160470_10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2"/>
  <p:tag name="KSO_WM_UNIT_ID" val="custom160470_10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3"/>
  <p:tag name="KSO_WM_UNIT_ID" val="custom160470_10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4"/>
  <p:tag name="KSO_WM_UNIT_ID" val="custom160470_10*l_i*1_4"/>
  <p:tag name="KSO_WM_UNIT_CLEAR" val="1"/>
  <p:tag name="KSO_WM_UNIT_LAYERLEVEL" val="1_1"/>
  <p:tag name="KSO_WM_DIAGRAM_GROUP_CODE" val="l1-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5"/>
  <p:tag name="KSO_WM_UNIT_ID" val="custom160470_10*l_i*1_5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1_1"/>
  <p:tag name="KSO_WM_UNIT_ID" val="custom160470_10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0"/>
  <p:tag name="KSO_WM_SLIDE_ID" val="custom160470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30*i*0"/>
  <p:tag name="KSO_WM_TEMPLATE_CATEGORY" val="custom"/>
  <p:tag name="KSO_WM_TEMPLATE_INDEX" val="160470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30*i*1"/>
  <p:tag name="KSO_WM_TEMPLATE_CATEGORY" val="custom"/>
  <p:tag name="KSO_WM_TEMPLATE_INDEX" val="160470"/>
  <p:tag name="KSO_WM_UNIT_INDEX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470_30*i*2"/>
  <p:tag name="KSO_WM_TEMPLATE_CATEGORY" val="custom"/>
  <p:tag name="KSO_WM_TEMPLATE_INDEX" val="160470"/>
  <p:tag name="KSO_WM_UNIT_INDEX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0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19、22、27、29、30"/>
  <p:tag name="KSO_WM_TEMPLATE_CATEGORY" val="custom"/>
  <p:tag name="KSO_WM_TEMPLATE_INDEX" val="160470"/>
  <p:tag name="KSO_WM_SLIDE_ID" val="custom1604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G8软件需求分析报告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9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G8软件需求分析报告</Template>
  <TotalTime>144</TotalTime>
  <Words>327</Words>
  <Application>Microsoft Office PowerPoint</Application>
  <PresentationFormat>自定义</PresentationFormat>
  <Paragraphs>171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G8软件需求分析报告</vt:lpstr>
      <vt:lpstr>9_A000120140530A99PPBG</vt:lpstr>
      <vt:lpstr>15_A000120140530A99PPBG</vt:lpstr>
      <vt:lpstr>29_A000120140530A99PPBG</vt:lpstr>
      <vt:lpstr>Java编写规范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Java编写规范</dc:title>
  <dc:creator>admin</dc:creator>
  <cp:lastModifiedBy>admin</cp:lastModifiedBy>
  <cp:revision>21</cp:revision>
  <dcterms:created xsi:type="dcterms:W3CDTF">2017-05-14T07:34:03Z</dcterms:created>
  <dcterms:modified xsi:type="dcterms:W3CDTF">2017-05-14T09:58:51Z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