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88" r:id="rId21"/>
    <p:sldId id="285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68" r:id="rId32"/>
    <p:sldId id="26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9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7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6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0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24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2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7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1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1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9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4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4EE413-7974-4F33-A6D9-BF1BB531D1EF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A81790-0BFC-40B7-8E37-B366BB0B0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8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png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裂解炉建模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雷京颢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0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/>
              <a:t>105-</a:t>
            </a:r>
            <a:r>
              <a:rPr lang="zh-CN" altLang="en-US" dirty="0" smtClean="0"/>
              <a:t>阶段三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25431" y="2565416"/>
            <a:ext cx="3781871" cy="3416300"/>
          </a:xfrm>
        </p:spPr>
        <p:txBody>
          <a:bodyPr/>
          <a:lstStyle/>
          <a:p>
            <a:r>
              <a:rPr lang="en-US" altLang="zh-CN" dirty="0"/>
              <a:t>COT</a:t>
            </a:r>
            <a:r>
              <a:rPr lang="zh-CN" altLang="en-US" dirty="0"/>
              <a:t>的值</a:t>
            </a:r>
            <a:r>
              <a:rPr lang="zh-CN" altLang="en-US" dirty="0" smtClean="0"/>
              <a:t>，发生</a:t>
            </a:r>
            <a:r>
              <a:rPr lang="zh-CN" altLang="en-US" dirty="0"/>
              <a:t>了一个跳变，之后保持在</a:t>
            </a:r>
            <a:r>
              <a:rPr lang="en-US" altLang="zh-CN" dirty="0"/>
              <a:t>828</a:t>
            </a:r>
            <a:r>
              <a:rPr lang="zh-CN" altLang="en-US" dirty="0"/>
              <a:t>。在这个跳变中，输出值</a:t>
            </a:r>
            <a:r>
              <a:rPr lang="en-US" altLang="zh-CN" dirty="0"/>
              <a:t>Fuel</a:t>
            </a:r>
            <a:r>
              <a:rPr lang="zh-CN" altLang="en-US" dirty="0"/>
              <a:t>随之产生了一点跳</a:t>
            </a:r>
            <a:r>
              <a:rPr lang="zh-CN" altLang="en-US" dirty="0" smtClean="0"/>
              <a:t>变</a:t>
            </a:r>
            <a:endParaRPr lang="en-US" altLang="zh-CN" dirty="0" smtClean="0"/>
          </a:p>
          <a:p>
            <a:r>
              <a:rPr lang="zh-CN" altLang="en-US" dirty="0"/>
              <a:t>建立</a:t>
            </a:r>
            <a:r>
              <a:rPr lang="zh-CN" altLang="en-US" dirty="0" smtClean="0"/>
              <a:t>线性模型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/>
              <a:t>x1</a:t>
            </a:r>
            <a:r>
              <a:rPr lang="zh-CN" altLang="en-US" dirty="0"/>
              <a:t>表示</a:t>
            </a:r>
            <a:r>
              <a:rPr lang="en-US" altLang="zh-CN" dirty="0"/>
              <a:t>DCS</a:t>
            </a:r>
            <a:r>
              <a:rPr lang="zh-CN" altLang="en-US" dirty="0"/>
              <a:t>的值，</a:t>
            </a:r>
            <a:r>
              <a:rPr lang="en-US" altLang="zh-CN" dirty="0"/>
              <a:t>x2</a:t>
            </a:r>
            <a:r>
              <a:rPr lang="zh-CN" altLang="en-US" dirty="0"/>
              <a:t>表示</a:t>
            </a:r>
            <a:r>
              <a:rPr lang="en-US" altLang="zh-CN" dirty="0"/>
              <a:t>FDS</a:t>
            </a:r>
            <a:r>
              <a:rPr lang="zh-CN" altLang="en-US" dirty="0"/>
              <a:t>的值，</a:t>
            </a:r>
            <a:r>
              <a:rPr lang="en-US" altLang="zh-CN" dirty="0"/>
              <a:t>x3</a:t>
            </a:r>
            <a:r>
              <a:rPr lang="zh-CN" altLang="en-US" dirty="0"/>
              <a:t>表示</a:t>
            </a:r>
            <a:r>
              <a:rPr lang="en-US" altLang="zh-CN" dirty="0"/>
              <a:t>COT</a:t>
            </a:r>
            <a:r>
              <a:rPr lang="zh-CN" altLang="en-US" dirty="0"/>
              <a:t>的值。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为待确定的回归系数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416"/>
            <a:ext cx="8025431" cy="402525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41323"/>
              </p:ext>
            </p:extLst>
          </p:nvPr>
        </p:nvGraphicFramePr>
        <p:xfrm>
          <a:off x="8654527" y="4009247"/>
          <a:ext cx="31527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1358640" imgH="228600" progId="Equation.DSMT4">
                  <p:embed/>
                </p:oleObj>
              </mc:Choice>
              <mc:Fallback>
                <p:oleObj name="Equation" r:id="rId4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527" y="4009247"/>
                        <a:ext cx="3152775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89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/>
              <a:t>105-</a:t>
            </a:r>
            <a:r>
              <a:rPr lang="zh-CN" altLang="en-US" dirty="0" smtClean="0"/>
              <a:t>阶段三建模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96074"/>
              </p:ext>
            </p:extLst>
          </p:nvPr>
        </p:nvGraphicFramePr>
        <p:xfrm>
          <a:off x="1155700" y="2603500"/>
          <a:ext cx="88249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3"/>
                <a:gridCol w="1764983"/>
                <a:gridCol w="1764983"/>
                <a:gridCol w="1764983"/>
                <a:gridCol w="17649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回归结果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-7078.7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8.6344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置信度下限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-7127.0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8.5934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置信度上限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-7030.5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8.6755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/>
              <a:t>105-</a:t>
            </a:r>
            <a:r>
              <a:rPr lang="zh-CN" altLang="en-US" dirty="0" smtClean="0"/>
              <a:t>阶段三误差分析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0704" y="2514601"/>
            <a:ext cx="5160121" cy="3416300"/>
          </a:xfrm>
        </p:spPr>
        <p:txBody>
          <a:bodyPr/>
          <a:lstStyle/>
          <a:p>
            <a:r>
              <a:rPr lang="zh-CN" altLang="en-US" dirty="0" smtClean="0"/>
              <a:t>平均相对误差为</a:t>
            </a:r>
            <a:r>
              <a:rPr lang="en-US" altLang="zh-CN" dirty="0" smtClean="0"/>
              <a:t>0.14%</a:t>
            </a:r>
            <a:r>
              <a:rPr lang="zh-CN" altLang="en-US" dirty="0" smtClean="0"/>
              <a:t>，</a:t>
            </a:r>
            <a:r>
              <a:rPr lang="zh-CN" altLang="en-US" dirty="0"/>
              <a:t>均方误差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162.98</a:t>
            </a:r>
          </a:p>
          <a:p>
            <a:r>
              <a:rPr lang="zh-CN" altLang="en-US" dirty="0" smtClean="0"/>
              <a:t>存在几个较大的毛刺，对比发现基本是由于</a:t>
            </a:r>
            <a:r>
              <a:rPr lang="en-US" altLang="zh-CN" dirty="0" smtClean="0"/>
              <a:t>DCS</a:t>
            </a:r>
            <a:r>
              <a:rPr lang="zh-CN" altLang="en-US" dirty="0" smtClean="0"/>
              <a:t>输入跳变产生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514601"/>
            <a:ext cx="3999832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105-</a:t>
            </a:r>
            <a:r>
              <a:rPr lang="zh-CN" altLang="en-US" dirty="0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三个工况下，只有两个工况可以建模</a:t>
            </a:r>
            <a:endParaRPr lang="en-US" altLang="zh-CN" dirty="0" smtClean="0"/>
          </a:p>
          <a:p>
            <a:r>
              <a:rPr lang="zh-CN" altLang="en-US" dirty="0" smtClean="0"/>
              <a:t>第二阶段</a:t>
            </a:r>
            <a:r>
              <a:rPr lang="en-US" altLang="zh-CN" dirty="0" smtClean="0"/>
              <a:t>COT</a:t>
            </a:r>
            <a:r>
              <a:rPr lang="zh-CN" altLang="en-US" dirty="0" smtClean="0"/>
              <a:t>没有变化导致</a:t>
            </a:r>
            <a:r>
              <a:rPr lang="en-US" altLang="zh-CN" dirty="0" smtClean="0"/>
              <a:t>COT</a:t>
            </a:r>
            <a:r>
              <a:rPr lang="zh-CN" altLang="en-US" dirty="0" smtClean="0"/>
              <a:t>的值无法用于建模，只能基于其他两个输入进行建模，同时</a:t>
            </a:r>
            <a:r>
              <a:rPr lang="en-US" altLang="zh-CN" dirty="0" smtClean="0"/>
              <a:t>COT</a:t>
            </a:r>
            <a:r>
              <a:rPr lang="zh-CN" altLang="en-US" dirty="0" smtClean="0"/>
              <a:t>的变化过小，针对</a:t>
            </a:r>
            <a:r>
              <a:rPr lang="en-US" altLang="zh-CN" dirty="0" smtClean="0"/>
              <a:t>COT</a:t>
            </a:r>
            <a:r>
              <a:rPr lang="zh-CN" altLang="en-US" dirty="0" smtClean="0"/>
              <a:t>所建的模型也许不能满足要求</a:t>
            </a:r>
            <a:endParaRPr lang="en-US" altLang="zh-CN" dirty="0" smtClean="0"/>
          </a:p>
          <a:p>
            <a:r>
              <a:rPr lang="zh-CN" altLang="en-US" dirty="0" smtClean="0"/>
              <a:t>在第二和第三阶段，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值的跳变都引起了其线性模型误差的跳变，说明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对实际输出的影响有较大的非线性，应采取更多的数据对</a:t>
            </a:r>
            <a:r>
              <a:rPr lang="en-US" altLang="zh-CN" dirty="0" smtClean="0"/>
              <a:t>DCS</a:t>
            </a:r>
            <a:r>
              <a:rPr lang="zh-CN" altLang="en-US" dirty="0" smtClean="0"/>
              <a:t>进行非线性的建模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6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原始数据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4" y="2327274"/>
            <a:ext cx="8257851" cy="4141829"/>
          </a:xfrm>
        </p:spPr>
      </p:pic>
      <p:sp>
        <p:nvSpPr>
          <p:cNvPr id="5" name="下箭头 4"/>
          <p:cNvSpPr/>
          <p:nvPr/>
        </p:nvSpPr>
        <p:spPr>
          <a:xfrm flipV="1">
            <a:off x="6162676" y="4057650"/>
            <a:ext cx="171450" cy="340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24550" y="4398188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毛刺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 rot="16200000" flipV="1">
            <a:off x="3559940" y="4622976"/>
            <a:ext cx="262387" cy="289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28972" y="4568457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毛刺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71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/>
              <a:t>去毛刺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7790" y="2591575"/>
            <a:ext cx="4209682" cy="34163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COT</a:t>
            </a:r>
            <a:r>
              <a:rPr lang="zh-CN" altLang="en-US" dirty="0" smtClean="0"/>
              <a:t>输入依旧只在过程中发生了一点小小的跳变，从</a:t>
            </a:r>
            <a:r>
              <a:rPr lang="en-US" altLang="zh-CN" dirty="0" smtClean="0"/>
              <a:t>828</a:t>
            </a:r>
            <a:r>
              <a:rPr lang="zh-CN" altLang="en-US" dirty="0" smtClean="0"/>
              <a:t>变化至</a:t>
            </a:r>
            <a:r>
              <a:rPr lang="en-US" altLang="zh-CN" dirty="0" smtClean="0"/>
              <a:t>811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236" y="2788556"/>
            <a:ext cx="7241026" cy="3631827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5400000">
            <a:off x="1776179" y="1806007"/>
            <a:ext cx="251823" cy="22169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75117" y="2363638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阶段一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 rot="5400000">
            <a:off x="4250556" y="1614757"/>
            <a:ext cx="251823" cy="2599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96265" y="2363638"/>
            <a:ext cx="145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99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阶段一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03" y="2495556"/>
            <a:ext cx="7242730" cy="363268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800138" y="2884368"/>
            <a:ext cx="372913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因为</a:t>
            </a:r>
            <a:r>
              <a:rPr lang="en-US" altLang="zh-CN" dirty="0" smtClean="0"/>
              <a:t>COT</a:t>
            </a:r>
            <a:r>
              <a:rPr lang="zh-CN" altLang="en-US" dirty="0" smtClean="0"/>
              <a:t>的值一直保持不变，所以只使用了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FDS</a:t>
            </a:r>
            <a:r>
              <a:rPr lang="zh-CN" altLang="en-US" dirty="0" smtClean="0"/>
              <a:t>作为输入，</a:t>
            </a:r>
            <a:r>
              <a:rPr lang="en-US" altLang="zh-CN" dirty="0" smtClean="0"/>
              <a:t>Fuel</a:t>
            </a:r>
            <a:r>
              <a:rPr lang="zh-CN" altLang="en-US" dirty="0" smtClean="0"/>
              <a:t>作为输出。建立多元线性回归模型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DCS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FDS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为待确定的回归系数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747608"/>
              </p:ext>
            </p:extLst>
          </p:nvPr>
        </p:nvGraphicFramePr>
        <p:xfrm>
          <a:off x="8486004" y="4215993"/>
          <a:ext cx="2357399" cy="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016000" imgH="228600" progId="Equation.DSMT4">
                  <p:embed/>
                </p:oleObj>
              </mc:Choice>
              <mc:Fallback>
                <p:oleObj name="Equation" r:id="rId4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004" y="4215993"/>
                        <a:ext cx="2357399" cy="528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05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阶段一建模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267398"/>
              </p:ext>
            </p:extLst>
          </p:nvPr>
        </p:nvGraphicFramePr>
        <p:xfrm>
          <a:off x="1794054" y="2629379"/>
          <a:ext cx="7059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3"/>
                <a:gridCol w="1764983"/>
                <a:gridCol w="1764983"/>
                <a:gridCol w="17649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回归结果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-0.0051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置信度下限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-0.0058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置信度上限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529.4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-0.0311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0.0328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6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阶段一误差分析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3292" y="2620107"/>
            <a:ext cx="8825659" cy="3416300"/>
          </a:xfrm>
        </p:spPr>
        <p:txBody>
          <a:bodyPr/>
          <a:lstStyle/>
          <a:p>
            <a:r>
              <a:rPr lang="zh-CN" altLang="en-US" dirty="0" smtClean="0"/>
              <a:t>平均相对误差：</a:t>
            </a:r>
            <a:r>
              <a:rPr lang="en-US" altLang="zh-CN" dirty="0" smtClean="0"/>
              <a:t>0.49%</a:t>
            </a:r>
            <a:r>
              <a:rPr lang="zh-CN" altLang="en-US" dirty="0" smtClean="0"/>
              <a:t>，均方误差</a:t>
            </a:r>
            <a:r>
              <a:rPr lang="en-US" altLang="zh-CN" dirty="0" smtClean="0"/>
              <a:t>42</a:t>
            </a:r>
          </a:p>
          <a:p>
            <a:r>
              <a:rPr lang="zh-CN" altLang="en-US" dirty="0" smtClean="0"/>
              <a:t>误差跳变处为</a:t>
            </a:r>
            <a:r>
              <a:rPr lang="en-US" altLang="zh-CN" dirty="0" smtClean="0"/>
              <a:t>DCS</a:t>
            </a:r>
            <a:r>
              <a:rPr lang="zh-CN" altLang="en-US" dirty="0" smtClean="0"/>
              <a:t>跳变处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15" y="2620107"/>
            <a:ext cx="4273370" cy="38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7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阶段二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9" y="2656935"/>
            <a:ext cx="7144369" cy="3583348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025431" y="2565416"/>
            <a:ext cx="3781871" cy="3416300"/>
          </a:xfrm>
        </p:spPr>
        <p:txBody>
          <a:bodyPr/>
          <a:lstStyle/>
          <a:p>
            <a:r>
              <a:rPr lang="en-US" altLang="zh-CN" dirty="0"/>
              <a:t>COT</a:t>
            </a:r>
            <a:r>
              <a:rPr lang="zh-CN" altLang="en-US" dirty="0"/>
              <a:t>的值</a:t>
            </a:r>
            <a:r>
              <a:rPr lang="zh-CN" altLang="en-US" dirty="0" smtClean="0"/>
              <a:t>，发生了一个小的跳变</a:t>
            </a:r>
            <a:endParaRPr lang="en-US" altLang="zh-CN" dirty="0"/>
          </a:p>
          <a:p>
            <a:r>
              <a:rPr lang="zh-CN" altLang="en-US" dirty="0" smtClean="0"/>
              <a:t>建立线性模型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/>
              <a:t>x1</a:t>
            </a:r>
            <a:r>
              <a:rPr lang="zh-CN" altLang="en-US" dirty="0"/>
              <a:t>表示</a:t>
            </a:r>
            <a:r>
              <a:rPr lang="en-US" altLang="zh-CN" dirty="0"/>
              <a:t>DCS</a:t>
            </a:r>
            <a:r>
              <a:rPr lang="zh-CN" altLang="en-US" dirty="0"/>
              <a:t>的值，</a:t>
            </a:r>
            <a:r>
              <a:rPr lang="en-US" altLang="zh-CN" dirty="0"/>
              <a:t>x2</a:t>
            </a:r>
            <a:r>
              <a:rPr lang="zh-CN" altLang="en-US" dirty="0"/>
              <a:t>表示</a:t>
            </a:r>
            <a:r>
              <a:rPr lang="en-US" altLang="zh-CN" dirty="0"/>
              <a:t>FDS</a:t>
            </a:r>
            <a:r>
              <a:rPr lang="zh-CN" altLang="en-US" dirty="0"/>
              <a:t>的值，</a:t>
            </a:r>
            <a:r>
              <a:rPr lang="en-US" altLang="zh-CN" dirty="0"/>
              <a:t>x3</a:t>
            </a:r>
            <a:r>
              <a:rPr lang="zh-CN" altLang="en-US" dirty="0"/>
              <a:t>表示</a:t>
            </a:r>
            <a:r>
              <a:rPr lang="en-US" altLang="zh-CN" dirty="0"/>
              <a:t>COT</a:t>
            </a:r>
            <a:r>
              <a:rPr lang="zh-CN" altLang="en-US" dirty="0"/>
              <a:t>的值。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为待确定的回归系数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01611"/>
              </p:ext>
            </p:extLst>
          </p:nvPr>
        </p:nvGraphicFramePr>
        <p:xfrm>
          <a:off x="8516505" y="3483035"/>
          <a:ext cx="31527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358640" imgH="228600" progId="Equation.DSMT4">
                  <p:embed/>
                </p:oleObj>
              </mc:Choice>
              <mc:Fallback>
                <p:oleObj name="Equation" r:id="rId4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505" y="3483035"/>
                        <a:ext cx="3152775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67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输入为</a:t>
            </a:r>
            <a:r>
              <a:rPr lang="en-US" altLang="zh-CN" sz="2400" dirty="0"/>
              <a:t>DCS</a:t>
            </a:r>
            <a:r>
              <a:rPr lang="zh-CN" altLang="zh-CN" sz="2400" dirty="0"/>
              <a:t>、</a:t>
            </a:r>
            <a:r>
              <a:rPr lang="en-US" altLang="zh-CN" sz="2400" dirty="0"/>
              <a:t>FDS</a:t>
            </a:r>
            <a:r>
              <a:rPr lang="zh-CN" altLang="zh-CN" sz="2400" dirty="0"/>
              <a:t>、</a:t>
            </a:r>
            <a:r>
              <a:rPr lang="en-US" altLang="zh-CN" sz="2400" dirty="0"/>
              <a:t>COT</a:t>
            </a:r>
            <a:r>
              <a:rPr lang="zh-CN" altLang="zh-CN" sz="2400" dirty="0"/>
              <a:t>，输出为</a:t>
            </a:r>
            <a:r>
              <a:rPr lang="en-US" altLang="zh-CN" sz="2400" dirty="0"/>
              <a:t>Fuel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xls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r>
              <a:rPr lang="zh-CN" altLang="zh-CN" sz="2400" dirty="0" smtClean="0"/>
              <a:t>使用</a:t>
            </a:r>
            <a:r>
              <a:rPr lang="en-US" altLang="zh-CN" sz="2400" dirty="0" err="1"/>
              <a:t>matlab</a:t>
            </a:r>
            <a:r>
              <a:rPr lang="zh-CN" altLang="zh-CN" sz="2400" dirty="0"/>
              <a:t>读取</a:t>
            </a:r>
            <a:r>
              <a:rPr lang="en-US" altLang="zh-CN" sz="2400" dirty="0"/>
              <a:t>4</a:t>
            </a:r>
            <a:r>
              <a:rPr lang="zh-CN" altLang="zh-CN" sz="2400" dirty="0"/>
              <a:t>个</a:t>
            </a:r>
            <a:r>
              <a:rPr lang="en-US" altLang="zh-CN" sz="2400" dirty="0"/>
              <a:t>Excel</a:t>
            </a:r>
            <a:r>
              <a:rPr lang="zh-CN" altLang="zh-CN" sz="2400" dirty="0"/>
              <a:t>表格。在实际的操作中，读取时间为文本格式，使用第三方转换函数</a:t>
            </a:r>
            <a:r>
              <a:rPr lang="en-US" altLang="zh-CN" sz="2400" dirty="0"/>
              <a:t>DateStr2Num</a:t>
            </a:r>
            <a:r>
              <a:rPr lang="zh-CN" altLang="zh-CN" sz="2400" dirty="0"/>
              <a:t>将文本格式转换为从公元</a:t>
            </a:r>
            <a:r>
              <a:rPr lang="zh-CN" altLang="zh-CN" sz="2400" dirty="0" smtClean="0"/>
              <a:t>元年</a:t>
            </a:r>
            <a:r>
              <a:rPr lang="zh-CN" altLang="en-US" sz="2400" dirty="0" smtClean="0"/>
              <a:t>零点</a:t>
            </a:r>
            <a:r>
              <a:rPr lang="zh-CN" altLang="zh-CN" sz="2400" dirty="0" smtClean="0"/>
              <a:t>至</a:t>
            </a:r>
            <a:r>
              <a:rPr lang="zh-CN" altLang="zh-CN" sz="2400" dirty="0"/>
              <a:t>该时间的天数。读取的数据有些使用文本格式表示，有些使用数字格式表示，在读取程序中统一</a:t>
            </a:r>
            <a:r>
              <a:rPr lang="zh-CN" altLang="zh-CN" sz="2400" dirty="0" smtClean="0"/>
              <a:t>为数</a:t>
            </a:r>
            <a:r>
              <a:rPr lang="zh-CN" altLang="en-US" sz="2400" dirty="0" smtClean="0"/>
              <a:t>字</a:t>
            </a:r>
            <a:r>
              <a:rPr lang="zh-CN" altLang="zh-CN" sz="2400" dirty="0" smtClean="0"/>
              <a:t>格式</a:t>
            </a:r>
            <a:r>
              <a:rPr lang="zh-CN" altLang="zh-CN" sz="2400" dirty="0"/>
              <a:t>。读取出来的数据存储的原始变量名为</a:t>
            </a:r>
            <a:r>
              <a:rPr lang="en-US" altLang="zh-CN" sz="2400" dirty="0"/>
              <a:t>DCS_XXX</a:t>
            </a:r>
            <a:r>
              <a:rPr lang="zh-CN" altLang="zh-CN" sz="2400" dirty="0"/>
              <a:t>、</a:t>
            </a:r>
            <a:r>
              <a:rPr lang="en-US" altLang="zh-CN" sz="2400" dirty="0"/>
              <a:t>FDS_XXX</a:t>
            </a:r>
            <a:r>
              <a:rPr lang="zh-CN" altLang="zh-CN" sz="2400" dirty="0"/>
              <a:t>、</a:t>
            </a:r>
            <a:r>
              <a:rPr lang="en-US" altLang="zh-CN" sz="2400" dirty="0"/>
              <a:t>COT_XXX</a:t>
            </a:r>
            <a:r>
              <a:rPr lang="zh-CN" altLang="zh-CN" sz="2400" dirty="0"/>
              <a:t>、</a:t>
            </a:r>
            <a:r>
              <a:rPr lang="en-US" altLang="zh-CN" sz="2400" dirty="0" err="1" smtClean="0"/>
              <a:t>Fuel_XXX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4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阶段二建模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30300"/>
              </p:ext>
            </p:extLst>
          </p:nvPr>
        </p:nvGraphicFramePr>
        <p:xfrm>
          <a:off x="1155700" y="2603500"/>
          <a:ext cx="88249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3"/>
                <a:gridCol w="1764983"/>
                <a:gridCol w="1764983"/>
                <a:gridCol w="1764983"/>
                <a:gridCol w="17649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回归结果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-6858.5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8.4874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置信度下限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-6877.0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8.4697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置信度上限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-6840.0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0.0453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8.5050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3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阶段二误差分析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5660" y="2514601"/>
            <a:ext cx="5160121" cy="3416300"/>
          </a:xfrm>
        </p:spPr>
        <p:txBody>
          <a:bodyPr/>
          <a:lstStyle/>
          <a:p>
            <a:r>
              <a:rPr lang="zh-CN" altLang="en-US" dirty="0" smtClean="0"/>
              <a:t>平均相对误差为</a:t>
            </a:r>
            <a:r>
              <a:rPr lang="en-US" altLang="zh-CN" dirty="0" smtClean="0"/>
              <a:t>0.06%</a:t>
            </a:r>
            <a:r>
              <a:rPr lang="zh-CN" altLang="en-US" dirty="0" smtClean="0"/>
              <a:t>，</a:t>
            </a:r>
            <a:r>
              <a:rPr lang="zh-CN" altLang="en-US" dirty="0"/>
              <a:t>均方误差</a:t>
            </a:r>
            <a:r>
              <a:rPr lang="zh-CN" altLang="en-US" dirty="0" smtClean="0"/>
              <a:t>约</a:t>
            </a:r>
            <a:r>
              <a:rPr lang="en-US" altLang="zh-CN" dirty="0" smtClean="0"/>
              <a:t>7.04</a:t>
            </a:r>
          </a:p>
          <a:p>
            <a:r>
              <a:rPr lang="zh-CN" altLang="en-US" dirty="0" smtClean="0"/>
              <a:t>存在一个个较大的毛刺，对比发现是由于</a:t>
            </a:r>
            <a:r>
              <a:rPr lang="en-US" altLang="zh-CN" dirty="0" smtClean="0"/>
              <a:t>DCS</a:t>
            </a:r>
            <a:r>
              <a:rPr lang="zh-CN" altLang="en-US" dirty="0" smtClean="0"/>
              <a:t>输入跳变产生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5" y="2514601"/>
            <a:ext cx="4298326" cy="38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106-</a:t>
            </a:r>
            <a:r>
              <a:rPr lang="zh-CN" altLang="en-US" dirty="0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针对两个阶段使用线性模型进行拟合，得到了较为不错的结果</a:t>
            </a:r>
            <a:endParaRPr lang="en-US" altLang="zh-CN" dirty="0" smtClean="0"/>
          </a:p>
          <a:p>
            <a:r>
              <a:rPr lang="en-US" altLang="zh-CN" dirty="0" smtClean="0"/>
              <a:t>DCS</a:t>
            </a:r>
            <a:r>
              <a:rPr lang="zh-CN" altLang="en-US" dirty="0" smtClean="0"/>
              <a:t>依旧表现出一定的非线性特性，同时观察到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对输出的影响有一定的纯滞后</a:t>
            </a:r>
            <a:endParaRPr lang="en-US" altLang="zh-CN" dirty="0" smtClean="0"/>
          </a:p>
          <a:p>
            <a:r>
              <a:rPr lang="en-US" altLang="zh-CN" dirty="0"/>
              <a:t>COT</a:t>
            </a:r>
            <a:r>
              <a:rPr lang="zh-CN" altLang="en-US" dirty="0"/>
              <a:t>的变化过小，针对</a:t>
            </a:r>
            <a:r>
              <a:rPr lang="en-US" altLang="zh-CN" dirty="0"/>
              <a:t>COT</a:t>
            </a:r>
            <a:r>
              <a:rPr lang="zh-CN" altLang="en-US" dirty="0"/>
              <a:t>所建的模型也许不能满足要求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16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原始数据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93" y="2329132"/>
            <a:ext cx="7358340" cy="3690668"/>
          </a:xfrm>
        </p:spPr>
      </p:pic>
      <p:sp>
        <p:nvSpPr>
          <p:cNvPr id="5" name="下箭头 4"/>
          <p:cNvSpPr/>
          <p:nvPr/>
        </p:nvSpPr>
        <p:spPr>
          <a:xfrm>
            <a:off x="3183147" y="2751826"/>
            <a:ext cx="215661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98475" y="2329132"/>
            <a:ext cx="8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毛刺</a:t>
            </a:r>
          </a:p>
        </p:txBody>
      </p:sp>
      <p:sp>
        <p:nvSpPr>
          <p:cNvPr id="7" name="下箭头 6"/>
          <p:cNvSpPr/>
          <p:nvPr/>
        </p:nvSpPr>
        <p:spPr>
          <a:xfrm rot="16200000">
            <a:off x="5735405" y="2707891"/>
            <a:ext cx="215661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89219" y="2751826"/>
            <a:ext cx="8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毛刺</a:t>
            </a:r>
          </a:p>
        </p:txBody>
      </p:sp>
    </p:spTree>
    <p:extLst>
      <p:ext uri="{BB962C8B-B14F-4D97-AF65-F5344CB8AC3E}">
        <p14:creationId xmlns:p14="http://schemas.microsoft.com/office/powerpoint/2010/main" val="69114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/>
              <a:t>去毛刺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5882" y="2517235"/>
            <a:ext cx="4164669" cy="3416300"/>
          </a:xfrm>
        </p:spPr>
        <p:txBody>
          <a:bodyPr/>
          <a:lstStyle/>
          <a:p>
            <a:r>
              <a:rPr lang="en-US" altLang="zh-CN" dirty="0"/>
              <a:t>COT</a:t>
            </a:r>
            <a:r>
              <a:rPr lang="zh-CN" altLang="en-US" dirty="0"/>
              <a:t>输入依旧只在过程中发生</a:t>
            </a:r>
            <a:r>
              <a:rPr lang="zh-CN" altLang="en-US" dirty="0" smtClean="0"/>
              <a:t>了一个跳变</a:t>
            </a:r>
            <a:endParaRPr lang="en-US" altLang="zh-CN" dirty="0" smtClean="0"/>
          </a:p>
          <a:p>
            <a:r>
              <a:rPr lang="en-US" altLang="zh-CN" dirty="0" smtClean="0"/>
              <a:t>DCS</a:t>
            </a:r>
            <a:r>
              <a:rPr lang="zh-CN" altLang="en-US" dirty="0" smtClean="0"/>
              <a:t>的值在整个过程中没有显著变化</a:t>
            </a:r>
            <a:endParaRPr lang="en-US" altLang="zh-CN" dirty="0" smtClean="0"/>
          </a:p>
          <a:p>
            <a:r>
              <a:rPr lang="zh-CN" altLang="en-US" dirty="0" smtClean="0"/>
              <a:t>根据工况分为两个阶段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298" y="2884474"/>
            <a:ext cx="7599871" cy="3618552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 rot="5400000">
            <a:off x="2410253" y="964267"/>
            <a:ext cx="251823" cy="3588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70340" y="2313334"/>
            <a:ext cx="20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阶段一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 rot="5400000">
            <a:off x="4944829" y="2124522"/>
            <a:ext cx="251823" cy="1268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73585" y="2263318"/>
            <a:ext cx="114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072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阶段一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00138" y="2884368"/>
            <a:ext cx="372913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因为</a:t>
            </a:r>
            <a:r>
              <a:rPr lang="en-US" altLang="zh-CN" dirty="0" smtClean="0"/>
              <a:t>COT</a:t>
            </a:r>
            <a:r>
              <a:rPr lang="zh-CN" altLang="en-US" dirty="0" smtClean="0"/>
              <a:t>的值一直保持不变，所以只使用了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FDS</a:t>
            </a:r>
            <a:r>
              <a:rPr lang="zh-CN" altLang="en-US" dirty="0" smtClean="0"/>
              <a:t>作为输入，</a:t>
            </a:r>
            <a:r>
              <a:rPr lang="en-US" altLang="zh-CN" dirty="0" smtClean="0"/>
              <a:t>Fuel</a:t>
            </a:r>
            <a:r>
              <a:rPr lang="zh-CN" altLang="en-US" dirty="0" smtClean="0"/>
              <a:t>作为输出。建立多元线性回归模型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DCS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FDS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为待确定的回归系数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486004" y="4215993"/>
          <a:ext cx="2357399" cy="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004" y="4215993"/>
                        <a:ext cx="2357399" cy="528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" y="2442595"/>
            <a:ext cx="7083390" cy="35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阶段一建模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456081"/>
              </p:ext>
            </p:extLst>
          </p:nvPr>
        </p:nvGraphicFramePr>
        <p:xfrm>
          <a:off x="1794054" y="2629379"/>
          <a:ext cx="7059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3"/>
                <a:gridCol w="1764983"/>
                <a:gridCol w="1764983"/>
                <a:gridCol w="17649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回归结果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-13885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89.8371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0.2277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置信度下限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-14052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84.9279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0.2206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置信度上限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-13718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94.7462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0.2349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9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阶段一误差分析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3292" y="2620107"/>
            <a:ext cx="8825659" cy="3416300"/>
          </a:xfrm>
        </p:spPr>
        <p:txBody>
          <a:bodyPr/>
          <a:lstStyle/>
          <a:p>
            <a:r>
              <a:rPr lang="zh-CN" altLang="en-US" dirty="0" smtClean="0"/>
              <a:t>平均相对误差：</a:t>
            </a:r>
            <a:r>
              <a:rPr lang="en-US" altLang="zh-CN" dirty="0" smtClean="0"/>
              <a:t>0.00003%</a:t>
            </a:r>
            <a:r>
              <a:rPr lang="zh-CN" altLang="en-US" dirty="0" smtClean="0"/>
              <a:t>，均方误差</a:t>
            </a:r>
            <a:r>
              <a:rPr lang="en-US" altLang="zh-CN" dirty="0" smtClean="0"/>
              <a:t>2009</a:t>
            </a:r>
          </a:p>
          <a:p>
            <a:r>
              <a:rPr lang="zh-CN" altLang="en-US" dirty="0" smtClean="0"/>
              <a:t>误差有一处跳变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345842"/>
            <a:ext cx="4451738" cy="39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4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阶段二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00138" y="2884368"/>
            <a:ext cx="372913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因为</a:t>
            </a:r>
            <a:r>
              <a:rPr lang="en-US" altLang="zh-CN" dirty="0" smtClean="0"/>
              <a:t>DCS</a:t>
            </a:r>
            <a:r>
              <a:rPr lang="zh-CN" altLang="en-US" dirty="0" smtClean="0"/>
              <a:t>的值一直保持不变，所以只使用了</a:t>
            </a:r>
            <a:r>
              <a:rPr lang="en-US" altLang="zh-CN" dirty="0" smtClean="0"/>
              <a:t>FDS</a:t>
            </a:r>
            <a:r>
              <a:rPr lang="zh-CN" altLang="en-US" dirty="0" smtClean="0"/>
              <a:t>和</a:t>
            </a:r>
            <a:r>
              <a:rPr lang="en-US" altLang="zh-CN" dirty="0"/>
              <a:t>COT</a:t>
            </a:r>
            <a:r>
              <a:rPr lang="zh-CN" altLang="en-US" dirty="0" smtClean="0"/>
              <a:t>作为输入，</a:t>
            </a:r>
            <a:r>
              <a:rPr lang="en-US" altLang="zh-CN" dirty="0" smtClean="0"/>
              <a:t>Fuel</a:t>
            </a:r>
            <a:r>
              <a:rPr lang="zh-CN" altLang="en-US" dirty="0" smtClean="0"/>
              <a:t>作为输出。建立多元线性回归模型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x1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FDS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x2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COT</a:t>
            </a:r>
            <a:r>
              <a:rPr lang="zh-CN" altLang="en-US" dirty="0" smtClean="0"/>
              <a:t>的值，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为待确定的回归系数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486004" y="4215993"/>
          <a:ext cx="2357399" cy="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004" y="4215993"/>
                        <a:ext cx="2357399" cy="528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2653309"/>
            <a:ext cx="6576204" cy="32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阶段二建模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068245"/>
              </p:ext>
            </p:extLst>
          </p:nvPr>
        </p:nvGraphicFramePr>
        <p:xfrm>
          <a:off x="1794054" y="2629379"/>
          <a:ext cx="7059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3"/>
                <a:gridCol w="1764983"/>
                <a:gridCol w="1764983"/>
                <a:gridCol w="17649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回归结果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-9126.6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-0.0173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14.4995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置信度下限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-9437.7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-0.0458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14.3814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置信度上限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-8815.5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14.6177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6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个数据采集的时间点不完全一致，为了能够统一数据，使用了线性插值后的重采样。对于所有的数据，取出公共部分，每隔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分钟采集一个数据点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69" y="3353183"/>
            <a:ext cx="42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阶段二误差分析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1400" y="2423050"/>
            <a:ext cx="5048267" cy="3416300"/>
          </a:xfrm>
        </p:spPr>
        <p:txBody>
          <a:bodyPr/>
          <a:lstStyle/>
          <a:p>
            <a:r>
              <a:rPr lang="zh-CN" altLang="en-US" dirty="0" smtClean="0"/>
              <a:t>平均相对误差：</a:t>
            </a:r>
            <a:r>
              <a:rPr lang="en-US" altLang="zh-CN" dirty="0" smtClean="0"/>
              <a:t>1.6%</a:t>
            </a:r>
            <a:r>
              <a:rPr lang="zh-CN" altLang="en-US" dirty="0" smtClean="0"/>
              <a:t>，均方误差</a:t>
            </a:r>
            <a:r>
              <a:rPr lang="en-US" altLang="zh-CN" dirty="0" smtClean="0"/>
              <a:t>32639</a:t>
            </a:r>
          </a:p>
          <a:p>
            <a:r>
              <a:rPr lang="zh-CN" altLang="en-US" dirty="0" smtClean="0"/>
              <a:t>误差有一处较大跳变，由</a:t>
            </a:r>
            <a:r>
              <a:rPr lang="en-US" altLang="zh-CN" dirty="0" smtClean="0"/>
              <a:t>FDS</a:t>
            </a:r>
            <a:r>
              <a:rPr lang="zh-CN" altLang="en-US" dirty="0" smtClean="0"/>
              <a:t>跳变引起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5" y="2423050"/>
            <a:ext cx="4278360" cy="38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0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1101-</a:t>
            </a:r>
            <a:r>
              <a:rPr lang="zh-CN" altLang="en-US" dirty="0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该炉基本处于较为平稳的工作状态，原因可能为其输入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基本没有变化</a:t>
            </a:r>
            <a:endParaRPr lang="en-US" altLang="zh-CN" dirty="0" smtClean="0"/>
          </a:p>
          <a:p>
            <a:r>
              <a:rPr lang="en-US" altLang="zh-CN" dirty="0" smtClean="0"/>
              <a:t>DCS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COT</a:t>
            </a:r>
            <a:r>
              <a:rPr lang="zh-CN" altLang="en-US" dirty="0" smtClean="0"/>
              <a:t>的值缺少变化，难以得到较为准确的模型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3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93334" y="3526820"/>
            <a:ext cx="3892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谢谢！</a:t>
            </a:r>
            <a:endParaRPr lang="zh-CN" alt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3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裂解炉</a:t>
            </a:r>
            <a:r>
              <a:rPr lang="en-US" altLang="zh-CN" dirty="0" smtClean="0"/>
              <a:t>105-</a:t>
            </a:r>
            <a:r>
              <a:rPr lang="zh-CN" altLang="en-US" dirty="0" smtClean="0"/>
              <a:t>原始数据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85" y="2353334"/>
            <a:ext cx="8671682" cy="4349391"/>
          </a:xfrm>
        </p:spPr>
      </p:pic>
      <p:sp>
        <p:nvSpPr>
          <p:cNvPr id="5" name="下箭头 4"/>
          <p:cNvSpPr/>
          <p:nvPr/>
        </p:nvSpPr>
        <p:spPr>
          <a:xfrm>
            <a:off x="4968815" y="4934309"/>
            <a:ext cx="103517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8022566" y="2691441"/>
            <a:ext cx="100642" cy="24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4143" y="4528029"/>
            <a:ext cx="7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毛刺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35019" y="2337722"/>
            <a:ext cx="7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毛刺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00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105-</a:t>
            </a:r>
            <a:r>
              <a:rPr lang="zh-CN" altLang="en-US" dirty="0" smtClean="0"/>
              <a:t>去毛刺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2" y="2518075"/>
            <a:ext cx="7742931" cy="3883564"/>
          </a:xfrm>
        </p:spPr>
      </p:pic>
      <p:sp>
        <p:nvSpPr>
          <p:cNvPr id="5" name="左大括号 4"/>
          <p:cNvSpPr/>
          <p:nvPr/>
        </p:nvSpPr>
        <p:spPr>
          <a:xfrm rot="5400000">
            <a:off x="2210519" y="3965995"/>
            <a:ext cx="336430" cy="23506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92702" y="4459857"/>
            <a:ext cx="98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 rot="5400000">
            <a:off x="3525705" y="2839411"/>
            <a:ext cx="336430" cy="284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66912" y="2372229"/>
            <a:ext cx="98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 rot="5400000">
            <a:off x="5020465" y="1691990"/>
            <a:ext cx="336430" cy="2579514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90913" y="2408215"/>
            <a:ext cx="98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821659" y="2556895"/>
            <a:ext cx="338405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根据裂解炉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个数据的变化，将其粗略分为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COT</a:t>
            </a:r>
            <a:r>
              <a:rPr lang="zh-CN" altLang="en-US" dirty="0" smtClean="0"/>
              <a:t>的值，发现它几乎没有变化，它在阶段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中点之前保持在</a:t>
            </a:r>
            <a:r>
              <a:rPr lang="en-US" altLang="zh-CN" dirty="0" smtClean="0"/>
              <a:t>850</a:t>
            </a:r>
            <a:r>
              <a:rPr lang="zh-CN" altLang="en-US" dirty="0" smtClean="0"/>
              <a:t>，在阶段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中点发生了一个跳变，之后保持在</a:t>
            </a:r>
            <a:r>
              <a:rPr lang="en-US" altLang="zh-CN" dirty="0" smtClean="0"/>
              <a:t>828</a:t>
            </a:r>
            <a:r>
              <a:rPr lang="zh-CN" altLang="en-US" dirty="0" smtClean="0"/>
              <a:t>。在这个跳变中，输出值</a:t>
            </a:r>
            <a:r>
              <a:rPr lang="en-US" altLang="zh-CN" dirty="0" smtClean="0"/>
              <a:t>Fuel</a:t>
            </a:r>
            <a:r>
              <a:rPr lang="zh-CN" altLang="en-US" dirty="0" smtClean="0"/>
              <a:t>随之产生了一点跳变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1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 smtClean="0"/>
              <a:t>105-</a:t>
            </a:r>
            <a:r>
              <a:rPr lang="zh-CN" altLang="en-US" dirty="0" smtClean="0"/>
              <a:t>阶段一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783" y="2389958"/>
            <a:ext cx="3733569" cy="3416300"/>
          </a:xfrm>
        </p:spPr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Fuel</a:t>
            </a:r>
            <a:r>
              <a:rPr lang="zh-CN" altLang="en-US" dirty="0" smtClean="0"/>
              <a:t>从开始的</a:t>
            </a:r>
            <a:r>
              <a:rPr lang="en-US" altLang="zh-CN" dirty="0" smtClean="0"/>
              <a:t>92.7</a:t>
            </a:r>
            <a:r>
              <a:rPr lang="zh-CN" altLang="en-US" dirty="0" smtClean="0"/>
              <a:t>开始逐渐下降到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，但是三个输入变量</a:t>
            </a:r>
            <a:r>
              <a:rPr lang="en-US" altLang="zh-CN" dirty="0" smtClean="0"/>
              <a:t>DCS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FDS</a:t>
            </a:r>
            <a:r>
              <a:rPr lang="zh-CN" altLang="en-US" dirty="0" smtClean="0"/>
              <a:t>均没有显著变化。</a:t>
            </a:r>
            <a:endParaRPr lang="en-US" altLang="zh-CN" dirty="0" smtClean="0"/>
          </a:p>
          <a:p>
            <a:r>
              <a:rPr lang="zh-CN" altLang="en-US" dirty="0" smtClean="0"/>
              <a:t>末期，</a:t>
            </a:r>
            <a:r>
              <a:rPr lang="en-US" altLang="zh-CN" dirty="0" smtClean="0"/>
              <a:t>DCS</a:t>
            </a:r>
            <a:r>
              <a:rPr lang="zh-CN" altLang="en-US" dirty="0" smtClean="0"/>
              <a:t>开始剧烈变化，但是输出值</a:t>
            </a:r>
            <a:r>
              <a:rPr lang="en-US" altLang="zh-CN" dirty="0" smtClean="0"/>
              <a:t>Fuel</a:t>
            </a:r>
            <a:r>
              <a:rPr lang="zh-CN" altLang="en-US" dirty="0" smtClean="0"/>
              <a:t>依旧没有变化</a:t>
            </a:r>
            <a:endParaRPr lang="en-US" altLang="zh-CN" dirty="0" smtClean="0"/>
          </a:p>
          <a:p>
            <a:r>
              <a:rPr lang="zh-CN" altLang="en-US" dirty="0" smtClean="0"/>
              <a:t>阶段一的输入输出没有显著的相关性，无法建立恰当的模型来表示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" y="2389958"/>
            <a:ext cx="7066085" cy="35440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6657" y="5934041"/>
            <a:ext cx="44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6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/>
              <a:t>105-</a:t>
            </a:r>
            <a:r>
              <a:rPr lang="zh-CN" altLang="en-US" dirty="0" smtClean="0"/>
              <a:t>阶段二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9327" y="2597638"/>
            <a:ext cx="3729133" cy="3416300"/>
          </a:xfrm>
        </p:spPr>
        <p:txBody>
          <a:bodyPr>
            <a:norm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COT</a:t>
            </a:r>
            <a:r>
              <a:rPr lang="zh-CN" altLang="en-US" dirty="0"/>
              <a:t>的值一直保持不变，所以只使用了</a:t>
            </a:r>
            <a:r>
              <a:rPr lang="en-US" altLang="zh-CN" dirty="0"/>
              <a:t>DCS</a:t>
            </a:r>
            <a:r>
              <a:rPr lang="zh-CN" altLang="en-US" dirty="0"/>
              <a:t>和</a:t>
            </a:r>
            <a:r>
              <a:rPr lang="en-US" altLang="zh-CN" dirty="0"/>
              <a:t>FDS</a:t>
            </a:r>
            <a:r>
              <a:rPr lang="zh-CN" altLang="en-US" dirty="0"/>
              <a:t>作为输入，</a:t>
            </a:r>
            <a:r>
              <a:rPr lang="en-US" altLang="zh-CN" dirty="0"/>
              <a:t>Fuel</a:t>
            </a:r>
            <a:r>
              <a:rPr lang="zh-CN" altLang="en-US" dirty="0"/>
              <a:t>作为输出。</a:t>
            </a:r>
            <a:r>
              <a:rPr lang="zh-CN" altLang="en-US" dirty="0" smtClean="0"/>
              <a:t>建立多元线性回归模型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x1</a:t>
            </a:r>
            <a:r>
              <a:rPr lang="zh-CN" altLang="en-US" dirty="0"/>
              <a:t>表示</a:t>
            </a:r>
            <a:r>
              <a:rPr lang="en-US" altLang="zh-CN" dirty="0"/>
              <a:t>DCS</a:t>
            </a:r>
            <a:r>
              <a:rPr lang="zh-CN" altLang="en-US" dirty="0"/>
              <a:t>的值，</a:t>
            </a:r>
            <a:r>
              <a:rPr lang="en-US" altLang="zh-CN" dirty="0"/>
              <a:t>x2</a:t>
            </a:r>
            <a:r>
              <a:rPr lang="zh-CN" altLang="en-US" dirty="0"/>
              <a:t>表示</a:t>
            </a:r>
            <a:r>
              <a:rPr lang="en-US" altLang="zh-CN" dirty="0"/>
              <a:t>FDS</a:t>
            </a:r>
            <a:r>
              <a:rPr lang="zh-CN" altLang="en-US" dirty="0"/>
              <a:t>的值，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为待确定的回归系数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2" y="2488704"/>
            <a:ext cx="7028505" cy="352523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757626"/>
              </p:ext>
            </p:extLst>
          </p:nvPr>
        </p:nvGraphicFramePr>
        <p:xfrm>
          <a:off x="8244466" y="3986940"/>
          <a:ext cx="2357399" cy="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1016000" imgH="228600" progId="Equation.DSMT4">
                  <p:embed/>
                </p:oleObj>
              </mc:Choice>
              <mc:Fallback>
                <p:oleObj name="Equation" r:id="rId4" imgW="101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66" y="3986940"/>
                        <a:ext cx="2357399" cy="528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84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/>
              <a:t>105-</a:t>
            </a:r>
            <a:r>
              <a:rPr lang="zh-CN" altLang="en-US" dirty="0"/>
              <a:t>阶段</a:t>
            </a:r>
            <a:r>
              <a:rPr lang="zh-CN" altLang="en-US" dirty="0" smtClean="0"/>
              <a:t>二建模结果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00062"/>
              </p:ext>
            </p:extLst>
          </p:nvPr>
        </p:nvGraphicFramePr>
        <p:xfrm>
          <a:off x="1799319" y="2639321"/>
          <a:ext cx="82852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319"/>
                <a:gridCol w="2071319"/>
                <a:gridCol w="2071319"/>
                <a:gridCol w="207131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回归结果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-1128.2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-0.0401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置信度下限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-1202.0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0.1460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95%</a:t>
                      </a:r>
                      <a:r>
                        <a:rPr lang="zh-CN" altLang="en-US" dirty="0" smtClean="0"/>
                        <a:t>置信度上限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-1054.4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0.1560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裂解炉</a:t>
            </a:r>
            <a:r>
              <a:rPr lang="en-US" altLang="zh-CN" dirty="0"/>
              <a:t>105-</a:t>
            </a:r>
            <a:r>
              <a:rPr lang="zh-CN" altLang="en-US" dirty="0"/>
              <a:t>阶段</a:t>
            </a:r>
            <a:r>
              <a:rPr lang="zh-CN" altLang="en-US" dirty="0" smtClean="0"/>
              <a:t>二误差分析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33" y="2468242"/>
            <a:ext cx="4122167" cy="367130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716791" y="2468242"/>
            <a:ext cx="562694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平均相对误差约</a:t>
            </a:r>
            <a:r>
              <a:rPr lang="en-US" altLang="zh-CN" dirty="0" smtClean="0"/>
              <a:t>4.5%</a:t>
            </a:r>
            <a:r>
              <a:rPr lang="zh-CN" altLang="en-US" dirty="0" smtClean="0"/>
              <a:t>，均方误差约</a:t>
            </a:r>
            <a:r>
              <a:rPr lang="en-US" altLang="zh-CN" dirty="0" smtClean="0"/>
              <a:t>9292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Fuel</a:t>
            </a:r>
            <a:r>
              <a:rPr lang="zh-CN" altLang="en-US" dirty="0" smtClean="0"/>
              <a:t>输出在某段时间为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，因此无法使用相对误差表示模型精度。因此只对</a:t>
            </a:r>
            <a:r>
              <a:rPr lang="en-US" altLang="zh-CN" dirty="0" smtClean="0"/>
              <a:t>Fuel</a:t>
            </a:r>
            <a:r>
              <a:rPr lang="zh-CN" altLang="en-US" dirty="0" smtClean="0"/>
              <a:t>输出值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以上的部分进行了相对误差的分析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误差出现了跳变，跳变处为</a:t>
            </a:r>
            <a:r>
              <a:rPr lang="en-US" altLang="zh-CN" dirty="0"/>
              <a:t>FDS</a:t>
            </a:r>
            <a:r>
              <a:rPr lang="zh-CN" altLang="en-US" dirty="0"/>
              <a:t>的值跳变的地方。说明</a:t>
            </a:r>
            <a:r>
              <a:rPr lang="en-US" altLang="zh-CN" dirty="0"/>
              <a:t>FDS</a:t>
            </a:r>
            <a:r>
              <a:rPr lang="zh-CN" altLang="en-US" dirty="0"/>
              <a:t>对于输出</a:t>
            </a:r>
            <a:r>
              <a:rPr lang="en-US" altLang="zh-CN" dirty="0"/>
              <a:t>Fuel</a:t>
            </a:r>
            <a:r>
              <a:rPr lang="zh-CN" altLang="en-US" dirty="0"/>
              <a:t>的影响是非线性的。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6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568</TotalTime>
  <Words>1290</Words>
  <Application>Microsoft Office PowerPoint</Application>
  <PresentationFormat>宽屏</PresentationFormat>
  <Paragraphs>206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Arial</vt:lpstr>
      <vt:lpstr>Century Gothic</vt:lpstr>
      <vt:lpstr>Wingdings 3</vt:lpstr>
      <vt:lpstr>离子会议室</vt:lpstr>
      <vt:lpstr>MathType 6.0 Equation</vt:lpstr>
      <vt:lpstr>裂解炉建模</vt:lpstr>
      <vt:lpstr>数据读取</vt:lpstr>
      <vt:lpstr>数据预处理</vt:lpstr>
      <vt:lpstr>裂解炉105-原始数据</vt:lpstr>
      <vt:lpstr>裂解炉105-去毛刺</vt:lpstr>
      <vt:lpstr>裂解炉105-阶段一</vt:lpstr>
      <vt:lpstr>裂解炉105-阶段二</vt:lpstr>
      <vt:lpstr>裂解炉105-阶段二建模结果</vt:lpstr>
      <vt:lpstr>裂解炉105-阶段二误差分析</vt:lpstr>
      <vt:lpstr>裂解炉105-阶段三</vt:lpstr>
      <vt:lpstr>裂解炉105-阶段三建模结果</vt:lpstr>
      <vt:lpstr>裂解炉105-阶段三误差分析</vt:lpstr>
      <vt:lpstr>裂解炉105-小节</vt:lpstr>
      <vt:lpstr>裂解炉106-原始数据</vt:lpstr>
      <vt:lpstr>裂解炉106-去毛刺</vt:lpstr>
      <vt:lpstr>裂解炉106-阶段一</vt:lpstr>
      <vt:lpstr>裂解炉106-阶段一建模结果</vt:lpstr>
      <vt:lpstr>裂解炉106-阶段一误差分析</vt:lpstr>
      <vt:lpstr>裂解炉106-阶段二</vt:lpstr>
      <vt:lpstr>裂解炉106-阶段二建模结果</vt:lpstr>
      <vt:lpstr>裂解炉106-阶段二误差分析</vt:lpstr>
      <vt:lpstr>裂解炉106-小节</vt:lpstr>
      <vt:lpstr>裂解炉1101-原始数据</vt:lpstr>
      <vt:lpstr>裂解炉1101-去毛刺</vt:lpstr>
      <vt:lpstr>裂解炉1101-阶段一</vt:lpstr>
      <vt:lpstr>裂解炉1101-阶段一建模结果</vt:lpstr>
      <vt:lpstr>裂解炉1101-阶段一误差分析</vt:lpstr>
      <vt:lpstr>裂解炉1101-阶段二</vt:lpstr>
      <vt:lpstr>裂解炉1101-阶段二建模结果</vt:lpstr>
      <vt:lpstr>裂解炉1101-阶段二误差分析</vt:lpstr>
      <vt:lpstr>裂解炉1101-小节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裂解炉建模</dc:title>
  <dc:creator>turtle</dc:creator>
  <cp:lastModifiedBy>turtle</cp:lastModifiedBy>
  <cp:revision>56</cp:revision>
  <dcterms:created xsi:type="dcterms:W3CDTF">2015-04-26T16:15:21Z</dcterms:created>
  <dcterms:modified xsi:type="dcterms:W3CDTF">2015-04-28T19:13:33Z</dcterms:modified>
</cp:coreProperties>
</file>