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71" r:id="rId4"/>
    <p:sldId id="266" r:id="rId5"/>
    <p:sldId id="267" r:id="rId6"/>
    <p:sldId id="268" r:id="rId7"/>
    <p:sldId id="264" r:id="rId8"/>
    <p:sldId id="257" r:id="rId9"/>
    <p:sldId id="260" r:id="rId10"/>
    <p:sldId id="259" r:id="rId11"/>
    <p:sldId id="261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2600F-9DC8-4216-8F89-3E977D29A8AD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8570F-D884-41FE-9F66-F66738501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2EFAB-3456-4430-9943-C9FB5721F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0F825C-1FD9-498F-9B1D-F39299158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5280F-C3D8-44E1-83AE-54230F2A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A3F17-1BAC-4DF1-978D-522ED628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D3C15-EA1E-4B25-9920-E7CBD70F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0F836-43BF-463F-A467-D710D8F9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42E46-259C-4B25-B227-89435E387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51F2C-D663-4FB2-A4E5-AB13763F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B1DDB-FEAF-44A0-96CA-BB86A3D9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8D2EB-4BE5-408E-A2CA-D5F65D22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9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AE0BBC-A3E2-4B74-8C1E-299E42ADE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3E10E-3205-425E-9DF9-DCEC0C2D8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D2813-C6A7-4FCD-964D-7D792491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0667C-302D-45D9-8F60-DFB4E8F8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FDA71-71D0-4CA2-8AC1-ABE9BF99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51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739B1-75F8-48F3-9918-F67891B6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89AA6-A2FC-4DD2-B5FE-DCA0CFA9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737A6-5913-4CCA-8BA2-A17D4A01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653E4-23DD-4676-AA19-B50A83D1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6BB68-FBA7-47DB-9CFE-C24E4E6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3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7870D-AF02-4ACA-A032-84447037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766FA-8C8A-4853-97B4-A17EDDD46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59134-E8C8-4B40-90A2-007CEADA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CDB81-2F17-4970-9AA0-D9C187C4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38D43-E416-4964-A0AE-9A63785B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AD2B2-915E-40D4-B997-A6933CED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BC299-6D13-4C4E-8E99-5662665D8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1FC161-FEB3-46E7-858B-A1656CFD3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B2C3D-EB79-48E4-BA53-A71C28B3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46A50-75C0-4FA2-ABE1-9D1DAE08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9FB5F-CFF5-4E93-8A5A-2D0F264B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5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31507-AEF8-46D2-BA28-A502C214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22EE6-0205-4945-8FB6-6951494F9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08301A-579F-4F47-95A7-0704D2361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9CB92C-FB96-4F60-A0D7-82AE83868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EDF0BD-4A44-4AC8-8918-A006A3E60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4B7050-278C-4A25-B4BC-E16D4865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CE58A6-8209-4DAB-BDA0-2244BB15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011342-A1DE-49E9-9967-A858C04A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6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4A1FA-7E93-494A-8CF5-81501C84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104B62-BC7D-44D0-B852-C055A0A4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DC286-DDCE-42B5-86FD-34C3FD76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B31F0F-4CC3-417B-8016-0031D6D0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9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267E0-323B-41F9-8592-CA195DDF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DE6CEE-8ACA-4B16-BB9F-3A273D37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EDB720-7D72-4BF4-AB85-82969D3B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5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4C66E-2136-4836-B60E-DF0E4415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C1FE4-7929-4F12-8D48-9BA1FBBC8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70988-547D-4759-8DB6-FC76FE874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3A68E-19A6-4C25-9BF2-8AE2AFA5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9665F-E0E0-4FA0-BA48-BA85133B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381291-D144-4509-9AD6-5FAB239B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6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954FB-6E48-4414-8E60-EB8DE0B7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5951FC-A99A-4A70-B535-EEA23379E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812B8-1FCF-4B22-A2E4-8F961812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FDA712-75DA-404B-B040-AE28B674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106F-22FF-423C-A27B-1EC233B3C720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C6178-7356-4772-ADA4-BA45D1B8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BE5D88-3554-4406-853A-907C2F17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7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491F74-087B-4F71-B67F-AB4E88CC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2F60B-459D-476D-8954-05F0AB693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78A44-86E8-4847-B746-20C118DA4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106F-22FF-423C-A27B-1EC233B3C720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FBB08-D0C4-4764-B91B-4DE94CD10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5EB59-3E09-45DC-AF9F-99F57A6FB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D082-32DA-4225-B363-8138BAFA8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1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F5B934FB-019E-4C0B-BCBE-65894851084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CCCE50-191C-4060-BEBA-4769E9CEAED0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88854-310D-4C86-8EE4-90545ECD308B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B48D00-D704-4451-B96A-B8C2EE52332C}"/>
              </a:ext>
            </a:extLst>
          </p:cNvPr>
          <p:cNvSpPr txBox="1"/>
          <p:nvPr/>
        </p:nvSpPr>
        <p:spPr>
          <a:xfrm>
            <a:off x="3729502" y="2551380"/>
            <a:ext cx="4684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Deviation Pooling</a:t>
            </a:r>
          </a:p>
          <a:p>
            <a:pPr algn="ctr"/>
            <a:r>
              <a:rPr lang="ko-KR" altLang="en-US" sz="32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</a:t>
            </a:r>
            <a:endParaRPr lang="en-US" altLang="ko-KR" sz="32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5465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25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&lt;/Max Pooling&gt;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04644A-5D09-482D-B636-74259E16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984" y="2171213"/>
            <a:ext cx="7385200" cy="3571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4890EC-CB05-49B2-A499-1ECE8A844F95}"/>
              </a:ext>
            </a:extLst>
          </p:cNvPr>
          <p:cNvSpPr txBox="1"/>
          <p:nvPr/>
        </p:nvSpPr>
        <p:spPr>
          <a:xfrm>
            <a:off x="2125581" y="28635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Label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FDBEF63-595A-4F4A-8061-648B7C9F660F}"/>
              </a:ext>
            </a:extLst>
          </p:cNvPr>
          <p:cNvSpPr/>
          <p:nvPr/>
        </p:nvSpPr>
        <p:spPr>
          <a:xfrm>
            <a:off x="3326174" y="230623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AB471-E38E-42BA-B235-270E01EC5CCA}"/>
              </a:ext>
            </a:extLst>
          </p:cNvPr>
          <p:cNvSpPr txBox="1"/>
          <p:nvPr/>
        </p:nvSpPr>
        <p:spPr>
          <a:xfrm>
            <a:off x="2013288" y="4676265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Answer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5AC84FA0-DD4A-415F-A0FE-C72E12A50621}"/>
              </a:ext>
            </a:extLst>
          </p:cNvPr>
          <p:cNvSpPr/>
          <p:nvPr/>
        </p:nvSpPr>
        <p:spPr>
          <a:xfrm>
            <a:off x="3326175" y="411898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F4CA89-3C10-40A7-A595-9B952E7FF160}"/>
              </a:ext>
            </a:extLst>
          </p:cNvPr>
          <p:cNvSpPr/>
          <p:nvPr/>
        </p:nvSpPr>
        <p:spPr>
          <a:xfrm>
            <a:off x="5157537" y="4572000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620DC7-7C44-4F89-B802-6AE8F71744DA}"/>
              </a:ext>
            </a:extLst>
          </p:cNvPr>
          <p:cNvSpPr/>
          <p:nvPr/>
        </p:nvSpPr>
        <p:spPr>
          <a:xfrm>
            <a:off x="7203394" y="5426362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91BC8-4456-4DAD-88F3-FF882EEC40CF}"/>
              </a:ext>
            </a:extLst>
          </p:cNvPr>
          <p:cNvSpPr/>
          <p:nvPr/>
        </p:nvSpPr>
        <p:spPr>
          <a:xfrm>
            <a:off x="5924159" y="4922985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F34A3-10F7-4DAA-823C-28F1D68EE139}"/>
              </a:ext>
            </a:extLst>
          </p:cNvPr>
          <p:cNvSpPr txBox="1"/>
          <p:nvPr/>
        </p:nvSpPr>
        <p:spPr>
          <a:xfrm>
            <a:off x="8484818" y="2494183"/>
            <a:ext cx="224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Dataset: 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m_pool_test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AECDA-1D98-4D5F-971D-DB6221853B5D}"/>
              </a:ext>
            </a:extLst>
          </p:cNvPr>
          <p:cNvSpPr txBox="1"/>
          <p:nvPr/>
        </p:nvSpPr>
        <p:spPr>
          <a:xfrm>
            <a:off x="8489440" y="2812836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Model: m_model.h5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811B46-D0DF-4858-8F89-5EB8CD31331E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290894-48A9-4B7C-A6F3-A0759B75E382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060D75-1A62-45F8-B278-256385D91503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D8012D0-5763-44D3-BB72-EDA70CB43C8A}"/>
              </a:ext>
            </a:extLst>
          </p:cNvPr>
          <p:cNvSpPr txBox="1"/>
          <p:nvPr/>
        </p:nvSpPr>
        <p:spPr>
          <a:xfrm>
            <a:off x="1043384" y="130934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오차 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2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예측 실패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51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4E3C1E-0D6D-4DDD-B835-67EBE117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68" y="1775240"/>
            <a:ext cx="7068536" cy="3867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25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&lt;/Max Pooling&gt;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890EC-CB05-49B2-A499-1ECE8A844F95}"/>
              </a:ext>
            </a:extLst>
          </p:cNvPr>
          <p:cNvSpPr txBox="1"/>
          <p:nvPr/>
        </p:nvSpPr>
        <p:spPr>
          <a:xfrm>
            <a:off x="2125581" y="28635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Label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FDBEF63-595A-4F4A-8061-648B7C9F660F}"/>
              </a:ext>
            </a:extLst>
          </p:cNvPr>
          <p:cNvSpPr/>
          <p:nvPr/>
        </p:nvSpPr>
        <p:spPr>
          <a:xfrm>
            <a:off x="3326174" y="230623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AB471-E38E-42BA-B235-270E01EC5CCA}"/>
              </a:ext>
            </a:extLst>
          </p:cNvPr>
          <p:cNvSpPr txBox="1"/>
          <p:nvPr/>
        </p:nvSpPr>
        <p:spPr>
          <a:xfrm>
            <a:off x="2013288" y="4676265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Answer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5AC84FA0-DD4A-415F-A0FE-C72E12A50621}"/>
              </a:ext>
            </a:extLst>
          </p:cNvPr>
          <p:cNvSpPr/>
          <p:nvPr/>
        </p:nvSpPr>
        <p:spPr>
          <a:xfrm>
            <a:off x="3326175" y="411898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F4CA89-3C10-40A7-A595-9B952E7FF160}"/>
              </a:ext>
            </a:extLst>
          </p:cNvPr>
          <p:cNvSpPr/>
          <p:nvPr/>
        </p:nvSpPr>
        <p:spPr>
          <a:xfrm>
            <a:off x="5157537" y="4479635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620DC7-7C44-4F89-B802-6AE8F71744DA}"/>
              </a:ext>
            </a:extLst>
          </p:cNvPr>
          <p:cNvSpPr/>
          <p:nvPr/>
        </p:nvSpPr>
        <p:spPr>
          <a:xfrm>
            <a:off x="7129502" y="5306291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191BC8-4456-4DAD-88F3-FF882EEC40CF}"/>
              </a:ext>
            </a:extLst>
          </p:cNvPr>
          <p:cNvSpPr/>
          <p:nvPr/>
        </p:nvSpPr>
        <p:spPr>
          <a:xfrm>
            <a:off x="5979577" y="4821386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F34A3-10F7-4DAA-823C-28F1D68EE139}"/>
              </a:ext>
            </a:extLst>
          </p:cNvPr>
          <p:cNvSpPr txBox="1"/>
          <p:nvPr/>
        </p:nvSpPr>
        <p:spPr>
          <a:xfrm>
            <a:off x="8484818" y="2494183"/>
            <a:ext cx="217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Dataset: 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d_pool_test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8AECDA-1D98-4D5F-971D-DB6221853B5D}"/>
              </a:ext>
            </a:extLst>
          </p:cNvPr>
          <p:cNvSpPr txBox="1"/>
          <p:nvPr/>
        </p:nvSpPr>
        <p:spPr>
          <a:xfrm>
            <a:off x="8489440" y="2812836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Model: m_model.h5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6DF94B-9C01-45D5-8A01-73C1CA53C207}"/>
              </a:ext>
            </a:extLst>
          </p:cNvPr>
          <p:cNvSpPr/>
          <p:nvPr/>
        </p:nvSpPr>
        <p:spPr>
          <a:xfrm>
            <a:off x="7512809" y="5458691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6467D0-2AC7-45D1-BE60-B9F76072E506}"/>
              </a:ext>
            </a:extLst>
          </p:cNvPr>
          <p:cNvSpPr/>
          <p:nvPr/>
        </p:nvSpPr>
        <p:spPr>
          <a:xfrm>
            <a:off x="4044556" y="4003966"/>
            <a:ext cx="336884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7D87D2-6158-49C5-8065-EA068ACA3017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B07D78-B43E-4E62-A523-3B3B3F54CF55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D2B860-DE24-4566-9A3D-464243D73980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A7150DF-86D0-45B6-B529-C01681EE6D0D}"/>
              </a:ext>
            </a:extLst>
          </p:cNvPr>
          <p:cNvSpPr txBox="1"/>
          <p:nvPr/>
        </p:nvSpPr>
        <p:spPr>
          <a:xfrm>
            <a:off x="1043384" y="130934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오차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2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예측 실패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84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10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&lt;/Model structure&gt;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57D87D2-6158-49C5-8065-EA068ACA3017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B07D78-B43E-4E62-A523-3B3B3F54CF55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D2B860-DE24-4566-9A3D-464243D73980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B1D6F7C-5E7C-4F08-8997-A820BEB5F5B4}"/>
              </a:ext>
            </a:extLst>
          </p:cNvPr>
          <p:cNvGrpSpPr/>
          <p:nvPr/>
        </p:nvGrpSpPr>
        <p:grpSpPr>
          <a:xfrm>
            <a:off x="4876800" y="1052951"/>
            <a:ext cx="2576945" cy="780472"/>
            <a:chOff x="4876800" y="1237673"/>
            <a:chExt cx="2576945" cy="780472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EFE5B17-A985-4A81-9C96-23B4AE4D8F02}"/>
                </a:ext>
              </a:extLst>
            </p:cNvPr>
            <p:cNvCxnSpPr/>
            <p:nvPr/>
          </p:nvCxnSpPr>
          <p:spPr>
            <a:xfrm>
              <a:off x="4876800" y="2018145"/>
              <a:ext cx="2576945" cy="0"/>
            </a:xfrm>
            <a:prstGeom prst="straightConnector1">
              <a:avLst/>
            </a:prstGeom>
            <a:ln w="22225"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9CA664B-E986-4FFB-8E9B-92608C812E63}"/>
                </a:ext>
              </a:extLst>
            </p:cNvPr>
            <p:cNvCxnSpPr>
              <a:cxnSpLocks/>
            </p:cNvCxnSpPr>
            <p:nvPr/>
          </p:nvCxnSpPr>
          <p:spPr>
            <a:xfrm>
              <a:off x="6174508" y="1237673"/>
              <a:ext cx="0" cy="780472"/>
            </a:xfrm>
            <a:prstGeom prst="line">
              <a:avLst/>
            </a:prstGeom>
            <a:ln w="22225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DE4022C-9ACC-41F8-90F6-F4F3A959C529}"/>
              </a:ext>
            </a:extLst>
          </p:cNvPr>
          <p:cNvSpPr txBox="1"/>
          <p:nvPr/>
        </p:nvSpPr>
        <p:spPr>
          <a:xfrm>
            <a:off x="4737099" y="681905"/>
            <a:ext cx="2874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전처리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과정으로 추가된 층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1083B11-E7FC-44DB-B81A-922C64068852}"/>
              </a:ext>
            </a:extLst>
          </p:cNvPr>
          <p:cNvGrpSpPr/>
          <p:nvPr/>
        </p:nvGrpSpPr>
        <p:grpSpPr>
          <a:xfrm>
            <a:off x="639453" y="1616365"/>
            <a:ext cx="4079316" cy="4421189"/>
            <a:chOff x="639453" y="1616365"/>
            <a:chExt cx="4079316" cy="442118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D1DF82A-4901-4EE5-BD65-1613EC6B7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454" y="2152073"/>
              <a:ext cx="4079315" cy="3885481"/>
            </a:xfrm>
            <a:prstGeom prst="rect">
              <a:avLst/>
            </a:prstGeom>
          </p:spPr>
        </p:pic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2C14C82-D931-4CF6-83E6-8FD47FE960CA}"/>
                </a:ext>
              </a:extLst>
            </p:cNvPr>
            <p:cNvGrpSpPr/>
            <p:nvPr/>
          </p:nvGrpSpPr>
          <p:grpSpPr>
            <a:xfrm>
              <a:off x="639453" y="1616365"/>
              <a:ext cx="4079316" cy="535708"/>
              <a:chOff x="639453" y="1884218"/>
              <a:chExt cx="4079316" cy="535708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D631816C-9359-424D-B1B5-CA637BA4B766}"/>
                  </a:ext>
                </a:extLst>
              </p:cNvPr>
              <p:cNvSpPr/>
              <p:nvPr/>
            </p:nvSpPr>
            <p:spPr>
              <a:xfrm>
                <a:off x="639454" y="1884218"/>
                <a:ext cx="4079315" cy="267854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deviation_Pooling2d() (None, 27, 27)</a:t>
                </a:r>
                <a:endParaRPr lang="ko-KR" altLang="en-US" dirty="0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DF9351AA-C6DE-4B61-A1A4-974388E9C2B3}"/>
                  </a:ext>
                </a:extLst>
              </p:cNvPr>
              <p:cNvSpPr/>
              <p:nvPr/>
            </p:nvSpPr>
            <p:spPr>
              <a:xfrm>
                <a:off x="639453" y="2152072"/>
                <a:ext cx="4079315" cy="267854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(None, 27, 27) 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#resize 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b="1" dirty="0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Input tensor</a:t>
                </a:r>
                <a:r>
                  <a:rPr lang="en-US" altLang="ko-KR" sz="1200" dirty="0"/>
                  <a:t>(None, 28, 28)</a:t>
                </a:r>
                <a:endParaRPr lang="ko-KR" altLang="en-US" sz="1200" dirty="0"/>
              </a:p>
            </p:txBody>
          </p: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F4A79-CC8C-4BB3-8D42-9A869C8F7F37}"/>
              </a:ext>
            </a:extLst>
          </p:cNvPr>
          <p:cNvGrpSpPr/>
          <p:nvPr/>
        </p:nvGrpSpPr>
        <p:grpSpPr>
          <a:xfrm>
            <a:off x="7580583" y="1616367"/>
            <a:ext cx="4061739" cy="4421187"/>
            <a:chOff x="7580583" y="1616367"/>
            <a:chExt cx="4061739" cy="442118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D62072F-F1D8-4EF2-9B67-00E8344B7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9818" y="2152073"/>
              <a:ext cx="4052504" cy="3885481"/>
            </a:xfrm>
            <a:prstGeom prst="rect">
              <a:avLst/>
            </a:prstGeom>
          </p:spPr>
        </p:pic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D4D3C37-07D0-464B-B048-44C56C41F6CA}"/>
                </a:ext>
              </a:extLst>
            </p:cNvPr>
            <p:cNvGrpSpPr/>
            <p:nvPr/>
          </p:nvGrpSpPr>
          <p:grpSpPr>
            <a:xfrm>
              <a:off x="7580583" y="1616367"/>
              <a:ext cx="4057570" cy="535708"/>
              <a:chOff x="7580583" y="1884218"/>
              <a:chExt cx="4057570" cy="535708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6D3D9384-66CE-40ED-A764-6D25ACC5FEE0}"/>
                  </a:ext>
                </a:extLst>
              </p:cNvPr>
              <p:cNvSpPr/>
              <p:nvPr/>
            </p:nvSpPr>
            <p:spPr>
              <a:xfrm>
                <a:off x="7580583" y="1884218"/>
                <a:ext cx="4052504" cy="267854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max_Pooling2d() (None, 27, 27) </a:t>
                </a:r>
                <a:endParaRPr lang="ko-KR" altLang="en-US" dirty="0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10668FD5-9056-44B2-B268-1FA0286054E7}"/>
                  </a:ext>
                </a:extLst>
              </p:cNvPr>
              <p:cNvSpPr/>
              <p:nvPr/>
            </p:nvSpPr>
            <p:spPr>
              <a:xfrm>
                <a:off x="7585649" y="2152072"/>
                <a:ext cx="4052504" cy="267854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(None, 27, 27) 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#resize </a:t>
                </a:r>
                <a:r>
                  <a:rPr lang="en-US" altLang="ko-KR" sz="12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1200" b="1" dirty="0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Input tensor</a:t>
                </a:r>
                <a:r>
                  <a:rPr lang="en-US" altLang="ko-KR" sz="1200" dirty="0"/>
                  <a:t>(None, 28, 28)</a:t>
                </a:r>
                <a:endParaRPr lang="ko-KR" altLang="en-US" sz="12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DC9D2E-B575-4A72-9667-0BB581AFA4C8}"/>
              </a:ext>
            </a:extLst>
          </p:cNvPr>
          <p:cNvSpPr/>
          <p:nvPr/>
        </p:nvSpPr>
        <p:spPr>
          <a:xfrm>
            <a:off x="639453" y="5855855"/>
            <a:ext cx="1143165" cy="181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E0875FA-1845-42E8-AC89-9E2D84DFFF7A}"/>
              </a:ext>
            </a:extLst>
          </p:cNvPr>
          <p:cNvSpPr/>
          <p:nvPr/>
        </p:nvSpPr>
        <p:spPr>
          <a:xfrm>
            <a:off x="7580583" y="5855854"/>
            <a:ext cx="1143165" cy="181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39DDFE-02B2-4D99-8415-80D9A03732E2}"/>
              </a:ext>
            </a:extLst>
          </p:cNvPr>
          <p:cNvSpPr txBox="1"/>
          <p:nvPr/>
        </p:nvSpPr>
        <p:spPr>
          <a:xfrm>
            <a:off x="8895346" y="84972"/>
            <a:ext cx="323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#resize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(INTER_LINEAR)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3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E14D3493-70AB-42DA-8F52-25B0805F73BC}"/>
              </a:ext>
            </a:extLst>
          </p:cNvPr>
          <p:cNvSpPr/>
          <p:nvPr/>
        </p:nvSpPr>
        <p:spPr>
          <a:xfrm>
            <a:off x="9131969" y="3987363"/>
            <a:ext cx="1567813" cy="15678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087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&lt;/Idea(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풀링과정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2AD735-1E6D-40F5-8D66-948D4E2E2B53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35CD65-AC24-49BC-8EDF-11E305735301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6B3B6D-D703-4A54-972F-C27459B3D1F5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pic>
        <p:nvPicPr>
          <p:cNvPr id="1030" name="Picture 6" descr="sample">
            <a:extLst>
              <a:ext uri="{FF2B5EF4-FFF2-40B4-BE49-F238E27FC236}">
                <a16:creationId xmlns:a16="http://schemas.microsoft.com/office/drawing/2014/main" id="{8A9C61F5-7ABF-48FE-B9AD-225C453AD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0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58E4A78-0675-4B58-8D2B-C605085D52CF}"/>
              </a:ext>
            </a:extLst>
          </p:cNvPr>
          <p:cNvCxnSpPr>
            <a:cxnSpLocks/>
          </p:cNvCxnSpPr>
          <p:nvPr/>
        </p:nvCxnSpPr>
        <p:spPr>
          <a:xfrm>
            <a:off x="2422072" y="2854036"/>
            <a:ext cx="1595746" cy="574964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E53FD8-9D07-40E4-AA3B-AA1183FE3082}"/>
              </a:ext>
            </a:extLst>
          </p:cNvPr>
          <p:cNvSpPr/>
          <p:nvPr/>
        </p:nvSpPr>
        <p:spPr>
          <a:xfrm>
            <a:off x="1867890" y="2576945"/>
            <a:ext cx="554182" cy="55418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816CD83-CAAB-413E-81B3-5B85FCC65D67}"/>
              </a:ext>
            </a:extLst>
          </p:cNvPr>
          <p:cNvSpPr/>
          <p:nvPr/>
        </p:nvSpPr>
        <p:spPr>
          <a:xfrm>
            <a:off x="4017818" y="1967345"/>
            <a:ext cx="3694546" cy="36945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0 0 0 0 0 0 0 0 0 0 0 0 0 0 0 0 0</a:t>
            </a:r>
            <a:endParaRPr lang="ko-KR" altLang="en-US" dirty="0"/>
          </a:p>
          <a:p>
            <a:pPr algn="ctr"/>
            <a:r>
              <a:rPr lang="en-US" altLang="ko-KR" dirty="0"/>
              <a:t>0 0 0 0 0 0 0 </a:t>
            </a:r>
            <a:r>
              <a:rPr lang="en-US" altLang="ko-KR" sz="1100" dirty="0"/>
              <a:t>14 44 175 48 16</a:t>
            </a:r>
            <a:r>
              <a:rPr lang="en-US" altLang="ko-KR" sz="1400" dirty="0"/>
              <a:t> </a:t>
            </a:r>
            <a:r>
              <a:rPr lang="en-US" altLang="ko-KR" dirty="0"/>
              <a:t>0 0 0 0 0</a:t>
            </a:r>
            <a:endParaRPr lang="ko-KR" altLang="en-US" dirty="0"/>
          </a:p>
          <a:p>
            <a:pPr algn="ctr"/>
            <a:r>
              <a:rPr lang="en-US" altLang="ko-KR" dirty="0"/>
              <a:t>0 0 0 0 0 0</a:t>
            </a:r>
            <a:r>
              <a:rPr lang="en-US" altLang="ko-KR" sz="1100" dirty="0"/>
              <a:t> 15 180 25 12 </a:t>
            </a:r>
            <a:r>
              <a:rPr lang="en-US" altLang="ko-KR" dirty="0"/>
              <a:t>0 0 0 0 0 0 0</a:t>
            </a:r>
            <a:endParaRPr lang="ko-KR" altLang="en-US" dirty="0"/>
          </a:p>
          <a:p>
            <a:pPr algn="ctr"/>
            <a:r>
              <a:rPr lang="en-US" altLang="ko-KR" dirty="0"/>
              <a:t>0 0 0 0 0</a:t>
            </a:r>
            <a:r>
              <a:rPr lang="en-US" altLang="ko-KR" sz="1100" dirty="0"/>
              <a:t> 11 33 169 42 10 </a:t>
            </a:r>
            <a:r>
              <a:rPr lang="en-US" altLang="ko-KR" dirty="0"/>
              <a:t>0 0 0 0 0 0 0</a:t>
            </a:r>
            <a:endParaRPr lang="ko-KR" altLang="en-US" dirty="0"/>
          </a:p>
          <a:p>
            <a:pPr algn="ctr"/>
            <a:r>
              <a:rPr lang="en-US" altLang="ko-KR" dirty="0"/>
              <a:t>0 0 0 0 </a:t>
            </a:r>
            <a:r>
              <a:rPr lang="en-US" altLang="ko-KR" sz="1100" dirty="0"/>
              <a:t>13 50 200 142 44 13</a:t>
            </a:r>
            <a:r>
              <a:rPr lang="en-US" altLang="ko-KR" dirty="0"/>
              <a:t>0 0 0 0 0 0 0</a:t>
            </a:r>
            <a:endParaRPr lang="ko-KR" altLang="en-US" dirty="0"/>
          </a:p>
          <a:p>
            <a:pPr algn="ctr"/>
            <a:r>
              <a:rPr lang="en-US" altLang="ko-KR" dirty="0"/>
              <a:t>0 0 0 0</a:t>
            </a:r>
            <a:r>
              <a:rPr lang="en-US" altLang="ko-KR" sz="1200" dirty="0"/>
              <a:t> 14 70 203 65 11 </a:t>
            </a:r>
            <a:r>
              <a:rPr lang="en-US" altLang="ko-KR" dirty="0"/>
              <a:t>0 0 0 0 0 0 0</a:t>
            </a:r>
            <a:endParaRPr lang="ko-KR" altLang="en-US" dirty="0"/>
          </a:p>
          <a:p>
            <a:pPr algn="ctr"/>
            <a:r>
              <a:rPr lang="en-US" altLang="ko-KR" dirty="0"/>
              <a:t>0 0 0 </a:t>
            </a:r>
            <a:r>
              <a:rPr lang="en-US" altLang="ko-KR" sz="1200" dirty="0"/>
              <a:t>14 70 203 65 11</a:t>
            </a:r>
            <a:r>
              <a:rPr lang="en-US" altLang="ko-KR" dirty="0"/>
              <a:t> 0 0 0 0 0 0 0</a:t>
            </a:r>
            <a:endParaRPr lang="ko-KR" altLang="en-US" dirty="0"/>
          </a:p>
          <a:p>
            <a:pPr algn="ctr"/>
            <a:r>
              <a:rPr lang="en-US" altLang="ko-KR" dirty="0"/>
              <a:t>0 0 0 </a:t>
            </a:r>
            <a:r>
              <a:rPr lang="en-US" altLang="ko-KR" sz="1200" dirty="0"/>
              <a:t>14 70 203 65 11 </a:t>
            </a:r>
            <a:r>
              <a:rPr lang="en-US" altLang="ko-KR" dirty="0"/>
              <a:t>0 0 0 0 0 0 0 0</a:t>
            </a:r>
            <a:endParaRPr lang="ko-KR" altLang="en-US" dirty="0"/>
          </a:p>
          <a:p>
            <a:pPr algn="ctr"/>
            <a:r>
              <a:rPr lang="en-US" altLang="ko-KR" dirty="0"/>
              <a:t>0 </a:t>
            </a:r>
            <a:r>
              <a:rPr lang="en-US" altLang="ko-KR" sz="1200" dirty="0"/>
              <a:t>14 70 203 65 11 </a:t>
            </a:r>
            <a:r>
              <a:rPr lang="en-US" altLang="ko-KR" dirty="0"/>
              <a:t>0 0 0 0 0 0 0 0 0 0 0 0 0 0 0 0 0 0 0 0 0 0 0 0 0 0</a:t>
            </a:r>
            <a:endParaRPr lang="ko-KR" altLang="en-US" dirty="0"/>
          </a:p>
          <a:p>
            <a:pPr algn="ctr"/>
            <a:r>
              <a:rPr lang="en-US" altLang="ko-KR" dirty="0"/>
              <a:t>0 0 0 0 0 0 0 0 0 0 0 0 0 0 0 0 0</a:t>
            </a:r>
            <a:endParaRPr lang="ko-KR" altLang="en-US" dirty="0"/>
          </a:p>
          <a:p>
            <a:pPr algn="ctr"/>
            <a:r>
              <a:rPr lang="en-US" altLang="ko-KR" dirty="0"/>
              <a:t>0 0 0 0 0 0 0 0 0 0 0 0 0 0 0 0 0</a:t>
            </a:r>
            <a:endParaRPr lang="ko-KR" altLang="en-US" dirty="0"/>
          </a:p>
          <a:p>
            <a:pPr algn="ctr"/>
            <a:r>
              <a:rPr lang="en-US" altLang="ko-KR" dirty="0"/>
              <a:t>0 0 0 0 0 0 0 0 0 0 0 0 0 0 0 0 0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77DD5C2-D58E-4D90-8D27-193EB16BFACD}"/>
              </a:ext>
            </a:extLst>
          </p:cNvPr>
          <p:cNvSpPr/>
          <p:nvPr/>
        </p:nvSpPr>
        <p:spPr>
          <a:xfrm>
            <a:off x="5320230" y="2355272"/>
            <a:ext cx="480292" cy="48029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E3A7A5B-D2DD-48C6-9E12-B3A9397A65F6}"/>
              </a:ext>
            </a:extLst>
          </p:cNvPr>
          <p:cNvCxnSpPr>
            <a:cxnSpLocks/>
            <a:stCxn id="60" idx="3"/>
            <a:endCxn id="1024" idx="1"/>
          </p:cNvCxnSpPr>
          <p:nvPr/>
        </p:nvCxnSpPr>
        <p:spPr>
          <a:xfrm flipV="1">
            <a:off x="5800522" y="2149160"/>
            <a:ext cx="2650751" cy="446258"/>
          </a:xfrm>
          <a:prstGeom prst="straightConnector1">
            <a:avLst/>
          </a:prstGeom>
          <a:ln w="38100" cap="rnd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7D966F13-088E-4EA9-B5FD-165C665AD2ED}"/>
              </a:ext>
            </a:extLst>
          </p:cNvPr>
          <p:cNvSpPr/>
          <p:nvPr/>
        </p:nvSpPr>
        <p:spPr>
          <a:xfrm>
            <a:off x="8451273" y="1100832"/>
            <a:ext cx="3417454" cy="2096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374E97-CBEE-49E5-B477-A5493F0F0A25}"/>
              </a:ext>
            </a:extLst>
          </p:cNvPr>
          <p:cNvSpPr txBox="1"/>
          <p:nvPr/>
        </p:nvSpPr>
        <p:spPr>
          <a:xfrm>
            <a:off x="8451273" y="1206826"/>
            <a:ext cx="3175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apple-system"/>
              </a:rPr>
              <a:t>Average = uint8((0 + 14 + 15 </a:t>
            </a:r>
          </a:p>
          <a:p>
            <a:r>
              <a:rPr lang="en-US" altLang="ko-KR" dirty="0">
                <a:latin typeface="-apple-system"/>
              </a:rPr>
              <a:t>+ 180) / 4) = 52</a:t>
            </a:r>
          </a:p>
          <a:p>
            <a:endParaRPr lang="en-US" altLang="ko-KR" dirty="0">
              <a:latin typeface="-apple-system"/>
            </a:endParaRPr>
          </a:p>
          <a:p>
            <a:r>
              <a:rPr lang="en-US" altLang="ko-KR" dirty="0" err="1">
                <a:latin typeface="-apple-system"/>
              </a:rPr>
              <a:t>Deviation_abs_list</a:t>
            </a:r>
            <a:r>
              <a:rPr lang="en-US" altLang="ko-KR" dirty="0">
                <a:latin typeface="-apple-system"/>
              </a:rPr>
              <a:t> = [52, 38, 37,</a:t>
            </a:r>
          </a:p>
          <a:p>
            <a:r>
              <a:rPr lang="en-US" altLang="ko-KR" dirty="0">
                <a:latin typeface="-apple-system"/>
              </a:rPr>
              <a:t> 128]</a:t>
            </a:r>
          </a:p>
          <a:p>
            <a:r>
              <a:rPr lang="en-US" altLang="ko-KR" dirty="0">
                <a:latin typeface="-apple-system"/>
              </a:rPr>
              <a:t>Max = 180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60D8236-1E5C-47C1-A476-93E67973E378}"/>
              </a:ext>
            </a:extLst>
          </p:cNvPr>
          <p:cNvSpPr/>
          <p:nvPr/>
        </p:nvSpPr>
        <p:spPr>
          <a:xfrm>
            <a:off x="9632392" y="4243717"/>
            <a:ext cx="261062" cy="25682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39" name="직선 연결선 1038">
            <a:extLst>
              <a:ext uri="{FF2B5EF4-FFF2-40B4-BE49-F238E27FC236}">
                <a16:creationId xmlns:a16="http://schemas.microsoft.com/office/drawing/2014/main" id="{AB39B803-81C0-4160-B663-1FFB94C38CDD}"/>
              </a:ext>
            </a:extLst>
          </p:cNvPr>
          <p:cNvCxnSpPr>
            <a:cxnSpLocks/>
          </p:cNvCxnSpPr>
          <p:nvPr/>
        </p:nvCxnSpPr>
        <p:spPr>
          <a:xfrm>
            <a:off x="9365673" y="3982890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FD71904-F7F9-4846-8BE3-414D6C6FF197}"/>
              </a:ext>
            </a:extLst>
          </p:cNvPr>
          <p:cNvCxnSpPr>
            <a:cxnSpLocks/>
          </p:cNvCxnSpPr>
          <p:nvPr/>
        </p:nvCxnSpPr>
        <p:spPr>
          <a:xfrm>
            <a:off x="9622846" y="3987647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6A399537-5D0B-4E90-8D7E-7E0818D56986}"/>
              </a:ext>
            </a:extLst>
          </p:cNvPr>
          <p:cNvCxnSpPr>
            <a:cxnSpLocks/>
          </p:cNvCxnSpPr>
          <p:nvPr/>
        </p:nvCxnSpPr>
        <p:spPr>
          <a:xfrm>
            <a:off x="9889551" y="3987641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2E374C2-5617-48C1-BA82-87DEEBB4BFD0}"/>
              </a:ext>
            </a:extLst>
          </p:cNvPr>
          <p:cNvCxnSpPr>
            <a:cxnSpLocks/>
          </p:cNvCxnSpPr>
          <p:nvPr/>
        </p:nvCxnSpPr>
        <p:spPr>
          <a:xfrm>
            <a:off x="10161016" y="3982872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41D8E48-21AF-4578-8825-7DEB7309521B}"/>
              </a:ext>
            </a:extLst>
          </p:cNvPr>
          <p:cNvCxnSpPr>
            <a:cxnSpLocks/>
          </p:cNvCxnSpPr>
          <p:nvPr/>
        </p:nvCxnSpPr>
        <p:spPr>
          <a:xfrm>
            <a:off x="10432478" y="3987631"/>
            <a:ext cx="0" cy="15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4806F12-2763-4CB1-93BA-D5C0F248B327}"/>
              </a:ext>
            </a:extLst>
          </p:cNvPr>
          <p:cNvCxnSpPr>
            <a:cxnSpLocks/>
          </p:cNvCxnSpPr>
          <p:nvPr/>
        </p:nvCxnSpPr>
        <p:spPr>
          <a:xfrm>
            <a:off x="9131969" y="4233863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0CB6148-49D9-45CF-94F2-5A44F5636335}"/>
              </a:ext>
            </a:extLst>
          </p:cNvPr>
          <p:cNvCxnSpPr>
            <a:cxnSpLocks/>
          </p:cNvCxnSpPr>
          <p:nvPr/>
        </p:nvCxnSpPr>
        <p:spPr>
          <a:xfrm>
            <a:off x="9136728" y="4500563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DDBB1C0-FC16-4AA4-9E2B-BBCDB294F4F8}"/>
              </a:ext>
            </a:extLst>
          </p:cNvPr>
          <p:cNvCxnSpPr>
            <a:cxnSpLocks/>
          </p:cNvCxnSpPr>
          <p:nvPr/>
        </p:nvCxnSpPr>
        <p:spPr>
          <a:xfrm>
            <a:off x="9136724" y="4767263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3EFDEB6-287D-4A7A-A550-D8AEDB3B63BE}"/>
              </a:ext>
            </a:extLst>
          </p:cNvPr>
          <p:cNvCxnSpPr>
            <a:cxnSpLocks/>
          </p:cNvCxnSpPr>
          <p:nvPr/>
        </p:nvCxnSpPr>
        <p:spPr>
          <a:xfrm>
            <a:off x="9131960" y="5043498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2039E0B-AE54-4E74-B689-7C793A376C2D}"/>
              </a:ext>
            </a:extLst>
          </p:cNvPr>
          <p:cNvCxnSpPr>
            <a:cxnSpLocks/>
          </p:cNvCxnSpPr>
          <p:nvPr/>
        </p:nvCxnSpPr>
        <p:spPr>
          <a:xfrm>
            <a:off x="9131949" y="5305440"/>
            <a:ext cx="1567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302705D-48A9-4384-B235-F6E5EEC64FB4}"/>
              </a:ext>
            </a:extLst>
          </p:cNvPr>
          <p:cNvCxnSpPr>
            <a:cxnSpLocks/>
            <a:stCxn id="1024" idx="2"/>
          </p:cNvCxnSpPr>
          <p:nvPr/>
        </p:nvCxnSpPr>
        <p:spPr>
          <a:xfrm flipH="1">
            <a:off x="9769928" y="3197487"/>
            <a:ext cx="390072" cy="1174461"/>
          </a:xfrm>
          <a:prstGeom prst="straightConnector1">
            <a:avLst/>
          </a:prstGeom>
          <a:ln w="38100" cap="rnd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94F3D73-6916-4947-A918-9FC4179B3BFA}"/>
              </a:ext>
            </a:extLst>
          </p:cNvPr>
          <p:cNvSpPr txBox="1"/>
          <p:nvPr/>
        </p:nvSpPr>
        <p:spPr>
          <a:xfrm>
            <a:off x="9549428" y="4241575"/>
            <a:ext cx="5619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-apple-system"/>
              </a:rPr>
              <a:t>180</a:t>
            </a:r>
            <a:endParaRPr lang="ko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15DAD8-9CCB-42A3-90F9-FF824349EC7E}"/>
              </a:ext>
            </a:extLst>
          </p:cNvPr>
          <p:cNvSpPr txBox="1"/>
          <p:nvPr/>
        </p:nvSpPr>
        <p:spPr>
          <a:xfrm>
            <a:off x="4721732" y="950715"/>
            <a:ext cx="1948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속성</a:t>
            </a:r>
            <a:endParaRPr lang="en-US" altLang="ko-KR" sz="20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filter_size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= (2,2)</a:t>
            </a:r>
          </a:p>
          <a:p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stride = (2,2)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CE6267-FC62-4948-9CE1-635DB5668E98}"/>
              </a:ext>
            </a:extLst>
          </p:cNvPr>
          <p:cNvSpPr txBox="1"/>
          <p:nvPr/>
        </p:nvSpPr>
        <p:spPr>
          <a:xfrm>
            <a:off x="1244738" y="4893498"/>
            <a:ext cx="1220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예시 사진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23DC2-4CAF-4EB8-9ACA-5231B6E46AEE}"/>
              </a:ext>
            </a:extLst>
          </p:cNvPr>
          <p:cNvSpPr txBox="1"/>
          <p:nvPr/>
        </p:nvSpPr>
        <p:spPr>
          <a:xfrm>
            <a:off x="9157629" y="6245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연산과정</a:t>
            </a:r>
          </a:p>
        </p:txBody>
      </p:sp>
      <p:sp>
        <p:nvSpPr>
          <p:cNvPr id="36" name="화살표: 왼쪽으로 구부러짐 35">
            <a:extLst>
              <a:ext uri="{FF2B5EF4-FFF2-40B4-BE49-F238E27FC236}">
                <a16:creationId xmlns:a16="http://schemas.microsoft.com/office/drawing/2014/main" id="{E12E3B09-C533-4FF8-A240-2EFFD494248B}"/>
              </a:ext>
            </a:extLst>
          </p:cNvPr>
          <p:cNvSpPr/>
          <p:nvPr/>
        </p:nvSpPr>
        <p:spPr>
          <a:xfrm>
            <a:off x="9674264" y="2342730"/>
            <a:ext cx="280986" cy="512677"/>
          </a:xfrm>
          <a:prstGeom prst="curvedLef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화살표: 왼쪽으로 구부러짐 36">
            <a:extLst>
              <a:ext uri="{FF2B5EF4-FFF2-40B4-BE49-F238E27FC236}">
                <a16:creationId xmlns:a16="http://schemas.microsoft.com/office/drawing/2014/main" id="{263CF748-0BFE-4349-A21C-1F2382B74C32}"/>
              </a:ext>
            </a:extLst>
          </p:cNvPr>
          <p:cNvSpPr/>
          <p:nvPr/>
        </p:nvSpPr>
        <p:spPr>
          <a:xfrm>
            <a:off x="11359005" y="1393375"/>
            <a:ext cx="242161" cy="690614"/>
          </a:xfrm>
          <a:prstGeom prst="curvedLef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82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&lt;/Code&gt;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2AD735-1E6D-40F5-8D66-948D4E2E2B53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35CD65-AC24-49BC-8EDF-11E305735301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6B3B6D-D703-4A54-972F-C27459B3D1F5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3C20D7C-8BE2-44BD-83EC-42DEAB46B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4265" y="925981"/>
            <a:ext cx="5875407" cy="3757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4F9101-D535-4FCA-8900-ED4212FC8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565" y="925981"/>
            <a:ext cx="5875407" cy="43040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839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&lt;/Idea&gt;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2AD735-1E6D-40F5-8D66-948D4E2E2B53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35CD65-AC24-49BC-8EDF-11E305735301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6B3B6D-D703-4A54-972F-C27459B3D1F5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1CFE97F-86EC-452E-9F48-2D9A793DF7A9}"/>
              </a:ext>
            </a:extLst>
          </p:cNvPr>
          <p:cNvGrpSpPr/>
          <p:nvPr/>
        </p:nvGrpSpPr>
        <p:grpSpPr>
          <a:xfrm>
            <a:off x="3152509" y="3744957"/>
            <a:ext cx="5886981" cy="1271588"/>
            <a:chOff x="3152509" y="2797220"/>
            <a:chExt cx="5886981" cy="1271588"/>
          </a:xfrm>
        </p:grpSpPr>
        <p:pic>
          <p:nvPicPr>
            <p:cNvPr id="1026" name="Picture 2" descr="sample1_deviation_pooling">
              <a:extLst>
                <a:ext uri="{FF2B5EF4-FFF2-40B4-BE49-F238E27FC236}">
                  <a16:creationId xmlns:a16="http://schemas.microsoft.com/office/drawing/2014/main" id="{BA500968-1B20-4945-8183-B83BD8794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509" y="2797220"/>
              <a:ext cx="1271588" cy="127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ample1_max_pooling">
              <a:extLst>
                <a:ext uri="{FF2B5EF4-FFF2-40B4-BE49-F238E27FC236}">
                  <a16:creationId xmlns:a16="http://schemas.microsoft.com/office/drawing/2014/main" id="{5C22DC61-804E-44AC-9096-7A6F1F976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902" y="2797220"/>
              <a:ext cx="1271588" cy="1271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sample">
            <a:extLst>
              <a:ext uri="{FF2B5EF4-FFF2-40B4-BE49-F238E27FC236}">
                <a16:creationId xmlns:a16="http://schemas.microsoft.com/office/drawing/2014/main" id="{8A9C61F5-7ABF-48FE-B9AD-225C453AD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0002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78EC9F-6639-473A-A4E3-67A6F0514B9D}"/>
              </a:ext>
            </a:extLst>
          </p:cNvPr>
          <p:cNvCxnSpPr>
            <a:stCxn id="1030" idx="2"/>
            <a:endCxn id="1026" idx="0"/>
          </p:cNvCxnSpPr>
          <p:nvPr/>
        </p:nvCxnSpPr>
        <p:spPr>
          <a:xfrm flipH="1">
            <a:off x="3788303" y="2581275"/>
            <a:ext cx="2307697" cy="1163682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AC371D6-68C3-4037-9A34-BADFB03710C5}"/>
              </a:ext>
            </a:extLst>
          </p:cNvPr>
          <p:cNvCxnSpPr>
            <a:cxnSpLocks/>
            <a:stCxn id="1030" idx="2"/>
            <a:endCxn id="1028" idx="0"/>
          </p:cNvCxnSpPr>
          <p:nvPr/>
        </p:nvCxnSpPr>
        <p:spPr>
          <a:xfrm>
            <a:off x="6096000" y="2581275"/>
            <a:ext cx="2307696" cy="1163682"/>
          </a:xfrm>
          <a:prstGeom prst="straightConnector1">
            <a:avLst/>
          </a:prstGeom>
          <a:ln w="38100" cap="rnd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3ECC74-E327-4BB1-8AAF-B4733137BB47}"/>
              </a:ext>
            </a:extLst>
          </p:cNvPr>
          <p:cNvSpPr txBox="1"/>
          <p:nvPr/>
        </p:nvSpPr>
        <p:spPr>
          <a:xfrm>
            <a:off x="3731564" y="28088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CFD78-1EB5-450B-8618-D6308F0CC8EC}"/>
              </a:ext>
            </a:extLst>
          </p:cNvPr>
          <p:cNvSpPr txBox="1"/>
          <p:nvPr/>
        </p:nvSpPr>
        <p:spPr>
          <a:xfrm>
            <a:off x="7330619" y="27532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최대풀링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2F7AE-0BAF-45F1-AEA9-3A2BD6CA70F2}"/>
              </a:ext>
            </a:extLst>
          </p:cNvPr>
          <p:cNvSpPr txBox="1"/>
          <p:nvPr/>
        </p:nvSpPr>
        <p:spPr>
          <a:xfrm>
            <a:off x="1205602" y="5324986"/>
            <a:ext cx="4866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경계면이 더 부각되어 특징지도를 추출할 경우 숫자의 형태를 더 부각할 수 있다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702C6-317D-4A5C-BEC1-CB477B1CEF90}"/>
              </a:ext>
            </a:extLst>
          </p:cNvPr>
          <p:cNvSpPr txBox="1"/>
          <p:nvPr/>
        </p:nvSpPr>
        <p:spPr>
          <a:xfrm>
            <a:off x="6071938" y="5324986"/>
            <a:ext cx="4866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기존의 방식으로 추출할 경우 심한 변형 없이 사이즈를 줄일 수 있다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38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114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&lt;/Training Dataset&gt;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0B2C9E-8D33-448E-BC21-0383F910E29D}"/>
              </a:ext>
            </a:extLst>
          </p:cNvPr>
          <p:cNvSpPr txBox="1"/>
          <p:nvPr/>
        </p:nvSpPr>
        <p:spPr>
          <a:xfrm>
            <a:off x="6635506" y="728585"/>
            <a:ext cx="2102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데이터셋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2089E2-C9A2-45D8-8BEE-C6A59F5E6C24}"/>
              </a:ext>
            </a:extLst>
          </p:cNvPr>
          <p:cNvSpPr txBox="1"/>
          <p:nvPr/>
        </p:nvSpPr>
        <p:spPr>
          <a:xfrm>
            <a:off x="6635506" y="4227017"/>
            <a:ext cx="2102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최대풀링으로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데이터셋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A60723B-AEF8-4071-9E7A-86E33513E618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82D902-311B-41E5-8027-7C99FF5B0340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EDFBEA-442C-4818-8F45-6F1AE3603C28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15E8F4-74EF-4EDB-BFD5-E94F086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7" y="1426340"/>
            <a:ext cx="3170877" cy="400531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2FF9542-375B-460D-A666-0877A92F785D}"/>
              </a:ext>
            </a:extLst>
          </p:cNvPr>
          <p:cNvSpPr txBox="1"/>
          <p:nvPr/>
        </p:nvSpPr>
        <p:spPr>
          <a:xfrm>
            <a:off x="543127" y="5584268"/>
            <a:ext cx="330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원본 데이터셋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mnist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에서 추출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645C887-20A0-4A8C-BCAE-3128D1C9CBD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714004" y="3413959"/>
            <a:ext cx="1092946" cy="15041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EBE6D4-FE1E-463A-9B5A-D133180FA4B4}"/>
              </a:ext>
            </a:extLst>
          </p:cNvPr>
          <p:cNvSpPr/>
          <p:nvPr/>
        </p:nvSpPr>
        <p:spPr>
          <a:xfrm>
            <a:off x="4806950" y="2863850"/>
            <a:ext cx="1289050" cy="1100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1000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장을 무작위로 뽑음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22329F2-1467-456C-B5D0-7DF3258BF774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 flipV="1">
            <a:off x="6096000" y="1467249"/>
            <a:ext cx="539506" cy="194671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A4303D5-A811-4E70-A077-71ED0621D3E7}"/>
              </a:ext>
            </a:extLst>
          </p:cNvPr>
          <p:cNvCxnSpPr>
            <a:cxnSpLocks/>
            <a:stCxn id="10" idx="3"/>
            <a:endCxn id="56" idx="1"/>
          </p:cNvCxnSpPr>
          <p:nvPr/>
        </p:nvCxnSpPr>
        <p:spPr>
          <a:xfrm>
            <a:off x="6096000" y="3413959"/>
            <a:ext cx="539506" cy="1551722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7D7E21D-14FE-4C7D-B662-49BE8429D0C5}"/>
              </a:ext>
            </a:extLst>
          </p:cNvPr>
          <p:cNvSpPr txBox="1"/>
          <p:nvPr/>
        </p:nvSpPr>
        <p:spPr>
          <a:xfrm>
            <a:off x="9242425" y="1282583"/>
            <a:ext cx="2802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d_pool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디렉토리에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E96A8D3-634B-404F-902C-E2EB2A80E30A}"/>
              </a:ext>
            </a:extLst>
          </p:cNvPr>
          <p:cNvCxnSpPr>
            <a:cxnSpLocks/>
            <a:stCxn id="54" idx="3"/>
            <a:endCxn id="49" idx="1"/>
          </p:cNvCxnSpPr>
          <p:nvPr/>
        </p:nvCxnSpPr>
        <p:spPr>
          <a:xfrm>
            <a:off x="8737600" y="1467249"/>
            <a:ext cx="504825" cy="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558368B-F27F-4327-9539-BE2362F7D9BA}"/>
              </a:ext>
            </a:extLst>
          </p:cNvPr>
          <p:cNvSpPr txBox="1"/>
          <p:nvPr/>
        </p:nvSpPr>
        <p:spPr>
          <a:xfrm>
            <a:off x="9389223" y="4781015"/>
            <a:ext cx="2802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디렉토리에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672BE4-E484-4A98-A54C-45A4EBCB1674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>
            <a:off x="8737600" y="4965681"/>
            <a:ext cx="651623" cy="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3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24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&lt;/Test dataset&gt;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0B2C9E-8D33-448E-BC21-0383F910E29D}"/>
              </a:ext>
            </a:extLst>
          </p:cNvPr>
          <p:cNvSpPr txBox="1"/>
          <p:nvPr/>
        </p:nvSpPr>
        <p:spPr>
          <a:xfrm>
            <a:off x="6452862" y="728386"/>
            <a:ext cx="2195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데이터셋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2089E2-C9A2-45D8-8BEE-C6A59F5E6C24}"/>
              </a:ext>
            </a:extLst>
          </p:cNvPr>
          <p:cNvSpPr txBox="1"/>
          <p:nvPr/>
        </p:nvSpPr>
        <p:spPr>
          <a:xfrm>
            <a:off x="6459960" y="4316927"/>
            <a:ext cx="2195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최대풀링으로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데이터셋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A60723B-AEF8-4071-9E7A-86E33513E618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82D902-311B-41E5-8027-7C99FF5B0340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EDFBEA-442C-4818-8F45-6F1AE3603C28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15E8F4-74EF-4EDB-BFD5-E94F0868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27" y="1426340"/>
            <a:ext cx="3170877" cy="4005319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645C887-20A0-4A8C-BCAE-3128D1C9CBD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714004" y="3428999"/>
            <a:ext cx="1092946" cy="1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EBE6D4-FE1E-463A-9B5A-D133180FA4B4}"/>
              </a:ext>
            </a:extLst>
          </p:cNvPr>
          <p:cNvSpPr/>
          <p:nvPr/>
        </p:nvSpPr>
        <p:spPr>
          <a:xfrm>
            <a:off x="4806950" y="2863850"/>
            <a:ext cx="1174750" cy="11302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100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장을 무작위로 뽑음</a:t>
            </a:r>
            <a:endParaRPr lang="ko-KR" altLang="en-US" dirty="0">
              <a:latin typeface="-apple-system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E2C3F5-2C00-4C29-8106-71E27BA45C77}"/>
              </a:ext>
            </a:extLst>
          </p:cNvPr>
          <p:cNvCxnSpPr>
            <a:cxnSpLocks/>
            <a:stCxn id="10" idx="3"/>
            <a:endCxn id="54" idx="1"/>
          </p:cNvCxnSpPr>
          <p:nvPr/>
        </p:nvCxnSpPr>
        <p:spPr>
          <a:xfrm flipV="1">
            <a:off x="5981700" y="1467050"/>
            <a:ext cx="471162" cy="1961949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6ABA9D-13CD-4158-AAAC-C61C4AAE2A5D}"/>
              </a:ext>
            </a:extLst>
          </p:cNvPr>
          <p:cNvCxnSpPr>
            <a:cxnSpLocks/>
            <a:stCxn id="10" idx="3"/>
            <a:endCxn id="56" idx="1"/>
          </p:cNvCxnSpPr>
          <p:nvPr/>
        </p:nvCxnSpPr>
        <p:spPr>
          <a:xfrm>
            <a:off x="5981700" y="3428999"/>
            <a:ext cx="478260" cy="1626592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FC7591-5F78-42B5-9861-6E311D063368}"/>
              </a:ext>
            </a:extLst>
          </p:cNvPr>
          <p:cNvSpPr txBox="1"/>
          <p:nvPr/>
        </p:nvSpPr>
        <p:spPr>
          <a:xfrm>
            <a:off x="9246287" y="4870925"/>
            <a:ext cx="2793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m_pool_test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디렉토리로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FA48E26-826A-4F33-8646-211A5B0C78EB}"/>
              </a:ext>
            </a:extLst>
          </p:cNvPr>
          <p:cNvCxnSpPr>
            <a:cxnSpLocks/>
            <a:stCxn id="56" idx="3"/>
            <a:endCxn id="23" idx="1"/>
          </p:cNvCxnSpPr>
          <p:nvPr/>
        </p:nvCxnSpPr>
        <p:spPr>
          <a:xfrm>
            <a:off x="8655798" y="5055591"/>
            <a:ext cx="590489" cy="13850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BD43C2-F8B1-4C14-B6AC-A932CE66C487}"/>
              </a:ext>
            </a:extLst>
          </p:cNvPr>
          <p:cNvSpPr txBox="1"/>
          <p:nvPr/>
        </p:nvSpPr>
        <p:spPr>
          <a:xfrm>
            <a:off x="9191720" y="1282384"/>
            <a:ext cx="2793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d_pool_test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디렉토리로 저장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11D6AA-2361-487C-87A2-A30FA19A155F}"/>
              </a:ext>
            </a:extLst>
          </p:cNvPr>
          <p:cNvCxnSpPr>
            <a:cxnSpLocks/>
            <a:stCxn id="54" idx="3"/>
            <a:endCxn id="32" idx="1"/>
          </p:cNvCxnSpPr>
          <p:nvPr/>
        </p:nvCxnSpPr>
        <p:spPr>
          <a:xfrm>
            <a:off x="8648700" y="1467050"/>
            <a:ext cx="543020" cy="138500"/>
          </a:xfrm>
          <a:prstGeom prst="straightConnector1">
            <a:avLst/>
          </a:prstGeom>
          <a:ln w="38100" cap="rnd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BD343C-3FCD-4966-AAA5-8586489B3711}"/>
              </a:ext>
            </a:extLst>
          </p:cNvPr>
          <p:cNvSpPr txBox="1"/>
          <p:nvPr/>
        </p:nvSpPr>
        <p:spPr>
          <a:xfrm>
            <a:off x="543127" y="5584268"/>
            <a:ext cx="330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원본 데이터셋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mnist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에서 추출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56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B64B2741-42DC-4F9E-97BA-03DD63D92E1B}"/>
              </a:ext>
            </a:extLst>
          </p:cNvPr>
          <p:cNvSpPr/>
          <p:nvPr/>
        </p:nvSpPr>
        <p:spPr>
          <a:xfrm>
            <a:off x="8928100" y="0"/>
            <a:ext cx="32639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24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&lt;/Test dataset&gt;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16BD524-9ABC-4015-BAEA-B3C6A44C0C27}"/>
              </a:ext>
            </a:extLst>
          </p:cNvPr>
          <p:cNvGrpSpPr/>
          <p:nvPr/>
        </p:nvGrpSpPr>
        <p:grpSpPr>
          <a:xfrm>
            <a:off x="3584296" y="531188"/>
            <a:ext cx="1688850" cy="5578508"/>
            <a:chOff x="3778354" y="1212995"/>
            <a:chExt cx="1688850" cy="557850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80F4DCD-C190-41DB-9CA8-E6946A923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4" y="1212995"/>
              <a:ext cx="257175" cy="25717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51140A3-90AC-4B60-AEC6-FB21C760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9" y="1212995"/>
              <a:ext cx="257175" cy="2571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5F02EB2-4544-44D1-91FB-81840DECF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4" y="1814511"/>
              <a:ext cx="257175" cy="2571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DEA5FA-4205-464A-BECB-BEDA5938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8" y="1814510"/>
              <a:ext cx="257175" cy="25717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F99C934-7A63-4A19-B12A-F29EB993D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4" y="2416027"/>
              <a:ext cx="257175" cy="25717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5F8485A-F264-4C97-9944-4C215E970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8" y="2416027"/>
              <a:ext cx="257175" cy="25717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7538EEC-7030-47D5-85C0-B3B023AA4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7" y="3017544"/>
              <a:ext cx="257175" cy="25717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5B35233-8967-4CB7-A76F-F8B203E08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4" y="3017543"/>
              <a:ext cx="257175" cy="25717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13A3195-F0EB-4A6B-A4E9-B8ECA76CC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7" y="3583282"/>
              <a:ext cx="257175" cy="25717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1C2873E-4BB2-4E9C-B8B1-DC4635F13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3" y="3619059"/>
              <a:ext cx="257175" cy="25717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20E1534-73F4-46CE-BC66-A3A0D791A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92" y="4178449"/>
              <a:ext cx="257175" cy="25717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B6B2AE2-3427-4323-865E-387DD1447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4149020"/>
              <a:ext cx="257175" cy="257175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B9173BC-70A2-4D53-82DA-3710884E3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56" y="4778380"/>
              <a:ext cx="257211" cy="257211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98D0503-3E22-41F8-BEB9-A5C9B1C26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4779965"/>
              <a:ext cx="257175" cy="25717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0DB8783-36BE-4B63-8BAB-6BF0D3C4C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5377452"/>
              <a:ext cx="257175" cy="25717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43FA778-2D54-4C27-83CE-92350AAE7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56" y="5377451"/>
              <a:ext cx="257175" cy="25717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604CF8D-5640-4C3A-8E43-787CBB702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5974939"/>
              <a:ext cx="257175" cy="25717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AEE5B49-5F55-4E68-B7AE-4A4FE035B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55" y="5974938"/>
              <a:ext cx="257175" cy="257175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2E0D65F-C5DA-4680-A81A-322C57C50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354" y="6534328"/>
              <a:ext cx="257175" cy="25717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A8A147E-1A76-4C73-BF63-6B0B1AEB6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025" y="6534327"/>
              <a:ext cx="257175" cy="257175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50B2C9E-8D33-448E-BC21-0383F910E29D}"/>
              </a:ext>
            </a:extLst>
          </p:cNvPr>
          <p:cNvSpPr txBox="1"/>
          <p:nvPr/>
        </p:nvSpPr>
        <p:spPr>
          <a:xfrm>
            <a:off x="250337" y="2397112"/>
            <a:ext cx="2940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d_pool_test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편차풀링으로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테스트 데이터셋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2089E2-C9A2-45D8-8BEE-C6A59F5E6C24}"/>
              </a:ext>
            </a:extLst>
          </p:cNvPr>
          <p:cNvSpPr txBox="1"/>
          <p:nvPr/>
        </p:nvSpPr>
        <p:spPr>
          <a:xfrm>
            <a:off x="5879612" y="2397112"/>
            <a:ext cx="2940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m_pool_test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디렉토리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필터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(2,2)</a:t>
            </a: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스트라이드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(1,1)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최대풀링으로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만들어진 테스트 데이터셋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255E14F-0175-4053-9C24-DDD34B951AA8}"/>
              </a:ext>
            </a:extLst>
          </p:cNvPr>
          <p:cNvCxnSpPr/>
          <p:nvPr/>
        </p:nvCxnSpPr>
        <p:spPr>
          <a:xfrm>
            <a:off x="8928100" y="0"/>
            <a:ext cx="0" cy="685800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A60723B-AEF8-4071-9E7A-86E33513E618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A82D902-311B-41E5-8027-7C99FF5B0340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EDFBEA-442C-4818-8F45-6F1AE3603C28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701EED9-9A4A-4573-9EAB-38A28F6B1881}"/>
              </a:ext>
            </a:extLst>
          </p:cNvPr>
          <p:cNvSpPr txBox="1"/>
          <p:nvPr/>
        </p:nvSpPr>
        <p:spPr>
          <a:xfrm>
            <a:off x="8928098" y="2592911"/>
            <a:ext cx="32639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테스트를 위한 표본 수집을 위해 테스트 데이터셋에서 각각 폴더의 첫 번째 파일을 골라 수집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0C0C4A08-A6A6-453D-BAF6-D6FAE7CDC05B}"/>
              </a:ext>
            </a:extLst>
          </p:cNvPr>
          <p:cNvSpPr/>
          <p:nvPr/>
        </p:nvSpPr>
        <p:spPr>
          <a:xfrm>
            <a:off x="3082338" y="401053"/>
            <a:ext cx="366715" cy="5791200"/>
          </a:xfrm>
          <a:prstGeom prst="leftBrace">
            <a:avLst/>
          </a:prstGeom>
          <a:ln w="25400" cap="rnd" cmpd="sng">
            <a:solidFill>
              <a:schemeClr val="bg1">
                <a:lumMod val="95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66715 w 366715"/>
                      <a:gd name="connsiteY0" fmla="*/ 5791200 h 5791200"/>
                      <a:gd name="connsiteX1" fmla="*/ 183357 w 366715"/>
                      <a:gd name="connsiteY1" fmla="*/ 5760642 h 5791200"/>
                      <a:gd name="connsiteX2" fmla="*/ 183358 w 366715"/>
                      <a:gd name="connsiteY2" fmla="*/ 2926158 h 5791200"/>
                      <a:gd name="connsiteX3" fmla="*/ 0 w 366715"/>
                      <a:gd name="connsiteY3" fmla="*/ 2895600 h 5791200"/>
                      <a:gd name="connsiteX4" fmla="*/ 183358 w 366715"/>
                      <a:gd name="connsiteY4" fmla="*/ 2865042 h 5791200"/>
                      <a:gd name="connsiteX5" fmla="*/ 183358 w 366715"/>
                      <a:gd name="connsiteY5" fmla="*/ 30558 h 5791200"/>
                      <a:gd name="connsiteX6" fmla="*/ 366716 w 366715"/>
                      <a:gd name="connsiteY6" fmla="*/ 0 h 5791200"/>
                      <a:gd name="connsiteX7" fmla="*/ 366715 w 366715"/>
                      <a:gd name="connsiteY7" fmla="*/ 5791200 h 5791200"/>
                      <a:gd name="connsiteX0" fmla="*/ 366715 w 366715"/>
                      <a:gd name="connsiteY0" fmla="*/ 5791200 h 5791200"/>
                      <a:gd name="connsiteX1" fmla="*/ 183357 w 366715"/>
                      <a:gd name="connsiteY1" fmla="*/ 5760642 h 5791200"/>
                      <a:gd name="connsiteX2" fmla="*/ 183358 w 366715"/>
                      <a:gd name="connsiteY2" fmla="*/ 2926158 h 5791200"/>
                      <a:gd name="connsiteX3" fmla="*/ 0 w 366715"/>
                      <a:gd name="connsiteY3" fmla="*/ 2895600 h 5791200"/>
                      <a:gd name="connsiteX4" fmla="*/ 183358 w 366715"/>
                      <a:gd name="connsiteY4" fmla="*/ 2865042 h 5791200"/>
                      <a:gd name="connsiteX5" fmla="*/ 183358 w 366715"/>
                      <a:gd name="connsiteY5" fmla="*/ 30558 h 5791200"/>
                      <a:gd name="connsiteX6" fmla="*/ 366716 w 366715"/>
                      <a:gd name="connsiteY6" fmla="*/ 0 h 579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6715" h="5791200" stroke="0" extrusionOk="0">
                        <a:moveTo>
                          <a:pt x="366715" y="5791200"/>
                        </a:moveTo>
                        <a:cubicBezTo>
                          <a:pt x="263283" y="5789864"/>
                          <a:pt x="182177" y="5777962"/>
                          <a:pt x="183357" y="5760642"/>
                        </a:cubicBezTo>
                        <a:cubicBezTo>
                          <a:pt x="326825" y="4846017"/>
                          <a:pt x="-1614" y="3876868"/>
                          <a:pt x="183358" y="2926158"/>
                        </a:cubicBezTo>
                        <a:cubicBezTo>
                          <a:pt x="179648" y="2912904"/>
                          <a:pt x="99006" y="2908091"/>
                          <a:pt x="0" y="2895600"/>
                        </a:cubicBezTo>
                        <a:cubicBezTo>
                          <a:pt x="100223" y="2895030"/>
                          <a:pt x="184814" y="2882615"/>
                          <a:pt x="183358" y="2865042"/>
                        </a:cubicBezTo>
                        <a:cubicBezTo>
                          <a:pt x="133825" y="2042581"/>
                          <a:pt x="168549" y="1287944"/>
                          <a:pt x="183358" y="30558"/>
                        </a:cubicBezTo>
                        <a:cubicBezTo>
                          <a:pt x="171198" y="11819"/>
                          <a:pt x="253412" y="11334"/>
                          <a:pt x="366716" y="0"/>
                        </a:cubicBezTo>
                        <a:cubicBezTo>
                          <a:pt x="364246" y="1906849"/>
                          <a:pt x="150435" y="4161367"/>
                          <a:pt x="366715" y="5791200"/>
                        </a:cubicBezTo>
                        <a:close/>
                      </a:path>
                      <a:path w="366715" h="5791200" fill="none" extrusionOk="0">
                        <a:moveTo>
                          <a:pt x="366715" y="5791200"/>
                        </a:moveTo>
                        <a:cubicBezTo>
                          <a:pt x="267177" y="5792168"/>
                          <a:pt x="184641" y="5777828"/>
                          <a:pt x="183357" y="5760642"/>
                        </a:cubicBezTo>
                        <a:cubicBezTo>
                          <a:pt x="159911" y="4812022"/>
                          <a:pt x="320139" y="3982848"/>
                          <a:pt x="183358" y="2926158"/>
                        </a:cubicBezTo>
                        <a:cubicBezTo>
                          <a:pt x="190491" y="2919900"/>
                          <a:pt x="102629" y="2909719"/>
                          <a:pt x="0" y="2895600"/>
                        </a:cubicBezTo>
                        <a:cubicBezTo>
                          <a:pt x="101899" y="2896576"/>
                          <a:pt x="185151" y="2884115"/>
                          <a:pt x="183358" y="2865042"/>
                        </a:cubicBezTo>
                        <a:cubicBezTo>
                          <a:pt x="333797" y="1829230"/>
                          <a:pt x="97479" y="1149293"/>
                          <a:pt x="183358" y="30558"/>
                        </a:cubicBezTo>
                        <a:cubicBezTo>
                          <a:pt x="181948" y="13913"/>
                          <a:pt x="257077" y="-5777"/>
                          <a:pt x="366716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왼쪽 중괄호 32">
            <a:extLst>
              <a:ext uri="{FF2B5EF4-FFF2-40B4-BE49-F238E27FC236}">
                <a16:creationId xmlns:a16="http://schemas.microsoft.com/office/drawing/2014/main" id="{279FC06F-42C1-4CE1-A3A0-515B0B1D8649}"/>
              </a:ext>
            </a:extLst>
          </p:cNvPr>
          <p:cNvSpPr/>
          <p:nvPr/>
        </p:nvSpPr>
        <p:spPr>
          <a:xfrm flipH="1">
            <a:off x="5302232" y="401053"/>
            <a:ext cx="366715" cy="5791200"/>
          </a:xfrm>
          <a:prstGeom prst="leftBrace">
            <a:avLst/>
          </a:prstGeom>
          <a:ln w="25400" cap="rnd" cmpd="sng">
            <a:solidFill>
              <a:schemeClr val="bg1">
                <a:lumMod val="95000"/>
              </a:schemeClr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66715 w 366715"/>
                      <a:gd name="connsiteY0" fmla="*/ 5791200 h 5791200"/>
                      <a:gd name="connsiteX1" fmla="*/ 183357 w 366715"/>
                      <a:gd name="connsiteY1" fmla="*/ 5760642 h 5791200"/>
                      <a:gd name="connsiteX2" fmla="*/ 183358 w 366715"/>
                      <a:gd name="connsiteY2" fmla="*/ 2926158 h 5791200"/>
                      <a:gd name="connsiteX3" fmla="*/ 0 w 366715"/>
                      <a:gd name="connsiteY3" fmla="*/ 2895600 h 5791200"/>
                      <a:gd name="connsiteX4" fmla="*/ 183358 w 366715"/>
                      <a:gd name="connsiteY4" fmla="*/ 2865042 h 5791200"/>
                      <a:gd name="connsiteX5" fmla="*/ 183358 w 366715"/>
                      <a:gd name="connsiteY5" fmla="*/ 30558 h 5791200"/>
                      <a:gd name="connsiteX6" fmla="*/ 366716 w 366715"/>
                      <a:gd name="connsiteY6" fmla="*/ 0 h 5791200"/>
                      <a:gd name="connsiteX7" fmla="*/ 366715 w 366715"/>
                      <a:gd name="connsiteY7" fmla="*/ 5791200 h 5791200"/>
                      <a:gd name="connsiteX0" fmla="*/ 366715 w 366715"/>
                      <a:gd name="connsiteY0" fmla="*/ 5791200 h 5791200"/>
                      <a:gd name="connsiteX1" fmla="*/ 183357 w 366715"/>
                      <a:gd name="connsiteY1" fmla="*/ 5760642 h 5791200"/>
                      <a:gd name="connsiteX2" fmla="*/ 183358 w 366715"/>
                      <a:gd name="connsiteY2" fmla="*/ 2926158 h 5791200"/>
                      <a:gd name="connsiteX3" fmla="*/ 0 w 366715"/>
                      <a:gd name="connsiteY3" fmla="*/ 2895600 h 5791200"/>
                      <a:gd name="connsiteX4" fmla="*/ 183358 w 366715"/>
                      <a:gd name="connsiteY4" fmla="*/ 2865042 h 5791200"/>
                      <a:gd name="connsiteX5" fmla="*/ 183358 w 366715"/>
                      <a:gd name="connsiteY5" fmla="*/ 30558 h 5791200"/>
                      <a:gd name="connsiteX6" fmla="*/ 366716 w 366715"/>
                      <a:gd name="connsiteY6" fmla="*/ 0 h 579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6715" h="5791200" stroke="0" extrusionOk="0">
                        <a:moveTo>
                          <a:pt x="366715" y="5791200"/>
                        </a:moveTo>
                        <a:cubicBezTo>
                          <a:pt x="263283" y="5789864"/>
                          <a:pt x="182177" y="5777962"/>
                          <a:pt x="183357" y="5760642"/>
                        </a:cubicBezTo>
                        <a:cubicBezTo>
                          <a:pt x="326825" y="4846017"/>
                          <a:pt x="-1614" y="3876868"/>
                          <a:pt x="183358" y="2926158"/>
                        </a:cubicBezTo>
                        <a:cubicBezTo>
                          <a:pt x="179648" y="2912904"/>
                          <a:pt x="99006" y="2908091"/>
                          <a:pt x="0" y="2895600"/>
                        </a:cubicBezTo>
                        <a:cubicBezTo>
                          <a:pt x="100223" y="2895030"/>
                          <a:pt x="184814" y="2882615"/>
                          <a:pt x="183358" y="2865042"/>
                        </a:cubicBezTo>
                        <a:cubicBezTo>
                          <a:pt x="133825" y="2042581"/>
                          <a:pt x="168549" y="1287944"/>
                          <a:pt x="183358" y="30558"/>
                        </a:cubicBezTo>
                        <a:cubicBezTo>
                          <a:pt x="171198" y="11819"/>
                          <a:pt x="253412" y="11334"/>
                          <a:pt x="366716" y="0"/>
                        </a:cubicBezTo>
                        <a:cubicBezTo>
                          <a:pt x="364246" y="1906849"/>
                          <a:pt x="150435" y="4161367"/>
                          <a:pt x="366715" y="5791200"/>
                        </a:cubicBezTo>
                        <a:close/>
                      </a:path>
                      <a:path w="366715" h="5791200" fill="none" extrusionOk="0">
                        <a:moveTo>
                          <a:pt x="366715" y="5791200"/>
                        </a:moveTo>
                        <a:cubicBezTo>
                          <a:pt x="267177" y="5792168"/>
                          <a:pt x="184641" y="5777828"/>
                          <a:pt x="183357" y="5760642"/>
                        </a:cubicBezTo>
                        <a:cubicBezTo>
                          <a:pt x="159911" y="4812022"/>
                          <a:pt x="320139" y="3982848"/>
                          <a:pt x="183358" y="2926158"/>
                        </a:cubicBezTo>
                        <a:cubicBezTo>
                          <a:pt x="190491" y="2919900"/>
                          <a:pt x="102629" y="2909719"/>
                          <a:pt x="0" y="2895600"/>
                        </a:cubicBezTo>
                        <a:cubicBezTo>
                          <a:pt x="101899" y="2896576"/>
                          <a:pt x="185151" y="2884115"/>
                          <a:pt x="183358" y="2865042"/>
                        </a:cubicBezTo>
                        <a:cubicBezTo>
                          <a:pt x="333797" y="1829230"/>
                          <a:pt x="97479" y="1149293"/>
                          <a:pt x="183358" y="30558"/>
                        </a:cubicBezTo>
                        <a:cubicBezTo>
                          <a:pt x="181948" y="13913"/>
                          <a:pt x="257077" y="-5777"/>
                          <a:pt x="366716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28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4D5A303-D299-4DB1-9FC1-198505554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323" y="2100902"/>
            <a:ext cx="6935168" cy="38772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323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&lt;/Deviation Pooling&gt;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994A0-2A4D-45C7-BC2D-187A6D4EB104}"/>
              </a:ext>
            </a:extLst>
          </p:cNvPr>
          <p:cNvSpPr txBox="1"/>
          <p:nvPr/>
        </p:nvSpPr>
        <p:spPr>
          <a:xfrm>
            <a:off x="2125581" y="28635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Label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4C23F13E-001A-4BC1-B847-49330EFC6201}"/>
              </a:ext>
            </a:extLst>
          </p:cNvPr>
          <p:cNvSpPr/>
          <p:nvPr/>
        </p:nvSpPr>
        <p:spPr>
          <a:xfrm>
            <a:off x="3326174" y="2306233"/>
            <a:ext cx="333907" cy="1483895"/>
          </a:xfrm>
          <a:prstGeom prst="leftBrac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2FCA4-4A70-4E97-97B0-ABECA8FE92F7}"/>
              </a:ext>
            </a:extLst>
          </p:cNvPr>
          <p:cNvSpPr txBox="1"/>
          <p:nvPr/>
        </p:nvSpPr>
        <p:spPr>
          <a:xfrm>
            <a:off x="2013288" y="4676265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Answer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4A9062D-F4E4-4327-AA3C-8CA078FE4052}"/>
              </a:ext>
            </a:extLst>
          </p:cNvPr>
          <p:cNvSpPr/>
          <p:nvPr/>
        </p:nvSpPr>
        <p:spPr>
          <a:xfrm>
            <a:off x="3326175" y="4118983"/>
            <a:ext cx="333907" cy="1483895"/>
          </a:xfrm>
          <a:prstGeom prst="lef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78E9D-C368-4452-AD98-DD10831867A9}"/>
              </a:ext>
            </a:extLst>
          </p:cNvPr>
          <p:cNvSpPr txBox="1"/>
          <p:nvPr/>
        </p:nvSpPr>
        <p:spPr>
          <a:xfrm>
            <a:off x="8484818" y="2494183"/>
            <a:ext cx="224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Dataset: </a:t>
            </a:r>
            <a:r>
              <a:rPr lang="en-US" altLang="ko-KR" b="1" dirty="0" err="1">
                <a:solidFill>
                  <a:schemeClr val="bg1">
                    <a:lumMod val="95000"/>
                  </a:schemeClr>
                </a:solidFill>
                <a:latin typeface="-apple-system"/>
              </a:rPr>
              <a:t>m_pool_test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A15AF-AEC6-496A-8719-045DDA34CEC4}"/>
              </a:ext>
            </a:extLst>
          </p:cNvPr>
          <p:cNvSpPr txBox="1"/>
          <p:nvPr/>
        </p:nvSpPr>
        <p:spPr>
          <a:xfrm>
            <a:off x="8489440" y="2812836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Model: d_model.h5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B4F4D2-C0E6-48AC-8B92-A5A37D481CFB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39B62B-E8A2-47CD-BB93-2BE69B636663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F10FBC-B31A-4DC3-9741-125BC6DA53AA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4D6DC7E-DC6A-44DB-A542-82D0CF42C593}"/>
              </a:ext>
            </a:extLst>
          </p:cNvPr>
          <p:cNvSpPr txBox="1"/>
          <p:nvPr/>
        </p:nvSpPr>
        <p:spPr>
          <a:xfrm>
            <a:off x="1043384" y="130934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오차 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0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80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E3FAA-CEEC-4BFD-AE36-9C1A53AE87F7}"/>
              </a:ext>
            </a:extLst>
          </p:cNvPr>
          <p:cNvSpPr txBox="1"/>
          <p:nvPr/>
        </p:nvSpPr>
        <p:spPr>
          <a:xfrm>
            <a:off x="-8015" y="8028"/>
            <a:ext cx="3323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&lt;/Deviation Pooling&gt;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-apple-system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0F80C1-A50A-4DC5-A86C-67FCCFC0C56A}"/>
              </a:ext>
            </a:extLst>
          </p:cNvPr>
          <p:cNvGrpSpPr/>
          <p:nvPr/>
        </p:nvGrpSpPr>
        <p:grpSpPr>
          <a:xfrm>
            <a:off x="2013288" y="1961650"/>
            <a:ext cx="8653460" cy="3752850"/>
            <a:chOff x="2013288" y="1961650"/>
            <a:chExt cx="8653460" cy="37528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79C4888-9EE7-4800-9081-8F54D4D3C93B}"/>
                </a:ext>
              </a:extLst>
            </p:cNvPr>
            <p:cNvGrpSpPr/>
            <p:nvPr/>
          </p:nvGrpSpPr>
          <p:grpSpPr>
            <a:xfrm>
              <a:off x="2013288" y="1961650"/>
              <a:ext cx="8653460" cy="3752850"/>
              <a:chOff x="2013288" y="1961650"/>
              <a:chExt cx="8653460" cy="375285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C4FE01D-75BA-44E5-9528-06802838D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23023" y="1961650"/>
                <a:ext cx="6943725" cy="375285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0994A0-2A4D-45C7-BC2D-187A6D4EB104}"/>
                  </a:ext>
                </a:extLst>
              </p:cNvPr>
              <p:cNvSpPr txBox="1"/>
              <p:nvPr/>
            </p:nvSpPr>
            <p:spPr>
              <a:xfrm>
                <a:off x="2125581" y="2863515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Label</a:t>
                </a:r>
                <a:endParaRPr lang="ko-KR" altLang="en-US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5" name="왼쪽 중괄호 4">
                <a:extLst>
                  <a:ext uri="{FF2B5EF4-FFF2-40B4-BE49-F238E27FC236}">
                    <a16:creationId xmlns:a16="http://schemas.microsoft.com/office/drawing/2014/main" id="{4C23F13E-001A-4BC1-B847-49330EFC6201}"/>
                  </a:ext>
                </a:extLst>
              </p:cNvPr>
              <p:cNvSpPr/>
              <p:nvPr/>
            </p:nvSpPr>
            <p:spPr>
              <a:xfrm>
                <a:off x="3326174" y="2306233"/>
                <a:ext cx="333907" cy="1483895"/>
              </a:xfrm>
              <a:prstGeom prst="leftBrac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2FCA4-4A70-4E97-97B0-ABECA8FE92F7}"/>
                  </a:ext>
                </a:extLst>
              </p:cNvPr>
              <p:cNvSpPr txBox="1"/>
              <p:nvPr/>
            </p:nvSpPr>
            <p:spPr>
              <a:xfrm>
                <a:off x="2013288" y="4676265"/>
                <a:ext cx="904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Answer</a:t>
                </a:r>
                <a:endParaRPr lang="ko-KR" altLang="en-US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8" name="왼쪽 중괄호 7">
                <a:extLst>
                  <a:ext uri="{FF2B5EF4-FFF2-40B4-BE49-F238E27FC236}">
                    <a16:creationId xmlns:a16="http://schemas.microsoft.com/office/drawing/2014/main" id="{54A9062D-F4E4-4327-AA3C-8CA078FE4052}"/>
                  </a:ext>
                </a:extLst>
              </p:cNvPr>
              <p:cNvSpPr/>
              <p:nvPr/>
            </p:nvSpPr>
            <p:spPr>
              <a:xfrm>
                <a:off x="3326175" y="4118983"/>
                <a:ext cx="333907" cy="1483895"/>
              </a:xfrm>
              <a:prstGeom prst="leftBrac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5EB937C-C3DF-4F92-87CC-A19F1EDB2CC3}"/>
                  </a:ext>
                </a:extLst>
              </p:cNvPr>
              <p:cNvSpPr/>
              <p:nvPr/>
            </p:nvSpPr>
            <p:spPr>
              <a:xfrm>
                <a:off x="4940970" y="4547937"/>
                <a:ext cx="336884" cy="2165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F137FAD-CFAF-4135-95EB-F4A5A4E4CDCF}"/>
                  </a:ext>
                </a:extLst>
              </p:cNvPr>
              <p:cNvSpPr/>
              <p:nvPr/>
            </p:nvSpPr>
            <p:spPr>
              <a:xfrm>
                <a:off x="6806233" y="5370944"/>
                <a:ext cx="336884" cy="2165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3DDF6AF-19CD-4B2B-926E-3C2C5547EB60}"/>
                  </a:ext>
                </a:extLst>
              </p:cNvPr>
              <p:cNvSpPr/>
              <p:nvPr/>
            </p:nvSpPr>
            <p:spPr>
              <a:xfrm>
                <a:off x="5651686" y="4890656"/>
                <a:ext cx="336884" cy="21656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C78E9D-C368-4452-AD98-DD10831867A9}"/>
                  </a:ext>
                </a:extLst>
              </p:cNvPr>
              <p:cNvSpPr txBox="1"/>
              <p:nvPr/>
            </p:nvSpPr>
            <p:spPr>
              <a:xfrm>
                <a:off x="8484818" y="2494183"/>
                <a:ext cx="2178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Dataset: </a:t>
                </a:r>
                <a:r>
                  <a:rPr lang="en-US" altLang="ko-KR" b="1" dirty="0" err="1">
                    <a:solidFill>
                      <a:schemeClr val="bg1">
                        <a:lumMod val="95000"/>
                      </a:schemeClr>
                    </a:solidFill>
                    <a:latin typeface="-apple-system"/>
                  </a:rPr>
                  <a:t>d_pool_test</a:t>
                </a:r>
                <a:endParaRPr lang="ko-KR" altLang="en-US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5A15AF-AEC6-496A-8719-045DDA34CEC4}"/>
                </a:ext>
              </a:extLst>
            </p:cNvPr>
            <p:cNvSpPr txBox="1"/>
            <p:nvPr/>
          </p:nvSpPr>
          <p:spPr>
            <a:xfrm>
              <a:off x="8489440" y="2812836"/>
              <a:ext cx="206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Model: d_model.h5</a:t>
              </a:r>
              <a:endParaRPr lang="ko-KR" altLang="en-US" b="1" dirty="0">
                <a:solidFill>
                  <a:schemeClr val="bg1">
                    <a:lumMod val="95000"/>
                  </a:schemeClr>
                </a:solidFill>
                <a:latin typeface="-apple-system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71A1190-7CD5-45D1-95F6-D5E4040B9131}"/>
              </a:ext>
            </a:extLst>
          </p:cNvPr>
          <p:cNvGrpSpPr/>
          <p:nvPr/>
        </p:nvGrpSpPr>
        <p:grpSpPr>
          <a:xfrm>
            <a:off x="0" y="6488668"/>
            <a:ext cx="12192000" cy="369332"/>
            <a:chOff x="0" y="6488668"/>
            <a:chExt cx="12192000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D8668B-127D-4A9C-A6A5-1F929DAFCF42}"/>
                </a:ext>
              </a:extLst>
            </p:cNvPr>
            <p:cNvSpPr txBox="1"/>
            <p:nvPr/>
          </p:nvSpPr>
          <p:spPr>
            <a:xfrm>
              <a:off x="0" y="648866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GNU General Public License v3.0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06B1C7-8254-4FDD-A39A-3D2EAD3FCABB}"/>
                </a:ext>
              </a:extLst>
            </p:cNvPr>
            <p:cNvSpPr txBox="1"/>
            <p:nvPr/>
          </p:nvSpPr>
          <p:spPr>
            <a:xfrm>
              <a:off x="6071938" y="6488668"/>
              <a:ext cx="61200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Github</a:t>
              </a:r>
              <a:r>
                <a:rPr lang="en-US" altLang="ko-KR" b="0" i="0" dirty="0">
                  <a:solidFill>
                    <a:srgbClr val="8B949E"/>
                  </a:solidFill>
                  <a:effectLst/>
                  <a:latin typeface="-apple-system"/>
                </a:rPr>
                <a:t>: </a:t>
              </a:r>
              <a:r>
                <a:rPr lang="en-US" altLang="ko-KR" b="0" i="0" dirty="0" err="1">
                  <a:solidFill>
                    <a:srgbClr val="8B949E"/>
                  </a:solidFill>
                  <a:effectLst/>
                  <a:latin typeface="-apple-system"/>
                </a:rPr>
                <a:t>zjvlwndehr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42D1B9-6140-4540-9D42-6C27061CA97C}"/>
              </a:ext>
            </a:extLst>
          </p:cNvPr>
          <p:cNvSpPr txBox="1"/>
          <p:nvPr/>
        </p:nvSpPr>
        <p:spPr>
          <a:xfrm>
            <a:off x="1043384" y="1309340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오차 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0 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(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2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개 부분에서 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1</a:t>
            </a:r>
            <a:r>
              <a:rPr lang="ko-KR" altLang="en-US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의 확률이 나오지 않음</a:t>
            </a:r>
            <a:r>
              <a:rPr lang="en-US" altLang="ko-KR" sz="1800" b="1" dirty="0">
                <a:solidFill>
                  <a:schemeClr val="bg1">
                    <a:lumMod val="95000"/>
                  </a:schemeClr>
                </a:solidFill>
                <a:latin typeface="-apple-system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00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744</Words>
  <Application>Microsoft Office PowerPoint</Application>
  <PresentationFormat>와이드스크린</PresentationFormat>
  <Paragraphs>135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-apple-system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태현</dc:creator>
  <cp:lastModifiedBy>박 태현</cp:lastModifiedBy>
  <cp:revision>84</cp:revision>
  <dcterms:created xsi:type="dcterms:W3CDTF">2022-07-30T05:15:53Z</dcterms:created>
  <dcterms:modified xsi:type="dcterms:W3CDTF">2022-07-31T16:00:01Z</dcterms:modified>
</cp:coreProperties>
</file>