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4"/>
  </p:notesMasterIdLst>
  <p:handoutMasterIdLst>
    <p:handoutMasterId r:id="rId25"/>
  </p:handoutMasterIdLst>
  <p:sldIdLst>
    <p:sldId id="3168" r:id="rId2"/>
    <p:sldId id="3171" r:id="rId3"/>
    <p:sldId id="3172" r:id="rId4"/>
    <p:sldId id="3173" r:id="rId5"/>
    <p:sldId id="3180" r:id="rId6"/>
    <p:sldId id="3221" r:id="rId7"/>
    <p:sldId id="3183" r:id="rId8"/>
    <p:sldId id="3211" r:id="rId9"/>
    <p:sldId id="3212" r:id="rId10"/>
    <p:sldId id="3213" r:id="rId11"/>
    <p:sldId id="3214" r:id="rId12"/>
    <p:sldId id="3220" r:id="rId13"/>
    <p:sldId id="3189" r:id="rId14"/>
    <p:sldId id="3195" r:id="rId15"/>
    <p:sldId id="3215" r:id="rId16"/>
    <p:sldId id="3198" r:id="rId17"/>
    <p:sldId id="3216" r:id="rId18"/>
    <p:sldId id="3217" r:id="rId19"/>
    <p:sldId id="3222" r:id="rId20"/>
    <p:sldId id="3202" r:id="rId21"/>
    <p:sldId id="3201" r:id="rId22"/>
    <p:sldId id="3207" r:id="rId23"/>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D6DC2"/>
    <a:srgbClr val="08B689"/>
    <a:srgbClr val="79B50F"/>
    <a:srgbClr val="09B0DE"/>
    <a:srgbClr val="6669D2"/>
    <a:srgbClr val="33BE9B"/>
    <a:srgbClr val="33FCC4"/>
    <a:srgbClr val="42D2FB"/>
    <a:srgbClr val="A78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6" autoAdjust="0"/>
    <p:restoredTop sz="92986" autoAdjust="0"/>
  </p:normalViewPr>
  <p:slideViewPr>
    <p:cSldViewPr>
      <p:cViewPr varScale="1">
        <p:scale>
          <a:sx n="82" d="100"/>
          <a:sy n="82" d="100"/>
        </p:scale>
        <p:origin x="437" y="62"/>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2019/4/18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2019/4/18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a:t>
            </a:fld>
            <a:endParaRPr lang="zh-CN" altLang="en-US"/>
          </a:p>
        </p:txBody>
      </p:sp>
    </p:spTree>
    <p:extLst>
      <p:ext uri="{BB962C8B-B14F-4D97-AF65-F5344CB8AC3E}">
        <p14:creationId xmlns:p14="http://schemas.microsoft.com/office/powerpoint/2010/main" val="3175053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10</a:t>
            </a:fld>
            <a:endParaRPr lang="zh-CN" altLang="en-US"/>
          </a:p>
        </p:txBody>
      </p:sp>
    </p:spTree>
    <p:extLst>
      <p:ext uri="{BB962C8B-B14F-4D97-AF65-F5344CB8AC3E}">
        <p14:creationId xmlns:p14="http://schemas.microsoft.com/office/powerpoint/2010/main" val="13657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11</a:t>
            </a:fld>
            <a:endParaRPr lang="zh-CN" altLang="en-US"/>
          </a:p>
        </p:txBody>
      </p:sp>
    </p:spTree>
    <p:extLst>
      <p:ext uri="{BB962C8B-B14F-4D97-AF65-F5344CB8AC3E}">
        <p14:creationId xmlns:p14="http://schemas.microsoft.com/office/powerpoint/2010/main" val="2000897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12</a:t>
            </a:fld>
            <a:endParaRPr lang="zh-CN" altLang="en-US"/>
          </a:p>
        </p:txBody>
      </p:sp>
    </p:spTree>
    <p:extLst>
      <p:ext uri="{BB962C8B-B14F-4D97-AF65-F5344CB8AC3E}">
        <p14:creationId xmlns:p14="http://schemas.microsoft.com/office/powerpoint/2010/main" val="147721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13</a:t>
            </a:fld>
            <a:endParaRPr lang="zh-CN" altLang="en-US"/>
          </a:p>
        </p:txBody>
      </p:sp>
    </p:spTree>
    <p:extLst>
      <p:ext uri="{BB962C8B-B14F-4D97-AF65-F5344CB8AC3E}">
        <p14:creationId xmlns:p14="http://schemas.microsoft.com/office/powerpoint/2010/main" val="155042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14</a:t>
            </a:fld>
            <a:endParaRPr lang="zh-CN" altLang="en-US"/>
          </a:p>
        </p:txBody>
      </p:sp>
    </p:spTree>
    <p:extLst>
      <p:ext uri="{BB962C8B-B14F-4D97-AF65-F5344CB8AC3E}">
        <p14:creationId xmlns:p14="http://schemas.microsoft.com/office/powerpoint/2010/main" val="3713279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15</a:t>
            </a:fld>
            <a:endParaRPr lang="zh-CN" altLang="en-US"/>
          </a:p>
        </p:txBody>
      </p:sp>
    </p:spTree>
    <p:extLst>
      <p:ext uri="{BB962C8B-B14F-4D97-AF65-F5344CB8AC3E}">
        <p14:creationId xmlns:p14="http://schemas.microsoft.com/office/powerpoint/2010/main" val="3070866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16</a:t>
            </a:fld>
            <a:endParaRPr lang="zh-CN" altLang="en-US"/>
          </a:p>
        </p:txBody>
      </p:sp>
    </p:spTree>
    <p:extLst>
      <p:ext uri="{BB962C8B-B14F-4D97-AF65-F5344CB8AC3E}">
        <p14:creationId xmlns:p14="http://schemas.microsoft.com/office/powerpoint/2010/main" val="3017104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17</a:t>
            </a:fld>
            <a:endParaRPr lang="zh-CN" altLang="en-US"/>
          </a:p>
        </p:txBody>
      </p:sp>
    </p:spTree>
    <p:extLst>
      <p:ext uri="{BB962C8B-B14F-4D97-AF65-F5344CB8AC3E}">
        <p14:creationId xmlns:p14="http://schemas.microsoft.com/office/powerpoint/2010/main" val="3982696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18</a:t>
            </a:fld>
            <a:endParaRPr lang="zh-CN" altLang="en-US"/>
          </a:p>
        </p:txBody>
      </p:sp>
    </p:spTree>
    <p:extLst>
      <p:ext uri="{BB962C8B-B14F-4D97-AF65-F5344CB8AC3E}">
        <p14:creationId xmlns:p14="http://schemas.microsoft.com/office/powerpoint/2010/main" val="110920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19</a:t>
            </a:fld>
            <a:endParaRPr lang="zh-CN" altLang="en-US"/>
          </a:p>
        </p:txBody>
      </p:sp>
    </p:spTree>
    <p:extLst>
      <p:ext uri="{BB962C8B-B14F-4D97-AF65-F5344CB8AC3E}">
        <p14:creationId xmlns:p14="http://schemas.microsoft.com/office/powerpoint/2010/main" val="54272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a:t>
            </a:fld>
            <a:endParaRPr lang="zh-CN" altLang="en-US"/>
          </a:p>
        </p:txBody>
      </p:sp>
    </p:spTree>
    <p:extLst>
      <p:ext uri="{BB962C8B-B14F-4D97-AF65-F5344CB8AC3E}">
        <p14:creationId xmlns:p14="http://schemas.microsoft.com/office/powerpoint/2010/main" val="1355340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20</a:t>
            </a:fld>
            <a:endParaRPr lang="zh-CN" altLang="en-US"/>
          </a:p>
        </p:txBody>
      </p:sp>
    </p:spTree>
    <p:extLst>
      <p:ext uri="{BB962C8B-B14F-4D97-AF65-F5344CB8AC3E}">
        <p14:creationId xmlns:p14="http://schemas.microsoft.com/office/powerpoint/2010/main" val="385416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21</a:t>
            </a:fld>
            <a:endParaRPr lang="zh-CN" altLang="en-US"/>
          </a:p>
        </p:txBody>
      </p:sp>
    </p:spTree>
    <p:extLst>
      <p:ext uri="{BB962C8B-B14F-4D97-AF65-F5344CB8AC3E}">
        <p14:creationId xmlns:p14="http://schemas.microsoft.com/office/powerpoint/2010/main" val="239369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22</a:t>
            </a:fld>
            <a:endParaRPr lang="zh-CN" altLang="en-US"/>
          </a:p>
        </p:txBody>
      </p:sp>
    </p:spTree>
    <p:extLst>
      <p:ext uri="{BB962C8B-B14F-4D97-AF65-F5344CB8AC3E}">
        <p14:creationId xmlns:p14="http://schemas.microsoft.com/office/powerpoint/2010/main" val="254608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a:t>
            </a:fld>
            <a:endParaRPr lang="zh-CN" altLang="en-US"/>
          </a:p>
        </p:txBody>
      </p:sp>
    </p:spTree>
    <p:extLst>
      <p:ext uri="{BB962C8B-B14F-4D97-AF65-F5344CB8AC3E}">
        <p14:creationId xmlns:p14="http://schemas.microsoft.com/office/powerpoint/2010/main" val="386426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a:t>
            </a:fld>
            <a:endParaRPr lang="zh-CN" altLang="en-US"/>
          </a:p>
        </p:txBody>
      </p:sp>
    </p:spTree>
    <p:extLst>
      <p:ext uri="{BB962C8B-B14F-4D97-AF65-F5344CB8AC3E}">
        <p14:creationId xmlns:p14="http://schemas.microsoft.com/office/powerpoint/2010/main" val="405701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a:t>
            </a:fld>
            <a:endParaRPr lang="zh-CN" altLang="en-US"/>
          </a:p>
        </p:txBody>
      </p:sp>
    </p:spTree>
    <p:extLst>
      <p:ext uri="{BB962C8B-B14F-4D97-AF65-F5344CB8AC3E}">
        <p14:creationId xmlns:p14="http://schemas.microsoft.com/office/powerpoint/2010/main" val="132732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a:t>
            </a:fld>
            <a:endParaRPr lang="zh-CN" altLang="en-US"/>
          </a:p>
        </p:txBody>
      </p:sp>
    </p:spTree>
    <p:extLst>
      <p:ext uri="{BB962C8B-B14F-4D97-AF65-F5344CB8AC3E}">
        <p14:creationId xmlns:p14="http://schemas.microsoft.com/office/powerpoint/2010/main" val="309835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a:t>
            </a:fld>
            <a:endParaRPr lang="zh-CN" altLang="en-US"/>
          </a:p>
        </p:txBody>
      </p:sp>
    </p:spTree>
    <p:extLst>
      <p:ext uri="{BB962C8B-B14F-4D97-AF65-F5344CB8AC3E}">
        <p14:creationId xmlns:p14="http://schemas.microsoft.com/office/powerpoint/2010/main" val="246498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a:t>
            </a:fld>
            <a:endParaRPr lang="zh-CN" altLang="en-US"/>
          </a:p>
        </p:txBody>
      </p:sp>
    </p:spTree>
    <p:extLst>
      <p:ext uri="{BB962C8B-B14F-4D97-AF65-F5344CB8AC3E}">
        <p14:creationId xmlns:p14="http://schemas.microsoft.com/office/powerpoint/2010/main" val="128136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9</a:t>
            </a:fld>
            <a:endParaRPr lang="zh-CN" altLang="en-US"/>
          </a:p>
        </p:txBody>
      </p:sp>
    </p:spTree>
    <p:extLst>
      <p:ext uri="{BB962C8B-B14F-4D97-AF65-F5344CB8AC3E}">
        <p14:creationId xmlns:p14="http://schemas.microsoft.com/office/powerpoint/2010/main" val="15108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7405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5" name="Picture 2" descr="C:\Users\Administrator\Desktop\其他\1234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862903" cy="723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731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2019/4/18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3" r:id="rId1"/>
    <p:sldLayoutId id="2147483974" r:id="rId2"/>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Users\Administrator\Desktop\其他\12345.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5" y="743"/>
            <a:ext cx="12862903" cy="7231164"/>
          </a:xfrm>
          <a:prstGeom prst="rect">
            <a:avLst/>
          </a:prstGeom>
          <a:noFill/>
          <a:extLst>
            <a:ext uri="{909E8E84-426E-40DD-AFC4-6F175D3DCCD1}">
              <a14:hiddenFill xmlns:a14="http://schemas.microsoft.com/office/drawing/2010/main">
                <a:solidFill>
                  <a:srgbClr val="FFFFFF"/>
                </a:solidFill>
              </a14:hiddenFill>
            </a:ext>
          </a:extLst>
        </p:spPr>
      </p:pic>
      <p:sp>
        <p:nvSpPr>
          <p:cNvPr id="46" name="椭圆 45"/>
          <p:cNvSpPr/>
          <p:nvPr/>
        </p:nvSpPr>
        <p:spPr bwMode="auto">
          <a:xfrm>
            <a:off x="-1746353" y="5378586"/>
            <a:ext cx="911114" cy="911114"/>
          </a:xfrm>
          <a:prstGeom prst="ellipse">
            <a:avLst/>
          </a:prstGeom>
          <a:gradFill flip="none" rotWithShape="1">
            <a:gsLst>
              <a:gs pos="0">
                <a:schemeClr val="bg1">
                  <a:alpha val="40000"/>
                </a:schemeClr>
              </a:gs>
              <a:gs pos="50000">
                <a:srgbClr val="FFFFFF">
                  <a:alpha val="50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defTabSz="731477"/>
            <a:endParaRPr lang="zh-CN" altLang="en-US" sz="1687"/>
          </a:p>
        </p:txBody>
      </p:sp>
      <p:sp>
        <p:nvSpPr>
          <p:cNvPr id="47" name="椭圆 46"/>
          <p:cNvSpPr/>
          <p:nvPr/>
        </p:nvSpPr>
        <p:spPr bwMode="auto">
          <a:xfrm>
            <a:off x="-923488" y="4503039"/>
            <a:ext cx="368951" cy="368951"/>
          </a:xfrm>
          <a:prstGeom prst="ellipse">
            <a:avLst/>
          </a:prstGeom>
          <a:gradFill flip="none" rotWithShape="1">
            <a:gsLst>
              <a:gs pos="0">
                <a:schemeClr val="bg1">
                  <a:alpha val="40000"/>
                </a:schemeClr>
              </a:gs>
              <a:gs pos="50000">
                <a:srgbClr val="FFFFFF">
                  <a:alpha val="40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defTabSz="731477"/>
            <a:endParaRPr lang="zh-CN" altLang="en-US" sz="1687"/>
          </a:p>
        </p:txBody>
      </p:sp>
      <p:sp>
        <p:nvSpPr>
          <p:cNvPr id="48" name="椭圆 47"/>
          <p:cNvSpPr/>
          <p:nvPr/>
        </p:nvSpPr>
        <p:spPr bwMode="auto">
          <a:xfrm>
            <a:off x="-1898205" y="5217755"/>
            <a:ext cx="648013" cy="648013"/>
          </a:xfrm>
          <a:prstGeom prst="ellipse">
            <a:avLst/>
          </a:prstGeom>
          <a:solidFill>
            <a:srgbClr val="FFFFFF">
              <a:alpha val="30196"/>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49" name="椭圆 48"/>
          <p:cNvSpPr/>
          <p:nvPr/>
        </p:nvSpPr>
        <p:spPr bwMode="auto">
          <a:xfrm>
            <a:off x="-878366" y="5266573"/>
            <a:ext cx="421466" cy="421466"/>
          </a:xfrm>
          <a:prstGeom prst="ellipse">
            <a:avLst/>
          </a:prstGeom>
          <a:solidFill>
            <a:srgbClr val="FFFFFF">
              <a:alpha val="20000"/>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0" name="椭圆 49"/>
          <p:cNvSpPr/>
          <p:nvPr/>
        </p:nvSpPr>
        <p:spPr bwMode="auto">
          <a:xfrm>
            <a:off x="-1400092" y="4598329"/>
            <a:ext cx="619426" cy="619426"/>
          </a:xfrm>
          <a:prstGeom prst="ellipse">
            <a:avLst/>
          </a:prstGeom>
          <a:solidFill>
            <a:srgbClr val="FFFFFF">
              <a:alpha val="25098"/>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1" name="椭圆 50"/>
          <p:cNvSpPr/>
          <p:nvPr/>
        </p:nvSpPr>
        <p:spPr bwMode="auto">
          <a:xfrm>
            <a:off x="-1813088" y="4289668"/>
            <a:ext cx="213371" cy="213371"/>
          </a:xfrm>
          <a:prstGeom prst="ellipse">
            <a:avLst/>
          </a:prstGeom>
          <a:solidFill>
            <a:srgbClr val="FFFFFF">
              <a:alpha val="30196"/>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2" name="椭圆 51"/>
          <p:cNvSpPr/>
          <p:nvPr/>
        </p:nvSpPr>
        <p:spPr bwMode="auto">
          <a:xfrm>
            <a:off x="-872903" y="5705467"/>
            <a:ext cx="184475" cy="184475"/>
          </a:xfrm>
          <a:prstGeom prst="ellipse">
            <a:avLst/>
          </a:prstGeom>
          <a:solidFill>
            <a:srgbClr val="FFFFFF">
              <a:alpha val="50196"/>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3" name="椭圆 52"/>
          <p:cNvSpPr/>
          <p:nvPr/>
        </p:nvSpPr>
        <p:spPr bwMode="auto">
          <a:xfrm>
            <a:off x="-1194148" y="6092932"/>
            <a:ext cx="911114" cy="911114"/>
          </a:xfrm>
          <a:prstGeom prst="ellipse">
            <a:avLst/>
          </a:prstGeom>
          <a:gradFill flip="none" rotWithShape="1">
            <a:gsLst>
              <a:gs pos="0">
                <a:schemeClr val="bg1">
                  <a:alpha val="25000"/>
                </a:schemeClr>
              </a:gs>
              <a:gs pos="55000">
                <a:srgbClr val="FFFFFF">
                  <a:alpha val="25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defTabSz="731477"/>
            <a:endParaRPr lang="zh-CN" altLang="en-US" sz="1687"/>
          </a:p>
        </p:txBody>
      </p:sp>
      <p:sp>
        <p:nvSpPr>
          <p:cNvPr id="54" name="椭圆 53"/>
          <p:cNvSpPr/>
          <p:nvPr/>
        </p:nvSpPr>
        <p:spPr bwMode="auto">
          <a:xfrm>
            <a:off x="-2068725" y="6379556"/>
            <a:ext cx="604543" cy="604543"/>
          </a:xfrm>
          <a:prstGeom prst="ellipse">
            <a:avLst/>
          </a:prstGeom>
          <a:gradFill flip="none" rotWithShape="1">
            <a:gsLst>
              <a:gs pos="0">
                <a:schemeClr val="bg1">
                  <a:alpha val="30000"/>
                </a:schemeClr>
              </a:gs>
              <a:gs pos="50000">
                <a:srgbClr val="FFFFFF">
                  <a:alpha val="30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5" name="椭圆 54"/>
          <p:cNvSpPr/>
          <p:nvPr/>
        </p:nvSpPr>
        <p:spPr bwMode="auto">
          <a:xfrm>
            <a:off x="-1464182" y="6929071"/>
            <a:ext cx="629584" cy="629584"/>
          </a:xfrm>
          <a:prstGeom prst="ellipse">
            <a:avLst/>
          </a:prstGeom>
          <a:solidFill>
            <a:srgbClr val="FFFFFF">
              <a:alpha val="40000"/>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6" name="椭圆 55"/>
          <p:cNvSpPr/>
          <p:nvPr/>
        </p:nvSpPr>
        <p:spPr bwMode="auto">
          <a:xfrm>
            <a:off x="-2068726" y="5834144"/>
            <a:ext cx="362323" cy="362323"/>
          </a:xfrm>
          <a:prstGeom prst="ellipse">
            <a:avLst/>
          </a:prstGeom>
          <a:solidFill>
            <a:srgbClr val="FFFFFF">
              <a:alpha val="40000"/>
            </a:srgbClr>
          </a:soli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7" name="椭圆 56"/>
          <p:cNvSpPr/>
          <p:nvPr/>
        </p:nvSpPr>
        <p:spPr bwMode="auto">
          <a:xfrm>
            <a:off x="-567791" y="7559398"/>
            <a:ext cx="184475" cy="184475"/>
          </a:xfrm>
          <a:prstGeom prst="ellipse">
            <a:avLst/>
          </a:prstGeom>
          <a:gradFill flip="none" rotWithShape="1">
            <a:gsLst>
              <a:gs pos="0">
                <a:schemeClr val="bg1">
                  <a:alpha val="35000"/>
                </a:schemeClr>
              </a:gs>
              <a:gs pos="50000">
                <a:srgbClr val="FFFFFF">
                  <a:alpha val="35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defTabSz="731477"/>
            <a:endParaRPr lang="zh-CN" altLang="en-US" sz="1687"/>
          </a:p>
        </p:txBody>
      </p:sp>
      <p:sp>
        <p:nvSpPr>
          <p:cNvPr id="58" name="椭圆 57"/>
          <p:cNvSpPr/>
          <p:nvPr/>
        </p:nvSpPr>
        <p:spPr bwMode="auto">
          <a:xfrm>
            <a:off x="-1629363" y="3572522"/>
            <a:ext cx="604543" cy="604543"/>
          </a:xfrm>
          <a:prstGeom prst="ellipse">
            <a:avLst/>
          </a:prstGeom>
          <a:gradFill flip="none" rotWithShape="1">
            <a:gsLst>
              <a:gs pos="0">
                <a:schemeClr val="bg1">
                  <a:alpha val="40000"/>
                </a:schemeClr>
              </a:gs>
              <a:gs pos="50000">
                <a:srgbClr val="FFFFFF">
                  <a:alpha val="40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59" name="椭圆 58"/>
          <p:cNvSpPr/>
          <p:nvPr/>
        </p:nvSpPr>
        <p:spPr bwMode="auto">
          <a:xfrm>
            <a:off x="-667633" y="5834144"/>
            <a:ext cx="407275" cy="407275"/>
          </a:xfrm>
          <a:prstGeom prst="ellipse">
            <a:avLst/>
          </a:prstGeom>
          <a:gradFill flip="none" rotWithShape="1">
            <a:gsLst>
              <a:gs pos="0">
                <a:schemeClr val="bg1">
                  <a:alpha val="40000"/>
                </a:schemeClr>
              </a:gs>
              <a:gs pos="50000">
                <a:srgbClr val="FFFFFF">
                  <a:alpha val="40000"/>
                </a:srgbClr>
              </a:gs>
              <a:gs pos="70000">
                <a:schemeClr val="bg1">
                  <a:alpha val="0"/>
                </a:schemeClr>
              </a:gs>
            </a:gsLst>
            <a:path path="circle">
              <a:fillToRect l="50000" t="50000" r="50000" b="50000"/>
            </a:path>
            <a:tileRect/>
          </a:gradFill>
          <a:ln w="9525" cap="flat" cmpd="sng" algn="ctr">
            <a:noFill/>
            <a:prstDash val="solid"/>
            <a:round/>
            <a:headEnd type="none" w="med" len="med"/>
            <a:tailEnd type="none" w="med" len="med"/>
          </a:ln>
          <a:effectLst/>
          <a:extLst/>
        </p:spPr>
        <p:txBody>
          <a:bodyPr vert="horz" wrap="none" lIns="96416" tIns="48208" rIns="96416" bIns="48208" numCol="1" rtlCol="0" anchor="ctr" anchorCtr="0" compatLnSpc="1">
            <a:prstTxWarp prst="textNoShape">
              <a:avLst/>
            </a:prstTxWarp>
          </a:bodyPr>
          <a:lstStyle/>
          <a:p>
            <a:pPr algn="ctr" defTabSz="731477"/>
            <a:endParaRPr lang="zh-CN" altLang="en-US" sz="1687">
              <a:latin typeface="Arial" charset="0"/>
            </a:endParaRPr>
          </a:p>
        </p:txBody>
      </p:sp>
      <p:sp>
        <p:nvSpPr>
          <p:cNvPr id="65" name="TextBox 7"/>
          <p:cNvSpPr>
            <a:spLocks noChangeArrowheads="1"/>
          </p:cNvSpPr>
          <p:nvPr/>
        </p:nvSpPr>
        <p:spPr bwMode="auto">
          <a:xfrm>
            <a:off x="2481214" y="3616326"/>
            <a:ext cx="782856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400" b="1" dirty="0">
                <a:solidFill>
                  <a:srgbClr val="C00000"/>
                </a:solidFill>
                <a:latin typeface="微软雅黑" pitchFamily="34" charset="-122"/>
                <a:ea typeface="微软雅黑" pitchFamily="34" charset="-122"/>
                <a:sym typeface="微软雅黑" pitchFamily="34" charset="-122"/>
              </a:rPr>
              <a:t>微信小程序</a:t>
            </a:r>
            <a:r>
              <a:rPr lang="en-US" altLang="zh-CN" sz="4400" b="1" dirty="0">
                <a:solidFill>
                  <a:srgbClr val="C00000"/>
                </a:solidFill>
                <a:latin typeface="微软雅黑" pitchFamily="34" charset="-122"/>
                <a:ea typeface="微软雅黑" pitchFamily="34" charset="-122"/>
                <a:sym typeface="微软雅黑" pitchFamily="34" charset="-122"/>
              </a:rPr>
              <a:t>-</a:t>
            </a:r>
            <a:r>
              <a:rPr lang="zh-CN" altLang="en-US" sz="4400" b="1" dirty="0">
                <a:solidFill>
                  <a:srgbClr val="C00000"/>
                </a:solidFill>
                <a:latin typeface="微软雅黑" pitchFamily="34" charset="-122"/>
                <a:ea typeface="微软雅黑" pitchFamily="34" charset="-122"/>
                <a:sym typeface="微软雅黑" pitchFamily="34" charset="-122"/>
              </a:rPr>
              <a:t>番茄自制区</a:t>
            </a:r>
          </a:p>
        </p:txBody>
      </p:sp>
      <p:cxnSp>
        <p:nvCxnSpPr>
          <p:cNvPr id="88" name="直接连接符 87"/>
          <p:cNvCxnSpPr/>
          <p:nvPr/>
        </p:nvCxnSpPr>
        <p:spPr>
          <a:xfrm>
            <a:off x="2860845" y="4375587"/>
            <a:ext cx="706113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TextBox 7"/>
          <p:cNvSpPr>
            <a:spLocks noChangeArrowheads="1"/>
          </p:cNvSpPr>
          <p:nvPr/>
        </p:nvSpPr>
        <p:spPr bwMode="auto">
          <a:xfrm>
            <a:off x="4075664" y="4495599"/>
            <a:ext cx="4631496" cy="25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687" b="1" dirty="0">
                <a:solidFill>
                  <a:schemeClr val="bg1">
                    <a:lumMod val="50000"/>
                  </a:schemeClr>
                </a:solidFill>
                <a:latin typeface="微软雅黑" pitchFamily="34" charset="-122"/>
                <a:ea typeface="微软雅黑" pitchFamily="34" charset="-122"/>
                <a:sym typeface="微软雅黑" pitchFamily="34" charset="-122"/>
              </a:rPr>
              <a:t>佟昊阳、钟建伟、丁靳言、罗翔、蒋文浩</a:t>
            </a:r>
          </a:p>
        </p:txBody>
      </p:sp>
      <p:sp>
        <p:nvSpPr>
          <p:cNvPr id="90" name="圆角矩形 89"/>
          <p:cNvSpPr/>
          <p:nvPr/>
        </p:nvSpPr>
        <p:spPr>
          <a:xfrm>
            <a:off x="2101584" y="6957076"/>
            <a:ext cx="8883361" cy="607409"/>
          </a:xfrm>
          <a:prstGeom prst="roundRect">
            <a:avLst>
              <a:gd name="adj" fmla="val 50000"/>
            </a:avLst>
          </a:prstGeom>
          <a:solidFill>
            <a:srgbClr val="C000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9780299" y="3421775"/>
            <a:ext cx="293532" cy="194551"/>
            <a:chOff x="9482595" y="2565731"/>
            <a:chExt cx="278384" cy="184511"/>
          </a:xfrm>
        </p:grpSpPr>
        <p:sp>
          <p:nvSpPr>
            <p:cNvPr id="92" name="椭圆 91"/>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B69A6CD7-3BA3-4A0E-9F25-D91838D9D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503" y="854631"/>
            <a:ext cx="2223816" cy="2230212"/>
          </a:xfrm>
          <a:prstGeom prst="rect">
            <a:avLst/>
          </a:prstGeom>
        </p:spPr>
      </p:pic>
    </p:spTree>
    <p:extLst>
      <p:ext uri="{BB962C8B-B14F-4D97-AF65-F5344CB8AC3E}">
        <p14:creationId xmlns:p14="http://schemas.microsoft.com/office/powerpoint/2010/main" val="22217228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7000" fill="hold"/>
                                        <p:tgtEl>
                                          <p:spTgt spid="30"/>
                                        </p:tgtEl>
                                      </p:cBhvr>
                                      <p:by x="150000" y="150000"/>
                                    </p:animScale>
                                  </p:childTnLst>
                                </p:cTn>
                              </p:par>
                              <p:par>
                                <p:cTn id="7" presetID="0" presetClass="path" presetSubtype="0" accel="50000" decel="50000" fill="hold" grpId="0" nodeType="withEffect">
                                  <p:stCondLst>
                                    <p:cond delay="0"/>
                                  </p:stCondLst>
                                  <p:childTnLst>
                                    <p:animMotion origin="layout" path="M -2.15548E-6 -4.81413E-6 C 0.05216 -0.06103 0.15237 -0.30518 0.31166 -0.36645 C 0.5118 -0.45846 0.76947 -0.28751 0.9552 -0.3676 C 1.14064 -0.44791 1.13767 -0.49678 1.18601 -0.53074 " pathEditMode="relative" rAng="0" ptsTypes="assa">
                                      <p:cBhvr>
                                        <p:cTn id="8" dur="7000" fill="hold"/>
                                        <p:tgtEl>
                                          <p:spTgt spid="47"/>
                                        </p:tgtEl>
                                        <p:attrNameLst>
                                          <p:attrName>ppt_x</p:attrName>
                                          <p:attrName>ppt_y</p:attrName>
                                        </p:attrNameLst>
                                      </p:cBhvr>
                                      <p:rCtr x="59293" y="-26549"/>
                                    </p:animMotion>
                                  </p:childTnLst>
                                </p:cTn>
                              </p:par>
                              <p:par>
                                <p:cTn id="9" presetID="0" presetClass="path" presetSubtype="0" accel="50000" decel="50000" fill="hold" grpId="0" nodeType="withEffect">
                                  <p:stCondLst>
                                    <p:cond delay="0"/>
                                  </p:stCondLst>
                                  <p:childTnLst>
                                    <p:animMotion origin="layout" path="M 0.00227 0.00184 C 0.05624 -0.0432 0.17604 -0.21898 0.32609 -0.26861 C 0.53942 -0.38074 0.69116 -0.18129 0.90238 -0.29572 C 1.1136 -0.40946 1.11882 -0.6443 1.17562 -0.73621 " pathEditMode="relative" rAng="0" ptsTypes="assa">
                                      <p:cBhvr>
                                        <p:cTn id="10" dur="7000" fill="hold"/>
                                        <p:tgtEl>
                                          <p:spTgt spid="50"/>
                                        </p:tgtEl>
                                        <p:attrNameLst>
                                          <p:attrName>ppt_x</p:attrName>
                                          <p:attrName>ppt_y</p:attrName>
                                        </p:attrNameLst>
                                      </p:cBhvr>
                                      <p:rCtr x="58661" y="-36903"/>
                                    </p:animMotion>
                                  </p:childTnLst>
                                </p:cTn>
                              </p:par>
                              <p:par>
                                <p:cTn id="11" presetID="0" presetClass="path" presetSubtype="0" accel="50000" decel="50000" fill="hold" grpId="0" nodeType="withEffect">
                                  <p:stCondLst>
                                    <p:cond delay="0"/>
                                  </p:stCondLst>
                                  <p:childTnLst>
                                    <p:animMotion origin="layout" path="M -1.98926E-6 8.08824E-7 C 0.05454 -0.05124 0.18678 -0.25069 0.32608 -0.30813 C 0.52614 -0.40028 0.63648 -0.27849 0.83555 -0.34536 C 1.03462 -0.41177 1.0633 -0.64982 1.12334 -0.73024 " pathEditMode="relative" rAng="0" ptsTypes="assa">
                                      <p:cBhvr>
                                        <p:cTn id="12" dur="7000" fill="hold"/>
                                        <p:tgtEl>
                                          <p:spTgt spid="51"/>
                                        </p:tgtEl>
                                        <p:attrNameLst>
                                          <p:attrName>ppt_x</p:attrName>
                                          <p:attrName>ppt_y</p:attrName>
                                        </p:attrNameLst>
                                      </p:cBhvr>
                                      <p:rCtr x="56160" y="-36512"/>
                                    </p:animMotion>
                                  </p:childTnLst>
                                </p:cTn>
                              </p:par>
                              <p:par>
                                <p:cTn id="13" presetID="0" presetClass="path" presetSubtype="0" accel="50000" decel="50000" fill="hold" grpId="0" nodeType="withEffect">
                                  <p:stCondLst>
                                    <p:cond delay="0"/>
                                  </p:stCondLst>
                                  <p:childTnLst>
                                    <p:animMotion origin="layout" path="M -0.00184 0.00229 C 0.06618 -0.00253 0.20489 0.06547 0.40512 -0.02665 C 0.60521 -0.11877 0.75014 -0.31243 0.93566 -0.39261 C 1.12118 -0.47301 1.1711 -0.42661 1.23303 -0.43557 " pathEditMode="relative" rAng="0" ptsTypes="assa">
                                      <p:cBhvr>
                                        <p:cTn id="14" dur="7000" fill="hold"/>
                                        <p:tgtEl>
                                          <p:spTgt spid="48"/>
                                        </p:tgtEl>
                                        <p:attrNameLst>
                                          <p:attrName>ppt_x</p:attrName>
                                          <p:attrName>ppt_y</p:attrName>
                                        </p:attrNameLst>
                                      </p:cBhvr>
                                      <p:rCtr x="61736" y="-20606"/>
                                    </p:animMotion>
                                  </p:childTnLst>
                                </p:cTn>
                              </p:par>
                              <p:par>
                                <p:cTn id="15" presetID="0" presetClass="path" presetSubtype="0" accel="50000" decel="50000" fill="hold" grpId="0" nodeType="withEffect">
                                  <p:stCondLst>
                                    <p:cond delay="0"/>
                                  </p:stCondLst>
                                  <p:childTnLst>
                                    <p:animMotion origin="layout" path="M -0.00184 0.00229 C 0.07989 -0.01057 0.35803 -0.0324 0.48841 -0.0749 C 0.68849 -0.16702 0.5946 -0.1723 0.78012 -0.25247 C 0.96564 -0.33288 1.07721 -0.24834 1.1554 -0.24742 " pathEditMode="relative" rAng="0" ptsTypes="assa">
                                      <p:cBhvr>
                                        <p:cTn id="16" dur="7000" fill="hold"/>
                                        <p:tgtEl>
                                          <p:spTgt spid="49"/>
                                        </p:tgtEl>
                                        <p:attrNameLst>
                                          <p:attrName>ppt_x</p:attrName>
                                          <p:attrName>ppt_y</p:attrName>
                                        </p:attrNameLst>
                                      </p:cBhvr>
                                      <p:rCtr x="57862" y="-16770"/>
                                    </p:animMotion>
                                  </p:childTnLst>
                                </p:cTn>
                              </p:par>
                              <p:par>
                                <p:cTn id="17" presetID="0" presetClass="path" presetSubtype="0" accel="50000" decel="50000" fill="hold" grpId="0" nodeType="withEffect">
                                  <p:stCondLst>
                                    <p:cond delay="0"/>
                                  </p:stCondLst>
                                  <p:childTnLst>
                                    <p:animMotion origin="layout" path="M 0.0017 0.00253 C 0.05628 -0.0487 0.16968 -0.25086 0.32777 -0.30531 C 0.52786 -0.39743 0.76471 -0.24374 0.95023 -0.32392 C 1.13575 -0.40432 1.17633 -0.52952 1.23572 -0.58351 " pathEditMode="relative" rAng="0" ptsTypes="assa">
                                      <p:cBhvr>
                                        <p:cTn id="18" dur="7000" fill="hold"/>
                                        <p:tgtEl>
                                          <p:spTgt spid="54"/>
                                        </p:tgtEl>
                                        <p:attrNameLst>
                                          <p:attrName>ppt_x</p:attrName>
                                          <p:attrName>ppt_y</p:attrName>
                                        </p:attrNameLst>
                                      </p:cBhvr>
                                      <p:rCtr x="61694" y="-29313"/>
                                    </p:animMotion>
                                  </p:childTnLst>
                                </p:cTn>
                              </p:par>
                              <p:par>
                                <p:cTn id="19" presetID="0" presetClass="path" presetSubtype="0" accel="50000" decel="50000" fill="hold" grpId="0" nodeType="withEffect">
                                  <p:stCondLst>
                                    <p:cond delay="0"/>
                                  </p:stCondLst>
                                  <p:childTnLst>
                                    <p:animMotion origin="layout" path="M -0.00269 -0.00551 C 0.0659 -0.00367 0.27149 0.04687 0.40866 0.00437 C 0.60874 -0.08775 0.66629 -0.19481 0.82 -0.26028 C 0.9737 -0.32575 1.12132 -0.23799 1.20051 -0.23225 " pathEditMode="relative" rAng="0" ptsTypes="assa">
                                      <p:cBhvr>
                                        <p:cTn id="20" dur="7000" fill="hold"/>
                                        <p:tgtEl>
                                          <p:spTgt spid="53"/>
                                        </p:tgtEl>
                                        <p:attrNameLst>
                                          <p:attrName>ppt_x</p:attrName>
                                          <p:attrName>ppt_y</p:attrName>
                                        </p:attrNameLst>
                                      </p:cBhvr>
                                      <p:rCtr x="60153" y="-13393"/>
                                    </p:animMotion>
                                  </p:childTnLst>
                                </p:cTn>
                              </p:par>
                              <p:par>
                                <p:cTn id="21" presetID="0" presetClass="path" presetSubtype="0" accel="50000" decel="50000" fill="hold" grpId="0" nodeType="withEffect">
                                  <p:stCondLst>
                                    <p:cond delay="0"/>
                                  </p:stCondLst>
                                  <p:childTnLst>
                                    <p:animMotion origin="layout" path="M 2.41311E-6 1.47059E-6 C 0.04591 -0.06319 0.14396 -0.31181 0.27606 -0.37891 C 0.47612 -0.47105 0.60723 -0.32215 0.79274 -0.40235 C 0.97796 -0.48277 1.07516 -0.7778 1.14947 -0.87661 " pathEditMode="relative" rAng="0" ptsTypes="assa">
                                      <p:cBhvr>
                                        <p:cTn id="22" dur="7000" fill="hold"/>
                                        <p:tgtEl>
                                          <p:spTgt spid="52"/>
                                        </p:tgtEl>
                                        <p:attrNameLst>
                                          <p:attrName>ppt_x</p:attrName>
                                          <p:attrName>ppt_y</p:attrName>
                                        </p:attrNameLst>
                                      </p:cBhvr>
                                      <p:rCtr x="57474" y="-43842"/>
                                    </p:animMotion>
                                  </p:childTnLst>
                                </p:cTn>
                              </p:par>
                              <p:par>
                                <p:cTn id="23" presetID="0" presetClass="path" presetSubtype="0" accel="50000" decel="50000" fill="hold" grpId="0" nodeType="withEffect">
                                  <p:stCondLst>
                                    <p:cond delay="0"/>
                                  </p:stCondLst>
                                  <p:childTnLst>
                                    <p:animMotion origin="layout" path="M -0.00184 0.00229 C 0.05274 -0.04893 0.16515 -0.26074 0.32423 -0.30554 C 0.52418 -0.39766 0.76626 -0.18654 0.95164 -0.26672 C 1.1373 -0.34712 1.2285 -0.544 1.30133 -0.61682 " pathEditMode="relative" rAng="0" ptsTypes="assa">
                                      <p:cBhvr>
                                        <p:cTn id="24" dur="7000" fill="hold"/>
                                        <p:tgtEl>
                                          <p:spTgt spid="55"/>
                                        </p:tgtEl>
                                        <p:attrNameLst>
                                          <p:attrName>ppt_x</p:attrName>
                                          <p:attrName>ppt_y</p:attrName>
                                        </p:attrNameLst>
                                      </p:cBhvr>
                                      <p:rCtr x="65158" y="-30967"/>
                                    </p:animMotion>
                                  </p:childTnLst>
                                </p:cTn>
                              </p:par>
                              <p:par>
                                <p:cTn id="25" presetID="0" presetClass="path" presetSubtype="0" accel="50000" decel="50000" fill="hold" grpId="0" nodeType="withEffect">
                                  <p:stCondLst>
                                    <p:cond delay="0"/>
                                  </p:stCondLst>
                                  <p:childTnLst>
                                    <p:animMotion origin="layout" path="M 1.49321E-6 -1.54836E-6 C 0.05458 -0.05123 0.16813 -0.25362 0.32621 -0.30829 C 0.52644 -0.40041 0.76329 -0.2465 0.94895 -0.3269 C 1.13447 -0.4073 1.1752 -0.53273 1.23459 -0.58672 " pathEditMode="relative" rAng="0" ptsTypes="assa">
                                      <p:cBhvr>
                                        <p:cTn id="26" dur="7000" fill="hold"/>
                                        <p:tgtEl>
                                          <p:spTgt spid="46"/>
                                        </p:tgtEl>
                                        <p:attrNameLst>
                                          <p:attrName>ppt_x</p:attrName>
                                          <p:attrName>ppt_y</p:attrName>
                                        </p:attrNameLst>
                                      </p:cBhvr>
                                      <p:rCtr x="61722" y="-29336"/>
                                    </p:animMotion>
                                  </p:childTnLst>
                                </p:cTn>
                              </p:par>
                              <p:par>
                                <p:cTn id="27" presetID="0" presetClass="path" presetSubtype="0" accel="50000" decel="50000" fill="hold" grpId="0" nodeType="withEffect">
                                  <p:stCondLst>
                                    <p:cond delay="0"/>
                                  </p:stCondLst>
                                  <p:childTnLst>
                                    <p:animMotion origin="layout" path="M -0.00098 0.00046 C 0.05355 -0.05078 0.167 -0.25322 0.3251 -0.30768 C 0.52515 -0.39982 0.76208 -0.2461 0.94759 -0.32629 C 1.13309 -0.40671 1.17364 -0.53194 1.23298 -0.58594 " pathEditMode="relative" rAng="0" ptsTypes="assa">
                                      <p:cBhvr>
                                        <p:cTn id="28" dur="7000" fill="hold"/>
                                        <p:tgtEl>
                                          <p:spTgt spid="56"/>
                                        </p:tgtEl>
                                        <p:attrNameLst>
                                          <p:attrName>ppt_x</p:attrName>
                                          <p:attrName>ppt_y</p:attrName>
                                        </p:attrNameLst>
                                      </p:cBhvr>
                                      <p:rCtr x="61698" y="-29320"/>
                                    </p:animMotion>
                                  </p:childTnLst>
                                </p:cTn>
                              </p:par>
                              <p:par>
                                <p:cTn id="29" presetID="0" presetClass="path" presetSubtype="0" accel="50000" decel="50000" fill="hold" grpId="0" nodeType="withEffect">
                                  <p:stCondLst>
                                    <p:cond delay="0"/>
                                  </p:stCondLst>
                                  <p:childTnLst>
                                    <p:animMotion origin="layout" path="M 3.66516E-6 -3.30347E-6 C 0.04595 -0.06317 0.14394 -0.31151 0.27601 -0.37859 C 0.4761 -0.47071 0.60718 -0.32184 0.7927 -0.40202 C 0.97794 -0.48242 1.07522 -0.77716 1.14946 -0.87594 " pathEditMode="relative" rAng="0" ptsTypes="assa">
                                      <p:cBhvr>
                                        <p:cTn id="30" dur="7000" fill="hold"/>
                                        <p:tgtEl>
                                          <p:spTgt spid="57"/>
                                        </p:tgtEl>
                                        <p:attrNameLst>
                                          <p:attrName>ppt_x</p:attrName>
                                          <p:attrName>ppt_y</p:attrName>
                                        </p:attrNameLst>
                                      </p:cBhvr>
                                      <p:rCtr x="57466" y="-43809"/>
                                    </p:animMotion>
                                  </p:childTnLst>
                                </p:cTn>
                              </p:par>
                              <p:par>
                                <p:cTn id="31" presetID="0" presetClass="path" presetSubtype="0" accel="50000" decel="50000" fill="hold" grpId="0" nodeType="withEffect">
                                  <p:stCondLst>
                                    <p:cond delay="0"/>
                                  </p:stCondLst>
                                  <p:childTnLst>
                                    <p:animMotion origin="layout" path="M 0.0017 0.00253 C 0.05628 -0.0487 0.16968 -0.25086 0.32777 -0.30531 C 0.52786 -0.39743 0.76471 -0.24374 0.95023 -0.32392 C 1.13575 -0.40432 1.17633 -0.52952 1.23572 -0.58351 " pathEditMode="relative" rAng="0" ptsTypes="assa">
                                      <p:cBhvr>
                                        <p:cTn id="32" dur="7000" fill="hold"/>
                                        <p:tgtEl>
                                          <p:spTgt spid="58"/>
                                        </p:tgtEl>
                                        <p:attrNameLst>
                                          <p:attrName>ppt_x</p:attrName>
                                          <p:attrName>ppt_y</p:attrName>
                                        </p:attrNameLst>
                                      </p:cBhvr>
                                      <p:rCtr x="61694" y="-29313"/>
                                    </p:animMotion>
                                  </p:childTnLst>
                                </p:cTn>
                              </p:par>
                              <p:par>
                                <p:cTn id="33" presetID="0" presetClass="path" presetSubtype="0" accel="50000" decel="50000" fill="hold" grpId="0" nodeType="withEffect">
                                  <p:stCondLst>
                                    <p:cond delay="0"/>
                                  </p:stCondLst>
                                  <p:childTnLst>
                                    <p:animMotion origin="layout" path="M 0.00169 0.00253 C 0.0489 -0.04153 0.14219 -0.25149 0.2848 -0.26135 C 0.48495 -0.35337 0.66742 -0.04314 0.85738 -0.05644 C 1.04735 -0.06975 1.06035 -0.20995 1.11378 -0.25034 " pathEditMode="relative" rAng="0" ptsTypes="assa">
                                      <p:cBhvr>
                                        <p:cTn id="34" dur="7000" fill="hold"/>
                                        <p:tgtEl>
                                          <p:spTgt spid="59"/>
                                        </p:tgtEl>
                                        <p:attrNameLst>
                                          <p:attrName>ppt_x</p:attrName>
                                          <p:attrName>ppt_y</p:attrName>
                                        </p:attrNameLst>
                                      </p:cBhvr>
                                      <p:rCtr x="55604" y="-17806"/>
                                    </p:animMotion>
                                  </p:childTnLst>
                                </p:cTn>
                              </p:par>
                              <p:par>
                                <p:cTn id="35" presetID="52" presetClass="entr" presetSubtype="0" fill="hold" grpId="0" nodeType="withEffect">
                                  <p:stCondLst>
                                    <p:cond delay="2500"/>
                                  </p:stCondLst>
                                  <p:iterate type="lt">
                                    <p:tmPct val="10000"/>
                                  </p:iterate>
                                  <p:childTnLst>
                                    <p:set>
                                      <p:cBhvr>
                                        <p:cTn id="36" dur="1" fill="hold">
                                          <p:stCondLst>
                                            <p:cond delay="0"/>
                                          </p:stCondLst>
                                        </p:cTn>
                                        <p:tgtEl>
                                          <p:spTgt spid="65"/>
                                        </p:tgtEl>
                                        <p:attrNameLst>
                                          <p:attrName>style.visibility</p:attrName>
                                        </p:attrNameLst>
                                      </p:cBhvr>
                                      <p:to>
                                        <p:strVal val="visible"/>
                                      </p:to>
                                    </p:set>
                                    <p:animScale>
                                      <p:cBhvr>
                                        <p:cTn id="3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65"/>
                                        </p:tgtEl>
                                        <p:attrNameLst>
                                          <p:attrName>ppt_x</p:attrName>
                                          <p:attrName>ppt_y</p:attrName>
                                        </p:attrNameLst>
                                      </p:cBhvr>
                                    </p:animMotion>
                                    <p:animEffect transition="in" filter="fade">
                                      <p:cBhvr>
                                        <p:cTn id="39" dur="1000"/>
                                        <p:tgtEl>
                                          <p:spTgt spid="65"/>
                                        </p:tgtEl>
                                      </p:cBhvr>
                                    </p:animEffect>
                                  </p:childTnLst>
                                </p:cTn>
                              </p:par>
                              <p:par>
                                <p:cTn id="40" presetID="22" presetClass="entr" presetSubtype="8" fill="hold" nodeType="withEffect">
                                  <p:stCondLst>
                                    <p:cond delay="3000"/>
                                  </p:stCondLst>
                                  <p:childTnLst>
                                    <p:set>
                                      <p:cBhvr>
                                        <p:cTn id="41" dur="1" fill="hold">
                                          <p:stCondLst>
                                            <p:cond delay="0"/>
                                          </p:stCondLst>
                                        </p:cTn>
                                        <p:tgtEl>
                                          <p:spTgt spid="88"/>
                                        </p:tgtEl>
                                        <p:attrNameLst>
                                          <p:attrName>style.visibility</p:attrName>
                                        </p:attrNameLst>
                                      </p:cBhvr>
                                      <p:to>
                                        <p:strVal val="visible"/>
                                      </p:to>
                                    </p:set>
                                    <p:animEffect transition="in" filter="wipe(left)">
                                      <p:cBhvr>
                                        <p:cTn id="42" dur="500"/>
                                        <p:tgtEl>
                                          <p:spTgt spid="88"/>
                                        </p:tgtEl>
                                      </p:cBhvr>
                                    </p:animEffect>
                                  </p:childTnLst>
                                </p:cTn>
                              </p:par>
                              <p:par>
                                <p:cTn id="43" presetID="22" presetClass="entr" presetSubtype="8" fill="hold" grpId="0" nodeType="withEffect">
                                  <p:stCondLst>
                                    <p:cond delay="3500"/>
                                  </p:stCondLst>
                                  <p:childTnLst>
                                    <p:set>
                                      <p:cBhvr>
                                        <p:cTn id="44" dur="1" fill="hold">
                                          <p:stCondLst>
                                            <p:cond delay="0"/>
                                          </p:stCondLst>
                                        </p:cTn>
                                        <p:tgtEl>
                                          <p:spTgt spid="89"/>
                                        </p:tgtEl>
                                        <p:attrNameLst>
                                          <p:attrName>style.visibility</p:attrName>
                                        </p:attrNameLst>
                                      </p:cBhvr>
                                      <p:to>
                                        <p:strVal val="visible"/>
                                      </p:to>
                                    </p:set>
                                    <p:animEffect transition="in" filter="wipe(left)">
                                      <p:cBhvr>
                                        <p:cTn id="45" dur="800"/>
                                        <p:tgtEl>
                                          <p:spTgt spid="89"/>
                                        </p:tgtEl>
                                      </p:cBhvr>
                                    </p:animEffect>
                                  </p:childTnLst>
                                </p:cTn>
                              </p:par>
                              <p:par>
                                <p:cTn id="46" presetID="42" presetClass="entr" presetSubtype="0" fill="hold" grpId="0" nodeType="withEffect">
                                  <p:stCondLst>
                                    <p:cond delay="400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1000"/>
                                        <p:tgtEl>
                                          <p:spTgt spid="90"/>
                                        </p:tgtEl>
                                      </p:cBhvr>
                                    </p:animEffect>
                                    <p:anim calcmode="lin" valueType="num">
                                      <p:cBhvr>
                                        <p:cTn id="49" dur="1000" fill="hold"/>
                                        <p:tgtEl>
                                          <p:spTgt spid="90"/>
                                        </p:tgtEl>
                                        <p:attrNameLst>
                                          <p:attrName>ppt_x</p:attrName>
                                        </p:attrNameLst>
                                      </p:cBhvr>
                                      <p:tavLst>
                                        <p:tav tm="0">
                                          <p:val>
                                            <p:strVal val="#ppt_x"/>
                                          </p:val>
                                        </p:tav>
                                        <p:tav tm="100000">
                                          <p:val>
                                            <p:strVal val="#ppt_x"/>
                                          </p:val>
                                        </p:tav>
                                      </p:tavLst>
                                    </p:anim>
                                    <p:anim calcmode="lin" valueType="num">
                                      <p:cBhvr>
                                        <p:cTn id="50" dur="1000" fill="hold"/>
                                        <p:tgtEl>
                                          <p:spTgt spid="9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500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1000"/>
                                        <p:tgtEl>
                                          <p:spTgt spid="91"/>
                                        </p:tgtEl>
                                      </p:cBhvr>
                                    </p:animEffect>
                                    <p:anim calcmode="lin" valueType="num">
                                      <p:cBhvr>
                                        <p:cTn id="54" dur="1000" fill="hold"/>
                                        <p:tgtEl>
                                          <p:spTgt spid="91"/>
                                        </p:tgtEl>
                                        <p:attrNameLst>
                                          <p:attrName>ppt_x</p:attrName>
                                        </p:attrNameLst>
                                      </p:cBhvr>
                                      <p:tavLst>
                                        <p:tav tm="0">
                                          <p:val>
                                            <p:strVal val="#ppt_x"/>
                                          </p:val>
                                        </p:tav>
                                        <p:tav tm="100000">
                                          <p:val>
                                            <p:strVal val="#ppt_x"/>
                                          </p:val>
                                        </p:tav>
                                      </p:tavLst>
                                    </p:anim>
                                    <p:anim calcmode="lin" valueType="num">
                                      <p:cBhvr>
                                        <p:cTn id="55" dur="1000" fill="hold"/>
                                        <p:tgtEl>
                                          <p:spTgt spid="91"/>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ppt_x"/>
                                          </p:val>
                                        </p:tav>
                                        <p:tav tm="100000">
                                          <p:val>
                                            <p:strVal val="#ppt_x"/>
                                          </p:val>
                                        </p:tav>
                                      </p:tavLst>
                                    </p:anim>
                                    <p:anim calcmode="lin" valueType="num">
                                      <p:cBhvr additive="base">
                                        <p:cTn id="5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5" grpId="0"/>
      <p:bldP spid="89" grpId="0"/>
      <p:bldP spid="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我的页面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565937" y="1522724"/>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533684" y="2586854"/>
            <a:ext cx="5300794"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503"/>
          <p:cNvSpPr txBox="1"/>
          <p:nvPr/>
        </p:nvSpPr>
        <p:spPr>
          <a:xfrm>
            <a:off x="308695" y="2792174"/>
            <a:ext cx="5697164" cy="2264851"/>
          </a:xfrm>
          <a:prstGeom prst="rect">
            <a:avLst/>
          </a:prstGeom>
          <a:noFill/>
        </p:spPr>
        <p:txBody>
          <a:bodyPr wrap="square" rtlCol="0">
            <a:spAutoFit/>
          </a:bodyPr>
          <a:lstStyle/>
          <a:p>
            <a:pPr>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用户点击导航栏“我的”进入</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“我的”</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页面，页面由</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登录</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，设置和关于按钮构成。“番茄自制区”小程序分为离线和在线版本，用户在</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未</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登录的状态下使用</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无</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数据库支持</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的</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离线版本。用户点击</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登录</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可以转为在线版本，以更好的使用统计页面功能。用户点击设置可以进入设置页面，对默认番茄时间进行更改。</a:t>
            </a:r>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endParaRPr lang="zh-CN" altLang="zh-CN" sz="148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流程图: 联系 20"/>
          <p:cNvSpPr/>
          <p:nvPr/>
        </p:nvSpPr>
        <p:spPr>
          <a:xfrm>
            <a:off x="907667" y="1791910"/>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3074" name="图片 1">
            <a:extLst>
              <a:ext uri="{FF2B5EF4-FFF2-40B4-BE49-F238E27FC236}">
                <a16:creationId xmlns:a16="http://schemas.microsoft.com/office/drawing/2014/main" id="{923EC1F9-13F7-4979-92AD-DFA658192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351" y="1294835"/>
            <a:ext cx="26955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a:extLst>
              <a:ext uri="{FF2B5EF4-FFF2-40B4-BE49-F238E27FC236}">
                <a16:creationId xmlns:a16="http://schemas.microsoft.com/office/drawing/2014/main" id="{B936CA0B-D46E-44C2-A86A-06F7C11975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6418" y="1303073"/>
            <a:ext cx="26828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230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设置页面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843252" y="1730777"/>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634310" y="3105807"/>
            <a:ext cx="4851163"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503"/>
          <p:cNvSpPr txBox="1"/>
          <p:nvPr/>
        </p:nvSpPr>
        <p:spPr>
          <a:xfrm>
            <a:off x="634310" y="3286773"/>
            <a:ext cx="5469092" cy="2369880"/>
          </a:xfrm>
          <a:prstGeom prst="rect">
            <a:avLst/>
          </a:prstGeom>
          <a:noFill/>
        </p:spPr>
        <p:txBody>
          <a:bodyPr wrap="square" rtlCol="0">
            <a:spAutoFit/>
          </a:bodyPr>
          <a:lstStyle/>
          <a:p>
            <a:pPr>
              <a:lnSpc>
                <a:spcPct val="150000"/>
              </a:lnSpc>
            </a:pPr>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用户点击</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“设置”按钮</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进入到设置页面。在设置页面内，用户可滑动滑块设置番茄页面的工作时长和休息时长（精确到秒），当用户在下次打开番茄页面时默认时长即变为了在设置页面设置的时长。此外，在设置页面还有“</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启用</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铃声”按钮，点击开启铃声，则在番茄页面完成任务时会有提示铃声，若关闭，则不会有提示铃声。</a:t>
            </a:r>
          </a:p>
          <a:p>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endParaRPr lang="zh-CN" altLang="zh-CN" sz="148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流程图: 联系 20"/>
          <p:cNvSpPr/>
          <p:nvPr/>
        </p:nvSpPr>
        <p:spPr>
          <a:xfrm>
            <a:off x="1184982" y="1999963"/>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4098" name="图片 1">
            <a:extLst>
              <a:ext uri="{FF2B5EF4-FFF2-40B4-BE49-F238E27FC236}">
                <a16:creationId xmlns:a16="http://schemas.microsoft.com/office/drawing/2014/main" id="{4A26C734-CB2E-4D0B-99C8-66ED30FB2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431" y="909845"/>
            <a:ext cx="3168352" cy="5679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74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历史任务页面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843252" y="1730777"/>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634310" y="3105807"/>
            <a:ext cx="4851163"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503"/>
          <p:cNvSpPr txBox="1"/>
          <p:nvPr/>
        </p:nvSpPr>
        <p:spPr>
          <a:xfrm>
            <a:off x="634310" y="3286773"/>
            <a:ext cx="5469092" cy="1418658"/>
          </a:xfrm>
          <a:prstGeom prst="rect">
            <a:avLst/>
          </a:prstGeom>
          <a:noFill/>
        </p:spPr>
        <p:txBody>
          <a:bodyPr wrap="square" rtlCol="0">
            <a:spAutoFit/>
          </a:bodyPr>
          <a:lstStyle/>
          <a:p>
            <a:pPr>
              <a:lnSpc>
                <a:spcPct val="150000"/>
              </a:lnSpc>
            </a:pPr>
            <a:r>
              <a:rPr lang="zh-CN" altLang="en-US" sz="1480" dirty="0">
                <a:solidFill>
                  <a:schemeClr val="bg1">
                    <a:lumMod val="50000"/>
                  </a:schemeClr>
                </a:solidFill>
                <a:latin typeface="微软雅黑" panose="020B0503020204020204" pitchFamily="34" charset="-122"/>
                <a:ea typeface="微软雅黑" panose="020B0503020204020204" pitchFamily="34" charset="-122"/>
              </a:rPr>
              <a:t>     用户点击统计页面的“已完成任务”进入到历史任务页面。在历史任务页面，可以看到用户在主页里已完成的任务，这样用户可以随时查看之前已完成的任务，并且还可以点击删除按钮对历史任务进行删除。</a:t>
            </a:r>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endParaRPr lang="zh-CN" altLang="zh-CN" sz="148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流程图: 联系 20"/>
          <p:cNvSpPr/>
          <p:nvPr/>
        </p:nvSpPr>
        <p:spPr>
          <a:xfrm>
            <a:off x="1184982" y="1999963"/>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1026" name="图片 1">
            <a:extLst>
              <a:ext uri="{FF2B5EF4-FFF2-40B4-BE49-F238E27FC236}">
                <a16:creationId xmlns:a16="http://schemas.microsoft.com/office/drawing/2014/main" id="{9535B439-EA56-49B4-9D46-2090790AF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535" y="934762"/>
            <a:ext cx="3312368" cy="584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50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2781311"/>
            <a:ext cx="3922874" cy="1708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0" name="组合 159"/>
          <p:cNvGrpSpPr/>
          <p:nvPr/>
        </p:nvGrpSpPr>
        <p:grpSpPr>
          <a:xfrm>
            <a:off x="2903384" y="2796013"/>
            <a:ext cx="1946854" cy="1755311"/>
            <a:chOff x="3720691" y="2824413"/>
            <a:chExt cx="1341120" cy="1209172"/>
          </a:xfrm>
        </p:grpSpPr>
        <p:sp>
          <p:nvSpPr>
            <p:cNvPr id="161"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62"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63" name="Freeform 5"/>
          <p:cNvSpPr>
            <a:spLocks/>
          </p:cNvSpPr>
          <p:nvPr/>
        </p:nvSpPr>
        <p:spPr bwMode="auto">
          <a:xfrm rot="1855731">
            <a:off x="3036697" y="2916211"/>
            <a:ext cx="1680226" cy="15149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164" name="组合 163"/>
          <p:cNvGrpSpPr/>
          <p:nvPr/>
        </p:nvGrpSpPr>
        <p:grpSpPr>
          <a:xfrm>
            <a:off x="4712064" y="2923141"/>
            <a:ext cx="293532" cy="194551"/>
            <a:chOff x="9482595" y="2565731"/>
            <a:chExt cx="278384" cy="184511"/>
          </a:xfrm>
        </p:grpSpPr>
        <p:sp>
          <p:nvSpPr>
            <p:cNvPr id="165" name="椭圆 164"/>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圆角矩形 44"/>
          <p:cNvSpPr/>
          <p:nvPr/>
        </p:nvSpPr>
        <p:spPr>
          <a:xfrm>
            <a:off x="5746040" y="2742550"/>
            <a:ext cx="6909281" cy="17089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矩形 45"/>
          <p:cNvSpPr/>
          <p:nvPr/>
        </p:nvSpPr>
        <p:spPr>
          <a:xfrm>
            <a:off x="7036784" y="2742550"/>
            <a:ext cx="5846315" cy="1708963"/>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flipH="1">
            <a:off x="6201596" y="2940936"/>
            <a:ext cx="379631" cy="1163267"/>
          </a:xfrm>
          <a:prstGeom prst="rect">
            <a:avLst/>
          </a:prstGeom>
          <a:noFill/>
        </p:spPr>
        <p:txBody>
          <a:bodyPr wrap="square" rtlCol="0">
            <a:spAutoFit/>
          </a:bodyPr>
          <a:lstStyle/>
          <a:p>
            <a:pPr algn="ctr"/>
            <a:r>
              <a:rPr lang="en-US" sz="6959" b="1" dirty="0">
                <a:solidFill>
                  <a:schemeClr val="bg1"/>
                </a:solidFill>
                <a:latin typeface="方正兰亭黑简体" panose="02000000000000000000" pitchFamily="2" charset="-122"/>
                <a:ea typeface="方正兰亭黑简体" panose="02000000000000000000" pitchFamily="2" charset="-122"/>
              </a:rPr>
              <a:t>3</a:t>
            </a:r>
            <a:endParaRPr lang="id-ID" sz="6959" b="1" dirty="0">
              <a:solidFill>
                <a:schemeClr val="bg1"/>
              </a:solidFill>
              <a:latin typeface="方正兰亭黑简体" panose="02000000000000000000" pitchFamily="2" charset="-122"/>
              <a:ea typeface="方正兰亭黑简体" panose="02000000000000000000" pitchFamily="2" charset="-122"/>
            </a:endParaRPr>
          </a:p>
        </p:txBody>
      </p:sp>
      <p:sp>
        <p:nvSpPr>
          <p:cNvPr id="16" name="矩形 15">
            <a:extLst>
              <a:ext uri="{FF2B5EF4-FFF2-40B4-BE49-F238E27FC236}">
                <a16:creationId xmlns:a16="http://schemas.microsoft.com/office/drawing/2014/main" id="{932F4D34-2850-4DD9-B561-5D64DAE19C2B}"/>
              </a:ext>
            </a:extLst>
          </p:cNvPr>
          <p:cNvSpPr/>
          <p:nvPr/>
        </p:nvSpPr>
        <p:spPr>
          <a:xfrm>
            <a:off x="3435442" y="3381280"/>
            <a:ext cx="945030" cy="584775"/>
          </a:xfrm>
          <a:prstGeom prst="rect">
            <a:avLst/>
          </a:prstGeom>
        </p:spPr>
        <p:txBody>
          <a:bodyPr wrap="square">
            <a:spAutoFit/>
          </a:bodyPr>
          <a:lstStyle/>
          <a:p>
            <a:pPr algn="ctr" fontAlgn="auto">
              <a:spcBef>
                <a:spcPts val="0"/>
              </a:spcBef>
              <a:spcAft>
                <a:spcPts val="0"/>
              </a:spcAft>
              <a:defRPr/>
            </a:pPr>
            <a:r>
              <a:rPr lang="en-US" altLang="zh-CN" sz="3200" b="1" spc="300" dirty="0">
                <a:solidFill>
                  <a:srgbClr val="C00000"/>
                </a:solidFill>
                <a:latin typeface="微软雅黑"/>
                <a:ea typeface="微软雅黑"/>
                <a:cs typeface="+mn-ea"/>
                <a:sym typeface="微软雅黑"/>
              </a:rPr>
              <a:t>03</a:t>
            </a:r>
            <a:endParaRPr lang="zh-CN" altLang="en-US" sz="3200" b="1" spc="300" dirty="0">
              <a:solidFill>
                <a:srgbClr val="C00000"/>
              </a:solidFill>
              <a:latin typeface="微软雅黑"/>
              <a:ea typeface="微软雅黑"/>
              <a:cs typeface="+mn-ea"/>
              <a:sym typeface="微软雅黑"/>
            </a:endParaRPr>
          </a:p>
        </p:txBody>
      </p:sp>
      <p:sp>
        <p:nvSpPr>
          <p:cNvPr id="17" name="文本框 9">
            <a:extLst>
              <a:ext uri="{FF2B5EF4-FFF2-40B4-BE49-F238E27FC236}">
                <a16:creationId xmlns:a16="http://schemas.microsoft.com/office/drawing/2014/main" id="{293203C2-5E5C-48A0-AEA1-9D030B024BB0}"/>
              </a:ext>
            </a:extLst>
          </p:cNvPr>
          <p:cNvSpPr txBox="1"/>
          <p:nvPr/>
        </p:nvSpPr>
        <p:spPr>
          <a:xfrm>
            <a:off x="7301302" y="3260728"/>
            <a:ext cx="2885194" cy="750127"/>
          </a:xfrm>
          <a:prstGeom prst="rect">
            <a:avLst/>
          </a:prstGeom>
          <a:noFill/>
        </p:spPr>
        <p:txBody>
          <a:bodyPr wrap="square" lIns="72312" tIns="36156" rIns="72312" bIns="36156" rtlCol="0">
            <a:spAutoFit/>
          </a:bodyPr>
          <a:lstStyle/>
          <a:p>
            <a:pPr marL="0" lvl="1"/>
            <a:r>
              <a:rPr lang="zh-CN" altLang="en-US" sz="4400" b="1" dirty="0">
                <a:solidFill>
                  <a:schemeClr val="bg1"/>
                </a:solidFill>
                <a:latin typeface="微软雅黑" pitchFamily="34" charset="-122"/>
                <a:ea typeface="微软雅黑" pitchFamily="34" charset="-122"/>
              </a:rPr>
              <a:t>前端技术</a:t>
            </a:r>
          </a:p>
        </p:txBody>
      </p:sp>
    </p:spTree>
    <p:extLst>
      <p:ext uri="{BB962C8B-B14F-4D97-AF65-F5344CB8AC3E}">
        <p14:creationId xmlns:p14="http://schemas.microsoft.com/office/powerpoint/2010/main" val="31648487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0-#ppt_w/2"/>
                                          </p:val>
                                        </p:tav>
                                        <p:tav tm="100000">
                                          <p:val>
                                            <p:strVal val="#ppt_x"/>
                                          </p:val>
                                        </p:tav>
                                      </p:tavLst>
                                    </p:anim>
                                    <p:anim calcmode="lin" valueType="num">
                                      <p:cBhvr additive="base">
                                        <p:cTn id="8" dur="500" fill="hold"/>
                                        <p:tgtEl>
                                          <p:spTgt spid="1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0-#ppt_w/2"/>
                                          </p:val>
                                        </p:tav>
                                        <p:tav tm="100000">
                                          <p:val>
                                            <p:strVal val="#ppt_x"/>
                                          </p:val>
                                        </p:tav>
                                      </p:tavLst>
                                    </p:anim>
                                    <p:anim calcmode="lin" valueType="num">
                                      <p:cBhvr additive="base">
                                        <p:cTn id="12" dur="500" fill="hold"/>
                                        <p:tgtEl>
                                          <p:spTgt spid="16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0-#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0-#ppt_w/2"/>
                                          </p:val>
                                        </p:tav>
                                        <p:tav tm="100000">
                                          <p:val>
                                            <p:strVal val="#ppt_x"/>
                                          </p:val>
                                        </p:tav>
                                      </p:tavLst>
                                    </p:anim>
                                    <p:anim calcmode="lin" valueType="num">
                                      <p:cBhvr additive="base">
                                        <p:cTn id="28" dur="500" fill="hold"/>
                                        <p:tgtEl>
                                          <p:spTgt spid="47"/>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fade">
                                      <p:cBhvr>
                                        <p:cTn id="32" dur="1000"/>
                                        <p:tgtEl>
                                          <p:spTgt spid="164"/>
                                        </p:tgtEl>
                                      </p:cBhvr>
                                    </p:animEffect>
                                    <p:anim calcmode="lin" valueType="num">
                                      <p:cBhvr>
                                        <p:cTn id="33" dur="1000" fill="hold"/>
                                        <p:tgtEl>
                                          <p:spTgt spid="164"/>
                                        </p:tgtEl>
                                        <p:attrNameLst>
                                          <p:attrName>ppt_x</p:attrName>
                                        </p:attrNameLst>
                                      </p:cBhvr>
                                      <p:tavLst>
                                        <p:tav tm="0">
                                          <p:val>
                                            <p:strVal val="#ppt_x"/>
                                          </p:val>
                                        </p:tav>
                                        <p:tav tm="100000">
                                          <p:val>
                                            <p:strVal val="#ppt_x"/>
                                          </p:val>
                                        </p:tav>
                                      </p:tavLst>
                                    </p:anim>
                                    <p:anim calcmode="lin" valueType="num">
                                      <p:cBhvr>
                                        <p:cTn id="34" dur="1000" fill="hold"/>
                                        <p:tgtEl>
                                          <p:spTgt spid="164"/>
                                        </p:tgtEl>
                                        <p:attrNameLst>
                                          <p:attrName>ppt_y</p:attrName>
                                        </p:attrNameLst>
                                      </p:cBhvr>
                                      <p:tavLst>
                                        <p:tav tm="0">
                                          <p:val>
                                            <p:strVal val="#ppt_y+.1"/>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63" grpId="0" animBg="1"/>
      <p:bldP spid="45" grpId="0" animBg="1"/>
      <p:bldP spid="46" grpId="0" animBg="1"/>
      <p:bldP spid="47"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83060" y="199648"/>
            <a:ext cx="707047" cy="637483"/>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框架</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20" name="矩形 47"/>
          <p:cNvSpPr>
            <a:spLocks noChangeArrowheads="1"/>
          </p:cNvSpPr>
          <p:nvPr/>
        </p:nvSpPr>
        <p:spPr bwMode="auto">
          <a:xfrm>
            <a:off x="1957051" y="2804770"/>
            <a:ext cx="2657416" cy="62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视图层的数据显示均采用数据绑定技术从逻辑层获取</a:t>
            </a:r>
            <a:endParaRPr lang="zh-CN" altLang="en-US" sz="1480" dirty="0">
              <a:solidFill>
                <a:schemeClr val="bg1">
                  <a:lumMod val="50000"/>
                </a:schemeClr>
              </a:solidFill>
              <a:sym typeface="微软雅黑" pitchFamily="34" charset="-122"/>
            </a:endParaRPr>
          </a:p>
        </p:txBody>
      </p:sp>
      <p:cxnSp>
        <p:nvCxnSpPr>
          <p:cNvPr id="21" name="直接连接符 20"/>
          <p:cNvCxnSpPr/>
          <p:nvPr/>
        </p:nvCxnSpPr>
        <p:spPr>
          <a:xfrm>
            <a:off x="1701626" y="2808805"/>
            <a:ext cx="0" cy="992169"/>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969969" y="3568066"/>
            <a:ext cx="1257657"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方正兰亭黑简体" panose="02000000000000000000" pitchFamily="2" charset="-122"/>
                <a:cs typeface="Arial" panose="020B0604020202020204" pitchFamily="34" charset="0"/>
              </a:rPr>
              <a:t>条件渲染</a:t>
            </a:r>
            <a:endPar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47"/>
          <p:cNvSpPr>
            <a:spLocks noChangeArrowheads="1"/>
          </p:cNvSpPr>
          <p:nvPr/>
        </p:nvSpPr>
        <p:spPr bwMode="auto">
          <a:xfrm>
            <a:off x="5285609" y="2752229"/>
            <a:ext cx="2657416" cy="89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在</a:t>
            </a:r>
            <a:r>
              <a:rPr lang="en-US" altLang="zh-CN" sz="1480" dirty="0" err="1">
                <a:solidFill>
                  <a:schemeClr val="bg1">
                    <a:lumMod val="50000"/>
                  </a:schemeClr>
                </a:solidFill>
              </a:rPr>
              <a:t>homepage.wxml</a:t>
            </a:r>
            <a:r>
              <a:rPr lang="zh-CN" altLang="zh-CN" sz="1480" dirty="0">
                <a:solidFill>
                  <a:schemeClr val="bg1">
                    <a:lumMod val="50000"/>
                  </a:schemeClr>
                </a:solidFill>
              </a:rPr>
              <a:t>文件中，采用</a:t>
            </a:r>
            <a:r>
              <a:rPr lang="en-US" altLang="zh-CN" sz="1480" dirty="0" err="1">
                <a:solidFill>
                  <a:schemeClr val="bg1">
                    <a:lumMod val="50000"/>
                  </a:schemeClr>
                </a:solidFill>
              </a:rPr>
              <a:t>wx:for</a:t>
            </a:r>
            <a:r>
              <a:rPr lang="zh-CN" altLang="zh-CN" sz="1480" dirty="0">
                <a:solidFill>
                  <a:schemeClr val="bg1">
                    <a:lumMod val="50000"/>
                  </a:schemeClr>
                </a:solidFill>
              </a:rPr>
              <a:t>循环调用</a:t>
            </a:r>
            <a:r>
              <a:rPr lang="en-US" altLang="zh-CN" sz="1480" dirty="0">
                <a:solidFill>
                  <a:schemeClr val="bg1">
                    <a:lumMod val="50000"/>
                  </a:schemeClr>
                </a:solidFill>
              </a:rPr>
              <a:t>item</a:t>
            </a:r>
            <a:r>
              <a:rPr lang="zh-CN" altLang="zh-CN" sz="1480" dirty="0">
                <a:solidFill>
                  <a:schemeClr val="bg1">
                    <a:lumMod val="50000"/>
                  </a:schemeClr>
                </a:solidFill>
              </a:rPr>
              <a:t>组件来添加代办事项</a:t>
            </a:r>
            <a:endParaRPr lang="zh-CN" altLang="en-US" sz="1480" dirty="0">
              <a:solidFill>
                <a:schemeClr val="bg1">
                  <a:lumMod val="50000"/>
                </a:schemeClr>
              </a:solidFill>
              <a:sym typeface="微软雅黑" pitchFamily="34" charset="-122"/>
            </a:endParaRPr>
          </a:p>
        </p:txBody>
      </p:sp>
      <p:cxnSp>
        <p:nvCxnSpPr>
          <p:cNvPr id="28" name="直接连接符 27"/>
          <p:cNvCxnSpPr/>
          <p:nvPr/>
        </p:nvCxnSpPr>
        <p:spPr>
          <a:xfrm>
            <a:off x="5030184" y="2808805"/>
            <a:ext cx="0" cy="992169"/>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264902" y="3796298"/>
            <a:ext cx="1257657"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方正兰亭黑简体" panose="02000000000000000000" pitchFamily="2" charset="-122"/>
                <a:cs typeface="Arial" panose="020B0604020202020204" pitchFamily="34" charset="0"/>
              </a:rPr>
              <a:t>事件绑定</a:t>
            </a:r>
            <a:endPar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34"/>
          <p:cNvSpPr/>
          <p:nvPr/>
        </p:nvSpPr>
        <p:spPr>
          <a:xfrm>
            <a:off x="8585026" y="2464197"/>
            <a:ext cx="1257657"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模块化</a:t>
            </a:r>
          </a:p>
        </p:txBody>
      </p:sp>
      <p:sp>
        <p:nvSpPr>
          <p:cNvPr id="36" name="矩形 47"/>
          <p:cNvSpPr>
            <a:spLocks noChangeArrowheads="1"/>
          </p:cNvSpPr>
          <p:nvPr/>
        </p:nvSpPr>
        <p:spPr bwMode="auto">
          <a:xfrm>
            <a:off x="8584302" y="2804770"/>
            <a:ext cx="2657416" cy="89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通过</a:t>
            </a:r>
            <a:r>
              <a:rPr lang="en-US" altLang="zh-CN" sz="1480" dirty="0" err="1">
                <a:solidFill>
                  <a:schemeClr val="bg1">
                    <a:lumMod val="50000"/>
                  </a:schemeClr>
                </a:solidFill>
              </a:rPr>
              <a:t>module.exports</a:t>
            </a:r>
            <a:r>
              <a:rPr lang="zh-CN" altLang="zh-CN" sz="1480" dirty="0">
                <a:solidFill>
                  <a:schemeClr val="bg1">
                    <a:lumMod val="50000"/>
                  </a:schemeClr>
                </a:solidFill>
              </a:rPr>
              <a:t>暴露对象，通过</a:t>
            </a:r>
            <a:r>
              <a:rPr lang="en-US" altLang="zh-CN" sz="1480" dirty="0">
                <a:solidFill>
                  <a:schemeClr val="bg1">
                    <a:lumMod val="50000"/>
                  </a:schemeClr>
                </a:solidFill>
              </a:rPr>
              <a:t>require</a:t>
            </a:r>
            <a:r>
              <a:rPr lang="zh-CN" altLang="zh-CN" sz="1480" dirty="0">
                <a:solidFill>
                  <a:schemeClr val="bg1">
                    <a:lumMod val="50000"/>
                  </a:schemeClr>
                </a:solidFill>
              </a:rPr>
              <a:t>来获取对象。</a:t>
            </a:r>
          </a:p>
          <a:p>
            <a:pPr>
              <a:lnSpc>
                <a:spcPct val="120000"/>
              </a:lnSpc>
              <a:spcBef>
                <a:spcPct val="0"/>
              </a:spcBef>
              <a:buNone/>
            </a:pPr>
            <a:endParaRPr lang="zh-CN" altLang="en-US" sz="1476" dirty="0">
              <a:solidFill>
                <a:schemeClr val="bg1">
                  <a:lumMod val="50000"/>
                </a:schemeClr>
              </a:solidFill>
              <a:sym typeface="微软雅黑" pitchFamily="34" charset="-122"/>
            </a:endParaRPr>
          </a:p>
        </p:txBody>
      </p:sp>
      <p:grpSp>
        <p:nvGrpSpPr>
          <p:cNvPr id="44" name="组合 43"/>
          <p:cNvGrpSpPr/>
          <p:nvPr/>
        </p:nvGrpSpPr>
        <p:grpSpPr>
          <a:xfrm>
            <a:off x="1565227" y="2581025"/>
            <a:ext cx="272798" cy="245958"/>
            <a:chOff x="3720691" y="2824413"/>
            <a:chExt cx="1341120" cy="1209172"/>
          </a:xfrm>
        </p:grpSpPr>
        <p:sp>
          <p:nvSpPr>
            <p:cNvPr id="4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4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47" name="矩形 46"/>
          <p:cNvSpPr/>
          <p:nvPr/>
        </p:nvSpPr>
        <p:spPr>
          <a:xfrm>
            <a:off x="1957776" y="2464197"/>
            <a:ext cx="1257657"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方正兰亭黑简体" panose="02000000000000000000" pitchFamily="2" charset="-122"/>
                <a:cs typeface="Arial" panose="020B0604020202020204" pitchFamily="34" charset="0"/>
              </a:rPr>
              <a:t>数据绑定</a:t>
            </a:r>
            <a:endPar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8" name="组合 47"/>
          <p:cNvGrpSpPr/>
          <p:nvPr/>
        </p:nvGrpSpPr>
        <p:grpSpPr>
          <a:xfrm>
            <a:off x="4893785" y="2581025"/>
            <a:ext cx="272798" cy="245958"/>
            <a:chOff x="3720691" y="2824413"/>
            <a:chExt cx="1341120" cy="1209172"/>
          </a:xfrm>
        </p:grpSpPr>
        <p:sp>
          <p:nvSpPr>
            <p:cNvPr id="4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5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51" name="矩形 50"/>
          <p:cNvSpPr/>
          <p:nvPr/>
        </p:nvSpPr>
        <p:spPr>
          <a:xfrm>
            <a:off x="5286334" y="2464197"/>
            <a:ext cx="1257657"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方正兰亭黑简体" panose="02000000000000000000" pitchFamily="2" charset="-122"/>
                <a:cs typeface="Arial" panose="020B0604020202020204" pitchFamily="34" charset="0"/>
              </a:rPr>
              <a:t>列表渲染</a:t>
            </a:r>
            <a:endPar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2" name="组合 51"/>
          <p:cNvGrpSpPr/>
          <p:nvPr/>
        </p:nvGrpSpPr>
        <p:grpSpPr>
          <a:xfrm>
            <a:off x="8192478" y="2581025"/>
            <a:ext cx="272798" cy="245958"/>
            <a:chOff x="3720691" y="2824413"/>
            <a:chExt cx="1341120" cy="1209172"/>
          </a:xfrm>
        </p:grpSpPr>
        <p:sp>
          <p:nvSpPr>
            <p:cNvPr id="53"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54"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55" name="组合 54"/>
          <p:cNvGrpSpPr/>
          <p:nvPr/>
        </p:nvGrpSpPr>
        <p:grpSpPr>
          <a:xfrm>
            <a:off x="1577420" y="3684895"/>
            <a:ext cx="272798" cy="245958"/>
            <a:chOff x="3720691" y="2824413"/>
            <a:chExt cx="1341120" cy="1209172"/>
          </a:xfrm>
        </p:grpSpPr>
        <p:sp>
          <p:nvSpPr>
            <p:cNvPr id="5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5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58" name="矩形 47"/>
          <p:cNvSpPr>
            <a:spLocks noChangeArrowheads="1"/>
          </p:cNvSpPr>
          <p:nvPr/>
        </p:nvSpPr>
        <p:spPr bwMode="auto">
          <a:xfrm>
            <a:off x="1969244" y="3908639"/>
            <a:ext cx="2657416" cy="89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在</a:t>
            </a:r>
            <a:r>
              <a:rPr lang="en-US" altLang="zh-CN" sz="1480" dirty="0" err="1">
                <a:solidFill>
                  <a:schemeClr val="bg1">
                    <a:lumMod val="50000"/>
                  </a:schemeClr>
                </a:solidFill>
              </a:rPr>
              <a:t>homepage.wxml</a:t>
            </a:r>
            <a:r>
              <a:rPr lang="zh-CN" altLang="zh-CN" sz="1480" dirty="0">
                <a:solidFill>
                  <a:schemeClr val="bg1">
                    <a:lumMod val="50000"/>
                  </a:schemeClr>
                </a:solidFill>
              </a:rPr>
              <a:t>页面中，采用</a:t>
            </a:r>
            <a:r>
              <a:rPr lang="en-US" altLang="zh-CN" sz="1480" dirty="0" err="1">
                <a:solidFill>
                  <a:schemeClr val="bg1">
                    <a:lumMod val="50000"/>
                  </a:schemeClr>
                </a:solidFill>
              </a:rPr>
              <a:t>wx:if</a:t>
            </a:r>
            <a:r>
              <a:rPr lang="zh-CN" altLang="zh-CN" sz="1480" dirty="0">
                <a:solidFill>
                  <a:schemeClr val="bg1">
                    <a:lumMod val="50000"/>
                  </a:schemeClr>
                </a:solidFill>
              </a:rPr>
              <a:t>条件判断</a:t>
            </a:r>
            <a:r>
              <a:rPr lang="en-US" altLang="zh-CN" sz="1480" dirty="0" err="1">
                <a:solidFill>
                  <a:schemeClr val="bg1">
                    <a:lumMod val="50000"/>
                  </a:schemeClr>
                </a:solidFill>
              </a:rPr>
              <a:t>todos</a:t>
            </a:r>
            <a:r>
              <a:rPr lang="zh-CN" altLang="zh-CN" sz="1480" dirty="0">
                <a:solidFill>
                  <a:schemeClr val="bg1">
                    <a:lumMod val="50000"/>
                  </a:schemeClr>
                </a:solidFill>
              </a:rPr>
              <a:t>数组是否有值</a:t>
            </a:r>
            <a:endParaRPr lang="zh-CN" altLang="en-US" sz="1480" dirty="0">
              <a:solidFill>
                <a:schemeClr val="bg1">
                  <a:lumMod val="50000"/>
                </a:schemeClr>
              </a:solidFill>
              <a:sym typeface="微软雅黑" pitchFamily="34" charset="-122"/>
            </a:endParaRPr>
          </a:p>
        </p:txBody>
      </p:sp>
      <p:grpSp>
        <p:nvGrpSpPr>
          <p:cNvPr id="59" name="组合 58"/>
          <p:cNvGrpSpPr/>
          <p:nvPr/>
        </p:nvGrpSpPr>
        <p:grpSpPr>
          <a:xfrm>
            <a:off x="4905978" y="3684895"/>
            <a:ext cx="272798" cy="245958"/>
            <a:chOff x="3720691" y="2824413"/>
            <a:chExt cx="1341120" cy="1209172"/>
          </a:xfrm>
        </p:grpSpPr>
        <p:sp>
          <p:nvSpPr>
            <p:cNvPr id="6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6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62" name="矩形 47"/>
          <p:cNvSpPr>
            <a:spLocks noChangeArrowheads="1"/>
          </p:cNvSpPr>
          <p:nvPr/>
        </p:nvSpPr>
        <p:spPr bwMode="auto">
          <a:xfrm>
            <a:off x="5285609" y="4169136"/>
            <a:ext cx="2657416" cy="62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小程序中许多地方用到了事件绑定，响应用户交互。</a:t>
            </a:r>
            <a:endParaRPr lang="zh-CN" altLang="en-US" sz="1480" dirty="0">
              <a:solidFill>
                <a:schemeClr val="bg1">
                  <a:lumMod val="50000"/>
                </a:schemeClr>
              </a:solidFill>
              <a:sym typeface="微软雅黑" pitchFamily="34" charset="-122"/>
            </a:endParaRPr>
          </a:p>
        </p:txBody>
      </p:sp>
      <p:sp>
        <p:nvSpPr>
          <p:cNvPr id="66" name="矩形 65">
            <a:extLst>
              <a:ext uri="{FF2B5EF4-FFF2-40B4-BE49-F238E27FC236}">
                <a16:creationId xmlns:a16="http://schemas.microsoft.com/office/drawing/2014/main" id="{D3CA1376-F98E-4D94-9C68-BDFF451A7B2B}"/>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03</a:t>
            </a:r>
            <a:endParaRPr lang="zh-CN" altLang="en-US" sz="2000" b="1" spc="300" dirty="0">
              <a:solidFill>
                <a:srgbClr val="C00000"/>
              </a:solidFill>
              <a:latin typeface="微软雅黑"/>
              <a:ea typeface="微软雅黑"/>
              <a:cs typeface="+mn-ea"/>
              <a:sym typeface="微软雅黑"/>
            </a:endParaRPr>
          </a:p>
        </p:txBody>
      </p:sp>
      <p:pic>
        <p:nvPicPr>
          <p:cNvPr id="67" name="图片 66">
            <a:extLst>
              <a:ext uri="{FF2B5EF4-FFF2-40B4-BE49-F238E27FC236}">
                <a16:creationId xmlns:a16="http://schemas.microsoft.com/office/drawing/2014/main" id="{7B73EBCB-A47A-4137-8B1B-1CED76EA70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Tree>
    <p:extLst>
      <p:ext uri="{BB962C8B-B14F-4D97-AF65-F5344CB8AC3E}">
        <p14:creationId xmlns:p14="http://schemas.microsoft.com/office/powerpoint/2010/main" val="3216700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1000"/>
                                        <p:tgtEl>
                                          <p:spTgt spid="44"/>
                                        </p:tgtEl>
                                      </p:cBhvr>
                                    </p:animEffect>
                                    <p:anim calcmode="lin" valueType="num">
                                      <p:cBhvr>
                                        <p:cTn id="17" dur="1000" fill="hold"/>
                                        <p:tgtEl>
                                          <p:spTgt spid="44"/>
                                        </p:tgtEl>
                                        <p:attrNameLst>
                                          <p:attrName>ppt_x</p:attrName>
                                        </p:attrNameLst>
                                      </p:cBhvr>
                                      <p:tavLst>
                                        <p:tav tm="0">
                                          <p:val>
                                            <p:strVal val="#ppt_x"/>
                                          </p:val>
                                        </p:tav>
                                        <p:tav tm="100000">
                                          <p:val>
                                            <p:strVal val="#ppt_x"/>
                                          </p:val>
                                        </p:tav>
                                      </p:tavLst>
                                    </p:anim>
                                    <p:anim calcmode="lin" valueType="num">
                                      <p:cBhvr>
                                        <p:cTn id="18" dur="1000" fill="hold"/>
                                        <p:tgtEl>
                                          <p:spTgt spid="44"/>
                                        </p:tgtEl>
                                        <p:attrNameLst>
                                          <p:attrName>ppt_y</p:attrName>
                                        </p:attrNameLst>
                                      </p:cBhvr>
                                      <p:tavLst>
                                        <p:tav tm="0">
                                          <p:val>
                                            <p:strVal val="#ppt_y+.1"/>
                                          </p:val>
                                        </p:tav>
                                        <p:tav tm="100000">
                                          <p:val>
                                            <p:strVal val="#ppt_y"/>
                                          </p:val>
                                        </p:tav>
                                      </p:tavLst>
                                    </p:anim>
                                  </p:childTnLst>
                                </p:cTn>
                              </p:par>
                              <p:par>
                                <p:cTn id="19" presetID="2" presetClass="entr" presetSubtype="4" fill="hold" grpId="0" nodeType="withEffect">
                                  <p:stCondLst>
                                    <p:cond delay="5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5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par>
                          <p:cTn id="27" fill="hold">
                            <p:stCondLst>
                              <p:cond delay="175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par>
                          <p:cTn id="31" fill="hold">
                            <p:stCondLst>
                              <p:cond delay="2250"/>
                            </p:stCondLst>
                            <p:childTnLst>
                              <p:par>
                                <p:cTn id="32" presetID="42" presetClass="entr" presetSubtype="0"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1000"/>
                                        <p:tgtEl>
                                          <p:spTgt spid="55"/>
                                        </p:tgtEl>
                                      </p:cBhvr>
                                    </p:animEffect>
                                    <p:anim calcmode="lin" valueType="num">
                                      <p:cBhvr>
                                        <p:cTn id="35" dur="1000" fill="hold"/>
                                        <p:tgtEl>
                                          <p:spTgt spid="55"/>
                                        </p:tgtEl>
                                        <p:attrNameLst>
                                          <p:attrName>ppt_x</p:attrName>
                                        </p:attrNameLst>
                                      </p:cBhvr>
                                      <p:tavLst>
                                        <p:tav tm="0">
                                          <p:val>
                                            <p:strVal val="#ppt_x"/>
                                          </p:val>
                                        </p:tav>
                                        <p:tav tm="100000">
                                          <p:val>
                                            <p:strVal val="#ppt_x"/>
                                          </p:val>
                                        </p:tav>
                                      </p:tavLst>
                                    </p:anim>
                                    <p:anim calcmode="lin" valueType="num">
                                      <p:cBhvr>
                                        <p:cTn id="36" dur="1000" fill="hold"/>
                                        <p:tgtEl>
                                          <p:spTgt spid="55"/>
                                        </p:tgtEl>
                                        <p:attrNameLst>
                                          <p:attrName>ppt_y</p:attrName>
                                        </p:attrNameLst>
                                      </p:cBhvr>
                                      <p:tavLst>
                                        <p:tav tm="0">
                                          <p:val>
                                            <p:strVal val="#ppt_y+.1"/>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childTnLst>
                          </p:cTn>
                        </p:par>
                        <p:par>
                          <p:cTn id="45" fill="hold">
                            <p:stCondLst>
                              <p:cond delay="3250"/>
                            </p:stCondLst>
                            <p:childTnLst>
                              <p:par>
                                <p:cTn id="46" presetID="42" presetClass="entr" presetSubtype="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1000"/>
                                        <p:tgtEl>
                                          <p:spTgt spid="48"/>
                                        </p:tgtEl>
                                      </p:cBhvr>
                                    </p:animEffect>
                                    <p:anim calcmode="lin" valueType="num">
                                      <p:cBhvr>
                                        <p:cTn id="49" dur="1000" fill="hold"/>
                                        <p:tgtEl>
                                          <p:spTgt spid="48"/>
                                        </p:tgtEl>
                                        <p:attrNameLst>
                                          <p:attrName>ppt_x</p:attrName>
                                        </p:attrNameLst>
                                      </p:cBhvr>
                                      <p:tavLst>
                                        <p:tav tm="0">
                                          <p:val>
                                            <p:strVal val="#ppt_x"/>
                                          </p:val>
                                        </p:tav>
                                        <p:tav tm="100000">
                                          <p:val>
                                            <p:strVal val="#ppt_x"/>
                                          </p:val>
                                        </p:tav>
                                      </p:tavLst>
                                    </p:anim>
                                    <p:anim calcmode="lin" valueType="num">
                                      <p:cBhvr>
                                        <p:cTn id="50" dur="1000" fill="hold"/>
                                        <p:tgtEl>
                                          <p:spTgt spid="48"/>
                                        </p:tgtEl>
                                        <p:attrNameLst>
                                          <p:attrName>ppt_y</p:attrName>
                                        </p:attrNameLst>
                                      </p:cBhvr>
                                      <p:tavLst>
                                        <p:tav tm="0">
                                          <p:val>
                                            <p:strVal val="#ppt_y+.1"/>
                                          </p:val>
                                        </p:tav>
                                        <p:tav tm="100000">
                                          <p:val>
                                            <p:strVal val="#ppt_y"/>
                                          </p:val>
                                        </p:tav>
                                      </p:tavLst>
                                    </p:anim>
                                  </p:childTnLst>
                                </p:cTn>
                              </p:par>
                              <p:par>
                                <p:cTn id="51" presetID="2" presetClass="entr" presetSubtype="4" fill="hold" grpId="0" nodeType="withEffect">
                                  <p:stCondLst>
                                    <p:cond delay="50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par>
                          <p:cTn id="59" fill="hold">
                            <p:stCondLst>
                              <p:cond delay="4250"/>
                            </p:stCondLst>
                            <p:childTnLst>
                              <p:par>
                                <p:cTn id="60" presetID="22" presetClass="entr" presetSubtype="1" fill="hold"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up)">
                                      <p:cBhvr>
                                        <p:cTn id="62" dur="500"/>
                                        <p:tgtEl>
                                          <p:spTgt spid="28"/>
                                        </p:tgtEl>
                                      </p:cBhvr>
                                    </p:animEffect>
                                  </p:childTnLst>
                                </p:cTn>
                              </p:par>
                            </p:childTnLst>
                          </p:cTn>
                        </p:par>
                        <p:par>
                          <p:cTn id="63" fill="hold">
                            <p:stCondLst>
                              <p:cond delay="4750"/>
                            </p:stCondLst>
                            <p:childTnLst>
                              <p:par>
                                <p:cTn id="64" presetID="42" presetClass="entr" presetSubtype="0" fill="hold" nodeType="after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par>
                                <p:cTn id="69" presetID="2" presetClass="entr" presetSubtype="4"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50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par>
                          <p:cTn id="77" fill="hold">
                            <p:stCondLst>
                              <p:cond delay="5750"/>
                            </p:stCondLst>
                            <p:childTnLst>
                              <p:par>
                                <p:cTn id="78" presetID="42" presetClass="entr" presetSubtype="0" fill="hold" nodeType="after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1000"/>
                                        <p:tgtEl>
                                          <p:spTgt spid="52"/>
                                        </p:tgtEl>
                                      </p:cBhvr>
                                    </p:animEffect>
                                    <p:anim calcmode="lin" valueType="num">
                                      <p:cBhvr>
                                        <p:cTn id="81" dur="1000" fill="hold"/>
                                        <p:tgtEl>
                                          <p:spTgt spid="52"/>
                                        </p:tgtEl>
                                        <p:attrNameLst>
                                          <p:attrName>ppt_x</p:attrName>
                                        </p:attrNameLst>
                                      </p:cBhvr>
                                      <p:tavLst>
                                        <p:tav tm="0">
                                          <p:val>
                                            <p:strVal val="#ppt_x"/>
                                          </p:val>
                                        </p:tav>
                                        <p:tav tm="100000">
                                          <p:val>
                                            <p:strVal val="#ppt_x"/>
                                          </p:val>
                                        </p:tav>
                                      </p:tavLst>
                                    </p:anim>
                                    <p:anim calcmode="lin" valueType="num">
                                      <p:cBhvr>
                                        <p:cTn id="82" dur="1000" fill="hold"/>
                                        <p:tgtEl>
                                          <p:spTgt spid="52"/>
                                        </p:tgtEl>
                                        <p:attrNameLst>
                                          <p:attrName>ppt_y</p:attrName>
                                        </p:attrNameLst>
                                      </p:cBhvr>
                                      <p:tavLst>
                                        <p:tav tm="0">
                                          <p:val>
                                            <p:strVal val="#ppt_y+.1"/>
                                          </p:val>
                                        </p:tav>
                                        <p:tav tm="100000">
                                          <p:val>
                                            <p:strVal val="#ppt_y"/>
                                          </p:val>
                                        </p:tav>
                                      </p:tavLst>
                                    </p:anim>
                                  </p:childTnLst>
                                </p:cTn>
                              </p:par>
                              <p:par>
                                <p:cTn id="83" presetID="2" presetClass="entr" presetSubtype="4" fill="hold" grpId="0" nodeType="withEffect">
                                  <p:stCondLst>
                                    <p:cond delay="50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500"/>
                                  </p:stCondLst>
                                  <p:childTnLst>
                                    <p:set>
                                      <p:cBhvr>
                                        <p:cTn id="88" dur="1" fill="hold">
                                          <p:stCondLst>
                                            <p:cond delay="0"/>
                                          </p:stCondLst>
                                        </p:cTn>
                                        <p:tgtEl>
                                          <p:spTgt spid="36"/>
                                        </p:tgtEl>
                                        <p:attrNameLst>
                                          <p:attrName>style.visibility</p:attrName>
                                        </p:attrNameLst>
                                      </p:cBhvr>
                                      <p:to>
                                        <p:strVal val="visible"/>
                                      </p:to>
                                    </p:set>
                                    <p:anim calcmode="lin" valueType="num">
                                      <p:cBhvr additive="base">
                                        <p:cTn id="89" dur="500" fill="hold"/>
                                        <p:tgtEl>
                                          <p:spTgt spid="36"/>
                                        </p:tgtEl>
                                        <p:attrNameLst>
                                          <p:attrName>ppt_x</p:attrName>
                                        </p:attrNameLst>
                                      </p:cBhvr>
                                      <p:tavLst>
                                        <p:tav tm="0">
                                          <p:val>
                                            <p:strVal val="#ppt_x"/>
                                          </p:val>
                                        </p:tav>
                                        <p:tav tm="100000">
                                          <p:val>
                                            <p:strVal val="#ppt_x"/>
                                          </p:val>
                                        </p:tav>
                                      </p:tavLst>
                                    </p:anim>
                                    <p:anim calcmode="lin" valueType="num">
                                      <p:cBhvr additive="base">
                                        <p:cTn id="90" dur="500" fill="hold"/>
                                        <p:tgtEl>
                                          <p:spTgt spid="3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additive="base">
                                        <p:cTn id="93" dur="500" fill="hold"/>
                                        <p:tgtEl>
                                          <p:spTgt spid="67"/>
                                        </p:tgtEl>
                                        <p:attrNameLst>
                                          <p:attrName>ppt_x</p:attrName>
                                        </p:attrNameLst>
                                      </p:cBhvr>
                                      <p:tavLst>
                                        <p:tav tm="0">
                                          <p:val>
                                            <p:strVal val="#ppt_x"/>
                                          </p:val>
                                        </p:tav>
                                        <p:tav tm="100000">
                                          <p:val>
                                            <p:strVal val="#ppt_x"/>
                                          </p:val>
                                        </p:tav>
                                      </p:tavLst>
                                    </p:anim>
                                    <p:anim calcmode="lin" valueType="num">
                                      <p:cBhvr additive="base">
                                        <p:cTn id="9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7" grpId="0"/>
      <p:bldP spid="29" grpId="0"/>
      <p:bldP spid="35" grpId="0"/>
      <p:bldP spid="36" grpId="0"/>
      <p:bldP spid="47" grpId="0"/>
      <p:bldP spid="51" grpId="0"/>
      <p:bldP spid="58"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83060" y="199648"/>
            <a:ext cx="707047" cy="637483"/>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自定义组件</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66" name="矩形 65">
            <a:extLst>
              <a:ext uri="{FF2B5EF4-FFF2-40B4-BE49-F238E27FC236}">
                <a16:creationId xmlns:a16="http://schemas.microsoft.com/office/drawing/2014/main" id="{D3CA1376-F98E-4D94-9C68-BDFF451A7B2B}"/>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03</a:t>
            </a:r>
            <a:endParaRPr lang="zh-CN" altLang="en-US" sz="2000" b="1" spc="300" dirty="0">
              <a:solidFill>
                <a:srgbClr val="C00000"/>
              </a:solidFill>
              <a:latin typeface="微软雅黑"/>
              <a:ea typeface="微软雅黑"/>
              <a:cs typeface="+mn-ea"/>
              <a:sym typeface="微软雅黑"/>
            </a:endParaRPr>
          </a:p>
        </p:txBody>
      </p:sp>
      <p:pic>
        <p:nvPicPr>
          <p:cNvPr id="40" name="图片 39">
            <a:extLst>
              <a:ext uri="{FF2B5EF4-FFF2-40B4-BE49-F238E27FC236}">
                <a16:creationId xmlns:a16="http://schemas.microsoft.com/office/drawing/2014/main" id="{69D40FAC-8820-4D9B-99EA-7B913D9E3F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
        <p:nvSpPr>
          <p:cNvPr id="2" name="文本框 1">
            <a:extLst>
              <a:ext uri="{FF2B5EF4-FFF2-40B4-BE49-F238E27FC236}">
                <a16:creationId xmlns:a16="http://schemas.microsoft.com/office/drawing/2014/main" id="{3BCE2EBA-F593-4E31-B40A-24278817AB25}"/>
              </a:ext>
            </a:extLst>
          </p:cNvPr>
          <p:cNvSpPr txBox="1"/>
          <p:nvPr/>
        </p:nvSpPr>
        <p:spPr>
          <a:xfrm>
            <a:off x="1676847" y="5050798"/>
            <a:ext cx="8784976" cy="1754326"/>
          </a:xfrm>
          <a:prstGeom prst="rect">
            <a:avLst/>
          </a:prstGeom>
          <a:noFill/>
        </p:spPr>
        <p:txBody>
          <a:bodyPr wrap="square" rtlCol="0">
            <a:spAutoFit/>
          </a:bodyPr>
          <a:lstStyle/>
          <a:p>
            <a:pPr algn="just">
              <a:lnSpc>
                <a:spcPct val="150000"/>
              </a:lnSpc>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除了使用小程序提供的八类组件外，“番茄自制区”小程序自定义了</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item</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组件</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用于</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homepage</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页面显示添加的待办事项。在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item.js</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中定义了组件的属性值，内部数据和方法。</a:t>
            </a:r>
          </a:p>
          <a:p>
            <a:endParaRPr lang="zh-CN" altLang="en-US" dirty="0"/>
          </a:p>
        </p:txBody>
      </p:sp>
      <p:pic>
        <p:nvPicPr>
          <p:cNvPr id="5122" name="图片 1">
            <a:extLst>
              <a:ext uri="{FF2B5EF4-FFF2-40B4-BE49-F238E27FC236}">
                <a16:creationId xmlns:a16="http://schemas.microsoft.com/office/drawing/2014/main" id="{D0E55227-BCA3-421A-A786-BD114A3FE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895" y="1263675"/>
            <a:ext cx="30861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id="{DC3234E9-C259-416A-82CE-29980677A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335" y="1816125"/>
            <a:ext cx="3733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633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846941" y="4291973"/>
            <a:ext cx="735984" cy="663573"/>
            <a:chOff x="3720691" y="2824413"/>
            <a:chExt cx="1341120" cy="1209172"/>
          </a:xfrm>
        </p:grpSpPr>
        <p:sp>
          <p:nvSpPr>
            <p:cNvPr id="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2900983" y="3962115"/>
            <a:ext cx="933898" cy="842013"/>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en-US" altLang="zh-CN" dirty="0">
                <a:solidFill>
                  <a:srgbClr val="C00000"/>
                </a:solidFill>
                <a:latin typeface="微软雅黑" pitchFamily="34" charset="-122"/>
                <a:ea typeface="微软雅黑" pitchFamily="34" charset="-122"/>
              </a:rPr>
              <a:t>API</a:t>
            </a:r>
            <a:r>
              <a:rPr lang="zh-CN" altLang="en-US" dirty="0">
                <a:solidFill>
                  <a:srgbClr val="C00000"/>
                </a:solidFill>
                <a:latin typeface="微软雅黑" pitchFamily="34" charset="-122"/>
                <a:ea typeface="微软雅黑" pitchFamily="34" charset="-122"/>
              </a:rPr>
              <a:t>接口</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14"/>
          <p:cNvGrpSpPr/>
          <p:nvPr/>
        </p:nvGrpSpPr>
        <p:grpSpPr>
          <a:xfrm>
            <a:off x="3256378" y="2573948"/>
            <a:ext cx="2429637" cy="2190593"/>
            <a:chOff x="3001243" y="2824413"/>
            <a:chExt cx="1341120" cy="1209172"/>
          </a:xfrm>
        </p:grpSpPr>
        <p:grpSp>
          <p:nvGrpSpPr>
            <p:cNvPr id="16" name="组合 15"/>
            <p:cNvGrpSpPr/>
            <p:nvPr/>
          </p:nvGrpSpPr>
          <p:grpSpPr>
            <a:xfrm>
              <a:off x="3001243" y="2824413"/>
              <a:ext cx="1341120" cy="1209172"/>
              <a:chOff x="3720691" y="2824413"/>
              <a:chExt cx="1341120" cy="1209172"/>
            </a:xfrm>
          </p:grpSpPr>
          <p:sp>
            <p:nvSpPr>
              <p:cNvPr id="1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9"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7" name="Freeform 5"/>
            <p:cNvSpPr>
              <a:spLocks/>
            </p:cNvSpPr>
            <p:nvPr/>
          </p:nvSpPr>
          <p:spPr bwMode="auto">
            <a:xfrm rot="12638635">
              <a:off x="3175023" y="2830745"/>
              <a:ext cx="1020383" cy="64571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 name="connsiteX0" fmla="*/ 7850 w 10000"/>
                <a:gd name="connsiteY0" fmla="*/ 9461 h 9993"/>
                <a:gd name="connsiteX1" fmla="*/ 7500 w 10000"/>
                <a:gd name="connsiteY1" fmla="*/ 9850 h 9993"/>
                <a:gd name="connsiteX2" fmla="*/ 7000 w 10000"/>
                <a:gd name="connsiteY2" fmla="*/ 9993 h 9993"/>
                <a:gd name="connsiteX3" fmla="*/ 2978 w 10000"/>
                <a:gd name="connsiteY3" fmla="*/ 9993 h 9993"/>
                <a:gd name="connsiteX4" fmla="*/ 2500 w 10000"/>
                <a:gd name="connsiteY4" fmla="*/ 9850 h 9993"/>
                <a:gd name="connsiteX5" fmla="*/ 2150 w 10000"/>
                <a:gd name="connsiteY5" fmla="*/ 9457 h 9993"/>
                <a:gd name="connsiteX6" fmla="*/ 0 w 10000"/>
                <a:gd name="connsiteY6" fmla="*/ 4997 h 9993"/>
                <a:gd name="connsiteX7" fmla="*/ 131 w 10000"/>
                <a:gd name="connsiteY7" fmla="*/ 4449 h 9993"/>
                <a:gd name="connsiteX8" fmla="*/ 2142 w 10000"/>
                <a:gd name="connsiteY8" fmla="*/ 549 h 9993"/>
                <a:gd name="connsiteX9" fmla="*/ 2500 w 10000"/>
                <a:gd name="connsiteY9" fmla="*/ 148 h 9993"/>
                <a:gd name="connsiteX10" fmla="*/ 2956 w 10000"/>
                <a:gd name="connsiteY10" fmla="*/ 1 h 9993"/>
                <a:gd name="connsiteX11" fmla="*/ 6993 w 10000"/>
                <a:gd name="connsiteY11" fmla="*/ 1 h 9993"/>
                <a:gd name="connsiteX12" fmla="*/ 7500 w 10000"/>
                <a:gd name="connsiteY12" fmla="*/ 148 h 9993"/>
                <a:gd name="connsiteX13" fmla="*/ 7850 w 10000"/>
                <a:gd name="connsiteY13" fmla="*/ 537 h 9993"/>
                <a:gd name="connsiteX14" fmla="*/ 9861 w 10000"/>
                <a:gd name="connsiteY14" fmla="*/ 4437 h 9993"/>
                <a:gd name="connsiteX15" fmla="*/ 10000 w 10000"/>
                <a:gd name="connsiteY15" fmla="*/ 4997 h 9993"/>
                <a:gd name="connsiteX16" fmla="*/ 9858 w 10000"/>
                <a:gd name="connsiteY16" fmla="*/ 5561 h 9993"/>
                <a:gd name="connsiteX17" fmla="*/ 7850 w 10000"/>
                <a:gd name="connsiteY17" fmla="*/ 9461 h 9993"/>
                <a:gd name="connsiteX0" fmla="*/ 7719 w 9869"/>
                <a:gd name="connsiteY0" fmla="*/ 9468 h 10000"/>
                <a:gd name="connsiteX1" fmla="*/ 7369 w 9869"/>
                <a:gd name="connsiteY1" fmla="*/ 9857 h 10000"/>
                <a:gd name="connsiteX2" fmla="*/ 6869 w 9869"/>
                <a:gd name="connsiteY2" fmla="*/ 10000 h 10000"/>
                <a:gd name="connsiteX3" fmla="*/ 2847 w 9869"/>
                <a:gd name="connsiteY3" fmla="*/ 10000 h 10000"/>
                <a:gd name="connsiteX4" fmla="*/ 2369 w 9869"/>
                <a:gd name="connsiteY4" fmla="*/ 9857 h 10000"/>
                <a:gd name="connsiteX5" fmla="*/ 2019 w 9869"/>
                <a:gd name="connsiteY5" fmla="*/ 9464 h 10000"/>
                <a:gd name="connsiteX6" fmla="*/ 0 w 9869"/>
                <a:gd name="connsiteY6" fmla="*/ 4452 h 10000"/>
                <a:gd name="connsiteX7" fmla="*/ 2011 w 9869"/>
                <a:gd name="connsiteY7" fmla="*/ 549 h 10000"/>
                <a:gd name="connsiteX8" fmla="*/ 2369 w 9869"/>
                <a:gd name="connsiteY8" fmla="*/ 148 h 10000"/>
                <a:gd name="connsiteX9" fmla="*/ 2825 w 9869"/>
                <a:gd name="connsiteY9" fmla="*/ 1 h 10000"/>
                <a:gd name="connsiteX10" fmla="*/ 6862 w 9869"/>
                <a:gd name="connsiteY10" fmla="*/ 1 h 10000"/>
                <a:gd name="connsiteX11" fmla="*/ 7369 w 9869"/>
                <a:gd name="connsiteY11" fmla="*/ 148 h 10000"/>
                <a:gd name="connsiteX12" fmla="*/ 7719 w 9869"/>
                <a:gd name="connsiteY12" fmla="*/ 537 h 10000"/>
                <a:gd name="connsiteX13" fmla="*/ 9730 w 9869"/>
                <a:gd name="connsiteY13" fmla="*/ 4440 h 10000"/>
                <a:gd name="connsiteX14" fmla="*/ 9869 w 9869"/>
                <a:gd name="connsiteY14" fmla="*/ 5001 h 10000"/>
                <a:gd name="connsiteX15" fmla="*/ 9727 w 9869"/>
                <a:gd name="connsiteY15" fmla="*/ 5565 h 10000"/>
                <a:gd name="connsiteX16" fmla="*/ 7719 w 9869"/>
                <a:gd name="connsiteY16" fmla="*/ 9468 h 10000"/>
                <a:gd name="connsiteX0" fmla="*/ 5783 w 7962"/>
                <a:gd name="connsiteY0" fmla="*/ 9468 h 10000"/>
                <a:gd name="connsiteX1" fmla="*/ 5429 w 7962"/>
                <a:gd name="connsiteY1" fmla="*/ 9857 h 10000"/>
                <a:gd name="connsiteX2" fmla="*/ 4922 w 7962"/>
                <a:gd name="connsiteY2" fmla="*/ 10000 h 10000"/>
                <a:gd name="connsiteX3" fmla="*/ 847 w 7962"/>
                <a:gd name="connsiteY3" fmla="*/ 10000 h 10000"/>
                <a:gd name="connsiteX4" fmla="*/ 362 w 7962"/>
                <a:gd name="connsiteY4" fmla="*/ 9857 h 10000"/>
                <a:gd name="connsiteX5" fmla="*/ 8 w 7962"/>
                <a:gd name="connsiteY5" fmla="*/ 9464 h 10000"/>
                <a:gd name="connsiteX6" fmla="*/ 0 w 7962"/>
                <a:gd name="connsiteY6" fmla="*/ 549 h 10000"/>
                <a:gd name="connsiteX7" fmla="*/ 362 w 7962"/>
                <a:gd name="connsiteY7" fmla="*/ 148 h 10000"/>
                <a:gd name="connsiteX8" fmla="*/ 824 w 7962"/>
                <a:gd name="connsiteY8" fmla="*/ 1 h 10000"/>
                <a:gd name="connsiteX9" fmla="*/ 4915 w 7962"/>
                <a:gd name="connsiteY9" fmla="*/ 1 h 10000"/>
                <a:gd name="connsiteX10" fmla="*/ 5429 w 7962"/>
                <a:gd name="connsiteY10" fmla="*/ 148 h 10000"/>
                <a:gd name="connsiteX11" fmla="*/ 5783 w 7962"/>
                <a:gd name="connsiteY11" fmla="*/ 537 h 10000"/>
                <a:gd name="connsiteX12" fmla="*/ 7821 w 7962"/>
                <a:gd name="connsiteY12" fmla="*/ 4440 h 10000"/>
                <a:gd name="connsiteX13" fmla="*/ 7962 w 7962"/>
                <a:gd name="connsiteY13" fmla="*/ 5001 h 10000"/>
                <a:gd name="connsiteX14" fmla="*/ 7818 w 7962"/>
                <a:gd name="connsiteY14" fmla="*/ 5565 h 10000"/>
                <a:gd name="connsiteX15" fmla="*/ 5783 w 7962"/>
                <a:gd name="connsiteY15" fmla="*/ 9468 h 10000"/>
                <a:gd name="connsiteX0" fmla="*/ 7253 w 9990"/>
                <a:gd name="connsiteY0" fmla="*/ 10060 h 10592"/>
                <a:gd name="connsiteX1" fmla="*/ 6809 w 9990"/>
                <a:gd name="connsiteY1" fmla="*/ 10449 h 10592"/>
                <a:gd name="connsiteX2" fmla="*/ 6172 w 9990"/>
                <a:gd name="connsiteY2" fmla="*/ 10592 h 10592"/>
                <a:gd name="connsiteX3" fmla="*/ 1054 w 9990"/>
                <a:gd name="connsiteY3" fmla="*/ 10592 h 10592"/>
                <a:gd name="connsiteX4" fmla="*/ 445 w 9990"/>
                <a:gd name="connsiteY4" fmla="*/ 10449 h 10592"/>
                <a:gd name="connsiteX5" fmla="*/ 0 w 9990"/>
                <a:gd name="connsiteY5" fmla="*/ 10056 h 10592"/>
                <a:gd name="connsiteX6" fmla="*/ 445 w 9990"/>
                <a:gd name="connsiteY6" fmla="*/ 740 h 10592"/>
                <a:gd name="connsiteX7" fmla="*/ 1025 w 9990"/>
                <a:gd name="connsiteY7" fmla="*/ 593 h 10592"/>
                <a:gd name="connsiteX8" fmla="*/ 6163 w 9990"/>
                <a:gd name="connsiteY8" fmla="*/ 593 h 10592"/>
                <a:gd name="connsiteX9" fmla="*/ 6809 w 9990"/>
                <a:gd name="connsiteY9" fmla="*/ 740 h 10592"/>
                <a:gd name="connsiteX10" fmla="*/ 7253 w 9990"/>
                <a:gd name="connsiteY10" fmla="*/ 1129 h 10592"/>
                <a:gd name="connsiteX11" fmla="*/ 9813 w 9990"/>
                <a:gd name="connsiteY11" fmla="*/ 5032 h 10592"/>
                <a:gd name="connsiteX12" fmla="*/ 9990 w 9990"/>
                <a:gd name="connsiteY12" fmla="*/ 5593 h 10592"/>
                <a:gd name="connsiteX13" fmla="*/ 9809 w 9990"/>
                <a:gd name="connsiteY13" fmla="*/ 6157 h 10592"/>
                <a:gd name="connsiteX14" fmla="*/ 7253 w 9990"/>
                <a:gd name="connsiteY14" fmla="*/ 10060 h 10592"/>
                <a:gd name="connsiteX0" fmla="*/ 7260 w 10000"/>
                <a:gd name="connsiteY0" fmla="*/ 8939 h 9441"/>
                <a:gd name="connsiteX1" fmla="*/ 6816 w 10000"/>
                <a:gd name="connsiteY1" fmla="*/ 9306 h 9441"/>
                <a:gd name="connsiteX2" fmla="*/ 6178 w 10000"/>
                <a:gd name="connsiteY2" fmla="*/ 9441 h 9441"/>
                <a:gd name="connsiteX3" fmla="*/ 1055 w 10000"/>
                <a:gd name="connsiteY3" fmla="*/ 9441 h 9441"/>
                <a:gd name="connsiteX4" fmla="*/ 445 w 10000"/>
                <a:gd name="connsiteY4" fmla="*/ 9306 h 9441"/>
                <a:gd name="connsiteX5" fmla="*/ 0 w 10000"/>
                <a:gd name="connsiteY5" fmla="*/ 8935 h 9441"/>
                <a:gd name="connsiteX6" fmla="*/ 1026 w 10000"/>
                <a:gd name="connsiteY6" fmla="*/ 1 h 9441"/>
                <a:gd name="connsiteX7" fmla="*/ 6169 w 10000"/>
                <a:gd name="connsiteY7" fmla="*/ 1 h 9441"/>
                <a:gd name="connsiteX8" fmla="*/ 6816 w 10000"/>
                <a:gd name="connsiteY8" fmla="*/ 140 h 9441"/>
                <a:gd name="connsiteX9" fmla="*/ 7260 w 10000"/>
                <a:gd name="connsiteY9" fmla="*/ 507 h 9441"/>
                <a:gd name="connsiteX10" fmla="*/ 9823 w 10000"/>
                <a:gd name="connsiteY10" fmla="*/ 4192 h 9441"/>
                <a:gd name="connsiteX11" fmla="*/ 10000 w 10000"/>
                <a:gd name="connsiteY11" fmla="*/ 4721 h 9441"/>
                <a:gd name="connsiteX12" fmla="*/ 9819 w 10000"/>
                <a:gd name="connsiteY12" fmla="*/ 5254 h 9441"/>
                <a:gd name="connsiteX13" fmla="*/ 7260 w 10000"/>
                <a:gd name="connsiteY13" fmla="*/ 8939 h 9441"/>
                <a:gd name="connsiteX0" fmla="*/ 7260 w 10000"/>
                <a:gd name="connsiteY0" fmla="*/ 9468 h 10000"/>
                <a:gd name="connsiteX1" fmla="*/ 6816 w 10000"/>
                <a:gd name="connsiteY1" fmla="*/ 9857 h 10000"/>
                <a:gd name="connsiteX2" fmla="*/ 6178 w 10000"/>
                <a:gd name="connsiteY2" fmla="*/ 10000 h 10000"/>
                <a:gd name="connsiteX3" fmla="*/ 1055 w 10000"/>
                <a:gd name="connsiteY3" fmla="*/ 10000 h 10000"/>
                <a:gd name="connsiteX4" fmla="*/ 445 w 10000"/>
                <a:gd name="connsiteY4" fmla="*/ 9857 h 10000"/>
                <a:gd name="connsiteX5" fmla="*/ 0 w 10000"/>
                <a:gd name="connsiteY5" fmla="*/ 9464 h 10000"/>
                <a:gd name="connsiteX6" fmla="*/ 6169 w 10000"/>
                <a:gd name="connsiteY6" fmla="*/ 1 h 10000"/>
                <a:gd name="connsiteX7" fmla="*/ 6816 w 10000"/>
                <a:gd name="connsiteY7" fmla="*/ 148 h 10000"/>
                <a:gd name="connsiteX8" fmla="*/ 7260 w 10000"/>
                <a:gd name="connsiteY8" fmla="*/ 537 h 10000"/>
                <a:gd name="connsiteX9" fmla="*/ 9823 w 10000"/>
                <a:gd name="connsiteY9" fmla="*/ 4440 h 10000"/>
                <a:gd name="connsiteX10" fmla="*/ 10000 w 10000"/>
                <a:gd name="connsiteY10" fmla="*/ 5001 h 10000"/>
                <a:gd name="connsiteX11" fmla="*/ 9819 w 10000"/>
                <a:gd name="connsiteY11" fmla="*/ 5565 h 10000"/>
                <a:gd name="connsiteX12" fmla="*/ 7260 w 10000"/>
                <a:gd name="connsiteY12" fmla="*/ 9468 h 10000"/>
                <a:gd name="connsiteX0" fmla="*/ 7260 w 10000"/>
                <a:gd name="connsiteY0" fmla="*/ 9320 h 9852"/>
                <a:gd name="connsiteX1" fmla="*/ 6816 w 10000"/>
                <a:gd name="connsiteY1" fmla="*/ 9709 h 9852"/>
                <a:gd name="connsiteX2" fmla="*/ 6178 w 10000"/>
                <a:gd name="connsiteY2" fmla="*/ 9852 h 9852"/>
                <a:gd name="connsiteX3" fmla="*/ 1055 w 10000"/>
                <a:gd name="connsiteY3" fmla="*/ 9852 h 9852"/>
                <a:gd name="connsiteX4" fmla="*/ 445 w 10000"/>
                <a:gd name="connsiteY4" fmla="*/ 9709 h 9852"/>
                <a:gd name="connsiteX5" fmla="*/ 0 w 10000"/>
                <a:gd name="connsiteY5" fmla="*/ 9316 h 9852"/>
                <a:gd name="connsiteX6" fmla="*/ 6816 w 10000"/>
                <a:gd name="connsiteY6" fmla="*/ 0 h 9852"/>
                <a:gd name="connsiteX7" fmla="*/ 7260 w 10000"/>
                <a:gd name="connsiteY7" fmla="*/ 389 h 9852"/>
                <a:gd name="connsiteX8" fmla="*/ 9823 w 10000"/>
                <a:gd name="connsiteY8" fmla="*/ 4292 h 9852"/>
                <a:gd name="connsiteX9" fmla="*/ 10000 w 10000"/>
                <a:gd name="connsiteY9" fmla="*/ 4853 h 9852"/>
                <a:gd name="connsiteX10" fmla="*/ 9819 w 10000"/>
                <a:gd name="connsiteY10" fmla="*/ 5417 h 9852"/>
                <a:gd name="connsiteX11" fmla="*/ 7260 w 10000"/>
                <a:gd name="connsiteY11" fmla="*/ 9320 h 9852"/>
                <a:gd name="connsiteX0" fmla="*/ 7260 w 10000"/>
                <a:gd name="connsiteY0" fmla="*/ 9065 h 9605"/>
                <a:gd name="connsiteX1" fmla="*/ 6816 w 10000"/>
                <a:gd name="connsiteY1" fmla="*/ 9460 h 9605"/>
                <a:gd name="connsiteX2" fmla="*/ 6178 w 10000"/>
                <a:gd name="connsiteY2" fmla="*/ 9605 h 9605"/>
                <a:gd name="connsiteX3" fmla="*/ 1055 w 10000"/>
                <a:gd name="connsiteY3" fmla="*/ 9605 h 9605"/>
                <a:gd name="connsiteX4" fmla="*/ 445 w 10000"/>
                <a:gd name="connsiteY4" fmla="*/ 9460 h 9605"/>
                <a:gd name="connsiteX5" fmla="*/ 0 w 10000"/>
                <a:gd name="connsiteY5" fmla="*/ 9061 h 9605"/>
                <a:gd name="connsiteX6" fmla="*/ 7260 w 10000"/>
                <a:gd name="connsiteY6" fmla="*/ 0 h 9605"/>
                <a:gd name="connsiteX7" fmla="*/ 9823 w 10000"/>
                <a:gd name="connsiteY7" fmla="*/ 3961 h 9605"/>
                <a:gd name="connsiteX8" fmla="*/ 10000 w 10000"/>
                <a:gd name="connsiteY8" fmla="*/ 4531 h 9605"/>
                <a:gd name="connsiteX9" fmla="*/ 9819 w 10000"/>
                <a:gd name="connsiteY9" fmla="*/ 5103 h 9605"/>
                <a:gd name="connsiteX10" fmla="*/ 7260 w 10000"/>
                <a:gd name="connsiteY10" fmla="*/ 9065 h 9605"/>
                <a:gd name="connsiteX0" fmla="*/ 7260 w 10000"/>
                <a:gd name="connsiteY0" fmla="*/ 5314 h 5876"/>
                <a:gd name="connsiteX1" fmla="*/ 6816 w 10000"/>
                <a:gd name="connsiteY1" fmla="*/ 5725 h 5876"/>
                <a:gd name="connsiteX2" fmla="*/ 6178 w 10000"/>
                <a:gd name="connsiteY2" fmla="*/ 5876 h 5876"/>
                <a:gd name="connsiteX3" fmla="*/ 1055 w 10000"/>
                <a:gd name="connsiteY3" fmla="*/ 5876 h 5876"/>
                <a:gd name="connsiteX4" fmla="*/ 445 w 10000"/>
                <a:gd name="connsiteY4" fmla="*/ 5725 h 5876"/>
                <a:gd name="connsiteX5" fmla="*/ 0 w 10000"/>
                <a:gd name="connsiteY5" fmla="*/ 5310 h 5876"/>
                <a:gd name="connsiteX6" fmla="*/ 9823 w 10000"/>
                <a:gd name="connsiteY6" fmla="*/ 0 h 5876"/>
                <a:gd name="connsiteX7" fmla="*/ 10000 w 10000"/>
                <a:gd name="connsiteY7" fmla="*/ 593 h 5876"/>
                <a:gd name="connsiteX8" fmla="*/ 9819 w 10000"/>
                <a:gd name="connsiteY8" fmla="*/ 1189 h 5876"/>
                <a:gd name="connsiteX9" fmla="*/ 7260 w 10000"/>
                <a:gd name="connsiteY9" fmla="*/ 5314 h 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5876">
                  <a:moveTo>
                    <a:pt x="7260" y="5314"/>
                  </a:moveTo>
                  <a:cubicBezTo>
                    <a:pt x="7153" y="5478"/>
                    <a:pt x="7007" y="5621"/>
                    <a:pt x="6816" y="5725"/>
                  </a:cubicBezTo>
                  <a:cubicBezTo>
                    <a:pt x="6616" y="5832"/>
                    <a:pt x="6396" y="5880"/>
                    <a:pt x="6178" y="5876"/>
                  </a:cubicBezTo>
                  <a:lnTo>
                    <a:pt x="1055" y="5876"/>
                  </a:lnTo>
                  <a:cubicBezTo>
                    <a:pt x="851" y="5876"/>
                    <a:pt x="637" y="5829"/>
                    <a:pt x="445" y="5725"/>
                  </a:cubicBezTo>
                  <a:cubicBezTo>
                    <a:pt x="254" y="5621"/>
                    <a:pt x="102" y="5478"/>
                    <a:pt x="0" y="5310"/>
                  </a:cubicBezTo>
                  <a:cubicBezTo>
                    <a:pt x="1563" y="4356"/>
                    <a:pt x="8156" y="786"/>
                    <a:pt x="9823" y="0"/>
                  </a:cubicBezTo>
                  <a:cubicBezTo>
                    <a:pt x="9935" y="173"/>
                    <a:pt x="10000" y="377"/>
                    <a:pt x="10000" y="593"/>
                  </a:cubicBezTo>
                  <a:cubicBezTo>
                    <a:pt x="10000" y="814"/>
                    <a:pt x="9935" y="1017"/>
                    <a:pt x="9819" y="1189"/>
                  </a:cubicBezTo>
                  <a:lnTo>
                    <a:pt x="7260" y="5314"/>
                  </a:lnTo>
                  <a:close/>
                </a:path>
              </a:pathLst>
            </a:custGeom>
            <a:solidFill>
              <a:srgbClr val="C00000"/>
            </a:solidFill>
            <a:ln w="12700" cap="flat">
              <a:noFill/>
              <a:prstDash val="solid"/>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20" name="标题 4"/>
          <p:cNvSpPr txBox="1">
            <a:spLocks/>
          </p:cNvSpPr>
          <p:nvPr/>
        </p:nvSpPr>
        <p:spPr>
          <a:xfrm>
            <a:off x="2952673" y="3532216"/>
            <a:ext cx="3037047" cy="499248"/>
          </a:xfrm>
          <a:prstGeom prst="rect">
            <a:avLst/>
          </a:prstGeom>
        </p:spPr>
        <p:txBody>
          <a:bodyPr vert="horz" lIns="96416" tIns="48208" rIns="96416" bIns="482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531" b="1" dirty="0">
                <a:solidFill>
                  <a:srgbClr val="C00000"/>
                </a:solidFill>
                <a:latin typeface="微软雅黑" panose="020B0503020204020204" pitchFamily="34" charset="-122"/>
                <a:ea typeface="微软雅黑" panose="020B0503020204020204" pitchFamily="34" charset="-122"/>
              </a:rPr>
              <a:t>API</a:t>
            </a:r>
            <a:r>
              <a:rPr lang="zh-CN" altLang="en-US" sz="2531" b="1" dirty="0">
                <a:solidFill>
                  <a:srgbClr val="C00000"/>
                </a:solidFill>
                <a:latin typeface="微软雅黑" panose="020B0503020204020204" pitchFamily="34" charset="-122"/>
                <a:ea typeface="微软雅黑" panose="020B0503020204020204" pitchFamily="34" charset="-122"/>
              </a:rPr>
              <a:t>接口</a:t>
            </a:r>
          </a:p>
        </p:txBody>
      </p:sp>
      <p:grpSp>
        <p:nvGrpSpPr>
          <p:cNvPr id="22" name="组合 21"/>
          <p:cNvGrpSpPr/>
          <p:nvPr/>
        </p:nvGrpSpPr>
        <p:grpSpPr>
          <a:xfrm>
            <a:off x="3736285" y="2353253"/>
            <a:ext cx="497170" cy="448255"/>
            <a:chOff x="3720691" y="2824413"/>
            <a:chExt cx="1341120" cy="1209172"/>
          </a:xfrm>
        </p:grpSpPr>
        <p:sp>
          <p:nvSpPr>
            <p:cNvPr id="23"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24"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31" name="组合 30"/>
          <p:cNvGrpSpPr/>
          <p:nvPr/>
        </p:nvGrpSpPr>
        <p:grpSpPr>
          <a:xfrm>
            <a:off x="6293425" y="2441004"/>
            <a:ext cx="707047" cy="637483"/>
            <a:chOff x="5424755" y="1340768"/>
            <a:chExt cx="670560" cy="604586"/>
          </a:xfrm>
        </p:grpSpPr>
        <p:grpSp>
          <p:nvGrpSpPr>
            <p:cNvPr id="32" name="组合 31"/>
            <p:cNvGrpSpPr/>
            <p:nvPr/>
          </p:nvGrpSpPr>
          <p:grpSpPr>
            <a:xfrm>
              <a:off x="5424755" y="1340768"/>
              <a:ext cx="670560" cy="604586"/>
              <a:chOff x="5424755" y="1340768"/>
              <a:chExt cx="670560" cy="604586"/>
            </a:xfrm>
          </p:grpSpPr>
          <p:grpSp>
            <p:nvGrpSpPr>
              <p:cNvPr id="34" name="组合 33"/>
              <p:cNvGrpSpPr/>
              <p:nvPr/>
            </p:nvGrpSpPr>
            <p:grpSpPr>
              <a:xfrm>
                <a:off x="5424755" y="1340768"/>
                <a:ext cx="670560" cy="604586"/>
                <a:chOff x="3720691" y="2824413"/>
                <a:chExt cx="1341120" cy="1209172"/>
              </a:xfrm>
            </p:grpSpPr>
            <p:sp>
              <p:nvSpPr>
                <p:cNvPr id="3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sp>
              <p:nvSpPr>
                <p:cNvPr id="3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35"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33" name="TextBox 7"/>
            <p:cNvSpPr>
              <a:spLocks noChangeArrowheads="1"/>
            </p:cNvSpPr>
            <p:nvPr/>
          </p:nvSpPr>
          <p:spPr bwMode="auto">
            <a:xfrm>
              <a:off x="5472003" y="1484784"/>
              <a:ext cx="576064"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rPr>
                <a:t>01</a:t>
              </a:r>
              <a:endParaRPr lang="zh-CN" altLang="en-US"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endParaRPr>
            </a:p>
          </p:txBody>
        </p:sp>
      </p:grpSp>
      <p:sp>
        <p:nvSpPr>
          <p:cNvPr id="38" name="矩形 37"/>
          <p:cNvSpPr/>
          <p:nvPr/>
        </p:nvSpPr>
        <p:spPr>
          <a:xfrm>
            <a:off x="7192350" y="2277326"/>
            <a:ext cx="1636203" cy="374348"/>
          </a:xfrm>
          <a:prstGeom prst="rect">
            <a:avLst/>
          </a:prstGeom>
        </p:spPr>
        <p:txBody>
          <a:bodyPr wrap="square" lIns="96406" tIns="48204" rIns="96406" bIns="48204">
            <a:spAutoFit/>
          </a:bodyPr>
          <a:lstStyle/>
          <a:p>
            <a:r>
              <a:rPr lang="zh-CN" altLang="en-US" b="1" dirty="0">
                <a:solidFill>
                  <a:srgbClr val="C00000"/>
                </a:solidFill>
                <a:latin typeface="微软雅黑" pitchFamily="34" charset="-122"/>
                <a:ea typeface="微软雅黑" pitchFamily="34" charset="-122"/>
              </a:rPr>
              <a:t>数据</a:t>
            </a:r>
            <a:r>
              <a:rPr lang="en-US" altLang="zh-CN" b="1" dirty="0">
                <a:solidFill>
                  <a:srgbClr val="C00000"/>
                </a:solidFill>
                <a:latin typeface="微软雅黑" pitchFamily="34" charset="-122"/>
                <a:ea typeface="微软雅黑" pitchFamily="34" charset="-122"/>
              </a:rPr>
              <a:t>API</a:t>
            </a:r>
          </a:p>
        </p:txBody>
      </p:sp>
      <p:sp>
        <p:nvSpPr>
          <p:cNvPr id="39" name="矩形 47"/>
          <p:cNvSpPr>
            <a:spLocks noChangeArrowheads="1"/>
          </p:cNvSpPr>
          <p:nvPr/>
        </p:nvSpPr>
        <p:spPr bwMode="auto">
          <a:xfrm>
            <a:off x="7192350" y="2617899"/>
            <a:ext cx="3352940" cy="62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小程序用到了本地数据缓存，同异步数据缓存</a:t>
            </a:r>
            <a:r>
              <a:rPr lang="en-US" altLang="zh-CN" sz="1480" dirty="0">
                <a:solidFill>
                  <a:schemeClr val="bg1">
                    <a:lumMod val="50000"/>
                  </a:schemeClr>
                </a:solidFill>
              </a:rPr>
              <a:t>API</a:t>
            </a:r>
            <a:r>
              <a:rPr lang="zh-CN" altLang="en-US" sz="1476" dirty="0">
                <a:solidFill>
                  <a:schemeClr val="bg1">
                    <a:lumMod val="50000"/>
                  </a:schemeClr>
                </a:solidFill>
                <a:sym typeface="微软雅黑" pitchFamily="34" charset="-122"/>
              </a:rPr>
              <a:t>。</a:t>
            </a:r>
          </a:p>
        </p:txBody>
      </p:sp>
      <p:grpSp>
        <p:nvGrpSpPr>
          <p:cNvPr id="40" name="组合 39"/>
          <p:cNvGrpSpPr/>
          <p:nvPr/>
        </p:nvGrpSpPr>
        <p:grpSpPr>
          <a:xfrm>
            <a:off x="6293425" y="3435880"/>
            <a:ext cx="707047" cy="637483"/>
            <a:chOff x="5424755" y="1340768"/>
            <a:chExt cx="670560" cy="604586"/>
          </a:xfrm>
        </p:grpSpPr>
        <p:grpSp>
          <p:nvGrpSpPr>
            <p:cNvPr id="41" name="组合 40"/>
            <p:cNvGrpSpPr/>
            <p:nvPr/>
          </p:nvGrpSpPr>
          <p:grpSpPr>
            <a:xfrm>
              <a:off x="5424755" y="1340768"/>
              <a:ext cx="670560" cy="604586"/>
              <a:chOff x="5424755" y="1340768"/>
              <a:chExt cx="670560" cy="604586"/>
            </a:xfrm>
          </p:grpSpPr>
          <p:grpSp>
            <p:nvGrpSpPr>
              <p:cNvPr id="43" name="组合 42"/>
              <p:cNvGrpSpPr/>
              <p:nvPr/>
            </p:nvGrpSpPr>
            <p:grpSpPr>
              <a:xfrm>
                <a:off x="5424755" y="1340768"/>
                <a:ext cx="670560" cy="604586"/>
                <a:chOff x="3720691" y="2824413"/>
                <a:chExt cx="1341120" cy="1209172"/>
              </a:xfrm>
            </p:grpSpPr>
            <p:sp>
              <p:nvSpPr>
                <p:cNvPr id="4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sp>
              <p:nvSpPr>
                <p:cNvPr id="4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4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42" name="TextBox 7"/>
            <p:cNvSpPr>
              <a:spLocks noChangeArrowheads="1"/>
            </p:cNvSpPr>
            <p:nvPr/>
          </p:nvSpPr>
          <p:spPr bwMode="auto">
            <a:xfrm>
              <a:off x="5472003" y="1484784"/>
              <a:ext cx="576064"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rPr>
                <a:t>02</a:t>
              </a:r>
              <a:endParaRPr lang="zh-CN" altLang="en-US"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endParaRPr>
            </a:p>
          </p:txBody>
        </p:sp>
      </p:grpSp>
      <p:sp>
        <p:nvSpPr>
          <p:cNvPr id="47" name="矩形 46"/>
          <p:cNvSpPr/>
          <p:nvPr/>
        </p:nvSpPr>
        <p:spPr>
          <a:xfrm>
            <a:off x="7192350" y="3272202"/>
            <a:ext cx="1636203" cy="374348"/>
          </a:xfrm>
          <a:prstGeom prst="rect">
            <a:avLst/>
          </a:prstGeom>
        </p:spPr>
        <p:txBody>
          <a:bodyPr wrap="square" lIns="96406" tIns="48204" rIns="96406" bIns="48204">
            <a:spAutoFit/>
          </a:bodyPr>
          <a:lstStyle/>
          <a:p>
            <a:r>
              <a:rPr lang="zh-CN" altLang="en-US" b="1" dirty="0">
                <a:solidFill>
                  <a:srgbClr val="C00000"/>
                </a:solidFill>
                <a:latin typeface="微软雅黑" pitchFamily="34" charset="-122"/>
                <a:ea typeface="微软雅黑" pitchFamily="34" charset="-122"/>
              </a:rPr>
              <a:t>界面</a:t>
            </a:r>
            <a:r>
              <a:rPr lang="en-US" altLang="zh-CN" b="1" dirty="0">
                <a:solidFill>
                  <a:srgbClr val="C00000"/>
                </a:solidFill>
                <a:latin typeface="微软雅黑" pitchFamily="34" charset="-122"/>
                <a:ea typeface="微软雅黑" pitchFamily="34" charset="-122"/>
              </a:rPr>
              <a:t>API</a:t>
            </a:r>
          </a:p>
        </p:txBody>
      </p:sp>
      <p:sp>
        <p:nvSpPr>
          <p:cNvPr id="48" name="矩形 47"/>
          <p:cNvSpPr>
            <a:spLocks noChangeArrowheads="1"/>
          </p:cNvSpPr>
          <p:nvPr/>
        </p:nvSpPr>
        <p:spPr bwMode="auto">
          <a:xfrm>
            <a:off x="7192350" y="3612776"/>
            <a:ext cx="3352940" cy="62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80" dirty="0">
                <a:solidFill>
                  <a:schemeClr val="bg1">
                    <a:lumMod val="50000"/>
                  </a:schemeClr>
                </a:solidFill>
              </a:rPr>
              <a:t>我们在小程序的多处设置了</a:t>
            </a:r>
            <a:r>
              <a:rPr lang="en-US" altLang="zh-CN" sz="1480" dirty="0">
                <a:solidFill>
                  <a:schemeClr val="bg1">
                    <a:lumMod val="50000"/>
                  </a:schemeClr>
                </a:solidFill>
              </a:rPr>
              <a:t>Toast</a:t>
            </a:r>
            <a:r>
              <a:rPr lang="zh-CN" altLang="zh-CN" sz="1480" dirty="0">
                <a:solidFill>
                  <a:schemeClr val="bg1">
                    <a:lumMod val="50000"/>
                  </a:schemeClr>
                </a:solidFill>
              </a:rPr>
              <a:t>消息提示框</a:t>
            </a:r>
            <a:r>
              <a:rPr lang="zh-CN" altLang="en-US" sz="1480" dirty="0">
                <a:solidFill>
                  <a:schemeClr val="bg1">
                    <a:lumMod val="50000"/>
                  </a:schemeClr>
                </a:solidFill>
                <a:sym typeface="微软雅黑" pitchFamily="34" charset="-122"/>
              </a:rPr>
              <a:t>。</a:t>
            </a:r>
          </a:p>
        </p:txBody>
      </p:sp>
      <p:grpSp>
        <p:nvGrpSpPr>
          <p:cNvPr id="52" name="组合 51"/>
          <p:cNvGrpSpPr/>
          <p:nvPr/>
        </p:nvGrpSpPr>
        <p:grpSpPr>
          <a:xfrm>
            <a:off x="6293425" y="4419002"/>
            <a:ext cx="707047" cy="637483"/>
            <a:chOff x="5424755" y="1340768"/>
            <a:chExt cx="670560" cy="604586"/>
          </a:xfrm>
        </p:grpSpPr>
        <p:grpSp>
          <p:nvGrpSpPr>
            <p:cNvPr id="53" name="组合 52"/>
            <p:cNvGrpSpPr/>
            <p:nvPr/>
          </p:nvGrpSpPr>
          <p:grpSpPr>
            <a:xfrm>
              <a:off x="5424755" y="1340768"/>
              <a:ext cx="670560" cy="604586"/>
              <a:chOff x="5424755" y="1340768"/>
              <a:chExt cx="670560" cy="604586"/>
            </a:xfrm>
          </p:grpSpPr>
          <p:grpSp>
            <p:nvGrpSpPr>
              <p:cNvPr id="55" name="组合 54"/>
              <p:cNvGrpSpPr/>
              <p:nvPr/>
            </p:nvGrpSpPr>
            <p:grpSpPr>
              <a:xfrm>
                <a:off x="5424755" y="1340768"/>
                <a:ext cx="670560" cy="604586"/>
                <a:chOff x="3720691" y="2824413"/>
                <a:chExt cx="1341120" cy="1209172"/>
              </a:xfrm>
            </p:grpSpPr>
            <p:sp>
              <p:nvSpPr>
                <p:cNvPr id="57"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sp>
              <p:nvSpPr>
                <p:cNvPr id="58"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56"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54" name="TextBox 7"/>
            <p:cNvSpPr>
              <a:spLocks noChangeArrowheads="1"/>
            </p:cNvSpPr>
            <p:nvPr/>
          </p:nvSpPr>
          <p:spPr bwMode="auto">
            <a:xfrm>
              <a:off x="5472003" y="1484784"/>
              <a:ext cx="576064"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rPr>
                <a:t>03</a:t>
              </a:r>
              <a:endParaRPr lang="zh-CN" altLang="en-US"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endParaRPr>
            </a:p>
          </p:txBody>
        </p:sp>
      </p:grpSp>
      <p:sp>
        <p:nvSpPr>
          <p:cNvPr id="59" name="矩形 58"/>
          <p:cNvSpPr/>
          <p:nvPr/>
        </p:nvSpPr>
        <p:spPr>
          <a:xfrm>
            <a:off x="7192350" y="4255324"/>
            <a:ext cx="1636203" cy="374348"/>
          </a:xfrm>
          <a:prstGeom prst="rect">
            <a:avLst/>
          </a:prstGeom>
        </p:spPr>
        <p:txBody>
          <a:bodyPr wrap="square" lIns="96406" tIns="48204" rIns="96406" bIns="48204">
            <a:spAutoFit/>
          </a:bodyPr>
          <a:lstStyle/>
          <a:p>
            <a:r>
              <a:rPr lang="zh-CN" altLang="en-US" b="1" dirty="0">
                <a:solidFill>
                  <a:srgbClr val="C00000"/>
                </a:solidFill>
                <a:latin typeface="微软雅黑" pitchFamily="34" charset="-122"/>
                <a:ea typeface="微软雅黑" pitchFamily="34" charset="-122"/>
              </a:rPr>
              <a:t>设备</a:t>
            </a:r>
            <a:r>
              <a:rPr lang="en-US" altLang="zh-CN" b="1" dirty="0">
                <a:solidFill>
                  <a:srgbClr val="C00000"/>
                </a:solidFill>
                <a:latin typeface="微软雅黑" pitchFamily="34" charset="-122"/>
                <a:ea typeface="微软雅黑" pitchFamily="34" charset="-122"/>
              </a:rPr>
              <a:t>API</a:t>
            </a:r>
          </a:p>
        </p:txBody>
      </p:sp>
      <p:sp>
        <p:nvSpPr>
          <p:cNvPr id="60" name="矩形 59"/>
          <p:cNvSpPr>
            <a:spLocks noChangeArrowheads="1"/>
          </p:cNvSpPr>
          <p:nvPr/>
        </p:nvSpPr>
        <p:spPr bwMode="auto">
          <a:xfrm>
            <a:off x="7192350" y="4595898"/>
            <a:ext cx="3352940" cy="34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76" dirty="0">
                <a:solidFill>
                  <a:schemeClr val="bg1">
                    <a:lumMod val="50000"/>
                  </a:schemeClr>
                </a:solidFill>
                <a:sym typeface="微软雅黑" pitchFamily="34" charset="-122"/>
              </a:rPr>
              <a:t>获取屏幕宽高数据</a:t>
            </a:r>
          </a:p>
        </p:txBody>
      </p:sp>
      <p:grpSp>
        <p:nvGrpSpPr>
          <p:cNvPr id="76" name="组合 75"/>
          <p:cNvGrpSpPr/>
          <p:nvPr/>
        </p:nvGrpSpPr>
        <p:grpSpPr>
          <a:xfrm>
            <a:off x="5078606" y="2505105"/>
            <a:ext cx="293532" cy="194551"/>
            <a:chOff x="9482595" y="2565731"/>
            <a:chExt cx="278384" cy="184511"/>
          </a:xfrm>
        </p:grpSpPr>
        <p:sp>
          <p:nvSpPr>
            <p:cNvPr id="77" name="椭圆 76"/>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583060" y="199648"/>
            <a:ext cx="707047" cy="637483"/>
            <a:chOff x="5424755" y="1340768"/>
            <a:chExt cx="670560" cy="604586"/>
          </a:xfrm>
        </p:grpSpPr>
        <p:grpSp>
          <p:nvGrpSpPr>
            <p:cNvPr id="80" name="组合 79"/>
            <p:cNvGrpSpPr/>
            <p:nvPr/>
          </p:nvGrpSpPr>
          <p:grpSpPr>
            <a:xfrm>
              <a:off x="5424755" y="1340768"/>
              <a:ext cx="670560" cy="604586"/>
              <a:chOff x="3720691" y="2824413"/>
              <a:chExt cx="1341120" cy="1209172"/>
            </a:xfrm>
          </p:grpSpPr>
          <p:sp>
            <p:nvSpPr>
              <p:cNvPr id="83"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4"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82"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矩形 70">
            <a:extLst>
              <a:ext uri="{FF2B5EF4-FFF2-40B4-BE49-F238E27FC236}">
                <a16:creationId xmlns:a16="http://schemas.microsoft.com/office/drawing/2014/main" id="{07EEBD08-ABC1-41E1-A747-727551796E15}"/>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03</a:t>
            </a:r>
            <a:endParaRPr lang="zh-CN" altLang="en-US" sz="2000" b="1" spc="300" dirty="0">
              <a:solidFill>
                <a:srgbClr val="C00000"/>
              </a:solidFill>
              <a:latin typeface="微软雅黑"/>
              <a:ea typeface="微软雅黑"/>
              <a:cs typeface="+mn-ea"/>
              <a:sym typeface="微软雅黑"/>
            </a:endParaRPr>
          </a:p>
        </p:txBody>
      </p:sp>
      <p:pic>
        <p:nvPicPr>
          <p:cNvPr id="72" name="图片 71">
            <a:extLst>
              <a:ext uri="{FF2B5EF4-FFF2-40B4-BE49-F238E27FC236}">
                <a16:creationId xmlns:a16="http://schemas.microsoft.com/office/drawing/2014/main" id="{A905CB3B-EC62-40CD-9B64-737E1532C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Tree>
    <p:extLst>
      <p:ext uri="{BB962C8B-B14F-4D97-AF65-F5344CB8AC3E}">
        <p14:creationId xmlns:p14="http://schemas.microsoft.com/office/powerpoint/2010/main" val="41631568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32" presetClass="emph" presetSubtype="0" fill="hold" nodeType="afterEffect">
                                  <p:stCondLst>
                                    <p:cond delay="0"/>
                                  </p:stCondLst>
                                  <p:childTnLst>
                                    <p:animRot by="120000">
                                      <p:cBhvr>
                                        <p:cTn id="20" dur="100" fill="hold">
                                          <p:stCondLst>
                                            <p:cond delay="0"/>
                                          </p:stCondLst>
                                        </p:cTn>
                                        <p:tgtEl>
                                          <p:spTgt spid="15"/>
                                        </p:tgtEl>
                                        <p:attrNameLst>
                                          <p:attrName>r</p:attrName>
                                        </p:attrNameLst>
                                      </p:cBhvr>
                                    </p:animRot>
                                    <p:animRot by="-240000">
                                      <p:cBhvr>
                                        <p:cTn id="21" dur="200" fill="hold">
                                          <p:stCondLst>
                                            <p:cond delay="200"/>
                                          </p:stCondLst>
                                        </p:cTn>
                                        <p:tgtEl>
                                          <p:spTgt spid="15"/>
                                        </p:tgtEl>
                                        <p:attrNameLst>
                                          <p:attrName>r</p:attrName>
                                        </p:attrNameLst>
                                      </p:cBhvr>
                                    </p:animRot>
                                    <p:animRot by="240000">
                                      <p:cBhvr>
                                        <p:cTn id="22" dur="200" fill="hold">
                                          <p:stCondLst>
                                            <p:cond delay="400"/>
                                          </p:stCondLst>
                                        </p:cTn>
                                        <p:tgtEl>
                                          <p:spTgt spid="15"/>
                                        </p:tgtEl>
                                        <p:attrNameLst>
                                          <p:attrName>r</p:attrName>
                                        </p:attrNameLst>
                                      </p:cBhvr>
                                    </p:animRot>
                                    <p:animRot by="-240000">
                                      <p:cBhvr>
                                        <p:cTn id="23" dur="200" fill="hold">
                                          <p:stCondLst>
                                            <p:cond delay="600"/>
                                          </p:stCondLst>
                                        </p:cTn>
                                        <p:tgtEl>
                                          <p:spTgt spid="15"/>
                                        </p:tgtEl>
                                        <p:attrNameLst>
                                          <p:attrName>r</p:attrName>
                                        </p:attrNameLst>
                                      </p:cBhvr>
                                    </p:animRot>
                                    <p:animRot by="120000">
                                      <p:cBhvr>
                                        <p:cTn id="24" dur="200" fill="hold">
                                          <p:stCondLst>
                                            <p:cond delay="800"/>
                                          </p:stCondLst>
                                        </p:cTn>
                                        <p:tgtEl>
                                          <p:spTgt spid="15"/>
                                        </p:tgtEl>
                                        <p:attrNameLst>
                                          <p:attrName>r</p:attrName>
                                        </p:attrNameLst>
                                      </p:cBhvr>
                                    </p:animRot>
                                  </p:childTnLst>
                                </p:cTn>
                              </p:par>
                              <p:par>
                                <p:cTn id="25" presetID="53" presetClass="entr" presetSubtype="16" fill="hold" grpId="0"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31" presetClass="entr" presetSubtype="0" fill="hold" nodeType="withEffect">
                                  <p:stCondLst>
                                    <p:cond delay="500"/>
                                  </p:stCondLst>
                                  <p:childTnLst>
                                    <p:set>
                                      <p:cBhvr>
                                        <p:cTn id="31" dur="1" fill="hold">
                                          <p:stCondLst>
                                            <p:cond delay="0"/>
                                          </p:stCondLst>
                                        </p:cTn>
                                        <p:tgtEl>
                                          <p:spTgt spid="22"/>
                                        </p:tgtEl>
                                        <p:attrNameLst>
                                          <p:attrName>style.visibility</p:attrName>
                                        </p:attrNameLst>
                                      </p:cBhvr>
                                      <p:to>
                                        <p:strVal val="visible"/>
                                      </p:to>
                                    </p:set>
                                    <p:anim calcmode="lin" valueType="num">
                                      <p:cBhvr>
                                        <p:cTn id="32" dur="1000" fill="hold"/>
                                        <p:tgtEl>
                                          <p:spTgt spid="22"/>
                                        </p:tgtEl>
                                        <p:attrNameLst>
                                          <p:attrName>ppt_w</p:attrName>
                                        </p:attrNameLst>
                                      </p:cBhvr>
                                      <p:tavLst>
                                        <p:tav tm="0">
                                          <p:val>
                                            <p:fltVal val="0"/>
                                          </p:val>
                                        </p:tav>
                                        <p:tav tm="100000">
                                          <p:val>
                                            <p:strVal val="#ppt_w"/>
                                          </p:val>
                                        </p:tav>
                                      </p:tavLst>
                                    </p:anim>
                                    <p:anim calcmode="lin" valueType="num">
                                      <p:cBhvr>
                                        <p:cTn id="33" dur="1000" fill="hold"/>
                                        <p:tgtEl>
                                          <p:spTgt spid="22"/>
                                        </p:tgtEl>
                                        <p:attrNameLst>
                                          <p:attrName>ppt_h</p:attrName>
                                        </p:attrNameLst>
                                      </p:cBhvr>
                                      <p:tavLst>
                                        <p:tav tm="0">
                                          <p:val>
                                            <p:fltVal val="0"/>
                                          </p:val>
                                        </p:tav>
                                        <p:tav tm="100000">
                                          <p:val>
                                            <p:strVal val="#ppt_h"/>
                                          </p:val>
                                        </p:tav>
                                      </p:tavLst>
                                    </p:anim>
                                    <p:anim calcmode="lin" valueType="num">
                                      <p:cBhvr>
                                        <p:cTn id="34" dur="1000" fill="hold"/>
                                        <p:tgtEl>
                                          <p:spTgt spid="22"/>
                                        </p:tgtEl>
                                        <p:attrNameLst>
                                          <p:attrName>style.rotation</p:attrName>
                                        </p:attrNameLst>
                                      </p:cBhvr>
                                      <p:tavLst>
                                        <p:tav tm="0">
                                          <p:val>
                                            <p:fltVal val="90"/>
                                          </p:val>
                                        </p:tav>
                                        <p:tav tm="100000">
                                          <p:val>
                                            <p:fltVal val="0"/>
                                          </p:val>
                                        </p:tav>
                                      </p:tavLst>
                                    </p:anim>
                                    <p:animEffect transition="in" filter="fade">
                                      <p:cBhvr>
                                        <p:cTn id="35" dur="1000"/>
                                        <p:tgtEl>
                                          <p:spTgt spid="22"/>
                                        </p:tgtEl>
                                      </p:cBhvr>
                                    </p:animEffect>
                                  </p:childTnLst>
                                </p:cTn>
                              </p:par>
                              <p:par>
                                <p:cTn id="36" presetID="31" presetClass="entr" presetSubtype="0" fill="hold" nodeType="withEffect">
                                  <p:stCondLst>
                                    <p:cond delay="500"/>
                                  </p:stCondLst>
                                  <p:childTnLst>
                                    <p:set>
                                      <p:cBhvr>
                                        <p:cTn id="37" dur="1" fill="hold">
                                          <p:stCondLst>
                                            <p:cond delay="0"/>
                                          </p:stCondLst>
                                        </p:cTn>
                                        <p:tgtEl>
                                          <p:spTgt spid="25"/>
                                        </p:tgtEl>
                                        <p:attrNameLst>
                                          <p:attrName>style.visibility</p:attrName>
                                        </p:attrNameLst>
                                      </p:cBhvr>
                                      <p:to>
                                        <p:strVal val="visible"/>
                                      </p:to>
                                    </p:set>
                                    <p:anim calcmode="lin" valueType="num">
                                      <p:cBhvr>
                                        <p:cTn id="38" dur="1000" fill="hold"/>
                                        <p:tgtEl>
                                          <p:spTgt spid="25"/>
                                        </p:tgtEl>
                                        <p:attrNameLst>
                                          <p:attrName>ppt_w</p:attrName>
                                        </p:attrNameLst>
                                      </p:cBhvr>
                                      <p:tavLst>
                                        <p:tav tm="0">
                                          <p:val>
                                            <p:fltVal val="0"/>
                                          </p:val>
                                        </p:tav>
                                        <p:tav tm="100000">
                                          <p:val>
                                            <p:strVal val="#ppt_w"/>
                                          </p:val>
                                        </p:tav>
                                      </p:tavLst>
                                    </p:anim>
                                    <p:anim calcmode="lin" valueType="num">
                                      <p:cBhvr>
                                        <p:cTn id="39" dur="1000" fill="hold"/>
                                        <p:tgtEl>
                                          <p:spTgt spid="25"/>
                                        </p:tgtEl>
                                        <p:attrNameLst>
                                          <p:attrName>ppt_h</p:attrName>
                                        </p:attrNameLst>
                                      </p:cBhvr>
                                      <p:tavLst>
                                        <p:tav tm="0">
                                          <p:val>
                                            <p:fltVal val="0"/>
                                          </p:val>
                                        </p:tav>
                                        <p:tav tm="100000">
                                          <p:val>
                                            <p:strVal val="#ppt_h"/>
                                          </p:val>
                                        </p:tav>
                                      </p:tavLst>
                                    </p:anim>
                                    <p:anim calcmode="lin" valueType="num">
                                      <p:cBhvr>
                                        <p:cTn id="40" dur="1000" fill="hold"/>
                                        <p:tgtEl>
                                          <p:spTgt spid="25"/>
                                        </p:tgtEl>
                                        <p:attrNameLst>
                                          <p:attrName>style.rotation</p:attrName>
                                        </p:attrNameLst>
                                      </p:cBhvr>
                                      <p:tavLst>
                                        <p:tav tm="0">
                                          <p:val>
                                            <p:fltVal val="90"/>
                                          </p:val>
                                        </p:tav>
                                        <p:tav tm="100000">
                                          <p:val>
                                            <p:fltVal val="0"/>
                                          </p:val>
                                        </p:tav>
                                      </p:tavLst>
                                    </p:anim>
                                    <p:animEffect transition="in" filter="fade">
                                      <p:cBhvr>
                                        <p:cTn id="41" dur="1000"/>
                                        <p:tgtEl>
                                          <p:spTgt spid="25"/>
                                        </p:tgtEl>
                                      </p:cBhvr>
                                    </p:animEffect>
                                  </p:childTnLst>
                                </p:cTn>
                              </p:par>
                              <p:par>
                                <p:cTn id="42" presetID="31" presetClass="entr" presetSubtype="0" fill="hold" nodeType="withEffect">
                                  <p:stCondLst>
                                    <p:cond delay="500"/>
                                  </p:stCondLst>
                                  <p:childTnLst>
                                    <p:set>
                                      <p:cBhvr>
                                        <p:cTn id="43" dur="1" fill="hold">
                                          <p:stCondLst>
                                            <p:cond delay="0"/>
                                          </p:stCondLst>
                                        </p:cTn>
                                        <p:tgtEl>
                                          <p:spTgt spid="28"/>
                                        </p:tgtEl>
                                        <p:attrNameLst>
                                          <p:attrName>style.visibility</p:attrName>
                                        </p:attrNameLst>
                                      </p:cBhvr>
                                      <p:to>
                                        <p:strVal val="visible"/>
                                      </p:to>
                                    </p:set>
                                    <p:anim calcmode="lin" valueType="num">
                                      <p:cBhvr>
                                        <p:cTn id="44" dur="1000" fill="hold"/>
                                        <p:tgtEl>
                                          <p:spTgt spid="28"/>
                                        </p:tgtEl>
                                        <p:attrNameLst>
                                          <p:attrName>ppt_w</p:attrName>
                                        </p:attrNameLst>
                                      </p:cBhvr>
                                      <p:tavLst>
                                        <p:tav tm="0">
                                          <p:val>
                                            <p:fltVal val="0"/>
                                          </p:val>
                                        </p:tav>
                                        <p:tav tm="100000">
                                          <p:val>
                                            <p:strVal val="#ppt_w"/>
                                          </p:val>
                                        </p:tav>
                                      </p:tavLst>
                                    </p:anim>
                                    <p:anim calcmode="lin" valueType="num">
                                      <p:cBhvr>
                                        <p:cTn id="45" dur="1000" fill="hold"/>
                                        <p:tgtEl>
                                          <p:spTgt spid="28"/>
                                        </p:tgtEl>
                                        <p:attrNameLst>
                                          <p:attrName>ppt_h</p:attrName>
                                        </p:attrNameLst>
                                      </p:cBhvr>
                                      <p:tavLst>
                                        <p:tav tm="0">
                                          <p:val>
                                            <p:fltVal val="0"/>
                                          </p:val>
                                        </p:tav>
                                        <p:tav tm="100000">
                                          <p:val>
                                            <p:strVal val="#ppt_h"/>
                                          </p:val>
                                        </p:tav>
                                      </p:tavLst>
                                    </p:anim>
                                    <p:anim calcmode="lin" valueType="num">
                                      <p:cBhvr>
                                        <p:cTn id="46" dur="1000" fill="hold"/>
                                        <p:tgtEl>
                                          <p:spTgt spid="28"/>
                                        </p:tgtEl>
                                        <p:attrNameLst>
                                          <p:attrName>style.rotation</p:attrName>
                                        </p:attrNameLst>
                                      </p:cBhvr>
                                      <p:tavLst>
                                        <p:tav tm="0">
                                          <p:val>
                                            <p:fltVal val="90"/>
                                          </p:val>
                                        </p:tav>
                                        <p:tav tm="100000">
                                          <p:val>
                                            <p:fltVal val="0"/>
                                          </p:val>
                                        </p:tav>
                                      </p:tavLst>
                                    </p:anim>
                                    <p:animEffect transition="in" filter="fade">
                                      <p:cBhvr>
                                        <p:cTn id="47" dur="1000"/>
                                        <p:tgtEl>
                                          <p:spTgt spid="28"/>
                                        </p:tgtEl>
                                      </p:cBhvr>
                                    </p:animEffect>
                                  </p:childTnLst>
                                </p:cTn>
                              </p:par>
                            </p:childTnLst>
                          </p:cTn>
                        </p:par>
                        <p:par>
                          <p:cTn id="48" fill="hold">
                            <p:stCondLst>
                              <p:cond delay="2750"/>
                            </p:stCondLst>
                            <p:childTnLst>
                              <p:par>
                                <p:cTn id="49" presetID="49" presetClass="entr" presetSubtype="0" decel="10000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par>
                                <p:cTn id="55" presetID="14" presetClass="entr" presetSubtype="10" fill="hold" grpId="0" nodeType="withEffect">
                                  <p:stCondLst>
                                    <p:cond delay="500"/>
                                  </p:stCondLst>
                                  <p:childTnLst>
                                    <p:set>
                                      <p:cBhvr>
                                        <p:cTn id="56" dur="1" fill="hold">
                                          <p:stCondLst>
                                            <p:cond delay="0"/>
                                          </p:stCondLst>
                                        </p:cTn>
                                        <p:tgtEl>
                                          <p:spTgt spid="38"/>
                                        </p:tgtEl>
                                        <p:attrNameLst>
                                          <p:attrName>style.visibility</p:attrName>
                                        </p:attrNameLst>
                                      </p:cBhvr>
                                      <p:to>
                                        <p:strVal val="visible"/>
                                      </p:to>
                                    </p:set>
                                    <p:animEffect transition="in" filter="randombar(horizontal)">
                                      <p:cBhvr>
                                        <p:cTn id="57" dur="400"/>
                                        <p:tgtEl>
                                          <p:spTgt spid="38"/>
                                        </p:tgtEl>
                                      </p:cBhvr>
                                    </p:animEffect>
                                  </p:childTnLst>
                                </p:cTn>
                              </p:par>
                              <p:par>
                                <p:cTn id="58" presetID="14" presetClass="entr" presetSubtype="10" fill="hold" grpId="0" nodeType="withEffect">
                                  <p:stCondLst>
                                    <p:cond delay="500"/>
                                  </p:stCondLst>
                                  <p:childTnLst>
                                    <p:set>
                                      <p:cBhvr>
                                        <p:cTn id="59" dur="1" fill="hold">
                                          <p:stCondLst>
                                            <p:cond delay="0"/>
                                          </p:stCondLst>
                                        </p:cTn>
                                        <p:tgtEl>
                                          <p:spTgt spid="39"/>
                                        </p:tgtEl>
                                        <p:attrNameLst>
                                          <p:attrName>style.visibility</p:attrName>
                                        </p:attrNameLst>
                                      </p:cBhvr>
                                      <p:to>
                                        <p:strVal val="visible"/>
                                      </p:to>
                                    </p:set>
                                    <p:animEffect transition="in" filter="randombar(horizontal)">
                                      <p:cBhvr>
                                        <p:cTn id="60" dur="400"/>
                                        <p:tgtEl>
                                          <p:spTgt spid="39"/>
                                        </p:tgtEl>
                                      </p:cBhvr>
                                    </p:animEffect>
                                  </p:childTnLst>
                                </p:cTn>
                              </p:par>
                            </p:childTnLst>
                          </p:cTn>
                        </p:par>
                        <p:par>
                          <p:cTn id="61" fill="hold">
                            <p:stCondLst>
                              <p:cond delay="3650"/>
                            </p:stCondLst>
                            <p:childTnLst>
                              <p:par>
                                <p:cTn id="62" presetID="49" presetClass="entr" presetSubtype="0" decel="100000"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 calcmode="lin" valueType="num">
                                      <p:cBhvr>
                                        <p:cTn id="66" dur="500" fill="hold"/>
                                        <p:tgtEl>
                                          <p:spTgt spid="40"/>
                                        </p:tgtEl>
                                        <p:attrNameLst>
                                          <p:attrName>style.rotation</p:attrName>
                                        </p:attrNameLst>
                                      </p:cBhvr>
                                      <p:tavLst>
                                        <p:tav tm="0">
                                          <p:val>
                                            <p:fltVal val="360"/>
                                          </p:val>
                                        </p:tav>
                                        <p:tav tm="100000">
                                          <p:val>
                                            <p:fltVal val="0"/>
                                          </p:val>
                                        </p:tav>
                                      </p:tavLst>
                                    </p:anim>
                                    <p:animEffect transition="in" filter="fade">
                                      <p:cBhvr>
                                        <p:cTn id="67" dur="500"/>
                                        <p:tgtEl>
                                          <p:spTgt spid="40"/>
                                        </p:tgtEl>
                                      </p:cBhvr>
                                    </p:animEffect>
                                  </p:childTnLst>
                                </p:cTn>
                              </p:par>
                              <p:par>
                                <p:cTn id="68" presetID="14" presetClass="entr" presetSubtype="10" fill="hold" grpId="0" nodeType="withEffect">
                                  <p:stCondLst>
                                    <p:cond delay="500"/>
                                  </p:stCondLst>
                                  <p:childTnLst>
                                    <p:set>
                                      <p:cBhvr>
                                        <p:cTn id="69" dur="1" fill="hold">
                                          <p:stCondLst>
                                            <p:cond delay="0"/>
                                          </p:stCondLst>
                                        </p:cTn>
                                        <p:tgtEl>
                                          <p:spTgt spid="47"/>
                                        </p:tgtEl>
                                        <p:attrNameLst>
                                          <p:attrName>style.visibility</p:attrName>
                                        </p:attrNameLst>
                                      </p:cBhvr>
                                      <p:to>
                                        <p:strVal val="visible"/>
                                      </p:to>
                                    </p:set>
                                    <p:animEffect transition="in" filter="randombar(horizontal)">
                                      <p:cBhvr>
                                        <p:cTn id="70" dur="400"/>
                                        <p:tgtEl>
                                          <p:spTgt spid="47"/>
                                        </p:tgtEl>
                                      </p:cBhvr>
                                    </p:animEffect>
                                  </p:childTnLst>
                                </p:cTn>
                              </p:par>
                              <p:par>
                                <p:cTn id="71" presetID="14" presetClass="entr" presetSubtype="10" fill="hold" grpId="0" nodeType="withEffect">
                                  <p:stCondLst>
                                    <p:cond delay="500"/>
                                  </p:stCondLst>
                                  <p:childTnLst>
                                    <p:set>
                                      <p:cBhvr>
                                        <p:cTn id="72" dur="1" fill="hold">
                                          <p:stCondLst>
                                            <p:cond delay="0"/>
                                          </p:stCondLst>
                                        </p:cTn>
                                        <p:tgtEl>
                                          <p:spTgt spid="48"/>
                                        </p:tgtEl>
                                        <p:attrNameLst>
                                          <p:attrName>style.visibility</p:attrName>
                                        </p:attrNameLst>
                                      </p:cBhvr>
                                      <p:to>
                                        <p:strVal val="visible"/>
                                      </p:to>
                                    </p:set>
                                    <p:animEffect transition="in" filter="randombar(horizontal)">
                                      <p:cBhvr>
                                        <p:cTn id="73" dur="400"/>
                                        <p:tgtEl>
                                          <p:spTgt spid="48"/>
                                        </p:tgtEl>
                                      </p:cBhvr>
                                    </p:animEffect>
                                  </p:childTnLst>
                                </p:cTn>
                              </p:par>
                            </p:childTnLst>
                          </p:cTn>
                        </p:par>
                        <p:par>
                          <p:cTn id="74" fill="hold">
                            <p:stCondLst>
                              <p:cond delay="4550"/>
                            </p:stCondLst>
                            <p:childTnLst>
                              <p:par>
                                <p:cTn id="75" presetID="49" presetClass="entr" presetSubtype="0" decel="100000" fill="hold" nodeType="after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 calcmode="lin" valueType="num">
                                      <p:cBhvr>
                                        <p:cTn id="79" dur="500" fill="hold"/>
                                        <p:tgtEl>
                                          <p:spTgt spid="52"/>
                                        </p:tgtEl>
                                        <p:attrNameLst>
                                          <p:attrName>style.rotation</p:attrName>
                                        </p:attrNameLst>
                                      </p:cBhvr>
                                      <p:tavLst>
                                        <p:tav tm="0">
                                          <p:val>
                                            <p:fltVal val="360"/>
                                          </p:val>
                                        </p:tav>
                                        <p:tav tm="100000">
                                          <p:val>
                                            <p:fltVal val="0"/>
                                          </p:val>
                                        </p:tav>
                                      </p:tavLst>
                                    </p:anim>
                                    <p:animEffect transition="in" filter="fade">
                                      <p:cBhvr>
                                        <p:cTn id="80" dur="500"/>
                                        <p:tgtEl>
                                          <p:spTgt spid="52"/>
                                        </p:tgtEl>
                                      </p:cBhvr>
                                    </p:animEffect>
                                  </p:childTnLst>
                                </p:cTn>
                              </p:par>
                              <p:par>
                                <p:cTn id="81" presetID="14" presetClass="entr" presetSubtype="10" fill="hold" grpId="0" nodeType="withEffect">
                                  <p:stCondLst>
                                    <p:cond delay="500"/>
                                  </p:stCondLst>
                                  <p:childTnLst>
                                    <p:set>
                                      <p:cBhvr>
                                        <p:cTn id="82" dur="1" fill="hold">
                                          <p:stCondLst>
                                            <p:cond delay="0"/>
                                          </p:stCondLst>
                                        </p:cTn>
                                        <p:tgtEl>
                                          <p:spTgt spid="59"/>
                                        </p:tgtEl>
                                        <p:attrNameLst>
                                          <p:attrName>style.visibility</p:attrName>
                                        </p:attrNameLst>
                                      </p:cBhvr>
                                      <p:to>
                                        <p:strVal val="visible"/>
                                      </p:to>
                                    </p:set>
                                    <p:animEffect transition="in" filter="randombar(horizontal)">
                                      <p:cBhvr>
                                        <p:cTn id="83" dur="400"/>
                                        <p:tgtEl>
                                          <p:spTgt spid="59"/>
                                        </p:tgtEl>
                                      </p:cBhvr>
                                    </p:animEffect>
                                  </p:childTnLst>
                                </p:cTn>
                              </p:par>
                              <p:par>
                                <p:cTn id="84" presetID="14" presetClass="entr" presetSubtype="10" fill="hold" grpId="0" nodeType="withEffect">
                                  <p:stCondLst>
                                    <p:cond delay="500"/>
                                  </p:stCondLst>
                                  <p:childTnLst>
                                    <p:set>
                                      <p:cBhvr>
                                        <p:cTn id="85" dur="1" fill="hold">
                                          <p:stCondLst>
                                            <p:cond delay="0"/>
                                          </p:stCondLst>
                                        </p:cTn>
                                        <p:tgtEl>
                                          <p:spTgt spid="60"/>
                                        </p:tgtEl>
                                        <p:attrNameLst>
                                          <p:attrName>style.visibility</p:attrName>
                                        </p:attrNameLst>
                                      </p:cBhvr>
                                      <p:to>
                                        <p:strVal val="visible"/>
                                      </p:to>
                                    </p:set>
                                    <p:animEffect transition="in" filter="randombar(horizontal)">
                                      <p:cBhvr>
                                        <p:cTn id="86" dur="400"/>
                                        <p:tgtEl>
                                          <p:spTgt spid="60"/>
                                        </p:tgtEl>
                                      </p:cBhvr>
                                    </p:animEffect>
                                  </p:childTnLst>
                                </p:cTn>
                              </p:par>
                            </p:childTnLst>
                          </p:cTn>
                        </p:par>
                        <p:par>
                          <p:cTn id="87" fill="hold">
                            <p:stCondLst>
                              <p:cond delay="5450"/>
                            </p:stCondLst>
                            <p:childTnLst>
                              <p:par>
                                <p:cTn id="88" presetID="42" presetClass="entr" presetSubtype="0" fill="hold" nodeType="after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1000"/>
                                        <p:tgtEl>
                                          <p:spTgt spid="76"/>
                                        </p:tgtEl>
                                      </p:cBhvr>
                                    </p:animEffect>
                                    <p:anim calcmode="lin" valueType="num">
                                      <p:cBhvr>
                                        <p:cTn id="91" dur="1000" fill="hold"/>
                                        <p:tgtEl>
                                          <p:spTgt spid="76"/>
                                        </p:tgtEl>
                                        <p:attrNameLst>
                                          <p:attrName>ppt_x</p:attrName>
                                        </p:attrNameLst>
                                      </p:cBhvr>
                                      <p:tavLst>
                                        <p:tav tm="0">
                                          <p:val>
                                            <p:strVal val="#ppt_x"/>
                                          </p:val>
                                        </p:tav>
                                        <p:tav tm="100000">
                                          <p:val>
                                            <p:strVal val="#ppt_x"/>
                                          </p:val>
                                        </p:tav>
                                      </p:tavLst>
                                    </p:anim>
                                    <p:anim calcmode="lin" valueType="num">
                                      <p:cBhvr>
                                        <p:cTn id="92" dur="1000" fill="hold"/>
                                        <p:tgtEl>
                                          <p:spTgt spid="76"/>
                                        </p:tgtEl>
                                        <p:attrNameLst>
                                          <p:attrName>ppt_y</p:attrName>
                                        </p:attrNameLst>
                                      </p:cBhvr>
                                      <p:tavLst>
                                        <p:tav tm="0">
                                          <p:val>
                                            <p:strVal val="#ppt_y+.1"/>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additive="base">
                                        <p:cTn id="95" dur="500" fill="hold"/>
                                        <p:tgtEl>
                                          <p:spTgt spid="72"/>
                                        </p:tgtEl>
                                        <p:attrNameLst>
                                          <p:attrName>ppt_x</p:attrName>
                                        </p:attrNameLst>
                                      </p:cBhvr>
                                      <p:tavLst>
                                        <p:tav tm="0">
                                          <p:val>
                                            <p:strVal val="#ppt_x"/>
                                          </p:val>
                                        </p:tav>
                                        <p:tav tm="100000">
                                          <p:val>
                                            <p:strVal val="#ppt_x"/>
                                          </p:val>
                                        </p:tav>
                                      </p:tavLst>
                                    </p:anim>
                                    <p:anim calcmode="lin" valueType="num">
                                      <p:cBhvr additive="base">
                                        <p:cTn id="9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p:bldP spid="39" grpId="0"/>
      <p:bldP spid="47" grpId="0"/>
      <p:bldP spid="48" grpId="0"/>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0" y="2781311"/>
            <a:ext cx="3922874" cy="1708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0" name="组合 159"/>
          <p:cNvGrpSpPr/>
          <p:nvPr/>
        </p:nvGrpSpPr>
        <p:grpSpPr>
          <a:xfrm>
            <a:off x="2903384" y="2796013"/>
            <a:ext cx="1946854" cy="1755311"/>
            <a:chOff x="3720691" y="2824413"/>
            <a:chExt cx="1341120" cy="1209172"/>
          </a:xfrm>
        </p:grpSpPr>
        <p:sp>
          <p:nvSpPr>
            <p:cNvPr id="161"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62"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63" name="Freeform 5"/>
          <p:cNvSpPr>
            <a:spLocks/>
          </p:cNvSpPr>
          <p:nvPr/>
        </p:nvSpPr>
        <p:spPr bwMode="auto">
          <a:xfrm rot="1855731">
            <a:off x="3036697" y="2916211"/>
            <a:ext cx="1680226" cy="15149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164" name="组合 163"/>
          <p:cNvGrpSpPr/>
          <p:nvPr/>
        </p:nvGrpSpPr>
        <p:grpSpPr>
          <a:xfrm>
            <a:off x="4712064" y="2923141"/>
            <a:ext cx="293532" cy="194551"/>
            <a:chOff x="9482595" y="2565731"/>
            <a:chExt cx="278384" cy="184511"/>
          </a:xfrm>
        </p:grpSpPr>
        <p:sp>
          <p:nvSpPr>
            <p:cNvPr id="165" name="椭圆 164"/>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圆角矩形 44"/>
          <p:cNvSpPr/>
          <p:nvPr/>
        </p:nvSpPr>
        <p:spPr>
          <a:xfrm>
            <a:off x="5746040" y="2742550"/>
            <a:ext cx="6909281" cy="17089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矩形 45"/>
          <p:cNvSpPr/>
          <p:nvPr/>
        </p:nvSpPr>
        <p:spPr>
          <a:xfrm>
            <a:off x="7036784" y="2742550"/>
            <a:ext cx="5846315" cy="1708963"/>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flipH="1">
            <a:off x="6201596" y="2940936"/>
            <a:ext cx="379631" cy="1163267"/>
          </a:xfrm>
          <a:prstGeom prst="rect">
            <a:avLst/>
          </a:prstGeom>
          <a:noFill/>
        </p:spPr>
        <p:txBody>
          <a:bodyPr wrap="square" rtlCol="0">
            <a:spAutoFit/>
          </a:bodyPr>
          <a:lstStyle/>
          <a:p>
            <a:pPr algn="ctr"/>
            <a:r>
              <a:rPr lang="en-US" sz="6959" b="1" dirty="0">
                <a:solidFill>
                  <a:schemeClr val="bg1"/>
                </a:solidFill>
                <a:latin typeface="方正兰亭黑简体" panose="02000000000000000000" pitchFamily="2" charset="-122"/>
                <a:ea typeface="方正兰亭黑简体" panose="02000000000000000000" pitchFamily="2" charset="-122"/>
              </a:rPr>
              <a:t>4</a:t>
            </a:r>
            <a:endParaRPr lang="id-ID" sz="6959" b="1" dirty="0">
              <a:solidFill>
                <a:schemeClr val="bg1"/>
              </a:solidFill>
              <a:latin typeface="方正兰亭黑简体" panose="02000000000000000000" pitchFamily="2" charset="-122"/>
              <a:ea typeface="方正兰亭黑简体" panose="02000000000000000000" pitchFamily="2" charset="-122"/>
            </a:endParaRPr>
          </a:p>
        </p:txBody>
      </p:sp>
      <p:sp>
        <p:nvSpPr>
          <p:cNvPr id="16" name="矩形 15">
            <a:extLst>
              <a:ext uri="{FF2B5EF4-FFF2-40B4-BE49-F238E27FC236}">
                <a16:creationId xmlns:a16="http://schemas.microsoft.com/office/drawing/2014/main" id="{932F4D34-2850-4DD9-B561-5D64DAE19C2B}"/>
              </a:ext>
            </a:extLst>
          </p:cNvPr>
          <p:cNvSpPr/>
          <p:nvPr/>
        </p:nvSpPr>
        <p:spPr>
          <a:xfrm>
            <a:off x="3435442" y="3381280"/>
            <a:ext cx="945030" cy="584775"/>
          </a:xfrm>
          <a:prstGeom prst="rect">
            <a:avLst/>
          </a:prstGeom>
        </p:spPr>
        <p:txBody>
          <a:bodyPr wrap="square">
            <a:spAutoFit/>
          </a:bodyPr>
          <a:lstStyle/>
          <a:p>
            <a:pPr algn="ctr" fontAlgn="auto">
              <a:spcBef>
                <a:spcPts val="0"/>
              </a:spcBef>
              <a:spcAft>
                <a:spcPts val="0"/>
              </a:spcAft>
              <a:defRPr/>
            </a:pPr>
            <a:r>
              <a:rPr lang="en-US" altLang="zh-CN" sz="3200" b="1" spc="300" dirty="0">
                <a:solidFill>
                  <a:srgbClr val="C00000"/>
                </a:solidFill>
                <a:latin typeface="微软雅黑"/>
                <a:ea typeface="微软雅黑"/>
                <a:cs typeface="+mn-ea"/>
                <a:sym typeface="微软雅黑"/>
              </a:rPr>
              <a:t>04</a:t>
            </a:r>
            <a:endParaRPr lang="zh-CN" altLang="en-US" sz="3200" b="1" spc="300" dirty="0">
              <a:solidFill>
                <a:srgbClr val="C00000"/>
              </a:solidFill>
              <a:latin typeface="微软雅黑"/>
              <a:ea typeface="微软雅黑"/>
              <a:cs typeface="+mn-ea"/>
              <a:sym typeface="微软雅黑"/>
            </a:endParaRPr>
          </a:p>
        </p:txBody>
      </p:sp>
      <p:sp>
        <p:nvSpPr>
          <p:cNvPr id="17" name="文本框 9">
            <a:extLst>
              <a:ext uri="{FF2B5EF4-FFF2-40B4-BE49-F238E27FC236}">
                <a16:creationId xmlns:a16="http://schemas.microsoft.com/office/drawing/2014/main" id="{293203C2-5E5C-48A0-AEA1-9D030B024BB0}"/>
              </a:ext>
            </a:extLst>
          </p:cNvPr>
          <p:cNvSpPr txBox="1"/>
          <p:nvPr/>
        </p:nvSpPr>
        <p:spPr>
          <a:xfrm>
            <a:off x="7301302" y="3260728"/>
            <a:ext cx="2885194" cy="750127"/>
          </a:xfrm>
          <a:prstGeom prst="rect">
            <a:avLst/>
          </a:prstGeom>
          <a:noFill/>
        </p:spPr>
        <p:txBody>
          <a:bodyPr wrap="square" lIns="72312" tIns="36156" rIns="72312" bIns="36156" rtlCol="0">
            <a:spAutoFit/>
          </a:bodyPr>
          <a:lstStyle/>
          <a:p>
            <a:pPr marL="0" lvl="1"/>
            <a:r>
              <a:rPr lang="zh-CN" altLang="en-US" sz="4400" b="1" dirty="0">
                <a:solidFill>
                  <a:schemeClr val="bg1"/>
                </a:solidFill>
                <a:latin typeface="微软雅黑" pitchFamily="34" charset="-122"/>
                <a:ea typeface="微软雅黑" pitchFamily="34" charset="-122"/>
              </a:rPr>
              <a:t>后端技术</a:t>
            </a:r>
          </a:p>
        </p:txBody>
      </p:sp>
    </p:spTree>
    <p:extLst>
      <p:ext uri="{BB962C8B-B14F-4D97-AF65-F5344CB8AC3E}">
        <p14:creationId xmlns:p14="http://schemas.microsoft.com/office/powerpoint/2010/main" val="2934267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0-#ppt_w/2"/>
                                          </p:val>
                                        </p:tav>
                                        <p:tav tm="100000">
                                          <p:val>
                                            <p:strVal val="#ppt_x"/>
                                          </p:val>
                                        </p:tav>
                                      </p:tavLst>
                                    </p:anim>
                                    <p:anim calcmode="lin" valueType="num">
                                      <p:cBhvr additive="base">
                                        <p:cTn id="8" dur="500" fill="hold"/>
                                        <p:tgtEl>
                                          <p:spTgt spid="1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0-#ppt_w/2"/>
                                          </p:val>
                                        </p:tav>
                                        <p:tav tm="100000">
                                          <p:val>
                                            <p:strVal val="#ppt_x"/>
                                          </p:val>
                                        </p:tav>
                                      </p:tavLst>
                                    </p:anim>
                                    <p:anim calcmode="lin" valueType="num">
                                      <p:cBhvr additive="base">
                                        <p:cTn id="12" dur="500" fill="hold"/>
                                        <p:tgtEl>
                                          <p:spTgt spid="16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0-#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0-#ppt_w/2"/>
                                          </p:val>
                                        </p:tav>
                                        <p:tav tm="100000">
                                          <p:val>
                                            <p:strVal val="#ppt_x"/>
                                          </p:val>
                                        </p:tav>
                                      </p:tavLst>
                                    </p:anim>
                                    <p:anim calcmode="lin" valueType="num">
                                      <p:cBhvr additive="base">
                                        <p:cTn id="28" dur="500" fill="hold"/>
                                        <p:tgtEl>
                                          <p:spTgt spid="47"/>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fade">
                                      <p:cBhvr>
                                        <p:cTn id="32" dur="1000"/>
                                        <p:tgtEl>
                                          <p:spTgt spid="164"/>
                                        </p:tgtEl>
                                      </p:cBhvr>
                                    </p:animEffect>
                                    <p:anim calcmode="lin" valueType="num">
                                      <p:cBhvr>
                                        <p:cTn id="33" dur="1000" fill="hold"/>
                                        <p:tgtEl>
                                          <p:spTgt spid="164"/>
                                        </p:tgtEl>
                                        <p:attrNameLst>
                                          <p:attrName>ppt_x</p:attrName>
                                        </p:attrNameLst>
                                      </p:cBhvr>
                                      <p:tavLst>
                                        <p:tav tm="0">
                                          <p:val>
                                            <p:strVal val="#ppt_x"/>
                                          </p:val>
                                        </p:tav>
                                        <p:tav tm="100000">
                                          <p:val>
                                            <p:strVal val="#ppt_x"/>
                                          </p:val>
                                        </p:tav>
                                      </p:tavLst>
                                    </p:anim>
                                    <p:anim calcmode="lin" valueType="num">
                                      <p:cBhvr>
                                        <p:cTn id="34" dur="1000" fill="hold"/>
                                        <p:tgtEl>
                                          <p:spTgt spid="164"/>
                                        </p:tgtEl>
                                        <p:attrNameLst>
                                          <p:attrName>ppt_y</p:attrName>
                                        </p:attrNameLst>
                                      </p:cBhvr>
                                      <p:tavLst>
                                        <p:tav tm="0">
                                          <p:val>
                                            <p:strVal val="#ppt_y+.1"/>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63" grpId="0" animBg="1"/>
      <p:bldP spid="45" grpId="0" animBg="1"/>
      <p:bldP spid="46" grpId="0" animBg="1"/>
      <p:bldP spid="47"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83060" y="199648"/>
            <a:ext cx="707047" cy="637483"/>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云数据库</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66" name="矩形 65">
            <a:extLst>
              <a:ext uri="{FF2B5EF4-FFF2-40B4-BE49-F238E27FC236}">
                <a16:creationId xmlns:a16="http://schemas.microsoft.com/office/drawing/2014/main" id="{D3CA1376-F98E-4D94-9C68-BDFF451A7B2B}"/>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04</a:t>
            </a:r>
            <a:endParaRPr lang="zh-CN" altLang="en-US" sz="2000" b="1" spc="300" dirty="0">
              <a:solidFill>
                <a:srgbClr val="C00000"/>
              </a:solidFill>
              <a:latin typeface="微软雅黑"/>
              <a:ea typeface="微软雅黑"/>
              <a:cs typeface="+mn-ea"/>
              <a:sym typeface="微软雅黑"/>
            </a:endParaRPr>
          </a:p>
        </p:txBody>
      </p:sp>
      <p:pic>
        <p:nvPicPr>
          <p:cNvPr id="40" name="图片 39">
            <a:extLst>
              <a:ext uri="{FF2B5EF4-FFF2-40B4-BE49-F238E27FC236}">
                <a16:creationId xmlns:a16="http://schemas.microsoft.com/office/drawing/2014/main" id="{69D40FAC-8820-4D9B-99EA-7B913D9E3F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
        <p:nvSpPr>
          <p:cNvPr id="2" name="文本框 1">
            <a:extLst>
              <a:ext uri="{FF2B5EF4-FFF2-40B4-BE49-F238E27FC236}">
                <a16:creationId xmlns:a16="http://schemas.microsoft.com/office/drawing/2014/main" id="{3BCE2EBA-F593-4E31-B40A-24278817AB25}"/>
              </a:ext>
            </a:extLst>
          </p:cNvPr>
          <p:cNvSpPr txBox="1"/>
          <p:nvPr/>
        </p:nvSpPr>
        <p:spPr>
          <a:xfrm>
            <a:off x="1847506" y="936536"/>
            <a:ext cx="8784976" cy="1292662"/>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云数据库为我们小程序代码的核心之一。我们将用户的任务记录信息全部存储在云数据库中。我们建立了名为</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tasks</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的集合（对应数据库的表），专门存储全部用户的任务信息。其包含的字段信息如下：</a:t>
            </a:r>
          </a:p>
          <a:p>
            <a:endParaRPr lang="zh-CN" altLang="en-US" dirty="0"/>
          </a:p>
        </p:txBody>
      </p:sp>
      <p:pic>
        <p:nvPicPr>
          <p:cNvPr id="3" name="图片 2">
            <a:extLst>
              <a:ext uri="{FF2B5EF4-FFF2-40B4-BE49-F238E27FC236}">
                <a16:creationId xmlns:a16="http://schemas.microsoft.com/office/drawing/2014/main" id="{7F726E72-B4E1-4936-9DFE-63476C4C3B15}"/>
              </a:ext>
            </a:extLst>
          </p:cNvPr>
          <p:cNvPicPr>
            <a:picLocks noChangeAspect="1"/>
          </p:cNvPicPr>
          <p:nvPr/>
        </p:nvPicPr>
        <p:blipFill>
          <a:blip r:embed="rId4"/>
          <a:stretch>
            <a:fillRect/>
          </a:stretch>
        </p:blipFill>
        <p:spPr>
          <a:xfrm>
            <a:off x="2747069" y="2104157"/>
            <a:ext cx="6985850" cy="4594858"/>
          </a:xfrm>
          <a:prstGeom prst="rect">
            <a:avLst/>
          </a:prstGeom>
        </p:spPr>
      </p:pic>
      <p:graphicFrame>
        <p:nvGraphicFramePr>
          <p:cNvPr id="6" name="表格 5">
            <a:extLst>
              <a:ext uri="{FF2B5EF4-FFF2-40B4-BE49-F238E27FC236}">
                <a16:creationId xmlns:a16="http://schemas.microsoft.com/office/drawing/2014/main" id="{7D0BCA48-5D5B-49E7-9409-665CC999D0C6}"/>
              </a:ext>
            </a:extLst>
          </p:cNvPr>
          <p:cNvGraphicFramePr>
            <a:graphicFrameLocks noGrp="1"/>
          </p:cNvGraphicFramePr>
          <p:nvPr>
            <p:extLst>
              <p:ext uri="{D42A27DB-BD31-4B8C-83A1-F6EECF244321}">
                <p14:modId xmlns:p14="http://schemas.microsoft.com/office/powerpoint/2010/main" val="44350319"/>
              </p:ext>
            </p:extLst>
          </p:nvPr>
        </p:nvGraphicFramePr>
        <p:xfrm>
          <a:off x="3313357" y="3040261"/>
          <a:ext cx="5996338" cy="1728192"/>
        </p:xfrm>
        <a:graphic>
          <a:graphicData uri="http://schemas.openxmlformats.org/drawingml/2006/table">
            <a:tbl>
              <a:tblPr firstRow="1" firstCol="1" bandRow="1">
                <a:tableStyleId>{5C22544A-7EE6-4342-B048-85BDC9FD1C3A}</a:tableStyleId>
              </a:tblPr>
              <a:tblGrid>
                <a:gridCol w="1855076">
                  <a:extLst>
                    <a:ext uri="{9D8B030D-6E8A-4147-A177-3AD203B41FA5}">
                      <a16:colId xmlns:a16="http://schemas.microsoft.com/office/drawing/2014/main" val="3648926791"/>
                    </a:ext>
                  </a:extLst>
                </a:gridCol>
                <a:gridCol w="1855730">
                  <a:extLst>
                    <a:ext uri="{9D8B030D-6E8A-4147-A177-3AD203B41FA5}">
                      <a16:colId xmlns:a16="http://schemas.microsoft.com/office/drawing/2014/main" val="3730501717"/>
                    </a:ext>
                  </a:extLst>
                </a:gridCol>
                <a:gridCol w="2285532">
                  <a:extLst>
                    <a:ext uri="{9D8B030D-6E8A-4147-A177-3AD203B41FA5}">
                      <a16:colId xmlns:a16="http://schemas.microsoft.com/office/drawing/2014/main" val="3927117722"/>
                    </a:ext>
                  </a:extLst>
                </a:gridCol>
              </a:tblGrid>
              <a:tr h="338436">
                <a:tc>
                  <a:txBody>
                    <a:bodyPr/>
                    <a:lstStyle/>
                    <a:p>
                      <a:pPr algn="just">
                        <a:lnSpc>
                          <a:spcPct val="125000"/>
                        </a:lnSpc>
                        <a:spcAft>
                          <a:spcPts val="0"/>
                        </a:spcAft>
                      </a:pPr>
                      <a:r>
                        <a:rPr lang="zh-CN" sz="120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a:effectLst/>
                        </a:rPr>
                        <a:t>含义</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337051"/>
                  </a:ext>
                </a:extLst>
              </a:tr>
              <a:tr h="347439">
                <a:tc>
                  <a:txBody>
                    <a:bodyPr/>
                    <a:lstStyle/>
                    <a:p>
                      <a:pPr algn="just">
                        <a:lnSpc>
                          <a:spcPct val="125000"/>
                        </a:lnSpc>
                        <a:spcAft>
                          <a:spcPts val="0"/>
                        </a:spcAft>
                      </a:pPr>
                      <a:r>
                        <a:rPr lang="en-US" sz="1200" kern="100" dirty="0" err="1">
                          <a:effectLst/>
                        </a:rPr>
                        <a:t>user_id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1200" kern="100">
                          <a:effectLst/>
                        </a:rPr>
                        <a:t>string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a:effectLst/>
                        </a:rPr>
                        <a:t>用户身份的唯一标识。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2969058"/>
                  </a:ext>
                </a:extLst>
              </a:tr>
              <a:tr h="347439">
                <a:tc>
                  <a:txBody>
                    <a:bodyPr/>
                    <a:lstStyle/>
                    <a:p>
                      <a:pPr algn="just">
                        <a:lnSpc>
                          <a:spcPct val="125000"/>
                        </a:lnSpc>
                        <a:spcAft>
                          <a:spcPts val="0"/>
                        </a:spcAft>
                      </a:pPr>
                      <a:r>
                        <a:rPr lang="en-US" sz="1200" kern="100">
                          <a:effectLst/>
                        </a:rPr>
                        <a:t>is_ring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1200" kern="100">
                          <a:effectLst/>
                        </a:rPr>
                        <a:t>bool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a:effectLst/>
                        </a:rPr>
                        <a:t>是否启用铃声提醒。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47132145"/>
                  </a:ext>
                </a:extLst>
              </a:tr>
              <a:tr h="347439">
                <a:tc>
                  <a:txBody>
                    <a:bodyPr/>
                    <a:lstStyle/>
                    <a:p>
                      <a:pPr algn="just">
                        <a:lnSpc>
                          <a:spcPct val="125000"/>
                        </a:lnSpc>
                        <a:spcAft>
                          <a:spcPts val="0"/>
                        </a:spcAft>
                      </a:pPr>
                      <a:r>
                        <a:rPr lang="en-US" sz="1200" kern="100">
                          <a:effectLst/>
                        </a:rPr>
                        <a:t>work_time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1200" kern="100">
                          <a:effectLst/>
                        </a:rPr>
                        <a:t>number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a:effectLst/>
                        </a:rPr>
                        <a:t>番茄工作时间，单位为分钟。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800488"/>
                  </a:ext>
                </a:extLst>
              </a:tr>
              <a:tr h="347439">
                <a:tc>
                  <a:txBody>
                    <a:bodyPr/>
                    <a:lstStyle/>
                    <a:p>
                      <a:pPr algn="just">
                        <a:lnSpc>
                          <a:spcPct val="125000"/>
                        </a:lnSpc>
                        <a:spcAft>
                          <a:spcPts val="0"/>
                        </a:spcAft>
                      </a:pPr>
                      <a:r>
                        <a:rPr lang="en-US" sz="1200" kern="100">
                          <a:effectLst/>
                        </a:rPr>
                        <a:t>rest_time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1200" kern="100">
                          <a:effectLst/>
                        </a:rPr>
                        <a:t>number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zh-CN" sz="1200" kern="100" dirty="0">
                          <a:effectLst/>
                        </a:rPr>
                        <a:t>番茄休息时间，单位为分钟。</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4976713"/>
                  </a:ext>
                </a:extLst>
              </a:tr>
            </a:tbl>
          </a:graphicData>
        </a:graphic>
      </p:graphicFrame>
      <p:pic>
        <p:nvPicPr>
          <p:cNvPr id="6145" name="Picture 1">
            <a:extLst>
              <a:ext uri="{FF2B5EF4-FFF2-40B4-BE49-F238E27FC236}">
                <a16:creationId xmlns:a16="http://schemas.microsoft.com/office/drawing/2014/main" id="{B2A1BA39-4872-43DC-A8C3-378B17526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58" y="2104157"/>
            <a:ext cx="9084978" cy="442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9631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45"/>
                                        </p:tgtEl>
                                        <p:attrNameLst>
                                          <p:attrName>style.visibility</p:attrName>
                                        </p:attrNameLst>
                                      </p:cBhvr>
                                      <p:to>
                                        <p:strVal val="visible"/>
                                      </p:to>
                                    </p:set>
                                    <p:anim calcmode="lin" valueType="num">
                                      <p:cBhvr additive="base">
                                        <p:cTn id="27" dur="500" fill="hold"/>
                                        <p:tgtEl>
                                          <p:spTgt spid="6145"/>
                                        </p:tgtEl>
                                        <p:attrNameLst>
                                          <p:attrName>ppt_x</p:attrName>
                                        </p:attrNameLst>
                                      </p:cBhvr>
                                      <p:tavLst>
                                        <p:tav tm="0">
                                          <p:val>
                                            <p:strVal val="#ppt_x"/>
                                          </p:val>
                                        </p:tav>
                                        <p:tav tm="100000">
                                          <p:val>
                                            <p:strVal val="#ppt_x"/>
                                          </p:val>
                                        </p:tav>
                                      </p:tavLst>
                                    </p:anim>
                                    <p:anim calcmode="lin" valueType="num">
                                      <p:cBhvr additive="base">
                                        <p:cTn id="28"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en-US" altLang="zh-CN" dirty="0">
                <a:solidFill>
                  <a:srgbClr val="C00000"/>
                </a:solidFill>
                <a:latin typeface="微软雅黑" pitchFamily="34" charset="-122"/>
                <a:ea typeface="微软雅黑" pitchFamily="34" charset="-122"/>
              </a:rPr>
              <a:t>API</a:t>
            </a:r>
            <a:r>
              <a:rPr lang="zh-CN" altLang="en-US" dirty="0">
                <a:solidFill>
                  <a:srgbClr val="C00000"/>
                </a:solidFill>
                <a:latin typeface="微软雅黑" pitchFamily="34" charset="-122"/>
                <a:ea typeface="微软雅黑" pitchFamily="34" charset="-122"/>
              </a:rPr>
              <a:t>接口</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31" name="组合 30"/>
          <p:cNvGrpSpPr/>
          <p:nvPr/>
        </p:nvGrpSpPr>
        <p:grpSpPr>
          <a:xfrm>
            <a:off x="3189015" y="1763938"/>
            <a:ext cx="707047" cy="637483"/>
            <a:chOff x="5424755" y="1340768"/>
            <a:chExt cx="670560" cy="604586"/>
          </a:xfrm>
        </p:grpSpPr>
        <p:grpSp>
          <p:nvGrpSpPr>
            <p:cNvPr id="32" name="组合 31"/>
            <p:cNvGrpSpPr/>
            <p:nvPr/>
          </p:nvGrpSpPr>
          <p:grpSpPr>
            <a:xfrm>
              <a:off x="5424755" y="1340768"/>
              <a:ext cx="670560" cy="604586"/>
              <a:chOff x="5424755" y="1340768"/>
              <a:chExt cx="670560" cy="604586"/>
            </a:xfrm>
          </p:grpSpPr>
          <p:grpSp>
            <p:nvGrpSpPr>
              <p:cNvPr id="34" name="组合 33"/>
              <p:cNvGrpSpPr/>
              <p:nvPr/>
            </p:nvGrpSpPr>
            <p:grpSpPr>
              <a:xfrm>
                <a:off x="5424755" y="1340768"/>
                <a:ext cx="670560" cy="604586"/>
                <a:chOff x="3720691" y="2824413"/>
                <a:chExt cx="1341120" cy="1209172"/>
              </a:xfrm>
            </p:grpSpPr>
            <p:sp>
              <p:nvSpPr>
                <p:cNvPr id="3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sp>
              <p:nvSpPr>
                <p:cNvPr id="3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35"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33" name="TextBox 7"/>
            <p:cNvSpPr>
              <a:spLocks noChangeArrowheads="1"/>
            </p:cNvSpPr>
            <p:nvPr/>
          </p:nvSpPr>
          <p:spPr bwMode="auto">
            <a:xfrm>
              <a:off x="5472003" y="1484784"/>
              <a:ext cx="576064"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rPr>
                <a:t>01</a:t>
              </a:r>
              <a:endParaRPr lang="zh-CN" altLang="en-US"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endParaRPr>
            </a:p>
          </p:txBody>
        </p:sp>
      </p:grpSp>
      <p:sp>
        <p:nvSpPr>
          <p:cNvPr id="38" name="矩形 37"/>
          <p:cNvSpPr/>
          <p:nvPr/>
        </p:nvSpPr>
        <p:spPr>
          <a:xfrm>
            <a:off x="4105873" y="1510162"/>
            <a:ext cx="1636203" cy="374348"/>
          </a:xfrm>
          <a:prstGeom prst="rect">
            <a:avLst/>
          </a:prstGeom>
        </p:spPr>
        <p:txBody>
          <a:bodyPr wrap="square" lIns="96406" tIns="48204" rIns="96406" bIns="48204">
            <a:spAutoFit/>
          </a:bodyPr>
          <a:lstStyle/>
          <a:p>
            <a:r>
              <a:rPr lang="zh-CN" altLang="en-US" b="1" dirty="0">
                <a:solidFill>
                  <a:srgbClr val="C00000"/>
                </a:solidFill>
                <a:latin typeface="微软雅黑" pitchFamily="34" charset="-122"/>
                <a:ea typeface="微软雅黑" pitchFamily="34" charset="-122"/>
              </a:rPr>
              <a:t>云存储</a:t>
            </a:r>
            <a:endParaRPr lang="en-US" altLang="zh-CN" b="1" dirty="0">
              <a:solidFill>
                <a:srgbClr val="C00000"/>
              </a:solidFill>
              <a:latin typeface="微软雅黑" pitchFamily="34" charset="-122"/>
              <a:ea typeface="微软雅黑" pitchFamily="34" charset="-122"/>
            </a:endParaRPr>
          </a:p>
        </p:txBody>
      </p:sp>
      <p:sp>
        <p:nvSpPr>
          <p:cNvPr id="39" name="矩形 47"/>
          <p:cNvSpPr>
            <a:spLocks noChangeArrowheads="1"/>
          </p:cNvSpPr>
          <p:nvPr/>
        </p:nvSpPr>
        <p:spPr bwMode="auto">
          <a:xfrm>
            <a:off x="4105873" y="1850735"/>
            <a:ext cx="5034636" cy="108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1480" dirty="0">
                <a:solidFill>
                  <a:schemeClr val="bg1">
                    <a:lumMod val="50000"/>
                  </a:schemeClr>
                </a:solidFill>
              </a:rPr>
              <a:t>    </a:t>
            </a:r>
            <a:r>
              <a:rPr lang="zh-CN" altLang="en-US" sz="1480" dirty="0">
                <a:solidFill>
                  <a:schemeClr val="bg1">
                    <a:lumMod val="50000"/>
                  </a:schemeClr>
                </a:solidFill>
              </a:rPr>
              <a:t>番茄时钟支持在倒计时结束时使用铃声提醒用户。因为闹钟使用的音频文件较大，不适合存储在本地，我将其存放于云存储中，使用时通过</a:t>
            </a:r>
            <a:r>
              <a:rPr lang="en-US" altLang="zh-CN" sz="1480" dirty="0">
                <a:solidFill>
                  <a:schemeClr val="bg1">
                    <a:lumMod val="50000"/>
                  </a:schemeClr>
                </a:solidFill>
              </a:rPr>
              <a:t>API</a:t>
            </a:r>
            <a:r>
              <a:rPr lang="zh-CN" altLang="en-US" sz="1480" dirty="0">
                <a:solidFill>
                  <a:schemeClr val="bg1">
                    <a:lumMod val="50000"/>
                  </a:schemeClr>
                </a:solidFill>
              </a:rPr>
              <a:t>进行获取。</a:t>
            </a:r>
            <a:endParaRPr lang="zh-CN" altLang="en-US" sz="1476" dirty="0">
              <a:solidFill>
                <a:schemeClr val="bg1">
                  <a:lumMod val="50000"/>
                </a:schemeClr>
              </a:solidFill>
              <a:sym typeface="微软雅黑" pitchFamily="34" charset="-122"/>
            </a:endParaRPr>
          </a:p>
        </p:txBody>
      </p:sp>
      <p:grpSp>
        <p:nvGrpSpPr>
          <p:cNvPr id="40" name="组合 39"/>
          <p:cNvGrpSpPr/>
          <p:nvPr/>
        </p:nvGrpSpPr>
        <p:grpSpPr>
          <a:xfrm>
            <a:off x="3238834" y="4057368"/>
            <a:ext cx="707047" cy="637483"/>
            <a:chOff x="5424755" y="1340768"/>
            <a:chExt cx="670560" cy="604586"/>
          </a:xfrm>
        </p:grpSpPr>
        <p:grpSp>
          <p:nvGrpSpPr>
            <p:cNvPr id="41" name="组合 40"/>
            <p:cNvGrpSpPr/>
            <p:nvPr/>
          </p:nvGrpSpPr>
          <p:grpSpPr>
            <a:xfrm>
              <a:off x="5424755" y="1340768"/>
              <a:ext cx="670560" cy="604586"/>
              <a:chOff x="5424755" y="1340768"/>
              <a:chExt cx="670560" cy="604586"/>
            </a:xfrm>
          </p:grpSpPr>
          <p:grpSp>
            <p:nvGrpSpPr>
              <p:cNvPr id="43" name="组合 42"/>
              <p:cNvGrpSpPr/>
              <p:nvPr/>
            </p:nvGrpSpPr>
            <p:grpSpPr>
              <a:xfrm>
                <a:off x="5424755" y="1340768"/>
                <a:ext cx="670560" cy="604586"/>
                <a:chOff x="3720691" y="2824413"/>
                <a:chExt cx="1341120" cy="1209172"/>
              </a:xfrm>
            </p:grpSpPr>
            <p:sp>
              <p:nvSpPr>
                <p:cNvPr id="4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sp>
              <p:nvSpPr>
                <p:cNvPr id="4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4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solidFill>
                    <a:srgbClr val="C00000"/>
                  </a:solidFill>
                </a:endParaRPr>
              </a:p>
            </p:txBody>
          </p:sp>
        </p:grpSp>
        <p:sp>
          <p:nvSpPr>
            <p:cNvPr id="42" name="TextBox 7"/>
            <p:cNvSpPr>
              <a:spLocks noChangeArrowheads="1"/>
            </p:cNvSpPr>
            <p:nvPr/>
          </p:nvSpPr>
          <p:spPr bwMode="auto">
            <a:xfrm>
              <a:off x="5472003" y="1484784"/>
              <a:ext cx="576064"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rPr>
                <a:t>02</a:t>
              </a:r>
              <a:endParaRPr lang="zh-CN" altLang="en-US" sz="2109" b="1" dirty="0">
                <a:solidFill>
                  <a:srgbClr val="C00000"/>
                </a:solidFill>
                <a:latin typeface="方正兰亭黑简体" panose="02000000000000000000" pitchFamily="2" charset="-122"/>
                <a:ea typeface="方正兰亭黑简体" panose="02000000000000000000" pitchFamily="2" charset="-122"/>
                <a:sym typeface="微软雅黑" pitchFamily="34" charset="-122"/>
              </a:endParaRPr>
            </a:p>
          </p:txBody>
        </p:sp>
      </p:grpSp>
      <p:sp>
        <p:nvSpPr>
          <p:cNvPr id="47" name="矩形 46"/>
          <p:cNvSpPr/>
          <p:nvPr/>
        </p:nvSpPr>
        <p:spPr>
          <a:xfrm>
            <a:off x="4241548" y="3920989"/>
            <a:ext cx="1636203" cy="374348"/>
          </a:xfrm>
          <a:prstGeom prst="rect">
            <a:avLst/>
          </a:prstGeom>
        </p:spPr>
        <p:txBody>
          <a:bodyPr wrap="square" lIns="96406" tIns="48204" rIns="96406" bIns="48204">
            <a:spAutoFit/>
          </a:bodyPr>
          <a:lstStyle/>
          <a:p>
            <a:r>
              <a:rPr lang="zh-CN" altLang="en-US" b="1" dirty="0">
                <a:solidFill>
                  <a:srgbClr val="C00000"/>
                </a:solidFill>
                <a:latin typeface="微软雅黑" pitchFamily="34" charset="-122"/>
                <a:ea typeface="微软雅黑" pitchFamily="34" charset="-122"/>
              </a:rPr>
              <a:t>云函数</a:t>
            </a:r>
            <a:endParaRPr lang="en-US" altLang="zh-CN" b="1" dirty="0">
              <a:solidFill>
                <a:srgbClr val="C00000"/>
              </a:solidFill>
              <a:latin typeface="微软雅黑" pitchFamily="34" charset="-122"/>
              <a:ea typeface="微软雅黑" pitchFamily="34" charset="-122"/>
            </a:endParaRPr>
          </a:p>
        </p:txBody>
      </p:sp>
      <p:sp>
        <p:nvSpPr>
          <p:cNvPr id="48" name="矩形 47"/>
          <p:cNvSpPr>
            <a:spLocks noChangeArrowheads="1"/>
          </p:cNvSpPr>
          <p:nvPr/>
        </p:nvSpPr>
        <p:spPr bwMode="auto">
          <a:xfrm>
            <a:off x="4241547" y="4261563"/>
            <a:ext cx="5140155" cy="116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1600" dirty="0">
                <a:solidFill>
                  <a:schemeClr val="bg1">
                    <a:lumMod val="50000"/>
                  </a:schemeClr>
                </a:solidFill>
              </a:rPr>
              <a:t>我们的小程序使用云函数来登录功能进行支持。并通过云函数</a:t>
            </a:r>
            <a:r>
              <a:rPr lang="en-US" altLang="zh-CN" sz="1600" dirty="0" err="1">
                <a:solidFill>
                  <a:schemeClr val="bg1">
                    <a:lumMod val="50000"/>
                  </a:schemeClr>
                </a:solidFill>
              </a:rPr>
              <a:t>getOpenid</a:t>
            </a:r>
            <a:r>
              <a:rPr lang="en-US" altLang="zh-CN" sz="1600" dirty="0">
                <a:solidFill>
                  <a:schemeClr val="bg1">
                    <a:lumMod val="50000"/>
                  </a:schemeClr>
                </a:solidFill>
              </a:rPr>
              <a:t>()</a:t>
            </a:r>
            <a:r>
              <a:rPr lang="zh-CN" altLang="en-US" sz="1600" dirty="0">
                <a:solidFill>
                  <a:schemeClr val="bg1">
                    <a:lumMod val="50000"/>
                  </a:schemeClr>
                </a:solidFill>
              </a:rPr>
              <a:t>获取到用户在小程序中的</a:t>
            </a:r>
            <a:r>
              <a:rPr lang="en-US" altLang="zh-CN" sz="1600" dirty="0" err="1">
                <a:solidFill>
                  <a:schemeClr val="bg1">
                    <a:lumMod val="50000"/>
                  </a:schemeClr>
                </a:solidFill>
              </a:rPr>
              <a:t>openid</a:t>
            </a:r>
            <a:r>
              <a:rPr lang="zh-CN" altLang="en-US" sz="1600" dirty="0">
                <a:solidFill>
                  <a:schemeClr val="bg1">
                    <a:lumMod val="50000"/>
                  </a:schemeClr>
                </a:solidFill>
              </a:rPr>
              <a:t>作为用户的唯一身份标识。</a:t>
            </a:r>
            <a:endParaRPr lang="zh-CN" altLang="en-US" sz="1600" dirty="0">
              <a:solidFill>
                <a:schemeClr val="bg1">
                  <a:lumMod val="50000"/>
                </a:schemeClr>
              </a:solidFill>
              <a:sym typeface="微软雅黑" pitchFamily="34" charset="-122"/>
            </a:endParaRPr>
          </a:p>
        </p:txBody>
      </p:sp>
      <p:grpSp>
        <p:nvGrpSpPr>
          <p:cNvPr id="79" name="组合 78"/>
          <p:cNvGrpSpPr/>
          <p:nvPr/>
        </p:nvGrpSpPr>
        <p:grpSpPr>
          <a:xfrm>
            <a:off x="583060" y="199648"/>
            <a:ext cx="707047" cy="637483"/>
            <a:chOff x="5424755" y="1340768"/>
            <a:chExt cx="670560" cy="604586"/>
          </a:xfrm>
        </p:grpSpPr>
        <p:grpSp>
          <p:nvGrpSpPr>
            <p:cNvPr id="80" name="组合 79"/>
            <p:cNvGrpSpPr/>
            <p:nvPr/>
          </p:nvGrpSpPr>
          <p:grpSpPr>
            <a:xfrm>
              <a:off x="5424755" y="1340768"/>
              <a:ext cx="670560" cy="604586"/>
              <a:chOff x="3720691" y="2824413"/>
              <a:chExt cx="1341120" cy="1209172"/>
            </a:xfrm>
          </p:grpSpPr>
          <p:sp>
            <p:nvSpPr>
              <p:cNvPr id="83"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4"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82"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矩形 70">
            <a:extLst>
              <a:ext uri="{FF2B5EF4-FFF2-40B4-BE49-F238E27FC236}">
                <a16:creationId xmlns:a16="http://schemas.microsoft.com/office/drawing/2014/main" id="{07EEBD08-ABC1-41E1-A747-727551796E15}"/>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03</a:t>
            </a:r>
            <a:endParaRPr lang="zh-CN" altLang="en-US" sz="2000" b="1" spc="300" dirty="0">
              <a:solidFill>
                <a:srgbClr val="C00000"/>
              </a:solidFill>
              <a:latin typeface="微软雅黑"/>
              <a:ea typeface="微软雅黑"/>
              <a:cs typeface="+mn-ea"/>
              <a:sym typeface="微软雅黑"/>
            </a:endParaRPr>
          </a:p>
        </p:txBody>
      </p:sp>
      <p:pic>
        <p:nvPicPr>
          <p:cNvPr id="72" name="图片 71">
            <a:extLst>
              <a:ext uri="{FF2B5EF4-FFF2-40B4-BE49-F238E27FC236}">
                <a16:creationId xmlns:a16="http://schemas.microsoft.com/office/drawing/2014/main" id="{A905CB3B-EC62-40CD-9B64-737E1532C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Tree>
    <p:extLst>
      <p:ext uri="{BB962C8B-B14F-4D97-AF65-F5344CB8AC3E}">
        <p14:creationId xmlns:p14="http://schemas.microsoft.com/office/powerpoint/2010/main" val="3087801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9" presetClass="entr" presetSubtype="0" decel="10000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38"/>
                                        </p:tgtEl>
                                        <p:attrNameLst>
                                          <p:attrName>style.visibility</p:attrName>
                                        </p:attrNameLst>
                                      </p:cBhvr>
                                      <p:to>
                                        <p:strVal val="visible"/>
                                      </p:to>
                                    </p:set>
                                    <p:animEffect transition="in" filter="randombar(horizontal)">
                                      <p:cBhvr>
                                        <p:cTn id="22" dur="400"/>
                                        <p:tgtEl>
                                          <p:spTgt spid="38"/>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39"/>
                                        </p:tgtEl>
                                        <p:attrNameLst>
                                          <p:attrName>style.visibility</p:attrName>
                                        </p:attrNameLst>
                                      </p:cBhvr>
                                      <p:to>
                                        <p:strVal val="visible"/>
                                      </p:to>
                                    </p:set>
                                    <p:animEffect transition="in" filter="randombar(horizontal)">
                                      <p:cBhvr>
                                        <p:cTn id="25" dur="400"/>
                                        <p:tgtEl>
                                          <p:spTgt spid="39"/>
                                        </p:tgtEl>
                                      </p:cBhvr>
                                    </p:animEffect>
                                  </p:childTnLst>
                                </p:cTn>
                              </p:par>
                            </p:childTnLst>
                          </p:cTn>
                        </p:par>
                        <p:par>
                          <p:cTn id="26" fill="hold">
                            <p:stCondLst>
                              <p:cond delay="1650"/>
                            </p:stCondLst>
                            <p:childTnLst>
                              <p:par>
                                <p:cTn id="27" presetID="49" presetClass="entr" presetSubtype="0"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 calcmode="lin" valueType="num">
                                      <p:cBhvr>
                                        <p:cTn id="31" dur="500" fill="hold"/>
                                        <p:tgtEl>
                                          <p:spTgt spid="40"/>
                                        </p:tgtEl>
                                        <p:attrNameLst>
                                          <p:attrName>style.rotation</p:attrName>
                                        </p:attrNameLst>
                                      </p:cBhvr>
                                      <p:tavLst>
                                        <p:tav tm="0">
                                          <p:val>
                                            <p:fltVal val="360"/>
                                          </p:val>
                                        </p:tav>
                                        <p:tav tm="100000">
                                          <p:val>
                                            <p:fltVal val="0"/>
                                          </p:val>
                                        </p:tav>
                                      </p:tavLst>
                                    </p:anim>
                                    <p:animEffect transition="in" filter="fade">
                                      <p:cBhvr>
                                        <p:cTn id="32" dur="500"/>
                                        <p:tgtEl>
                                          <p:spTgt spid="40"/>
                                        </p:tgtEl>
                                      </p:cBhvr>
                                    </p:animEffect>
                                  </p:childTnLst>
                                </p:cTn>
                              </p:par>
                              <p:par>
                                <p:cTn id="33" presetID="14" presetClass="entr" presetSubtype="10" fill="hold" grpId="0" nodeType="withEffect">
                                  <p:stCondLst>
                                    <p:cond delay="500"/>
                                  </p:stCondLst>
                                  <p:childTnLst>
                                    <p:set>
                                      <p:cBhvr>
                                        <p:cTn id="34" dur="1" fill="hold">
                                          <p:stCondLst>
                                            <p:cond delay="0"/>
                                          </p:stCondLst>
                                        </p:cTn>
                                        <p:tgtEl>
                                          <p:spTgt spid="47"/>
                                        </p:tgtEl>
                                        <p:attrNameLst>
                                          <p:attrName>style.visibility</p:attrName>
                                        </p:attrNameLst>
                                      </p:cBhvr>
                                      <p:to>
                                        <p:strVal val="visible"/>
                                      </p:to>
                                    </p:set>
                                    <p:animEffect transition="in" filter="randombar(horizontal)">
                                      <p:cBhvr>
                                        <p:cTn id="35" dur="400"/>
                                        <p:tgtEl>
                                          <p:spTgt spid="47"/>
                                        </p:tgtEl>
                                      </p:cBhvr>
                                    </p:animEffect>
                                  </p:childTnLst>
                                </p:cTn>
                              </p:par>
                              <p:par>
                                <p:cTn id="36" presetID="14" presetClass="entr" presetSubtype="10" fill="hold" grpId="0" nodeType="withEffect">
                                  <p:stCondLst>
                                    <p:cond delay="500"/>
                                  </p:stCondLst>
                                  <p:childTnLst>
                                    <p:set>
                                      <p:cBhvr>
                                        <p:cTn id="37" dur="1" fill="hold">
                                          <p:stCondLst>
                                            <p:cond delay="0"/>
                                          </p:stCondLst>
                                        </p:cTn>
                                        <p:tgtEl>
                                          <p:spTgt spid="48"/>
                                        </p:tgtEl>
                                        <p:attrNameLst>
                                          <p:attrName>style.visibility</p:attrName>
                                        </p:attrNameLst>
                                      </p:cBhvr>
                                      <p:to>
                                        <p:strVal val="visible"/>
                                      </p:to>
                                    </p:set>
                                    <p:animEffect transition="in" filter="randombar(horizontal)">
                                      <p:cBhvr>
                                        <p:cTn id="38" dur="400"/>
                                        <p:tgtEl>
                                          <p:spTgt spid="48"/>
                                        </p:tgtEl>
                                      </p:cBhvr>
                                    </p:animEffect>
                                  </p:childTnLst>
                                </p:cTn>
                              </p:par>
                              <p:par>
                                <p:cTn id="39" presetID="2" presetClass="entr" presetSubtype="4" fill="hold" nodeType="with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additive="base">
                                        <p:cTn id="41" dur="500" fill="hold"/>
                                        <p:tgtEl>
                                          <p:spTgt spid="72"/>
                                        </p:tgtEl>
                                        <p:attrNameLst>
                                          <p:attrName>ppt_x</p:attrName>
                                        </p:attrNameLst>
                                      </p:cBhvr>
                                      <p:tavLst>
                                        <p:tav tm="0">
                                          <p:val>
                                            <p:strVal val="#ppt_x"/>
                                          </p:val>
                                        </p:tav>
                                        <p:tav tm="100000">
                                          <p:val>
                                            <p:strVal val="#ppt_x"/>
                                          </p:val>
                                        </p:tav>
                                      </p:tavLst>
                                    </p:anim>
                                    <p:anim calcmode="lin" valueType="num">
                                      <p:cBhvr additive="base">
                                        <p:cTn id="4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a:spLocks/>
          </p:cNvSpPr>
          <p:nvPr/>
        </p:nvSpPr>
        <p:spPr bwMode="auto">
          <a:xfrm rot="3564117">
            <a:off x="5210974" y="-1154220"/>
            <a:ext cx="2392822" cy="21574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28" name="TextBox 7"/>
          <p:cNvSpPr>
            <a:spLocks noChangeArrowheads="1"/>
          </p:cNvSpPr>
          <p:nvPr/>
        </p:nvSpPr>
        <p:spPr bwMode="auto">
          <a:xfrm>
            <a:off x="5795548" y="83936"/>
            <a:ext cx="1241237" cy="64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218" b="1" dirty="0">
                <a:solidFill>
                  <a:srgbClr val="C00000"/>
                </a:solidFill>
                <a:latin typeface="微软雅黑" pitchFamily="34" charset="-122"/>
                <a:ea typeface="微软雅黑" pitchFamily="34" charset="-122"/>
                <a:sym typeface="微软雅黑" pitchFamily="34" charset="-122"/>
              </a:rPr>
              <a:t>目 录</a:t>
            </a:r>
          </a:p>
        </p:txBody>
      </p:sp>
      <p:sp>
        <p:nvSpPr>
          <p:cNvPr id="79" name="Freeform 5"/>
          <p:cNvSpPr>
            <a:spLocks/>
          </p:cNvSpPr>
          <p:nvPr/>
        </p:nvSpPr>
        <p:spPr bwMode="auto">
          <a:xfrm rot="3564117">
            <a:off x="5319360" y="-1056497"/>
            <a:ext cx="2176049" cy="196195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0" name="TextBox 79"/>
          <p:cNvSpPr txBox="1"/>
          <p:nvPr/>
        </p:nvSpPr>
        <p:spPr>
          <a:xfrm>
            <a:off x="5821966" y="1046469"/>
            <a:ext cx="1047018" cy="287002"/>
          </a:xfrm>
          <a:prstGeom prst="rect">
            <a:avLst/>
          </a:prstGeom>
          <a:noFill/>
        </p:spPr>
        <p:txBody>
          <a:bodyPr wrap="none" rtlCol="0">
            <a:spAutoFit/>
          </a:bodyPr>
          <a:lstStyle/>
          <a:p>
            <a:r>
              <a:rPr lang="en-US" altLang="zh-CN" sz="1265" b="1" dirty="0">
                <a:solidFill>
                  <a:srgbClr val="C00000"/>
                </a:solidFill>
                <a:latin typeface="方正兰亭黑简体" panose="02000000000000000000" pitchFamily="2" charset="-122"/>
                <a:ea typeface="方正兰亭黑简体" panose="02000000000000000000" pitchFamily="2" charset="-122"/>
              </a:rPr>
              <a:t>CONTENTS</a:t>
            </a:r>
            <a:endParaRPr lang="zh-CN" altLang="en-US" sz="1265" b="1" dirty="0">
              <a:solidFill>
                <a:srgbClr val="C00000"/>
              </a:solidFill>
              <a:latin typeface="方正兰亭黑简体" panose="02000000000000000000" pitchFamily="2" charset="-122"/>
              <a:ea typeface="方正兰亭黑简体" panose="02000000000000000000" pitchFamily="2" charset="-122"/>
            </a:endParaRPr>
          </a:p>
        </p:txBody>
      </p:sp>
      <p:grpSp>
        <p:nvGrpSpPr>
          <p:cNvPr id="81" name="组合 80"/>
          <p:cNvGrpSpPr/>
          <p:nvPr/>
        </p:nvGrpSpPr>
        <p:grpSpPr>
          <a:xfrm>
            <a:off x="1886270" y="2837206"/>
            <a:ext cx="1260329" cy="1136330"/>
            <a:chOff x="3720691" y="2824413"/>
            <a:chExt cx="1341120" cy="1209172"/>
          </a:xfrm>
        </p:grpSpPr>
        <p:sp>
          <p:nvSpPr>
            <p:cNvPr id="8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dirty="0"/>
            </a:p>
          </p:txBody>
        </p:sp>
      </p:grpSp>
      <p:sp>
        <p:nvSpPr>
          <p:cNvPr id="84" name="Freeform 5"/>
          <p:cNvSpPr>
            <a:spLocks/>
          </p:cNvSpPr>
          <p:nvPr/>
        </p:nvSpPr>
        <p:spPr bwMode="auto">
          <a:xfrm rot="1855731">
            <a:off x="1972575" y="2915017"/>
            <a:ext cx="1087723" cy="9807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85" name="组合 84"/>
          <p:cNvGrpSpPr/>
          <p:nvPr/>
        </p:nvGrpSpPr>
        <p:grpSpPr>
          <a:xfrm>
            <a:off x="3883528" y="2881517"/>
            <a:ext cx="1211092" cy="1091937"/>
            <a:chOff x="3720691" y="2824413"/>
            <a:chExt cx="1341120" cy="1209172"/>
          </a:xfrm>
        </p:grpSpPr>
        <p:sp>
          <p:nvSpPr>
            <p:cNvPr id="8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88" name="Freeform 5"/>
          <p:cNvSpPr>
            <a:spLocks/>
          </p:cNvSpPr>
          <p:nvPr/>
        </p:nvSpPr>
        <p:spPr bwMode="auto">
          <a:xfrm rot="1855731">
            <a:off x="3966459" y="2956289"/>
            <a:ext cx="1045229" cy="94239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89" name="组合 88"/>
          <p:cNvGrpSpPr/>
          <p:nvPr/>
        </p:nvGrpSpPr>
        <p:grpSpPr>
          <a:xfrm>
            <a:off x="5830979" y="2881517"/>
            <a:ext cx="1211092" cy="1091937"/>
            <a:chOff x="3720691" y="2824413"/>
            <a:chExt cx="1341120" cy="1209172"/>
          </a:xfrm>
        </p:grpSpPr>
        <p:sp>
          <p:nvSpPr>
            <p:cNvPr id="9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92" name="Freeform 5"/>
          <p:cNvSpPr>
            <a:spLocks/>
          </p:cNvSpPr>
          <p:nvPr/>
        </p:nvSpPr>
        <p:spPr bwMode="auto">
          <a:xfrm rot="1855731">
            <a:off x="5913910" y="2956289"/>
            <a:ext cx="1045229" cy="94239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93" name="组合 92"/>
          <p:cNvGrpSpPr/>
          <p:nvPr/>
        </p:nvGrpSpPr>
        <p:grpSpPr>
          <a:xfrm>
            <a:off x="7729133" y="2881517"/>
            <a:ext cx="1211092" cy="1091937"/>
            <a:chOff x="3720691" y="2824413"/>
            <a:chExt cx="1341120" cy="1209172"/>
          </a:xfrm>
        </p:grpSpPr>
        <p:sp>
          <p:nvSpPr>
            <p:cNvPr id="94"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5"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96" name="Freeform 5"/>
          <p:cNvSpPr>
            <a:spLocks/>
          </p:cNvSpPr>
          <p:nvPr/>
        </p:nvSpPr>
        <p:spPr bwMode="auto">
          <a:xfrm rot="1855731">
            <a:off x="7812065" y="2956289"/>
            <a:ext cx="1045229" cy="94239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97" name="组合 96"/>
          <p:cNvGrpSpPr/>
          <p:nvPr/>
        </p:nvGrpSpPr>
        <p:grpSpPr>
          <a:xfrm>
            <a:off x="9627287" y="2941623"/>
            <a:ext cx="1211092" cy="1091937"/>
            <a:chOff x="3720691" y="2824413"/>
            <a:chExt cx="1341120" cy="1209172"/>
          </a:xfrm>
        </p:grpSpPr>
        <p:sp>
          <p:nvSpPr>
            <p:cNvPr id="9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9"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dirty="0"/>
            </a:p>
          </p:txBody>
        </p:sp>
      </p:grpSp>
      <p:sp>
        <p:nvSpPr>
          <p:cNvPr id="100" name="Freeform 5"/>
          <p:cNvSpPr>
            <a:spLocks/>
          </p:cNvSpPr>
          <p:nvPr/>
        </p:nvSpPr>
        <p:spPr bwMode="auto">
          <a:xfrm rot="1855731">
            <a:off x="9710219" y="3016395"/>
            <a:ext cx="1045229" cy="94239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06" name="文本框 9"/>
          <p:cNvSpPr txBox="1"/>
          <p:nvPr/>
        </p:nvSpPr>
        <p:spPr>
          <a:xfrm>
            <a:off x="1570101" y="4234868"/>
            <a:ext cx="1885452" cy="397594"/>
          </a:xfrm>
          <a:prstGeom prst="rect">
            <a:avLst/>
          </a:prstGeom>
          <a:noFill/>
        </p:spPr>
        <p:txBody>
          <a:bodyPr wrap="square" lIns="72312" tIns="36156" rIns="72312" bIns="36156" rtlCol="0">
            <a:spAutoFit/>
          </a:bodyPr>
          <a:lstStyle/>
          <a:p>
            <a:pPr marL="0" lvl="1" algn="ctr"/>
            <a:r>
              <a:rPr lang="zh-CN" altLang="en-US" sz="2109" b="1" dirty="0">
                <a:solidFill>
                  <a:srgbClr val="C00000"/>
                </a:solidFill>
                <a:latin typeface="微软雅黑" pitchFamily="34" charset="-122"/>
                <a:ea typeface="微软雅黑" pitchFamily="34" charset="-122"/>
              </a:rPr>
              <a:t>背景意义</a:t>
            </a:r>
          </a:p>
        </p:txBody>
      </p:sp>
      <p:sp>
        <p:nvSpPr>
          <p:cNvPr id="108" name="文本框 9"/>
          <p:cNvSpPr txBox="1"/>
          <p:nvPr/>
        </p:nvSpPr>
        <p:spPr>
          <a:xfrm>
            <a:off x="3569306" y="4231972"/>
            <a:ext cx="1817368" cy="397594"/>
          </a:xfrm>
          <a:prstGeom prst="rect">
            <a:avLst/>
          </a:prstGeom>
          <a:noFill/>
        </p:spPr>
        <p:txBody>
          <a:bodyPr wrap="square" lIns="72312" tIns="36156" rIns="72312" bIns="36156" rtlCol="0">
            <a:spAutoFit/>
          </a:bodyPr>
          <a:lstStyle/>
          <a:p>
            <a:pPr marL="0" lvl="1" algn="ctr"/>
            <a:r>
              <a:rPr lang="zh-CN" altLang="en-US" sz="2109" b="1" dirty="0">
                <a:solidFill>
                  <a:srgbClr val="C00000"/>
                </a:solidFill>
                <a:latin typeface="微软雅黑" pitchFamily="34" charset="-122"/>
                <a:ea typeface="微软雅黑" pitchFamily="34" charset="-122"/>
              </a:rPr>
              <a:t>功能展示</a:t>
            </a:r>
          </a:p>
        </p:txBody>
      </p:sp>
      <p:sp>
        <p:nvSpPr>
          <p:cNvPr id="110" name="文本框 9"/>
          <p:cNvSpPr txBox="1"/>
          <p:nvPr/>
        </p:nvSpPr>
        <p:spPr>
          <a:xfrm>
            <a:off x="5366409" y="4234868"/>
            <a:ext cx="2147950" cy="397594"/>
          </a:xfrm>
          <a:prstGeom prst="rect">
            <a:avLst/>
          </a:prstGeom>
          <a:noFill/>
        </p:spPr>
        <p:txBody>
          <a:bodyPr wrap="square" lIns="72312" tIns="36156" rIns="72312" bIns="36156" rtlCol="0">
            <a:spAutoFit/>
          </a:bodyPr>
          <a:lstStyle/>
          <a:p>
            <a:pPr marL="0" lvl="1" algn="ctr"/>
            <a:r>
              <a:rPr lang="zh-CN" altLang="en-US" sz="2109" b="1" dirty="0">
                <a:solidFill>
                  <a:srgbClr val="C00000"/>
                </a:solidFill>
                <a:latin typeface="微软雅黑" pitchFamily="34" charset="-122"/>
                <a:ea typeface="微软雅黑" pitchFamily="34" charset="-122"/>
              </a:rPr>
              <a:t>前端技术</a:t>
            </a:r>
          </a:p>
        </p:txBody>
      </p:sp>
      <p:sp>
        <p:nvSpPr>
          <p:cNvPr id="112" name="文本框 9"/>
          <p:cNvSpPr txBox="1"/>
          <p:nvPr/>
        </p:nvSpPr>
        <p:spPr>
          <a:xfrm>
            <a:off x="7416416" y="4234868"/>
            <a:ext cx="1896196" cy="397594"/>
          </a:xfrm>
          <a:prstGeom prst="rect">
            <a:avLst/>
          </a:prstGeom>
          <a:noFill/>
        </p:spPr>
        <p:txBody>
          <a:bodyPr wrap="square" lIns="72312" tIns="36156" rIns="72312" bIns="36156" rtlCol="0">
            <a:spAutoFit/>
          </a:bodyPr>
          <a:lstStyle/>
          <a:p>
            <a:pPr marL="0" lvl="1" algn="ctr"/>
            <a:r>
              <a:rPr lang="zh-CN" altLang="en-US" sz="2109" b="1" dirty="0">
                <a:solidFill>
                  <a:srgbClr val="C00000"/>
                </a:solidFill>
                <a:latin typeface="微软雅黑" pitchFamily="34" charset="-122"/>
                <a:ea typeface="微软雅黑" pitchFamily="34" charset="-122"/>
              </a:rPr>
              <a:t>后端技术</a:t>
            </a:r>
          </a:p>
        </p:txBody>
      </p:sp>
      <p:sp>
        <p:nvSpPr>
          <p:cNvPr id="114" name="文本框 9"/>
          <p:cNvSpPr txBox="1"/>
          <p:nvPr/>
        </p:nvSpPr>
        <p:spPr>
          <a:xfrm>
            <a:off x="9162717" y="4234868"/>
            <a:ext cx="2125561" cy="397594"/>
          </a:xfrm>
          <a:prstGeom prst="rect">
            <a:avLst/>
          </a:prstGeom>
          <a:noFill/>
        </p:spPr>
        <p:txBody>
          <a:bodyPr wrap="square" lIns="72312" tIns="36156" rIns="72312" bIns="36156" rtlCol="0">
            <a:spAutoFit/>
          </a:bodyPr>
          <a:lstStyle/>
          <a:p>
            <a:pPr marL="0" lvl="1" algn="ctr"/>
            <a:r>
              <a:rPr lang="zh-CN" altLang="en-US" sz="2109" b="1" dirty="0">
                <a:solidFill>
                  <a:srgbClr val="C00000"/>
                </a:solidFill>
                <a:latin typeface="微软雅黑" pitchFamily="34" charset="-122"/>
                <a:ea typeface="微软雅黑" pitchFamily="34" charset="-122"/>
              </a:rPr>
              <a:t>后续改进</a:t>
            </a:r>
          </a:p>
        </p:txBody>
      </p:sp>
      <p:grpSp>
        <p:nvGrpSpPr>
          <p:cNvPr id="116" name="组合 115"/>
          <p:cNvGrpSpPr/>
          <p:nvPr/>
        </p:nvGrpSpPr>
        <p:grpSpPr>
          <a:xfrm>
            <a:off x="10691413" y="2857064"/>
            <a:ext cx="293532" cy="194551"/>
            <a:chOff x="9482595" y="2565731"/>
            <a:chExt cx="278384" cy="184511"/>
          </a:xfrm>
        </p:grpSpPr>
        <p:sp>
          <p:nvSpPr>
            <p:cNvPr id="117" name="椭圆 116"/>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FBEFF37E-02DA-4656-B367-C3A904B38E16}"/>
              </a:ext>
            </a:extLst>
          </p:cNvPr>
          <p:cNvSpPr/>
          <p:nvPr/>
        </p:nvSpPr>
        <p:spPr>
          <a:xfrm>
            <a:off x="2180903" y="3160768"/>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01</a:t>
            </a:r>
            <a:endParaRPr lang="zh-CN" altLang="en-US" sz="2400" b="1" spc="300" dirty="0">
              <a:solidFill>
                <a:srgbClr val="C00000"/>
              </a:solidFill>
              <a:latin typeface="微软雅黑"/>
              <a:ea typeface="微软雅黑"/>
              <a:cs typeface="+mn-ea"/>
              <a:sym typeface="微软雅黑"/>
            </a:endParaRPr>
          </a:p>
        </p:txBody>
      </p:sp>
      <p:sp>
        <p:nvSpPr>
          <p:cNvPr id="40" name="矩形 39">
            <a:extLst>
              <a:ext uri="{FF2B5EF4-FFF2-40B4-BE49-F238E27FC236}">
                <a16:creationId xmlns:a16="http://schemas.microsoft.com/office/drawing/2014/main" id="{D8E18461-1E4F-471A-A0E9-9B7AD7F33D2B}"/>
              </a:ext>
            </a:extLst>
          </p:cNvPr>
          <p:cNvSpPr/>
          <p:nvPr/>
        </p:nvSpPr>
        <p:spPr>
          <a:xfrm>
            <a:off x="4184144" y="3174537"/>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02</a:t>
            </a:r>
            <a:endParaRPr lang="zh-CN" altLang="en-US" sz="2400" b="1" spc="300" dirty="0">
              <a:solidFill>
                <a:srgbClr val="C00000"/>
              </a:solidFill>
              <a:latin typeface="微软雅黑"/>
              <a:ea typeface="微软雅黑"/>
              <a:cs typeface="+mn-ea"/>
              <a:sym typeface="微软雅黑"/>
            </a:endParaRPr>
          </a:p>
        </p:txBody>
      </p:sp>
      <p:sp>
        <p:nvSpPr>
          <p:cNvPr id="41" name="矩形 40">
            <a:extLst>
              <a:ext uri="{FF2B5EF4-FFF2-40B4-BE49-F238E27FC236}">
                <a16:creationId xmlns:a16="http://schemas.microsoft.com/office/drawing/2014/main" id="{C2B25130-A4C6-4DAB-BAE6-E9B8D2A23621}"/>
              </a:ext>
            </a:extLst>
          </p:cNvPr>
          <p:cNvSpPr/>
          <p:nvPr/>
        </p:nvSpPr>
        <p:spPr>
          <a:xfrm>
            <a:off x="6102563" y="3195676"/>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03</a:t>
            </a:r>
            <a:endParaRPr lang="zh-CN" altLang="en-US" sz="2400" b="1" spc="300" dirty="0">
              <a:solidFill>
                <a:srgbClr val="C00000"/>
              </a:solidFill>
              <a:latin typeface="微软雅黑"/>
              <a:ea typeface="微软雅黑"/>
              <a:cs typeface="+mn-ea"/>
              <a:sym typeface="微软雅黑"/>
            </a:endParaRPr>
          </a:p>
        </p:txBody>
      </p:sp>
      <p:sp>
        <p:nvSpPr>
          <p:cNvPr id="42" name="矩形 41">
            <a:extLst>
              <a:ext uri="{FF2B5EF4-FFF2-40B4-BE49-F238E27FC236}">
                <a16:creationId xmlns:a16="http://schemas.microsoft.com/office/drawing/2014/main" id="{7417F36E-8375-4BC8-990B-06D31CB8C24D}"/>
              </a:ext>
            </a:extLst>
          </p:cNvPr>
          <p:cNvSpPr/>
          <p:nvPr/>
        </p:nvSpPr>
        <p:spPr>
          <a:xfrm>
            <a:off x="8040478" y="3178605"/>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04</a:t>
            </a:r>
            <a:endParaRPr lang="zh-CN" altLang="en-US" sz="2400" b="1" spc="300" dirty="0">
              <a:solidFill>
                <a:srgbClr val="C00000"/>
              </a:solidFill>
              <a:latin typeface="微软雅黑"/>
              <a:ea typeface="微软雅黑"/>
              <a:cs typeface="+mn-ea"/>
              <a:sym typeface="微软雅黑"/>
            </a:endParaRPr>
          </a:p>
        </p:txBody>
      </p:sp>
      <p:sp>
        <p:nvSpPr>
          <p:cNvPr id="43" name="矩形 42">
            <a:extLst>
              <a:ext uri="{FF2B5EF4-FFF2-40B4-BE49-F238E27FC236}">
                <a16:creationId xmlns:a16="http://schemas.microsoft.com/office/drawing/2014/main" id="{13E65329-9A93-4C5D-BD7E-DB244FCFE62C}"/>
              </a:ext>
            </a:extLst>
          </p:cNvPr>
          <p:cNvSpPr/>
          <p:nvPr/>
        </p:nvSpPr>
        <p:spPr>
          <a:xfrm>
            <a:off x="9908797" y="3195676"/>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05</a:t>
            </a:r>
            <a:endParaRPr lang="zh-CN" altLang="en-US" sz="2400" b="1" spc="300" dirty="0">
              <a:solidFill>
                <a:srgbClr val="C00000"/>
              </a:solidFill>
              <a:latin typeface="微软雅黑"/>
              <a:ea typeface="微软雅黑"/>
              <a:cs typeface="+mn-ea"/>
              <a:sym typeface="微软雅黑"/>
            </a:endParaRPr>
          </a:p>
        </p:txBody>
      </p:sp>
    </p:spTree>
    <p:extLst>
      <p:ext uri="{BB962C8B-B14F-4D97-AF65-F5344CB8AC3E}">
        <p14:creationId xmlns:p14="http://schemas.microsoft.com/office/powerpoint/2010/main" val="37351718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anim calcmode="lin" valueType="num">
                                      <p:cBhvr>
                                        <p:cTn id="13" dur="1000" fill="hold"/>
                                        <p:tgtEl>
                                          <p:spTgt spid="79"/>
                                        </p:tgtEl>
                                        <p:attrNameLst>
                                          <p:attrName>ppt_x</p:attrName>
                                        </p:attrNameLst>
                                      </p:cBhvr>
                                      <p:tavLst>
                                        <p:tav tm="0">
                                          <p:val>
                                            <p:strVal val="#ppt_x"/>
                                          </p:val>
                                        </p:tav>
                                        <p:tav tm="100000">
                                          <p:val>
                                            <p:strVal val="#ppt_x"/>
                                          </p:val>
                                        </p:tav>
                                      </p:tavLst>
                                    </p:anim>
                                    <p:anim calcmode="lin" valueType="num">
                                      <p:cBhvr>
                                        <p:cTn id="14" dur="1000" fill="hold"/>
                                        <p:tgtEl>
                                          <p:spTgt spid="7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2" presetClass="entr" presetSubtype="0" fill="hold" grpId="0" nodeType="afterEffect">
                                  <p:stCondLst>
                                    <p:cond delay="0"/>
                                  </p:stCondLst>
                                  <p:iterate type="lt">
                                    <p:tmPct val="10000"/>
                                  </p:iterate>
                                  <p:childTnLst>
                                    <p:set>
                                      <p:cBhvr>
                                        <p:cTn id="17" dur="1" fill="hold">
                                          <p:stCondLst>
                                            <p:cond delay="0"/>
                                          </p:stCondLst>
                                        </p:cTn>
                                        <p:tgtEl>
                                          <p:spTgt spid="28"/>
                                        </p:tgtEl>
                                        <p:attrNameLst>
                                          <p:attrName>style.visibility</p:attrName>
                                        </p:attrNameLst>
                                      </p:cBhvr>
                                      <p:to>
                                        <p:strVal val="visible"/>
                                      </p:to>
                                    </p:set>
                                    <p:animScale>
                                      <p:cBhvr>
                                        <p:cTn id="18"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8"/>
                                        </p:tgtEl>
                                        <p:attrNameLst>
                                          <p:attrName>ppt_x</p:attrName>
                                          <p:attrName>ppt_y</p:attrName>
                                        </p:attrNameLst>
                                      </p:cBhvr>
                                    </p:animMotion>
                                    <p:animEffect transition="in" filter="fade">
                                      <p:cBhvr>
                                        <p:cTn id="20" dur="1000"/>
                                        <p:tgtEl>
                                          <p:spTgt spid="28"/>
                                        </p:tgtEl>
                                      </p:cBhvr>
                                    </p:animEffect>
                                  </p:childTnLst>
                                </p:cTn>
                              </p:par>
                            </p:childTnLst>
                          </p:cTn>
                        </p:par>
                        <p:par>
                          <p:cTn id="21" fill="hold">
                            <p:stCondLst>
                              <p:cond delay="2100"/>
                            </p:stCondLst>
                            <p:childTnLst>
                              <p:par>
                                <p:cTn id="22" presetID="47"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par>
                                <p:cTn id="27" presetID="2" presetClass="entr" presetSubtype="6" fill="hold" nodeType="withEffect">
                                  <p:stCondLst>
                                    <p:cond delay="60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1+#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60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1+#ppt_w/2"/>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60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1+#ppt_w/2"/>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600"/>
                                  </p:stCondLst>
                                  <p:childTnLst>
                                    <p:set>
                                      <p:cBhvr>
                                        <p:cTn id="40" dur="1" fill="hold">
                                          <p:stCondLst>
                                            <p:cond delay="0"/>
                                          </p:stCondLst>
                                        </p:cTn>
                                        <p:tgtEl>
                                          <p:spTgt spid="88"/>
                                        </p:tgtEl>
                                        <p:attrNameLst>
                                          <p:attrName>style.visibility</p:attrName>
                                        </p:attrNameLst>
                                      </p:cBhvr>
                                      <p:to>
                                        <p:strVal val="visible"/>
                                      </p:to>
                                    </p:set>
                                    <p:anim calcmode="lin" valueType="num">
                                      <p:cBhvr additive="base">
                                        <p:cTn id="41" dur="500" fill="hold"/>
                                        <p:tgtEl>
                                          <p:spTgt spid="88"/>
                                        </p:tgtEl>
                                        <p:attrNameLst>
                                          <p:attrName>ppt_x</p:attrName>
                                        </p:attrNameLst>
                                      </p:cBhvr>
                                      <p:tavLst>
                                        <p:tav tm="0">
                                          <p:val>
                                            <p:strVal val="1+#ppt_w/2"/>
                                          </p:val>
                                        </p:tav>
                                        <p:tav tm="100000">
                                          <p:val>
                                            <p:strVal val="#ppt_x"/>
                                          </p:val>
                                        </p:tav>
                                      </p:tavLst>
                                    </p:anim>
                                    <p:anim calcmode="lin" valueType="num">
                                      <p:cBhvr additive="base">
                                        <p:cTn id="42" dur="500" fill="hold"/>
                                        <p:tgtEl>
                                          <p:spTgt spid="88"/>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600"/>
                                  </p:stCondLst>
                                  <p:childTnLst>
                                    <p:set>
                                      <p:cBhvr>
                                        <p:cTn id="44" dur="1" fill="hold">
                                          <p:stCondLst>
                                            <p:cond delay="0"/>
                                          </p:stCondLst>
                                        </p:cTn>
                                        <p:tgtEl>
                                          <p:spTgt spid="89"/>
                                        </p:tgtEl>
                                        <p:attrNameLst>
                                          <p:attrName>style.visibility</p:attrName>
                                        </p:attrNameLst>
                                      </p:cBhvr>
                                      <p:to>
                                        <p:strVal val="visible"/>
                                      </p:to>
                                    </p:set>
                                    <p:anim calcmode="lin" valueType="num">
                                      <p:cBhvr additive="base">
                                        <p:cTn id="45" dur="500" fill="hold"/>
                                        <p:tgtEl>
                                          <p:spTgt spid="89"/>
                                        </p:tgtEl>
                                        <p:attrNameLst>
                                          <p:attrName>ppt_x</p:attrName>
                                        </p:attrNameLst>
                                      </p:cBhvr>
                                      <p:tavLst>
                                        <p:tav tm="0">
                                          <p:val>
                                            <p:strVal val="1+#ppt_w/2"/>
                                          </p:val>
                                        </p:tav>
                                        <p:tav tm="100000">
                                          <p:val>
                                            <p:strVal val="#ppt_x"/>
                                          </p:val>
                                        </p:tav>
                                      </p:tavLst>
                                    </p:anim>
                                    <p:anim calcmode="lin" valueType="num">
                                      <p:cBhvr additive="base">
                                        <p:cTn id="46" dur="500" fill="hold"/>
                                        <p:tgtEl>
                                          <p:spTgt spid="89"/>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60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500" fill="hold"/>
                                        <p:tgtEl>
                                          <p:spTgt spid="92"/>
                                        </p:tgtEl>
                                        <p:attrNameLst>
                                          <p:attrName>ppt_x</p:attrName>
                                        </p:attrNameLst>
                                      </p:cBhvr>
                                      <p:tavLst>
                                        <p:tav tm="0">
                                          <p:val>
                                            <p:strVal val="1+#ppt_w/2"/>
                                          </p:val>
                                        </p:tav>
                                        <p:tav tm="100000">
                                          <p:val>
                                            <p:strVal val="#ppt_x"/>
                                          </p:val>
                                        </p:tav>
                                      </p:tavLst>
                                    </p:anim>
                                    <p:anim calcmode="lin" valueType="num">
                                      <p:cBhvr additive="base">
                                        <p:cTn id="50" dur="500" fill="hold"/>
                                        <p:tgtEl>
                                          <p:spTgt spid="92"/>
                                        </p:tgtEl>
                                        <p:attrNameLst>
                                          <p:attrName>ppt_y</p:attrName>
                                        </p:attrNameLst>
                                      </p:cBhvr>
                                      <p:tavLst>
                                        <p:tav tm="0">
                                          <p:val>
                                            <p:strVal val="1+#ppt_h/2"/>
                                          </p:val>
                                        </p:tav>
                                        <p:tav tm="100000">
                                          <p:val>
                                            <p:strVal val="#ppt_y"/>
                                          </p:val>
                                        </p:tav>
                                      </p:tavLst>
                                    </p:anim>
                                  </p:childTnLst>
                                </p:cTn>
                              </p:par>
                              <p:par>
                                <p:cTn id="51" presetID="2" presetClass="entr" presetSubtype="6" fill="hold" nodeType="withEffect">
                                  <p:stCondLst>
                                    <p:cond delay="600"/>
                                  </p:stCondLst>
                                  <p:childTnLst>
                                    <p:set>
                                      <p:cBhvr>
                                        <p:cTn id="52" dur="1" fill="hold">
                                          <p:stCondLst>
                                            <p:cond delay="0"/>
                                          </p:stCondLst>
                                        </p:cTn>
                                        <p:tgtEl>
                                          <p:spTgt spid="93"/>
                                        </p:tgtEl>
                                        <p:attrNameLst>
                                          <p:attrName>style.visibility</p:attrName>
                                        </p:attrNameLst>
                                      </p:cBhvr>
                                      <p:to>
                                        <p:strVal val="visible"/>
                                      </p:to>
                                    </p:set>
                                    <p:anim calcmode="lin" valueType="num">
                                      <p:cBhvr additive="base">
                                        <p:cTn id="53" dur="500" fill="hold"/>
                                        <p:tgtEl>
                                          <p:spTgt spid="93"/>
                                        </p:tgtEl>
                                        <p:attrNameLst>
                                          <p:attrName>ppt_x</p:attrName>
                                        </p:attrNameLst>
                                      </p:cBhvr>
                                      <p:tavLst>
                                        <p:tav tm="0">
                                          <p:val>
                                            <p:strVal val="1+#ppt_w/2"/>
                                          </p:val>
                                        </p:tav>
                                        <p:tav tm="100000">
                                          <p:val>
                                            <p:strVal val="#ppt_x"/>
                                          </p:val>
                                        </p:tav>
                                      </p:tavLst>
                                    </p:anim>
                                    <p:anim calcmode="lin" valueType="num">
                                      <p:cBhvr additive="base">
                                        <p:cTn id="54" dur="500" fill="hold"/>
                                        <p:tgtEl>
                                          <p:spTgt spid="93"/>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60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fill="hold"/>
                                        <p:tgtEl>
                                          <p:spTgt spid="96"/>
                                        </p:tgtEl>
                                        <p:attrNameLst>
                                          <p:attrName>ppt_x</p:attrName>
                                        </p:attrNameLst>
                                      </p:cBhvr>
                                      <p:tavLst>
                                        <p:tav tm="0">
                                          <p:val>
                                            <p:strVal val="1+#ppt_w/2"/>
                                          </p:val>
                                        </p:tav>
                                        <p:tav tm="100000">
                                          <p:val>
                                            <p:strVal val="#ppt_x"/>
                                          </p:val>
                                        </p:tav>
                                      </p:tavLst>
                                    </p:anim>
                                    <p:anim calcmode="lin" valueType="num">
                                      <p:cBhvr additive="base">
                                        <p:cTn id="58" dur="500" fill="hold"/>
                                        <p:tgtEl>
                                          <p:spTgt spid="96"/>
                                        </p:tgtEl>
                                        <p:attrNameLst>
                                          <p:attrName>ppt_y</p:attrName>
                                        </p:attrNameLst>
                                      </p:cBhvr>
                                      <p:tavLst>
                                        <p:tav tm="0">
                                          <p:val>
                                            <p:strVal val="1+#ppt_h/2"/>
                                          </p:val>
                                        </p:tav>
                                        <p:tav tm="100000">
                                          <p:val>
                                            <p:strVal val="#ppt_y"/>
                                          </p:val>
                                        </p:tav>
                                      </p:tavLst>
                                    </p:anim>
                                  </p:childTnLst>
                                </p:cTn>
                              </p:par>
                              <p:par>
                                <p:cTn id="59" presetID="2" presetClass="entr" presetSubtype="6" fill="hold" nodeType="withEffect">
                                  <p:stCondLst>
                                    <p:cond delay="600"/>
                                  </p:stCondLst>
                                  <p:childTnLst>
                                    <p:set>
                                      <p:cBhvr>
                                        <p:cTn id="60" dur="1" fill="hold">
                                          <p:stCondLst>
                                            <p:cond delay="0"/>
                                          </p:stCondLst>
                                        </p:cTn>
                                        <p:tgtEl>
                                          <p:spTgt spid="97"/>
                                        </p:tgtEl>
                                        <p:attrNameLst>
                                          <p:attrName>style.visibility</p:attrName>
                                        </p:attrNameLst>
                                      </p:cBhvr>
                                      <p:to>
                                        <p:strVal val="visible"/>
                                      </p:to>
                                    </p:set>
                                    <p:anim calcmode="lin" valueType="num">
                                      <p:cBhvr additive="base">
                                        <p:cTn id="61" dur="500" fill="hold"/>
                                        <p:tgtEl>
                                          <p:spTgt spid="97"/>
                                        </p:tgtEl>
                                        <p:attrNameLst>
                                          <p:attrName>ppt_x</p:attrName>
                                        </p:attrNameLst>
                                      </p:cBhvr>
                                      <p:tavLst>
                                        <p:tav tm="0">
                                          <p:val>
                                            <p:strVal val="1+#ppt_w/2"/>
                                          </p:val>
                                        </p:tav>
                                        <p:tav tm="100000">
                                          <p:val>
                                            <p:strVal val="#ppt_x"/>
                                          </p:val>
                                        </p:tav>
                                      </p:tavLst>
                                    </p:anim>
                                    <p:anim calcmode="lin" valueType="num">
                                      <p:cBhvr additive="base">
                                        <p:cTn id="62" dur="500" fill="hold"/>
                                        <p:tgtEl>
                                          <p:spTgt spid="97"/>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600"/>
                                  </p:stCondLst>
                                  <p:childTnLst>
                                    <p:set>
                                      <p:cBhvr>
                                        <p:cTn id="64" dur="1" fill="hold">
                                          <p:stCondLst>
                                            <p:cond delay="0"/>
                                          </p:stCondLst>
                                        </p:cTn>
                                        <p:tgtEl>
                                          <p:spTgt spid="100"/>
                                        </p:tgtEl>
                                        <p:attrNameLst>
                                          <p:attrName>style.visibility</p:attrName>
                                        </p:attrNameLst>
                                      </p:cBhvr>
                                      <p:to>
                                        <p:strVal val="visible"/>
                                      </p:to>
                                    </p:set>
                                    <p:anim calcmode="lin" valueType="num">
                                      <p:cBhvr additive="base">
                                        <p:cTn id="65" dur="500" fill="hold"/>
                                        <p:tgtEl>
                                          <p:spTgt spid="100"/>
                                        </p:tgtEl>
                                        <p:attrNameLst>
                                          <p:attrName>ppt_x</p:attrName>
                                        </p:attrNameLst>
                                      </p:cBhvr>
                                      <p:tavLst>
                                        <p:tav tm="0">
                                          <p:val>
                                            <p:strVal val="1+#ppt_w/2"/>
                                          </p:val>
                                        </p:tav>
                                        <p:tav tm="100000">
                                          <p:val>
                                            <p:strVal val="#ppt_x"/>
                                          </p:val>
                                        </p:tav>
                                      </p:tavLst>
                                    </p:anim>
                                    <p:anim calcmode="lin" valueType="num">
                                      <p:cBhvr additive="base">
                                        <p:cTn id="66" dur="500" fill="hold"/>
                                        <p:tgtEl>
                                          <p:spTgt spid="100"/>
                                        </p:tgtEl>
                                        <p:attrNameLst>
                                          <p:attrName>ppt_y</p:attrName>
                                        </p:attrNameLst>
                                      </p:cBhvr>
                                      <p:tavLst>
                                        <p:tav tm="0">
                                          <p:val>
                                            <p:strVal val="1+#ppt_h/2"/>
                                          </p:val>
                                        </p:tav>
                                        <p:tav tm="100000">
                                          <p:val>
                                            <p:strVal val="#ppt_y"/>
                                          </p:val>
                                        </p:tav>
                                      </p:tavLst>
                                    </p:anim>
                                  </p:childTnLst>
                                </p:cTn>
                              </p:par>
                            </p:childTnLst>
                          </p:cTn>
                        </p:par>
                        <p:par>
                          <p:cTn id="67" fill="hold">
                            <p:stCondLst>
                              <p:cond delay="3200"/>
                            </p:stCondLst>
                            <p:childTnLst>
                              <p:par>
                                <p:cTn id="68" presetID="16" presetClass="entr" presetSubtype="21" fill="hold" grpId="0" nodeType="after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barn(inVertical)">
                                      <p:cBhvr>
                                        <p:cTn id="70" dur="500"/>
                                        <p:tgtEl>
                                          <p:spTgt spid="106"/>
                                        </p:tgtEl>
                                      </p:cBhvr>
                                    </p:animEffect>
                                  </p:childTnLst>
                                </p:cTn>
                              </p:par>
                            </p:childTnLst>
                          </p:cTn>
                        </p:par>
                        <p:par>
                          <p:cTn id="71" fill="hold">
                            <p:stCondLst>
                              <p:cond delay="3700"/>
                            </p:stCondLst>
                            <p:childTnLst>
                              <p:par>
                                <p:cTn id="72" presetID="16" presetClass="entr" presetSubtype="21" fill="hold" grpId="0" nodeType="after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barn(inVertical)">
                                      <p:cBhvr>
                                        <p:cTn id="74" dur="500"/>
                                        <p:tgtEl>
                                          <p:spTgt spid="108"/>
                                        </p:tgtEl>
                                      </p:cBhvr>
                                    </p:animEffect>
                                  </p:childTnLst>
                                </p:cTn>
                              </p:par>
                            </p:childTnLst>
                          </p:cTn>
                        </p:par>
                        <p:par>
                          <p:cTn id="75" fill="hold">
                            <p:stCondLst>
                              <p:cond delay="4200"/>
                            </p:stCondLst>
                            <p:childTnLst>
                              <p:par>
                                <p:cTn id="76" presetID="16" presetClass="entr" presetSubtype="21" fill="hold" grpId="0" nodeType="afterEffect">
                                  <p:stCondLst>
                                    <p:cond delay="0"/>
                                  </p:stCondLst>
                                  <p:childTnLst>
                                    <p:set>
                                      <p:cBhvr>
                                        <p:cTn id="77" dur="1" fill="hold">
                                          <p:stCondLst>
                                            <p:cond delay="0"/>
                                          </p:stCondLst>
                                        </p:cTn>
                                        <p:tgtEl>
                                          <p:spTgt spid="110"/>
                                        </p:tgtEl>
                                        <p:attrNameLst>
                                          <p:attrName>style.visibility</p:attrName>
                                        </p:attrNameLst>
                                      </p:cBhvr>
                                      <p:to>
                                        <p:strVal val="visible"/>
                                      </p:to>
                                    </p:set>
                                    <p:animEffect transition="in" filter="barn(inVertical)">
                                      <p:cBhvr>
                                        <p:cTn id="78" dur="500"/>
                                        <p:tgtEl>
                                          <p:spTgt spid="110"/>
                                        </p:tgtEl>
                                      </p:cBhvr>
                                    </p:animEffect>
                                  </p:childTnLst>
                                </p:cTn>
                              </p:par>
                            </p:childTnLst>
                          </p:cTn>
                        </p:par>
                        <p:par>
                          <p:cTn id="79" fill="hold">
                            <p:stCondLst>
                              <p:cond delay="4700"/>
                            </p:stCondLst>
                            <p:childTnLst>
                              <p:par>
                                <p:cTn id="80" presetID="16" presetClass="entr" presetSubtype="21" fill="hold" grpId="0" nodeType="after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barn(inVertical)">
                                      <p:cBhvr>
                                        <p:cTn id="82" dur="500"/>
                                        <p:tgtEl>
                                          <p:spTgt spid="112"/>
                                        </p:tgtEl>
                                      </p:cBhvr>
                                    </p:animEffect>
                                  </p:childTnLst>
                                </p:cTn>
                              </p:par>
                            </p:childTnLst>
                          </p:cTn>
                        </p:par>
                        <p:par>
                          <p:cTn id="83" fill="hold">
                            <p:stCondLst>
                              <p:cond delay="5200"/>
                            </p:stCondLst>
                            <p:childTnLst>
                              <p:par>
                                <p:cTn id="84" presetID="16" presetClass="entr" presetSubtype="21" fill="hold" grpId="0" nodeType="afterEffect">
                                  <p:stCondLst>
                                    <p:cond delay="0"/>
                                  </p:stCondLst>
                                  <p:childTnLst>
                                    <p:set>
                                      <p:cBhvr>
                                        <p:cTn id="85" dur="1" fill="hold">
                                          <p:stCondLst>
                                            <p:cond delay="0"/>
                                          </p:stCondLst>
                                        </p:cTn>
                                        <p:tgtEl>
                                          <p:spTgt spid="114"/>
                                        </p:tgtEl>
                                        <p:attrNameLst>
                                          <p:attrName>style.visibility</p:attrName>
                                        </p:attrNameLst>
                                      </p:cBhvr>
                                      <p:to>
                                        <p:strVal val="visible"/>
                                      </p:to>
                                    </p:set>
                                    <p:animEffect transition="in" filter="barn(inVertical)">
                                      <p:cBhvr>
                                        <p:cTn id="86" dur="500"/>
                                        <p:tgtEl>
                                          <p:spTgt spid="114"/>
                                        </p:tgtEl>
                                      </p:cBhvr>
                                    </p:animEffect>
                                  </p:childTnLst>
                                </p:cTn>
                              </p:par>
                            </p:childTnLst>
                          </p:cTn>
                        </p:par>
                        <p:par>
                          <p:cTn id="87" fill="hold">
                            <p:stCondLst>
                              <p:cond delay="5700"/>
                            </p:stCondLst>
                            <p:childTnLst>
                              <p:par>
                                <p:cTn id="88" presetID="42" presetClass="entr" presetSubtype="0" fill="hold" nodeType="afterEffect">
                                  <p:stCondLst>
                                    <p:cond delay="0"/>
                                  </p:stCondLst>
                                  <p:childTnLst>
                                    <p:set>
                                      <p:cBhvr>
                                        <p:cTn id="89" dur="1" fill="hold">
                                          <p:stCondLst>
                                            <p:cond delay="0"/>
                                          </p:stCondLst>
                                        </p:cTn>
                                        <p:tgtEl>
                                          <p:spTgt spid="116"/>
                                        </p:tgtEl>
                                        <p:attrNameLst>
                                          <p:attrName>style.visibility</p:attrName>
                                        </p:attrNameLst>
                                      </p:cBhvr>
                                      <p:to>
                                        <p:strVal val="visible"/>
                                      </p:to>
                                    </p:set>
                                    <p:animEffect transition="in" filter="fade">
                                      <p:cBhvr>
                                        <p:cTn id="90" dur="1000"/>
                                        <p:tgtEl>
                                          <p:spTgt spid="116"/>
                                        </p:tgtEl>
                                      </p:cBhvr>
                                    </p:animEffect>
                                    <p:anim calcmode="lin" valueType="num">
                                      <p:cBhvr>
                                        <p:cTn id="91" dur="1000" fill="hold"/>
                                        <p:tgtEl>
                                          <p:spTgt spid="116"/>
                                        </p:tgtEl>
                                        <p:attrNameLst>
                                          <p:attrName>ppt_x</p:attrName>
                                        </p:attrNameLst>
                                      </p:cBhvr>
                                      <p:tavLst>
                                        <p:tav tm="0">
                                          <p:val>
                                            <p:strVal val="#ppt_x"/>
                                          </p:val>
                                        </p:tav>
                                        <p:tav tm="100000">
                                          <p:val>
                                            <p:strVal val="#ppt_x"/>
                                          </p:val>
                                        </p:tav>
                                      </p:tavLst>
                                    </p:anim>
                                    <p:anim calcmode="lin" valueType="num">
                                      <p:cBhvr>
                                        <p:cTn id="92"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8" grpId="0"/>
      <p:bldP spid="79" grpId="0" animBg="1"/>
      <p:bldP spid="80" grpId="0"/>
      <p:bldP spid="84" grpId="0" animBg="1"/>
      <p:bldP spid="88" grpId="0" animBg="1"/>
      <p:bldP spid="92" grpId="0" animBg="1"/>
      <p:bldP spid="96" grpId="0" animBg="1"/>
      <p:bldP spid="100" grpId="0" animBg="1"/>
      <p:bldP spid="106" grpId="0"/>
      <p:bldP spid="108" grpId="0"/>
      <p:bldP spid="110" grpId="0"/>
      <p:bldP spid="112" grpId="0"/>
      <p:bldP spid="1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1311"/>
            <a:ext cx="3922874" cy="1708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组合 116"/>
          <p:cNvGrpSpPr/>
          <p:nvPr/>
        </p:nvGrpSpPr>
        <p:grpSpPr>
          <a:xfrm>
            <a:off x="2903384" y="2796013"/>
            <a:ext cx="1946854" cy="1755311"/>
            <a:chOff x="3720691" y="2824413"/>
            <a:chExt cx="1341120" cy="1209172"/>
          </a:xfrm>
        </p:grpSpPr>
        <p:sp>
          <p:nvSpPr>
            <p:cNvPr id="11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19"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0" name="Freeform 5"/>
          <p:cNvSpPr>
            <a:spLocks/>
          </p:cNvSpPr>
          <p:nvPr/>
        </p:nvSpPr>
        <p:spPr bwMode="auto">
          <a:xfrm rot="1855731">
            <a:off x="3036697" y="2916211"/>
            <a:ext cx="1680226" cy="15149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121" name="组合 120"/>
          <p:cNvGrpSpPr/>
          <p:nvPr/>
        </p:nvGrpSpPr>
        <p:grpSpPr>
          <a:xfrm>
            <a:off x="4712064" y="2923141"/>
            <a:ext cx="293532" cy="194551"/>
            <a:chOff x="9482595" y="2565731"/>
            <a:chExt cx="278384" cy="184511"/>
          </a:xfrm>
        </p:grpSpPr>
        <p:sp>
          <p:nvSpPr>
            <p:cNvPr id="122" name="椭圆 121"/>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圆角矩形 45"/>
          <p:cNvSpPr/>
          <p:nvPr/>
        </p:nvSpPr>
        <p:spPr>
          <a:xfrm>
            <a:off x="5746040" y="2742550"/>
            <a:ext cx="6909281" cy="17089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矩形 46"/>
          <p:cNvSpPr/>
          <p:nvPr/>
        </p:nvSpPr>
        <p:spPr>
          <a:xfrm>
            <a:off x="7036784" y="2742550"/>
            <a:ext cx="5846315" cy="1708963"/>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flipH="1">
            <a:off x="6201596" y="2940936"/>
            <a:ext cx="379631" cy="1163267"/>
          </a:xfrm>
          <a:prstGeom prst="rect">
            <a:avLst/>
          </a:prstGeom>
          <a:noFill/>
        </p:spPr>
        <p:txBody>
          <a:bodyPr wrap="square" rtlCol="0">
            <a:spAutoFit/>
          </a:bodyPr>
          <a:lstStyle/>
          <a:p>
            <a:pPr algn="ctr"/>
            <a:r>
              <a:rPr lang="en-US" sz="6959" b="1" dirty="0">
                <a:solidFill>
                  <a:schemeClr val="bg1"/>
                </a:solidFill>
                <a:latin typeface="方正兰亭黑简体" panose="02000000000000000000" pitchFamily="2" charset="-122"/>
                <a:ea typeface="方正兰亭黑简体" panose="02000000000000000000" pitchFamily="2" charset="-122"/>
              </a:rPr>
              <a:t>5</a:t>
            </a:r>
            <a:endParaRPr lang="id-ID" sz="6959" b="1" dirty="0">
              <a:solidFill>
                <a:schemeClr val="bg1"/>
              </a:solidFill>
              <a:latin typeface="方正兰亭黑简体" panose="02000000000000000000" pitchFamily="2" charset="-122"/>
              <a:ea typeface="方正兰亭黑简体" panose="02000000000000000000" pitchFamily="2" charset="-122"/>
            </a:endParaRPr>
          </a:p>
        </p:txBody>
      </p:sp>
      <p:sp>
        <p:nvSpPr>
          <p:cNvPr id="16" name="矩形 15">
            <a:extLst>
              <a:ext uri="{FF2B5EF4-FFF2-40B4-BE49-F238E27FC236}">
                <a16:creationId xmlns:a16="http://schemas.microsoft.com/office/drawing/2014/main" id="{3A25B7EA-1890-403C-BBEB-C3759EDDEA42}"/>
              </a:ext>
            </a:extLst>
          </p:cNvPr>
          <p:cNvSpPr/>
          <p:nvPr/>
        </p:nvSpPr>
        <p:spPr>
          <a:xfrm>
            <a:off x="3435442" y="3381280"/>
            <a:ext cx="945030" cy="584775"/>
          </a:xfrm>
          <a:prstGeom prst="rect">
            <a:avLst/>
          </a:prstGeom>
        </p:spPr>
        <p:txBody>
          <a:bodyPr wrap="square">
            <a:spAutoFit/>
          </a:bodyPr>
          <a:lstStyle/>
          <a:p>
            <a:pPr algn="ctr" fontAlgn="auto">
              <a:spcBef>
                <a:spcPts val="0"/>
              </a:spcBef>
              <a:spcAft>
                <a:spcPts val="0"/>
              </a:spcAft>
              <a:defRPr/>
            </a:pPr>
            <a:r>
              <a:rPr lang="en-US" altLang="zh-CN" sz="3200" b="1" spc="300" dirty="0">
                <a:solidFill>
                  <a:srgbClr val="C00000"/>
                </a:solidFill>
                <a:latin typeface="微软雅黑"/>
                <a:ea typeface="微软雅黑"/>
                <a:cs typeface="+mn-ea"/>
                <a:sym typeface="微软雅黑"/>
              </a:rPr>
              <a:t>05</a:t>
            </a:r>
            <a:endParaRPr lang="zh-CN" altLang="en-US" sz="3200" b="1" spc="300" dirty="0">
              <a:solidFill>
                <a:srgbClr val="C00000"/>
              </a:solidFill>
              <a:latin typeface="微软雅黑"/>
              <a:ea typeface="微软雅黑"/>
              <a:cs typeface="+mn-ea"/>
              <a:sym typeface="微软雅黑"/>
            </a:endParaRPr>
          </a:p>
        </p:txBody>
      </p:sp>
      <p:sp>
        <p:nvSpPr>
          <p:cNvPr id="17" name="文本框 9">
            <a:extLst>
              <a:ext uri="{FF2B5EF4-FFF2-40B4-BE49-F238E27FC236}">
                <a16:creationId xmlns:a16="http://schemas.microsoft.com/office/drawing/2014/main" id="{A8CAD549-107B-4EDF-A67A-0870BA641D09}"/>
              </a:ext>
            </a:extLst>
          </p:cNvPr>
          <p:cNvSpPr txBox="1"/>
          <p:nvPr/>
        </p:nvSpPr>
        <p:spPr>
          <a:xfrm>
            <a:off x="7301302" y="3260728"/>
            <a:ext cx="2885194" cy="750127"/>
          </a:xfrm>
          <a:prstGeom prst="rect">
            <a:avLst/>
          </a:prstGeom>
          <a:noFill/>
        </p:spPr>
        <p:txBody>
          <a:bodyPr wrap="square" lIns="72312" tIns="36156" rIns="72312" bIns="36156" rtlCol="0">
            <a:spAutoFit/>
          </a:bodyPr>
          <a:lstStyle/>
          <a:p>
            <a:pPr marL="0" lvl="1"/>
            <a:r>
              <a:rPr lang="zh-CN" altLang="en-US" sz="4400" b="1" dirty="0">
                <a:solidFill>
                  <a:schemeClr val="bg1"/>
                </a:solidFill>
                <a:latin typeface="微软雅黑" pitchFamily="34" charset="-122"/>
                <a:ea typeface="微软雅黑" pitchFamily="34" charset="-122"/>
              </a:rPr>
              <a:t>后续改进</a:t>
            </a:r>
          </a:p>
        </p:txBody>
      </p:sp>
    </p:spTree>
    <p:extLst>
      <p:ext uri="{BB962C8B-B14F-4D97-AF65-F5344CB8AC3E}">
        <p14:creationId xmlns:p14="http://schemas.microsoft.com/office/powerpoint/2010/main" val="1154219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0-#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500" fill="hold"/>
                                        <p:tgtEl>
                                          <p:spTgt spid="120"/>
                                        </p:tgtEl>
                                        <p:attrNameLst>
                                          <p:attrName>ppt_x</p:attrName>
                                        </p:attrNameLst>
                                      </p:cBhvr>
                                      <p:tavLst>
                                        <p:tav tm="0">
                                          <p:val>
                                            <p:strVal val="0-#ppt_w/2"/>
                                          </p:val>
                                        </p:tav>
                                        <p:tav tm="100000">
                                          <p:val>
                                            <p:strVal val="#ppt_x"/>
                                          </p:val>
                                        </p:tav>
                                      </p:tavLst>
                                    </p:anim>
                                    <p:anim calcmode="lin" valueType="num">
                                      <p:cBhvr additive="base">
                                        <p:cTn id="12" dur="500" fill="hold"/>
                                        <p:tgtEl>
                                          <p:spTgt spid="1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0-#ppt_w/2"/>
                                          </p:val>
                                        </p:tav>
                                        <p:tav tm="100000">
                                          <p:val>
                                            <p:strVal val="#ppt_x"/>
                                          </p:val>
                                        </p:tav>
                                      </p:tavLst>
                                    </p:anim>
                                    <p:anim calcmode="lin" valueType="num">
                                      <p:cBhvr additive="base">
                                        <p:cTn id="16" dur="5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0-#ppt_w/2"/>
                                          </p:val>
                                        </p:tav>
                                        <p:tav tm="100000">
                                          <p:val>
                                            <p:strVal val="#ppt_x"/>
                                          </p:val>
                                        </p:tav>
                                      </p:tavLst>
                                    </p:anim>
                                    <p:anim calcmode="lin" valueType="num">
                                      <p:cBhvr additive="base">
                                        <p:cTn id="20" dur="500" fill="hold"/>
                                        <p:tgtEl>
                                          <p:spTgt spid="4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0-#ppt_w/2"/>
                                          </p:val>
                                        </p:tav>
                                        <p:tav tm="100000">
                                          <p:val>
                                            <p:strVal val="#ppt_x"/>
                                          </p:val>
                                        </p:tav>
                                      </p:tavLst>
                                    </p:anim>
                                    <p:anim calcmode="lin" valueType="num">
                                      <p:cBhvr additive="base">
                                        <p:cTn id="24" dur="500" fill="hold"/>
                                        <p:tgtEl>
                                          <p:spTgt spid="4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0-#ppt_w/2"/>
                                          </p:val>
                                        </p:tav>
                                        <p:tav tm="100000">
                                          <p:val>
                                            <p:strVal val="#ppt_x"/>
                                          </p:val>
                                        </p:tav>
                                      </p:tavLst>
                                    </p:anim>
                                    <p:anim calcmode="lin" valueType="num">
                                      <p:cBhvr additive="base">
                                        <p:cTn id="28" dur="500" fill="hold"/>
                                        <p:tgtEl>
                                          <p:spTgt spid="48"/>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1000"/>
                                        <p:tgtEl>
                                          <p:spTgt spid="121"/>
                                        </p:tgtEl>
                                      </p:cBhvr>
                                    </p:animEffect>
                                    <p:anim calcmode="lin" valueType="num">
                                      <p:cBhvr>
                                        <p:cTn id="33" dur="1000" fill="hold"/>
                                        <p:tgtEl>
                                          <p:spTgt spid="121"/>
                                        </p:tgtEl>
                                        <p:attrNameLst>
                                          <p:attrName>ppt_x</p:attrName>
                                        </p:attrNameLst>
                                      </p:cBhvr>
                                      <p:tavLst>
                                        <p:tav tm="0">
                                          <p:val>
                                            <p:strVal val="#ppt_x"/>
                                          </p:val>
                                        </p:tav>
                                        <p:tav tm="100000">
                                          <p:val>
                                            <p:strVal val="#ppt_x"/>
                                          </p:val>
                                        </p:tav>
                                      </p:tavLst>
                                    </p:anim>
                                    <p:anim calcmode="lin" valueType="num">
                                      <p:cBhvr>
                                        <p:cTn id="34" dur="1000" fill="hold"/>
                                        <p:tgtEl>
                                          <p:spTgt spid="121"/>
                                        </p:tgtEl>
                                        <p:attrNameLst>
                                          <p:attrName>ppt_y</p:attrName>
                                        </p:attrNameLst>
                                      </p:cBhvr>
                                      <p:tavLst>
                                        <p:tav tm="0">
                                          <p:val>
                                            <p:strVal val="#ppt_y+.1"/>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20" grpId="0" animBg="1"/>
      <p:bldP spid="46" grpId="0" animBg="1"/>
      <p:bldP spid="47" grpId="0" animBg="1"/>
      <p:bldP spid="48"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后续改进</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13" name="文本框 9"/>
          <p:cNvSpPr txBox="1"/>
          <p:nvPr/>
        </p:nvSpPr>
        <p:spPr>
          <a:xfrm>
            <a:off x="11288650" y="351501"/>
            <a:ext cx="455557" cy="350017"/>
          </a:xfrm>
          <a:prstGeom prst="rect">
            <a:avLst/>
          </a:prstGeom>
          <a:noFill/>
        </p:spPr>
        <p:txBody>
          <a:bodyPr wrap="square" lIns="72312" tIns="36156" rIns="72312" bIns="36156" rtlCol="0">
            <a:spAutoFit/>
          </a:bodyPr>
          <a:lstStyle/>
          <a:p>
            <a:pPr marL="0" lvl="1"/>
            <a:r>
              <a:rPr lang="en-US" altLang="zh-CN" dirty="0">
                <a:solidFill>
                  <a:srgbClr val="C00000"/>
                </a:solidFill>
                <a:latin typeface="方正兰亭黑简体" panose="02000000000000000000" pitchFamily="2" charset="-122"/>
                <a:ea typeface="方正兰亭黑简体" panose="02000000000000000000" pitchFamily="2" charset="-122"/>
              </a:rPr>
              <a:t>34</a:t>
            </a:r>
            <a:endParaRPr lang="zh-CN" altLang="en-US" dirty="0">
              <a:solidFill>
                <a:srgbClr val="C00000"/>
              </a:solidFill>
              <a:latin typeface="方正兰亭黑简体" panose="02000000000000000000" pitchFamily="2" charset="-122"/>
              <a:ea typeface="方正兰亭黑简体" panose="02000000000000000000" pitchFamily="2" charset="-122"/>
            </a:endParaRPr>
          </a:p>
        </p:txBody>
      </p:sp>
      <p:grpSp>
        <p:nvGrpSpPr>
          <p:cNvPr id="79" name="组合 78"/>
          <p:cNvGrpSpPr/>
          <p:nvPr/>
        </p:nvGrpSpPr>
        <p:grpSpPr>
          <a:xfrm>
            <a:off x="583060" y="199648"/>
            <a:ext cx="707047" cy="637483"/>
            <a:chOff x="5424755" y="1340768"/>
            <a:chExt cx="670560" cy="604586"/>
          </a:xfrm>
        </p:grpSpPr>
        <p:grpSp>
          <p:nvGrpSpPr>
            <p:cNvPr id="80" name="组合 79"/>
            <p:cNvGrpSpPr/>
            <p:nvPr/>
          </p:nvGrpSpPr>
          <p:grpSpPr>
            <a:xfrm>
              <a:off x="5424755" y="1340768"/>
              <a:ext cx="670560" cy="604586"/>
              <a:chOff x="3720691" y="2824413"/>
              <a:chExt cx="1341120" cy="1209172"/>
            </a:xfrm>
          </p:grpSpPr>
          <p:sp>
            <p:nvSpPr>
              <p:cNvPr id="83"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4"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82"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71" name="组合 70"/>
          <p:cNvGrpSpPr/>
          <p:nvPr/>
        </p:nvGrpSpPr>
        <p:grpSpPr>
          <a:xfrm>
            <a:off x="2831167" y="2779202"/>
            <a:ext cx="1653806" cy="1491094"/>
            <a:chOff x="3720691" y="2824413"/>
            <a:chExt cx="1341120" cy="1209172"/>
          </a:xfrm>
        </p:grpSpPr>
        <p:sp>
          <p:nvSpPr>
            <p:cNvPr id="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86" name="Freeform 5"/>
          <p:cNvSpPr>
            <a:spLocks/>
          </p:cNvSpPr>
          <p:nvPr/>
        </p:nvSpPr>
        <p:spPr bwMode="auto">
          <a:xfrm rot="1855731">
            <a:off x="2938229" y="2889321"/>
            <a:ext cx="1427311" cy="12868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7" name="文本框 9"/>
          <p:cNvSpPr txBox="1"/>
          <p:nvPr/>
        </p:nvSpPr>
        <p:spPr>
          <a:xfrm>
            <a:off x="3088624" y="3182694"/>
            <a:ext cx="1138892" cy="722170"/>
          </a:xfrm>
          <a:prstGeom prst="rect">
            <a:avLst/>
          </a:prstGeom>
          <a:noFill/>
        </p:spPr>
        <p:txBody>
          <a:bodyPr wrap="square" lIns="72312" tIns="36156" rIns="72312" bIns="36156" rtlCol="0">
            <a:spAutoFit/>
          </a:bodyPr>
          <a:lstStyle/>
          <a:p>
            <a:pPr algn="ctr">
              <a:spcBef>
                <a:spcPct val="0"/>
              </a:spcBef>
              <a:buFont typeface="Arial" charset="0"/>
              <a:buNone/>
            </a:pPr>
            <a:r>
              <a:rPr lang="zh-CN" altLang="en-US" sz="2109"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改进</a:t>
            </a:r>
            <a:endParaRPr lang="en-US" altLang="zh-CN" sz="2109"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ct val="0"/>
              </a:spcBef>
              <a:buFont typeface="Arial" charset="0"/>
              <a:buNone/>
            </a:pPr>
            <a:r>
              <a:rPr lang="zh-CN" altLang="en-US" sz="2109"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设想</a:t>
            </a:r>
          </a:p>
        </p:txBody>
      </p:sp>
      <p:grpSp>
        <p:nvGrpSpPr>
          <p:cNvPr id="88" name="组合 87"/>
          <p:cNvGrpSpPr/>
          <p:nvPr/>
        </p:nvGrpSpPr>
        <p:grpSpPr>
          <a:xfrm>
            <a:off x="4423187" y="1804792"/>
            <a:ext cx="1085765" cy="978940"/>
            <a:chOff x="3720691" y="2824413"/>
            <a:chExt cx="1341120" cy="1209172"/>
          </a:xfrm>
        </p:grpSpPr>
        <p:sp>
          <p:nvSpPr>
            <p:cNvPr id="8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91" name="组合 90"/>
          <p:cNvGrpSpPr/>
          <p:nvPr/>
        </p:nvGrpSpPr>
        <p:grpSpPr>
          <a:xfrm>
            <a:off x="4966069" y="3117612"/>
            <a:ext cx="1085765" cy="978940"/>
            <a:chOff x="3720691" y="2824413"/>
            <a:chExt cx="1341120" cy="1209172"/>
          </a:xfrm>
        </p:grpSpPr>
        <p:sp>
          <p:nvSpPr>
            <p:cNvPr id="9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94" name="组合 93"/>
          <p:cNvGrpSpPr/>
          <p:nvPr/>
        </p:nvGrpSpPr>
        <p:grpSpPr>
          <a:xfrm>
            <a:off x="4454977" y="4430432"/>
            <a:ext cx="1085765" cy="978940"/>
            <a:chOff x="3720691" y="2824413"/>
            <a:chExt cx="1341120" cy="1209172"/>
          </a:xfrm>
        </p:grpSpPr>
        <p:sp>
          <p:nvSpPr>
            <p:cNvPr id="9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9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97" name="KSO_Shape"/>
          <p:cNvSpPr>
            <a:spLocks/>
          </p:cNvSpPr>
          <p:nvPr/>
        </p:nvSpPr>
        <p:spPr bwMode="auto">
          <a:xfrm>
            <a:off x="4711102" y="1982251"/>
            <a:ext cx="509238" cy="59213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C0000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98" name="KSO_Shape"/>
          <p:cNvSpPr>
            <a:spLocks/>
          </p:cNvSpPr>
          <p:nvPr/>
        </p:nvSpPr>
        <p:spPr bwMode="auto">
          <a:xfrm>
            <a:off x="5199883" y="3388546"/>
            <a:ext cx="618137" cy="462572"/>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C00000"/>
          </a:solidFill>
          <a:ln>
            <a:noFill/>
          </a:ln>
          <a:extLst/>
        </p:spPr>
        <p:txBody>
          <a:bodyPr bIns="379589"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99" name="KSO_Shape"/>
          <p:cNvSpPr>
            <a:spLocks/>
          </p:cNvSpPr>
          <p:nvPr/>
        </p:nvSpPr>
        <p:spPr bwMode="auto">
          <a:xfrm>
            <a:off x="4701569" y="4669797"/>
            <a:ext cx="601722" cy="50745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C0000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00" name="矩形 99"/>
          <p:cNvSpPr/>
          <p:nvPr/>
        </p:nvSpPr>
        <p:spPr>
          <a:xfrm>
            <a:off x="5746764" y="1794097"/>
            <a:ext cx="2515315"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线上打卡</a:t>
            </a:r>
          </a:p>
        </p:txBody>
      </p:sp>
      <p:sp>
        <p:nvSpPr>
          <p:cNvPr id="101" name="矩形 47"/>
          <p:cNvSpPr>
            <a:spLocks noChangeArrowheads="1"/>
          </p:cNvSpPr>
          <p:nvPr/>
        </p:nvSpPr>
        <p:spPr bwMode="auto">
          <a:xfrm>
            <a:off x="5746039" y="2134670"/>
            <a:ext cx="3568530" cy="89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80" dirty="0">
                <a:solidFill>
                  <a:schemeClr val="bg1">
                    <a:lumMod val="50000"/>
                  </a:schemeClr>
                </a:solidFill>
              </a:rPr>
              <a:t>    </a:t>
            </a:r>
            <a:r>
              <a:rPr lang="zh-CN" altLang="zh-CN" sz="1480" dirty="0">
                <a:solidFill>
                  <a:schemeClr val="bg1">
                    <a:lumMod val="50000"/>
                  </a:schemeClr>
                </a:solidFill>
              </a:rPr>
              <a:t>用户完成当日所有的任务后可以及进行打卡，打卡天数的统计信息会在统计页面展示出来</a:t>
            </a:r>
            <a:r>
              <a:rPr lang="zh-CN" altLang="en-US" sz="1480" dirty="0">
                <a:solidFill>
                  <a:schemeClr val="bg1">
                    <a:lumMod val="50000"/>
                  </a:schemeClr>
                </a:solidFill>
              </a:rPr>
              <a:t>。</a:t>
            </a:r>
            <a:endParaRPr lang="zh-CN" altLang="en-US" sz="1480" dirty="0">
              <a:solidFill>
                <a:schemeClr val="bg1">
                  <a:lumMod val="50000"/>
                </a:schemeClr>
              </a:solidFill>
              <a:sym typeface="微软雅黑" pitchFamily="34" charset="-122"/>
            </a:endParaRPr>
          </a:p>
        </p:txBody>
      </p:sp>
      <p:sp>
        <p:nvSpPr>
          <p:cNvPr id="102" name="矩形 101"/>
          <p:cNvSpPr/>
          <p:nvPr/>
        </p:nvSpPr>
        <p:spPr>
          <a:xfrm>
            <a:off x="6245945" y="3131480"/>
            <a:ext cx="2515315" cy="374348"/>
          </a:xfrm>
          <a:prstGeom prst="rect">
            <a:avLst/>
          </a:prstGeom>
        </p:spPr>
        <p:txBody>
          <a:bodyPr wrap="square" lIns="96406" tIns="48204" rIns="96406" bIns="48204">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陀螺仪应用</a:t>
            </a:r>
          </a:p>
        </p:txBody>
      </p:sp>
      <p:sp>
        <p:nvSpPr>
          <p:cNvPr id="103" name="矩形 47"/>
          <p:cNvSpPr>
            <a:spLocks noChangeArrowheads="1"/>
          </p:cNvSpPr>
          <p:nvPr/>
        </p:nvSpPr>
        <p:spPr bwMode="auto">
          <a:xfrm>
            <a:off x="6245221" y="3472053"/>
            <a:ext cx="3568530" cy="116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buNone/>
            </a:pPr>
            <a:r>
              <a:rPr lang="en-US" altLang="zh-CN" sz="1480" dirty="0">
                <a:solidFill>
                  <a:schemeClr val="bg1">
                    <a:lumMod val="50000"/>
                  </a:schemeClr>
                </a:solidFill>
              </a:rPr>
              <a:t>    </a:t>
            </a:r>
            <a:r>
              <a:rPr lang="zh-CN" altLang="zh-CN" sz="1480" dirty="0">
                <a:solidFill>
                  <a:schemeClr val="bg1">
                    <a:lumMod val="50000"/>
                  </a:schemeClr>
                </a:solidFill>
              </a:rPr>
              <a:t>使用相关</a:t>
            </a:r>
            <a:r>
              <a:rPr lang="en-US" altLang="zh-CN" sz="1480" dirty="0">
                <a:solidFill>
                  <a:schemeClr val="bg1">
                    <a:lumMod val="50000"/>
                  </a:schemeClr>
                </a:solidFill>
              </a:rPr>
              <a:t>API</a:t>
            </a:r>
            <a:r>
              <a:rPr lang="zh-CN" altLang="zh-CN" sz="1480" dirty="0">
                <a:solidFill>
                  <a:schemeClr val="bg1">
                    <a:lumMod val="50000"/>
                  </a:schemeClr>
                </a:solidFill>
              </a:rPr>
              <a:t>获取手机的陀螺仪状态，当且仅当手机屏幕倒置放置时，时钟才会开始计时，防止用户在使用番茄时钟的过程中被手机分散注意，效率降低。</a:t>
            </a:r>
          </a:p>
        </p:txBody>
      </p:sp>
      <p:sp>
        <p:nvSpPr>
          <p:cNvPr id="104" name="矩形 103"/>
          <p:cNvSpPr/>
          <p:nvPr/>
        </p:nvSpPr>
        <p:spPr>
          <a:xfrm>
            <a:off x="5746764" y="4793622"/>
            <a:ext cx="2515315" cy="374348"/>
          </a:xfrm>
          <a:prstGeom prst="rect">
            <a:avLst/>
          </a:prstGeom>
        </p:spPr>
        <p:txBody>
          <a:bodyPr wrap="square" lIns="96406" tIns="48204" rIns="96406" bIns="48204">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好友</a:t>
            </a:r>
            <a:r>
              <a:rPr lang="en-US" altLang="zh-CN"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PK</a:t>
            </a:r>
            <a:endPar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5" name="矩形 47"/>
          <p:cNvSpPr>
            <a:spLocks noChangeArrowheads="1"/>
          </p:cNvSpPr>
          <p:nvPr/>
        </p:nvSpPr>
        <p:spPr bwMode="auto">
          <a:xfrm>
            <a:off x="5746039" y="5134195"/>
            <a:ext cx="3568530" cy="116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6" tIns="48204" rIns="96406" bIns="482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480" dirty="0">
                <a:solidFill>
                  <a:schemeClr val="bg1">
                    <a:lumMod val="50000"/>
                  </a:schemeClr>
                </a:solidFill>
              </a:rPr>
              <a:t>    PK</a:t>
            </a:r>
            <a:r>
              <a:rPr lang="zh-CN" altLang="zh-CN" sz="1480" dirty="0">
                <a:solidFill>
                  <a:schemeClr val="bg1">
                    <a:lumMod val="50000"/>
                  </a:schemeClr>
                </a:solidFill>
              </a:rPr>
              <a:t>当日或七天内二人获得番茄数的总和，通过好友间比拼增强该应用的趣味性和社交属性，更有效地督促用户规划时间、提升效率</a:t>
            </a:r>
            <a:r>
              <a:rPr lang="zh-CN" altLang="zh-CN" sz="1400" dirty="0">
                <a:solidFill>
                  <a:schemeClr val="bg1">
                    <a:lumMod val="50000"/>
                  </a:schemeClr>
                </a:solidFill>
              </a:rPr>
              <a:t>。</a:t>
            </a:r>
            <a:endParaRPr lang="zh-CN" altLang="en-US" sz="1400" dirty="0">
              <a:solidFill>
                <a:schemeClr val="bg1">
                  <a:lumMod val="50000"/>
                </a:schemeClr>
              </a:solidFill>
              <a:sym typeface="微软雅黑" pitchFamily="34" charset="-122"/>
            </a:endParaRPr>
          </a:p>
        </p:txBody>
      </p:sp>
      <p:grpSp>
        <p:nvGrpSpPr>
          <p:cNvPr id="106" name="组合 105"/>
          <p:cNvGrpSpPr/>
          <p:nvPr/>
        </p:nvGrpSpPr>
        <p:grpSpPr>
          <a:xfrm>
            <a:off x="3771959" y="2477433"/>
            <a:ext cx="293532" cy="194551"/>
            <a:chOff x="9482595" y="2565731"/>
            <a:chExt cx="278384" cy="184511"/>
          </a:xfrm>
        </p:grpSpPr>
        <p:sp>
          <p:nvSpPr>
            <p:cNvPr id="107" name="椭圆 106"/>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86892C7C-83C6-4422-AFB9-BBFBC7F15C17}"/>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spTree>
    <p:extLst>
      <p:ext uri="{BB962C8B-B14F-4D97-AF65-F5344CB8AC3E}">
        <p14:creationId xmlns:p14="http://schemas.microsoft.com/office/powerpoint/2010/main" val="41505087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75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0-#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1" presetClass="entr" presetSubtype="1" fill="hold" grpId="0"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wheel(1)">
                                      <p:cBhvr>
                                        <p:cTn id="20" dur="2000"/>
                                        <p:tgtEl>
                                          <p:spTgt spid="86"/>
                                        </p:tgtEl>
                                      </p:cBhvr>
                                    </p:animEffect>
                                  </p:childTnLst>
                                </p:cTn>
                              </p:par>
                            </p:childTnLst>
                          </p:cTn>
                        </p:par>
                        <p:par>
                          <p:cTn id="21" fill="hold">
                            <p:stCondLst>
                              <p:cond delay="3250"/>
                            </p:stCondLst>
                            <p:childTnLst>
                              <p:par>
                                <p:cTn id="22" presetID="53" presetClass="entr" presetSubtype="16"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2" presetClass="entr" presetSubtype="12" fill="hold" nodeType="withEffect">
                                  <p:stCondLst>
                                    <p:cond delay="500"/>
                                  </p:stCondLst>
                                  <p:childTnLst>
                                    <p:set>
                                      <p:cBhvr>
                                        <p:cTn id="28" dur="1" fill="hold">
                                          <p:stCondLst>
                                            <p:cond delay="0"/>
                                          </p:stCondLst>
                                        </p:cTn>
                                        <p:tgtEl>
                                          <p:spTgt spid="88"/>
                                        </p:tgtEl>
                                        <p:attrNameLst>
                                          <p:attrName>style.visibility</p:attrName>
                                        </p:attrNameLst>
                                      </p:cBhvr>
                                      <p:to>
                                        <p:strVal val="visible"/>
                                      </p:to>
                                    </p:set>
                                    <p:anim calcmode="lin" valueType="num">
                                      <p:cBhvr additive="base">
                                        <p:cTn id="29" dur="500" fill="hold"/>
                                        <p:tgtEl>
                                          <p:spTgt spid="88"/>
                                        </p:tgtEl>
                                        <p:attrNameLst>
                                          <p:attrName>ppt_x</p:attrName>
                                        </p:attrNameLst>
                                      </p:cBhvr>
                                      <p:tavLst>
                                        <p:tav tm="0">
                                          <p:val>
                                            <p:strVal val="0-#ppt_w/2"/>
                                          </p:val>
                                        </p:tav>
                                        <p:tav tm="100000">
                                          <p:val>
                                            <p:strVal val="#ppt_x"/>
                                          </p:val>
                                        </p:tav>
                                      </p:tavLst>
                                    </p:anim>
                                    <p:anim calcmode="lin" valueType="num">
                                      <p:cBhvr additive="base">
                                        <p:cTn id="30" dur="500" fill="hold"/>
                                        <p:tgtEl>
                                          <p:spTgt spid="88"/>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50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50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500" fill="hold"/>
                                        <p:tgtEl>
                                          <p:spTgt spid="94"/>
                                        </p:tgtEl>
                                        <p:attrNameLst>
                                          <p:attrName>ppt_x</p:attrName>
                                        </p:attrNameLst>
                                      </p:cBhvr>
                                      <p:tavLst>
                                        <p:tav tm="0">
                                          <p:val>
                                            <p:strVal val="0-#ppt_w/2"/>
                                          </p:val>
                                        </p:tav>
                                        <p:tav tm="100000">
                                          <p:val>
                                            <p:strVal val="#ppt_x"/>
                                          </p:val>
                                        </p:tav>
                                      </p:tavLst>
                                    </p:anim>
                                    <p:anim calcmode="lin" valueType="num">
                                      <p:cBhvr additive="base">
                                        <p:cTn id="38" dur="500" fill="hold"/>
                                        <p:tgtEl>
                                          <p:spTgt spid="94"/>
                                        </p:tgtEl>
                                        <p:attrNameLst>
                                          <p:attrName>ppt_y</p:attrName>
                                        </p:attrNameLst>
                                      </p:cBhvr>
                                      <p:tavLst>
                                        <p:tav tm="0">
                                          <p:val>
                                            <p:strVal val="1+#ppt_h/2"/>
                                          </p:val>
                                        </p:tav>
                                        <p:tav tm="100000">
                                          <p:val>
                                            <p:strVal val="#ppt_y"/>
                                          </p:val>
                                        </p:tav>
                                      </p:tavLst>
                                    </p:anim>
                                  </p:childTnLst>
                                </p:cTn>
                              </p:par>
                              <p:par>
                                <p:cTn id="39" presetID="53" presetClass="entr" presetSubtype="16" fill="hold" grpId="0" nodeType="withEffect">
                                  <p:stCondLst>
                                    <p:cond delay="1000"/>
                                  </p:stCondLst>
                                  <p:childTnLst>
                                    <p:set>
                                      <p:cBhvr>
                                        <p:cTn id="40" dur="1" fill="hold">
                                          <p:stCondLst>
                                            <p:cond delay="0"/>
                                          </p:stCondLst>
                                        </p:cTn>
                                        <p:tgtEl>
                                          <p:spTgt spid="97"/>
                                        </p:tgtEl>
                                        <p:attrNameLst>
                                          <p:attrName>style.visibility</p:attrName>
                                        </p:attrNameLst>
                                      </p:cBhvr>
                                      <p:to>
                                        <p:strVal val="visible"/>
                                      </p:to>
                                    </p:set>
                                    <p:anim calcmode="lin" valueType="num">
                                      <p:cBhvr>
                                        <p:cTn id="41" dur="500" fill="hold"/>
                                        <p:tgtEl>
                                          <p:spTgt spid="97"/>
                                        </p:tgtEl>
                                        <p:attrNameLst>
                                          <p:attrName>ppt_w</p:attrName>
                                        </p:attrNameLst>
                                      </p:cBhvr>
                                      <p:tavLst>
                                        <p:tav tm="0">
                                          <p:val>
                                            <p:fltVal val="0"/>
                                          </p:val>
                                        </p:tav>
                                        <p:tav tm="100000">
                                          <p:val>
                                            <p:strVal val="#ppt_w"/>
                                          </p:val>
                                        </p:tav>
                                      </p:tavLst>
                                    </p:anim>
                                    <p:anim calcmode="lin" valueType="num">
                                      <p:cBhvr>
                                        <p:cTn id="42" dur="500" fill="hold"/>
                                        <p:tgtEl>
                                          <p:spTgt spid="97"/>
                                        </p:tgtEl>
                                        <p:attrNameLst>
                                          <p:attrName>ppt_h</p:attrName>
                                        </p:attrNameLst>
                                      </p:cBhvr>
                                      <p:tavLst>
                                        <p:tav tm="0">
                                          <p:val>
                                            <p:fltVal val="0"/>
                                          </p:val>
                                        </p:tav>
                                        <p:tav tm="100000">
                                          <p:val>
                                            <p:strVal val="#ppt_h"/>
                                          </p:val>
                                        </p:tav>
                                      </p:tavLst>
                                    </p:anim>
                                    <p:animEffect transition="in" filter="fade">
                                      <p:cBhvr>
                                        <p:cTn id="43" dur="500"/>
                                        <p:tgtEl>
                                          <p:spTgt spid="97"/>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98"/>
                                        </p:tgtEl>
                                        <p:attrNameLst>
                                          <p:attrName>style.visibility</p:attrName>
                                        </p:attrNameLst>
                                      </p:cBhvr>
                                      <p:to>
                                        <p:strVal val="visible"/>
                                      </p:to>
                                    </p:set>
                                    <p:anim calcmode="lin" valueType="num">
                                      <p:cBhvr>
                                        <p:cTn id="46" dur="500" fill="hold"/>
                                        <p:tgtEl>
                                          <p:spTgt spid="98"/>
                                        </p:tgtEl>
                                        <p:attrNameLst>
                                          <p:attrName>ppt_w</p:attrName>
                                        </p:attrNameLst>
                                      </p:cBhvr>
                                      <p:tavLst>
                                        <p:tav tm="0">
                                          <p:val>
                                            <p:fltVal val="0"/>
                                          </p:val>
                                        </p:tav>
                                        <p:tav tm="100000">
                                          <p:val>
                                            <p:strVal val="#ppt_w"/>
                                          </p:val>
                                        </p:tav>
                                      </p:tavLst>
                                    </p:anim>
                                    <p:anim calcmode="lin" valueType="num">
                                      <p:cBhvr>
                                        <p:cTn id="47" dur="500" fill="hold"/>
                                        <p:tgtEl>
                                          <p:spTgt spid="98"/>
                                        </p:tgtEl>
                                        <p:attrNameLst>
                                          <p:attrName>ppt_h</p:attrName>
                                        </p:attrNameLst>
                                      </p:cBhvr>
                                      <p:tavLst>
                                        <p:tav tm="0">
                                          <p:val>
                                            <p:fltVal val="0"/>
                                          </p:val>
                                        </p:tav>
                                        <p:tav tm="100000">
                                          <p:val>
                                            <p:strVal val="#ppt_h"/>
                                          </p:val>
                                        </p:tav>
                                      </p:tavLst>
                                    </p:anim>
                                    <p:animEffect transition="in" filter="fade">
                                      <p:cBhvr>
                                        <p:cTn id="48" dur="500"/>
                                        <p:tgtEl>
                                          <p:spTgt spid="98"/>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99"/>
                                        </p:tgtEl>
                                        <p:attrNameLst>
                                          <p:attrName>style.visibility</p:attrName>
                                        </p:attrNameLst>
                                      </p:cBhvr>
                                      <p:to>
                                        <p:strVal val="visible"/>
                                      </p:to>
                                    </p:set>
                                    <p:anim calcmode="lin" valueType="num">
                                      <p:cBhvr>
                                        <p:cTn id="51" dur="500" fill="hold"/>
                                        <p:tgtEl>
                                          <p:spTgt spid="99"/>
                                        </p:tgtEl>
                                        <p:attrNameLst>
                                          <p:attrName>ppt_w</p:attrName>
                                        </p:attrNameLst>
                                      </p:cBhvr>
                                      <p:tavLst>
                                        <p:tav tm="0">
                                          <p:val>
                                            <p:fltVal val="0"/>
                                          </p:val>
                                        </p:tav>
                                        <p:tav tm="100000">
                                          <p:val>
                                            <p:strVal val="#ppt_w"/>
                                          </p:val>
                                        </p:tav>
                                      </p:tavLst>
                                    </p:anim>
                                    <p:anim calcmode="lin" valueType="num">
                                      <p:cBhvr>
                                        <p:cTn id="52" dur="500" fill="hold"/>
                                        <p:tgtEl>
                                          <p:spTgt spid="99"/>
                                        </p:tgtEl>
                                        <p:attrNameLst>
                                          <p:attrName>ppt_h</p:attrName>
                                        </p:attrNameLst>
                                      </p:cBhvr>
                                      <p:tavLst>
                                        <p:tav tm="0">
                                          <p:val>
                                            <p:fltVal val="0"/>
                                          </p:val>
                                        </p:tav>
                                        <p:tav tm="100000">
                                          <p:val>
                                            <p:strVal val="#ppt_h"/>
                                          </p:val>
                                        </p:tav>
                                      </p:tavLst>
                                    </p:anim>
                                    <p:animEffect transition="in" filter="fade">
                                      <p:cBhvr>
                                        <p:cTn id="53" dur="500"/>
                                        <p:tgtEl>
                                          <p:spTgt spid="99"/>
                                        </p:tgtEl>
                                      </p:cBhvr>
                                    </p:animEffect>
                                  </p:childTnLst>
                                </p:cTn>
                              </p:par>
                              <p:par>
                                <p:cTn id="54" presetID="14" presetClass="entr" presetSubtype="10" fill="hold" grpId="0" nodeType="withEffect">
                                  <p:stCondLst>
                                    <p:cond delay="2000"/>
                                  </p:stCondLst>
                                  <p:childTnLst>
                                    <p:set>
                                      <p:cBhvr>
                                        <p:cTn id="55" dur="1" fill="hold">
                                          <p:stCondLst>
                                            <p:cond delay="0"/>
                                          </p:stCondLst>
                                        </p:cTn>
                                        <p:tgtEl>
                                          <p:spTgt spid="100"/>
                                        </p:tgtEl>
                                        <p:attrNameLst>
                                          <p:attrName>style.visibility</p:attrName>
                                        </p:attrNameLst>
                                      </p:cBhvr>
                                      <p:to>
                                        <p:strVal val="visible"/>
                                      </p:to>
                                    </p:set>
                                    <p:animEffect transition="in" filter="randombar(horizontal)">
                                      <p:cBhvr>
                                        <p:cTn id="56" dur="400"/>
                                        <p:tgtEl>
                                          <p:spTgt spid="100"/>
                                        </p:tgtEl>
                                      </p:cBhvr>
                                    </p:animEffect>
                                  </p:childTnLst>
                                </p:cTn>
                              </p:par>
                              <p:par>
                                <p:cTn id="57" presetID="14" presetClass="entr" presetSubtype="10" fill="hold" grpId="0" nodeType="withEffect">
                                  <p:stCondLst>
                                    <p:cond delay="2000"/>
                                  </p:stCondLst>
                                  <p:childTnLst>
                                    <p:set>
                                      <p:cBhvr>
                                        <p:cTn id="58" dur="1" fill="hold">
                                          <p:stCondLst>
                                            <p:cond delay="0"/>
                                          </p:stCondLst>
                                        </p:cTn>
                                        <p:tgtEl>
                                          <p:spTgt spid="101"/>
                                        </p:tgtEl>
                                        <p:attrNameLst>
                                          <p:attrName>style.visibility</p:attrName>
                                        </p:attrNameLst>
                                      </p:cBhvr>
                                      <p:to>
                                        <p:strVal val="visible"/>
                                      </p:to>
                                    </p:set>
                                    <p:animEffect transition="in" filter="randombar(horizontal)">
                                      <p:cBhvr>
                                        <p:cTn id="59" dur="400"/>
                                        <p:tgtEl>
                                          <p:spTgt spid="101"/>
                                        </p:tgtEl>
                                      </p:cBhvr>
                                    </p:animEffect>
                                  </p:childTnLst>
                                </p:cTn>
                              </p:par>
                              <p:par>
                                <p:cTn id="60" presetID="14" presetClass="entr" presetSubtype="10" fill="hold" grpId="0" nodeType="withEffect">
                                  <p:stCondLst>
                                    <p:cond delay="2000"/>
                                  </p:stCondLst>
                                  <p:childTnLst>
                                    <p:set>
                                      <p:cBhvr>
                                        <p:cTn id="61" dur="1" fill="hold">
                                          <p:stCondLst>
                                            <p:cond delay="0"/>
                                          </p:stCondLst>
                                        </p:cTn>
                                        <p:tgtEl>
                                          <p:spTgt spid="102"/>
                                        </p:tgtEl>
                                        <p:attrNameLst>
                                          <p:attrName>style.visibility</p:attrName>
                                        </p:attrNameLst>
                                      </p:cBhvr>
                                      <p:to>
                                        <p:strVal val="visible"/>
                                      </p:to>
                                    </p:set>
                                    <p:animEffect transition="in" filter="randombar(horizontal)">
                                      <p:cBhvr>
                                        <p:cTn id="62" dur="400"/>
                                        <p:tgtEl>
                                          <p:spTgt spid="102"/>
                                        </p:tgtEl>
                                      </p:cBhvr>
                                    </p:animEffect>
                                  </p:childTnLst>
                                </p:cTn>
                              </p:par>
                              <p:par>
                                <p:cTn id="63" presetID="14" presetClass="entr" presetSubtype="10" fill="hold" grpId="0" nodeType="withEffect">
                                  <p:stCondLst>
                                    <p:cond delay="2000"/>
                                  </p:stCondLst>
                                  <p:childTnLst>
                                    <p:set>
                                      <p:cBhvr>
                                        <p:cTn id="64" dur="1" fill="hold">
                                          <p:stCondLst>
                                            <p:cond delay="0"/>
                                          </p:stCondLst>
                                        </p:cTn>
                                        <p:tgtEl>
                                          <p:spTgt spid="103"/>
                                        </p:tgtEl>
                                        <p:attrNameLst>
                                          <p:attrName>style.visibility</p:attrName>
                                        </p:attrNameLst>
                                      </p:cBhvr>
                                      <p:to>
                                        <p:strVal val="visible"/>
                                      </p:to>
                                    </p:set>
                                    <p:animEffect transition="in" filter="randombar(horizontal)">
                                      <p:cBhvr>
                                        <p:cTn id="65" dur="400"/>
                                        <p:tgtEl>
                                          <p:spTgt spid="103"/>
                                        </p:tgtEl>
                                      </p:cBhvr>
                                    </p:animEffect>
                                  </p:childTnLst>
                                </p:cTn>
                              </p:par>
                              <p:par>
                                <p:cTn id="66" presetID="14" presetClass="entr" presetSubtype="10" fill="hold" grpId="0" nodeType="withEffect">
                                  <p:stCondLst>
                                    <p:cond delay="2000"/>
                                  </p:stCondLst>
                                  <p:childTnLst>
                                    <p:set>
                                      <p:cBhvr>
                                        <p:cTn id="67" dur="1" fill="hold">
                                          <p:stCondLst>
                                            <p:cond delay="0"/>
                                          </p:stCondLst>
                                        </p:cTn>
                                        <p:tgtEl>
                                          <p:spTgt spid="104"/>
                                        </p:tgtEl>
                                        <p:attrNameLst>
                                          <p:attrName>style.visibility</p:attrName>
                                        </p:attrNameLst>
                                      </p:cBhvr>
                                      <p:to>
                                        <p:strVal val="visible"/>
                                      </p:to>
                                    </p:set>
                                    <p:animEffect transition="in" filter="randombar(horizontal)">
                                      <p:cBhvr>
                                        <p:cTn id="68" dur="400"/>
                                        <p:tgtEl>
                                          <p:spTgt spid="104"/>
                                        </p:tgtEl>
                                      </p:cBhvr>
                                    </p:animEffect>
                                  </p:childTnLst>
                                </p:cTn>
                              </p:par>
                              <p:par>
                                <p:cTn id="69" presetID="14" presetClass="entr" presetSubtype="10" fill="hold" grpId="0" nodeType="withEffect">
                                  <p:stCondLst>
                                    <p:cond delay="2000"/>
                                  </p:stCondLst>
                                  <p:childTnLst>
                                    <p:set>
                                      <p:cBhvr>
                                        <p:cTn id="70" dur="1" fill="hold">
                                          <p:stCondLst>
                                            <p:cond delay="0"/>
                                          </p:stCondLst>
                                        </p:cTn>
                                        <p:tgtEl>
                                          <p:spTgt spid="105"/>
                                        </p:tgtEl>
                                        <p:attrNameLst>
                                          <p:attrName>style.visibility</p:attrName>
                                        </p:attrNameLst>
                                      </p:cBhvr>
                                      <p:to>
                                        <p:strVal val="visible"/>
                                      </p:to>
                                    </p:set>
                                    <p:animEffect transition="in" filter="randombar(horizontal)">
                                      <p:cBhvr>
                                        <p:cTn id="71" dur="400"/>
                                        <p:tgtEl>
                                          <p:spTgt spid="105"/>
                                        </p:tgtEl>
                                      </p:cBhvr>
                                    </p:animEffect>
                                  </p:childTnLst>
                                </p:cTn>
                              </p:par>
                            </p:childTnLst>
                          </p:cTn>
                        </p:par>
                        <p:par>
                          <p:cTn id="72" fill="hold">
                            <p:stCondLst>
                              <p:cond delay="5650"/>
                            </p:stCondLst>
                            <p:childTnLst>
                              <p:par>
                                <p:cTn id="73" presetID="42" presetClass="entr" presetSubtype="0" fill="hold" nodeType="afterEffect">
                                  <p:stCondLst>
                                    <p:cond delay="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1000"/>
                                        <p:tgtEl>
                                          <p:spTgt spid="106"/>
                                        </p:tgtEl>
                                      </p:cBhvr>
                                    </p:animEffect>
                                    <p:anim calcmode="lin" valueType="num">
                                      <p:cBhvr>
                                        <p:cTn id="76" dur="1000" fill="hold"/>
                                        <p:tgtEl>
                                          <p:spTgt spid="106"/>
                                        </p:tgtEl>
                                        <p:attrNameLst>
                                          <p:attrName>ppt_x</p:attrName>
                                        </p:attrNameLst>
                                      </p:cBhvr>
                                      <p:tavLst>
                                        <p:tav tm="0">
                                          <p:val>
                                            <p:strVal val="#ppt_x"/>
                                          </p:val>
                                        </p:tav>
                                        <p:tav tm="100000">
                                          <p:val>
                                            <p:strVal val="#ppt_x"/>
                                          </p:val>
                                        </p:tav>
                                      </p:tavLst>
                                    </p:anim>
                                    <p:anim calcmode="lin" valueType="num">
                                      <p:cBhvr>
                                        <p:cTn id="77"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97" grpId="0" animBg="1"/>
      <p:bldP spid="98" grpId="0" animBg="1"/>
      <p:bldP spid="99" grpId="0" animBg="1"/>
      <p:bldP spid="100" grpId="0"/>
      <p:bldP spid="101" grpId="0"/>
      <p:bldP spid="102" grpId="0"/>
      <p:bldP spid="103" grpId="0"/>
      <p:bldP spid="104" grpId="0"/>
      <p:bldP spid="1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348" y="2021002"/>
            <a:ext cx="12883099" cy="3340751"/>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164550" y="2978840"/>
            <a:ext cx="1414094" cy="1274967"/>
            <a:chOff x="3720691" y="2824413"/>
            <a:chExt cx="1341120" cy="1209172"/>
          </a:xfrm>
        </p:grpSpPr>
        <p:sp>
          <p:nvSpPr>
            <p:cNvPr id="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7" name="Freeform 89"/>
          <p:cNvSpPr>
            <a:spLocks noEditPoints="1"/>
          </p:cNvSpPr>
          <p:nvPr/>
        </p:nvSpPr>
        <p:spPr bwMode="auto">
          <a:xfrm>
            <a:off x="3710779" y="3347721"/>
            <a:ext cx="333540" cy="53720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solidFill>
            <a:srgbClr val="C00000"/>
          </a:solidFill>
          <a:ln>
            <a:noFill/>
          </a:ln>
          <a:extLst/>
        </p:spPr>
        <p:txBody>
          <a:bodyPr vert="horz" wrap="square" lIns="96416" tIns="48208" rIns="96416" bIns="48208" numCol="1" anchor="t" anchorCtr="0" compatLnSpc="1">
            <a:prstTxWarp prst="textNoShape">
              <a:avLst/>
            </a:prstTxWarp>
          </a:bodyPr>
          <a:lstStyle/>
          <a:p>
            <a:endParaRPr lang="zh-CN" altLang="en-US"/>
          </a:p>
        </p:txBody>
      </p:sp>
      <p:sp>
        <p:nvSpPr>
          <p:cNvPr id="19" name="TextBox 7"/>
          <p:cNvSpPr>
            <a:spLocks noChangeArrowheads="1"/>
          </p:cNvSpPr>
          <p:nvPr/>
        </p:nvSpPr>
        <p:spPr bwMode="auto">
          <a:xfrm>
            <a:off x="4759666" y="3236694"/>
            <a:ext cx="5769722" cy="107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6959" b="1" dirty="0">
                <a:solidFill>
                  <a:schemeClr val="bg1">
                    <a:lumMod val="50000"/>
                  </a:schemeClr>
                </a:solidFill>
                <a:latin typeface="微软雅黑" pitchFamily="34" charset="-122"/>
                <a:ea typeface="微软雅黑" pitchFamily="34" charset="-122"/>
                <a:sym typeface="微软雅黑" pitchFamily="34" charset="-122"/>
              </a:rPr>
              <a:t>谢谢您的指导</a:t>
            </a:r>
          </a:p>
        </p:txBody>
      </p:sp>
      <p:sp>
        <p:nvSpPr>
          <p:cNvPr id="20" name="TextBox 7"/>
          <p:cNvSpPr>
            <a:spLocks noChangeArrowheads="1"/>
          </p:cNvSpPr>
          <p:nvPr/>
        </p:nvSpPr>
        <p:spPr bwMode="auto">
          <a:xfrm>
            <a:off x="4759666" y="2945234"/>
            <a:ext cx="5390091"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2109" dirty="0">
                <a:solidFill>
                  <a:srgbClr val="C00000"/>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THANK YOU FOR YOUR GUIDANCE.</a:t>
            </a:r>
            <a:endParaRPr lang="zh-CN" altLang="en-US" sz="2109" dirty="0">
              <a:solidFill>
                <a:srgbClr val="C00000"/>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grpSp>
        <p:nvGrpSpPr>
          <p:cNvPr id="24" name="组合 23"/>
          <p:cNvGrpSpPr/>
          <p:nvPr/>
        </p:nvGrpSpPr>
        <p:grpSpPr>
          <a:xfrm>
            <a:off x="9628447" y="2781138"/>
            <a:ext cx="293532" cy="194551"/>
            <a:chOff x="9482595" y="2565731"/>
            <a:chExt cx="278384" cy="184511"/>
          </a:xfrm>
        </p:grpSpPr>
        <p:sp>
          <p:nvSpPr>
            <p:cNvPr id="22" name="椭圆 21"/>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p:cNvSpPr>
            <a:spLocks/>
          </p:cNvSpPr>
          <p:nvPr/>
        </p:nvSpPr>
        <p:spPr bwMode="auto">
          <a:xfrm rot="1855731">
            <a:off x="3266636" y="3060616"/>
            <a:ext cx="1220429" cy="110035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844760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2" presetClass="emph" presetSubtype="0" fill="hold" nodeType="afterEffect">
                                  <p:stCondLst>
                                    <p:cond delay="0"/>
                                  </p:stCondLst>
                                  <p:childTnLst>
                                    <p:animRot by="120000">
                                      <p:cBhvr>
                                        <p:cTn id="11" dur="100" fill="hold">
                                          <p:stCondLst>
                                            <p:cond delay="0"/>
                                          </p:stCondLst>
                                        </p:cTn>
                                        <p:tgtEl>
                                          <p:spTgt spid="16"/>
                                        </p:tgtEl>
                                        <p:attrNameLst>
                                          <p:attrName>r</p:attrName>
                                        </p:attrNameLst>
                                      </p:cBhvr>
                                    </p:animRot>
                                    <p:animRot by="-240000">
                                      <p:cBhvr>
                                        <p:cTn id="12" dur="200" fill="hold">
                                          <p:stCondLst>
                                            <p:cond delay="200"/>
                                          </p:stCondLst>
                                        </p:cTn>
                                        <p:tgtEl>
                                          <p:spTgt spid="16"/>
                                        </p:tgtEl>
                                        <p:attrNameLst>
                                          <p:attrName>r</p:attrName>
                                        </p:attrNameLst>
                                      </p:cBhvr>
                                    </p:animRot>
                                    <p:animRot by="240000">
                                      <p:cBhvr>
                                        <p:cTn id="13" dur="200" fill="hold">
                                          <p:stCondLst>
                                            <p:cond delay="400"/>
                                          </p:stCondLst>
                                        </p:cTn>
                                        <p:tgtEl>
                                          <p:spTgt spid="16"/>
                                        </p:tgtEl>
                                        <p:attrNameLst>
                                          <p:attrName>r</p:attrName>
                                        </p:attrNameLst>
                                      </p:cBhvr>
                                    </p:animRot>
                                    <p:animRot by="-240000">
                                      <p:cBhvr>
                                        <p:cTn id="14" dur="200" fill="hold">
                                          <p:stCondLst>
                                            <p:cond delay="600"/>
                                          </p:stCondLst>
                                        </p:cTn>
                                        <p:tgtEl>
                                          <p:spTgt spid="16"/>
                                        </p:tgtEl>
                                        <p:attrNameLst>
                                          <p:attrName>r</p:attrName>
                                        </p:attrNameLst>
                                      </p:cBhvr>
                                    </p:animRot>
                                    <p:animRot by="120000">
                                      <p:cBhvr>
                                        <p:cTn id="15" dur="200" fill="hold">
                                          <p:stCondLst>
                                            <p:cond delay="800"/>
                                          </p:stCondLst>
                                        </p:cTn>
                                        <p:tgtEl>
                                          <p:spTgt spid="16"/>
                                        </p:tgtEl>
                                        <p:attrNameLst>
                                          <p:attrName>r</p:attrName>
                                        </p:attrNameLst>
                                      </p:cBhvr>
                                    </p:animRo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2000"/>
                                        <p:tgtEl>
                                          <p:spTgt spid="25"/>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38" presetClass="entr" presetSubtype="0" accel="50000" fill="hold" grpId="0" nodeType="withEffect">
                                  <p:stCondLst>
                                    <p:cond delay="1000"/>
                                  </p:stCondLst>
                                  <p:iterate type="lt">
                                    <p:tmPct val="50000"/>
                                  </p:iterate>
                                  <p:childTnLst>
                                    <p:set>
                                      <p:cBhvr>
                                        <p:cTn id="25" dur="1" fill="hold">
                                          <p:stCondLst>
                                            <p:cond delay="0"/>
                                          </p:stCondLst>
                                        </p:cTn>
                                        <p:tgtEl>
                                          <p:spTgt spid="20"/>
                                        </p:tgtEl>
                                        <p:attrNameLst>
                                          <p:attrName>style.visibility</p:attrName>
                                        </p:attrNameLst>
                                      </p:cBhvr>
                                      <p:to>
                                        <p:strVal val="visible"/>
                                      </p:to>
                                    </p:set>
                                    <p:set>
                                      <p:cBhvr>
                                        <p:cTn id="26" dur="114" fill="hold">
                                          <p:stCondLst>
                                            <p:cond delay="0"/>
                                          </p:stCondLst>
                                        </p:cTn>
                                        <p:tgtEl>
                                          <p:spTgt spid="20"/>
                                        </p:tgtEl>
                                        <p:attrNameLst>
                                          <p:attrName>style.rotation</p:attrName>
                                        </p:attrNameLst>
                                      </p:cBhvr>
                                      <p:to>
                                        <p:strVal val="-45.0"/>
                                      </p:to>
                                    </p:set>
                                    <p:anim calcmode="lin" valueType="num">
                                      <p:cBhvr>
                                        <p:cTn id="2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2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2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3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par>
                                <p:cTn id="31" presetID="52" presetClass="entr" presetSubtype="0" fill="hold" grpId="0" nodeType="withEffect">
                                  <p:stCondLst>
                                    <p:cond delay="1500"/>
                                  </p:stCondLst>
                                  <p:iterate type="lt">
                                    <p:tmPct val="10000"/>
                                  </p:iterate>
                                  <p:childTnLst>
                                    <p:set>
                                      <p:cBhvr>
                                        <p:cTn id="32" dur="1" fill="hold">
                                          <p:stCondLst>
                                            <p:cond delay="0"/>
                                          </p:stCondLst>
                                        </p:cTn>
                                        <p:tgtEl>
                                          <p:spTgt spid="19"/>
                                        </p:tgtEl>
                                        <p:attrNameLst>
                                          <p:attrName>style.visibility</p:attrName>
                                        </p:attrNameLst>
                                      </p:cBhvr>
                                      <p:to>
                                        <p:strVal val="visible"/>
                                      </p:to>
                                    </p:set>
                                    <p:animScale>
                                      <p:cBhvr>
                                        <p:cTn id="3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9"/>
                                        </p:tgtEl>
                                        <p:attrNameLst>
                                          <p:attrName>ppt_x</p:attrName>
                                          <p:attrName>ppt_y</p:attrName>
                                        </p:attrNameLst>
                                      </p:cBhvr>
                                    </p:animMotion>
                                    <p:animEffect transition="in" filter="fade">
                                      <p:cBhvr>
                                        <p:cTn id="35" dur="1000"/>
                                        <p:tgtEl>
                                          <p:spTgt spid="19"/>
                                        </p:tgtEl>
                                      </p:cBhvr>
                                    </p:animEffect>
                                  </p:childTnLst>
                                </p:cTn>
                              </p:par>
                            </p:childTnLst>
                          </p:cTn>
                        </p:par>
                        <p:par>
                          <p:cTn id="36" fill="hold">
                            <p:stCondLst>
                              <p:cond delay="5625"/>
                            </p:stCondLst>
                            <p:childTnLst>
                              <p:par>
                                <p:cTn id="37" presetID="42"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781311"/>
            <a:ext cx="3922874" cy="1708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5746040" y="2742550"/>
            <a:ext cx="6909281" cy="17089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矩形 71"/>
          <p:cNvSpPr/>
          <p:nvPr/>
        </p:nvSpPr>
        <p:spPr>
          <a:xfrm>
            <a:off x="7036784" y="2742550"/>
            <a:ext cx="5846315" cy="1708963"/>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80"/>
          <p:cNvSpPr txBox="1"/>
          <p:nvPr/>
        </p:nvSpPr>
        <p:spPr>
          <a:xfrm flipH="1">
            <a:off x="6201596" y="2940936"/>
            <a:ext cx="379631" cy="1163267"/>
          </a:xfrm>
          <a:prstGeom prst="rect">
            <a:avLst/>
          </a:prstGeom>
          <a:noFill/>
        </p:spPr>
        <p:txBody>
          <a:bodyPr wrap="square" rtlCol="0">
            <a:spAutoFit/>
          </a:bodyPr>
          <a:lstStyle/>
          <a:p>
            <a:pPr algn="ctr"/>
            <a:r>
              <a:rPr lang="id-ID" sz="6959" b="1" dirty="0">
                <a:solidFill>
                  <a:schemeClr val="bg1"/>
                </a:solidFill>
                <a:latin typeface="方正兰亭黑简体" panose="02000000000000000000" pitchFamily="2" charset="-122"/>
                <a:ea typeface="方正兰亭黑简体" panose="02000000000000000000" pitchFamily="2" charset="-122"/>
              </a:rPr>
              <a:t>1</a:t>
            </a:r>
          </a:p>
        </p:txBody>
      </p:sp>
      <p:sp>
        <p:nvSpPr>
          <p:cNvPr id="112" name="文本框 9"/>
          <p:cNvSpPr txBox="1"/>
          <p:nvPr/>
        </p:nvSpPr>
        <p:spPr>
          <a:xfrm>
            <a:off x="7382849" y="3260728"/>
            <a:ext cx="2885194" cy="750127"/>
          </a:xfrm>
          <a:prstGeom prst="rect">
            <a:avLst/>
          </a:prstGeom>
          <a:noFill/>
        </p:spPr>
        <p:txBody>
          <a:bodyPr wrap="square" lIns="72312" tIns="36156" rIns="72312" bIns="36156" rtlCol="0">
            <a:spAutoFit/>
          </a:bodyPr>
          <a:lstStyle/>
          <a:p>
            <a:pPr marL="0" lvl="1"/>
            <a:r>
              <a:rPr lang="zh-CN" altLang="en-US" sz="4400" b="1" dirty="0">
                <a:solidFill>
                  <a:schemeClr val="bg1"/>
                </a:solidFill>
                <a:latin typeface="微软雅黑" pitchFamily="34" charset="-122"/>
                <a:ea typeface="微软雅黑" pitchFamily="34" charset="-122"/>
              </a:rPr>
              <a:t>背景意义</a:t>
            </a:r>
          </a:p>
        </p:txBody>
      </p:sp>
      <p:grpSp>
        <p:nvGrpSpPr>
          <p:cNvPr id="171" name="组合 170"/>
          <p:cNvGrpSpPr/>
          <p:nvPr/>
        </p:nvGrpSpPr>
        <p:grpSpPr>
          <a:xfrm>
            <a:off x="2903384" y="2796013"/>
            <a:ext cx="1946854" cy="1755311"/>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3036697" y="2916211"/>
            <a:ext cx="1680226" cy="15149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182" name="组合 181"/>
          <p:cNvGrpSpPr/>
          <p:nvPr/>
        </p:nvGrpSpPr>
        <p:grpSpPr>
          <a:xfrm>
            <a:off x="4712064" y="2923141"/>
            <a:ext cx="293532" cy="194551"/>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475A64E4-D6E0-48A8-9AFD-326CEE30F463}"/>
              </a:ext>
            </a:extLst>
          </p:cNvPr>
          <p:cNvSpPr/>
          <p:nvPr/>
        </p:nvSpPr>
        <p:spPr>
          <a:xfrm>
            <a:off x="3435442" y="3381280"/>
            <a:ext cx="945030" cy="584775"/>
          </a:xfrm>
          <a:prstGeom prst="rect">
            <a:avLst/>
          </a:prstGeom>
        </p:spPr>
        <p:txBody>
          <a:bodyPr wrap="square">
            <a:spAutoFit/>
          </a:bodyPr>
          <a:lstStyle/>
          <a:p>
            <a:pPr algn="ctr" fontAlgn="auto">
              <a:spcBef>
                <a:spcPts val="0"/>
              </a:spcBef>
              <a:spcAft>
                <a:spcPts val="0"/>
              </a:spcAft>
              <a:defRPr/>
            </a:pPr>
            <a:r>
              <a:rPr lang="en-US" altLang="zh-CN" sz="3200" b="1" spc="300" dirty="0">
                <a:solidFill>
                  <a:srgbClr val="C00000"/>
                </a:solidFill>
                <a:latin typeface="微软雅黑"/>
                <a:ea typeface="微软雅黑"/>
                <a:cs typeface="+mn-ea"/>
                <a:sym typeface="微软雅黑"/>
              </a:rPr>
              <a:t>01</a:t>
            </a:r>
            <a:endParaRPr lang="zh-CN" altLang="en-US" sz="3200" b="1" spc="300" dirty="0">
              <a:solidFill>
                <a:srgbClr val="C00000"/>
              </a:solidFill>
              <a:latin typeface="微软雅黑"/>
              <a:ea typeface="微软雅黑"/>
              <a:cs typeface="+mn-ea"/>
              <a:sym typeface="微软雅黑"/>
            </a:endParaRPr>
          </a:p>
        </p:txBody>
      </p:sp>
    </p:spTree>
    <p:extLst>
      <p:ext uri="{BB962C8B-B14F-4D97-AF65-F5344CB8AC3E}">
        <p14:creationId xmlns:p14="http://schemas.microsoft.com/office/powerpoint/2010/main" val="15397367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0-#ppt_w/2"/>
                                          </p:val>
                                        </p:tav>
                                        <p:tav tm="100000">
                                          <p:val>
                                            <p:strVal val="#ppt_x"/>
                                          </p:val>
                                        </p:tav>
                                      </p:tavLst>
                                    </p:anim>
                                    <p:anim calcmode="lin" valueType="num">
                                      <p:cBhvr additive="base">
                                        <p:cTn id="8" dur="500" fill="hold"/>
                                        <p:tgtEl>
                                          <p:spTgt spid="17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0-#ppt_w/2"/>
                                          </p:val>
                                        </p:tav>
                                        <p:tav tm="100000">
                                          <p:val>
                                            <p:strVal val="#ppt_x"/>
                                          </p:val>
                                        </p:tav>
                                      </p:tavLst>
                                    </p:anim>
                                    <p:anim calcmode="lin" valueType="num">
                                      <p:cBhvr additive="base">
                                        <p:cTn id="20" dur="500" fill="hold"/>
                                        <p:tgtEl>
                                          <p:spTgt spid="7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500" fill="hold"/>
                                        <p:tgtEl>
                                          <p:spTgt spid="72"/>
                                        </p:tgtEl>
                                        <p:attrNameLst>
                                          <p:attrName>ppt_x</p:attrName>
                                        </p:attrNameLst>
                                      </p:cBhvr>
                                      <p:tavLst>
                                        <p:tav tm="0">
                                          <p:val>
                                            <p:strVal val="0-#ppt_w/2"/>
                                          </p:val>
                                        </p:tav>
                                        <p:tav tm="100000">
                                          <p:val>
                                            <p:strVal val="#ppt_x"/>
                                          </p:val>
                                        </p:tav>
                                      </p:tavLst>
                                    </p:anim>
                                    <p:anim calcmode="lin" valueType="num">
                                      <p:cBhvr additive="base">
                                        <p:cTn id="24" dur="500" fill="hold"/>
                                        <p:tgtEl>
                                          <p:spTgt spid="7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112"/>
                                        </p:tgtEl>
                                        <p:attrNameLst>
                                          <p:attrName>style.visibility</p:attrName>
                                        </p:attrNameLst>
                                      </p:cBhvr>
                                      <p:to>
                                        <p:strVal val="visible"/>
                                      </p:to>
                                    </p:set>
                                    <p:anim calcmode="lin" valueType="num">
                                      <p:cBhvr additive="base">
                                        <p:cTn id="31" dur="500" fill="hold"/>
                                        <p:tgtEl>
                                          <p:spTgt spid="112"/>
                                        </p:tgtEl>
                                        <p:attrNameLst>
                                          <p:attrName>ppt_x</p:attrName>
                                        </p:attrNameLst>
                                      </p:cBhvr>
                                      <p:tavLst>
                                        <p:tav tm="0">
                                          <p:val>
                                            <p:strVal val="0-#ppt_w/2"/>
                                          </p:val>
                                        </p:tav>
                                        <p:tav tm="100000">
                                          <p:val>
                                            <p:strVal val="#ppt_x"/>
                                          </p:val>
                                        </p:tav>
                                      </p:tavLst>
                                    </p:anim>
                                    <p:anim calcmode="lin" valueType="num">
                                      <p:cBhvr additive="base">
                                        <p:cTn id="32" dur="500" fill="hold"/>
                                        <p:tgtEl>
                                          <p:spTgt spid="112"/>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182"/>
                                        </p:tgtEl>
                                        <p:attrNameLst>
                                          <p:attrName>style.visibility</p:attrName>
                                        </p:attrNameLst>
                                      </p:cBhvr>
                                      <p:to>
                                        <p:strVal val="visible"/>
                                      </p:to>
                                    </p:set>
                                    <p:animEffect transition="in" filter="fade">
                                      <p:cBhvr>
                                        <p:cTn id="36" dur="1000"/>
                                        <p:tgtEl>
                                          <p:spTgt spid="182"/>
                                        </p:tgtEl>
                                      </p:cBhvr>
                                    </p:animEffect>
                                    <p:anim calcmode="lin" valueType="num">
                                      <p:cBhvr>
                                        <p:cTn id="37" dur="1000" fill="hold"/>
                                        <p:tgtEl>
                                          <p:spTgt spid="182"/>
                                        </p:tgtEl>
                                        <p:attrNameLst>
                                          <p:attrName>ppt_x</p:attrName>
                                        </p:attrNameLst>
                                      </p:cBhvr>
                                      <p:tavLst>
                                        <p:tav tm="0">
                                          <p:val>
                                            <p:strVal val="#ppt_x"/>
                                          </p:val>
                                        </p:tav>
                                        <p:tav tm="100000">
                                          <p:val>
                                            <p:strVal val="#ppt_x"/>
                                          </p:val>
                                        </p:tav>
                                      </p:tavLst>
                                    </p:anim>
                                    <p:anim calcmode="lin" valueType="num">
                                      <p:cBhvr>
                                        <p:cTn id="38"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 grpId="0" animBg="1"/>
      <p:bldP spid="72" grpId="0" animBg="1"/>
      <p:bldP spid="81" grpId="0"/>
      <p:bldP spid="112" grpId="0"/>
      <p:bldP spid="1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583060" y="199648"/>
            <a:ext cx="707047" cy="637483"/>
            <a:chOff x="5424755" y="1340768"/>
            <a:chExt cx="670560" cy="604586"/>
          </a:xfrm>
        </p:grpSpPr>
        <p:grpSp>
          <p:nvGrpSpPr>
            <p:cNvPr id="70" name="组合 69"/>
            <p:cNvGrpSpPr/>
            <p:nvPr/>
          </p:nvGrpSpPr>
          <p:grpSpPr>
            <a:xfrm>
              <a:off x="5424755" y="1340768"/>
              <a:ext cx="670560" cy="604586"/>
              <a:chOff x="3720691" y="2824413"/>
              <a:chExt cx="1341120" cy="1209172"/>
            </a:xfrm>
          </p:grpSpPr>
          <p:sp>
            <p:nvSpPr>
              <p:cNvPr id="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71"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背景意义</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87" name="组合 186"/>
          <p:cNvGrpSpPr/>
          <p:nvPr/>
        </p:nvGrpSpPr>
        <p:grpSpPr>
          <a:xfrm>
            <a:off x="1431178" y="5560541"/>
            <a:ext cx="555195" cy="500571"/>
            <a:chOff x="5424755" y="1340768"/>
            <a:chExt cx="670560" cy="604586"/>
          </a:xfrm>
        </p:grpSpPr>
        <p:grpSp>
          <p:nvGrpSpPr>
            <p:cNvPr id="188" name="组合 187"/>
            <p:cNvGrpSpPr/>
            <p:nvPr/>
          </p:nvGrpSpPr>
          <p:grpSpPr>
            <a:xfrm>
              <a:off x="5424755" y="1340768"/>
              <a:ext cx="670560" cy="604586"/>
              <a:chOff x="3720691" y="2824413"/>
              <a:chExt cx="1341120" cy="1209172"/>
            </a:xfrm>
          </p:grpSpPr>
          <p:sp>
            <p:nvSpPr>
              <p:cNvPr id="19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9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89"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193" name="直接连接符 192"/>
          <p:cNvCxnSpPr/>
          <p:nvPr/>
        </p:nvCxnSpPr>
        <p:spPr>
          <a:xfrm>
            <a:off x="2177510" y="5955113"/>
            <a:ext cx="8611770"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94" name="组合 193"/>
          <p:cNvGrpSpPr/>
          <p:nvPr/>
        </p:nvGrpSpPr>
        <p:grpSpPr>
          <a:xfrm>
            <a:off x="10939926" y="5817593"/>
            <a:ext cx="272798" cy="245958"/>
            <a:chOff x="3720691" y="2824413"/>
            <a:chExt cx="1341120" cy="1209172"/>
          </a:xfrm>
        </p:grpSpPr>
        <p:sp>
          <p:nvSpPr>
            <p:cNvPr id="19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9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9" name="矩形 68">
            <a:extLst>
              <a:ext uri="{FF2B5EF4-FFF2-40B4-BE49-F238E27FC236}">
                <a16:creationId xmlns:a16="http://schemas.microsoft.com/office/drawing/2014/main" id="{FD4DDC77-1B89-4BAE-AD0D-25F957DC3272}"/>
              </a:ext>
            </a:extLst>
          </p:cNvPr>
          <p:cNvSpPr/>
          <p:nvPr/>
        </p:nvSpPr>
        <p:spPr>
          <a:xfrm>
            <a:off x="644915" y="301046"/>
            <a:ext cx="648072" cy="461665"/>
          </a:xfrm>
          <a:prstGeom prst="rect">
            <a:avLst/>
          </a:prstGeom>
        </p:spPr>
        <p:txBody>
          <a:bodyPr wrap="square">
            <a:spAutoFit/>
          </a:bodyPr>
          <a:lstStyle/>
          <a:p>
            <a:pPr algn="ctr" fontAlgn="auto">
              <a:spcBef>
                <a:spcPts val="0"/>
              </a:spcBef>
              <a:spcAft>
                <a:spcPts val="0"/>
              </a:spcAft>
              <a:defRPr/>
            </a:pPr>
            <a:r>
              <a:rPr lang="en-US" altLang="zh-CN" sz="2400" b="1" spc="300" dirty="0">
                <a:solidFill>
                  <a:srgbClr val="C00000"/>
                </a:solidFill>
                <a:latin typeface="微软雅黑"/>
                <a:ea typeface="微软雅黑"/>
                <a:cs typeface="+mn-ea"/>
                <a:sym typeface="微软雅黑"/>
              </a:rPr>
              <a:t>01</a:t>
            </a:r>
            <a:endParaRPr lang="zh-CN" altLang="en-US" sz="2400" b="1" spc="300" dirty="0">
              <a:solidFill>
                <a:srgbClr val="C00000"/>
              </a:solidFill>
              <a:latin typeface="微软雅黑"/>
              <a:ea typeface="微软雅黑"/>
              <a:cs typeface="+mn-ea"/>
              <a:sym typeface="微软雅黑"/>
            </a:endParaRPr>
          </a:p>
        </p:txBody>
      </p:sp>
      <p:sp>
        <p:nvSpPr>
          <p:cNvPr id="2" name="文本框 1">
            <a:extLst>
              <a:ext uri="{FF2B5EF4-FFF2-40B4-BE49-F238E27FC236}">
                <a16:creationId xmlns:a16="http://schemas.microsoft.com/office/drawing/2014/main" id="{D35A1A2E-1E89-4FDE-94D2-0E26BD736BEA}"/>
              </a:ext>
            </a:extLst>
          </p:cNvPr>
          <p:cNvSpPr txBox="1"/>
          <p:nvPr/>
        </p:nvSpPr>
        <p:spPr>
          <a:xfrm>
            <a:off x="594690" y="979524"/>
            <a:ext cx="6198628" cy="4613892"/>
          </a:xfrm>
          <a:prstGeom prst="rect">
            <a:avLst/>
          </a:prstGeom>
          <a:noFill/>
        </p:spPr>
        <p:txBody>
          <a:bodyPr wrap="square" rtlCol="0">
            <a:spAutoFit/>
          </a:bodyPr>
          <a:lstStyle/>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zh-CN" dirty="0">
                <a:solidFill>
                  <a:schemeClr val="bg1">
                    <a:lumMod val="50000"/>
                  </a:schemeClr>
                </a:solidFill>
                <a:latin typeface="微软雅黑" panose="020B0503020204020204" pitchFamily="34" charset="-122"/>
                <a:ea typeface="微软雅黑" panose="020B0503020204020204" pitchFamily="34" charset="-122"/>
              </a:rPr>
              <a:t>番茄工作法</a:t>
            </a:r>
            <a:r>
              <a:rPr lang="en-US" altLang="zh-CN" dirty="0">
                <a:solidFill>
                  <a:schemeClr val="bg1">
                    <a:lumMod val="50000"/>
                  </a:schemeClr>
                </a:solidFill>
                <a:latin typeface="微软雅黑" panose="020B0503020204020204" pitchFamily="34" charset="-122"/>
                <a:ea typeface="微软雅黑" panose="020B0503020204020204" pitchFamily="34" charset="-122"/>
              </a:rPr>
              <a:t>(The Pomodoro Technique)</a:t>
            </a:r>
            <a:r>
              <a:rPr lang="zh-CN" altLang="zh-CN" dirty="0">
                <a:solidFill>
                  <a:schemeClr val="bg1">
                    <a:lumMod val="50000"/>
                  </a:schemeClr>
                </a:solidFill>
                <a:latin typeface="微软雅黑" panose="020B0503020204020204" pitchFamily="34" charset="-122"/>
                <a:ea typeface="微软雅黑" panose="020B0503020204020204" pitchFamily="34" charset="-122"/>
              </a:rPr>
              <a:t>是一种简单易行的时间管理方法，由弗朗西斯科·西里洛于</a:t>
            </a:r>
            <a:r>
              <a:rPr lang="en-US" altLang="zh-CN" dirty="0">
                <a:solidFill>
                  <a:schemeClr val="bg1">
                    <a:lumMod val="50000"/>
                  </a:schemeClr>
                </a:solidFill>
                <a:latin typeface="微软雅黑" panose="020B0503020204020204" pitchFamily="34" charset="-122"/>
                <a:ea typeface="微软雅黑" panose="020B0503020204020204" pitchFamily="34" charset="-122"/>
              </a:rPr>
              <a:t>1992</a:t>
            </a:r>
            <a:r>
              <a:rPr lang="zh-CN" altLang="zh-CN" dirty="0">
                <a:solidFill>
                  <a:schemeClr val="bg1">
                    <a:lumMod val="50000"/>
                  </a:schemeClr>
                </a:solidFill>
                <a:latin typeface="微软雅黑" panose="020B0503020204020204" pitchFamily="34" charset="-122"/>
                <a:ea typeface="微软雅黑" panose="020B0503020204020204" pitchFamily="34" charset="-122"/>
              </a:rPr>
              <a:t>年创立的一种相对于</a:t>
            </a:r>
            <a:r>
              <a:rPr lang="en-US" altLang="zh-CN" dirty="0">
                <a:solidFill>
                  <a:schemeClr val="bg1">
                    <a:lumMod val="50000"/>
                  </a:schemeClr>
                </a:solidFill>
                <a:latin typeface="微软雅黑" panose="020B0503020204020204" pitchFamily="34" charset="-122"/>
                <a:ea typeface="微软雅黑" panose="020B0503020204020204" pitchFamily="34" charset="-122"/>
              </a:rPr>
              <a:t>GTD</a:t>
            </a:r>
            <a:r>
              <a:rPr lang="zh-CN" altLang="zh-CN" dirty="0">
                <a:solidFill>
                  <a:schemeClr val="bg1">
                    <a:lumMod val="50000"/>
                  </a:schemeClr>
                </a:solidFill>
                <a:latin typeface="微软雅黑" panose="020B0503020204020204" pitchFamily="34" charset="-122"/>
                <a:ea typeface="微软雅黑" panose="020B0503020204020204" pitchFamily="34" charset="-122"/>
              </a:rPr>
              <a:t>更微观的时间管理方法</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zh-CN" dirty="0">
                <a:solidFill>
                  <a:schemeClr val="bg1">
                    <a:lumMod val="50000"/>
                  </a:schemeClr>
                </a:solidFill>
                <a:latin typeface="微软雅黑" panose="020B0503020204020204" pitchFamily="34" charset="-122"/>
                <a:ea typeface="微软雅黑" panose="020B0503020204020204" pitchFamily="34" charset="-122"/>
              </a:rPr>
              <a:t>在大学生群体之中，番茄工作法广为流行，被视为治疗拖延症，提升自制力和专注度的绝妙方法之一。因此，开发一款可以随时随地开启“番茄”工作模式的手机端应用在大学生群体中有着巨大的市场。</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rPr>
              <a:t>我们为小程序取名为“番茄自制区”，“番茄”即代表番茄工作法；“自制区”则表明该款小程序的目的即为帮助大学生更好地进行时间规划，提升自制力，是一款同时集成了计划管理和番茄时钟功能的小程序。</a:t>
            </a:r>
            <a:endParaRPr lang="zh-CN" altLang="zh-CN"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F176D52B-BD2D-4C27-B545-7CAECE53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493" y="950880"/>
            <a:ext cx="5685600" cy="452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72">
            <a:extLst>
              <a:ext uri="{FF2B5EF4-FFF2-40B4-BE49-F238E27FC236}">
                <a16:creationId xmlns:a16="http://schemas.microsoft.com/office/drawing/2014/main" id="{DE48E7F3-0108-4FD5-94C5-56944C0173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Tree>
    <p:extLst>
      <p:ext uri="{BB962C8B-B14F-4D97-AF65-F5344CB8AC3E}">
        <p14:creationId xmlns:p14="http://schemas.microsoft.com/office/powerpoint/2010/main" val="4505249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187"/>
                                        </p:tgtEl>
                                        <p:attrNameLst>
                                          <p:attrName>style.visibility</p:attrName>
                                        </p:attrNameLst>
                                      </p:cBhvr>
                                      <p:to>
                                        <p:strVal val="visible"/>
                                      </p:to>
                                    </p:set>
                                    <p:anim calcmode="lin" valueType="num">
                                      <p:cBhvr additive="base">
                                        <p:cTn id="16" dur="500" fill="hold"/>
                                        <p:tgtEl>
                                          <p:spTgt spid="187"/>
                                        </p:tgtEl>
                                        <p:attrNameLst>
                                          <p:attrName>ppt_x</p:attrName>
                                        </p:attrNameLst>
                                      </p:cBhvr>
                                      <p:tavLst>
                                        <p:tav tm="0">
                                          <p:val>
                                            <p:strVal val="0-#ppt_w/2"/>
                                          </p:val>
                                        </p:tav>
                                        <p:tav tm="100000">
                                          <p:val>
                                            <p:strVal val="#ppt_x"/>
                                          </p:val>
                                        </p:tav>
                                      </p:tavLst>
                                    </p:anim>
                                    <p:anim calcmode="lin" valueType="num">
                                      <p:cBhvr additive="base">
                                        <p:cTn id="17" dur="500" fill="hold"/>
                                        <p:tgtEl>
                                          <p:spTgt spid="187"/>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wipe(left)">
                                      <p:cBhvr>
                                        <p:cTn id="21" dur="500"/>
                                        <p:tgtEl>
                                          <p:spTgt spid="193"/>
                                        </p:tgtEl>
                                      </p:cBhvr>
                                    </p:animEffect>
                                  </p:childTnLst>
                                </p:cTn>
                              </p:par>
                              <p:par>
                                <p:cTn id="22" presetID="2" presetClass="entr" presetSubtype="2" fill="hold" nodeType="withEffect">
                                  <p:stCondLst>
                                    <p:cond delay="250"/>
                                  </p:stCondLst>
                                  <p:childTnLst>
                                    <p:set>
                                      <p:cBhvr>
                                        <p:cTn id="23" dur="1" fill="hold">
                                          <p:stCondLst>
                                            <p:cond delay="0"/>
                                          </p:stCondLst>
                                        </p:cTn>
                                        <p:tgtEl>
                                          <p:spTgt spid="194"/>
                                        </p:tgtEl>
                                        <p:attrNameLst>
                                          <p:attrName>style.visibility</p:attrName>
                                        </p:attrNameLst>
                                      </p:cBhvr>
                                      <p:to>
                                        <p:strVal val="visible"/>
                                      </p:to>
                                    </p:set>
                                    <p:anim calcmode="lin" valueType="num">
                                      <p:cBhvr additive="base">
                                        <p:cTn id="24" dur="500" fill="hold"/>
                                        <p:tgtEl>
                                          <p:spTgt spid="194"/>
                                        </p:tgtEl>
                                        <p:attrNameLst>
                                          <p:attrName>ppt_x</p:attrName>
                                        </p:attrNameLst>
                                      </p:cBhvr>
                                      <p:tavLst>
                                        <p:tav tm="0">
                                          <p:val>
                                            <p:strVal val="1+#ppt_w/2"/>
                                          </p:val>
                                        </p:tav>
                                        <p:tav tm="100000">
                                          <p:val>
                                            <p:strVal val="#ppt_x"/>
                                          </p:val>
                                        </p:tav>
                                      </p:tavLst>
                                    </p:anim>
                                    <p:anim calcmode="lin" valueType="num">
                                      <p:cBhvr additive="base">
                                        <p:cTn id="25" dur="500" fill="hold"/>
                                        <p:tgtEl>
                                          <p:spTgt spid="194"/>
                                        </p:tgtEl>
                                        <p:attrNameLst>
                                          <p:attrName>ppt_y</p:attrName>
                                        </p:attrNameLst>
                                      </p:cBhvr>
                                      <p:tavLst>
                                        <p:tav tm="0">
                                          <p:val>
                                            <p:strVal val="#ppt_y"/>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ppt_x"/>
                                          </p:val>
                                        </p:tav>
                                        <p:tav tm="100000">
                                          <p:val>
                                            <p:strVal val="#ppt_x"/>
                                          </p:val>
                                        </p:tav>
                                      </p:tavLst>
                                    </p:anim>
                                    <p:anim calcmode="lin" valueType="num">
                                      <p:cBhvr additive="base">
                                        <p:cTn id="2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2781311"/>
            <a:ext cx="3922874" cy="1708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9" name="组合 158"/>
          <p:cNvGrpSpPr/>
          <p:nvPr/>
        </p:nvGrpSpPr>
        <p:grpSpPr>
          <a:xfrm>
            <a:off x="2903384" y="2796013"/>
            <a:ext cx="1946854" cy="1755311"/>
            <a:chOff x="3720691" y="2824413"/>
            <a:chExt cx="1341120" cy="1209172"/>
          </a:xfrm>
        </p:grpSpPr>
        <p:sp>
          <p:nvSpPr>
            <p:cNvPr id="16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16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162" name="Freeform 5"/>
          <p:cNvSpPr>
            <a:spLocks/>
          </p:cNvSpPr>
          <p:nvPr/>
        </p:nvSpPr>
        <p:spPr bwMode="auto">
          <a:xfrm rot="1855731">
            <a:off x="3036697" y="2916211"/>
            <a:ext cx="1680226" cy="15149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nvGrpSpPr>
          <p:cNvPr id="169" name="组合 168"/>
          <p:cNvGrpSpPr/>
          <p:nvPr/>
        </p:nvGrpSpPr>
        <p:grpSpPr>
          <a:xfrm>
            <a:off x="4712064" y="2923141"/>
            <a:ext cx="293532" cy="194551"/>
            <a:chOff x="9482595" y="2565731"/>
            <a:chExt cx="278384" cy="184511"/>
          </a:xfrm>
        </p:grpSpPr>
        <p:sp>
          <p:nvSpPr>
            <p:cNvPr id="170" name="椭圆 169"/>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圆角矩形 44"/>
          <p:cNvSpPr/>
          <p:nvPr/>
        </p:nvSpPr>
        <p:spPr>
          <a:xfrm>
            <a:off x="5746040" y="2742550"/>
            <a:ext cx="6909281" cy="17089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矩形 45"/>
          <p:cNvSpPr/>
          <p:nvPr/>
        </p:nvSpPr>
        <p:spPr>
          <a:xfrm>
            <a:off x="7036784" y="2742550"/>
            <a:ext cx="5846315" cy="1708963"/>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flipH="1">
            <a:off x="6201596" y="2940936"/>
            <a:ext cx="379631" cy="1163267"/>
          </a:xfrm>
          <a:prstGeom prst="rect">
            <a:avLst/>
          </a:prstGeom>
          <a:noFill/>
        </p:spPr>
        <p:txBody>
          <a:bodyPr wrap="square" rtlCol="0">
            <a:spAutoFit/>
          </a:bodyPr>
          <a:lstStyle/>
          <a:p>
            <a:pPr algn="ctr"/>
            <a:r>
              <a:rPr lang="en-US" sz="6959" b="1" dirty="0">
                <a:solidFill>
                  <a:schemeClr val="bg1"/>
                </a:solidFill>
                <a:latin typeface="方正兰亭黑简体" panose="02000000000000000000" pitchFamily="2" charset="-122"/>
                <a:ea typeface="方正兰亭黑简体" panose="02000000000000000000" pitchFamily="2" charset="-122"/>
              </a:rPr>
              <a:t>2</a:t>
            </a:r>
            <a:endParaRPr lang="id-ID" sz="6959" b="1" dirty="0">
              <a:solidFill>
                <a:schemeClr val="bg1"/>
              </a:solidFill>
              <a:latin typeface="方正兰亭黑简体" panose="02000000000000000000" pitchFamily="2" charset="-122"/>
              <a:ea typeface="方正兰亭黑简体" panose="02000000000000000000" pitchFamily="2" charset="-122"/>
            </a:endParaRPr>
          </a:p>
        </p:txBody>
      </p:sp>
      <p:sp>
        <p:nvSpPr>
          <p:cNvPr id="48" name="文本框 9"/>
          <p:cNvSpPr txBox="1"/>
          <p:nvPr/>
        </p:nvSpPr>
        <p:spPr>
          <a:xfrm>
            <a:off x="7301302" y="3260728"/>
            <a:ext cx="2885194" cy="750127"/>
          </a:xfrm>
          <a:prstGeom prst="rect">
            <a:avLst/>
          </a:prstGeom>
          <a:noFill/>
        </p:spPr>
        <p:txBody>
          <a:bodyPr wrap="square" lIns="72312" tIns="36156" rIns="72312" bIns="36156" rtlCol="0">
            <a:spAutoFit/>
          </a:bodyPr>
          <a:lstStyle/>
          <a:p>
            <a:pPr marL="0" lvl="1"/>
            <a:r>
              <a:rPr lang="zh-CN" altLang="en-US" sz="4400" b="1" dirty="0">
                <a:solidFill>
                  <a:schemeClr val="bg1"/>
                </a:solidFill>
                <a:latin typeface="微软雅黑" pitchFamily="34" charset="-122"/>
                <a:ea typeface="微软雅黑" pitchFamily="34" charset="-122"/>
              </a:rPr>
              <a:t>功能展示</a:t>
            </a:r>
          </a:p>
        </p:txBody>
      </p:sp>
      <p:sp>
        <p:nvSpPr>
          <p:cNvPr id="16" name="矩形 15">
            <a:extLst>
              <a:ext uri="{FF2B5EF4-FFF2-40B4-BE49-F238E27FC236}">
                <a16:creationId xmlns:a16="http://schemas.microsoft.com/office/drawing/2014/main" id="{62F188AC-2226-432E-9C6D-00BEADDD2841}"/>
              </a:ext>
            </a:extLst>
          </p:cNvPr>
          <p:cNvSpPr/>
          <p:nvPr/>
        </p:nvSpPr>
        <p:spPr>
          <a:xfrm>
            <a:off x="3435442" y="3381280"/>
            <a:ext cx="945030" cy="584775"/>
          </a:xfrm>
          <a:prstGeom prst="rect">
            <a:avLst/>
          </a:prstGeom>
        </p:spPr>
        <p:txBody>
          <a:bodyPr wrap="square">
            <a:spAutoFit/>
          </a:bodyPr>
          <a:lstStyle/>
          <a:p>
            <a:pPr algn="ctr" fontAlgn="auto">
              <a:spcBef>
                <a:spcPts val="0"/>
              </a:spcBef>
              <a:spcAft>
                <a:spcPts val="0"/>
              </a:spcAft>
              <a:defRPr/>
            </a:pPr>
            <a:r>
              <a:rPr lang="en-US" altLang="zh-CN" sz="3200" b="1" spc="300" dirty="0">
                <a:solidFill>
                  <a:srgbClr val="C00000"/>
                </a:solidFill>
                <a:latin typeface="微软雅黑"/>
                <a:ea typeface="微软雅黑"/>
                <a:cs typeface="+mn-ea"/>
                <a:sym typeface="微软雅黑"/>
              </a:rPr>
              <a:t>02</a:t>
            </a:r>
            <a:endParaRPr lang="zh-CN" altLang="en-US" sz="3200" b="1" spc="300" dirty="0">
              <a:solidFill>
                <a:srgbClr val="C00000"/>
              </a:solidFill>
              <a:latin typeface="微软雅黑"/>
              <a:ea typeface="微软雅黑"/>
              <a:cs typeface="+mn-ea"/>
              <a:sym typeface="微软雅黑"/>
            </a:endParaRPr>
          </a:p>
        </p:txBody>
      </p:sp>
    </p:spTree>
    <p:extLst>
      <p:ext uri="{BB962C8B-B14F-4D97-AF65-F5344CB8AC3E}">
        <p14:creationId xmlns:p14="http://schemas.microsoft.com/office/powerpoint/2010/main" val="978287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fill="hold"/>
                                        <p:tgtEl>
                                          <p:spTgt spid="159"/>
                                        </p:tgtEl>
                                        <p:attrNameLst>
                                          <p:attrName>ppt_x</p:attrName>
                                        </p:attrNameLst>
                                      </p:cBhvr>
                                      <p:tavLst>
                                        <p:tav tm="0">
                                          <p:val>
                                            <p:strVal val="0-#ppt_w/2"/>
                                          </p:val>
                                        </p:tav>
                                        <p:tav tm="100000">
                                          <p:val>
                                            <p:strVal val="#ppt_x"/>
                                          </p:val>
                                        </p:tav>
                                      </p:tavLst>
                                    </p:anim>
                                    <p:anim calcmode="lin" valueType="num">
                                      <p:cBhvr additive="base">
                                        <p:cTn id="8" dur="500" fill="hold"/>
                                        <p:tgtEl>
                                          <p:spTgt spid="1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anim calcmode="lin" valueType="num">
                                      <p:cBhvr additive="base">
                                        <p:cTn id="11" dur="500" fill="hold"/>
                                        <p:tgtEl>
                                          <p:spTgt spid="162"/>
                                        </p:tgtEl>
                                        <p:attrNameLst>
                                          <p:attrName>ppt_x</p:attrName>
                                        </p:attrNameLst>
                                      </p:cBhvr>
                                      <p:tavLst>
                                        <p:tav tm="0">
                                          <p:val>
                                            <p:strVal val="0-#ppt_w/2"/>
                                          </p:val>
                                        </p:tav>
                                        <p:tav tm="100000">
                                          <p:val>
                                            <p:strVal val="#ppt_x"/>
                                          </p:val>
                                        </p:tav>
                                      </p:tavLst>
                                    </p:anim>
                                    <p:anim calcmode="lin" valueType="num">
                                      <p:cBhvr additive="base">
                                        <p:cTn id="12" dur="500" fill="hold"/>
                                        <p:tgtEl>
                                          <p:spTgt spid="1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0-#ppt_w/2"/>
                                          </p:val>
                                        </p:tav>
                                        <p:tav tm="100000">
                                          <p:val>
                                            <p:strVal val="#ppt_x"/>
                                          </p:val>
                                        </p:tav>
                                      </p:tavLst>
                                    </p:anim>
                                    <p:anim calcmode="lin" valueType="num">
                                      <p:cBhvr additive="base">
                                        <p:cTn id="28" dur="50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0-#ppt_w/2"/>
                                          </p:val>
                                        </p:tav>
                                        <p:tav tm="100000">
                                          <p:val>
                                            <p:strVal val="#ppt_x"/>
                                          </p:val>
                                        </p:tav>
                                      </p:tavLst>
                                    </p:anim>
                                    <p:anim calcmode="lin" valueType="num">
                                      <p:cBhvr additive="base">
                                        <p:cTn id="32" dur="500" fill="hold"/>
                                        <p:tgtEl>
                                          <p:spTgt spid="48"/>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fade">
                                      <p:cBhvr>
                                        <p:cTn id="36" dur="1000"/>
                                        <p:tgtEl>
                                          <p:spTgt spid="169"/>
                                        </p:tgtEl>
                                      </p:cBhvr>
                                    </p:animEffect>
                                    <p:anim calcmode="lin" valueType="num">
                                      <p:cBhvr>
                                        <p:cTn id="37" dur="1000" fill="hold"/>
                                        <p:tgtEl>
                                          <p:spTgt spid="169"/>
                                        </p:tgtEl>
                                        <p:attrNameLst>
                                          <p:attrName>ppt_x</p:attrName>
                                        </p:attrNameLst>
                                      </p:cBhvr>
                                      <p:tavLst>
                                        <p:tav tm="0">
                                          <p:val>
                                            <p:strVal val="#ppt_x"/>
                                          </p:val>
                                        </p:tav>
                                        <p:tav tm="100000">
                                          <p:val>
                                            <p:strVal val="#ppt_x"/>
                                          </p:val>
                                        </p:tav>
                                      </p:tavLst>
                                    </p:anim>
                                    <p:anim calcmode="lin" valueType="num">
                                      <p:cBhvr>
                                        <p:cTn id="38"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2" grpId="0" animBg="1"/>
      <p:bldP spid="45" grpId="0" animBg="1"/>
      <p:bldP spid="46" grpId="0" animBg="1"/>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启动页面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730871" y="1440854"/>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743822" y="2569710"/>
            <a:ext cx="4851163"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503"/>
          <p:cNvSpPr txBox="1"/>
          <p:nvPr/>
        </p:nvSpPr>
        <p:spPr>
          <a:xfrm>
            <a:off x="613689" y="2791113"/>
            <a:ext cx="6031710" cy="2634183"/>
          </a:xfrm>
          <a:prstGeom prst="rect">
            <a:avLst/>
          </a:prstGeom>
          <a:noFill/>
        </p:spPr>
        <p:txBody>
          <a:bodyPr wrap="square" rtlCol="0">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     用户在登录“番茄自制区”小程序时，首先显示的是启动页面。在用户第一次授权登陆后，之后再进行登录，用户的</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openid</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和用户信息就会在显示启动页的过程中获取，用户之前清单里未完成的信息就会自动显示出来，不用再进行登录 。</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此外，启动页面还能够延缓主页面的加载，使得主页面的</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OnLoad</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方法在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app.js</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的</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OnLaunch</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获取到用户的</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rPr>
              <a:t>openid</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后调用，确保主页的待办事项列表可以被正确加载。</a:t>
            </a:r>
            <a:endParaRPr lang="zh-CN"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流程图: 联系 20"/>
          <p:cNvSpPr/>
          <p:nvPr/>
        </p:nvSpPr>
        <p:spPr>
          <a:xfrm>
            <a:off x="1072601" y="1710040"/>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2050" name="图片 1">
            <a:extLst>
              <a:ext uri="{FF2B5EF4-FFF2-40B4-BE49-F238E27FC236}">
                <a16:creationId xmlns:a16="http://schemas.microsoft.com/office/drawing/2014/main" id="{955C6956-3FBD-4570-A95F-B076F6C30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583" y="1168053"/>
            <a:ext cx="2952328" cy="520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275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主页</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92671" y="1945949"/>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146781" y="3095404"/>
            <a:ext cx="3322468" cy="10403"/>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TextBox 498"/>
          <p:cNvSpPr txBox="1"/>
          <p:nvPr/>
        </p:nvSpPr>
        <p:spPr>
          <a:xfrm>
            <a:off x="2441059" y="2670929"/>
            <a:ext cx="1107996" cy="369332"/>
          </a:xfrm>
          <a:prstGeom prst="rect">
            <a:avLst/>
          </a:prstGeom>
          <a:noFill/>
        </p:spPr>
        <p:txBody>
          <a:bodyPr wrap="none" rtlCol="0" anchor="ctr">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左侧页面</a:t>
            </a:r>
          </a:p>
        </p:txBody>
      </p:sp>
      <p:sp>
        <p:nvSpPr>
          <p:cNvPr id="33" name="TextBox 503"/>
          <p:cNvSpPr txBox="1"/>
          <p:nvPr/>
        </p:nvSpPr>
        <p:spPr>
          <a:xfrm>
            <a:off x="146781" y="3362770"/>
            <a:ext cx="3330266" cy="1021433"/>
          </a:xfrm>
          <a:prstGeom prst="rect">
            <a:avLst/>
          </a:prstGeom>
          <a:noFill/>
        </p:spPr>
        <p:txBody>
          <a:bodyPr wrap="square" rtlCol="0">
            <a:spAutoFit/>
          </a:bodyPr>
          <a:lstStyle/>
          <a:p>
            <a:pPr>
              <a:lnSpc>
                <a:spcPct val="13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用户在添加任务栏里输入需要完成的任务，点击确定按钮，在页面中将会显示添加的各项代办事项。</a:t>
            </a:r>
            <a:endParaRPr lang="zh-CN" altLang="en-US" sz="1600" dirty="0">
              <a:solidFill>
                <a:schemeClr val="bg1">
                  <a:lumMod val="50000"/>
                </a:schemeClr>
              </a:solidFill>
              <a:latin typeface="微软雅黑" pitchFamily="34" charset="-122"/>
              <a:ea typeface="微软雅黑" pitchFamily="34" charset="-122"/>
            </a:endParaRPr>
          </a:p>
        </p:txBody>
      </p:sp>
      <p:sp>
        <p:nvSpPr>
          <p:cNvPr id="34" name="流程图: 联系 20"/>
          <p:cNvSpPr/>
          <p:nvPr/>
        </p:nvSpPr>
        <p:spPr>
          <a:xfrm>
            <a:off x="434401" y="2215135"/>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grpSp>
        <p:nvGrpSpPr>
          <p:cNvPr id="35" name="组合 34"/>
          <p:cNvGrpSpPr/>
          <p:nvPr/>
        </p:nvGrpSpPr>
        <p:grpSpPr>
          <a:xfrm>
            <a:off x="8776909" y="2058438"/>
            <a:ext cx="987040" cy="889929"/>
            <a:chOff x="3720691" y="2824413"/>
            <a:chExt cx="1341120" cy="1209172"/>
          </a:xfrm>
        </p:grpSpPr>
        <p:sp>
          <p:nvSpPr>
            <p:cNvPr id="3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8" name="直接连接符 37"/>
          <p:cNvCxnSpPr/>
          <p:nvPr/>
        </p:nvCxnSpPr>
        <p:spPr>
          <a:xfrm>
            <a:off x="8963057" y="3126530"/>
            <a:ext cx="3614729"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9" name="TextBox 498"/>
          <p:cNvSpPr txBox="1"/>
          <p:nvPr/>
        </p:nvSpPr>
        <p:spPr>
          <a:xfrm>
            <a:off x="11433441" y="2719784"/>
            <a:ext cx="1107996" cy="369332"/>
          </a:xfrm>
          <a:prstGeom prst="rect">
            <a:avLst/>
          </a:prstGeom>
          <a:noFill/>
        </p:spPr>
        <p:txBody>
          <a:bodyPr wrap="none" rtlCol="0" anchor="ctr">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右侧页面</a:t>
            </a:r>
          </a:p>
        </p:txBody>
      </p:sp>
      <p:sp>
        <p:nvSpPr>
          <p:cNvPr id="40" name="TextBox 503"/>
          <p:cNvSpPr txBox="1"/>
          <p:nvPr/>
        </p:nvSpPr>
        <p:spPr>
          <a:xfrm>
            <a:off x="8831019" y="3221478"/>
            <a:ext cx="3935060" cy="1341521"/>
          </a:xfrm>
          <a:prstGeom prst="rect">
            <a:avLst/>
          </a:prstGeom>
          <a:noFill/>
        </p:spPr>
        <p:txBody>
          <a:bodyPr wrap="square" rtlCol="0">
            <a:spAutoFit/>
          </a:bodyPr>
          <a:lstStyle/>
          <a:p>
            <a:pPr>
              <a:lnSpc>
                <a:spcPct val="13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添加好的任务会自动在主页加载显示</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，用户可以点击</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to do</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为每一个任务添加番茄计时，点击后即进入番茄</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时钟</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页面。用户还可以点击删除图标将任务删除。</a:t>
            </a:r>
            <a:endParaRPr lang="zh-CN" altLang="en-US" sz="1600" dirty="0">
              <a:solidFill>
                <a:schemeClr val="bg1">
                  <a:lumMod val="50000"/>
                </a:schemeClr>
              </a:solidFill>
              <a:latin typeface="微软雅黑" pitchFamily="34" charset="-122"/>
              <a:ea typeface="微软雅黑" pitchFamily="34" charset="-122"/>
            </a:endParaRPr>
          </a:p>
        </p:txBody>
      </p:sp>
      <p:sp>
        <p:nvSpPr>
          <p:cNvPr id="41" name="流程图: 联系 20"/>
          <p:cNvSpPr/>
          <p:nvPr/>
        </p:nvSpPr>
        <p:spPr>
          <a:xfrm>
            <a:off x="9118639" y="2327623"/>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2051" name="图片 1">
            <a:extLst>
              <a:ext uri="{FF2B5EF4-FFF2-40B4-BE49-F238E27FC236}">
                <a16:creationId xmlns:a16="http://schemas.microsoft.com/office/drawing/2014/main" id="{05DAF55D-311A-40B7-ADF1-B26ECBED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045" y="1372166"/>
            <a:ext cx="2446337"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138482C3-84B1-4139-B300-505811BBF3F4}"/>
              </a:ext>
            </a:extLst>
          </p:cNvPr>
          <p:cNvPicPr>
            <a:picLocks noChangeAspect="1"/>
          </p:cNvPicPr>
          <p:nvPr/>
        </p:nvPicPr>
        <p:blipFill>
          <a:blip r:embed="rId4"/>
          <a:stretch>
            <a:fillRect/>
          </a:stretch>
        </p:blipFill>
        <p:spPr>
          <a:xfrm>
            <a:off x="6318850" y="1373531"/>
            <a:ext cx="2446337" cy="4323809"/>
          </a:xfrm>
          <a:prstGeom prst="rect">
            <a:avLst/>
          </a:prstGeom>
        </p:spPr>
      </p:pic>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spTree>
    <p:extLst>
      <p:ext uri="{BB962C8B-B14F-4D97-AF65-F5344CB8AC3E}">
        <p14:creationId xmlns:p14="http://schemas.microsoft.com/office/powerpoint/2010/main" val="3602601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1750"/>
                            </p:stCondLst>
                            <p:childTnLst>
                              <p:par>
                                <p:cTn id="26" presetID="12" presetClass="entr" presetSubtype="4" fill="hold" grpId="0" nodeType="afterEffect">
                                  <p:stCondLst>
                                    <p:cond delay="0"/>
                                  </p:stCondLst>
                                  <p:iterate type="lt">
                                    <p:tmPct val="50000"/>
                                  </p:iterate>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300"/>
                                        <p:tgtEl>
                                          <p:spTgt spid="32"/>
                                        </p:tgtEl>
                                        <p:attrNameLst>
                                          <p:attrName>ppt_y</p:attrName>
                                        </p:attrNameLst>
                                      </p:cBhvr>
                                      <p:tavLst>
                                        <p:tav tm="0">
                                          <p:val>
                                            <p:strVal val="#ppt_y+#ppt_h*1.125000"/>
                                          </p:val>
                                        </p:tav>
                                        <p:tav tm="100000">
                                          <p:val>
                                            <p:strVal val="#ppt_y"/>
                                          </p:val>
                                        </p:tav>
                                      </p:tavLst>
                                    </p:anim>
                                    <p:animEffect transition="in" filter="wipe(up)">
                                      <p:cBhvr>
                                        <p:cTn id="29" dur="300"/>
                                        <p:tgtEl>
                                          <p:spTgt spid="32"/>
                                        </p:tgtEl>
                                      </p:cBhvr>
                                    </p:animEffect>
                                  </p:childTnLst>
                                </p:cTn>
                              </p:par>
                              <p:par>
                                <p:cTn id="30" presetID="10" presetClass="entr" presetSubtype="0" fill="hold" grpId="0" nodeType="withEffect">
                                  <p:stCondLst>
                                    <p:cond delay="1000"/>
                                  </p:stCondLst>
                                  <p:iterate type="lt">
                                    <p:tmPct val="10000"/>
                                  </p:iterate>
                                  <p:childTnLst>
                                    <p:set>
                                      <p:cBhvr>
                                        <p:cTn id="31" dur="1" fill="hold">
                                          <p:stCondLst>
                                            <p:cond delay="0"/>
                                          </p:stCondLst>
                                        </p:cTn>
                                        <p:tgtEl>
                                          <p:spTgt spid="33"/>
                                        </p:tgtEl>
                                        <p:attrNameLst>
                                          <p:attrName>style.visibility</p:attrName>
                                        </p:attrNameLst>
                                      </p:cBhvr>
                                      <p:to>
                                        <p:strVal val="visible"/>
                                      </p:to>
                                    </p:set>
                                    <p:animEffect transition="in" filter="fade">
                                      <p:cBhvr>
                                        <p:cTn id="32" dur="100"/>
                                        <p:tgtEl>
                                          <p:spTgt spid="33"/>
                                        </p:tgtEl>
                                      </p:cBhvr>
                                    </p:animEffect>
                                  </p:childTnLst>
                                </p:cTn>
                              </p:par>
                              <p:par>
                                <p:cTn id="33" presetID="2" presetClass="entr" presetSubtype="2" fill="hold" nodeType="withEffect">
                                  <p:stCondLst>
                                    <p:cond delay="75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1+#ppt_w/2"/>
                                          </p:val>
                                        </p:tav>
                                        <p:tav tm="100000">
                                          <p:val>
                                            <p:strVal val="#ppt_x"/>
                                          </p:val>
                                        </p:tav>
                                      </p:tavLst>
                                    </p:anim>
                                    <p:anim calcmode="lin" valueType="num">
                                      <p:cBhvr additive="base">
                                        <p:cTn id="36" dur="500" fill="hold"/>
                                        <p:tgtEl>
                                          <p:spTgt spid="3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1+#ppt_w/2"/>
                                          </p:val>
                                        </p:tav>
                                        <p:tav tm="100000">
                                          <p:val>
                                            <p:strVal val="#ppt_x"/>
                                          </p:val>
                                        </p:tav>
                                      </p:tavLst>
                                    </p:anim>
                                    <p:anim calcmode="lin" valueType="num">
                                      <p:cBhvr additive="base">
                                        <p:cTn id="40" dur="500" fill="hold"/>
                                        <p:tgtEl>
                                          <p:spTgt spid="41"/>
                                        </p:tgtEl>
                                        <p:attrNameLst>
                                          <p:attrName>ppt_y</p:attrName>
                                        </p:attrNameLst>
                                      </p:cBhvr>
                                      <p:tavLst>
                                        <p:tav tm="0">
                                          <p:val>
                                            <p:strVal val="#ppt_y"/>
                                          </p:val>
                                        </p:tav>
                                        <p:tav tm="100000">
                                          <p:val>
                                            <p:strVal val="#ppt_y"/>
                                          </p:val>
                                        </p:tav>
                                      </p:tavLst>
                                    </p:anim>
                                  </p:childTnLst>
                                </p:cTn>
                              </p:par>
                            </p:childTnLst>
                          </p:cTn>
                        </p:par>
                        <p:par>
                          <p:cTn id="41" fill="hold">
                            <p:stCondLst>
                              <p:cond delay="3280"/>
                            </p:stCondLst>
                            <p:childTnLst>
                              <p:par>
                                <p:cTn id="42" presetID="2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3780"/>
                            </p:stCondLst>
                            <p:childTnLst>
                              <p:par>
                                <p:cTn id="46" presetID="12" presetClass="entr" presetSubtype="4" fill="hold" grpId="0" nodeType="afterEffect">
                                  <p:stCondLst>
                                    <p:cond delay="0"/>
                                  </p:stCondLst>
                                  <p:iterate type="lt">
                                    <p:tmPct val="50000"/>
                                  </p:iterate>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300"/>
                                        <p:tgtEl>
                                          <p:spTgt spid="39"/>
                                        </p:tgtEl>
                                        <p:attrNameLst>
                                          <p:attrName>ppt_y</p:attrName>
                                        </p:attrNameLst>
                                      </p:cBhvr>
                                      <p:tavLst>
                                        <p:tav tm="0">
                                          <p:val>
                                            <p:strVal val="#ppt_y+#ppt_h*1.125000"/>
                                          </p:val>
                                        </p:tav>
                                        <p:tav tm="100000">
                                          <p:val>
                                            <p:strVal val="#ppt_y"/>
                                          </p:val>
                                        </p:tav>
                                      </p:tavLst>
                                    </p:anim>
                                    <p:animEffect transition="in" filter="wipe(up)">
                                      <p:cBhvr>
                                        <p:cTn id="49" dur="300"/>
                                        <p:tgtEl>
                                          <p:spTgt spid="39"/>
                                        </p:tgtEl>
                                      </p:cBhvr>
                                    </p:animEffect>
                                  </p:childTnLst>
                                </p:cTn>
                              </p:par>
                              <p:par>
                                <p:cTn id="50" presetID="10" presetClass="entr" presetSubtype="0" fill="hold" grpId="0" nodeType="withEffect">
                                  <p:stCondLst>
                                    <p:cond delay="1000"/>
                                  </p:stCondLst>
                                  <p:iterate type="lt">
                                    <p:tmPct val="10000"/>
                                  </p:iterate>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par>
                                <p:cTn id="53" presetID="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9" grpId="0"/>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番茄页面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92671" y="1945949"/>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a:off x="146781" y="3095404"/>
            <a:ext cx="3322468" cy="10403"/>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TextBox 498"/>
          <p:cNvSpPr txBox="1"/>
          <p:nvPr/>
        </p:nvSpPr>
        <p:spPr>
          <a:xfrm>
            <a:off x="2441059" y="2670929"/>
            <a:ext cx="1107996" cy="369332"/>
          </a:xfrm>
          <a:prstGeom prst="rect">
            <a:avLst/>
          </a:prstGeom>
          <a:noFill/>
        </p:spPr>
        <p:txBody>
          <a:bodyPr wrap="none" rtlCol="0" anchor="ctr">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左侧页面</a:t>
            </a:r>
          </a:p>
        </p:txBody>
      </p:sp>
      <p:sp>
        <p:nvSpPr>
          <p:cNvPr id="33" name="TextBox 503"/>
          <p:cNvSpPr txBox="1"/>
          <p:nvPr/>
        </p:nvSpPr>
        <p:spPr>
          <a:xfrm>
            <a:off x="146781" y="3108990"/>
            <a:ext cx="3330266" cy="1247970"/>
          </a:xfrm>
          <a:prstGeom prst="rect">
            <a:avLst/>
          </a:prstGeom>
          <a:noFill/>
        </p:spPr>
        <p:txBody>
          <a:bodyPr wrap="square" rtlCol="0">
            <a:spAutoFit/>
          </a:bodyPr>
          <a:lstStyle/>
          <a:p>
            <a:pPr>
              <a:lnSpc>
                <a:spcPct val="130000"/>
              </a:lnSpc>
            </a:pPr>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用户在主页点击“</a:t>
            </a:r>
            <a:r>
              <a:rPr lang="en-US" altLang="zh-CN" sz="1480" dirty="0">
                <a:solidFill>
                  <a:schemeClr val="bg1">
                    <a:lumMod val="50000"/>
                  </a:schemeClr>
                </a:solidFill>
                <a:latin typeface="微软雅黑" panose="020B0503020204020204" pitchFamily="34" charset="-122"/>
                <a:ea typeface="微软雅黑" panose="020B0503020204020204" pitchFamily="34" charset="-122"/>
              </a:rPr>
              <a:t>to do</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”跳转到番茄</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时钟</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页面，页面由一个倒计时和“工作”、“休息”、“完成”三个按钮构成</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34" name="流程图: 联系 20"/>
          <p:cNvSpPr/>
          <p:nvPr/>
        </p:nvSpPr>
        <p:spPr>
          <a:xfrm>
            <a:off x="434401" y="2215135"/>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grpSp>
        <p:nvGrpSpPr>
          <p:cNvPr id="35" name="组合 34"/>
          <p:cNvGrpSpPr/>
          <p:nvPr/>
        </p:nvGrpSpPr>
        <p:grpSpPr>
          <a:xfrm>
            <a:off x="8776909" y="2058438"/>
            <a:ext cx="987040" cy="889929"/>
            <a:chOff x="3720691" y="2824413"/>
            <a:chExt cx="1341120" cy="1209172"/>
          </a:xfrm>
        </p:grpSpPr>
        <p:sp>
          <p:nvSpPr>
            <p:cNvPr id="3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8" name="直接连接符 37"/>
          <p:cNvCxnSpPr/>
          <p:nvPr/>
        </p:nvCxnSpPr>
        <p:spPr>
          <a:xfrm>
            <a:off x="8963057" y="3126530"/>
            <a:ext cx="3614729" cy="0"/>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9" name="TextBox 498"/>
          <p:cNvSpPr txBox="1"/>
          <p:nvPr/>
        </p:nvSpPr>
        <p:spPr>
          <a:xfrm>
            <a:off x="11433441" y="2719784"/>
            <a:ext cx="1107996" cy="369332"/>
          </a:xfrm>
          <a:prstGeom prst="rect">
            <a:avLst/>
          </a:prstGeom>
          <a:noFill/>
        </p:spPr>
        <p:txBody>
          <a:bodyPr wrap="none" rtlCol="0" anchor="ctr">
            <a:spAutoFit/>
          </a:bodyPr>
          <a:lstStyle/>
          <a:p>
            <a:pPr>
              <a:spcBef>
                <a:spcPct val="0"/>
              </a:spcBef>
              <a:buFont typeface="Arial" charset="0"/>
              <a:buNone/>
            </a:pPr>
            <a:r>
              <a:rPr lang="zh-CN" altLang="en-US"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右侧页面</a:t>
            </a:r>
          </a:p>
        </p:txBody>
      </p:sp>
      <p:sp>
        <p:nvSpPr>
          <p:cNvPr id="40" name="TextBox 503"/>
          <p:cNvSpPr txBox="1"/>
          <p:nvPr/>
        </p:nvSpPr>
        <p:spPr>
          <a:xfrm>
            <a:off x="8831019" y="3221478"/>
            <a:ext cx="3935060" cy="1840184"/>
          </a:xfrm>
          <a:prstGeom prst="rect">
            <a:avLst/>
          </a:prstGeom>
          <a:noFill/>
        </p:spPr>
        <p:txBody>
          <a:bodyPr wrap="square" rtlCol="0">
            <a:spAutoFit/>
          </a:bodyPr>
          <a:lstStyle/>
          <a:p>
            <a:pPr>
              <a:lnSpc>
                <a:spcPct val="130000"/>
              </a:lnSpc>
            </a:pPr>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用户点击工作，则开始工作倒计时；点击休息，开始休息倒计时；点击完成则跳转到主页面，并</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隐藏已</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完成的任务。倒计时完成后，显示工作已完成并有铃声提醒。默认的工作时间是</a:t>
            </a:r>
            <a:r>
              <a:rPr lang="en-US" altLang="zh-CN" sz="1480" dirty="0">
                <a:solidFill>
                  <a:schemeClr val="bg1">
                    <a:lumMod val="50000"/>
                  </a:schemeClr>
                </a:solidFill>
                <a:latin typeface="微软雅黑" panose="020B0503020204020204" pitchFamily="34" charset="-122"/>
                <a:ea typeface="微软雅黑" panose="020B0503020204020204" pitchFamily="34" charset="-122"/>
              </a:rPr>
              <a:t>25</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分钟，休息时间是</a:t>
            </a:r>
            <a:r>
              <a:rPr lang="en-US" altLang="zh-CN" sz="1480" dirty="0">
                <a:solidFill>
                  <a:schemeClr val="bg1">
                    <a:lumMod val="50000"/>
                  </a:schemeClr>
                </a:solidFill>
                <a:latin typeface="微软雅黑" panose="020B0503020204020204" pitchFamily="34" charset="-122"/>
                <a:ea typeface="微软雅黑" panose="020B0503020204020204" pitchFamily="34" charset="-122"/>
              </a:rPr>
              <a:t>5</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分钟，用户可到设置页面</a:t>
            </a:r>
            <a:r>
              <a:rPr lang="zh-CN" altLang="en-US" sz="1480" dirty="0">
                <a:solidFill>
                  <a:schemeClr val="bg1">
                    <a:lumMod val="50000"/>
                  </a:schemeClr>
                </a:solidFill>
                <a:latin typeface="微软雅黑" panose="020B0503020204020204" pitchFamily="34" charset="-122"/>
                <a:ea typeface="微软雅黑" panose="020B0503020204020204" pitchFamily="34" charset="-122"/>
              </a:rPr>
              <a:t>个性化配置工作和休息时长</a:t>
            </a:r>
            <a:r>
              <a:rPr lang="zh-CN" altLang="zh-CN" sz="148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480" dirty="0">
              <a:solidFill>
                <a:schemeClr val="bg1">
                  <a:lumMod val="50000"/>
                </a:schemeClr>
              </a:solidFill>
              <a:latin typeface="微软雅黑" pitchFamily="34" charset="-122"/>
              <a:ea typeface="微软雅黑" pitchFamily="34" charset="-122"/>
            </a:endParaRPr>
          </a:p>
        </p:txBody>
      </p:sp>
      <p:sp>
        <p:nvSpPr>
          <p:cNvPr id="41" name="流程图: 联系 20"/>
          <p:cNvSpPr/>
          <p:nvPr/>
        </p:nvSpPr>
        <p:spPr>
          <a:xfrm>
            <a:off x="9118639" y="2327623"/>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1026" name="图片 1">
            <a:extLst>
              <a:ext uri="{FF2B5EF4-FFF2-40B4-BE49-F238E27FC236}">
                <a16:creationId xmlns:a16="http://schemas.microsoft.com/office/drawing/2014/main" id="{B27C06F0-66E5-4F8B-B72E-BC2E8E21D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471" y="1447267"/>
            <a:ext cx="2391226" cy="422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09DA8826-BB7A-4B36-BF09-4F36BE0BC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75" y="1515392"/>
            <a:ext cx="2144713"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a:extLst>
              <a:ext uri="{FF2B5EF4-FFF2-40B4-BE49-F238E27FC236}">
                <a16:creationId xmlns:a16="http://schemas.microsoft.com/office/drawing/2014/main" id="{0A737859-745A-4FCD-956C-A79AADE24A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409" y="1447267"/>
            <a:ext cx="2396192" cy="41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
            <a:extLst>
              <a:ext uri="{FF2B5EF4-FFF2-40B4-BE49-F238E27FC236}">
                <a16:creationId xmlns:a16="http://schemas.microsoft.com/office/drawing/2014/main" id="{DFEDCFCE-4EFF-483C-AC96-6F511CCAB5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9735" y="1447266"/>
            <a:ext cx="2373866" cy="422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1647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1750"/>
                            </p:stCondLst>
                            <p:childTnLst>
                              <p:par>
                                <p:cTn id="26" presetID="12" presetClass="entr" presetSubtype="4" fill="hold" grpId="0" nodeType="afterEffect">
                                  <p:stCondLst>
                                    <p:cond delay="0"/>
                                  </p:stCondLst>
                                  <p:iterate type="lt">
                                    <p:tmPct val="50000"/>
                                  </p:iterate>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300"/>
                                        <p:tgtEl>
                                          <p:spTgt spid="32"/>
                                        </p:tgtEl>
                                        <p:attrNameLst>
                                          <p:attrName>ppt_y</p:attrName>
                                        </p:attrNameLst>
                                      </p:cBhvr>
                                      <p:tavLst>
                                        <p:tav tm="0">
                                          <p:val>
                                            <p:strVal val="#ppt_y+#ppt_h*1.125000"/>
                                          </p:val>
                                        </p:tav>
                                        <p:tav tm="100000">
                                          <p:val>
                                            <p:strVal val="#ppt_y"/>
                                          </p:val>
                                        </p:tav>
                                      </p:tavLst>
                                    </p:anim>
                                    <p:animEffect transition="in" filter="wipe(up)">
                                      <p:cBhvr>
                                        <p:cTn id="29" dur="300"/>
                                        <p:tgtEl>
                                          <p:spTgt spid="32"/>
                                        </p:tgtEl>
                                      </p:cBhvr>
                                    </p:animEffect>
                                  </p:childTnLst>
                                </p:cTn>
                              </p:par>
                              <p:par>
                                <p:cTn id="30" presetID="10" presetClass="entr" presetSubtype="0" fill="hold" grpId="0" nodeType="withEffect">
                                  <p:stCondLst>
                                    <p:cond delay="1000"/>
                                  </p:stCondLst>
                                  <p:iterate type="lt">
                                    <p:tmPct val="10000"/>
                                  </p:iterate>
                                  <p:childTnLst>
                                    <p:set>
                                      <p:cBhvr>
                                        <p:cTn id="31" dur="1" fill="hold">
                                          <p:stCondLst>
                                            <p:cond delay="0"/>
                                          </p:stCondLst>
                                        </p:cTn>
                                        <p:tgtEl>
                                          <p:spTgt spid="33"/>
                                        </p:tgtEl>
                                        <p:attrNameLst>
                                          <p:attrName>style.visibility</p:attrName>
                                        </p:attrNameLst>
                                      </p:cBhvr>
                                      <p:to>
                                        <p:strVal val="visible"/>
                                      </p:to>
                                    </p:set>
                                    <p:animEffect transition="in" filter="fade">
                                      <p:cBhvr>
                                        <p:cTn id="32" dur="100"/>
                                        <p:tgtEl>
                                          <p:spTgt spid="33"/>
                                        </p:tgtEl>
                                      </p:cBhvr>
                                    </p:animEffect>
                                  </p:childTnLst>
                                </p:cTn>
                              </p:par>
                              <p:par>
                                <p:cTn id="33" presetID="2" presetClass="entr" presetSubtype="2" fill="hold" nodeType="withEffect">
                                  <p:stCondLst>
                                    <p:cond delay="75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1+#ppt_w/2"/>
                                          </p:val>
                                        </p:tav>
                                        <p:tav tm="100000">
                                          <p:val>
                                            <p:strVal val="#ppt_x"/>
                                          </p:val>
                                        </p:tav>
                                      </p:tavLst>
                                    </p:anim>
                                    <p:anim calcmode="lin" valueType="num">
                                      <p:cBhvr additive="base">
                                        <p:cTn id="36" dur="500" fill="hold"/>
                                        <p:tgtEl>
                                          <p:spTgt spid="3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1+#ppt_w/2"/>
                                          </p:val>
                                        </p:tav>
                                        <p:tav tm="100000">
                                          <p:val>
                                            <p:strVal val="#ppt_x"/>
                                          </p:val>
                                        </p:tav>
                                      </p:tavLst>
                                    </p:anim>
                                    <p:anim calcmode="lin" valueType="num">
                                      <p:cBhvr additive="base">
                                        <p:cTn id="40" dur="500" fill="hold"/>
                                        <p:tgtEl>
                                          <p:spTgt spid="41"/>
                                        </p:tgtEl>
                                        <p:attrNameLst>
                                          <p:attrName>ppt_y</p:attrName>
                                        </p:attrNameLst>
                                      </p:cBhvr>
                                      <p:tavLst>
                                        <p:tav tm="0">
                                          <p:val>
                                            <p:strVal val="#ppt_y"/>
                                          </p:val>
                                        </p:tav>
                                        <p:tav tm="100000">
                                          <p:val>
                                            <p:strVal val="#ppt_y"/>
                                          </p:val>
                                        </p:tav>
                                      </p:tavLst>
                                    </p:anim>
                                  </p:childTnLst>
                                </p:cTn>
                              </p:par>
                            </p:childTnLst>
                          </p:cTn>
                        </p:par>
                        <p:par>
                          <p:cTn id="41" fill="hold">
                            <p:stCondLst>
                              <p:cond delay="3370"/>
                            </p:stCondLst>
                            <p:childTnLst>
                              <p:par>
                                <p:cTn id="42" presetID="2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3870"/>
                            </p:stCondLst>
                            <p:childTnLst>
                              <p:par>
                                <p:cTn id="46" presetID="12" presetClass="entr" presetSubtype="4" fill="hold" grpId="0" nodeType="afterEffect">
                                  <p:stCondLst>
                                    <p:cond delay="0"/>
                                  </p:stCondLst>
                                  <p:iterate type="lt">
                                    <p:tmPct val="50000"/>
                                  </p:iterate>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300"/>
                                        <p:tgtEl>
                                          <p:spTgt spid="39"/>
                                        </p:tgtEl>
                                        <p:attrNameLst>
                                          <p:attrName>ppt_y</p:attrName>
                                        </p:attrNameLst>
                                      </p:cBhvr>
                                      <p:tavLst>
                                        <p:tav tm="0">
                                          <p:val>
                                            <p:strVal val="#ppt_y+#ppt_h*1.125000"/>
                                          </p:val>
                                        </p:tav>
                                        <p:tav tm="100000">
                                          <p:val>
                                            <p:strVal val="#ppt_y"/>
                                          </p:val>
                                        </p:tav>
                                      </p:tavLst>
                                    </p:anim>
                                    <p:animEffect transition="in" filter="wipe(up)">
                                      <p:cBhvr>
                                        <p:cTn id="49" dur="300"/>
                                        <p:tgtEl>
                                          <p:spTgt spid="39"/>
                                        </p:tgtEl>
                                      </p:cBhvr>
                                    </p:animEffect>
                                  </p:childTnLst>
                                </p:cTn>
                              </p:par>
                              <p:par>
                                <p:cTn id="50" presetID="10" presetClass="entr" presetSubtype="0" fill="hold" grpId="0" nodeType="withEffect">
                                  <p:stCondLst>
                                    <p:cond delay="1000"/>
                                  </p:stCondLst>
                                  <p:iterate type="lt">
                                    <p:tmPct val="10000"/>
                                  </p:iterate>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par>
                                <p:cTn id="53" presetID="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29"/>
                                        </p:tgtEl>
                                        <p:attrNameLst>
                                          <p:attrName>style.visibility</p:attrName>
                                        </p:attrNameLst>
                                      </p:cBhvr>
                                      <p:to>
                                        <p:strVal val="visible"/>
                                      </p:to>
                                    </p:set>
                                    <p:anim calcmode="lin" valueType="num">
                                      <p:cBhvr additive="base">
                                        <p:cTn id="67" dur="500" fill="hold"/>
                                        <p:tgtEl>
                                          <p:spTgt spid="1029"/>
                                        </p:tgtEl>
                                        <p:attrNameLst>
                                          <p:attrName>ppt_x</p:attrName>
                                        </p:attrNameLst>
                                      </p:cBhvr>
                                      <p:tavLst>
                                        <p:tav tm="0">
                                          <p:val>
                                            <p:strVal val="#ppt_x"/>
                                          </p:val>
                                        </p:tav>
                                        <p:tav tm="100000">
                                          <p:val>
                                            <p:strVal val="#ppt_x"/>
                                          </p:val>
                                        </p:tav>
                                      </p:tavLst>
                                    </p:anim>
                                    <p:anim calcmode="lin" valueType="num">
                                      <p:cBhvr additive="base">
                                        <p:cTn id="6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9" grpId="0"/>
      <p:bldP spid="40"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1339277" y="324894"/>
            <a:ext cx="1974080" cy="350017"/>
          </a:xfrm>
          <a:prstGeom prst="rect">
            <a:avLst/>
          </a:prstGeom>
          <a:noFill/>
        </p:spPr>
        <p:txBody>
          <a:bodyPr wrap="square" lIns="72312" tIns="36156" rIns="72312" bIns="36156" rtlCol="0">
            <a:spAutoFit/>
          </a:bodyPr>
          <a:lstStyle/>
          <a:p>
            <a:pPr marL="0" lvl="1"/>
            <a:r>
              <a:rPr lang="zh-CN" altLang="en-US" dirty="0">
                <a:solidFill>
                  <a:srgbClr val="C00000"/>
                </a:solidFill>
                <a:latin typeface="微软雅黑" pitchFamily="34" charset="-122"/>
                <a:ea typeface="微软雅黑" pitchFamily="34" charset="-122"/>
              </a:rPr>
              <a:t>统计页面</a:t>
            </a:r>
          </a:p>
        </p:txBody>
      </p:sp>
      <p:cxnSp>
        <p:nvCxnSpPr>
          <p:cNvPr id="124" name="直接连接符 123"/>
          <p:cNvCxnSpPr/>
          <p:nvPr/>
        </p:nvCxnSpPr>
        <p:spPr>
          <a:xfrm>
            <a:off x="1415203" y="704524"/>
            <a:ext cx="1025307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11851040" y="485173"/>
            <a:ext cx="272798" cy="245958"/>
            <a:chOff x="3720691" y="2824413"/>
            <a:chExt cx="1341120" cy="1209172"/>
          </a:xfrm>
        </p:grpSpPr>
        <p:sp>
          <p:nvSpPr>
            <p:cNvPr id="12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12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583060" y="199648"/>
            <a:ext cx="707047" cy="637483"/>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a:extLst/>
          </p:spPr>
          <p:txBody>
            <a:bodyPr vert="horz" wrap="square" lIns="96416" tIns="48208" rIns="96416" bIns="48208" numCol="1" anchor="t" anchorCtr="0" compatLnSpc="1">
              <a:prstTxWarp prst="textNoShape">
                <a:avLst/>
              </a:prstTxWarp>
            </a:bodyPr>
            <a:lstStyle/>
            <a:p>
              <a:endParaRPr lang="zh-CN" altLang="en-US"/>
            </a:p>
          </p:txBody>
        </p:sp>
      </p:grpSp>
      <p:grpSp>
        <p:nvGrpSpPr>
          <p:cNvPr id="28" name="组合 27"/>
          <p:cNvGrpSpPr/>
          <p:nvPr/>
        </p:nvGrpSpPr>
        <p:grpSpPr>
          <a:xfrm>
            <a:off x="931586" y="1670559"/>
            <a:ext cx="987040" cy="889929"/>
            <a:chOff x="3720691" y="2824413"/>
            <a:chExt cx="1341120" cy="1209172"/>
          </a:xfrm>
        </p:grpSpPr>
        <p:sp>
          <p:nvSpPr>
            <p:cNvPr id="2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sp>
          <p:nvSpPr>
            <p:cNvPr id="30"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a:extLst/>
          </p:spPr>
          <p:txBody>
            <a:bodyPr vert="horz" wrap="square" lIns="96416" tIns="48208" rIns="96416" bIns="48208" numCol="1" anchor="t" anchorCtr="0" compatLnSpc="1">
              <a:prstTxWarp prst="textNoShape">
                <a:avLst/>
              </a:prstTxWarp>
            </a:bodyPr>
            <a:lstStyle/>
            <a:p>
              <a:endParaRPr lang="zh-CN" altLang="en-US"/>
            </a:p>
          </p:txBody>
        </p:sp>
      </p:grpSp>
      <p:cxnSp>
        <p:nvCxnSpPr>
          <p:cNvPr id="31" name="直接连接符 30"/>
          <p:cNvCxnSpPr>
            <a:cxnSpLocks/>
          </p:cNvCxnSpPr>
          <p:nvPr/>
        </p:nvCxnSpPr>
        <p:spPr>
          <a:xfrm flipV="1">
            <a:off x="814404" y="2761678"/>
            <a:ext cx="4687392" cy="27623"/>
          </a:xfrm>
          <a:prstGeom prst="line">
            <a:avLst/>
          </a:prstGeom>
          <a:ln>
            <a:solidFill>
              <a:srgbClr val="C000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TextBox 503"/>
          <p:cNvSpPr txBox="1"/>
          <p:nvPr/>
        </p:nvSpPr>
        <p:spPr>
          <a:xfrm>
            <a:off x="773061" y="2847065"/>
            <a:ext cx="4968552" cy="2536079"/>
          </a:xfrm>
          <a:prstGeom prst="rect">
            <a:avLst/>
          </a:prstGeom>
          <a:noFill/>
        </p:spPr>
        <p:txBody>
          <a:bodyPr wrap="square" rtlCol="0">
            <a:spAutoFit/>
          </a:bodyPr>
          <a:lstStyle/>
          <a:p>
            <a:pPr>
              <a:lnSpc>
                <a:spcPct val="150000"/>
              </a:lnSpc>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       </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用户点击下方导航栏中的“统计”进入统计页面，在统计页面中，用户可以看到每日完成的番茄数和任务。用户每走完一个番茄倒计时，番茄数</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每完成一个任务数，任务</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zh-CN" sz="1600" dirty="0">
                <a:solidFill>
                  <a:schemeClr val="bg1">
                    <a:lumMod val="50000"/>
                  </a:schemeClr>
                </a:solidFill>
                <a:latin typeface="微软雅黑" panose="020B0503020204020204" pitchFamily="34" charset="-122"/>
                <a:ea typeface="微软雅黑" panose="020B0503020204020204" pitchFamily="34" charset="-122"/>
              </a:rPr>
              <a:t>此外，在页面下方会以图表的方式显示出今日以及前五日完成的番茄和任务，方便用户阅览。</a:t>
            </a:r>
          </a:p>
          <a:p>
            <a:r>
              <a:rPr lang="en-US" altLang="zh-CN" sz="1480" dirty="0">
                <a:solidFill>
                  <a:schemeClr val="bg1">
                    <a:lumMod val="50000"/>
                  </a:schemeClr>
                </a:solidFill>
                <a:latin typeface="微软雅黑" panose="020B0503020204020204" pitchFamily="34" charset="-122"/>
                <a:ea typeface="微软雅黑" panose="020B0503020204020204" pitchFamily="34" charset="-122"/>
              </a:rPr>
              <a:t> </a:t>
            </a:r>
            <a:endParaRPr lang="zh-CN" altLang="zh-CN" sz="148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流程图: 联系 20"/>
          <p:cNvSpPr/>
          <p:nvPr/>
        </p:nvSpPr>
        <p:spPr>
          <a:xfrm>
            <a:off x="1273315" y="1891658"/>
            <a:ext cx="303581" cy="44772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71470" fontAlgn="auto">
              <a:spcBef>
                <a:spcPts val="0"/>
              </a:spcBef>
              <a:spcAft>
                <a:spcPts val="0"/>
              </a:spcAft>
              <a:defRPr/>
            </a:pPr>
            <a:endParaRPr lang="zh-CN" altLang="en-US"/>
          </a:p>
        </p:txBody>
      </p:sp>
      <p:sp>
        <p:nvSpPr>
          <p:cNvPr id="45" name="矩形 44">
            <a:extLst>
              <a:ext uri="{FF2B5EF4-FFF2-40B4-BE49-F238E27FC236}">
                <a16:creationId xmlns:a16="http://schemas.microsoft.com/office/drawing/2014/main" id="{22AFC372-4A82-4A58-B798-07DA7356F80E}"/>
              </a:ext>
            </a:extLst>
          </p:cNvPr>
          <p:cNvSpPr/>
          <p:nvPr/>
        </p:nvSpPr>
        <p:spPr>
          <a:xfrm>
            <a:off x="480076" y="324894"/>
            <a:ext cx="945030" cy="400110"/>
          </a:xfrm>
          <a:prstGeom prst="rect">
            <a:avLst/>
          </a:prstGeom>
        </p:spPr>
        <p:txBody>
          <a:bodyPr wrap="square">
            <a:spAutoFit/>
          </a:bodyPr>
          <a:lstStyle/>
          <a:p>
            <a:pPr algn="ctr" fontAlgn="auto">
              <a:spcBef>
                <a:spcPts val="0"/>
              </a:spcBef>
              <a:spcAft>
                <a:spcPts val="0"/>
              </a:spcAft>
              <a:defRPr/>
            </a:pPr>
            <a:r>
              <a:rPr lang="en-US" altLang="zh-CN" sz="2000" b="1" spc="300" dirty="0">
                <a:solidFill>
                  <a:srgbClr val="C00000"/>
                </a:solidFill>
                <a:latin typeface="微软雅黑"/>
                <a:ea typeface="微软雅黑"/>
                <a:cs typeface="+mn-ea"/>
                <a:sym typeface="微软雅黑"/>
              </a:rPr>
              <a:t>02</a:t>
            </a:r>
            <a:endParaRPr lang="zh-CN" altLang="en-US" sz="2000" b="1" spc="300" dirty="0">
              <a:solidFill>
                <a:srgbClr val="C00000"/>
              </a:solidFill>
              <a:latin typeface="微软雅黑"/>
              <a:ea typeface="微软雅黑"/>
              <a:cs typeface="+mn-ea"/>
              <a:sym typeface="微软雅黑"/>
            </a:endParaRPr>
          </a:p>
        </p:txBody>
      </p:sp>
      <p:pic>
        <p:nvPicPr>
          <p:cNvPr id="42" name="图片 41">
            <a:extLst>
              <a:ext uri="{FF2B5EF4-FFF2-40B4-BE49-F238E27FC236}">
                <a16:creationId xmlns:a16="http://schemas.microsoft.com/office/drawing/2014/main" id="{7AE13446-BC3D-4F1F-B5AA-EF834419B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6325" y="88045"/>
            <a:ext cx="581940" cy="583614"/>
          </a:xfrm>
          <a:prstGeom prst="rect">
            <a:avLst/>
          </a:prstGeom>
        </p:spPr>
      </p:pic>
      <p:pic>
        <p:nvPicPr>
          <p:cNvPr id="2050" name="图片 1">
            <a:extLst>
              <a:ext uri="{FF2B5EF4-FFF2-40B4-BE49-F238E27FC236}">
                <a16:creationId xmlns:a16="http://schemas.microsoft.com/office/drawing/2014/main" id="{4F57E8FB-EEF9-4843-AA94-69CF59DFB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897" y="1233405"/>
            <a:ext cx="2524780" cy="447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
            <a:extLst>
              <a:ext uri="{FF2B5EF4-FFF2-40B4-BE49-F238E27FC236}">
                <a16:creationId xmlns:a16="http://schemas.microsoft.com/office/drawing/2014/main" id="{142C90AF-F7AE-4346-A96F-918BD24FC0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9183" y="1233405"/>
            <a:ext cx="2678112" cy="447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7766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
                                        <p:tgtEl>
                                          <p:spTgt spid="33"/>
                                        </p:tgtEl>
                                      </p:cBhvr>
                                    </p:animEffect>
                                  </p:childTnLst>
                                </p:cTn>
                              </p:par>
                              <p:par>
                                <p:cTn id="28" presetID="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ppt_x"/>
                                          </p:val>
                                        </p:tav>
                                        <p:tav tm="100000">
                                          <p:val>
                                            <p:strVal val="#ppt_x"/>
                                          </p:val>
                                        </p:tav>
                                      </p:tavLst>
                                    </p:anim>
                                    <p:anim calcmode="lin" valueType="num">
                                      <p:cBhvr additive="base">
                                        <p:cTn id="3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882E5F6-D460-403D-8A16-75F7B8DEAE6A"/>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336"/>
</p:tagLst>
</file>

<file path=ppt/theme/theme1.xml><?xml version="1.0" encoding="utf-8"?>
<a:theme xmlns:a="http://schemas.openxmlformats.org/drawingml/2006/main" name="第一PPT，www.1ppt.com">
  <a:themeElements>
    <a:clrScheme name="自定义 336">
      <a:dk1>
        <a:sysClr val="windowText" lastClr="000000"/>
      </a:dk1>
      <a:lt1>
        <a:sysClr val="window" lastClr="FFFFFF"/>
      </a:lt1>
      <a:dk2>
        <a:srgbClr val="44546A"/>
      </a:dk2>
      <a:lt2>
        <a:srgbClr val="E7E6E6"/>
      </a:lt2>
      <a:accent1>
        <a:srgbClr val="0154BC"/>
      </a:accent1>
      <a:accent2>
        <a:srgbClr val="90D0FD"/>
      </a:accent2>
      <a:accent3>
        <a:srgbClr val="0154BC"/>
      </a:accent3>
      <a:accent4>
        <a:srgbClr val="90D0FD"/>
      </a:accent4>
      <a:accent5>
        <a:srgbClr val="0154BC"/>
      </a:accent5>
      <a:accent6>
        <a:srgbClr val="90D0FD"/>
      </a:accent6>
      <a:hlink>
        <a:srgbClr val="0154BC"/>
      </a:hlink>
      <a:folHlink>
        <a:srgbClr val="90D0F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1286</Words>
  <Application>Microsoft Office PowerPoint</Application>
  <PresentationFormat>自定义</PresentationFormat>
  <Paragraphs>151</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方正兰亭黑简体</vt:lpstr>
      <vt:lpstr>微软雅黑</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
  <cp:keywords>www.1ppt.com</cp:keywords>
  <dc:description>www.1ppt.com</dc:description>
  <cp:lastModifiedBy/>
  <cp:revision>1</cp:revision>
  <dcterms:created xsi:type="dcterms:W3CDTF">2016-10-17T14:00:15Z</dcterms:created>
  <dcterms:modified xsi:type="dcterms:W3CDTF">2019-04-18T10:46:19Z</dcterms:modified>
</cp:coreProperties>
</file>