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7" r:id="rId4"/>
    <p:sldId id="264" r:id="rId5"/>
    <p:sldId id="265" r:id="rId6"/>
    <p:sldId id="266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DF08E49-DD2E-450E-B147-D723609A7E18}">
          <p14:sldIdLst>
            <p14:sldId id="263"/>
            <p14:sldId id="262"/>
            <p14:sldId id="267"/>
            <p14:sldId id="264"/>
            <p14:sldId id="265"/>
            <p14:sldId id="266"/>
            <p14:sldId id="268"/>
            <p14:sldId id="270"/>
            <p14:sldId id="269"/>
            <p14:sldId id="271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E3DA7B1E-8233-4D33-9C37-84E2ED776EEC}">
          <cx:tx>
            <cx:txData>
              <cx:f>Sheet1!$A$1</cx:f>
              <cx:v>系列 1</cx:v>
            </cx:txData>
          </cx:tx>
          <cx:spPr>
            <a:solidFill>
              <a:schemeClr val="tx1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EFE1-2C63-424F-AB87-C48092DC4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04AFC6-9DA6-4593-8664-8D61878B9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4DCBE-85ED-4BB2-906E-0FAD993E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3AA2-0E4B-47F6-8979-A7DCCF2B3352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4E76-C33E-4FB8-AC37-B522EC74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2682B-13CB-491C-B87F-7E204996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30D4-F248-4FF0-BAB9-21BC49C3A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7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E7EF8-3011-4B35-89DA-9AB762FE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1F1BF-34B2-495E-89EE-00C4BAB53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A7794-B1BE-456F-BE3A-72D67CD0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3AA2-0E4B-47F6-8979-A7DCCF2B3352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FDD58-8E1F-4EB4-8EF5-81431E50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8B80D-3AC3-4A3E-AA3C-5AF69F34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30D4-F248-4FF0-BAB9-21BC49C3A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7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EB2F1D-1B9D-4228-8D9E-5172EB1D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696063-1262-4BD9-AEB9-BBE0EAE1D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3808D-EC08-4B0D-B3B3-EE3F4787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3AA2-0E4B-47F6-8979-A7DCCF2B3352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75AD4-DCFB-4AEF-A4BE-CF07D9B9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D94D2-18EB-4F84-99B9-3469C7F6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30D4-F248-4FF0-BAB9-21BC49C3A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34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7004A-7127-43E8-A2F2-26B0EF38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231BB-1519-4E87-8A98-11521779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EDBDF-F813-42F4-897F-18CCC4B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3AA2-0E4B-47F6-8979-A7DCCF2B3352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5AA6D-AD22-4900-B6E5-290240DF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B7BFD-FE8A-4E78-8550-E22313E7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30D4-F248-4FF0-BAB9-21BC49C3A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9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40835-96DB-4816-929C-3283338E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B1F97-DF92-4887-8FED-37EBD2D13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2BB7-1423-4503-AF93-67910AD9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3AA2-0E4B-47F6-8979-A7DCCF2B3352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CC438-B5D0-4DB6-A030-4E33087F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1ADDD-80CA-4B7E-A63B-8F2932BF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30D4-F248-4FF0-BAB9-21BC49C3A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7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03CBF-A95B-4566-A665-5F87DBD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FB35F-ED2B-4FAC-8101-E1A4B6EE4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CB3E59-A35E-4E98-A1BA-9A1E55948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92F81-2E96-4421-882E-83C63C4E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3AA2-0E4B-47F6-8979-A7DCCF2B3352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854F2-A564-4030-A672-BF6A5855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20DEA-2B7C-4410-8916-08D638BF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30D4-F248-4FF0-BAB9-21BC49C3A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1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A64A0-E9C7-4283-8052-79D25C66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12B13-AA88-4473-9793-A601312F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2C8F3-C712-49E5-A15E-6675CF06D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978D55-164B-4222-8F92-68D71EEBA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DEBE12-5E54-4441-8650-B95E4F8D2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C63423-A3D5-4092-944B-3995E673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3AA2-0E4B-47F6-8979-A7DCCF2B3352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7D9CF5-31A8-4894-92E0-899410FF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3D7543-2A7E-4935-8733-857977BD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30D4-F248-4FF0-BAB9-21BC49C3A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E9EC8-DC09-4457-93E2-7F80183D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C09C7D-C213-4111-94D1-A2AAC31B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3AA2-0E4B-47F6-8979-A7DCCF2B3352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CC672D-B6FA-48DA-AE21-DB0619F4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ABED0-82C0-40BA-BC4A-0A882ACD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30D4-F248-4FF0-BAB9-21BC49C3A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1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79EAF0-2B24-450C-8DA3-2E46D9C4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3AA2-0E4B-47F6-8979-A7DCCF2B3352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2C8A1D-8AB1-4DCD-880D-7F16B28E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C5620-DC46-4490-9ABC-B0868534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30D4-F248-4FF0-BAB9-21BC49C3A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9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6ABF4-6DA9-47E4-B53C-D25186C7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593FE-A9FE-49D4-B151-A9D248EA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7C899-02F9-4760-85C4-FDBF84883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DF360-A5D5-4092-915C-090F8E3B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3AA2-0E4B-47F6-8979-A7DCCF2B3352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8928F-E7CA-4F6F-8B02-D97E14B0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F6B7E-6B92-4DAF-A446-73CAE106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30D4-F248-4FF0-BAB9-21BC49C3A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0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C4683-C7AA-4885-BDA5-541349CD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4F6BB3-9400-41B0-A056-A99FAD8E3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D897B-6C3B-4BB5-BD2F-6B569D519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6E520-0D74-4EFE-92D2-24BA2A3B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3AA2-0E4B-47F6-8979-A7DCCF2B3352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D5C8E-B7CB-4B0D-8EAD-30B3257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BBFF3-8CC3-4DC4-8CD1-3C00A34A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30D4-F248-4FF0-BAB9-21BC49C3A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54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A49343-F119-42FC-8C77-00DC29F8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AB33F-B6CF-4A5A-9986-72527A0EC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07521-D798-4098-ACCD-A5C7F509D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3AA2-0E4B-47F6-8979-A7DCCF2B3352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93A18-EDA2-408F-A506-86098BA2B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A84B6-72D3-470A-85BB-FCF2F6124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30D4-F248-4FF0-BAB9-21BC49C3A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08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86A385-36E4-4B5B-859A-43AA7BAA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136" y="1068719"/>
            <a:ext cx="1463167" cy="129856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E05C0A2-1E14-41E4-B5C2-DD083BE12501}"/>
              </a:ext>
            </a:extLst>
          </p:cNvPr>
          <p:cNvSpPr/>
          <p:nvPr/>
        </p:nvSpPr>
        <p:spPr>
          <a:xfrm>
            <a:off x="1513840" y="2367280"/>
            <a:ext cx="8971280" cy="16519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1. Identifying the distribution with data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2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D49636-3764-465B-BC41-F4D92ED5529B}"/>
              </a:ext>
            </a:extLst>
          </p:cNvPr>
          <p:cNvSpPr txBox="1"/>
          <p:nvPr/>
        </p:nvSpPr>
        <p:spPr>
          <a:xfrm>
            <a:off x="5162550" y="523875"/>
            <a:ext cx="6353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Normal: Models the distribution of a process that can be thought of as the sum of a number of component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processes:for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example,a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to assemble a product that is the sum of the times required for each assembly operation. Notice that the normal distribution admits negative values, which could he impossible for process times.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970F14-C68E-40C7-9927-F76F86A7F2A5}"/>
              </a:ext>
            </a:extLst>
          </p:cNvPr>
          <p:cNvSpPr txBox="1"/>
          <p:nvPr/>
        </p:nvSpPr>
        <p:spPr>
          <a:xfrm>
            <a:off x="5162550" y="2899767"/>
            <a:ext cx="63531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Exponential: Models the time between independent events, or a process time that is memoryless(knowing how much time has passed gives no information about how much additional time will pass before the process is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cnmplete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),for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example,the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 between the arrivals from a large population of potential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coustomers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act independently of one another. The exponential is a highly variable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distribution;it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sometimes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overused,becnusc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often leads to mathematically tractable models. Recall that. if the time between events is exponentially distributed. then the number of events in u fixed period of ti.me is Poisson.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31F7CE-0549-4A6D-834A-51FB70FE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99" y="3162300"/>
            <a:ext cx="3203176" cy="25665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7F7C97-4CE2-4FA2-8E46-776C80991670}"/>
              </a:ext>
            </a:extLst>
          </p:cNvPr>
          <p:cNvSpPr txBox="1"/>
          <p:nvPr/>
        </p:nvSpPr>
        <p:spPr>
          <a:xfrm>
            <a:off x="1552575" y="5728803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of exponential distribution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BD7E6E-D44B-41C4-8986-4A0DCA74D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2642"/>
          <a:stretch/>
        </p:blipFill>
        <p:spPr>
          <a:xfrm>
            <a:off x="393076" y="591443"/>
            <a:ext cx="4769474" cy="17898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E5B40C-8C26-4D3C-AC70-E5F59BA6C52A}"/>
              </a:ext>
            </a:extLst>
          </p:cNvPr>
          <p:cNvSpPr txBox="1"/>
          <p:nvPr/>
        </p:nvSpPr>
        <p:spPr>
          <a:xfrm>
            <a:off x="514350" y="2530435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of normal distribution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5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70002">
            <a:extLst>
              <a:ext uri="{FF2B5EF4-FFF2-40B4-BE49-F238E27FC236}">
                <a16:creationId xmlns:a16="http://schemas.microsoft.com/office/drawing/2014/main" id="{870BD0C3-14D8-428C-8584-A9B5AE77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0561" y="506068"/>
            <a:ext cx="442913" cy="546100"/>
          </a:xfrm>
          <a:prstGeom prst="rect">
            <a:avLst/>
          </a:prstGeom>
        </p:spPr>
      </p:pic>
      <p:pic>
        <p:nvPicPr>
          <p:cNvPr id="3" name="image 70005">
            <a:extLst>
              <a:ext uri="{FF2B5EF4-FFF2-40B4-BE49-F238E27FC236}">
                <a16:creationId xmlns:a16="http://schemas.microsoft.com/office/drawing/2014/main" id="{CECD041F-A881-44B5-8D83-4CC1DE22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6825" y="1016000"/>
            <a:ext cx="908050" cy="190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BD6F523-E421-4AC5-9379-054B794F2BFA}"/>
              </a:ext>
            </a:extLst>
          </p:cNvPr>
          <p:cNvSpPr/>
          <p:nvPr/>
        </p:nvSpPr>
        <p:spPr>
          <a:xfrm>
            <a:off x="1266825" y="526361"/>
            <a:ext cx="5048250" cy="5556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9.2.3 Quantile-Quantile Plots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48B90-B2F4-406D-B006-4AF5F62FBAD5}"/>
              </a:ext>
            </a:extLst>
          </p:cNvPr>
          <p:cNvSpPr txBox="1"/>
          <p:nvPr/>
        </p:nvSpPr>
        <p:spPr>
          <a:xfrm>
            <a:off x="1343025" y="1841532"/>
            <a:ext cx="84613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1.When there is a small number of data points,say30,or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fewer,a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 can be rather ragged.</a:t>
            </a:r>
          </a:p>
          <a:p>
            <a:pPr algn="just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2.Grouping data into cells makes it difficult to compare a histogram to a continuous probability density function.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41F3E8-5AA5-458E-B3E4-BA36241106BD}"/>
              </a:ext>
            </a:extLst>
          </p:cNvPr>
          <p:cNvSpPr txBox="1"/>
          <p:nvPr/>
        </p:nvSpPr>
        <p:spPr>
          <a:xfrm>
            <a:off x="1343025" y="1200148"/>
            <a:ext cx="863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of histograms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D33284-E102-4E2D-B34C-44DCF6E0730B}"/>
              </a:ext>
            </a:extLst>
          </p:cNvPr>
          <p:cNvSpPr txBox="1"/>
          <p:nvPr/>
        </p:nvSpPr>
        <p:spPr>
          <a:xfrm>
            <a:off x="1464733" y="3739422"/>
            <a:ext cx="828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quantile-quantile(q-q)plot is a useful tool for evaluating distribution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fit,one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does not suffer from these problems.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63BCF9-6BF6-4A5A-B04A-3C209CB9F0D9}"/>
              </a:ext>
            </a:extLst>
          </p:cNvPr>
          <p:cNvSpPr txBox="1"/>
          <p:nvPr/>
        </p:nvSpPr>
        <p:spPr>
          <a:xfrm>
            <a:off x="1481667" y="804335"/>
            <a:ext cx="885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q-q plot 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73B367-B785-47B5-A088-F29FC33F39E1}"/>
                  </a:ext>
                </a:extLst>
              </p:cNvPr>
              <p:cNvSpPr txBox="1"/>
              <p:nvPr/>
            </p:nvSpPr>
            <p:spPr>
              <a:xfrm>
                <a:off x="1481667" y="1689713"/>
                <a:ext cx="9033933" cy="405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 is a random variable with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F, then the q-quantile of X is that value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𝑡h𝑎𝑡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/>
                      <m:t>F</m:t>
                    </m:r>
                    <m:d>
                      <m:dPr>
                        <m:ctrlPr>
                          <a:rPr lang="zh-CN" altLang="zh-CN" sz="2000" i="1"/>
                        </m:ctrlPr>
                      </m:dPr>
                      <m:e>
                        <m:r>
                          <a:rPr lang="en-US" altLang="zh-CN" sz="2000" i="1"/>
                          <m:t>𝛾</m:t>
                        </m:r>
                      </m:e>
                    </m:d>
                    <m:r>
                      <a:rPr lang="en-US" altLang="zh-CN" sz="2000" i="1"/>
                      <m:t>=</m:t>
                    </m:r>
                    <m:r>
                      <a:rPr lang="en-US" altLang="zh-CN" sz="2000" i="1"/>
                      <m:t>𝑃</m:t>
                    </m:r>
                    <m:d>
                      <m:dPr>
                        <m:ctrlPr>
                          <a:rPr lang="zh-CN" altLang="zh-CN" sz="2000" i="1"/>
                        </m:ctrlPr>
                      </m:dPr>
                      <m:e>
                        <m:r>
                          <a:rPr lang="en-US" altLang="zh-CN" sz="2000" i="1"/>
                          <m:t>𝑋</m:t>
                        </m:r>
                        <m:r>
                          <a:rPr lang="en-US" altLang="zh-CN" sz="2000" i="1"/>
                          <m:t>≤</m:t>
                        </m:r>
                        <m:r>
                          <a:rPr lang="en-US" altLang="zh-CN" sz="2000" i="1"/>
                          <m:t>𝛾</m:t>
                        </m:r>
                      </m:e>
                    </m:d>
                    <m:r>
                      <a:rPr lang="en-US" altLang="zh-CN" sz="2000" i="1"/>
                      <m:t>=</m:t>
                    </m:r>
                    <m:r>
                      <a:rPr lang="en-US" altLang="zh-CN" sz="2000" i="1"/>
                      <m:t>𝑞</m:t>
                    </m:r>
                    <m:r>
                      <a:rPr lang="en-US" altLang="zh-CN" sz="2000" i="1"/>
                      <m:t>(0&lt;</m:t>
                    </m:r>
                    <m:r>
                      <a:rPr lang="en-US" altLang="zh-CN" sz="2000" i="1"/>
                      <m:t>𝑞</m:t>
                    </m:r>
                    <m:r>
                      <a:rPr lang="en-US" altLang="zh-CN" sz="2000" i="1"/>
                      <m:t>&lt;1)</m:t>
                    </m:r>
                  </m:oMath>
                </a14:m>
                <a:r>
                  <a:rPr lang="en-US" altLang="zh-CN" sz="2000" dirty="0"/>
                  <a:t>,for 0&lt;q&lt;1.When F has an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inverse,we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/>
                  <a:t>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γ</m:t>
                    </m:r>
                    <m:r>
                      <a:rPr lang="en-US" altLang="zh-CN"/>
                      <m:t>=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𝐹</m:t>
                        </m:r>
                      </m:e>
                      <m:sup>
                        <m:r>
                          <a:rPr lang="en-US" altLang="zh-CN" i="1"/>
                          <m:t>−1</m:t>
                        </m:r>
                      </m:sup>
                    </m:sSup>
                    <m:r>
                      <a:rPr lang="en-US" altLang="zh-CN" i="1"/>
                      <m:t>(</m:t>
                    </m:r>
                    <m:r>
                      <a:rPr lang="en-US" altLang="zh-CN" i="1"/>
                      <m:t>𝑞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i="1"/>
                          <m:t>𝑥</m:t>
                        </m:r>
                      </m:e>
                      <m:sub>
                        <m:r>
                          <a:rPr lang="en-US" altLang="zh-CN" sz="2000" i="1"/>
                          <m:t>𝑖</m:t>
                        </m:r>
                      </m:sub>
                    </m:sSub>
                    <m:r>
                      <a:rPr lang="zh-CN" altLang="zh-CN" sz="2000" i="1"/>
                      <m:t>，</m:t>
                    </m:r>
                    <m:r>
                      <a:rPr lang="en-US" altLang="zh-CN" sz="2000" i="1"/>
                      <m:t>𝑖</m:t>
                    </m:r>
                    <m:r>
                      <a:rPr lang="en-US" altLang="zh-CN" sz="2000" i="1"/>
                      <m:t>=1</m:t>
                    </m:r>
                    <m:r>
                      <a:rPr lang="zh-CN" altLang="zh-CN" sz="2000" i="1"/>
                      <m:t>，</m:t>
                    </m:r>
                    <m:r>
                      <a:rPr lang="en-US" altLang="zh-CN" sz="2000" i="1"/>
                      <m:t>2</m:t>
                    </m:r>
                    <m:r>
                      <a:rPr lang="zh-CN" altLang="zh-CN" sz="2000" i="1"/>
                      <m:t>，</m:t>
                    </m:r>
                    <m:r>
                      <a:rPr lang="en-US" altLang="zh-CN" sz="2000" i="1"/>
                      <m:t>…</m:t>
                    </m:r>
                    <m:r>
                      <a:rPr lang="zh-CN" altLang="zh-CN" sz="2000" i="1"/>
                      <m:t>，</m:t>
                    </m:r>
                    <m:r>
                      <a:rPr lang="en-US" altLang="zh-CN" sz="2000" i="1"/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sample of data from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X.Order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observations from the smallest to the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largest,and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 these as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𝑦</m:t>
                        </m:r>
                      </m:e>
                      <m:sub>
                        <m:r>
                          <a:rPr lang="en-US" altLang="zh-CN" sz="2000" i="1"/>
                          <m:t>𝑗</m:t>
                        </m:r>
                      </m:sub>
                    </m:sSub>
                    <m:r>
                      <a:rPr lang="zh-CN" altLang="zh-CN" sz="2000" i="1"/>
                      <m:t>，</m:t>
                    </m:r>
                    <m:r>
                      <a:rPr lang="en-US" altLang="zh-CN" sz="2000" i="1"/>
                      <m:t>𝑗</m:t>
                    </m:r>
                    <m:r>
                      <a:rPr lang="en-US" altLang="zh-CN" sz="2000" i="1"/>
                      <m:t>=1</m:t>
                    </m:r>
                    <m:r>
                      <a:rPr lang="zh-CN" altLang="zh-CN" sz="2000" i="1"/>
                      <m:t>，</m:t>
                    </m:r>
                    <m:r>
                      <a:rPr lang="en-US" altLang="zh-CN" sz="2000" i="1"/>
                      <m:t>2</m:t>
                    </m:r>
                    <m:r>
                      <a:rPr lang="zh-CN" altLang="zh-CN" sz="2000" i="1"/>
                      <m:t>，</m:t>
                    </m:r>
                    <m:r>
                      <a:rPr lang="en-US" altLang="zh-CN" sz="2000" i="1"/>
                      <m:t>…</m:t>
                    </m:r>
                    <m:r>
                      <a:rPr lang="zh-CN" altLang="zh-CN" sz="2000" i="1"/>
                      <m:t>，</m:t>
                    </m:r>
                    <m:r>
                      <a:rPr lang="en-US" altLang="zh-CN" sz="2000" i="1"/>
                      <m:t>𝑛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𝑦</m:t>
                        </m:r>
                      </m:e>
                      <m:sub>
                        <m:r>
                          <a:rPr lang="en-US" altLang="zh-CN" sz="2000" i="1"/>
                          <m:t>1</m:t>
                        </m:r>
                      </m:sub>
                    </m:sSub>
                    <m:r>
                      <a:rPr lang="en-US" altLang="zh-CN" sz="2000" i="1"/>
                      <m:t>≤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𝑦</m:t>
                        </m:r>
                      </m:e>
                      <m:sub>
                        <m:r>
                          <a:rPr lang="en-US" altLang="zh-CN" sz="2000" i="1"/>
                          <m:t>2</m:t>
                        </m:r>
                      </m:sub>
                    </m:sSub>
                    <m:r>
                      <a:rPr lang="en-US" altLang="zh-CN" sz="2000" i="1"/>
                      <m:t>≤…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𝑦</m:t>
                        </m:r>
                      </m:e>
                      <m:sub>
                        <m:r>
                          <a:rPr lang="en-US" altLang="zh-CN" sz="2000" i="1"/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.Let j denote the ranking or order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number.The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q-q plot is based on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estimate of the (j-1/2)/n quantile of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X.In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other words,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approximately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𝐹</m:t>
                        </m:r>
                      </m:e>
                      <m:sup>
                        <m:r>
                          <a:rPr lang="zh-CN" altLang="en-US" i="1"/>
                          <m:t>−</m:t>
                        </m:r>
                        <m:r>
                          <a:rPr lang="en-US" altLang="zh-CN" i="1"/>
                          <m:t>1</m:t>
                        </m:r>
                      </m:sup>
                    </m:sSup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 i="1"/>
                              <m:t>𝑗</m:t>
                            </m:r>
                            <m:r>
                              <a:rPr lang="en-US" altLang="zh-CN" i="1"/>
                              <m:t>−</m:t>
                            </m:r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r>
                                  <a:rPr lang="en-US" altLang="zh-CN" i="1"/>
                                  <m:t>𝑗</m:t>
                                </m:r>
                              </m:num>
                              <m:den>
                                <m:r>
                                  <a:rPr lang="en-US" altLang="zh-CN" i="1"/>
                                  <m:t>2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i="1"/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algn="just"/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Now,suppose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we have chosen a distribution with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as a possible representation of the distribution of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X.If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is a member of an approximately family of distribution, then a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versus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((j-1/2)/n) will be approximately a straight line</a:t>
                </a:r>
                <a:r>
                  <a:rPr lang="en-US" altLang="zh-CN" sz="2000" dirty="0"/>
                  <a:t>.</a:t>
                </a:r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73B367-B785-47B5-A088-F29FC33F3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67" y="1689713"/>
                <a:ext cx="9033933" cy="4056175"/>
              </a:xfrm>
              <a:prstGeom prst="rect">
                <a:avLst/>
              </a:prstGeom>
              <a:blipFill>
                <a:blip r:embed="rId2"/>
                <a:stretch>
                  <a:fillRect l="-675" t="-751" r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00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401B54-CE45-4211-9DF9-AB426FD56BCB}"/>
              </a:ext>
            </a:extLst>
          </p:cNvPr>
          <p:cNvSpPr txBox="1"/>
          <p:nvPr/>
        </p:nvSpPr>
        <p:spPr>
          <a:xfrm>
            <a:off x="1075268" y="691223"/>
            <a:ext cx="7916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9.7:Normal Q-Q Plot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B3467EE-E22E-4E09-9490-CF80DA9660D3}"/>
              </a:ext>
            </a:extLst>
          </p:cNvPr>
          <p:cNvCxnSpPr>
            <a:cxnSpLocks/>
          </p:cNvCxnSpPr>
          <p:nvPr/>
        </p:nvCxnSpPr>
        <p:spPr>
          <a:xfrm>
            <a:off x="4957234" y="990595"/>
            <a:ext cx="54398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1F5CD9E-BB73-4717-9E7B-2775FB142047}"/>
              </a:ext>
            </a:extLst>
          </p:cNvPr>
          <p:cNvSpPr txBox="1"/>
          <p:nvPr/>
        </p:nvSpPr>
        <p:spPr>
          <a:xfrm>
            <a:off x="1075268" y="1153696"/>
            <a:ext cx="9406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robot is used to install the doors on automobiles along an assembly line. It was thought that the installation times followed a normal distribution. The robot is capable of measuring installation times accurate I y. A sample of 20 installation times was automatically taken by the robot, with the following results, where the values are in seconds: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3A70E01-64FD-4CE5-874D-15E8B0C5B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53082"/>
              </p:ext>
            </p:extLst>
          </p:nvPr>
        </p:nvGraphicFramePr>
        <p:xfrm>
          <a:off x="2277533" y="2786527"/>
          <a:ext cx="5894282" cy="1610385"/>
        </p:xfrm>
        <a:graphic>
          <a:graphicData uri="http://schemas.openxmlformats.org/drawingml/2006/table">
            <a:tbl>
              <a:tblPr firstRow="1" firstCol="1" bandRow="1"/>
              <a:tblGrid>
                <a:gridCol w="1474000">
                  <a:extLst>
                    <a:ext uri="{9D8B030D-6E8A-4147-A177-3AD203B41FA5}">
                      <a16:colId xmlns:a16="http://schemas.microsoft.com/office/drawing/2014/main" val="4208753566"/>
                    </a:ext>
                  </a:extLst>
                </a:gridCol>
                <a:gridCol w="1474000">
                  <a:extLst>
                    <a:ext uri="{9D8B030D-6E8A-4147-A177-3AD203B41FA5}">
                      <a16:colId xmlns:a16="http://schemas.microsoft.com/office/drawing/2014/main" val="86282470"/>
                    </a:ext>
                  </a:extLst>
                </a:gridCol>
                <a:gridCol w="1473141">
                  <a:extLst>
                    <a:ext uri="{9D8B030D-6E8A-4147-A177-3AD203B41FA5}">
                      <a16:colId xmlns:a16="http://schemas.microsoft.com/office/drawing/2014/main" val="1380349500"/>
                    </a:ext>
                  </a:extLst>
                </a:gridCol>
                <a:gridCol w="1473141">
                  <a:extLst>
                    <a:ext uri="{9D8B030D-6E8A-4147-A177-3AD203B41FA5}">
                      <a16:colId xmlns:a16="http://schemas.microsoft.com/office/drawing/2014/main" val="1239710122"/>
                    </a:ext>
                  </a:extLst>
                </a:gridCol>
              </a:tblGrid>
              <a:tr h="319131"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99.79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99.56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100.17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100.33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459302"/>
                  </a:ext>
                </a:extLst>
              </a:tr>
              <a:tr h="326496"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100.26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100.41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99.98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99.83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755421"/>
                  </a:ext>
                </a:extLst>
              </a:tr>
              <a:tr h="319131"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100.23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100.27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100.02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100.47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816556"/>
                  </a:ext>
                </a:extLst>
              </a:tr>
              <a:tr h="326496"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99.55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99.62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99.65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99.82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549755"/>
                  </a:ext>
                </a:extLst>
              </a:tr>
              <a:tr h="319131"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99.96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99.90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100.06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99.85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9311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635D67-9CEC-4760-A25F-A2B4759F0B61}"/>
                  </a:ext>
                </a:extLst>
              </p:cNvPr>
              <p:cNvSpPr txBox="1"/>
              <p:nvPr/>
            </p:nvSpPr>
            <p:spPr>
              <a:xfrm>
                <a:off x="1075268" y="4529663"/>
                <a:ext cx="94064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sample mean is 99.99 seconds, and the sample variance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0.2832</m:t>
                            </m:r>
                          </m:e>
                        </m:d>
                      </m:e>
                      <m:sup>
                        <m:r>
                          <a:rPr lang="en-US" altLang="zh-CN" i="1"/>
                          <m:t>2</m:t>
                        </m:r>
                      </m:sup>
                    </m:sSup>
                    <m:r>
                      <a:rPr lang="en-US" altLang="zh-CN" i="1"/>
                      <m:t> 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𝑠𝑒𝑐𝑜𝑛𝑑𝑠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These values can serve as the parameter estimates for the mean and variance of the normal distribution. The observations are now ordered from smallest to largest as follows: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635D67-9CEC-4760-A25F-A2B4759F0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68" y="4529663"/>
                <a:ext cx="9406465" cy="1015663"/>
              </a:xfrm>
              <a:prstGeom prst="rect">
                <a:avLst/>
              </a:prstGeom>
              <a:blipFill>
                <a:blip r:embed="rId2"/>
                <a:stretch>
                  <a:fillRect l="-648" t="-2994" r="-713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21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9D3041-8FF3-48FB-9ACC-3DAA5A7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20480"/>
              </p:ext>
            </p:extLst>
          </p:nvPr>
        </p:nvGraphicFramePr>
        <p:xfrm>
          <a:off x="1447800" y="404229"/>
          <a:ext cx="7848600" cy="1847904"/>
        </p:xfrm>
        <a:graphic>
          <a:graphicData uri="http://schemas.openxmlformats.org/drawingml/2006/table">
            <a:tbl>
              <a:tblPr firstRow="1" firstCol="1" bandRow="1"/>
              <a:tblGrid>
                <a:gridCol w="981075">
                  <a:extLst>
                    <a:ext uri="{9D8B030D-6E8A-4147-A177-3AD203B41FA5}">
                      <a16:colId xmlns:a16="http://schemas.microsoft.com/office/drawing/2014/main" val="417255525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13680011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5795789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994637627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067181886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65977711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87214308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72132547"/>
                    </a:ext>
                  </a:extLst>
                </a:gridCol>
              </a:tblGrid>
              <a:tr h="307984"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104601"/>
                  </a:ext>
                </a:extLst>
              </a:tr>
              <a:tr h="307984"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99.55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99.82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99.98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100.26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319111"/>
                  </a:ext>
                </a:extLst>
              </a:tr>
              <a:tr h="307984"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99.56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99.83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100.27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790169"/>
                  </a:ext>
                </a:extLst>
              </a:tr>
              <a:tr h="307984"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99.62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99.85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100.06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100.33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31446"/>
                  </a:ext>
                </a:extLst>
              </a:tr>
              <a:tr h="307984"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99.65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99.90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100.17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100.41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477384"/>
                  </a:ext>
                </a:extLst>
              </a:tr>
              <a:tr h="307984"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99.79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99.96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100.23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indent="1905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100.47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59456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439E551-0A87-4134-88FB-3E47DA7CE845}"/>
              </a:ext>
            </a:extLst>
          </p:cNvPr>
          <p:cNvSpPr txBox="1"/>
          <p:nvPr/>
        </p:nvSpPr>
        <p:spPr>
          <a:xfrm>
            <a:off x="770467" y="2455329"/>
            <a:ext cx="10244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method above to obtain a q-q plot. The plotted values are shown in Figure below, along with a histogram of the data. Notice that it is difficult to tell whether the data are well represented by a normal distribution from looking at the histogram, but the general perception of a straight line is quite clear in the q-q plot and supports the hypothesis of a normal distribution.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CBB2FD-E5AB-4AC4-B9C8-DA93774FFD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52" y="3981964"/>
            <a:ext cx="3796348" cy="227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1C56A5-7DAB-4F8D-BCDB-F96BD6677B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7" y="3981964"/>
            <a:ext cx="3796348" cy="2274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62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A9B2BB-2243-4095-B366-39A4A00B4400}"/>
              </a:ext>
            </a:extLst>
          </p:cNvPr>
          <p:cNvSpPr/>
          <p:nvPr/>
        </p:nvSpPr>
        <p:spPr>
          <a:xfrm>
            <a:off x="2030305" y="2367280"/>
            <a:ext cx="8971280" cy="1338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2.   Parameter Estimation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312A62-0DBB-4286-B38B-7D19F35E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136" y="1068719"/>
            <a:ext cx="1463167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5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70002">
            <a:extLst>
              <a:ext uri="{FF2B5EF4-FFF2-40B4-BE49-F238E27FC236}">
                <a16:creationId xmlns:a16="http://schemas.microsoft.com/office/drawing/2014/main" id="{81F33DC8-0982-4725-AFFB-B60D70D4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0562" y="506068"/>
            <a:ext cx="438150" cy="546100"/>
          </a:xfrm>
          <a:prstGeom prst="rect">
            <a:avLst/>
          </a:prstGeom>
        </p:spPr>
      </p:pic>
      <p:sp>
        <p:nvSpPr>
          <p:cNvPr id="3" name="Object 70003">
            <a:extLst>
              <a:ext uri="{FF2B5EF4-FFF2-40B4-BE49-F238E27FC236}">
                <a16:creationId xmlns:a16="http://schemas.microsoft.com/office/drawing/2014/main" id="{54FAECAE-59D7-4B98-A90B-38067C9526A4}"/>
              </a:ext>
            </a:extLst>
          </p:cNvPr>
          <p:cNvSpPr txBox="1"/>
          <p:nvPr/>
        </p:nvSpPr>
        <p:spPr>
          <a:xfrm>
            <a:off x="1174750" y="479427"/>
            <a:ext cx="2000250" cy="63375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14166"/>
              </a:lnSpc>
            </a:pPr>
            <a:endParaRPr lang="en-US" sz="900" dirty="0"/>
          </a:p>
        </p:txBody>
      </p:sp>
      <p:pic>
        <p:nvPicPr>
          <p:cNvPr id="4" name="image 70005">
            <a:extLst>
              <a:ext uri="{FF2B5EF4-FFF2-40B4-BE49-F238E27FC236}">
                <a16:creationId xmlns:a16="http://schemas.microsoft.com/office/drawing/2014/main" id="{953CF544-48D9-4B07-9D3E-8ED1432C3F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6825" y="1016000"/>
            <a:ext cx="908050" cy="19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8A6F429-D590-48D9-AC7B-4726EB43D2C2}"/>
              </a:ext>
            </a:extLst>
          </p:cNvPr>
          <p:cNvSpPr/>
          <p:nvPr/>
        </p:nvSpPr>
        <p:spPr>
          <a:xfrm>
            <a:off x="1174749" y="499995"/>
            <a:ext cx="9323918" cy="5556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9.3.1  Preliminary Statistics: Sample Mean and Sample Variance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108221-681E-40C0-B01F-4D7E9A190A3D}"/>
              </a:ext>
            </a:extLst>
          </p:cNvPr>
          <p:cNvSpPr txBox="1"/>
          <p:nvPr/>
        </p:nvSpPr>
        <p:spPr>
          <a:xfrm>
            <a:off x="1128712" y="1244600"/>
            <a:ext cx="936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sets of equations are given for computing the sample mean and sample variance.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089A3E-C1F0-47A1-944E-930E0CF1F6C7}"/>
              </a:ext>
            </a:extLst>
          </p:cNvPr>
          <p:cNvSpPr txBox="1"/>
          <p:nvPr/>
        </p:nvSpPr>
        <p:spPr>
          <a:xfrm>
            <a:off x="1174749" y="2141469"/>
            <a:ext cx="922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discrete or continuous raw data are available.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F504684-A53B-4D81-8148-977ED858D4E9}"/>
                  </a:ext>
                </a:extLst>
              </p:cNvPr>
              <p:cNvSpPr/>
              <p:nvPr/>
            </p:nvSpPr>
            <p:spPr>
              <a:xfrm>
                <a:off x="3920068" y="2929467"/>
                <a:ext cx="11777132" cy="2035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400" dirty="0"/>
                  <a:t>  </a:t>
                </a:r>
                <a:r>
                  <a:rPr lang="zh-CN" altLang="en-US" dirty="0"/>
                  <a:t>                                                      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(9.1)</a:t>
                </a: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/>
                        </m:ctrlPr>
                      </m:sSupPr>
                      <m:e>
                        <m:r>
                          <a:rPr lang="en-US" altLang="zh-CN" sz="2400" i="1"/>
                          <m:t>𝑆</m:t>
                        </m:r>
                      </m:e>
                      <m:sup>
                        <m:r>
                          <a:rPr lang="en-US" altLang="zh-CN" sz="2400" i="1"/>
                          <m:t>2</m:t>
                        </m:r>
                      </m:sup>
                    </m:sSup>
                    <m:r>
                      <a:rPr lang="en-US" altLang="zh-CN" sz="2400" i="1"/>
                      <m:t>=</m:t>
                    </m:r>
                    <m:f>
                      <m:fPr>
                        <m:ctrlPr>
                          <a:rPr lang="zh-CN" altLang="zh-CN" sz="2400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i="1"/>
                            </m:ctrlPr>
                          </m:naryPr>
                          <m:sub>
                            <m:r>
                              <a:rPr lang="en-US" altLang="zh-CN" sz="2400" i="1"/>
                              <m:t>𝑖</m:t>
                            </m:r>
                            <m:r>
                              <a:rPr lang="en-US" altLang="zh-CN" sz="2400" i="1"/>
                              <m:t>=1</m:t>
                            </m:r>
                          </m:sub>
                          <m:sup>
                            <m:r>
                              <a:rPr lang="en-US" altLang="zh-CN" sz="2400" i="1"/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CN" altLang="zh-CN" sz="2400" i="1"/>
                                </m:ctrlPr>
                              </m:sSubSupPr>
                              <m:e>
                                <m:r>
                                  <a:rPr lang="en-US" altLang="zh-CN" sz="2400" i="1"/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/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/>
                                  <m:t>2</m:t>
                                </m:r>
                              </m:sup>
                            </m:sSubSup>
                            <m:r>
                              <a:rPr lang="en-US" altLang="zh-CN" sz="2400" i="1"/>
                              <m:t>−</m:t>
                            </m:r>
                            <m:r>
                              <a:rPr lang="en-US" altLang="zh-CN" sz="2400" i="1"/>
                              <m:t>𝑛</m:t>
                            </m:r>
                            <m:sSup>
                              <m:sSupPr>
                                <m:ctrlPr>
                                  <a:rPr lang="zh-CN" altLang="zh-CN" sz="2400" i="1"/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zh-CN" altLang="zh-CN" sz="2400" i="1"/>
                                    </m:ctrlPr>
                                  </m:barPr>
                                  <m:e>
                                    <m:r>
                                      <a:rPr lang="en-US" altLang="zh-CN" sz="2400" i="1"/>
                                      <m:t>𝑋</m:t>
                                    </m:r>
                                  </m:e>
                                </m:bar>
                              </m:e>
                              <m:sup>
                                <m:r>
                                  <a:rPr lang="en-US" altLang="zh-CN" sz="2400" i="1"/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sz="2400" i="1"/>
                          <m:t>𝑛</m:t>
                        </m:r>
                        <m:r>
                          <a:rPr lang="zh-CN" altLang="en-US" sz="2400" i="1"/>
                          <m:t>−</m:t>
                        </m:r>
                        <m:r>
                          <a:rPr lang="en-US" altLang="zh-CN" sz="2400" i="1"/>
                          <m:t>1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(9.2)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F504684-A53B-4D81-8148-977ED858D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68" y="2929467"/>
                <a:ext cx="11777132" cy="2035557"/>
              </a:xfrm>
              <a:prstGeom prst="rect">
                <a:avLst/>
              </a:prstGeom>
              <a:blipFill>
                <a:blip r:embed="rId4"/>
                <a:stretch>
                  <a:fillRect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12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1F2202-FB01-41AE-BB4E-9E28464047D5}"/>
              </a:ext>
            </a:extLst>
          </p:cNvPr>
          <p:cNvSpPr txBox="1"/>
          <p:nvPr/>
        </p:nvSpPr>
        <p:spPr>
          <a:xfrm>
            <a:off x="1117600" y="736611"/>
            <a:ext cx="912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the data are discrete and have been grouped in a frequency distribution.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E1C636-4877-4088-A368-365A524581F4}"/>
                  </a:ext>
                </a:extLst>
              </p:cNvPr>
              <p:cNvSpPr txBox="1"/>
              <p:nvPr/>
            </p:nvSpPr>
            <p:spPr>
              <a:xfrm>
                <a:off x="1117600" y="2096017"/>
                <a:ext cx="9533467" cy="284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	    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i="1"/>
                        </m:ctrlPr>
                      </m:barPr>
                      <m:e>
                        <m:r>
                          <a:rPr lang="en-US" altLang="zh-CN" sz="2400" i="1"/>
                          <m:t>𝑋</m:t>
                        </m:r>
                      </m:e>
                    </m:bar>
                    <m:r>
                      <a:rPr lang="en-US" altLang="zh-CN" sz="2400" i="1"/>
                      <m:t>=</m:t>
                    </m:r>
                    <m:f>
                      <m:fPr>
                        <m:ctrlPr>
                          <a:rPr lang="zh-CN" altLang="zh-CN" sz="2400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i="1"/>
                            </m:ctrlPr>
                          </m:naryPr>
                          <m:sub>
                            <m:r>
                              <a:rPr lang="en-US" altLang="zh-CN" sz="2400" i="1"/>
                              <m:t>𝑗</m:t>
                            </m:r>
                            <m:r>
                              <a:rPr lang="en-US" altLang="zh-CN" sz="2400" i="1"/>
                              <m:t>=1</m:t>
                            </m:r>
                          </m:sub>
                          <m:sup>
                            <m:r>
                              <a:rPr lang="en-US" altLang="zh-CN" sz="2400" i="1"/>
                              <m:t>𝑘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CN" altLang="zh-CN" sz="2400" i="1"/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zh-CN" altLang="zh-CN" sz="2400" i="1"/>
                                    </m:ctrlPr>
                                  </m:sSubPr>
                                  <m:e>
                                    <m:r>
                                      <a:rPr lang="en-US" altLang="zh-CN" sz="2400" i="1"/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400" i="1"/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i="1"/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/>
                                  <m:t>𝑖</m:t>
                                </m:r>
                              </m:sub>
                              <m:sup/>
                            </m:sSubSup>
                          </m:e>
                        </m:nary>
                      </m:num>
                      <m:den>
                        <m:r>
                          <a:rPr lang="en-US" altLang="zh-CN" sz="2400" i="1"/>
                          <m:t>𝑛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                     (9-3)</a:t>
                </a:r>
              </a:p>
              <a:p>
                <a:pPr algn="ctr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/>
                  <a:t>	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/>
                        </m:ctrlPr>
                      </m:sSupPr>
                      <m:e>
                        <m:r>
                          <a:rPr lang="en-US" altLang="zh-CN" sz="2400" i="1"/>
                          <m:t>𝑆</m:t>
                        </m:r>
                      </m:e>
                      <m:sup>
                        <m:r>
                          <a:rPr lang="en-US" altLang="zh-CN" sz="2400" i="1"/>
                          <m:t>2</m:t>
                        </m:r>
                      </m:sup>
                    </m:sSup>
                    <m:r>
                      <a:rPr lang="en-US" altLang="zh-CN" sz="2400" i="1"/>
                      <m:t>=</m:t>
                    </m:r>
                    <m:f>
                      <m:fPr>
                        <m:ctrlPr>
                          <a:rPr lang="zh-CN" altLang="zh-CN" sz="2400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i="1"/>
                            </m:ctrlPr>
                          </m:naryPr>
                          <m:sub>
                            <m:r>
                              <a:rPr lang="en-US" altLang="zh-CN" sz="2400" i="1"/>
                              <m:t>𝑗</m:t>
                            </m:r>
                            <m:r>
                              <a:rPr lang="en-US" altLang="zh-CN" sz="2400" i="1"/>
                              <m:t>=1</m:t>
                            </m:r>
                          </m:sub>
                          <m:sup>
                            <m:r>
                              <a:rPr lang="en-US" altLang="zh-CN" sz="2400" i="1"/>
                              <m:t>𝑘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CN" altLang="zh-CN" sz="2400" i="1"/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zh-CN" altLang="zh-CN" sz="2400" i="1"/>
                                    </m:ctrlPr>
                                  </m:sSubPr>
                                  <m:e>
                                    <m:r>
                                      <a:rPr lang="en-US" altLang="zh-CN" sz="2400" i="1"/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400" i="1"/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i="1"/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/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400" i="1"/>
                                  <m:t>2</m:t>
                                </m:r>
                              </m:sup>
                            </m:sSubSup>
                            <m:r>
                              <a:rPr lang="en-US" altLang="zh-CN" sz="2400" i="1"/>
                              <m:t>−</m:t>
                            </m:r>
                            <m:r>
                              <a:rPr lang="en-US" altLang="zh-CN" sz="2400" i="1"/>
                              <m:t>𝑛</m:t>
                            </m:r>
                            <m:sSup>
                              <m:sSupPr>
                                <m:ctrlPr>
                                  <a:rPr lang="zh-CN" altLang="zh-CN" sz="2400" i="1"/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zh-CN" altLang="zh-CN" sz="2400" i="1"/>
                                    </m:ctrlPr>
                                  </m:barPr>
                                  <m:e>
                                    <m:r>
                                      <a:rPr lang="en-US" altLang="zh-CN" sz="2400" i="1"/>
                                      <m:t>𝑋</m:t>
                                    </m:r>
                                  </m:e>
                                </m:bar>
                              </m:e>
                              <m:sup>
                                <m:r>
                                  <a:rPr lang="en-US" altLang="zh-CN" sz="2400" i="1"/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sz="2400" i="1"/>
                          <m:t>𝑛</m:t>
                        </m:r>
                        <m:r>
                          <a:rPr lang="zh-CN" altLang="en-US" sz="2400" i="1"/>
                          <m:t>−</m:t>
                        </m:r>
                        <m:r>
                          <a:rPr lang="en-US" altLang="zh-CN" sz="2400" i="1"/>
                          <m:t>1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         (9-4)</a:t>
                </a:r>
              </a:p>
              <a:p>
                <a:pPr algn="ctr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k is the number or distinct values of 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observed frequency of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X.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E1C636-4877-4088-A368-365A52458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2096017"/>
                <a:ext cx="9533467" cy="2843086"/>
              </a:xfrm>
              <a:prstGeom prst="rect">
                <a:avLst/>
              </a:prstGeom>
              <a:blipFill>
                <a:blip r:embed="rId2"/>
                <a:stretch>
                  <a:fillRect l="-639" b="-3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22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8B7133-0568-4D05-897F-B0DFE583B33C}"/>
              </a:ext>
            </a:extLst>
          </p:cNvPr>
          <p:cNvSpPr txBox="1"/>
          <p:nvPr/>
        </p:nvSpPr>
        <p:spPr>
          <a:xfrm>
            <a:off x="1117599" y="809378"/>
            <a:ext cx="9584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the raw data are unavailable, we can get approximation with equations below.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118AF2F-2E09-48F6-BD4E-181C7E751135}"/>
                  </a:ext>
                </a:extLst>
              </p:cNvPr>
              <p:cNvSpPr/>
              <p:nvPr/>
            </p:nvSpPr>
            <p:spPr>
              <a:xfrm>
                <a:off x="1637118" y="1981998"/>
                <a:ext cx="10072282" cy="712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2400" marR="152400" indent="304800" algn="ctr">
                  <a:spcAft>
                    <a:spcPts val="0"/>
                  </a:spcAft>
                  <a:tabLst>
                    <a:tab pos="3208020" algn="ctr"/>
                    <a:tab pos="6416040" algn="r"/>
                  </a:tabLst>
                </a:pPr>
                <a:r>
                  <a:rPr lang="en-US" altLang="zh-CN" sz="24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ba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	(9-5)</a:t>
                </a:r>
                <a:endParaRPr lang="zh-CN" altLang="zh-CN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118AF2F-2E09-48F6-BD4E-181C7E751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18" y="1981998"/>
                <a:ext cx="10072282" cy="712246"/>
              </a:xfrm>
              <a:prstGeom prst="rect">
                <a:avLst/>
              </a:prstGeom>
              <a:blipFill>
                <a:blip r:embed="rId2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115E688-82A4-41CE-BD5B-3D9A4CAD445F}"/>
                  </a:ext>
                </a:extLst>
              </p:cNvPr>
              <p:cNvSpPr/>
              <p:nvPr/>
            </p:nvSpPr>
            <p:spPr>
              <a:xfrm>
                <a:off x="2937934" y="3165159"/>
                <a:ext cx="7154334" cy="763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2400" marR="152400" indent="304800" algn="ctr">
                  <a:spcAft>
                    <a:spcPts val="0"/>
                  </a:spcAft>
                  <a:tabLst>
                    <a:tab pos="3208020" algn="ctr"/>
                    <a:tab pos="6416040" algn="r"/>
                  </a:tabLst>
                </a:pPr>
                <a:r>
                  <a:rPr lang="en-US" altLang="zh-CN" sz="24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bar>
                              <m:barPr>
                                <m:pos m:val="top"/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arPr>
                              <m:e>
                                <m:sSup>
                                  <m:sSupPr>
                                    <m:ctrlPr>
                                      <a:rPr lang="zh-CN" altLang="zh-CN" sz="24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bar>
                          </m:e>
                        </m:nary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                                     (9-6)</a:t>
                </a:r>
                <a:endParaRPr lang="zh-CN" altLang="zh-CN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115E688-82A4-41CE-BD5B-3D9A4CAD4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34" y="3165159"/>
                <a:ext cx="7154334" cy="763222"/>
              </a:xfrm>
              <a:prstGeom prst="rect">
                <a:avLst/>
              </a:prstGeom>
              <a:blipFill>
                <a:blip r:embed="rId3"/>
                <a:stretch>
                  <a:fillRect b="-7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74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B9FDA1-7932-4CA2-9B41-8490E04DA285}"/>
              </a:ext>
            </a:extLst>
          </p:cNvPr>
          <p:cNvSpPr/>
          <p:nvPr/>
        </p:nvSpPr>
        <p:spPr>
          <a:xfrm>
            <a:off x="2942738" y="2967335"/>
            <a:ext cx="6306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watching.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725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02" name="image 7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0562" y="506068"/>
            <a:ext cx="438150" cy="546100"/>
          </a:xfrm>
          <a:prstGeom prst="rect">
            <a:avLst/>
          </a:prstGeom>
        </p:spPr>
      </p:pic>
      <p:sp>
        <p:nvSpPr>
          <p:cNvPr id="70003" name="Object 70003"/>
          <p:cNvSpPr txBox="1"/>
          <p:nvPr/>
        </p:nvSpPr>
        <p:spPr>
          <a:xfrm>
            <a:off x="1174750" y="479427"/>
            <a:ext cx="2000250" cy="63375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14166"/>
              </a:lnSpc>
            </a:pPr>
            <a:endParaRPr lang="en-US" sz="900" dirty="0"/>
          </a:p>
        </p:txBody>
      </p:sp>
      <p:pic>
        <p:nvPicPr>
          <p:cNvPr id="70005" name="image 7000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6825" y="1016000"/>
            <a:ext cx="908050" cy="19050"/>
          </a:xfrm>
          <a:prstGeom prst="rect">
            <a:avLst/>
          </a:prstGeom>
        </p:spPr>
      </p:pic>
      <p:pic>
        <p:nvPicPr>
          <p:cNvPr id="70006" name="image 7000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006600"/>
            <a:ext cx="2806700" cy="3429000"/>
          </a:xfrm>
          <a:prstGeom prst="rect">
            <a:avLst/>
          </a:prstGeom>
        </p:spPr>
      </p:pic>
      <p:pic>
        <p:nvPicPr>
          <p:cNvPr id="70007" name="image 7000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623300" y="5740400"/>
            <a:ext cx="3568700" cy="1117600"/>
          </a:xfrm>
          <a:prstGeom prst="rect">
            <a:avLst/>
          </a:prstGeom>
        </p:spPr>
      </p:pic>
      <p:pic>
        <p:nvPicPr>
          <p:cNvPr id="70008" name="image 7000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17950" y="1244283"/>
            <a:ext cx="927100" cy="857250"/>
          </a:xfrm>
          <a:prstGeom prst="rect">
            <a:avLst/>
          </a:prstGeom>
        </p:spPr>
      </p:pic>
      <p:pic>
        <p:nvPicPr>
          <p:cNvPr id="70009" name="image 7000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917950" y="2206625"/>
            <a:ext cx="927100" cy="857250"/>
          </a:xfrm>
          <a:prstGeom prst="rect">
            <a:avLst/>
          </a:prstGeom>
        </p:spPr>
      </p:pic>
      <p:pic>
        <p:nvPicPr>
          <p:cNvPr id="700010" name="image 70001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917950" y="3089275"/>
            <a:ext cx="927100" cy="857250"/>
          </a:xfrm>
          <a:prstGeom prst="rect">
            <a:avLst/>
          </a:prstGeom>
        </p:spPr>
      </p:pic>
      <p:pic>
        <p:nvPicPr>
          <p:cNvPr id="700011" name="image 700011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917950" y="3940175"/>
            <a:ext cx="927100" cy="857250"/>
          </a:xfrm>
          <a:prstGeom prst="rect">
            <a:avLst/>
          </a:prstGeom>
        </p:spPr>
      </p:pic>
      <p:pic>
        <p:nvPicPr>
          <p:cNvPr id="700012" name="image 700012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917950" y="4810125"/>
            <a:ext cx="927100" cy="857250"/>
          </a:xfrm>
          <a:prstGeom prst="rect">
            <a:avLst/>
          </a:prstGeom>
        </p:spPr>
      </p:pic>
      <p:sp>
        <p:nvSpPr>
          <p:cNvPr id="700013" name="Object 700013"/>
          <p:cNvSpPr txBox="1"/>
          <p:nvPr/>
        </p:nvSpPr>
        <p:spPr>
          <a:xfrm>
            <a:off x="3819525" y="1604733"/>
            <a:ext cx="1111250" cy="43815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sz="2500" dirty="0">
                <a:solidFill>
                  <a:srgbClr val="FFFFFF">
                    <a:alpha val="100000"/>
                  </a:srgbClr>
                </a:solidFill>
                <a:latin typeface="AlibabaPuHuiTiB"/>
                <a:ea typeface="AlibabaPuHuiTiB"/>
              </a:rPr>
              <a:t>01</a:t>
            </a:r>
            <a:endParaRPr lang="en-US" sz="900" dirty="0"/>
          </a:p>
        </p:txBody>
      </p:sp>
      <p:sp>
        <p:nvSpPr>
          <p:cNvPr id="700014" name="Object 700014"/>
          <p:cNvSpPr txBox="1"/>
          <p:nvPr/>
        </p:nvSpPr>
        <p:spPr>
          <a:xfrm>
            <a:off x="3819525" y="2445835"/>
            <a:ext cx="1111250" cy="43815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sz="2500" dirty="0">
                <a:solidFill>
                  <a:srgbClr val="FFFFFF">
                    <a:alpha val="100000"/>
                  </a:srgbClr>
                </a:solidFill>
                <a:latin typeface="AlibabaPuHuiTiB"/>
                <a:ea typeface="AlibabaPuHuiTiB"/>
              </a:rPr>
              <a:t>02</a:t>
            </a:r>
            <a:endParaRPr lang="en-US" sz="900" dirty="0"/>
          </a:p>
        </p:txBody>
      </p:sp>
      <p:sp>
        <p:nvSpPr>
          <p:cNvPr id="700015" name="Object 700015"/>
          <p:cNvSpPr txBox="1"/>
          <p:nvPr/>
        </p:nvSpPr>
        <p:spPr>
          <a:xfrm>
            <a:off x="3819525" y="3309435"/>
            <a:ext cx="1111250" cy="43815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sz="2500" dirty="0">
                <a:solidFill>
                  <a:srgbClr val="FFFFFF">
                    <a:alpha val="100000"/>
                  </a:srgbClr>
                </a:solidFill>
                <a:latin typeface="AlibabaPuHuiTiB"/>
                <a:ea typeface="AlibabaPuHuiTiB"/>
              </a:rPr>
              <a:t>03</a:t>
            </a:r>
            <a:endParaRPr lang="en-US" sz="900" dirty="0"/>
          </a:p>
        </p:txBody>
      </p:sp>
      <p:sp>
        <p:nvSpPr>
          <p:cNvPr id="700016" name="Object 700016"/>
          <p:cNvSpPr txBox="1"/>
          <p:nvPr/>
        </p:nvSpPr>
        <p:spPr>
          <a:xfrm>
            <a:off x="3819525" y="4211135"/>
            <a:ext cx="1111250" cy="43815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sz="2500" dirty="0">
                <a:solidFill>
                  <a:srgbClr val="FFFFFF">
                    <a:alpha val="100000"/>
                  </a:srgbClr>
                </a:solidFill>
                <a:latin typeface="AlibabaPuHuiTiB"/>
                <a:ea typeface="AlibabaPuHuiTiB"/>
              </a:rPr>
              <a:t>04</a:t>
            </a:r>
            <a:endParaRPr lang="en-US" sz="900" dirty="0"/>
          </a:p>
        </p:txBody>
      </p:sp>
      <p:sp>
        <p:nvSpPr>
          <p:cNvPr id="700017" name="Object 700017"/>
          <p:cNvSpPr txBox="1"/>
          <p:nvPr/>
        </p:nvSpPr>
        <p:spPr>
          <a:xfrm>
            <a:off x="3819525" y="5074735"/>
            <a:ext cx="1111250" cy="43815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sz="2500" dirty="0">
                <a:solidFill>
                  <a:srgbClr val="FFFFFF">
                    <a:alpha val="100000"/>
                  </a:srgbClr>
                </a:solidFill>
                <a:latin typeface="AlibabaPuHuiTiB"/>
                <a:ea typeface="AlibabaPuHuiTiB"/>
              </a:rPr>
              <a:t>05</a:t>
            </a:r>
            <a:endParaRPr lang="en-US" sz="900" dirty="0"/>
          </a:p>
        </p:txBody>
      </p:sp>
      <p:sp>
        <p:nvSpPr>
          <p:cNvPr id="700018" name="Object 700018"/>
          <p:cNvSpPr txBox="1"/>
          <p:nvPr/>
        </p:nvSpPr>
        <p:spPr>
          <a:xfrm>
            <a:off x="4963583" y="1431851"/>
            <a:ext cx="5790142" cy="4933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range of the data into intervals.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00019" name="Object 700019"/>
          <p:cNvSpPr txBox="1"/>
          <p:nvPr/>
        </p:nvSpPr>
        <p:spPr>
          <a:xfrm>
            <a:off x="5029200" y="2182641"/>
            <a:ext cx="6585687" cy="85725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the horizontal axis to conform to the intervals selected.</a:t>
            </a:r>
          </a:p>
          <a:p>
            <a:pPr algn="l">
              <a:lnSpc>
                <a:spcPct val="125000"/>
              </a:lnSpc>
            </a:pPr>
            <a:r>
              <a:rPr lang="en-US" sz="1600" dirty="0">
                <a:solidFill>
                  <a:srgbClr val="757575">
                    <a:alpha val="100000"/>
                  </a:srgbClr>
                </a:solidFill>
                <a:latin typeface="AlibabaPuHuiTiR"/>
                <a:ea typeface="AlibabaPuHuiTiR"/>
              </a:rPr>
              <a:t> </a:t>
            </a:r>
            <a:endParaRPr lang="en-US" sz="900" dirty="0"/>
          </a:p>
        </p:txBody>
      </p:sp>
      <p:sp>
        <p:nvSpPr>
          <p:cNvPr id="700020" name="Object 700020"/>
          <p:cNvSpPr txBox="1"/>
          <p:nvPr/>
        </p:nvSpPr>
        <p:spPr>
          <a:xfrm>
            <a:off x="4960775" y="3211871"/>
            <a:ext cx="7097876" cy="60600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frequency of occurrences within each intervals.</a:t>
            </a:r>
          </a:p>
        </p:txBody>
      </p:sp>
      <p:sp>
        <p:nvSpPr>
          <p:cNvPr id="700021" name="Object 700021"/>
          <p:cNvSpPr txBox="1"/>
          <p:nvPr/>
        </p:nvSpPr>
        <p:spPr>
          <a:xfrm>
            <a:off x="4930775" y="3882332"/>
            <a:ext cx="6744713" cy="70249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the vertical axis so that the total occurrences can be plotted for each interval.</a:t>
            </a:r>
          </a:p>
          <a:p>
            <a:pPr algn="l">
              <a:lnSpc>
                <a:spcPct val="125000"/>
              </a:lnSpc>
            </a:pPr>
            <a:r>
              <a:rPr lang="en-US" sz="1600" dirty="0">
                <a:solidFill>
                  <a:srgbClr val="757575">
                    <a:alpha val="100000"/>
                  </a:srgbClr>
                </a:solidFill>
                <a:latin typeface="AlibabaPuHuiTiR"/>
                <a:ea typeface="AlibabaPuHuiTiR"/>
              </a:rPr>
              <a:t> </a:t>
            </a:r>
            <a:endParaRPr lang="en-US" sz="900" dirty="0"/>
          </a:p>
        </p:txBody>
      </p:sp>
      <p:sp>
        <p:nvSpPr>
          <p:cNvPr id="700022" name="Object 700022"/>
          <p:cNvSpPr txBox="1"/>
          <p:nvPr/>
        </p:nvSpPr>
        <p:spPr>
          <a:xfrm>
            <a:off x="4960774" y="4977074"/>
            <a:ext cx="5554825" cy="49180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 frequencies on the vertical axis</a:t>
            </a:r>
            <a:r>
              <a:rPr lang="en-US" sz="1600" dirty="0">
                <a:solidFill>
                  <a:srgbClr val="757575">
                    <a:alpha val="100000"/>
                  </a:srgbClr>
                </a:solidFill>
                <a:latin typeface="AlibabaPuHuiTiR"/>
              </a:rPr>
              <a:t>.</a:t>
            </a:r>
            <a:endParaRPr lang="en-US" sz="900" dirty="0"/>
          </a:p>
          <a:p>
            <a:pPr algn="l">
              <a:lnSpc>
                <a:spcPct val="125000"/>
              </a:lnSpc>
            </a:pPr>
            <a:r>
              <a:rPr lang="en-US" sz="1600" dirty="0">
                <a:solidFill>
                  <a:srgbClr val="757575">
                    <a:alpha val="100000"/>
                  </a:srgbClr>
                </a:solidFill>
                <a:latin typeface="AlibabaPuHuiTiR"/>
                <a:ea typeface="AlibabaPuHuiTiR"/>
              </a:rPr>
              <a:t> </a:t>
            </a:r>
            <a:endParaRPr lang="en-US" sz="9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C9D676-B069-4B27-884D-545ED4D32075}"/>
              </a:ext>
            </a:extLst>
          </p:cNvPr>
          <p:cNvSpPr/>
          <p:nvPr/>
        </p:nvSpPr>
        <p:spPr>
          <a:xfrm>
            <a:off x="1174749" y="499995"/>
            <a:ext cx="2911476" cy="5556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9.2.1Histograms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3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77041E-20E7-4F94-A2EB-8748EB646D6D}"/>
              </a:ext>
            </a:extLst>
          </p:cNvPr>
          <p:cNvSpPr txBox="1"/>
          <p:nvPr/>
        </p:nvSpPr>
        <p:spPr>
          <a:xfrm>
            <a:off x="1543050" y="904875"/>
            <a:ext cx="3476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FBA2A5-87C0-4767-99A0-F44349721271}"/>
              </a:ext>
            </a:extLst>
          </p:cNvPr>
          <p:cNvSpPr txBox="1"/>
          <p:nvPr/>
        </p:nvSpPr>
        <p:spPr>
          <a:xfrm>
            <a:off x="1409700" y="1914525"/>
            <a:ext cx="9401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class intervals depends on the number of observations and the amount of scatter or dispersion in the data.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Chosing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class intervals approximately equal to the square root of the sample size often works well in practice . If the intervals are too wide ,the histogram will be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coarse,or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blocky,and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shape and other details will not show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well.If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intervals are too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narrow,the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 will be ragged and will not smooth the data.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1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29D67A-BD0B-41B6-AA16-9E3DDE2168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37" y="672306"/>
            <a:ext cx="4609146" cy="368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5CA489-4C57-40FF-B05F-723706F6B22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-50273" r="326" b="51391"/>
          <a:stretch/>
        </p:blipFill>
        <p:spPr bwMode="auto">
          <a:xfrm>
            <a:off x="6686552" y="-1038225"/>
            <a:ext cx="4463412" cy="52920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C7A747C-9C1F-45CB-8D87-731D94658C4C}"/>
              </a:ext>
            </a:extLst>
          </p:cNvPr>
          <p:cNvSpPr/>
          <p:nvPr/>
        </p:nvSpPr>
        <p:spPr>
          <a:xfrm>
            <a:off x="1208721" y="4568189"/>
            <a:ext cx="4287204" cy="1154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data——too ragged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C1B455-820D-4DAC-8A2A-13EC41F0D4C0}"/>
              </a:ext>
            </a:extLst>
          </p:cNvPr>
          <p:cNvSpPr/>
          <p:nvPr/>
        </p:nvSpPr>
        <p:spPr>
          <a:xfrm>
            <a:off x="7105650" y="3040062"/>
            <a:ext cx="3448050" cy="1008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A826BA-2E3D-40EE-BC58-47A08B397F9D}"/>
              </a:ext>
            </a:extLst>
          </p:cNvPr>
          <p:cNvSpPr/>
          <p:nvPr/>
        </p:nvSpPr>
        <p:spPr>
          <a:xfrm>
            <a:off x="5819775" y="4550728"/>
            <a:ext cx="5648325" cy="1276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adjacent cells——too coarse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BA0F22-301C-47A4-AD6F-62BC6DB0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144" y="561975"/>
            <a:ext cx="6533706" cy="39433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7142C3-421B-4ED9-9E2D-2E9036F05CEB}"/>
              </a:ext>
            </a:extLst>
          </p:cNvPr>
          <p:cNvSpPr txBox="1"/>
          <p:nvPr/>
        </p:nvSpPr>
        <p:spPr>
          <a:xfrm>
            <a:off x="2933700" y="4638675"/>
            <a:ext cx="6791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adjacent cells——appropriate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459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E17022-8BEC-4858-B0D9-E0748963C16C}"/>
              </a:ext>
            </a:extLst>
          </p:cNvPr>
          <p:cNvSpPr txBox="1"/>
          <p:nvPr/>
        </p:nvSpPr>
        <p:spPr>
          <a:xfrm>
            <a:off x="1104900" y="878742"/>
            <a:ext cx="98297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9.5: Discrete Data</a:t>
            </a:r>
          </a:p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vehicles arriving at the northwest corner of an intersection in a 5-minute period between 7:00 A.M. and 7:05 A.M. was monitored for five workdays over a 20-week period. Table 9.1 shows the resulting data. The first entry in the cable indicates that there were 12 5-minute periods during which zero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vehicles arrived,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periods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duriog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one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vehicle arrived,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508C45-3719-4FBE-9BF5-729978659B08}"/>
              </a:ext>
            </a:extLst>
          </p:cNvPr>
          <p:cNvCxnSpPr/>
          <p:nvPr/>
        </p:nvCxnSpPr>
        <p:spPr>
          <a:xfrm>
            <a:off x="4714875" y="1200150"/>
            <a:ext cx="592455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4DE416E-92EC-46CB-84BE-1286848DB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264138"/>
              </p:ext>
            </p:extLst>
          </p:nvPr>
        </p:nvGraphicFramePr>
        <p:xfrm>
          <a:off x="2219325" y="3295948"/>
          <a:ext cx="7753348" cy="2733375"/>
        </p:xfrm>
        <a:graphic>
          <a:graphicData uri="http://schemas.openxmlformats.org/drawingml/2006/table">
            <a:tbl>
              <a:tblPr firstRow="1" firstCol="1" bandRow="1"/>
              <a:tblGrid>
                <a:gridCol w="1938337">
                  <a:extLst>
                    <a:ext uri="{9D8B030D-6E8A-4147-A177-3AD203B41FA5}">
                      <a16:colId xmlns:a16="http://schemas.microsoft.com/office/drawing/2014/main" val="3898940510"/>
                    </a:ext>
                  </a:extLst>
                </a:gridCol>
                <a:gridCol w="1938337">
                  <a:extLst>
                    <a:ext uri="{9D8B030D-6E8A-4147-A177-3AD203B41FA5}">
                      <a16:colId xmlns:a16="http://schemas.microsoft.com/office/drawing/2014/main" val="2436911375"/>
                    </a:ext>
                  </a:extLst>
                </a:gridCol>
                <a:gridCol w="1938337">
                  <a:extLst>
                    <a:ext uri="{9D8B030D-6E8A-4147-A177-3AD203B41FA5}">
                      <a16:colId xmlns:a16="http://schemas.microsoft.com/office/drawing/2014/main" val="3167171047"/>
                    </a:ext>
                  </a:extLst>
                </a:gridCol>
                <a:gridCol w="1938337">
                  <a:extLst>
                    <a:ext uri="{9D8B030D-6E8A-4147-A177-3AD203B41FA5}">
                      <a16:colId xmlns:a16="http://schemas.microsoft.com/office/drawing/2014/main" val="513708621"/>
                    </a:ext>
                  </a:extLst>
                </a:gridCol>
              </a:tblGrid>
              <a:tr h="387837"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Arrivals per Period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Frequency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Arrivals per Period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Frequency</a:t>
                      </a:r>
                      <a:endParaRPr lang="zh-CN" altLang="zh-CN" sz="18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961584"/>
                  </a:ext>
                </a:extLst>
              </a:tr>
              <a:tr h="390923"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052009"/>
                  </a:ext>
                </a:extLst>
              </a:tr>
              <a:tr h="390923"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335076"/>
                  </a:ext>
                </a:extLst>
              </a:tr>
              <a:tr h="390923"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54159"/>
                  </a:ext>
                </a:extLst>
              </a:tr>
              <a:tr h="390923"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938297"/>
                  </a:ext>
                </a:extLst>
              </a:tr>
              <a:tr h="390923"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440665"/>
                  </a:ext>
                </a:extLst>
              </a:tr>
              <a:tr h="390923"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31670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ADFC23C-AD74-4A1C-90C6-3DD080C6BCC2}"/>
              </a:ext>
            </a:extLst>
          </p:cNvPr>
          <p:cNvSpPr txBox="1"/>
          <p:nvPr/>
        </p:nvSpPr>
        <p:spPr>
          <a:xfrm>
            <a:off x="3367086" y="2926616"/>
            <a:ext cx="545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9.1 Number of Arrivals in a 5-Minute Period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7C4AEF-B3F3-41A3-9726-498C716738C5}"/>
              </a:ext>
            </a:extLst>
          </p:cNvPr>
          <p:cNvSpPr txBox="1"/>
          <p:nvPr/>
        </p:nvSpPr>
        <p:spPr>
          <a:xfrm>
            <a:off x="1933575" y="866775"/>
            <a:ext cx="8791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automobiles is a discrete variable,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there are ample data, so the histogram may have a cell for each possible value in the range of the data. The resulting histogram is shown in Figure 9.4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495AAB-E72D-4077-82AE-0EB75D8934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051049"/>
            <a:ext cx="5619750" cy="3549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A86C1C-527A-4999-8298-9D3ADD6D932C}"/>
              </a:ext>
            </a:extLst>
          </p:cNvPr>
          <p:cNvSpPr txBox="1"/>
          <p:nvPr/>
        </p:nvSpPr>
        <p:spPr>
          <a:xfrm>
            <a:off x="4400550" y="558464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arrivals per period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E2F875-D272-4E1A-801F-AD30F407E976}"/>
              </a:ext>
            </a:extLst>
          </p:cNvPr>
          <p:cNvSpPr txBox="1"/>
          <p:nvPr/>
        </p:nvSpPr>
        <p:spPr>
          <a:xfrm>
            <a:off x="3438525" y="5953977"/>
            <a:ext cx="588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9.4 Histogram of number of arrivals per period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4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D7F100-AB2A-46A3-BA52-C396F2EEAF6C}"/>
              </a:ext>
            </a:extLst>
          </p:cNvPr>
          <p:cNvSpPr txBox="1"/>
          <p:nvPr/>
        </p:nvSpPr>
        <p:spPr>
          <a:xfrm>
            <a:off x="1404937" y="1400175"/>
            <a:ext cx="9382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Chapter 5,some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that arise often in simulation were described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Additionally,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shapes of these distributions were displayed. The purpose of preparing a histogram is to infer a known pdf 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pmf.A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 of distributions is selected on the basis or what might arise in the context being investigated along with the shape of the histogram.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histogram below has shape similar to the pdf in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Figure 5.12,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assumption of a normal distribution would be warranted.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70002">
            <a:extLst>
              <a:ext uri="{FF2B5EF4-FFF2-40B4-BE49-F238E27FC236}">
                <a16:creationId xmlns:a16="http://schemas.microsoft.com/office/drawing/2014/main" id="{F9A2E7A9-56BE-4738-AF26-573228CA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0562" y="506068"/>
            <a:ext cx="438150" cy="546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AC7041-1331-4605-8C53-A43CEA15FC2D}"/>
              </a:ext>
            </a:extLst>
          </p:cNvPr>
          <p:cNvSpPr txBox="1"/>
          <p:nvPr/>
        </p:nvSpPr>
        <p:spPr>
          <a:xfrm>
            <a:off x="1304923" y="590550"/>
            <a:ext cx="735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9.2.2 Selecting the Family of Distribution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40485093-A09E-4247-A4C6-836B14D537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6677517"/>
                  </p:ext>
                </p:extLst>
              </p:nvPr>
            </p:nvGraphicFramePr>
            <p:xfrm>
              <a:off x="1328454" y="3072342"/>
              <a:ext cx="3816350" cy="288078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图表 7">
                <a:extLst>
                  <a:ext uri="{FF2B5EF4-FFF2-40B4-BE49-F238E27FC236}">
                    <a16:creationId xmlns:a16="http://schemas.microsoft.com/office/drawing/2014/main" id="{40485093-A09E-4247-A4C6-836B14D537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8454" y="3072342"/>
                <a:ext cx="3816350" cy="2880783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8CB8F95-57B6-4E1A-B215-3F4FE8933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322" y="3625572"/>
            <a:ext cx="4769474" cy="2232303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DF32F1D5-DB3C-461D-BC59-8A02322C3754}"/>
              </a:ext>
            </a:extLst>
          </p:cNvPr>
          <p:cNvSpPr/>
          <p:nvPr/>
        </p:nvSpPr>
        <p:spPr>
          <a:xfrm>
            <a:off x="4981573" y="4199000"/>
            <a:ext cx="1838327" cy="49000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35A3D5-E118-4ECA-991B-8DD6905EA16D}"/>
              </a:ext>
            </a:extLst>
          </p:cNvPr>
          <p:cNvSpPr txBox="1"/>
          <p:nvPr/>
        </p:nvSpPr>
        <p:spPr>
          <a:xfrm>
            <a:off x="5191125" y="3981450"/>
            <a:ext cx="126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Duducing</a:t>
            </a:r>
            <a:endParaRPr lang="zh-CN" altLang="en-US" sz="20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9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D4726-8F40-4354-8629-095CFBD97228}"/>
              </a:ext>
            </a:extLst>
          </p:cNvPr>
          <p:cNvSpPr txBox="1"/>
          <p:nvPr/>
        </p:nvSpPr>
        <p:spPr>
          <a:xfrm>
            <a:off x="1604962" y="676275"/>
            <a:ext cx="8982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</a:rPr>
              <a:t>There arc literally hundreds of probability distributions that have </a:t>
            </a:r>
            <a:r>
              <a:rPr lang="en-US" altLang="zh-CN" sz="2400">
                <a:latin typeface="Times New Roman" panose="02020603050405020304" pitchFamily="18" charset="0"/>
              </a:rPr>
              <a:t>been created,many </a:t>
            </a:r>
            <a:r>
              <a:rPr lang="en-US" altLang="zh-CN" sz="2400" dirty="0">
                <a:latin typeface="Times New Roman" panose="02020603050405020304" pitchFamily="18" charset="0"/>
              </a:rPr>
              <a:t>were created with some specific physical process in mind. One aid to selecting distributions is to use the physical basis of the distributions as a guide. Here are some examples: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88A42C-FD75-48BD-8C6D-D73DE9E57D7D}"/>
              </a:ext>
            </a:extLst>
          </p:cNvPr>
          <p:cNvSpPr txBox="1"/>
          <p:nvPr/>
        </p:nvSpPr>
        <p:spPr>
          <a:xfrm>
            <a:off x="5886449" y="3058568"/>
            <a:ext cx="4700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Poisson: Models the number of independent events that occur in a fixed amount of time or space.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customers that arrive to a store during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hour,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 number of defects round in 30 square meters of sheet metal.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33736A-E60D-4B15-959D-2EB28991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22135"/>
            <a:ext cx="2571750" cy="35740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B7EC4-277B-4186-AF84-978802411632}"/>
              </a:ext>
            </a:extLst>
          </p:cNvPr>
          <p:cNvSpPr txBox="1"/>
          <p:nvPr/>
        </p:nvSpPr>
        <p:spPr>
          <a:xfrm>
            <a:off x="2809875" y="597237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1380</Words>
  <Application>Microsoft Office PowerPoint</Application>
  <PresentationFormat>宽屏</PresentationFormat>
  <Paragraphs>167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AlibabaPuHuiTiB</vt:lpstr>
      <vt:lpstr>AlibabaPuHuiTiR</vt:lpstr>
      <vt:lpstr>等线</vt:lpstr>
      <vt:lpstr>等线 Light</vt:lpstr>
      <vt:lpstr>Arial</vt:lpstr>
      <vt:lpstr>Cambria Math</vt:lpstr>
      <vt:lpstr>Times New Roman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松枝 清显</dc:creator>
  <cp:lastModifiedBy>松枝 清显</cp:lastModifiedBy>
  <cp:revision>43</cp:revision>
  <dcterms:created xsi:type="dcterms:W3CDTF">2019-10-01T11:41:15Z</dcterms:created>
  <dcterms:modified xsi:type="dcterms:W3CDTF">2019-10-02T14:00:43Z</dcterms:modified>
</cp:coreProperties>
</file>