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2"/>
    <p:sldMasterId id="2147483672" r:id="rId3"/>
  </p:sldMasterIdLst>
  <p:notesMasterIdLst>
    <p:notesMasterId r:id="rId61"/>
  </p:notesMasterIdLst>
  <p:handoutMasterIdLst>
    <p:handoutMasterId r:id="rId62"/>
  </p:handoutMasterIdLst>
  <p:sldIdLst>
    <p:sldId id="561" r:id="rId4"/>
    <p:sldId id="658" r:id="rId5"/>
    <p:sldId id="659" r:id="rId6"/>
    <p:sldId id="663" r:id="rId7"/>
    <p:sldId id="664" r:id="rId8"/>
    <p:sldId id="665" r:id="rId9"/>
    <p:sldId id="667" r:id="rId10"/>
    <p:sldId id="668" r:id="rId11"/>
    <p:sldId id="669" r:id="rId12"/>
    <p:sldId id="715" r:id="rId13"/>
    <p:sldId id="670" r:id="rId14"/>
    <p:sldId id="671" r:id="rId15"/>
    <p:sldId id="672" r:id="rId16"/>
    <p:sldId id="673" r:id="rId17"/>
    <p:sldId id="716" r:id="rId18"/>
    <p:sldId id="674" r:id="rId19"/>
    <p:sldId id="675" r:id="rId20"/>
    <p:sldId id="676" r:id="rId21"/>
    <p:sldId id="677" r:id="rId22"/>
    <p:sldId id="678" r:id="rId23"/>
    <p:sldId id="679" r:id="rId24"/>
    <p:sldId id="680" r:id="rId25"/>
    <p:sldId id="681" r:id="rId26"/>
    <p:sldId id="682" r:id="rId27"/>
    <p:sldId id="683" r:id="rId28"/>
    <p:sldId id="684" r:id="rId29"/>
    <p:sldId id="685" r:id="rId30"/>
    <p:sldId id="686" r:id="rId31"/>
    <p:sldId id="687" r:id="rId32"/>
    <p:sldId id="688" r:id="rId33"/>
    <p:sldId id="689" r:id="rId34"/>
    <p:sldId id="690" r:id="rId35"/>
    <p:sldId id="691" r:id="rId36"/>
    <p:sldId id="692" r:id="rId37"/>
    <p:sldId id="693" r:id="rId38"/>
    <p:sldId id="694" r:id="rId39"/>
    <p:sldId id="695" r:id="rId40"/>
    <p:sldId id="696" r:id="rId41"/>
    <p:sldId id="697" r:id="rId42"/>
    <p:sldId id="698" r:id="rId43"/>
    <p:sldId id="699" r:id="rId44"/>
    <p:sldId id="700" r:id="rId45"/>
    <p:sldId id="701" r:id="rId46"/>
    <p:sldId id="702" r:id="rId47"/>
    <p:sldId id="703" r:id="rId48"/>
    <p:sldId id="704" r:id="rId49"/>
    <p:sldId id="705" r:id="rId50"/>
    <p:sldId id="706" r:id="rId51"/>
    <p:sldId id="707" r:id="rId52"/>
    <p:sldId id="708" r:id="rId53"/>
    <p:sldId id="709" r:id="rId54"/>
    <p:sldId id="710" r:id="rId55"/>
    <p:sldId id="711" r:id="rId56"/>
    <p:sldId id="712" r:id="rId57"/>
    <p:sldId id="713" r:id="rId58"/>
    <p:sldId id="714" r:id="rId59"/>
    <p:sldId id="608" r:id="rId60"/>
  </p:sldIdLst>
  <p:sldSz cx="12192000" cy="6858000"/>
  <p:notesSz cx="6858000" cy="9144000"/>
  <p:custDataLst>
    <p:tags r:id="rId63"/>
  </p:custDataLst>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extLst>
    <p:ext uri="{521415D9-36F7-43E2-AB2F-B90AF26B5E84}">
      <p14:sectionLst xmlns:p14="http://schemas.microsoft.com/office/powerpoint/2010/main">
        <p14:section name="开篇" id="{161DE14D-85B3-4833-9F9F-297294C07DFC}">
          <p14:sldIdLst>
            <p14:sldId id="561"/>
          </p14:sldIdLst>
        </p14:section>
        <p14:section name="建设思路（可行性）" id="{81D8DFC8-80B0-43DA-A0ED-55EAAFA91E8C}">
          <p14:sldIdLst>
            <p14:sldId id="658"/>
          </p14:sldIdLst>
        </p14:section>
        <p14:section name="具体建设方案" id="{60246A18-FAC3-4AD2-97E1-195326CD3FBA}">
          <p14:sldIdLst>
            <p14:sldId id="659"/>
            <p14:sldId id="663"/>
            <p14:sldId id="664"/>
            <p14:sldId id="665"/>
            <p14:sldId id="667"/>
            <p14:sldId id="668"/>
            <p14:sldId id="669"/>
            <p14:sldId id="715"/>
            <p14:sldId id="670"/>
            <p14:sldId id="671"/>
            <p14:sldId id="672"/>
            <p14:sldId id="673"/>
            <p14:sldId id="716"/>
            <p14:sldId id="674"/>
            <p14:sldId id="675"/>
            <p14:sldId id="676"/>
            <p14:sldId id="677"/>
            <p14:sldId id="678"/>
            <p14:sldId id="679"/>
            <p14:sldId id="680"/>
            <p14:sldId id="681"/>
            <p14:sldId id="682"/>
            <p14:sldId id="683"/>
            <p14:sldId id="684"/>
            <p14:sldId id="685"/>
            <p14:sldId id="686"/>
            <p14:sldId id="687"/>
            <p14:sldId id="688"/>
            <p14:sldId id="689"/>
            <p14:sldId id="690"/>
            <p14:sldId id="691"/>
            <p14:sldId id="692"/>
            <p14:sldId id="693"/>
            <p14:sldId id="694"/>
            <p14:sldId id="695"/>
            <p14:sldId id="696"/>
            <p14:sldId id="697"/>
            <p14:sldId id="698"/>
            <p14:sldId id="699"/>
            <p14:sldId id="700"/>
            <p14:sldId id="701"/>
            <p14:sldId id="702"/>
            <p14:sldId id="703"/>
            <p14:sldId id="704"/>
            <p14:sldId id="705"/>
            <p14:sldId id="706"/>
            <p14:sldId id="707"/>
            <p14:sldId id="708"/>
            <p14:sldId id="709"/>
            <p14:sldId id="710"/>
            <p14:sldId id="711"/>
            <p14:sldId id="712"/>
            <p14:sldId id="713"/>
            <p14:sldId id="714"/>
          </p14:sldIdLst>
        </p14:section>
        <p14:section name="补充说明&amp;致谢" id="{49F235C4-DCCB-4713-BABF-A1EA87C899CA}">
          <p14:sldIdLst>
            <p14:sldId id="60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78F"/>
    <a:srgbClr val="B5C6E7"/>
    <a:srgbClr val="FFFFFF"/>
    <a:srgbClr val="424143"/>
    <a:srgbClr val="CBCBCC"/>
    <a:srgbClr val="1BBAEE"/>
    <a:srgbClr val="000000"/>
    <a:srgbClr val="F9F9F9"/>
    <a:srgbClr val="262626"/>
    <a:srgbClr val="D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721" autoAdjust="0"/>
  </p:normalViewPr>
  <p:slideViewPr>
    <p:cSldViewPr snapToGrid="0">
      <p:cViewPr varScale="1">
        <p:scale>
          <a:sx n="60" d="100"/>
          <a:sy n="60" d="100"/>
        </p:scale>
        <p:origin x="1098" y="42"/>
      </p:cViewPr>
      <p:guideLst>
        <p:guide orient="horz" pos="2160"/>
        <p:guide pos="3840"/>
      </p:guideLst>
    </p:cSldViewPr>
  </p:slideViewPr>
  <p:notesTextViewPr>
    <p:cViewPr>
      <p:scale>
        <a:sx n="150" d="100"/>
        <a:sy n="150" d="100"/>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AAC418-0C75-4A05-8B18-9FF4C37D35F2}" type="datetimeFigureOut">
              <a:rPr lang="zh-CN" altLang="en-US" smtClean="0"/>
              <a:t>2018/12/21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588447-6436-4CAE-BC9B-DD8C90977ED3}" type="slidenum">
              <a:rPr lang="zh-CN" altLang="en-US" smtClean="0"/>
              <a:t>‹#›</a:t>
            </a:fld>
            <a:endParaRPr lang="zh-CN" altLang="en-US"/>
          </a:p>
        </p:txBody>
      </p:sp>
    </p:spTree>
    <p:extLst>
      <p:ext uri="{BB962C8B-B14F-4D97-AF65-F5344CB8AC3E}">
        <p14:creationId xmlns:p14="http://schemas.microsoft.com/office/powerpoint/2010/main" val="7512081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1BCA8E2E-D2A0-4B59-A495-8A62646A7B8E}"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9248912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a:solidFill>
              <a:srgbClr val="000000"/>
            </a:solidFill>
            <a:miter/>
          </a:ln>
        </p:spPr>
      </p:sp>
      <p:sp>
        <p:nvSpPr>
          <p:cNvPr id="18435"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solidFill>
                <a:srgbClr val="FF0000"/>
              </a:solidFill>
            </a:endParaRPr>
          </a:p>
        </p:txBody>
      </p:sp>
      <p:sp>
        <p:nvSpPr>
          <p:cNvPr id="2" name="灯片编号占位符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BCA8E2E-D2A0-4B59-A495-8A62646A7B8E}"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1</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688682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a:solidFill>
              <a:srgbClr val="000000"/>
            </a:solidFill>
            <a:miter/>
          </a:ln>
        </p:spPr>
      </p:sp>
      <p:sp>
        <p:nvSpPr>
          <p:cNvPr id="4813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2" name="灯片编号占位符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BCA8E2E-D2A0-4B59-A495-8A62646A7B8E}"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57</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36317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684297C-A677-4DD6-8863-64D1DC78E98D}"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2018/12/21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36D7BF-BFF6-458B-BA07-82B8919636E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0AE8BBB-FD54-4695-A095-349B2DC9C83E}"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2018/12/21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36D7BF-BFF6-458B-BA07-82B8919636E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B68AA56-8935-457E-9E49-30D317415507}"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2018/12/21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36D7BF-BFF6-458B-BA07-82B8919636E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03F5F05-B6EC-4799-AE01-A0CD7D3706F9}" type="datetime1">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2018/12/21</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BE5AA05-78D7-475B-8E4B-D5235374EDAB}" type="datetime1">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2018/12/21</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DEE97AC-9FFB-4056-848D-166D5366AE2C}" type="datetime1">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2018/12/21</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FD43FCA-DF5C-44D4-B20C-739DCD976B55}" type="datetime1">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2018/12/21</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883F05D-388B-44E5-B3F1-957F25DC684E}" type="datetime1">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2018/12/21</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5D053A2-C601-4862-B47D-52F34FC0CC4E}" type="datetime1">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2018/12/21</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3F6ABA3-231E-4F6D-9DDF-F68EFAC1F54F}" type="datetime1">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2018/12/21</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D7EBA45-F91F-4697-AD76-8CEDA9CE1A3F}" type="datetime1">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2018/12/21</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4E5AA1E-56BA-4129-8E16-18F7BC6E7DE9}"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2018/12/21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36D7BF-BFF6-458B-BA07-82B8919636E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25B54EC-8C3C-49C4-83A1-7A7EF87D0E28}" type="datetime1">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2018/12/21</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99051AA-8E77-4444-A3D4-E67AF81C0C0E}" type="datetime1">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2018/12/21</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04130FE-16D3-49B6-A7B3-1A9CFC74F306}" type="datetime1">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2018/12/21</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7" name="日期占位符 3"/>
          <p:cNvSpPr>
            <a:spLocks noGrp="1"/>
          </p:cNvSpPr>
          <p:nvPr>
            <p:ph type="dt" sz="half" idx="2"/>
          </p:nvPr>
        </p:nvSpPr>
        <p:spPr bwMode="auto">
          <a:xfrm>
            <a:off x="609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algn="l" defTabSz="914400" rtl="0" eaLnBrk="1" fontAlgn="auto" latinLnBrk="0" hangingPunct="1">
              <a:lnSpc>
                <a:spcPct val="100000"/>
              </a:lnSpc>
              <a:spcBef>
                <a:spcPts val="0"/>
              </a:spcBef>
              <a:spcAft>
                <a:spcPts val="0"/>
              </a:spcAft>
              <a:buClrTx/>
              <a:buSzTx/>
              <a:buFontTx/>
              <a:buNone/>
              <a:defRPr/>
            </a:pPr>
            <a:fld id="{59B5EE8B-9BF7-4F58-9951-B59AE0207EF3}" type="datetime1">
              <a:rPr kumimoji="0" lang="zh-CN" altLang="en-US" b="0" i="0" kern="1200" cap="none" spc="0" normalizeH="0" baseline="0" noProof="0" smtClean="0">
                <a:latin typeface="+mn-lt"/>
                <a:ea typeface="+mn-ea"/>
                <a:cs typeface="+mn-cs"/>
              </a:rPr>
              <a:t>2018/12/21</a:t>
            </a:fld>
            <a:endParaRPr kumimoji="0" lang="zh-CN" altLang="en-US" sz="1800" b="0" i="0" kern="1200" cap="none" spc="0" normalizeH="0" baseline="0" noProof="0">
              <a:solidFill>
                <a:srgbClr val="000000"/>
              </a:solidFill>
              <a:latin typeface="+mn-lt"/>
              <a:ea typeface="+mn-ea"/>
              <a:cs typeface="+mn-cs"/>
            </a:endParaRPr>
          </a:p>
        </p:txBody>
      </p:sp>
      <p:sp>
        <p:nvSpPr>
          <p:cNvPr id="8" name="页脚占位符 4"/>
          <p:cNvSpPr>
            <a:spLocks noGrp="1"/>
          </p:cNvSpPr>
          <p:nvPr>
            <p:ph type="ftr" sz="quarter" idx="3"/>
          </p:nvPr>
        </p:nvSpPr>
        <p:spPr bwMode="auto">
          <a:xfrm>
            <a:off x="4165600" y="6356350"/>
            <a:ext cx="3860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zh-CN" b="0" i="0" kern="1200" cap="none" spc="0" normalizeH="0" baseline="0" noProof="0">
              <a:latin typeface="+mn-lt"/>
              <a:ea typeface="+mn-ea"/>
              <a:cs typeface="+mn-cs"/>
            </a:endParaRPr>
          </a:p>
        </p:txBody>
      </p:sp>
      <p:sp>
        <p:nvSpPr>
          <p:cNvPr id="9" name="灯片编号占位符 5"/>
          <p:cNvSpPr>
            <a:spLocks noGrp="1"/>
          </p:cNvSpPr>
          <p:nvPr>
            <p:ph type="sldNum" sz="quarter" idx="4"/>
          </p:nvPr>
        </p:nvSpPr>
        <p:spPr bwMode="auto">
          <a:xfrm>
            <a:off x="8737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fld id="{2118A097-062D-48E5-8E1E-771DFD38A47B}" type="slidenum">
              <a:rPr kumimoji="0" lang="zh-CN" altLang="en-US" b="0" i="0" kern="1200" cap="none" spc="0" normalizeH="0" baseline="0" noProof="0">
                <a:latin typeface="+mn-lt"/>
                <a:ea typeface="+mn-ea"/>
                <a:cs typeface="+mn-cs"/>
              </a:rPr>
              <a:t>‹#›</a:t>
            </a:fld>
            <a:endParaRPr kumimoji="0" lang="zh-CN" altLang="en-US" sz="1800" b="0" i="0" kern="1200" cap="none" spc="0" normalizeH="0" baseline="0" noProof="0">
              <a:solidFill>
                <a:srgbClr val="000000"/>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bwMode="auto">
          <a:xfrm>
            <a:off x="609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algn="l" defTabSz="914400" rtl="0" eaLnBrk="1" fontAlgn="auto" latinLnBrk="0" hangingPunct="1">
              <a:lnSpc>
                <a:spcPct val="100000"/>
              </a:lnSpc>
              <a:spcBef>
                <a:spcPts val="0"/>
              </a:spcBef>
              <a:spcAft>
                <a:spcPts val="0"/>
              </a:spcAft>
              <a:buClrTx/>
              <a:buSzTx/>
              <a:buFontTx/>
              <a:buNone/>
              <a:defRPr/>
            </a:pPr>
            <a:fld id="{8018C133-A31E-4AA2-9445-BE7FA4761C2F}" type="datetime1">
              <a:rPr kumimoji="0" lang="zh-CN" altLang="en-US" b="0" i="0" kern="1200" cap="none" spc="0" normalizeH="0" baseline="0" noProof="0" smtClean="0">
                <a:latin typeface="+mn-lt"/>
                <a:ea typeface="+mn-ea"/>
                <a:cs typeface="+mn-cs"/>
              </a:rPr>
              <a:t>2018/12/21</a:t>
            </a:fld>
            <a:endParaRPr kumimoji="0" lang="zh-CN" altLang="en-US" sz="1800" b="0" i="0" kern="1200" cap="none" spc="0" normalizeH="0" baseline="0" noProof="0">
              <a:solidFill>
                <a:srgbClr val="000000"/>
              </a:solidFill>
              <a:latin typeface="+mn-lt"/>
              <a:ea typeface="+mn-ea"/>
              <a:cs typeface="+mn-cs"/>
            </a:endParaRPr>
          </a:p>
        </p:txBody>
      </p:sp>
      <p:sp>
        <p:nvSpPr>
          <p:cNvPr id="8" name="页脚占位符 4"/>
          <p:cNvSpPr>
            <a:spLocks noGrp="1"/>
          </p:cNvSpPr>
          <p:nvPr>
            <p:ph type="ftr" sz="quarter" idx="3"/>
          </p:nvPr>
        </p:nvSpPr>
        <p:spPr bwMode="auto">
          <a:xfrm>
            <a:off x="4165600" y="6356350"/>
            <a:ext cx="3860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zh-CN" b="0" i="0" kern="1200" cap="none" spc="0" normalizeH="0" baseline="0" noProof="0">
              <a:latin typeface="+mn-lt"/>
              <a:ea typeface="+mn-ea"/>
              <a:cs typeface="+mn-cs"/>
            </a:endParaRPr>
          </a:p>
        </p:txBody>
      </p:sp>
      <p:sp>
        <p:nvSpPr>
          <p:cNvPr id="9" name="灯片编号占位符 5"/>
          <p:cNvSpPr>
            <a:spLocks noGrp="1"/>
          </p:cNvSpPr>
          <p:nvPr>
            <p:ph type="sldNum" sz="quarter" idx="4"/>
          </p:nvPr>
        </p:nvSpPr>
        <p:spPr bwMode="auto">
          <a:xfrm>
            <a:off x="8737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fld id="{826F2C12-B72B-40A0-AB0A-4A327BA79324}" type="slidenum">
              <a:rPr kumimoji="0" lang="zh-CN" altLang="en-US" b="0" i="0" kern="1200" cap="none" spc="0" normalizeH="0" baseline="0" noProof="0">
                <a:latin typeface="+mn-lt"/>
                <a:ea typeface="+mn-ea"/>
                <a:cs typeface="+mn-cs"/>
              </a:rPr>
              <a:t>‹#›</a:t>
            </a:fld>
            <a:endParaRPr kumimoji="0" lang="zh-CN" altLang="en-US" sz="1800" b="0" i="0" kern="1200" cap="none" spc="0" normalizeH="0" baseline="0" noProof="0">
              <a:solidFill>
                <a:srgbClr val="000000"/>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7" name="日期占位符 3"/>
          <p:cNvSpPr>
            <a:spLocks noGrp="1"/>
          </p:cNvSpPr>
          <p:nvPr>
            <p:ph type="dt" sz="half" idx="2"/>
          </p:nvPr>
        </p:nvSpPr>
        <p:spPr bwMode="auto">
          <a:xfrm>
            <a:off x="609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algn="l" defTabSz="914400" rtl="0" eaLnBrk="1" fontAlgn="auto" latinLnBrk="0" hangingPunct="1">
              <a:lnSpc>
                <a:spcPct val="100000"/>
              </a:lnSpc>
              <a:spcBef>
                <a:spcPts val="0"/>
              </a:spcBef>
              <a:spcAft>
                <a:spcPts val="0"/>
              </a:spcAft>
              <a:buClrTx/>
              <a:buSzTx/>
              <a:buFontTx/>
              <a:buNone/>
              <a:defRPr/>
            </a:pPr>
            <a:fld id="{5CE0848C-E8D4-45F3-9211-5D7BA385DA4D}" type="datetime1">
              <a:rPr kumimoji="0" lang="zh-CN" altLang="en-US" b="0" i="0" kern="1200" cap="none" spc="0" normalizeH="0" baseline="0" noProof="0" smtClean="0">
                <a:latin typeface="+mn-lt"/>
                <a:ea typeface="+mn-ea"/>
                <a:cs typeface="+mn-cs"/>
              </a:rPr>
              <a:t>2018/12/21</a:t>
            </a:fld>
            <a:endParaRPr kumimoji="0" lang="zh-CN" altLang="en-US" sz="1800" b="0" i="0" kern="1200" cap="none" spc="0" normalizeH="0" baseline="0" noProof="0">
              <a:solidFill>
                <a:srgbClr val="000000"/>
              </a:solidFill>
              <a:latin typeface="+mn-lt"/>
              <a:ea typeface="+mn-ea"/>
              <a:cs typeface="+mn-cs"/>
            </a:endParaRPr>
          </a:p>
        </p:txBody>
      </p:sp>
      <p:sp>
        <p:nvSpPr>
          <p:cNvPr id="8" name="页脚占位符 4"/>
          <p:cNvSpPr>
            <a:spLocks noGrp="1"/>
          </p:cNvSpPr>
          <p:nvPr>
            <p:ph type="ftr" sz="quarter" idx="3"/>
          </p:nvPr>
        </p:nvSpPr>
        <p:spPr bwMode="auto">
          <a:xfrm>
            <a:off x="4165600" y="6356350"/>
            <a:ext cx="3860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zh-CN" b="0" i="0" kern="1200" cap="none" spc="0" normalizeH="0" baseline="0" noProof="0">
              <a:latin typeface="+mn-lt"/>
              <a:ea typeface="+mn-ea"/>
              <a:cs typeface="+mn-cs"/>
            </a:endParaRPr>
          </a:p>
        </p:txBody>
      </p:sp>
      <p:sp>
        <p:nvSpPr>
          <p:cNvPr id="9" name="灯片编号占位符 5"/>
          <p:cNvSpPr>
            <a:spLocks noGrp="1"/>
          </p:cNvSpPr>
          <p:nvPr>
            <p:ph type="sldNum" sz="quarter" idx="4"/>
          </p:nvPr>
        </p:nvSpPr>
        <p:spPr bwMode="auto">
          <a:xfrm>
            <a:off x="8737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fld id="{02E8328B-C2FC-477F-A6D3-766EB3B594C1}" type="slidenum">
              <a:rPr kumimoji="0" lang="zh-CN" altLang="en-US" b="0" i="0" kern="1200" cap="none" spc="0" normalizeH="0" baseline="0" noProof="0">
                <a:latin typeface="+mn-lt"/>
                <a:ea typeface="+mn-ea"/>
                <a:cs typeface="+mn-cs"/>
              </a:rPr>
              <a:t>‹#›</a:t>
            </a:fld>
            <a:endParaRPr kumimoji="0" lang="zh-CN" altLang="en-US" sz="1800" b="0" i="0" kern="1200" cap="none" spc="0" normalizeH="0" baseline="0" noProof="0">
              <a:solidFill>
                <a:srgbClr val="000000"/>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p:cNvSpPr>
          <p:nvPr>
            <p:ph type="dt" sz="half" idx="12"/>
          </p:nvPr>
        </p:nvSpPr>
        <p:spPr bwMode="auto">
          <a:xfrm>
            <a:off x="609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algn="l" defTabSz="914400" rtl="0" eaLnBrk="1" fontAlgn="auto" latinLnBrk="0" hangingPunct="1">
              <a:lnSpc>
                <a:spcPct val="100000"/>
              </a:lnSpc>
              <a:spcBef>
                <a:spcPts val="0"/>
              </a:spcBef>
              <a:spcAft>
                <a:spcPts val="0"/>
              </a:spcAft>
              <a:buClrTx/>
              <a:buSzTx/>
              <a:buFontTx/>
              <a:buNone/>
              <a:defRPr/>
            </a:pPr>
            <a:fld id="{C8110C89-04CD-4AB3-A4F6-D7A2C2CC0BA2}" type="datetime1">
              <a:rPr kumimoji="0" lang="zh-CN" altLang="en-US" b="0" i="0" kern="1200" cap="none" spc="0" normalizeH="0" baseline="0" noProof="0" smtClean="0">
                <a:latin typeface="+mn-lt"/>
                <a:ea typeface="+mn-ea"/>
                <a:cs typeface="+mn-cs"/>
              </a:rPr>
              <a:t>2018/12/21</a:t>
            </a:fld>
            <a:endParaRPr kumimoji="0" lang="zh-CN" altLang="en-US" sz="1800" b="0" i="0" kern="1200" cap="none" spc="0" normalizeH="0" baseline="0" noProof="0">
              <a:solidFill>
                <a:srgbClr val="000000"/>
              </a:solidFill>
              <a:latin typeface="+mn-lt"/>
              <a:ea typeface="+mn-ea"/>
              <a:cs typeface="+mn-cs"/>
            </a:endParaRPr>
          </a:p>
        </p:txBody>
      </p:sp>
      <p:sp>
        <p:nvSpPr>
          <p:cNvPr id="8" name="页脚占位符 5"/>
          <p:cNvSpPr>
            <a:spLocks noGrp="1"/>
          </p:cNvSpPr>
          <p:nvPr>
            <p:ph type="ftr" sz="quarter" idx="3"/>
          </p:nvPr>
        </p:nvSpPr>
        <p:spPr bwMode="auto">
          <a:xfrm>
            <a:off x="4165600" y="6356350"/>
            <a:ext cx="3860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zh-CN" b="0" i="0" kern="1200" cap="none" spc="0" normalizeH="0" baseline="0" noProof="0">
              <a:latin typeface="+mn-lt"/>
              <a:ea typeface="+mn-ea"/>
              <a:cs typeface="+mn-cs"/>
            </a:endParaRPr>
          </a:p>
        </p:txBody>
      </p:sp>
      <p:sp>
        <p:nvSpPr>
          <p:cNvPr id="9" name="灯片编号占位符 6"/>
          <p:cNvSpPr>
            <a:spLocks noGrp="1"/>
          </p:cNvSpPr>
          <p:nvPr>
            <p:ph type="sldNum" sz="quarter" idx="4"/>
          </p:nvPr>
        </p:nvSpPr>
        <p:spPr bwMode="auto">
          <a:xfrm>
            <a:off x="8737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fld id="{14560F4C-FA47-46B9-835B-B4D33BDBD5D8}" type="slidenum">
              <a:rPr kumimoji="0" lang="zh-CN" altLang="en-US" b="0" i="0" kern="1200" cap="none" spc="0" normalizeH="0" baseline="0" noProof="0">
                <a:latin typeface="+mn-lt"/>
                <a:ea typeface="+mn-ea"/>
                <a:cs typeface="+mn-cs"/>
              </a:rPr>
              <a:t>‹#›</a:t>
            </a:fld>
            <a:endParaRPr kumimoji="0" lang="zh-CN" altLang="en-US" sz="1800" b="0" i="0" kern="1200" cap="none" spc="0" normalizeH="0" baseline="0" noProof="0">
              <a:solidFill>
                <a:srgbClr val="000000"/>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2"/>
          </p:nvPr>
        </p:nvSpPr>
        <p:spPr bwMode="auto">
          <a:xfrm>
            <a:off x="609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algn="l" defTabSz="914400" rtl="0" eaLnBrk="1" fontAlgn="auto" latinLnBrk="0" hangingPunct="1">
              <a:lnSpc>
                <a:spcPct val="100000"/>
              </a:lnSpc>
              <a:spcBef>
                <a:spcPts val="0"/>
              </a:spcBef>
              <a:spcAft>
                <a:spcPts val="0"/>
              </a:spcAft>
              <a:buClrTx/>
              <a:buSzTx/>
              <a:buFontTx/>
              <a:buNone/>
              <a:defRPr/>
            </a:pPr>
            <a:fld id="{78BC34E2-3C5C-4409-BBEE-5594FB39EAB4}" type="datetime1">
              <a:rPr kumimoji="0" lang="zh-CN" altLang="en-US" b="0" i="0" kern="1200" cap="none" spc="0" normalizeH="0" baseline="0" noProof="0" smtClean="0">
                <a:latin typeface="+mn-lt"/>
                <a:ea typeface="+mn-ea"/>
                <a:cs typeface="+mn-cs"/>
              </a:rPr>
              <a:t>2018/12/21</a:t>
            </a:fld>
            <a:endParaRPr kumimoji="0" lang="zh-CN" altLang="en-US" sz="1800" b="0" i="0" kern="1200" cap="none" spc="0" normalizeH="0" baseline="0" noProof="0">
              <a:solidFill>
                <a:srgbClr val="000000"/>
              </a:solidFill>
              <a:latin typeface="+mn-lt"/>
              <a:ea typeface="+mn-ea"/>
              <a:cs typeface="+mn-cs"/>
            </a:endParaRPr>
          </a:p>
        </p:txBody>
      </p:sp>
      <p:sp>
        <p:nvSpPr>
          <p:cNvPr id="8" name="页脚占位符 7"/>
          <p:cNvSpPr>
            <a:spLocks noGrp="1"/>
          </p:cNvSpPr>
          <p:nvPr>
            <p:ph type="ftr" sz="quarter" idx="13"/>
          </p:nvPr>
        </p:nvSpPr>
        <p:spPr bwMode="auto">
          <a:xfrm>
            <a:off x="4165600" y="6356350"/>
            <a:ext cx="3860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zh-CN" b="0" i="0" kern="1200" cap="none" spc="0" normalizeH="0" baseline="0" noProof="0">
              <a:latin typeface="+mn-lt"/>
              <a:ea typeface="+mn-ea"/>
              <a:cs typeface="+mn-cs"/>
            </a:endParaRPr>
          </a:p>
        </p:txBody>
      </p:sp>
      <p:sp>
        <p:nvSpPr>
          <p:cNvPr id="9" name="灯片编号占位符 8"/>
          <p:cNvSpPr>
            <a:spLocks noGrp="1"/>
          </p:cNvSpPr>
          <p:nvPr>
            <p:ph type="sldNum" sz="quarter" idx="14"/>
          </p:nvPr>
        </p:nvSpPr>
        <p:spPr bwMode="auto">
          <a:xfrm>
            <a:off x="8737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fld id="{6633BB10-75F4-48E3-9E30-19DF10C11616}" type="slidenum">
              <a:rPr kumimoji="0" lang="zh-CN" altLang="en-US" b="0" i="0" kern="1200" cap="none" spc="0" normalizeH="0" baseline="0" noProof="0">
                <a:latin typeface="+mn-lt"/>
                <a:ea typeface="+mn-ea"/>
                <a:cs typeface="+mn-cs"/>
              </a:rPr>
              <a:t>‹#›</a:t>
            </a:fld>
            <a:endParaRPr kumimoji="0" lang="zh-CN" altLang="en-US" sz="1800" b="0" i="0" kern="1200" cap="none" spc="0" normalizeH="0" baseline="0" noProof="0">
              <a:solidFill>
                <a:srgbClr val="000000"/>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日期占位符 2"/>
          <p:cNvSpPr>
            <a:spLocks noGrp="1"/>
          </p:cNvSpPr>
          <p:nvPr>
            <p:ph type="dt" sz="half" idx="2"/>
          </p:nvPr>
        </p:nvSpPr>
        <p:spPr bwMode="auto">
          <a:xfrm>
            <a:off x="609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algn="l" defTabSz="914400" rtl="0" eaLnBrk="1" fontAlgn="auto" latinLnBrk="0" hangingPunct="1">
              <a:lnSpc>
                <a:spcPct val="100000"/>
              </a:lnSpc>
              <a:spcBef>
                <a:spcPts val="0"/>
              </a:spcBef>
              <a:spcAft>
                <a:spcPts val="0"/>
              </a:spcAft>
              <a:buClrTx/>
              <a:buSzTx/>
              <a:buFontTx/>
              <a:buNone/>
              <a:defRPr/>
            </a:pPr>
            <a:fld id="{2D4085CB-3D75-43DF-9199-0F41FA64AFEC}" type="datetime1">
              <a:rPr kumimoji="0" lang="zh-CN" altLang="en-US" b="0" i="0" kern="1200" cap="none" spc="0" normalizeH="0" baseline="0" noProof="0" smtClean="0">
                <a:latin typeface="+mn-lt"/>
                <a:ea typeface="+mn-ea"/>
                <a:cs typeface="+mn-cs"/>
              </a:rPr>
              <a:t>2018/12/21</a:t>
            </a:fld>
            <a:endParaRPr kumimoji="0" lang="zh-CN" altLang="en-US" sz="1800" b="0" i="0" kern="1200" cap="none" spc="0" normalizeH="0" baseline="0" noProof="0">
              <a:solidFill>
                <a:srgbClr val="000000"/>
              </a:solidFill>
              <a:latin typeface="+mn-lt"/>
              <a:ea typeface="+mn-ea"/>
              <a:cs typeface="+mn-cs"/>
            </a:endParaRPr>
          </a:p>
        </p:txBody>
      </p:sp>
      <p:sp>
        <p:nvSpPr>
          <p:cNvPr id="8" name="页脚占位符 3"/>
          <p:cNvSpPr>
            <a:spLocks noGrp="1"/>
          </p:cNvSpPr>
          <p:nvPr>
            <p:ph type="ftr" sz="quarter" idx="3"/>
          </p:nvPr>
        </p:nvSpPr>
        <p:spPr bwMode="auto">
          <a:xfrm>
            <a:off x="4165600" y="6356350"/>
            <a:ext cx="3860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zh-CN" b="0" i="0" kern="1200" cap="none" spc="0" normalizeH="0" baseline="0" noProof="0">
              <a:latin typeface="+mn-lt"/>
              <a:ea typeface="+mn-ea"/>
              <a:cs typeface="+mn-cs"/>
            </a:endParaRPr>
          </a:p>
        </p:txBody>
      </p:sp>
      <p:sp>
        <p:nvSpPr>
          <p:cNvPr id="9" name="灯片编号占位符 4"/>
          <p:cNvSpPr>
            <a:spLocks noGrp="1"/>
          </p:cNvSpPr>
          <p:nvPr>
            <p:ph type="sldNum" sz="quarter" idx="4"/>
          </p:nvPr>
        </p:nvSpPr>
        <p:spPr bwMode="auto">
          <a:xfrm>
            <a:off x="8737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fld id="{04E79859-01AD-46B4-9C22-EFA1FF002B2A}" type="slidenum">
              <a:rPr kumimoji="0" lang="zh-CN" altLang="en-US" b="0" i="0" kern="1200" cap="none" spc="0" normalizeH="0" baseline="0" noProof="0">
                <a:latin typeface="+mn-lt"/>
                <a:ea typeface="+mn-ea"/>
                <a:cs typeface="+mn-cs"/>
              </a:rPr>
              <a:t>‹#›</a:t>
            </a:fld>
            <a:endParaRPr kumimoji="0" lang="zh-CN" altLang="en-US" sz="1800" b="0" i="0" kern="1200" cap="none" spc="0" normalizeH="0" baseline="0" noProof="0">
              <a:solidFill>
                <a:srgbClr val="000000"/>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bwMode="auto">
          <a:xfrm>
            <a:off x="609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algn="l" defTabSz="914400" rtl="0" eaLnBrk="1" fontAlgn="auto" latinLnBrk="0" hangingPunct="1">
              <a:lnSpc>
                <a:spcPct val="100000"/>
              </a:lnSpc>
              <a:spcBef>
                <a:spcPts val="0"/>
              </a:spcBef>
              <a:spcAft>
                <a:spcPts val="0"/>
              </a:spcAft>
              <a:buClrTx/>
              <a:buSzTx/>
              <a:buFontTx/>
              <a:buNone/>
              <a:defRPr/>
            </a:pPr>
            <a:fld id="{D29FB192-4C09-493C-BF51-23D4B65B93DA}" type="datetime1">
              <a:rPr kumimoji="0" lang="zh-CN" altLang="en-US" b="0" i="0" kern="1200" cap="none" spc="0" normalizeH="0" baseline="0" noProof="0" smtClean="0">
                <a:latin typeface="+mn-lt"/>
                <a:ea typeface="+mn-ea"/>
                <a:cs typeface="+mn-cs"/>
              </a:rPr>
              <a:t>2018/12/21</a:t>
            </a:fld>
            <a:endParaRPr kumimoji="0" lang="zh-CN" altLang="en-US" sz="1800" b="0" i="0" kern="1200" cap="none" spc="0" normalizeH="0" baseline="0" noProof="0">
              <a:solidFill>
                <a:srgbClr val="000000"/>
              </a:solidFill>
              <a:latin typeface="+mn-lt"/>
              <a:ea typeface="+mn-ea"/>
              <a:cs typeface="+mn-cs"/>
            </a:endParaRPr>
          </a:p>
        </p:txBody>
      </p:sp>
      <p:sp>
        <p:nvSpPr>
          <p:cNvPr id="8" name="页脚占位符 2"/>
          <p:cNvSpPr>
            <a:spLocks noGrp="1"/>
          </p:cNvSpPr>
          <p:nvPr>
            <p:ph type="ftr" sz="quarter" idx="3"/>
          </p:nvPr>
        </p:nvSpPr>
        <p:spPr bwMode="auto">
          <a:xfrm>
            <a:off x="4165600" y="6356350"/>
            <a:ext cx="3860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zh-CN" b="0" i="0" kern="1200" cap="none" spc="0" normalizeH="0" baseline="0" noProof="0">
              <a:latin typeface="+mn-lt"/>
              <a:ea typeface="+mn-ea"/>
              <a:cs typeface="+mn-cs"/>
            </a:endParaRPr>
          </a:p>
        </p:txBody>
      </p:sp>
      <p:sp>
        <p:nvSpPr>
          <p:cNvPr id="9" name="灯片编号占位符 3"/>
          <p:cNvSpPr>
            <a:spLocks noGrp="1"/>
          </p:cNvSpPr>
          <p:nvPr>
            <p:ph type="sldNum" sz="quarter" idx="4"/>
          </p:nvPr>
        </p:nvSpPr>
        <p:spPr bwMode="auto">
          <a:xfrm>
            <a:off x="8737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fld id="{98E81EA6-D686-474B-B742-ED002B7EFD5C}" type="slidenum">
              <a:rPr kumimoji="0" lang="zh-CN" altLang="en-US" b="0" i="0" kern="1200" cap="none" spc="0" normalizeH="0" baseline="0" noProof="0">
                <a:latin typeface="+mn-lt"/>
                <a:ea typeface="+mn-ea"/>
                <a:cs typeface="+mn-cs"/>
              </a:rPr>
              <a:t>‹#›</a:t>
            </a:fld>
            <a:endParaRPr kumimoji="0" lang="zh-CN" altLang="en-US" sz="1800" b="0" i="0" kern="1200" cap="none" spc="0" normalizeH="0" baseline="0" noProof="0">
              <a:solidFill>
                <a:srgbClr val="000000"/>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2409C36-7E5F-4835-86CF-DB39AC434674}"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2018/12/21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36D7BF-BFF6-458B-BA07-82B8919636E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7" name="日期占位符 4"/>
          <p:cNvSpPr>
            <a:spLocks noGrp="1"/>
          </p:cNvSpPr>
          <p:nvPr>
            <p:ph type="dt" sz="half" idx="12"/>
          </p:nvPr>
        </p:nvSpPr>
        <p:spPr bwMode="auto">
          <a:xfrm>
            <a:off x="609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algn="l" defTabSz="914400" rtl="0" eaLnBrk="1" fontAlgn="auto" latinLnBrk="0" hangingPunct="1">
              <a:lnSpc>
                <a:spcPct val="100000"/>
              </a:lnSpc>
              <a:spcBef>
                <a:spcPts val="0"/>
              </a:spcBef>
              <a:spcAft>
                <a:spcPts val="0"/>
              </a:spcAft>
              <a:buClrTx/>
              <a:buSzTx/>
              <a:buFontTx/>
              <a:buNone/>
              <a:defRPr/>
            </a:pPr>
            <a:fld id="{7362BA9D-9668-4912-95B0-8A5BDFB98FB8}" type="datetime1">
              <a:rPr kumimoji="0" lang="zh-CN" altLang="en-US" b="0" i="0" kern="1200" cap="none" spc="0" normalizeH="0" baseline="0" noProof="0" smtClean="0">
                <a:latin typeface="+mn-lt"/>
                <a:ea typeface="+mn-ea"/>
                <a:cs typeface="+mn-cs"/>
              </a:rPr>
              <a:t>2018/12/21</a:t>
            </a:fld>
            <a:endParaRPr kumimoji="0" lang="zh-CN" altLang="en-US" sz="1800" b="0" i="0" kern="1200" cap="none" spc="0" normalizeH="0" baseline="0" noProof="0">
              <a:solidFill>
                <a:srgbClr val="000000"/>
              </a:solidFill>
              <a:latin typeface="+mn-lt"/>
              <a:ea typeface="+mn-ea"/>
              <a:cs typeface="+mn-cs"/>
            </a:endParaRPr>
          </a:p>
        </p:txBody>
      </p:sp>
      <p:sp>
        <p:nvSpPr>
          <p:cNvPr id="8" name="页脚占位符 5"/>
          <p:cNvSpPr>
            <a:spLocks noGrp="1"/>
          </p:cNvSpPr>
          <p:nvPr>
            <p:ph type="ftr" sz="quarter" idx="3"/>
          </p:nvPr>
        </p:nvSpPr>
        <p:spPr bwMode="auto">
          <a:xfrm>
            <a:off x="4165600" y="6356350"/>
            <a:ext cx="3860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zh-CN" b="0" i="0" kern="1200" cap="none" spc="0" normalizeH="0" baseline="0" noProof="0">
              <a:latin typeface="+mn-lt"/>
              <a:ea typeface="+mn-ea"/>
              <a:cs typeface="+mn-cs"/>
            </a:endParaRPr>
          </a:p>
        </p:txBody>
      </p:sp>
      <p:sp>
        <p:nvSpPr>
          <p:cNvPr id="9" name="灯片编号占位符 6"/>
          <p:cNvSpPr>
            <a:spLocks noGrp="1"/>
          </p:cNvSpPr>
          <p:nvPr>
            <p:ph type="sldNum" sz="quarter" idx="4"/>
          </p:nvPr>
        </p:nvSpPr>
        <p:spPr bwMode="auto">
          <a:xfrm>
            <a:off x="8737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fld id="{0228DE5D-AFCC-4D9E-A207-5D577F6CC259}" type="slidenum">
              <a:rPr kumimoji="0" lang="zh-CN" altLang="en-US" b="0" i="0" kern="1200" cap="none" spc="0" normalizeH="0" baseline="0" noProof="0">
                <a:latin typeface="+mn-lt"/>
                <a:ea typeface="+mn-ea"/>
                <a:cs typeface="+mn-cs"/>
              </a:rPr>
              <a:t>‹#›</a:t>
            </a:fld>
            <a:endParaRPr kumimoji="0" lang="zh-CN" altLang="en-US" sz="1800" b="0" i="0" kern="1200" cap="none" spc="0" normalizeH="0" baseline="0" noProof="0">
              <a:solidFill>
                <a:srgbClr val="000000"/>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7" name="日期占位符 4"/>
          <p:cNvSpPr>
            <a:spLocks noGrp="1"/>
          </p:cNvSpPr>
          <p:nvPr>
            <p:ph type="dt" sz="half" idx="12"/>
          </p:nvPr>
        </p:nvSpPr>
        <p:spPr bwMode="auto">
          <a:xfrm>
            <a:off x="609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algn="l" defTabSz="914400" rtl="0" eaLnBrk="1" fontAlgn="auto" latinLnBrk="0" hangingPunct="1">
              <a:lnSpc>
                <a:spcPct val="100000"/>
              </a:lnSpc>
              <a:spcBef>
                <a:spcPts val="0"/>
              </a:spcBef>
              <a:spcAft>
                <a:spcPts val="0"/>
              </a:spcAft>
              <a:buClrTx/>
              <a:buSzTx/>
              <a:buFontTx/>
              <a:buNone/>
              <a:defRPr/>
            </a:pPr>
            <a:fld id="{3D8E947A-E860-4799-AE6E-547BBDAC35E3}" type="datetime1">
              <a:rPr kumimoji="0" lang="zh-CN" altLang="en-US" b="0" i="0" kern="1200" cap="none" spc="0" normalizeH="0" baseline="0" noProof="0" smtClean="0">
                <a:latin typeface="+mn-lt"/>
                <a:ea typeface="+mn-ea"/>
                <a:cs typeface="+mn-cs"/>
              </a:rPr>
              <a:t>2018/12/21</a:t>
            </a:fld>
            <a:endParaRPr kumimoji="0" lang="zh-CN" altLang="en-US" sz="1800" b="0" i="0" kern="1200" cap="none" spc="0" normalizeH="0" baseline="0" noProof="0">
              <a:solidFill>
                <a:srgbClr val="000000"/>
              </a:solidFill>
              <a:latin typeface="+mn-lt"/>
              <a:ea typeface="+mn-ea"/>
              <a:cs typeface="+mn-cs"/>
            </a:endParaRPr>
          </a:p>
        </p:txBody>
      </p:sp>
      <p:sp>
        <p:nvSpPr>
          <p:cNvPr id="8" name="页脚占位符 5"/>
          <p:cNvSpPr>
            <a:spLocks noGrp="1"/>
          </p:cNvSpPr>
          <p:nvPr>
            <p:ph type="ftr" sz="quarter" idx="3"/>
          </p:nvPr>
        </p:nvSpPr>
        <p:spPr bwMode="auto">
          <a:xfrm>
            <a:off x="4165600" y="6356350"/>
            <a:ext cx="3860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zh-CN" b="0" i="0" kern="1200" cap="none" spc="0" normalizeH="0" baseline="0" noProof="0">
              <a:latin typeface="+mn-lt"/>
              <a:ea typeface="+mn-ea"/>
              <a:cs typeface="+mn-cs"/>
            </a:endParaRPr>
          </a:p>
        </p:txBody>
      </p:sp>
      <p:sp>
        <p:nvSpPr>
          <p:cNvPr id="9" name="灯片编号占位符 6"/>
          <p:cNvSpPr>
            <a:spLocks noGrp="1"/>
          </p:cNvSpPr>
          <p:nvPr>
            <p:ph type="sldNum" sz="quarter" idx="4"/>
          </p:nvPr>
        </p:nvSpPr>
        <p:spPr bwMode="auto">
          <a:xfrm>
            <a:off x="8737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fld id="{0B35FE46-E351-41D1-BEF8-77A0636CFFE5}" type="slidenum">
              <a:rPr kumimoji="0" lang="zh-CN" altLang="en-US" b="0" i="0" kern="1200" cap="none" spc="0" normalizeH="0" baseline="0" noProof="0">
                <a:latin typeface="+mn-lt"/>
                <a:ea typeface="+mn-ea"/>
                <a:cs typeface="+mn-cs"/>
              </a:rPr>
              <a:t>‹#›</a:t>
            </a:fld>
            <a:endParaRPr kumimoji="0" lang="zh-CN" altLang="en-US" sz="1800" b="0" i="0" kern="1200" cap="none" spc="0" normalizeH="0" baseline="0" noProof="0">
              <a:solidFill>
                <a:srgbClr val="000000"/>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bwMode="auto">
          <a:xfrm>
            <a:off x="609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algn="l" defTabSz="914400" rtl="0" eaLnBrk="1" fontAlgn="auto" latinLnBrk="0" hangingPunct="1">
              <a:lnSpc>
                <a:spcPct val="100000"/>
              </a:lnSpc>
              <a:spcBef>
                <a:spcPts val="0"/>
              </a:spcBef>
              <a:spcAft>
                <a:spcPts val="0"/>
              </a:spcAft>
              <a:buClrTx/>
              <a:buSzTx/>
              <a:buFontTx/>
              <a:buNone/>
              <a:defRPr/>
            </a:pPr>
            <a:fld id="{1967A047-5861-4209-91E0-630EA27D136F}" type="datetime1">
              <a:rPr kumimoji="0" lang="zh-CN" altLang="en-US" b="0" i="0" kern="1200" cap="none" spc="0" normalizeH="0" baseline="0" noProof="0" smtClean="0">
                <a:latin typeface="+mn-lt"/>
                <a:ea typeface="+mn-ea"/>
                <a:cs typeface="+mn-cs"/>
              </a:rPr>
              <a:t>2018/12/21</a:t>
            </a:fld>
            <a:endParaRPr kumimoji="0" lang="zh-CN" altLang="en-US" sz="1800" b="0" i="0" kern="1200" cap="none" spc="0" normalizeH="0" baseline="0" noProof="0">
              <a:solidFill>
                <a:srgbClr val="000000"/>
              </a:solidFill>
              <a:latin typeface="+mn-lt"/>
              <a:ea typeface="+mn-ea"/>
              <a:cs typeface="+mn-cs"/>
            </a:endParaRPr>
          </a:p>
        </p:txBody>
      </p:sp>
      <p:sp>
        <p:nvSpPr>
          <p:cNvPr id="8" name="页脚占位符 4"/>
          <p:cNvSpPr>
            <a:spLocks noGrp="1"/>
          </p:cNvSpPr>
          <p:nvPr>
            <p:ph type="ftr" sz="quarter" idx="3"/>
          </p:nvPr>
        </p:nvSpPr>
        <p:spPr bwMode="auto">
          <a:xfrm>
            <a:off x="4165600" y="6356350"/>
            <a:ext cx="3860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zh-CN" b="0" i="0" kern="1200" cap="none" spc="0" normalizeH="0" baseline="0" noProof="0">
              <a:latin typeface="+mn-lt"/>
              <a:ea typeface="+mn-ea"/>
              <a:cs typeface="+mn-cs"/>
            </a:endParaRPr>
          </a:p>
        </p:txBody>
      </p:sp>
      <p:sp>
        <p:nvSpPr>
          <p:cNvPr id="9" name="灯片编号占位符 5"/>
          <p:cNvSpPr>
            <a:spLocks noGrp="1"/>
          </p:cNvSpPr>
          <p:nvPr>
            <p:ph type="sldNum" sz="quarter" idx="4"/>
          </p:nvPr>
        </p:nvSpPr>
        <p:spPr bwMode="auto">
          <a:xfrm>
            <a:off x="8737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fld id="{F055422B-F7BB-471A-BA69-C06D6DFAC9C7}" type="slidenum">
              <a:rPr kumimoji="0" lang="zh-CN" altLang="en-US" b="0" i="0" kern="1200" cap="none" spc="0" normalizeH="0" baseline="0" noProof="0">
                <a:latin typeface="+mn-lt"/>
                <a:ea typeface="+mn-ea"/>
                <a:cs typeface="+mn-cs"/>
              </a:rPr>
              <a:t>‹#›</a:t>
            </a:fld>
            <a:endParaRPr kumimoji="0" lang="zh-CN" altLang="en-US" sz="1800" b="0" i="0" kern="1200" cap="none" spc="0" normalizeH="0" baseline="0" noProof="0">
              <a:solidFill>
                <a:srgbClr val="000000"/>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bwMode="auto">
          <a:xfrm>
            <a:off x="609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algn="l" defTabSz="914400" rtl="0" eaLnBrk="1" fontAlgn="auto" latinLnBrk="0" hangingPunct="1">
              <a:lnSpc>
                <a:spcPct val="100000"/>
              </a:lnSpc>
              <a:spcBef>
                <a:spcPts val="0"/>
              </a:spcBef>
              <a:spcAft>
                <a:spcPts val="0"/>
              </a:spcAft>
              <a:buClrTx/>
              <a:buSzTx/>
              <a:buFontTx/>
              <a:buNone/>
              <a:defRPr/>
            </a:pPr>
            <a:fld id="{5CD645F3-4118-41B1-9875-31BB23BAA479}" type="datetime1">
              <a:rPr kumimoji="0" lang="zh-CN" altLang="en-US" b="0" i="0" kern="1200" cap="none" spc="0" normalizeH="0" baseline="0" noProof="0" smtClean="0">
                <a:latin typeface="+mn-lt"/>
                <a:ea typeface="+mn-ea"/>
                <a:cs typeface="+mn-cs"/>
              </a:rPr>
              <a:t>2018/12/21</a:t>
            </a:fld>
            <a:endParaRPr kumimoji="0" lang="zh-CN" altLang="en-US" sz="1800" b="0" i="0" kern="1200" cap="none" spc="0" normalizeH="0" baseline="0" noProof="0">
              <a:solidFill>
                <a:srgbClr val="000000"/>
              </a:solidFill>
              <a:latin typeface="+mn-lt"/>
              <a:ea typeface="+mn-ea"/>
              <a:cs typeface="+mn-cs"/>
            </a:endParaRPr>
          </a:p>
        </p:txBody>
      </p:sp>
      <p:sp>
        <p:nvSpPr>
          <p:cNvPr id="8" name="页脚占位符 4"/>
          <p:cNvSpPr>
            <a:spLocks noGrp="1"/>
          </p:cNvSpPr>
          <p:nvPr>
            <p:ph type="ftr" sz="quarter" idx="3"/>
          </p:nvPr>
        </p:nvSpPr>
        <p:spPr bwMode="auto">
          <a:xfrm>
            <a:off x="4165600" y="6356350"/>
            <a:ext cx="3860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zh-CN" b="0" i="0" kern="1200" cap="none" spc="0" normalizeH="0" baseline="0" noProof="0">
              <a:latin typeface="+mn-lt"/>
              <a:ea typeface="+mn-ea"/>
              <a:cs typeface="+mn-cs"/>
            </a:endParaRPr>
          </a:p>
        </p:txBody>
      </p:sp>
      <p:sp>
        <p:nvSpPr>
          <p:cNvPr id="9" name="灯片编号占位符 5"/>
          <p:cNvSpPr>
            <a:spLocks noGrp="1"/>
          </p:cNvSpPr>
          <p:nvPr>
            <p:ph type="sldNum" sz="quarter" idx="4"/>
          </p:nvPr>
        </p:nvSpPr>
        <p:spPr bwMode="auto">
          <a:xfrm>
            <a:off x="8737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fld id="{5B76A2FD-3F12-42E7-8B08-EE5BE7AE9D94}" type="slidenum">
              <a:rPr kumimoji="0" lang="zh-CN" altLang="en-US" b="0" i="0" kern="1200" cap="none" spc="0" normalizeH="0" baseline="0" noProof="0">
                <a:latin typeface="+mn-lt"/>
                <a:ea typeface="+mn-ea"/>
                <a:cs typeface="+mn-cs"/>
              </a:rPr>
              <a:t>‹#›</a:t>
            </a:fld>
            <a:endParaRPr kumimoji="0" lang="zh-CN" altLang="en-US" sz="1800" b="0" i="0" kern="1200" cap="none" spc="0" normalizeH="0" baseline="0" noProof="0">
              <a:solidFill>
                <a:srgbClr val="000000"/>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自定义版式">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7" name="日期占位符 2"/>
          <p:cNvSpPr>
            <a:spLocks noGrp="1"/>
          </p:cNvSpPr>
          <p:nvPr>
            <p:ph type="dt" sz="half" idx="2"/>
          </p:nvPr>
        </p:nvSpPr>
        <p:spPr bwMode="auto">
          <a:xfrm>
            <a:off x="609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algn="l" defTabSz="914400" rtl="0" eaLnBrk="1" fontAlgn="auto" latinLnBrk="0" hangingPunct="1">
              <a:lnSpc>
                <a:spcPct val="100000"/>
              </a:lnSpc>
              <a:spcBef>
                <a:spcPts val="0"/>
              </a:spcBef>
              <a:spcAft>
                <a:spcPts val="0"/>
              </a:spcAft>
              <a:buClrTx/>
              <a:buSzTx/>
              <a:buFontTx/>
              <a:buNone/>
              <a:defRPr/>
            </a:pPr>
            <a:fld id="{36274F47-848B-4827-B180-1F930F1995B5}" type="datetime1">
              <a:rPr kumimoji="0" lang="zh-CN" altLang="en-US" b="0" i="0" kern="1200" cap="none" spc="0" normalizeH="0" baseline="0" noProof="0" smtClean="0">
                <a:latin typeface="+mn-lt"/>
                <a:ea typeface="+mn-ea"/>
                <a:cs typeface="+mn-cs"/>
              </a:rPr>
              <a:t>2018/12/21</a:t>
            </a:fld>
            <a:endParaRPr kumimoji="0" lang="zh-CN" altLang="en-US" sz="1800" b="0" i="0" kern="1200" cap="none" spc="0" normalizeH="0" baseline="0" noProof="0">
              <a:solidFill>
                <a:srgbClr val="000000"/>
              </a:solidFill>
              <a:latin typeface="+mn-lt"/>
              <a:ea typeface="+mn-ea"/>
              <a:cs typeface="+mn-cs"/>
            </a:endParaRPr>
          </a:p>
        </p:txBody>
      </p:sp>
      <p:sp>
        <p:nvSpPr>
          <p:cNvPr id="8" name="页脚占位符 3"/>
          <p:cNvSpPr>
            <a:spLocks noGrp="1"/>
          </p:cNvSpPr>
          <p:nvPr>
            <p:ph type="ftr" sz="quarter" idx="3"/>
          </p:nvPr>
        </p:nvSpPr>
        <p:spPr bwMode="auto">
          <a:xfrm>
            <a:off x="4165600" y="6356350"/>
            <a:ext cx="3860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zh-CN" b="0" i="0" kern="1200" cap="none" spc="0" normalizeH="0" baseline="0" noProof="0">
              <a:latin typeface="+mn-lt"/>
              <a:ea typeface="+mn-ea"/>
              <a:cs typeface="+mn-cs"/>
            </a:endParaRPr>
          </a:p>
        </p:txBody>
      </p:sp>
      <p:sp>
        <p:nvSpPr>
          <p:cNvPr id="9" name="灯片编号占位符 4"/>
          <p:cNvSpPr>
            <a:spLocks noGrp="1"/>
          </p:cNvSpPr>
          <p:nvPr>
            <p:ph type="sldNum" sz="quarter" idx="4"/>
          </p:nvPr>
        </p:nvSpPr>
        <p:spPr bwMode="auto">
          <a:xfrm>
            <a:off x="8737600" y="6356350"/>
            <a:ext cx="28448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indent="0" defTabSz="914400" rtl="0" eaLnBrk="1" fontAlgn="auto" latinLnBrk="0" hangingPunct="1">
              <a:lnSpc>
                <a:spcPct val="100000"/>
              </a:lnSpc>
              <a:spcBef>
                <a:spcPts val="0"/>
              </a:spcBef>
              <a:spcAft>
                <a:spcPts val="0"/>
              </a:spcAft>
              <a:buClrTx/>
              <a:buSzTx/>
              <a:buFontTx/>
              <a:buNone/>
              <a:defRPr/>
            </a:pPr>
            <a:fld id="{EFDD46ED-41F2-47B0-A28B-1983303CB3EE}" type="slidenum">
              <a:rPr kumimoji="0" lang="zh-CN" altLang="en-US" b="0" i="0" kern="1200" cap="none" spc="0" normalizeH="0" baseline="0" noProof="0">
                <a:latin typeface="+mn-lt"/>
                <a:ea typeface="+mn-ea"/>
                <a:cs typeface="+mn-cs"/>
              </a:rPr>
              <a:t>‹#›</a:t>
            </a:fld>
            <a:endParaRPr kumimoji="0" lang="zh-CN" altLang="en-US" sz="1800" b="0" i="0" kern="1200" cap="none" spc="0" normalizeH="0" baseline="0" noProof="0">
              <a:solidFill>
                <a:srgbClr val="000000"/>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C07F751-29D7-4255-94C7-1D0259D67456}"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2018/12/21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36D7BF-BFF6-458B-BA07-82B8919636E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5A58274-745F-469F-8B7B-480C1907E3FE}"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2018/12/21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36D7BF-BFF6-458B-BA07-82B8919636E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5A85362-D5DB-4F34-8B03-A818B8D172F5}"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2018/12/21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36D7BF-BFF6-458B-BA07-82B8919636E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D127205-6626-4644-87D6-16742CF27D76}"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2018/12/21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36D7BF-BFF6-458B-BA07-82B8919636E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BC3CEF3-8955-4E7E-9CBD-9E205BB84A28}"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2018/12/21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36D7BF-BFF6-458B-BA07-82B8919636E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06E0B39-D3FC-467E-9462-147AC04E03E1}"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2018/12/21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36D7BF-BFF6-458B-BA07-82B8919636E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26C8579-0011-4428-954B-97A97FF7AB6E}"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2018/12/21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136D7BF-BFF6-458B-BA07-82B8919636E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2051" name="文本占位符 2"/>
          <p:cNvSpPr>
            <a:spLocks noGrp="1"/>
          </p:cNvSpPr>
          <p:nvPr>
            <p:ph type="body" idx="1"/>
          </p:nvPr>
        </p:nvSpPr>
        <p:spPr>
          <a:xfrm>
            <a:off x="609600" y="1600200"/>
            <a:ext cx="109728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5A710DA-867B-43EC-93A2-30344850F508}" type="datetime1">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2018/12/21</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3075" name="文本占位符 2"/>
          <p:cNvSpPr>
            <a:spLocks noGrp="1"/>
          </p:cNvSpPr>
          <p:nvPr>
            <p:ph type="body" idx="1"/>
          </p:nvPr>
        </p:nvSpPr>
        <p:spPr>
          <a:xfrm>
            <a:off x="609600" y="1600200"/>
            <a:ext cx="109728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E948F9-3266-4176-BCC3-A03D399E64C4}"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2018/12/21</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4087E23-C9F0-487B-8E50-98EFFB390224}"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hf hdr="0" ftr="0" dt="0"/>
  <p:txStyles>
    <p:title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 xmlns:a16="http://schemas.microsoft.com/office/drawing/2014/main" id="{ECF00DB2-CCC0-4053-B331-6C21A83444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5714" y="0"/>
            <a:ext cx="5143500" cy="6858000"/>
          </a:xfrm>
          <a:prstGeom prst="rect">
            <a:avLst/>
          </a:prstGeom>
        </p:spPr>
      </p:pic>
      <p:grpSp>
        <p:nvGrpSpPr>
          <p:cNvPr id="17411" name="组合 16"/>
          <p:cNvGrpSpPr/>
          <p:nvPr/>
        </p:nvGrpSpPr>
        <p:grpSpPr>
          <a:xfrm>
            <a:off x="500063" y="400050"/>
            <a:ext cx="5276850" cy="769938"/>
            <a:chOff x="551541" y="694873"/>
            <a:chExt cx="5277759" cy="771072"/>
          </a:xfrm>
        </p:grpSpPr>
        <p:sp>
          <p:nvSpPr>
            <p:cNvPr id="5" name="矩形 4"/>
            <p:cNvSpPr/>
            <p:nvPr/>
          </p:nvSpPr>
          <p:spPr>
            <a:xfrm>
              <a:off x="663122" y="694873"/>
              <a:ext cx="5099958" cy="771072"/>
            </a:xfrm>
            <a:custGeom>
              <a:avLst/>
              <a:gdLst>
                <a:gd name="connsiteX0" fmla="*/ 0 w 2298700"/>
                <a:gd name="connsiteY0" fmla="*/ 0 h 495300"/>
                <a:gd name="connsiteX1" fmla="*/ 2298700 w 2298700"/>
                <a:gd name="connsiteY1" fmla="*/ 0 h 495300"/>
                <a:gd name="connsiteX2" fmla="*/ 2298700 w 2298700"/>
                <a:gd name="connsiteY2" fmla="*/ 495300 h 495300"/>
                <a:gd name="connsiteX3" fmla="*/ 0 w 2298700"/>
                <a:gd name="connsiteY3" fmla="*/ 495300 h 495300"/>
                <a:gd name="connsiteX4" fmla="*/ 0 w 2298700"/>
                <a:gd name="connsiteY4" fmla="*/ 0 h 495300"/>
                <a:gd name="connsiteX0-1" fmla="*/ 0 w 4185558"/>
                <a:gd name="connsiteY0-2" fmla="*/ 0 h 1148443"/>
                <a:gd name="connsiteX1-3" fmla="*/ 2298700 w 4185558"/>
                <a:gd name="connsiteY1-4" fmla="*/ 0 h 1148443"/>
                <a:gd name="connsiteX2-5" fmla="*/ 4185558 w 4185558"/>
                <a:gd name="connsiteY2-6" fmla="*/ 1148443 h 1148443"/>
                <a:gd name="connsiteX3-7" fmla="*/ 0 w 4185558"/>
                <a:gd name="connsiteY3-8" fmla="*/ 495300 h 1148443"/>
                <a:gd name="connsiteX4-9" fmla="*/ 0 w 4185558"/>
                <a:gd name="connsiteY4-10" fmla="*/ 0 h 1148443"/>
                <a:gd name="connsiteX0-11" fmla="*/ 0 w 4737100"/>
                <a:gd name="connsiteY0-12" fmla="*/ 0 h 1148443"/>
                <a:gd name="connsiteX1-13" fmla="*/ 4737100 w 4737100"/>
                <a:gd name="connsiteY1-14" fmla="*/ 246743 h 1148443"/>
                <a:gd name="connsiteX2-15" fmla="*/ 4185558 w 4737100"/>
                <a:gd name="connsiteY2-16" fmla="*/ 1148443 h 1148443"/>
                <a:gd name="connsiteX3-17" fmla="*/ 0 w 4737100"/>
                <a:gd name="connsiteY3-18" fmla="*/ 495300 h 1148443"/>
                <a:gd name="connsiteX4-19" fmla="*/ 0 w 4737100"/>
                <a:gd name="connsiteY4-20" fmla="*/ 0 h 1148443"/>
                <a:gd name="connsiteX0-21" fmla="*/ 0 w 4737100"/>
                <a:gd name="connsiteY0-22" fmla="*/ 0 h 1148443"/>
                <a:gd name="connsiteX1-23" fmla="*/ 4737100 w 4737100"/>
                <a:gd name="connsiteY1-24" fmla="*/ 246743 h 1148443"/>
                <a:gd name="connsiteX2-25" fmla="*/ 4185558 w 4737100"/>
                <a:gd name="connsiteY2-26" fmla="*/ 1148443 h 1148443"/>
                <a:gd name="connsiteX3-27" fmla="*/ 174171 w 4737100"/>
                <a:gd name="connsiteY3-28" fmla="*/ 1090386 h 1148443"/>
                <a:gd name="connsiteX4-29" fmla="*/ 0 w 4737100"/>
                <a:gd name="connsiteY4-30" fmla="*/ 0 h 1148443"/>
                <a:gd name="connsiteX0-31" fmla="*/ 0 w 4664529"/>
                <a:gd name="connsiteY0-32" fmla="*/ 58057 h 901700"/>
                <a:gd name="connsiteX1-33" fmla="*/ 4664529 w 4664529"/>
                <a:gd name="connsiteY1-34" fmla="*/ 0 h 901700"/>
                <a:gd name="connsiteX2-35" fmla="*/ 4112987 w 4664529"/>
                <a:gd name="connsiteY2-36" fmla="*/ 901700 h 901700"/>
                <a:gd name="connsiteX3-37" fmla="*/ 101600 w 4664529"/>
                <a:gd name="connsiteY3-38" fmla="*/ 843643 h 901700"/>
                <a:gd name="connsiteX4-39" fmla="*/ 0 w 4664529"/>
                <a:gd name="connsiteY4-40" fmla="*/ 58057 h 901700"/>
                <a:gd name="connsiteX0-41" fmla="*/ 0 w 4664529"/>
                <a:gd name="connsiteY0-42" fmla="*/ 58057 h 901700"/>
                <a:gd name="connsiteX1-43" fmla="*/ 4664529 w 4664529"/>
                <a:gd name="connsiteY1-44" fmla="*/ 0 h 901700"/>
                <a:gd name="connsiteX2-45" fmla="*/ 4112987 w 4664529"/>
                <a:gd name="connsiteY2-46" fmla="*/ 901700 h 901700"/>
                <a:gd name="connsiteX3-47" fmla="*/ 406400 w 4664529"/>
                <a:gd name="connsiteY3-48" fmla="*/ 771072 h 901700"/>
                <a:gd name="connsiteX4-49" fmla="*/ 0 w 4664529"/>
                <a:gd name="connsiteY4-50" fmla="*/ 58057 h 901700"/>
                <a:gd name="connsiteX0-51" fmla="*/ 0 w 5099958"/>
                <a:gd name="connsiteY0-52" fmla="*/ 58057 h 771072"/>
                <a:gd name="connsiteX1-53" fmla="*/ 4664529 w 5099958"/>
                <a:gd name="connsiteY1-54" fmla="*/ 0 h 771072"/>
                <a:gd name="connsiteX2-55" fmla="*/ 5099958 w 5099958"/>
                <a:gd name="connsiteY2-56" fmla="*/ 509814 h 771072"/>
                <a:gd name="connsiteX3-57" fmla="*/ 406400 w 5099958"/>
                <a:gd name="connsiteY3-58" fmla="*/ 771072 h 771072"/>
                <a:gd name="connsiteX4-59" fmla="*/ 0 w 5099958"/>
                <a:gd name="connsiteY4-60" fmla="*/ 58057 h 7710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99958" h="771072">
                  <a:moveTo>
                    <a:pt x="0" y="58057"/>
                  </a:moveTo>
                  <a:lnTo>
                    <a:pt x="4664529" y="0"/>
                  </a:lnTo>
                  <a:lnTo>
                    <a:pt x="5099958" y="509814"/>
                  </a:lnTo>
                  <a:lnTo>
                    <a:pt x="406400" y="771072"/>
                  </a:lnTo>
                  <a:lnTo>
                    <a:pt x="0" y="58057"/>
                  </a:lnTo>
                  <a:close/>
                </a:path>
              </a:pathLst>
            </a:cu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2" name="矩形 1"/>
            <p:cNvSpPr/>
            <p:nvPr/>
          </p:nvSpPr>
          <p:spPr>
            <a:xfrm>
              <a:off x="551541" y="835310"/>
              <a:ext cx="5277759" cy="625929"/>
            </a:xfrm>
            <a:custGeom>
              <a:avLst/>
              <a:gdLst>
                <a:gd name="connsiteX0" fmla="*/ 0 w 5321300"/>
                <a:gd name="connsiteY0" fmla="*/ 0 h 495300"/>
                <a:gd name="connsiteX1" fmla="*/ 5321300 w 5321300"/>
                <a:gd name="connsiteY1" fmla="*/ 0 h 495300"/>
                <a:gd name="connsiteX2" fmla="*/ 5321300 w 5321300"/>
                <a:gd name="connsiteY2" fmla="*/ 495300 h 495300"/>
                <a:gd name="connsiteX3" fmla="*/ 0 w 5321300"/>
                <a:gd name="connsiteY3" fmla="*/ 495300 h 495300"/>
                <a:gd name="connsiteX4" fmla="*/ 0 w 5321300"/>
                <a:gd name="connsiteY4" fmla="*/ 0 h 495300"/>
                <a:gd name="connsiteX0-1" fmla="*/ 0 w 5321300"/>
                <a:gd name="connsiteY0-2" fmla="*/ 0 h 582386"/>
                <a:gd name="connsiteX1-3" fmla="*/ 5321300 w 5321300"/>
                <a:gd name="connsiteY1-4" fmla="*/ 0 h 582386"/>
                <a:gd name="connsiteX2-5" fmla="*/ 5321300 w 5321300"/>
                <a:gd name="connsiteY2-6" fmla="*/ 495300 h 582386"/>
                <a:gd name="connsiteX3-7" fmla="*/ 0 w 5321300"/>
                <a:gd name="connsiteY3-8" fmla="*/ 582386 h 582386"/>
                <a:gd name="connsiteX4-9" fmla="*/ 0 w 5321300"/>
                <a:gd name="connsiteY4-10" fmla="*/ 0 h 582386"/>
                <a:gd name="connsiteX0-11" fmla="*/ 0 w 5393872"/>
                <a:gd name="connsiteY0-12" fmla="*/ 0 h 625929"/>
                <a:gd name="connsiteX1-13" fmla="*/ 5393872 w 5393872"/>
                <a:gd name="connsiteY1-14" fmla="*/ 43543 h 625929"/>
                <a:gd name="connsiteX2-15" fmla="*/ 5393872 w 5393872"/>
                <a:gd name="connsiteY2-16" fmla="*/ 538843 h 625929"/>
                <a:gd name="connsiteX3-17" fmla="*/ 72572 w 5393872"/>
                <a:gd name="connsiteY3-18" fmla="*/ 625929 h 625929"/>
                <a:gd name="connsiteX4-19" fmla="*/ 0 w 5393872"/>
                <a:gd name="connsiteY4-20" fmla="*/ 0 h 625929"/>
                <a:gd name="connsiteX0-21" fmla="*/ 0 w 5393872"/>
                <a:gd name="connsiteY0-22" fmla="*/ 0 h 611415"/>
                <a:gd name="connsiteX1-23" fmla="*/ 5393872 w 5393872"/>
                <a:gd name="connsiteY1-24" fmla="*/ 43543 h 611415"/>
                <a:gd name="connsiteX2-25" fmla="*/ 5393872 w 5393872"/>
                <a:gd name="connsiteY2-26" fmla="*/ 538843 h 611415"/>
                <a:gd name="connsiteX3-27" fmla="*/ 0 w 5393872"/>
                <a:gd name="connsiteY3-28" fmla="*/ 611415 h 611415"/>
                <a:gd name="connsiteX4-29" fmla="*/ 0 w 5393872"/>
                <a:gd name="connsiteY4-30" fmla="*/ 0 h 611415"/>
                <a:gd name="connsiteX0-31" fmla="*/ 0 w 5393872"/>
                <a:gd name="connsiteY0-32" fmla="*/ 14514 h 625929"/>
                <a:gd name="connsiteX1-33" fmla="*/ 4929415 w 5393872"/>
                <a:gd name="connsiteY1-34" fmla="*/ 0 h 625929"/>
                <a:gd name="connsiteX2-35" fmla="*/ 5393872 w 5393872"/>
                <a:gd name="connsiteY2-36" fmla="*/ 553357 h 625929"/>
                <a:gd name="connsiteX3-37" fmla="*/ 0 w 5393872"/>
                <a:gd name="connsiteY3-38" fmla="*/ 625929 h 625929"/>
                <a:gd name="connsiteX4-39" fmla="*/ 0 w 5393872"/>
                <a:gd name="connsiteY4-40" fmla="*/ 14514 h 625929"/>
                <a:gd name="connsiteX0-41" fmla="*/ 0 w 5118101"/>
                <a:gd name="connsiteY0-42" fmla="*/ 14514 h 625929"/>
                <a:gd name="connsiteX1-43" fmla="*/ 4929415 w 5118101"/>
                <a:gd name="connsiteY1-44" fmla="*/ 0 h 625929"/>
                <a:gd name="connsiteX2-45" fmla="*/ 5118101 w 5118101"/>
                <a:gd name="connsiteY2-46" fmla="*/ 625929 h 625929"/>
                <a:gd name="connsiteX3-47" fmla="*/ 0 w 5118101"/>
                <a:gd name="connsiteY3-48" fmla="*/ 625929 h 625929"/>
                <a:gd name="connsiteX4-49" fmla="*/ 0 w 5118101"/>
                <a:gd name="connsiteY4-50" fmla="*/ 14514 h 625929"/>
                <a:gd name="connsiteX0-51" fmla="*/ 159658 w 5277759"/>
                <a:gd name="connsiteY0-52" fmla="*/ 14514 h 625929"/>
                <a:gd name="connsiteX1-53" fmla="*/ 5089073 w 5277759"/>
                <a:gd name="connsiteY1-54" fmla="*/ 0 h 625929"/>
                <a:gd name="connsiteX2-55" fmla="*/ 5277759 w 5277759"/>
                <a:gd name="connsiteY2-56" fmla="*/ 625929 h 625929"/>
                <a:gd name="connsiteX3-57" fmla="*/ 0 w 5277759"/>
                <a:gd name="connsiteY3-58" fmla="*/ 524329 h 625929"/>
                <a:gd name="connsiteX4-59" fmla="*/ 159658 w 5277759"/>
                <a:gd name="connsiteY4-60" fmla="*/ 14514 h 6259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77759" h="625929">
                  <a:moveTo>
                    <a:pt x="159658" y="14514"/>
                  </a:moveTo>
                  <a:lnTo>
                    <a:pt x="5089073" y="0"/>
                  </a:lnTo>
                  <a:lnTo>
                    <a:pt x="5277759" y="625929"/>
                  </a:lnTo>
                  <a:lnTo>
                    <a:pt x="0" y="524329"/>
                  </a:lnTo>
                  <a:lnTo>
                    <a:pt x="159658" y="14514"/>
                  </a:lnTo>
                  <a:close/>
                </a:path>
              </a:pathLst>
            </a:cu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17417" name="文本框 5"/>
            <p:cNvSpPr txBox="1"/>
            <p:nvPr/>
          </p:nvSpPr>
          <p:spPr>
            <a:xfrm>
              <a:off x="1137556" y="902927"/>
              <a:ext cx="4445000" cy="461665"/>
            </a:xfrm>
            <a:prstGeom prst="rect">
              <a:avLst/>
            </a:prstGeom>
            <a:noFill/>
            <a:ln w="9525">
              <a:noFill/>
            </a:ln>
          </p:spPr>
          <p:txBody>
            <a:bodyPr>
              <a:spAutoFit/>
            </a:bodyPr>
            <a:lstStyle/>
            <a:p>
              <a:pPr lvl="0" eaLnBrk="1" hangingPunct="1"/>
              <a:r>
                <a:rPr lang="zh-CN" altLang="en-US" sz="2400" b="1" dirty="0">
                  <a:solidFill>
                    <a:schemeClr val="bg1"/>
                  </a:solidFill>
                  <a:latin typeface="+mn-lt"/>
                  <a:ea typeface="+mn-ea"/>
                  <a:cs typeface="+mn-ea"/>
                  <a:sym typeface="+mn-lt"/>
                </a:rPr>
                <a:t>国家医疗保障局</a:t>
              </a:r>
            </a:p>
          </p:txBody>
        </p:sp>
      </p:grpSp>
      <p:sp>
        <p:nvSpPr>
          <p:cNvPr id="17412" name="文本框 25"/>
          <p:cNvSpPr txBox="1"/>
          <p:nvPr/>
        </p:nvSpPr>
        <p:spPr>
          <a:xfrm>
            <a:off x="611625" y="2356393"/>
            <a:ext cx="5165288" cy="1446550"/>
          </a:xfrm>
          <a:prstGeom prst="rect">
            <a:avLst/>
          </a:prstGeom>
          <a:noFill/>
          <a:ln w="9525">
            <a:noFill/>
          </a:ln>
        </p:spPr>
        <p:txBody>
          <a:bodyPr wrap="square">
            <a:spAutoFit/>
          </a:bodyPr>
          <a:lstStyle/>
          <a:p>
            <a:pPr lvl="0" algn="r" eaLnBrk="1" hangingPunct="1"/>
            <a:r>
              <a:rPr lang="zh-CN" altLang="en-US" sz="4400" b="1" dirty="0" smtClean="0">
                <a:solidFill>
                  <a:srgbClr val="18478F"/>
                </a:solidFill>
                <a:latin typeface="+mn-lt"/>
                <a:ea typeface="+mn-ea"/>
                <a:cs typeface="+mn-ea"/>
                <a:sym typeface="+mn-lt"/>
              </a:rPr>
              <a:t>医疗</a:t>
            </a:r>
            <a:r>
              <a:rPr lang="zh-CN" altLang="en-US" sz="4400" b="1" dirty="0">
                <a:solidFill>
                  <a:srgbClr val="18478F"/>
                </a:solidFill>
                <a:latin typeface="+mn-lt"/>
                <a:ea typeface="+mn-ea"/>
                <a:cs typeface="+mn-ea"/>
                <a:sym typeface="+mn-lt"/>
              </a:rPr>
              <a:t>保障信息平台需求规格</a:t>
            </a:r>
            <a:r>
              <a:rPr lang="zh-CN" altLang="en-US" sz="4400" b="1" dirty="0" smtClean="0">
                <a:solidFill>
                  <a:srgbClr val="18478F"/>
                </a:solidFill>
                <a:latin typeface="+mn-lt"/>
                <a:ea typeface="+mn-ea"/>
                <a:cs typeface="+mn-ea"/>
                <a:sym typeface="+mn-lt"/>
              </a:rPr>
              <a:t>说明书</a:t>
            </a:r>
            <a:endParaRPr lang="zh-CN" altLang="en-US" b="1" dirty="0">
              <a:solidFill>
                <a:srgbClr val="2289C2"/>
              </a:solidFill>
              <a:latin typeface="+mn-lt"/>
              <a:ea typeface="+mn-ea"/>
              <a:cs typeface="+mn-ea"/>
              <a:sym typeface="+mn-lt"/>
            </a:endParaRPr>
          </a:p>
        </p:txBody>
      </p:sp>
      <p:sp>
        <p:nvSpPr>
          <p:cNvPr id="17413" name="文本框 27"/>
          <p:cNvSpPr txBox="1"/>
          <p:nvPr/>
        </p:nvSpPr>
        <p:spPr>
          <a:xfrm>
            <a:off x="4469544" y="4497389"/>
            <a:ext cx="1600401" cy="461665"/>
          </a:xfrm>
          <a:prstGeom prst="rect">
            <a:avLst/>
          </a:prstGeom>
          <a:noFill/>
          <a:ln w="9525">
            <a:noFill/>
          </a:ln>
        </p:spPr>
        <p:txBody>
          <a:bodyPr wrap="square">
            <a:spAutoFit/>
          </a:bodyPr>
          <a:lstStyle/>
          <a:p>
            <a:pPr lvl="0" eaLnBrk="1" hangingPunct="1"/>
            <a:r>
              <a:rPr lang="en-US" altLang="zh-CN" sz="2400" b="1" dirty="0">
                <a:solidFill>
                  <a:srgbClr val="6E6E66"/>
                </a:solidFill>
                <a:latin typeface="+mn-lt"/>
                <a:ea typeface="+mn-ea"/>
                <a:cs typeface="+mn-ea"/>
                <a:sym typeface="+mn-lt"/>
              </a:rPr>
              <a:t>2018.11</a:t>
            </a:r>
            <a:endParaRPr lang="zh-CN" altLang="en-US" sz="2400" b="1" dirty="0">
              <a:solidFill>
                <a:srgbClr val="6E6E66"/>
              </a:solidFill>
              <a:latin typeface="+mn-lt"/>
              <a:ea typeface="+mn-ea"/>
              <a:cs typeface="+mn-ea"/>
              <a:sym typeface="+mn-lt"/>
            </a:endParaRPr>
          </a:p>
        </p:txBody>
      </p:sp>
      <p:cxnSp>
        <p:nvCxnSpPr>
          <p:cNvPr id="15" name="直接连接符 14">
            <a:extLst>
              <a:ext uri="{FF2B5EF4-FFF2-40B4-BE49-F238E27FC236}">
                <a16:creationId xmlns="" xmlns:a16="http://schemas.microsoft.com/office/drawing/2014/main" id="{07B8274B-B3E4-480A-A313-1B1E296F2C6E}"/>
              </a:ext>
            </a:extLst>
          </p:cNvPr>
          <p:cNvCxnSpPr>
            <a:cxnSpLocks/>
          </p:cNvCxnSpPr>
          <p:nvPr/>
        </p:nvCxnSpPr>
        <p:spPr>
          <a:xfrm>
            <a:off x="403860" y="6393997"/>
            <a:ext cx="662915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6" name="图片 15" descr="H标志.gif">
            <a:extLst>
              <a:ext uri="{FF2B5EF4-FFF2-40B4-BE49-F238E27FC236}">
                <a16:creationId xmlns="" xmlns:a16="http://schemas.microsoft.com/office/drawing/2014/main" id="{CB144DED-82B2-479B-A9AF-5630E35CD48F}"/>
              </a:ext>
            </a:extLst>
          </p:cNvPr>
          <p:cNvPicPr>
            <a:picLocks noChangeAspect="1"/>
          </p:cNvPicPr>
          <p:nvPr/>
        </p:nvPicPr>
        <p:blipFill>
          <a:blip r:embed="rId4" cstate="print"/>
          <a:srcRect/>
          <a:stretch>
            <a:fillRect/>
          </a:stretch>
        </p:blipFill>
        <p:spPr bwMode="auto">
          <a:xfrm>
            <a:off x="129540" y="5646782"/>
            <a:ext cx="779780" cy="643854"/>
          </a:xfrm>
          <a:prstGeom prst="rect">
            <a:avLst/>
          </a:prstGeom>
          <a:noFill/>
          <a:ln w="9525">
            <a:noFill/>
            <a:miter lim="800000"/>
            <a:headEnd/>
            <a:tailEnd/>
          </a:ln>
        </p:spPr>
      </p:pic>
      <p:sp>
        <p:nvSpPr>
          <p:cNvPr id="17" name="标题 1">
            <a:extLst>
              <a:ext uri="{FF2B5EF4-FFF2-40B4-BE49-F238E27FC236}">
                <a16:creationId xmlns="" xmlns:a16="http://schemas.microsoft.com/office/drawing/2014/main" id="{D165B22C-B321-4C25-B91D-980508A27B49}"/>
              </a:ext>
            </a:extLst>
          </p:cNvPr>
          <p:cNvSpPr txBox="1"/>
          <p:nvPr/>
        </p:nvSpPr>
        <p:spPr>
          <a:xfrm>
            <a:off x="909320" y="5976542"/>
            <a:ext cx="3627925"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2000" dirty="0">
                <a:solidFill>
                  <a:schemeClr val="tx1"/>
                </a:solidFill>
                <a:latin typeface="+mn-lt"/>
                <a:ea typeface="+mn-ea"/>
                <a:cs typeface="+mn-ea"/>
                <a:sym typeface="+mn-lt"/>
              </a:rPr>
              <a:t>华信咨询设计研究院有限公司</a:t>
            </a:r>
          </a:p>
        </p:txBody>
      </p:sp>
      <p:sp>
        <p:nvSpPr>
          <p:cNvPr id="18" name="标题 1">
            <a:extLst>
              <a:ext uri="{FF2B5EF4-FFF2-40B4-BE49-F238E27FC236}">
                <a16:creationId xmlns="" xmlns:a16="http://schemas.microsoft.com/office/drawing/2014/main" id="{16C78E10-00DD-4FD7-A015-E9F71F302C2A}"/>
              </a:ext>
            </a:extLst>
          </p:cNvPr>
          <p:cNvSpPr txBox="1"/>
          <p:nvPr/>
        </p:nvSpPr>
        <p:spPr>
          <a:xfrm>
            <a:off x="4456752" y="6053363"/>
            <a:ext cx="2689614" cy="301284"/>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400" dirty="0">
                <a:solidFill>
                  <a:schemeClr val="tx1"/>
                </a:solidFill>
                <a:latin typeface="+mn-lt"/>
                <a:ea typeface="+mn-ea"/>
                <a:cs typeface="+mn-ea"/>
                <a:sym typeface="+mn-lt"/>
              </a:rPr>
              <a:t>创新 </a:t>
            </a:r>
            <a:r>
              <a:rPr lang="en-US" altLang="zh-CN" sz="1400" dirty="0">
                <a:solidFill>
                  <a:schemeClr val="tx1"/>
                </a:solidFill>
                <a:latin typeface="+mn-lt"/>
                <a:ea typeface="+mn-ea"/>
                <a:cs typeface="+mn-ea"/>
                <a:sym typeface="+mn-lt"/>
              </a:rPr>
              <a:t>| </a:t>
            </a:r>
            <a:r>
              <a:rPr lang="zh-CN" altLang="en-US" sz="1400" dirty="0">
                <a:solidFill>
                  <a:schemeClr val="tx1"/>
                </a:solidFill>
                <a:latin typeface="+mn-lt"/>
                <a:ea typeface="+mn-ea"/>
                <a:cs typeface="+mn-ea"/>
                <a:sym typeface="+mn-lt"/>
              </a:rPr>
              <a:t>包容 </a:t>
            </a:r>
            <a:r>
              <a:rPr lang="en-US" altLang="zh-CN" sz="1400" dirty="0">
                <a:solidFill>
                  <a:schemeClr val="tx1"/>
                </a:solidFill>
                <a:latin typeface="+mn-lt"/>
                <a:ea typeface="+mn-ea"/>
                <a:cs typeface="+mn-ea"/>
                <a:sym typeface="+mn-lt"/>
              </a:rPr>
              <a:t>| </a:t>
            </a:r>
            <a:r>
              <a:rPr lang="zh-CN" altLang="en-US" sz="1400" dirty="0">
                <a:solidFill>
                  <a:schemeClr val="tx1"/>
                </a:solidFill>
                <a:latin typeface="+mn-lt"/>
                <a:ea typeface="+mn-ea"/>
                <a:cs typeface="+mn-ea"/>
                <a:sym typeface="+mn-lt"/>
              </a:rPr>
              <a:t>坚韧 </a:t>
            </a:r>
            <a:r>
              <a:rPr lang="en-US" altLang="zh-CN" sz="1400" dirty="0">
                <a:solidFill>
                  <a:schemeClr val="tx1"/>
                </a:solidFill>
                <a:latin typeface="+mn-lt"/>
                <a:ea typeface="+mn-ea"/>
                <a:cs typeface="+mn-ea"/>
                <a:sym typeface="+mn-lt"/>
              </a:rPr>
              <a:t>| </a:t>
            </a:r>
            <a:r>
              <a:rPr lang="zh-CN" altLang="en-US" sz="1400" dirty="0">
                <a:solidFill>
                  <a:schemeClr val="tx1"/>
                </a:solidFill>
                <a:latin typeface="+mn-lt"/>
                <a:ea typeface="+mn-ea"/>
                <a:cs typeface="+mn-ea"/>
                <a:sym typeface="+mn-lt"/>
              </a:rPr>
              <a:t>信赖 </a:t>
            </a:r>
            <a:r>
              <a:rPr lang="en-US" altLang="zh-CN" sz="1400" dirty="0">
                <a:solidFill>
                  <a:schemeClr val="tx1"/>
                </a:solidFill>
                <a:latin typeface="+mn-lt"/>
                <a:ea typeface="+mn-ea"/>
                <a:cs typeface="+mn-ea"/>
                <a:sym typeface="+mn-lt"/>
              </a:rPr>
              <a:t>| </a:t>
            </a:r>
            <a:r>
              <a:rPr lang="zh-CN" altLang="en-US" sz="1400" dirty="0">
                <a:solidFill>
                  <a:schemeClr val="tx1"/>
                </a:solidFill>
                <a:latin typeface="+mn-lt"/>
                <a:ea typeface="+mn-ea"/>
                <a:cs typeface="+mn-ea"/>
                <a:sym typeface="+mn-lt"/>
              </a:rPr>
              <a:t>伙伴</a:t>
            </a:r>
          </a:p>
        </p:txBody>
      </p:sp>
      <p:sp>
        <p:nvSpPr>
          <p:cNvPr id="19" name="标题 1">
            <a:extLst>
              <a:ext uri="{FF2B5EF4-FFF2-40B4-BE49-F238E27FC236}">
                <a16:creationId xmlns="" xmlns:a16="http://schemas.microsoft.com/office/drawing/2014/main" id="{F6829A5D-0E91-4F9D-94F2-7EF5080D100F}"/>
              </a:ext>
            </a:extLst>
          </p:cNvPr>
          <p:cNvSpPr txBox="1"/>
          <p:nvPr/>
        </p:nvSpPr>
        <p:spPr>
          <a:xfrm>
            <a:off x="3263464" y="6523948"/>
            <a:ext cx="3992468" cy="23130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00" b="0" i="0" u="none" strike="noStrike" kern="0" cap="none" spc="0" normalizeH="0" baseline="0" noProof="0" dirty="0">
                <a:ln>
                  <a:noFill/>
                </a:ln>
                <a:solidFill>
                  <a:schemeClr val="tx1"/>
                </a:solidFill>
                <a:effectLst/>
                <a:uLnTx/>
                <a:uFillTx/>
                <a:latin typeface="+mn-lt"/>
                <a:ea typeface="+mn-ea"/>
                <a:cs typeface="+mn-ea"/>
                <a:sym typeface="+mn-lt"/>
              </a:rPr>
              <a:t>© Copyright. Huaxin Consulting Co., Ltd 2018. All rights reserved</a:t>
            </a:r>
            <a:endParaRPr kumimoji="0" lang="zh-CN" altLang="en-US" sz="9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36D7BF-BFF6-458B-BA07-82B8919636E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220993020"/>
      </p:ext>
    </p:extLst>
  </p:cSld>
  <p:clrMapOvr>
    <a:masterClrMapping/>
  </p:clrMapOvr>
  <mc:AlternateContent xmlns:mc="http://schemas.openxmlformats.org/markup-compatibility/2006">
    <mc:Choice xmlns="" xmlns:p159="http://schemas.microsoft.com/office/powerpoint/2015/09/main" Requires="p159">
      <p:transition>
        <p159:morph option="byObject"/>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36D7BF-BFF6-458B-BA07-82B8919636E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10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graphicFrame>
        <p:nvGraphicFramePr>
          <p:cNvPr id="5" name="表格 4"/>
          <p:cNvGraphicFramePr>
            <a:graphicFrameLocks noGrp="1"/>
          </p:cNvGraphicFramePr>
          <p:nvPr>
            <p:extLst>
              <p:ext uri="{D42A27DB-BD31-4B8C-83A1-F6EECF244321}">
                <p14:modId xmlns:p14="http://schemas.microsoft.com/office/powerpoint/2010/main" val="2753249481"/>
              </p:ext>
            </p:extLst>
          </p:nvPr>
        </p:nvGraphicFramePr>
        <p:xfrm>
          <a:off x="544740" y="853162"/>
          <a:ext cx="10903858" cy="5709844"/>
        </p:xfrm>
        <a:graphic>
          <a:graphicData uri="http://schemas.openxmlformats.org/drawingml/2006/table">
            <a:tbl>
              <a:tblPr firstRow="1" firstCol="1" bandRow="1">
                <a:tableStyleId>{5C22544A-7EE6-4342-B048-85BDC9FD1C3A}</a:tableStyleId>
              </a:tblPr>
              <a:tblGrid>
                <a:gridCol w="1249773"/>
                <a:gridCol w="1875568"/>
                <a:gridCol w="7778517"/>
              </a:tblGrid>
              <a:tr h="357867">
                <a:tc>
                  <a:txBody>
                    <a:bodyPr/>
                    <a:lstStyle/>
                    <a:p>
                      <a:pPr marL="0" indent="0" algn="ctr">
                        <a:lnSpc>
                          <a:spcPct val="100000"/>
                        </a:lnSpc>
                        <a:spcBef>
                          <a:spcPts val="0"/>
                        </a:spcBef>
                        <a:spcAft>
                          <a:spcPts val="0"/>
                        </a:spcAft>
                      </a:pPr>
                      <a:r>
                        <a:rPr lang="zh-CN" sz="1400" b="1" kern="0" dirty="0">
                          <a:effectLst/>
                          <a:latin typeface="+mj-ea"/>
                          <a:ea typeface="+mj-ea"/>
                        </a:rPr>
                        <a:t>一级功能</a:t>
                      </a:r>
                      <a:endParaRPr lang="zh-CN" sz="1400" b="1" kern="100" dirty="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ctr">
                        <a:lnSpc>
                          <a:spcPct val="100000"/>
                        </a:lnSpc>
                        <a:spcBef>
                          <a:spcPts val="0"/>
                        </a:spcBef>
                        <a:spcAft>
                          <a:spcPts val="0"/>
                        </a:spcAft>
                      </a:pPr>
                      <a:r>
                        <a:rPr lang="zh-CN" sz="1400" b="1" kern="0" dirty="0">
                          <a:effectLst/>
                          <a:latin typeface="+mj-ea"/>
                          <a:ea typeface="+mj-ea"/>
                        </a:rPr>
                        <a:t>二级功能</a:t>
                      </a:r>
                      <a:endParaRPr lang="zh-CN" sz="1400" b="1" kern="100" dirty="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ctr">
                        <a:lnSpc>
                          <a:spcPct val="100000"/>
                        </a:lnSpc>
                        <a:spcBef>
                          <a:spcPts val="0"/>
                        </a:spcBef>
                        <a:spcAft>
                          <a:spcPts val="0"/>
                        </a:spcAft>
                      </a:pPr>
                      <a:r>
                        <a:rPr lang="zh-CN" sz="1400" b="1" kern="0" dirty="0">
                          <a:effectLst/>
                          <a:latin typeface="+mj-ea"/>
                          <a:ea typeface="+mj-ea"/>
                        </a:rPr>
                        <a:t>说明</a:t>
                      </a:r>
                      <a:endParaRPr lang="zh-CN" sz="1400" b="1" kern="100" dirty="0">
                        <a:solidFill>
                          <a:srgbClr val="000000"/>
                        </a:solidFill>
                        <a:effectLst/>
                        <a:latin typeface="+mj-ea"/>
                        <a:ea typeface="+mj-ea"/>
                        <a:cs typeface="Times New Roman" panose="02020603050405020304" pitchFamily="18" charset="0"/>
                      </a:endParaRPr>
                    </a:p>
                  </a:txBody>
                  <a:tcPr marL="11521" marR="11521" marT="0" marB="0" anchor="ctr"/>
                </a:tc>
              </a:tr>
              <a:tr h="357867">
                <a:tc rowSpan="13">
                  <a:txBody>
                    <a:bodyPr/>
                    <a:lstStyle/>
                    <a:p>
                      <a:pPr marL="0" indent="0" algn="ctr">
                        <a:lnSpc>
                          <a:spcPct val="100000"/>
                        </a:lnSpc>
                        <a:spcBef>
                          <a:spcPts val="0"/>
                        </a:spcBef>
                        <a:spcAft>
                          <a:spcPts val="0"/>
                        </a:spcAft>
                      </a:pPr>
                      <a:r>
                        <a:rPr lang="zh-CN" sz="1200" kern="0" dirty="0">
                          <a:effectLst/>
                          <a:latin typeface="+mj-ea"/>
                          <a:ea typeface="+mj-ea"/>
                        </a:rPr>
                        <a:t>内控任务管理</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a:effectLst/>
                          <a:latin typeface="+mj-ea"/>
                          <a:ea typeface="+mj-ea"/>
                        </a:rPr>
                        <a:t>内控风险询问</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内控人员在确认风险时，可以对单笔业务的经办人发起内控风险询问，询问业务具体经办情况，作为判断风险的依据</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22876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内控风险询问答复</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业务所属经办人回答内控人员提出的风险询问</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22876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内控风险挂起</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当风险业务由于特殊原因或者判断条件不具备的情况，可以暂时挂起风险业务（需要提供</a:t>
                      </a:r>
                      <a:r>
                        <a:rPr lang="en-US" sz="1200" kern="0" dirty="0">
                          <a:effectLst/>
                          <a:latin typeface="+mj-ea"/>
                          <a:ea typeface="+mj-ea"/>
                        </a:rPr>
                        <a:t>API</a:t>
                      </a:r>
                      <a:r>
                        <a:rPr lang="zh-CN" sz="1200" kern="0" dirty="0">
                          <a:effectLst/>
                          <a:latin typeface="+mj-ea"/>
                          <a:ea typeface="+mj-ea"/>
                        </a:rPr>
                        <a:t>组件）</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22876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内控手工风险追加</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对于系统外其他渠道了解到的风险，可以手工录入到内控系统中，参与风控任务管理流程（市级可录入）</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22876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内控任务生成</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a:effectLst/>
                          <a:latin typeface="+mj-ea"/>
                          <a:ea typeface="+mj-ea"/>
                        </a:rPr>
                        <a:t>针对已经确认的内控风险，生成风控任务，确立风控任务目标，定义风控期限（</a:t>
                      </a:r>
                      <a:r>
                        <a:rPr lang="en-US" sz="1200" kern="0">
                          <a:effectLst/>
                          <a:latin typeface="+mj-ea"/>
                          <a:ea typeface="+mj-ea"/>
                        </a:rPr>
                        <a:t>API</a:t>
                      </a:r>
                      <a:r>
                        <a:rPr lang="zh-CN" sz="1200" kern="0">
                          <a:effectLst/>
                          <a:latin typeface="+mj-ea"/>
                          <a:ea typeface="+mj-ea"/>
                        </a:rPr>
                        <a:t>组件）</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22876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dirty="0">
                          <a:effectLst/>
                          <a:latin typeface="+mj-ea"/>
                          <a:ea typeface="+mj-ea"/>
                        </a:rPr>
                        <a:t>内控任务分派</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a:effectLst/>
                          <a:latin typeface="+mj-ea"/>
                          <a:ea typeface="+mj-ea"/>
                        </a:rPr>
                        <a:t>分配专人处理风控任务，成立风控任务小组。为组员分配任务权限。（</a:t>
                      </a:r>
                      <a:r>
                        <a:rPr lang="en-US" sz="1200" kern="0">
                          <a:effectLst/>
                          <a:latin typeface="+mj-ea"/>
                          <a:ea typeface="+mj-ea"/>
                        </a:rPr>
                        <a:t>API</a:t>
                      </a:r>
                      <a:r>
                        <a:rPr lang="zh-CN" sz="1200" kern="0">
                          <a:effectLst/>
                          <a:latin typeface="+mj-ea"/>
                          <a:ea typeface="+mj-ea"/>
                        </a:rPr>
                        <a:t>组件）</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22876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dirty="0">
                          <a:effectLst/>
                          <a:latin typeface="+mj-ea"/>
                          <a:ea typeface="+mj-ea"/>
                        </a:rPr>
                        <a:t>内控任务分派审批</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审批任务内容（</a:t>
                      </a:r>
                      <a:r>
                        <a:rPr lang="en-US" sz="1200" kern="0" dirty="0">
                          <a:effectLst/>
                          <a:latin typeface="+mj-ea"/>
                          <a:ea typeface="+mj-ea"/>
                        </a:rPr>
                        <a:t>API</a:t>
                      </a:r>
                      <a:r>
                        <a:rPr lang="zh-CN" sz="1200" kern="0" dirty="0">
                          <a:effectLst/>
                          <a:latin typeface="+mj-ea"/>
                          <a:ea typeface="+mj-ea"/>
                        </a:rPr>
                        <a:t>组件）</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22876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内控任务佐证材料录入</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a:effectLst/>
                          <a:latin typeface="+mj-ea"/>
                          <a:ea typeface="+mj-ea"/>
                        </a:rPr>
                        <a:t>按内控任务要求录入相关业务办理理由、佐证材料</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22876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dirty="0">
                          <a:effectLst/>
                          <a:latin typeface="+mj-ea"/>
                          <a:ea typeface="+mj-ea"/>
                        </a:rPr>
                        <a:t>内控任务结果录入</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a:effectLst/>
                          <a:latin typeface="+mj-ea"/>
                          <a:ea typeface="+mj-ea"/>
                        </a:rPr>
                        <a:t>对风控调查结果进行录入；如果有，对风控整改结果进行录入，要求在风控期限内完成该任务整改（</a:t>
                      </a:r>
                      <a:r>
                        <a:rPr lang="en-US" sz="1200" kern="0">
                          <a:effectLst/>
                          <a:latin typeface="+mj-ea"/>
                          <a:ea typeface="+mj-ea"/>
                        </a:rPr>
                        <a:t>API</a:t>
                      </a:r>
                      <a:r>
                        <a:rPr lang="zh-CN" sz="1200" kern="0">
                          <a:effectLst/>
                          <a:latin typeface="+mj-ea"/>
                          <a:ea typeface="+mj-ea"/>
                        </a:rPr>
                        <a:t>组件）</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22876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dirty="0">
                          <a:effectLst/>
                          <a:latin typeface="+mj-ea"/>
                          <a:ea typeface="+mj-ea"/>
                        </a:rPr>
                        <a:t>内控任务结果整改结果录入</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录入内控任务后续整改情况（</a:t>
                      </a:r>
                      <a:r>
                        <a:rPr lang="en-US" sz="1200" kern="0" dirty="0">
                          <a:effectLst/>
                          <a:latin typeface="+mj-ea"/>
                          <a:ea typeface="+mj-ea"/>
                        </a:rPr>
                        <a:t>API</a:t>
                      </a:r>
                      <a:r>
                        <a:rPr lang="zh-CN" sz="1200" kern="0" dirty="0">
                          <a:effectLst/>
                          <a:latin typeface="+mj-ea"/>
                          <a:ea typeface="+mj-ea"/>
                        </a:rPr>
                        <a:t>组件）</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22876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dirty="0">
                          <a:effectLst/>
                          <a:latin typeface="+mj-ea"/>
                          <a:ea typeface="+mj-ea"/>
                        </a:rPr>
                        <a:t>内控任务结果审批</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审核风控任务结果，关闭内控任务（</a:t>
                      </a:r>
                      <a:r>
                        <a:rPr lang="en-US" sz="1200" kern="0" dirty="0">
                          <a:effectLst/>
                          <a:latin typeface="+mj-ea"/>
                          <a:ea typeface="+mj-ea"/>
                        </a:rPr>
                        <a:t>API</a:t>
                      </a:r>
                      <a:r>
                        <a:rPr lang="zh-CN" sz="1200" kern="0" dirty="0">
                          <a:effectLst/>
                          <a:latin typeface="+mj-ea"/>
                          <a:ea typeface="+mj-ea"/>
                        </a:rPr>
                        <a:t>组件）</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22876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dirty="0">
                          <a:effectLst/>
                          <a:latin typeface="+mj-ea"/>
                          <a:ea typeface="+mj-ea"/>
                        </a:rPr>
                        <a:t>内控任务授权作废</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提前关闭内控任务（</a:t>
                      </a:r>
                      <a:r>
                        <a:rPr lang="en-US" sz="1200" kern="0" dirty="0">
                          <a:effectLst/>
                          <a:latin typeface="+mj-ea"/>
                          <a:ea typeface="+mj-ea"/>
                        </a:rPr>
                        <a:t>API</a:t>
                      </a:r>
                      <a:r>
                        <a:rPr lang="zh-CN" sz="1200" kern="0" dirty="0">
                          <a:effectLst/>
                          <a:latin typeface="+mj-ea"/>
                          <a:ea typeface="+mj-ea"/>
                        </a:rPr>
                        <a:t>组件）</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357867">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内控风险提示</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对于业务经办产生的风险并且尚未处理的任务，定期的提示内控系统，让内控人员触发风险确认环节开展风控任务流程（</a:t>
                      </a:r>
                      <a:r>
                        <a:rPr lang="en-US" sz="1200" kern="0" dirty="0">
                          <a:effectLst/>
                          <a:latin typeface="+mj-ea"/>
                          <a:ea typeface="+mj-ea"/>
                        </a:rPr>
                        <a:t>API</a:t>
                      </a:r>
                      <a:r>
                        <a:rPr lang="zh-CN" sz="1200" kern="0" dirty="0">
                          <a:effectLst/>
                          <a:latin typeface="+mj-ea"/>
                          <a:ea typeface="+mj-ea"/>
                        </a:rPr>
                        <a:t>组件）</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228761">
                <a:tc rowSpan="3">
                  <a:txBody>
                    <a:bodyPr/>
                    <a:lstStyle/>
                    <a:p>
                      <a:pPr marL="0" indent="0" algn="ctr">
                        <a:lnSpc>
                          <a:spcPct val="100000"/>
                        </a:lnSpc>
                        <a:spcBef>
                          <a:spcPts val="0"/>
                        </a:spcBef>
                        <a:spcAft>
                          <a:spcPts val="0"/>
                        </a:spcAft>
                      </a:pPr>
                      <a:r>
                        <a:rPr lang="zh-CN" sz="1200" kern="0">
                          <a:effectLst/>
                          <a:latin typeface="+mj-ea"/>
                          <a:ea typeface="+mj-ea"/>
                        </a:rPr>
                        <a:t>内控业务查询</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rowSpan="3">
                  <a:txBody>
                    <a:bodyPr/>
                    <a:lstStyle/>
                    <a:p>
                      <a:pPr marL="0" indent="0" algn="l">
                        <a:lnSpc>
                          <a:spcPct val="100000"/>
                        </a:lnSpc>
                        <a:spcBef>
                          <a:spcPts val="0"/>
                        </a:spcBef>
                        <a:spcAft>
                          <a:spcPts val="0"/>
                        </a:spcAft>
                      </a:pPr>
                      <a:r>
                        <a:rPr lang="zh-CN" sz="1200" kern="0">
                          <a:effectLst/>
                          <a:latin typeface="+mj-ea"/>
                          <a:ea typeface="+mj-ea"/>
                        </a:rPr>
                        <a:t>内控功能模块查询</a:t>
                      </a:r>
                      <a:endParaRPr lang="zh-CN" sz="1200" kern="100">
                        <a:effectLst/>
                        <a:latin typeface="+mj-ea"/>
                        <a:ea typeface="+mj-ea"/>
                      </a:endParaRPr>
                    </a:p>
                    <a:p>
                      <a:pPr marL="0" indent="0" algn="l">
                        <a:lnSpc>
                          <a:spcPct val="100000"/>
                        </a:lnSpc>
                        <a:spcBef>
                          <a:spcPts val="0"/>
                        </a:spcBef>
                        <a:spcAft>
                          <a:spcPts val="0"/>
                        </a:spcAft>
                      </a:pPr>
                      <a:r>
                        <a:rPr lang="zh-CN" sz="1200" kern="0">
                          <a:effectLst/>
                          <a:latin typeface="+mj-ea"/>
                          <a:ea typeface="+mj-ea"/>
                        </a:rPr>
                        <a:t>（</a:t>
                      </a:r>
                      <a:r>
                        <a:rPr lang="en-US" sz="1200" kern="0">
                          <a:effectLst/>
                          <a:latin typeface="+mj-ea"/>
                          <a:ea typeface="+mj-ea"/>
                        </a:rPr>
                        <a:t>API</a:t>
                      </a:r>
                      <a:r>
                        <a:rPr lang="zh-CN" sz="1200" kern="0">
                          <a:effectLst/>
                          <a:latin typeface="+mj-ea"/>
                          <a:ea typeface="+mj-ea"/>
                        </a:rPr>
                        <a:t>组件）</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对受内控限制提醒类业务模块使用情况进行单个查询</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228761">
                <a:tc vMerge="1">
                  <a:txBody>
                    <a:bodyPr/>
                    <a:lstStyle/>
                    <a:p>
                      <a:endParaRPr lang="zh-CN" altLang="en-US"/>
                    </a:p>
                  </a:txBody>
                  <a:tcPr/>
                </a:tc>
                <a:tc vMerge="1">
                  <a:txBody>
                    <a:bodyPr/>
                    <a:lstStyle/>
                    <a:p>
                      <a:endParaRPr lang="zh-CN" altLang="en-US"/>
                    </a:p>
                  </a:txBody>
                  <a:tcPr/>
                </a:tc>
                <a:tc>
                  <a:txBody>
                    <a:bodyPr/>
                    <a:lstStyle/>
                    <a:p>
                      <a:pPr marL="0" indent="0" algn="l">
                        <a:lnSpc>
                          <a:spcPct val="100000"/>
                        </a:lnSpc>
                        <a:spcBef>
                          <a:spcPts val="0"/>
                        </a:spcBef>
                        <a:spcAft>
                          <a:spcPts val="0"/>
                        </a:spcAft>
                      </a:pPr>
                      <a:r>
                        <a:rPr lang="zh-CN" sz="1200" kern="0" dirty="0">
                          <a:effectLst/>
                          <a:latin typeface="+mj-ea"/>
                          <a:ea typeface="+mj-ea"/>
                        </a:rPr>
                        <a:t>对受内控限制记录类业务模块使用情况进行单个查询</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228761">
                <a:tc vMerge="1">
                  <a:txBody>
                    <a:bodyPr/>
                    <a:lstStyle/>
                    <a:p>
                      <a:endParaRPr lang="zh-CN" altLang="en-US"/>
                    </a:p>
                  </a:txBody>
                  <a:tcPr/>
                </a:tc>
                <a:tc vMerge="1">
                  <a:txBody>
                    <a:bodyPr/>
                    <a:lstStyle/>
                    <a:p>
                      <a:endParaRPr lang="zh-CN" altLang="en-US"/>
                    </a:p>
                  </a:txBody>
                  <a:tcPr/>
                </a:tc>
                <a:tc>
                  <a:txBody>
                    <a:bodyPr/>
                    <a:lstStyle/>
                    <a:p>
                      <a:pPr marL="0" indent="0" algn="l">
                        <a:lnSpc>
                          <a:spcPct val="100000"/>
                        </a:lnSpc>
                        <a:spcBef>
                          <a:spcPts val="0"/>
                        </a:spcBef>
                        <a:spcAft>
                          <a:spcPts val="0"/>
                        </a:spcAft>
                      </a:pPr>
                      <a:r>
                        <a:rPr lang="zh-CN" sz="1200" kern="0" dirty="0">
                          <a:effectLst/>
                          <a:latin typeface="+mj-ea"/>
                          <a:ea typeface="+mj-ea"/>
                        </a:rPr>
                        <a:t>内控任务单个查询</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228761">
                <a:tc rowSpan="5">
                  <a:txBody>
                    <a:bodyPr/>
                    <a:lstStyle/>
                    <a:p>
                      <a:pPr marL="0" indent="0" algn="ctr">
                        <a:lnSpc>
                          <a:spcPct val="100000"/>
                        </a:lnSpc>
                        <a:spcBef>
                          <a:spcPts val="0"/>
                        </a:spcBef>
                        <a:spcAft>
                          <a:spcPts val="0"/>
                        </a:spcAft>
                      </a:pPr>
                      <a:r>
                        <a:rPr lang="zh-CN" sz="1200" kern="0">
                          <a:effectLst/>
                          <a:latin typeface="+mj-ea"/>
                          <a:ea typeface="+mj-ea"/>
                        </a:rPr>
                        <a:t>汇总统计展示</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a:effectLst/>
                          <a:latin typeface="+mj-ea"/>
                          <a:ea typeface="+mj-ea"/>
                        </a:rPr>
                        <a:t>内控可视化工作台</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内控工作台</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357867">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受内控限制提醒类业务模块统计</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提醒类业务功能模块使用情况统计</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357867">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受内控限制记录类业务模块统计</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记录类业务功能模块使用情况统计</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22876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内控任务统计</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内控任务登记、完成情况统计</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22876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内控数据监控大屏</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对内控系统中的风险数据和风控任务经办情况，以可视化饼、柱、折线图表的方式展现出来</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bl>
          </a:graphicData>
        </a:graphic>
      </p:graphicFrame>
      <p:sp>
        <p:nvSpPr>
          <p:cNvPr id="6" name="矩形 5"/>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7" name="矩形 6"/>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8" name="图片 7"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9"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10" name="矩形 9"/>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内部控制系统</a:t>
            </a:r>
            <a:r>
              <a:rPr lang="en-US" altLang="zh-CN" sz="2800" b="1" dirty="0" smtClean="0">
                <a:solidFill>
                  <a:schemeClr val="tx1">
                    <a:lumMod val="85000"/>
                    <a:lumOff val="15000"/>
                  </a:schemeClr>
                </a:solidFill>
                <a:latin typeface="+mn-lt"/>
                <a:ea typeface="+mn-ea"/>
                <a:cs typeface="+mn-ea"/>
                <a:sym typeface="+mn-lt"/>
              </a:rPr>
              <a:t>-</a:t>
            </a:r>
            <a:r>
              <a:rPr lang="zh-CN" altLang="en-US" sz="2800" b="1" dirty="0" smtClean="0">
                <a:solidFill>
                  <a:schemeClr val="tx1">
                    <a:lumMod val="85000"/>
                    <a:lumOff val="15000"/>
                  </a:schemeClr>
                </a:solidFill>
                <a:latin typeface="+mn-lt"/>
                <a:ea typeface="+mn-ea"/>
                <a:cs typeface="+mn-ea"/>
                <a:sym typeface="+mn-lt"/>
              </a:rPr>
              <a:t>功能列表</a:t>
            </a:r>
            <a:endParaRPr lang="zh-CN" altLang="en-US" sz="2800" b="1" dirty="0">
              <a:solidFill>
                <a:schemeClr val="tx1">
                  <a:lumMod val="85000"/>
                  <a:lumOff val="15000"/>
                </a:schemeClr>
              </a:solidFill>
              <a:latin typeface="+mn-lt"/>
              <a:ea typeface="+mn-ea"/>
              <a:cs typeface="+mn-ea"/>
              <a:sym typeface="+mn-lt"/>
            </a:endParaRPr>
          </a:p>
        </p:txBody>
      </p:sp>
    </p:spTree>
    <p:extLst>
      <p:ext uri="{BB962C8B-B14F-4D97-AF65-F5344CB8AC3E}">
        <p14:creationId xmlns:p14="http://schemas.microsoft.com/office/powerpoint/2010/main" val="345688921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内部控制系统</a:t>
            </a:r>
            <a:r>
              <a:rPr lang="en-US" altLang="zh-CN" sz="2800" b="1" dirty="0" smtClean="0">
                <a:solidFill>
                  <a:schemeClr val="tx1">
                    <a:lumMod val="85000"/>
                    <a:lumOff val="15000"/>
                  </a:schemeClr>
                </a:solidFill>
                <a:latin typeface="+mn-lt"/>
                <a:ea typeface="+mn-ea"/>
                <a:cs typeface="+mn-ea"/>
                <a:sym typeface="+mn-lt"/>
              </a:rPr>
              <a:t>-</a:t>
            </a:r>
            <a:r>
              <a:rPr lang="zh-CN" altLang="en-US" sz="2800" b="1" dirty="0">
                <a:solidFill>
                  <a:schemeClr val="tx1">
                    <a:lumMod val="85000"/>
                    <a:lumOff val="15000"/>
                  </a:schemeClr>
                </a:solidFill>
                <a:latin typeface="+mn-lt"/>
                <a:ea typeface="+mn-ea"/>
                <a:cs typeface="+mn-ea"/>
                <a:sym typeface="+mn-lt"/>
              </a:rPr>
              <a:t>总体业务</a:t>
            </a:r>
            <a:r>
              <a:rPr lang="zh-CN" altLang="en-US" sz="2800" b="1" dirty="0" smtClean="0">
                <a:solidFill>
                  <a:schemeClr val="tx1">
                    <a:lumMod val="85000"/>
                    <a:lumOff val="15000"/>
                  </a:schemeClr>
                </a:solidFill>
                <a:latin typeface="+mn-lt"/>
                <a:ea typeface="+mn-ea"/>
                <a:cs typeface="+mn-ea"/>
                <a:sym typeface="+mn-lt"/>
              </a:rPr>
              <a:t>流程</a:t>
            </a:r>
            <a:endParaRPr lang="zh-CN" altLang="en-US" sz="2800" b="1" dirty="0">
              <a:solidFill>
                <a:schemeClr val="tx1">
                  <a:lumMod val="85000"/>
                  <a:lumOff val="15000"/>
                </a:schemeClr>
              </a:solidFill>
              <a:latin typeface="+mn-lt"/>
              <a:ea typeface="+mn-ea"/>
              <a:cs typeface="+mn-ea"/>
              <a:sym typeface="+mn-lt"/>
            </a:endParaRPr>
          </a:p>
        </p:txBody>
      </p:sp>
      <p:sp>
        <p:nvSpPr>
          <p:cNvPr id="40" name="矩形: 圆角 6">
            <a:extLst>
              <a:ext uri="{FF2B5EF4-FFF2-40B4-BE49-F238E27FC236}">
                <a16:creationId xmlns="" xmlns:a16="http://schemas.microsoft.com/office/drawing/2014/main" id="{310057C4-DF8B-4D18-85F8-EAA70FFDE114}"/>
              </a:ext>
            </a:extLst>
          </p:cNvPr>
          <p:cNvSpPr/>
          <p:nvPr/>
        </p:nvSpPr>
        <p:spPr>
          <a:xfrm>
            <a:off x="7669553" y="4551427"/>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业务风险提醒</a:t>
            </a:r>
          </a:p>
        </p:txBody>
      </p:sp>
      <p:sp>
        <p:nvSpPr>
          <p:cNvPr id="41" name="矩形: 圆角 7">
            <a:extLst>
              <a:ext uri="{FF2B5EF4-FFF2-40B4-BE49-F238E27FC236}">
                <a16:creationId xmlns="" xmlns:a16="http://schemas.microsoft.com/office/drawing/2014/main" id="{C5851FC2-44BF-4D15-B874-2EAB5A609405}"/>
              </a:ext>
            </a:extLst>
          </p:cNvPr>
          <p:cNvSpPr/>
          <p:nvPr/>
        </p:nvSpPr>
        <p:spPr>
          <a:xfrm>
            <a:off x="1230186" y="1722215"/>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mj-ea"/>
                <a:ea typeface="+mj-ea"/>
              </a:rPr>
              <a:t>业务风险管理</a:t>
            </a:r>
          </a:p>
        </p:txBody>
      </p:sp>
      <p:sp>
        <p:nvSpPr>
          <p:cNvPr id="42" name="矩形: 圆角 8">
            <a:extLst>
              <a:ext uri="{FF2B5EF4-FFF2-40B4-BE49-F238E27FC236}">
                <a16:creationId xmlns="" xmlns:a16="http://schemas.microsoft.com/office/drawing/2014/main" id="{BEE64CED-E4E4-487E-8D0D-8F755824FCC1}"/>
              </a:ext>
            </a:extLst>
          </p:cNvPr>
          <p:cNvSpPr/>
          <p:nvPr/>
        </p:nvSpPr>
        <p:spPr>
          <a:xfrm>
            <a:off x="4359968" y="1722214"/>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业务风险分析</a:t>
            </a:r>
          </a:p>
        </p:txBody>
      </p:sp>
      <p:sp>
        <p:nvSpPr>
          <p:cNvPr id="43" name="矩形: 圆角 18">
            <a:extLst>
              <a:ext uri="{FF2B5EF4-FFF2-40B4-BE49-F238E27FC236}">
                <a16:creationId xmlns="" xmlns:a16="http://schemas.microsoft.com/office/drawing/2014/main" id="{4463B8D3-EB32-4DD7-9EB8-DEE69AF13F9C}"/>
              </a:ext>
            </a:extLst>
          </p:cNvPr>
          <p:cNvSpPr/>
          <p:nvPr/>
        </p:nvSpPr>
        <p:spPr>
          <a:xfrm>
            <a:off x="3640188" y="4551428"/>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受控模块登记</a:t>
            </a:r>
          </a:p>
        </p:txBody>
      </p:sp>
      <p:sp>
        <p:nvSpPr>
          <p:cNvPr id="44" name="矩形: 圆角 19">
            <a:extLst>
              <a:ext uri="{FF2B5EF4-FFF2-40B4-BE49-F238E27FC236}">
                <a16:creationId xmlns="" xmlns:a16="http://schemas.microsoft.com/office/drawing/2014/main" id="{8BBB898C-6741-4B2F-AC84-BC8DD5D39335}"/>
              </a:ext>
            </a:extLst>
          </p:cNvPr>
          <p:cNvSpPr/>
          <p:nvPr/>
        </p:nvSpPr>
        <p:spPr>
          <a:xfrm>
            <a:off x="8099291" y="1722213"/>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内控规则</a:t>
            </a:r>
          </a:p>
        </p:txBody>
      </p:sp>
      <p:sp>
        <p:nvSpPr>
          <p:cNvPr id="45" name="矩形: 圆角 20">
            <a:extLst>
              <a:ext uri="{FF2B5EF4-FFF2-40B4-BE49-F238E27FC236}">
                <a16:creationId xmlns="" xmlns:a16="http://schemas.microsoft.com/office/drawing/2014/main" id="{915FD5A5-D825-4426-94B5-B94A34420CA9}"/>
              </a:ext>
            </a:extLst>
          </p:cNvPr>
          <p:cNvSpPr/>
          <p:nvPr/>
        </p:nvSpPr>
        <p:spPr>
          <a:xfrm>
            <a:off x="5992218" y="3291091"/>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内控任务分配</a:t>
            </a:r>
          </a:p>
        </p:txBody>
      </p:sp>
      <p:cxnSp>
        <p:nvCxnSpPr>
          <p:cNvPr id="46" name="连接符: 肘形 10">
            <a:extLst>
              <a:ext uri="{FF2B5EF4-FFF2-40B4-BE49-F238E27FC236}">
                <a16:creationId xmlns="" xmlns:a16="http://schemas.microsoft.com/office/drawing/2014/main" id="{98F2F7AE-3107-463D-95A9-E1AF97DA0933}"/>
              </a:ext>
            </a:extLst>
          </p:cNvPr>
          <p:cNvCxnSpPr>
            <a:stCxn id="41" idx="3"/>
            <a:endCxn id="42" idx="1"/>
          </p:cNvCxnSpPr>
          <p:nvPr/>
        </p:nvCxnSpPr>
        <p:spPr>
          <a:xfrm flipV="1">
            <a:off x="2907521" y="2030754"/>
            <a:ext cx="145244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连接符: 肘形 22">
            <a:extLst>
              <a:ext uri="{FF2B5EF4-FFF2-40B4-BE49-F238E27FC236}">
                <a16:creationId xmlns="" xmlns:a16="http://schemas.microsoft.com/office/drawing/2014/main" id="{F4DD99D7-20B0-42B8-B3A2-2FF779CC82C0}"/>
              </a:ext>
            </a:extLst>
          </p:cNvPr>
          <p:cNvCxnSpPr>
            <a:stCxn id="42" idx="3"/>
            <a:endCxn id="44" idx="1"/>
          </p:cNvCxnSpPr>
          <p:nvPr/>
        </p:nvCxnSpPr>
        <p:spPr>
          <a:xfrm flipV="1">
            <a:off x="6037303" y="2030753"/>
            <a:ext cx="2061988"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24">
            <a:extLst>
              <a:ext uri="{FF2B5EF4-FFF2-40B4-BE49-F238E27FC236}">
                <a16:creationId xmlns="" xmlns:a16="http://schemas.microsoft.com/office/drawing/2014/main" id="{CA73A880-1193-4BC7-948B-E26CB255F9C3}"/>
              </a:ext>
            </a:extLst>
          </p:cNvPr>
          <p:cNvCxnSpPr>
            <a:cxnSpLocks/>
            <a:stCxn id="42" idx="2"/>
            <a:endCxn id="45" idx="0"/>
          </p:cNvCxnSpPr>
          <p:nvPr/>
        </p:nvCxnSpPr>
        <p:spPr>
          <a:xfrm rot="16200000" flipH="1">
            <a:off x="5538862" y="1999067"/>
            <a:ext cx="951798" cy="16322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连接符: 肘形 26">
            <a:extLst>
              <a:ext uri="{FF2B5EF4-FFF2-40B4-BE49-F238E27FC236}">
                <a16:creationId xmlns="" xmlns:a16="http://schemas.microsoft.com/office/drawing/2014/main" id="{364281B1-78C8-44B3-B536-A7C74E5CDF89}"/>
              </a:ext>
            </a:extLst>
          </p:cNvPr>
          <p:cNvCxnSpPr>
            <a:stCxn id="44" idx="2"/>
            <a:endCxn id="45" idx="0"/>
          </p:cNvCxnSpPr>
          <p:nvPr/>
        </p:nvCxnSpPr>
        <p:spPr>
          <a:xfrm rot="5400000">
            <a:off x="7408524" y="1761655"/>
            <a:ext cx="951799" cy="21070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连接符: 肘形 29">
            <a:extLst>
              <a:ext uri="{FF2B5EF4-FFF2-40B4-BE49-F238E27FC236}">
                <a16:creationId xmlns="" xmlns:a16="http://schemas.microsoft.com/office/drawing/2014/main" id="{D73FC8BB-626D-4853-9FEF-851CF418A278}"/>
              </a:ext>
            </a:extLst>
          </p:cNvPr>
          <p:cNvCxnSpPr>
            <a:stCxn id="45" idx="2"/>
            <a:endCxn id="43" idx="0"/>
          </p:cNvCxnSpPr>
          <p:nvPr/>
        </p:nvCxnSpPr>
        <p:spPr>
          <a:xfrm rot="5400000">
            <a:off x="5333242" y="3053784"/>
            <a:ext cx="643258" cy="23520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32">
            <a:extLst>
              <a:ext uri="{FF2B5EF4-FFF2-40B4-BE49-F238E27FC236}">
                <a16:creationId xmlns="" xmlns:a16="http://schemas.microsoft.com/office/drawing/2014/main" id="{B7F29318-E93A-4D64-B890-E1B831D0BE36}"/>
              </a:ext>
            </a:extLst>
          </p:cNvPr>
          <p:cNvCxnSpPr>
            <a:stCxn id="43" idx="3"/>
            <a:endCxn id="40" idx="1"/>
          </p:cNvCxnSpPr>
          <p:nvPr/>
        </p:nvCxnSpPr>
        <p:spPr>
          <a:xfrm flipV="1">
            <a:off x="5317523" y="4859967"/>
            <a:ext cx="2352030"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 xmlns:a16="http://schemas.microsoft.com/office/drawing/2014/main" id="{936F5493-321B-4B6B-8CEC-C5A38E75B603}"/>
              </a:ext>
            </a:extLst>
          </p:cNvPr>
          <p:cNvSpPr/>
          <p:nvPr/>
        </p:nvSpPr>
        <p:spPr>
          <a:xfrm>
            <a:off x="2907521" y="1768415"/>
            <a:ext cx="1441420" cy="307777"/>
          </a:xfrm>
          <a:prstGeom prst="rect">
            <a:avLst/>
          </a:prstGeom>
        </p:spPr>
        <p:txBody>
          <a:bodyPr wrap="none">
            <a:spAutoFit/>
          </a:bodyPr>
          <a:lstStyle/>
          <a:p>
            <a:r>
              <a:rPr lang="zh-CN" altLang="en-US" sz="1400" b="1" dirty="0">
                <a:latin typeface="+mj-ea"/>
                <a:ea typeface="+mj-ea"/>
              </a:rPr>
              <a:t>识别、检索风险</a:t>
            </a:r>
          </a:p>
        </p:txBody>
      </p:sp>
      <p:sp>
        <p:nvSpPr>
          <p:cNvPr id="53" name="矩形 52">
            <a:extLst>
              <a:ext uri="{FF2B5EF4-FFF2-40B4-BE49-F238E27FC236}">
                <a16:creationId xmlns="" xmlns:a16="http://schemas.microsoft.com/office/drawing/2014/main" id="{B468BF6B-78D8-45CD-98FF-10BC33E7A20F}"/>
              </a:ext>
            </a:extLst>
          </p:cNvPr>
          <p:cNvSpPr/>
          <p:nvPr/>
        </p:nvSpPr>
        <p:spPr>
          <a:xfrm>
            <a:off x="6105449" y="1696034"/>
            <a:ext cx="2003292" cy="307777"/>
          </a:xfrm>
          <a:prstGeom prst="rect">
            <a:avLst/>
          </a:prstGeom>
        </p:spPr>
        <p:txBody>
          <a:bodyPr wrap="square">
            <a:spAutoFit/>
          </a:bodyPr>
          <a:lstStyle/>
          <a:p>
            <a:r>
              <a:rPr lang="zh-CN" altLang="en-US" sz="1400" b="1" dirty="0">
                <a:latin typeface="+mj-ea"/>
                <a:ea typeface="+mj-ea"/>
              </a:rPr>
              <a:t>根据风险程度调用规则</a:t>
            </a:r>
          </a:p>
        </p:txBody>
      </p:sp>
      <p:sp>
        <p:nvSpPr>
          <p:cNvPr id="54" name="矩形 53">
            <a:extLst>
              <a:ext uri="{FF2B5EF4-FFF2-40B4-BE49-F238E27FC236}">
                <a16:creationId xmlns="" xmlns:a16="http://schemas.microsoft.com/office/drawing/2014/main" id="{45FD817A-2C72-4DA4-87F6-E021487BC478}"/>
              </a:ext>
            </a:extLst>
          </p:cNvPr>
          <p:cNvSpPr/>
          <p:nvPr/>
        </p:nvSpPr>
        <p:spPr>
          <a:xfrm>
            <a:off x="4714817" y="3931919"/>
            <a:ext cx="902811" cy="307777"/>
          </a:xfrm>
          <a:prstGeom prst="rect">
            <a:avLst/>
          </a:prstGeom>
        </p:spPr>
        <p:txBody>
          <a:bodyPr wrap="none">
            <a:spAutoFit/>
          </a:bodyPr>
          <a:lstStyle/>
          <a:p>
            <a:r>
              <a:rPr lang="zh-CN" altLang="en-US" sz="1400" b="1" dirty="0">
                <a:latin typeface="+mj-ea"/>
                <a:ea typeface="+mj-ea"/>
              </a:rPr>
              <a:t>内控审批</a:t>
            </a:r>
          </a:p>
        </p:txBody>
      </p:sp>
      <p:sp>
        <p:nvSpPr>
          <p:cNvPr id="55" name="矩形 54">
            <a:extLst>
              <a:ext uri="{FF2B5EF4-FFF2-40B4-BE49-F238E27FC236}">
                <a16:creationId xmlns="" xmlns:a16="http://schemas.microsoft.com/office/drawing/2014/main" id="{CEBFBE41-550F-4066-AF80-75C004C369F1}"/>
              </a:ext>
            </a:extLst>
          </p:cNvPr>
          <p:cNvSpPr/>
          <p:nvPr/>
        </p:nvSpPr>
        <p:spPr>
          <a:xfrm>
            <a:off x="5696535" y="4552189"/>
            <a:ext cx="902811" cy="307777"/>
          </a:xfrm>
          <a:prstGeom prst="rect">
            <a:avLst/>
          </a:prstGeom>
        </p:spPr>
        <p:txBody>
          <a:bodyPr wrap="none">
            <a:spAutoFit/>
          </a:bodyPr>
          <a:lstStyle/>
          <a:p>
            <a:r>
              <a:rPr lang="zh-CN" altLang="en-US" sz="1400" b="1" dirty="0">
                <a:latin typeface="+mj-ea"/>
                <a:ea typeface="+mj-ea"/>
              </a:rPr>
              <a:t>事前提醒</a:t>
            </a:r>
          </a:p>
        </p:txBody>
      </p:sp>
    </p:spTree>
    <p:extLst>
      <p:ext uri="{BB962C8B-B14F-4D97-AF65-F5344CB8AC3E}">
        <p14:creationId xmlns:p14="http://schemas.microsoft.com/office/powerpoint/2010/main" val="270188965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基础</a:t>
            </a:r>
            <a:r>
              <a:rPr lang="zh-CN" altLang="en-US" sz="2800" b="1" dirty="0">
                <a:solidFill>
                  <a:schemeClr val="tx1">
                    <a:lumMod val="85000"/>
                    <a:lumOff val="15000"/>
                  </a:schemeClr>
                </a:solidFill>
                <a:latin typeface="+mn-lt"/>
                <a:ea typeface="+mn-ea"/>
                <a:cs typeface="+mn-ea"/>
                <a:sym typeface="+mn-lt"/>
              </a:rPr>
              <a:t>信息管理系统</a:t>
            </a:r>
          </a:p>
        </p:txBody>
      </p:sp>
      <p:sp>
        <p:nvSpPr>
          <p:cNvPr id="10" name="矩形 9"/>
          <p:cNvSpPr/>
          <p:nvPr/>
        </p:nvSpPr>
        <p:spPr>
          <a:xfrm>
            <a:off x="661401" y="1345538"/>
            <a:ext cx="1415772" cy="572464"/>
          </a:xfrm>
          <a:prstGeom prst="rect">
            <a:avLst/>
          </a:prstGeom>
        </p:spPr>
        <p:txBody>
          <a:bodyPr wrap="square">
            <a:spAutoFit/>
          </a:bodyPr>
          <a:lstStyle/>
          <a:p>
            <a:pPr>
              <a:lnSpc>
                <a:spcPct val="130000"/>
              </a:lnSpc>
              <a:buClr>
                <a:srgbClr val="C00000"/>
              </a:buClr>
            </a:pPr>
            <a:r>
              <a:rPr lang="zh-CN" altLang="zh-CN" sz="2400" b="1" dirty="0">
                <a:solidFill>
                  <a:schemeClr val="tx1">
                    <a:lumMod val="75000"/>
                    <a:lumOff val="25000"/>
                  </a:schemeClr>
                </a:solidFill>
                <a:latin typeface="+mn-lt"/>
                <a:ea typeface="+mn-ea"/>
                <a:cs typeface="+mn-ea"/>
              </a:rPr>
              <a:t>建设目标</a:t>
            </a:r>
            <a:endParaRPr lang="zh-CN" altLang="en-US" sz="2400" b="1" dirty="0">
              <a:solidFill>
                <a:schemeClr val="tx1">
                  <a:lumMod val="75000"/>
                  <a:lumOff val="25000"/>
                </a:schemeClr>
              </a:solidFill>
              <a:latin typeface="+mn-lt"/>
              <a:ea typeface="+mn-ea"/>
              <a:cs typeface="+mn-ea"/>
            </a:endParaRPr>
          </a:p>
        </p:txBody>
      </p:sp>
      <p:sp>
        <p:nvSpPr>
          <p:cNvPr id="11" name="矩形 10"/>
          <p:cNvSpPr/>
          <p:nvPr/>
        </p:nvSpPr>
        <p:spPr>
          <a:xfrm>
            <a:off x="661401" y="3589108"/>
            <a:ext cx="1415772"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业务描述</a:t>
            </a:r>
            <a:endParaRPr lang="zh-CN" altLang="en-US" sz="2400" b="1" dirty="0">
              <a:solidFill>
                <a:schemeClr val="tx1">
                  <a:lumMod val="75000"/>
                  <a:lumOff val="25000"/>
                </a:schemeClr>
              </a:solidFill>
              <a:latin typeface="+mn-lt"/>
              <a:ea typeface="+mn-ea"/>
              <a:cs typeface="+mn-ea"/>
            </a:endParaRPr>
          </a:p>
        </p:txBody>
      </p:sp>
      <p:sp>
        <p:nvSpPr>
          <p:cNvPr id="2" name="矩形 1"/>
          <p:cNvSpPr/>
          <p:nvPr/>
        </p:nvSpPr>
        <p:spPr>
          <a:xfrm>
            <a:off x="2358570" y="1414924"/>
            <a:ext cx="8955314" cy="732508"/>
          </a:xfrm>
          <a:prstGeom prst="rect">
            <a:avLst/>
          </a:prstGeom>
        </p:spPr>
        <p:txBody>
          <a:bodyPr wrap="square">
            <a:spAutoFit/>
          </a:bodyPr>
          <a:lstStyle/>
          <a:p>
            <a:pPr marL="342900" indent="-342900">
              <a:lnSpc>
                <a:spcPct val="130000"/>
              </a:lnSpc>
              <a:buClr>
                <a:srgbClr val="182A76"/>
              </a:buClr>
              <a:buFont typeface="Wingdings" panose="05000000000000000000" pitchFamily="2" charset="2"/>
              <a:buChar char="Ø"/>
            </a:pPr>
            <a:r>
              <a:rPr lang="zh-CN" altLang="zh-CN" sz="1600" b="1" dirty="0">
                <a:latin typeface="+mn-lt"/>
                <a:ea typeface="+mn-ea"/>
                <a:cs typeface="+mn-ea"/>
              </a:rPr>
              <a:t>基础信息管理系统是对医疗保障的所有业务标准数据进行统一汇聚和更新管理</a:t>
            </a:r>
            <a:r>
              <a:rPr lang="zh-CN" altLang="zh-CN" sz="1600" b="1" dirty="0" smtClean="0">
                <a:latin typeface="+mn-lt"/>
                <a:ea typeface="+mn-ea"/>
                <a:cs typeface="+mn-ea"/>
              </a:rPr>
              <a:t>。</a:t>
            </a:r>
            <a:endParaRPr lang="en-US" altLang="zh-CN" sz="1600" b="1" dirty="0" smtClean="0">
              <a:latin typeface="+mn-lt"/>
              <a:ea typeface="+mn-ea"/>
              <a:cs typeface="+mn-ea"/>
            </a:endParaRPr>
          </a:p>
          <a:p>
            <a:pPr marL="342900" indent="-342900">
              <a:lnSpc>
                <a:spcPct val="130000"/>
              </a:lnSpc>
              <a:buClr>
                <a:srgbClr val="182A76"/>
              </a:buClr>
              <a:buFont typeface="Wingdings" panose="05000000000000000000" pitchFamily="2" charset="2"/>
              <a:buChar char="Ø"/>
            </a:pPr>
            <a:r>
              <a:rPr lang="zh-CN" altLang="zh-CN" sz="1600" b="1" dirty="0" smtClean="0">
                <a:latin typeface="+mn-lt"/>
                <a:ea typeface="+mn-ea"/>
                <a:cs typeface="+mn-ea"/>
              </a:rPr>
              <a:t>各</a:t>
            </a:r>
            <a:r>
              <a:rPr lang="zh-CN" altLang="zh-CN" sz="1600" b="1" dirty="0">
                <a:latin typeface="+mn-lt"/>
                <a:ea typeface="+mn-ea"/>
                <a:cs typeface="+mn-ea"/>
              </a:rPr>
              <a:t>省可参与修改和审核医疗政策相关数据，形成逐步全国统一标准，统一数据格式的目标。</a:t>
            </a:r>
            <a:endParaRPr lang="zh-CN" altLang="en-US" sz="1600" b="1" dirty="0">
              <a:latin typeface="+mn-lt"/>
              <a:ea typeface="+mn-ea"/>
              <a:cs typeface="+mn-ea"/>
            </a:endParaRPr>
          </a:p>
        </p:txBody>
      </p:sp>
      <p:sp>
        <p:nvSpPr>
          <p:cNvPr id="3" name="矩形 2"/>
          <p:cNvSpPr/>
          <p:nvPr/>
        </p:nvSpPr>
        <p:spPr>
          <a:xfrm>
            <a:off x="2077173" y="3589108"/>
            <a:ext cx="9327427" cy="2332946"/>
          </a:xfrm>
          <a:prstGeom prst="rect">
            <a:avLst/>
          </a:prstGeom>
        </p:spPr>
        <p:txBody>
          <a:bodyPr wrap="square">
            <a:spAutoFit/>
          </a:bodyPr>
          <a:lstStyle/>
          <a:p>
            <a:pPr marL="342900" indent="-342900">
              <a:lnSpc>
                <a:spcPct val="130000"/>
              </a:lnSpc>
              <a:buClr>
                <a:srgbClr val="182A76"/>
              </a:buClr>
              <a:buFont typeface="Wingdings" panose="05000000000000000000" pitchFamily="2" charset="2"/>
              <a:buChar char="Ø"/>
            </a:pPr>
            <a:r>
              <a:rPr lang="zh-CN" altLang="zh-CN" sz="1600" dirty="0">
                <a:latin typeface="+mn-lt"/>
                <a:ea typeface="+mn-ea"/>
                <a:cs typeface="+mn-ea"/>
              </a:rPr>
              <a:t>基础信息管理系统主要提供疾病、药品、诊疗项目、耗材、人员、单位、机构等</a:t>
            </a:r>
            <a:r>
              <a:rPr lang="zh-CN" altLang="zh-CN" sz="1600" b="1" dirty="0">
                <a:solidFill>
                  <a:srgbClr val="FF0000"/>
                </a:solidFill>
                <a:latin typeface="+mn-lt"/>
                <a:ea typeface="+mn-ea"/>
                <a:cs typeface="+mn-ea"/>
              </a:rPr>
              <a:t>基础信息的管理功能和服务功能</a:t>
            </a:r>
            <a:r>
              <a:rPr lang="zh-CN" altLang="zh-CN" sz="1600" dirty="0">
                <a:latin typeface="+mn-lt"/>
                <a:ea typeface="+mn-ea"/>
                <a:cs typeface="+mn-ea"/>
              </a:rPr>
              <a:t>，为跨地区、跨业务、跨部门的信息共享和业务协同提供</a:t>
            </a:r>
            <a:r>
              <a:rPr lang="zh-CN" altLang="zh-CN" sz="1600" dirty="0" smtClean="0">
                <a:latin typeface="+mn-lt"/>
                <a:ea typeface="+mn-ea"/>
                <a:cs typeface="+mn-ea"/>
              </a:rPr>
              <a:t>支持</a:t>
            </a:r>
            <a:r>
              <a:rPr lang="zh-CN" altLang="en-US" sz="1600" dirty="0" smtClean="0">
                <a:latin typeface="+mn-lt"/>
                <a:ea typeface="+mn-ea"/>
                <a:cs typeface="+mn-ea"/>
              </a:rPr>
              <a:t>；</a:t>
            </a:r>
            <a:endParaRPr lang="en-US" altLang="zh-CN" sz="1600" dirty="0" smtClean="0">
              <a:latin typeface="+mn-lt"/>
              <a:ea typeface="+mn-ea"/>
              <a:cs typeface="+mn-ea"/>
            </a:endParaRPr>
          </a:p>
          <a:p>
            <a:pPr marL="342900" indent="-342900">
              <a:lnSpc>
                <a:spcPct val="130000"/>
              </a:lnSpc>
              <a:buClr>
                <a:srgbClr val="182A76"/>
              </a:buClr>
              <a:buFont typeface="Wingdings" panose="05000000000000000000" pitchFamily="2" charset="2"/>
              <a:buChar char="Ø"/>
            </a:pPr>
            <a:r>
              <a:rPr lang="zh-CN" altLang="zh-CN" sz="1600" dirty="0" smtClean="0">
                <a:latin typeface="+mn-lt"/>
                <a:ea typeface="+mn-ea"/>
                <a:cs typeface="+mn-ea"/>
              </a:rPr>
              <a:t>同时</a:t>
            </a:r>
            <a:r>
              <a:rPr lang="zh-CN" altLang="zh-CN" sz="1600" dirty="0">
                <a:latin typeface="+mn-lt"/>
                <a:ea typeface="+mn-ea"/>
                <a:cs typeface="+mn-ea"/>
              </a:rPr>
              <a:t>提供与公安部门人口信息、人社部门社保卡信息比对以及支持对经办业务、互联网业务和就医过程中需要进行</a:t>
            </a:r>
            <a:r>
              <a:rPr lang="zh-CN" altLang="zh-CN" sz="1600" b="1" dirty="0">
                <a:solidFill>
                  <a:srgbClr val="FF0000"/>
                </a:solidFill>
                <a:latin typeface="+mn-lt"/>
                <a:ea typeface="+mn-ea"/>
                <a:cs typeface="+mn-ea"/>
              </a:rPr>
              <a:t>实名身份认证服务</a:t>
            </a:r>
            <a:r>
              <a:rPr lang="zh-CN" altLang="zh-CN" sz="1600" dirty="0">
                <a:latin typeface="+mn-lt"/>
                <a:ea typeface="+mn-ea"/>
                <a:cs typeface="+mn-ea"/>
              </a:rPr>
              <a:t>的功能。</a:t>
            </a:r>
          </a:p>
          <a:p>
            <a:pPr marL="342900" indent="-342900">
              <a:lnSpc>
                <a:spcPct val="130000"/>
              </a:lnSpc>
              <a:buClr>
                <a:srgbClr val="182A76"/>
              </a:buClr>
              <a:buFont typeface="Wingdings" panose="05000000000000000000" pitchFamily="2" charset="2"/>
              <a:buChar char="Ø"/>
            </a:pPr>
            <a:r>
              <a:rPr lang="zh-CN" altLang="zh-CN" sz="1600" dirty="0">
                <a:latin typeface="+mn-lt"/>
                <a:ea typeface="+mn-ea"/>
                <a:cs typeface="+mn-ea"/>
              </a:rPr>
              <a:t>基础信息管理系统把原来人社、公安、卫健委、发改委、民政、扶贫、市场监督管理、税务、财政等部门分散管理的疾病、药品、诊疗项目、耗材、人员、单位、机构的</a:t>
            </a:r>
            <a:r>
              <a:rPr lang="zh-CN" altLang="zh-CN" sz="1600" b="1" dirty="0">
                <a:solidFill>
                  <a:srgbClr val="FF0000"/>
                </a:solidFill>
                <a:latin typeface="+mn-lt"/>
                <a:ea typeface="+mn-ea"/>
                <a:cs typeface="+mn-ea"/>
              </a:rPr>
              <a:t>医疗保障相关基础信息进行统一编码，建立动态维护和赋权机制，进行统一管理</a:t>
            </a:r>
            <a:r>
              <a:rPr lang="zh-CN" altLang="zh-CN" sz="1600" dirty="0">
                <a:latin typeface="+mn-lt"/>
                <a:ea typeface="+mn-ea"/>
                <a:cs typeface="+mn-ea"/>
              </a:rPr>
              <a:t>，形成的医疗保障部门的全量基础</a:t>
            </a:r>
            <a:r>
              <a:rPr lang="zh-CN" altLang="zh-CN" sz="1600" dirty="0" smtClean="0">
                <a:latin typeface="+mn-lt"/>
                <a:ea typeface="+mn-ea"/>
                <a:cs typeface="+mn-ea"/>
              </a:rPr>
              <a:t>信息库</a:t>
            </a:r>
            <a:endParaRPr lang="zh-CN" altLang="en-US" sz="1600" dirty="0">
              <a:latin typeface="+mn-lt"/>
              <a:ea typeface="+mn-ea"/>
              <a:cs typeface="+mn-ea"/>
            </a:endParaRPr>
          </a:p>
        </p:txBody>
      </p:sp>
    </p:spTree>
    <p:extLst>
      <p:ext uri="{BB962C8B-B14F-4D97-AF65-F5344CB8AC3E}">
        <p14:creationId xmlns:p14="http://schemas.microsoft.com/office/powerpoint/2010/main" val="416788957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基础信息管理</a:t>
            </a:r>
            <a:r>
              <a:rPr lang="zh-CN" altLang="en-US" sz="2800" b="1" dirty="0" smtClean="0">
                <a:solidFill>
                  <a:schemeClr val="tx1">
                    <a:lumMod val="85000"/>
                    <a:lumOff val="15000"/>
                  </a:schemeClr>
                </a:solidFill>
                <a:latin typeface="+mn-lt"/>
                <a:ea typeface="+mn-ea"/>
                <a:cs typeface="+mn-ea"/>
                <a:sym typeface="+mn-lt"/>
              </a:rPr>
              <a:t>系统</a:t>
            </a:r>
            <a:r>
              <a:rPr lang="en-US" altLang="zh-CN" sz="2800" b="1" dirty="0" smtClean="0">
                <a:solidFill>
                  <a:schemeClr val="tx1">
                    <a:lumMod val="85000"/>
                    <a:lumOff val="15000"/>
                  </a:schemeClr>
                </a:solidFill>
                <a:latin typeface="+mn-lt"/>
                <a:ea typeface="+mn-ea"/>
                <a:cs typeface="+mn-ea"/>
                <a:sym typeface="+mn-lt"/>
              </a:rPr>
              <a:t>-</a:t>
            </a:r>
            <a:r>
              <a:rPr lang="zh-CN" altLang="en-US" sz="2800" b="1" dirty="0">
                <a:solidFill>
                  <a:schemeClr val="tx1">
                    <a:lumMod val="85000"/>
                    <a:lumOff val="15000"/>
                  </a:schemeClr>
                </a:solidFill>
                <a:latin typeface="+mn-lt"/>
                <a:ea typeface="+mn-ea"/>
                <a:cs typeface="+mn-ea"/>
                <a:sym typeface="+mn-lt"/>
              </a:rPr>
              <a:t>系统业务</a:t>
            </a:r>
            <a:r>
              <a:rPr lang="zh-CN" altLang="en-US" sz="2800" b="1" dirty="0" smtClean="0">
                <a:solidFill>
                  <a:schemeClr val="tx1">
                    <a:lumMod val="85000"/>
                    <a:lumOff val="15000"/>
                  </a:schemeClr>
                </a:solidFill>
                <a:latin typeface="+mn-lt"/>
                <a:ea typeface="+mn-ea"/>
                <a:cs typeface="+mn-ea"/>
                <a:sym typeface="+mn-lt"/>
              </a:rPr>
              <a:t>架构</a:t>
            </a:r>
            <a:endParaRPr lang="zh-CN" altLang="en-US" sz="2800" b="1" dirty="0">
              <a:solidFill>
                <a:schemeClr val="tx1">
                  <a:lumMod val="85000"/>
                  <a:lumOff val="15000"/>
                </a:schemeClr>
              </a:solidFill>
              <a:latin typeface="+mn-lt"/>
              <a:ea typeface="+mn-ea"/>
              <a:cs typeface="+mn-ea"/>
              <a:sym typeface="+mn-lt"/>
            </a:endParaRPr>
          </a:p>
        </p:txBody>
      </p:sp>
      <p:pic>
        <p:nvPicPr>
          <p:cNvPr id="2" name="图片 1"/>
          <p:cNvPicPr>
            <a:picLocks noChangeAspect="1"/>
          </p:cNvPicPr>
          <p:nvPr/>
        </p:nvPicPr>
        <p:blipFill>
          <a:blip r:embed="rId3"/>
          <a:stretch>
            <a:fillRect/>
          </a:stretch>
        </p:blipFill>
        <p:spPr>
          <a:xfrm>
            <a:off x="1116570" y="1120713"/>
            <a:ext cx="9898743" cy="5630779"/>
          </a:xfrm>
          <a:prstGeom prst="rect">
            <a:avLst/>
          </a:prstGeom>
        </p:spPr>
      </p:pic>
    </p:spTree>
    <p:extLst>
      <p:ext uri="{BB962C8B-B14F-4D97-AF65-F5344CB8AC3E}">
        <p14:creationId xmlns:p14="http://schemas.microsoft.com/office/powerpoint/2010/main" val="168155622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基础信息管理系统</a:t>
            </a:r>
            <a:r>
              <a:rPr lang="en-US" altLang="zh-CN" sz="2800" b="1" dirty="0" smtClean="0">
                <a:solidFill>
                  <a:schemeClr val="tx1">
                    <a:lumMod val="85000"/>
                    <a:lumOff val="15000"/>
                  </a:schemeClr>
                </a:solidFill>
                <a:latin typeface="+mn-lt"/>
                <a:ea typeface="+mn-ea"/>
                <a:cs typeface="+mn-ea"/>
                <a:sym typeface="+mn-lt"/>
              </a:rPr>
              <a:t>-</a:t>
            </a:r>
            <a:r>
              <a:rPr lang="zh-CN" altLang="en-US" sz="2800" b="1" dirty="0" smtClean="0">
                <a:solidFill>
                  <a:schemeClr val="tx1">
                    <a:lumMod val="85000"/>
                    <a:lumOff val="15000"/>
                  </a:schemeClr>
                </a:solidFill>
                <a:latin typeface="+mn-lt"/>
                <a:ea typeface="+mn-ea"/>
                <a:cs typeface="+mn-ea"/>
                <a:sym typeface="+mn-lt"/>
              </a:rPr>
              <a:t>功能列表</a:t>
            </a:r>
            <a:endParaRPr lang="zh-CN" altLang="en-US" sz="2800" b="1" dirty="0">
              <a:solidFill>
                <a:schemeClr val="tx1">
                  <a:lumMod val="85000"/>
                  <a:lumOff val="15000"/>
                </a:schemeClr>
              </a:solidFill>
              <a:latin typeface="+mn-lt"/>
              <a:ea typeface="+mn-ea"/>
              <a:cs typeface="+mn-ea"/>
              <a:sym typeface="+mn-lt"/>
            </a:endParaRPr>
          </a:p>
        </p:txBody>
      </p:sp>
      <p:graphicFrame>
        <p:nvGraphicFramePr>
          <p:cNvPr id="13" name="表格 12"/>
          <p:cNvGraphicFramePr>
            <a:graphicFrameLocks noGrp="1"/>
          </p:cNvGraphicFramePr>
          <p:nvPr>
            <p:extLst>
              <p:ext uri="{D42A27DB-BD31-4B8C-83A1-F6EECF244321}">
                <p14:modId xmlns:p14="http://schemas.microsoft.com/office/powerpoint/2010/main" val="2636947553"/>
              </p:ext>
            </p:extLst>
          </p:nvPr>
        </p:nvGraphicFramePr>
        <p:xfrm>
          <a:off x="349860" y="679116"/>
          <a:ext cx="11477380" cy="6183354"/>
        </p:xfrm>
        <a:graphic>
          <a:graphicData uri="http://schemas.openxmlformats.org/drawingml/2006/table">
            <a:tbl>
              <a:tblPr firstRow="1" firstCol="1" bandRow="1">
                <a:tableStyleId>{5C22544A-7EE6-4342-B048-85BDC9FD1C3A}</a:tableStyleId>
              </a:tblPr>
              <a:tblGrid>
                <a:gridCol w="1301140"/>
                <a:gridCol w="1766757"/>
                <a:gridCol w="8409483"/>
              </a:tblGrid>
              <a:tr h="295245">
                <a:tc>
                  <a:txBody>
                    <a:bodyPr/>
                    <a:lstStyle/>
                    <a:p>
                      <a:pPr marL="0" indent="0" algn="ctr">
                        <a:lnSpc>
                          <a:spcPct val="100000"/>
                        </a:lnSpc>
                        <a:spcBef>
                          <a:spcPts val="0"/>
                        </a:spcBef>
                        <a:spcAft>
                          <a:spcPts val="0"/>
                        </a:spcAft>
                      </a:pPr>
                      <a:r>
                        <a:rPr lang="zh-CN" sz="1000" kern="0" dirty="0">
                          <a:effectLst/>
                        </a:rPr>
                        <a:t>一级功能</a:t>
                      </a:r>
                      <a:endParaRPr lang="zh-CN" sz="1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indent="0" algn="ctr">
                        <a:lnSpc>
                          <a:spcPct val="100000"/>
                        </a:lnSpc>
                        <a:spcBef>
                          <a:spcPts val="0"/>
                        </a:spcBef>
                        <a:spcAft>
                          <a:spcPts val="0"/>
                        </a:spcAft>
                      </a:pPr>
                      <a:r>
                        <a:rPr lang="zh-CN" sz="1000" kern="0" dirty="0">
                          <a:effectLst/>
                        </a:rPr>
                        <a:t>二级功能</a:t>
                      </a:r>
                      <a:endParaRPr lang="zh-CN" sz="1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indent="0" algn="ctr">
                        <a:lnSpc>
                          <a:spcPct val="100000"/>
                        </a:lnSpc>
                        <a:spcBef>
                          <a:spcPts val="0"/>
                        </a:spcBef>
                        <a:spcAft>
                          <a:spcPts val="0"/>
                        </a:spcAft>
                      </a:pPr>
                      <a:r>
                        <a:rPr lang="zh-CN" sz="1000" kern="0">
                          <a:effectLst/>
                        </a:rPr>
                        <a:t>说明</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r>
              <a:tr h="416611">
                <a:tc rowSpan="2">
                  <a:txBody>
                    <a:bodyPr/>
                    <a:lstStyle/>
                    <a:p>
                      <a:pPr marL="0" indent="0" algn="l">
                        <a:lnSpc>
                          <a:spcPct val="100000"/>
                        </a:lnSpc>
                        <a:spcBef>
                          <a:spcPts val="0"/>
                        </a:spcBef>
                        <a:spcAft>
                          <a:spcPts val="0"/>
                        </a:spcAft>
                      </a:pPr>
                      <a:r>
                        <a:rPr lang="zh-CN" sz="1000" kern="0">
                          <a:effectLst/>
                        </a:rPr>
                        <a:t>疾病编码管理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indent="0" algn="l">
                        <a:lnSpc>
                          <a:spcPct val="100000"/>
                        </a:lnSpc>
                        <a:spcBef>
                          <a:spcPts val="0"/>
                        </a:spcBef>
                        <a:spcAft>
                          <a:spcPts val="0"/>
                        </a:spcAft>
                      </a:pPr>
                      <a:r>
                        <a:rPr lang="zh-CN" sz="1000" kern="0">
                          <a:effectLst/>
                        </a:rPr>
                        <a:t>疾病编码新增</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indent="0" algn="l">
                        <a:lnSpc>
                          <a:spcPct val="110000"/>
                        </a:lnSpc>
                        <a:spcBef>
                          <a:spcPts val="0"/>
                        </a:spcBef>
                        <a:spcAft>
                          <a:spcPts val="0"/>
                        </a:spcAft>
                      </a:pPr>
                      <a:r>
                        <a:rPr lang="zh-CN" sz="800" kern="100" dirty="0">
                          <a:effectLst/>
                        </a:rPr>
                        <a:t>增加新的疾病编码；</a:t>
                      </a:r>
                    </a:p>
                    <a:p>
                      <a:pPr marL="0" indent="0" algn="l">
                        <a:lnSpc>
                          <a:spcPct val="110000"/>
                        </a:lnSpc>
                        <a:spcBef>
                          <a:spcPts val="0"/>
                        </a:spcBef>
                        <a:spcAft>
                          <a:spcPts val="0"/>
                        </a:spcAft>
                      </a:pPr>
                      <a:r>
                        <a:rPr lang="zh-CN" sz="800" kern="100" dirty="0">
                          <a:effectLst/>
                        </a:rPr>
                        <a:t>将疾病编码与卫健委疾病编码目录进行比对和校验；</a:t>
                      </a:r>
                    </a:p>
                    <a:p>
                      <a:pPr marL="0" indent="0" algn="l">
                        <a:lnSpc>
                          <a:spcPct val="110000"/>
                        </a:lnSpc>
                        <a:spcBef>
                          <a:spcPts val="0"/>
                        </a:spcBef>
                        <a:spcAft>
                          <a:spcPts val="0"/>
                        </a:spcAft>
                      </a:pPr>
                      <a:r>
                        <a:rPr lang="zh-CN" sz="800" kern="100" dirty="0">
                          <a:effectLst/>
                        </a:rPr>
                        <a:t>比对校验</a:t>
                      </a:r>
                      <a:r>
                        <a:rPr lang="zh-CN" sz="800" kern="100" dirty="0" smtClean="0">
                          <a:effectLst/>
                        </a:rPr>
                        <a:t>成功则</a:t>
                      </a:r>
                      <a:r>
                        <a:rPr lang="zh-CN" sz="800" kern="100" dirty="0">
                          <a:effectLst/>
                        </a:rPr>
                        <a:t>计入疾病编码目录，下发各省、市基础信息管理系统同步数据；否则，比对校验不成功，则反馈具体比对校验情况，重新进行疾病编码确认。</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00" marR="6000" marT="0" marB="0" anchor="ctr"/>
                </a:tc>
              </a:tr>
              <a:tr h="416611">
                <a:tc vMerge="1">
                  <a:txBody>
                    <a:bodyPr/>
                    <a:lstStyle/>
                    <a:p>
                      <a:endParaRPr lang="zh-CN" altLang="en-US"/>
                    </a:p>
                  </a:txBody>
                  <a:tcPr/>
                </a:tc>
                <a:tc>
                  <a:txBody>
                    <a:bodyPr/>
                    <a:lstStyle/>
                    <a:p>
                      <a:pPr marL="0" indent="0" algn="l">
                        <a:lnSpc>
                          <a:spcPct val="100000"/>
                        </a:lnSpc>
                        <a:spcBef>
                          <a:spcPts val="0"/>
                        </a:spcBef>
                        <a:spcAft>
                          <a:spcPts val="0"/>
                        </a:spcAft>
                      </a:pPr>
                      <a:r>
                        <a:rPr lang="zh-CN" sz="1000" kern="0">
                          <a:effectLst/>
                        </a:rPr>
                        <a:t>疾病编码变更</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lvl="0" indent="0" algn="l">
                        <a:lnSpc>
                          <a:spcPct val="110000"/>
                        </a:lnSpc>
                        <a:spcBef>
                          <a:spcPts val="0"/>
                        </a:spcBef>
                        <a:spcAft>
                          <a:spcPts val="0"/>
                        </a:spcAft>
                        <a:buFont typeface="+mj-lt"/>
                        <a:buAutoNum type="arabicPeriod"/>
                      </a:pPr>
                      <a:r>
                        <a:rPr lang="zh-CN" sz="800" kern="100" dirty="0">
                          <a:effectLst/>
                        </a:rPr>
                        <a:t>疾病编码需要变更，则对疾病编码进行编辑变更；</a:t>
                      </a:r>
                    </a:p>
                    <a:p>
                      <a:pPr marL="0" lvl="0" indent="0" algn="l">
                        <a:lnSpc>
                          <a:spcPct val="110000"/>
                        </a:lnSpc>
                        <a:spcBef>
                          <a:spcPts val="0"/>
                        </a:spcBef>
                        <a:spcAft>
                          <a:spcPts val="0"/>
                        </a:spcAft>
                        <a:buFont typeface="+mj-lt"/>
                        <a:buAutoNum type="arabicPeriod"/>
                      </a:pPr>
                      <a:r>
                        <a:rPr lang="zh-CN" sz="800" kern="100" dirty="0">
                          <a:effectLst/>
                        </a:rPr>
                        <a:t>变更后的疾病编码与卫健委疾病编码目录进行比对校验；</a:t>
                      </a:r>
                    </a:p>
                    <a:p>
                      <a:pPr marL="0" lvl="0" indent="0" algn="l">
                        <a:lnSpc>
                          <a:spcPct val="110000"/>
                        </a:lnSpc>
                        <a:spcBef>
                          <a:spcPts val="0"/>
                        </a:spcBef>
                        <a:spcAft>
                          <a:spcPts val="0"/>
                        </a:spcAft>
                        <a:buFont typeface="+mj-lt"/>
                        <a:buAutoNum type="arabicPeriod"/>
                      </a:pPr>
                      <a:r>
                        <a:rPr lang="zh-CN" sz="800" kern="100" dirty="0">
                          <a:effectLst/>
                        </a:rPr>
                        <a:t>比对校验成功，则变更疾病编码目录中该疾病编码；下发各省、市基础信息管理系统同步数据；否则，反馈比对校验情况，重新进行疾病编码变更确认。</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00" marR="6000" marT="0" marB="0" anchor="ctr"/>
                </a:tc>
              </a:tr>
              <a:tr h="416611">
                <a:tc rowSpan="2">
                  <a:txBody>
                    <a:bodyPr/>
                    <a:lstStyle/>
                    <a:p>
                      <a:pPr marL="0" indent="0" algn="l">
                        <a:lnSpc>
                          <a:spcPct val="100000"/>
                        </a:lnSpc>
                        <a:spcBef>
                          <a:spcPts val="0"/>
                        </a:spcBef>
                        <a:spcAft>
                          <a:spcPts val="0"/>
                        </a:spcAft>
                      </a:pPr>
                      <a:r>
                        <a:rPr lang="zh-CN" sz="1000" kern="0">
                          <a:effectLst/>
                        </a:rPr>
                        <a:t>手术操作与分类管理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indent="0" algn="l">
                        <a:lnSpc>
                          <a:spcPct val="100000"/>
                        </a:lnSpc>
                        <a:spcBef>
                          <a:spcPts val="0"/>
                        </a:spcBef>
                        <a:spcAft>
                          <a:spcPts val="0"/>
                        </a:spcAft>
                      </a:pPr>
                      <a:r>
                        <a:rPr lang="zh-CN" sz="1000" kern="0">
                          <a:effectLst/>
                        </a:rPr>
                        <a:t>手术操作与分类目录新增</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lvl="0" indent="0" algn="l">
                        <a:lnSpc>
                          <a:spcPct val="110000"/>
                        </a:lnSpc>
                        <a:spcBef>
                          <a:spcPts val="0"/>
                        </a:spcBef>
                        <a:spcAft>
                          <a:spcPts val="0"/>
                        </a:spcAft>
                        <a:buFont typeface="+mj-lt"/>
                        <a:buAutoNum type="arabicPeriod"/>
                      </a:pPr>
                      <a:r>
                        <a:rPr lang="zh-CN" sz="800" kern="100" dirty="0">
                          <a:effectLst/>
                        </a:rPr>
                        <a:t>新增手术操作分类与代码</a:t>
                      </a:r>
                    </a:p>
                    <a:p>
                      <a:pPr marL="0" lvl="0" indent="0" algn="l">
                        <a:lnSpc>
                          <a:spcPct val="110000"/>
                        </a:lnSpc>
                        <a:spcBef>
                          <a:spcPts val="0"/>
                        </a:spcBef>
                        <a:spcAft>
                          <a:spcPts val="0"/>
                        </a:spcAft>
                        <a:buFont typeface="+mj-lt"/>
                        <a:buAutoNum type="arabicPeriod"/>
                      </a:pPr>
                      <a:r>
                        <a:rPr lang="zh-CN" sz="800" kern="100" dirty="0">
                          <a:effectLst/>
                        </a:rPr>
                        <a:t>与卫健委手术操作与分类代码进行比对校验；</a:t>
                      </a:r>
                    </a:p>
                    <a:p>
                      <a:pPr marL="0" lvl="0" indent="0" algn="l">
                        <a:lnSpc>
                          <a:spcPct val="110000"/>
                        </a:lnSpc>
                        <a:spcBef>
                          <a:spcPts val="0"/>
                        </a:spcBef>
                        <a:spcAft>
                          <a:spcPts val="0"/>
                        </a:spcAft>
                        <a:buFont typeface="+mj-lt"/>
                        <a:buAutoNum type="arabicPeriod"/>
                      </a:pPr>
                      <a:r>
                        <a:rPr lang="zh-CN" sz="800" kern="100" dirty="0">
                          <a:effectLst/>
                        </a:rPr>
                        <a:t>比对校验成功，则计入手术操作与分类目录；下发各省、市基础信息管理系统同步数据；否则，反馈比对校验情况，重新进行手术操作与分类目录确认</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00" marR="6000" marT="0" marB="0" anchor="ctr"/>
                </a:tc>
              </a:tr>
              <a:tr h="416611">
                <a:tc vMerge="1">
                  <a:txBody>
                    <a:bodyPr/>
                    <a:lstStyle/>
                    <a:p>
                      <a:endParaRPr lang="zh-CN" altLang="en-US"/>
                    </a:p>
                  </a:txBody>
                  <a:tcPr/>
                </a:tc>
                <a:tc>
                  <a:txBody>
                    <a:bodyPr/>
                    <a:lstStyle/>
                    <a:p>
                      <a:pPr marL="0" indent="0" algn="l">
                        <a:lnSpc>
                          <a:spcPct val="100000"/>
                        </a:lnSpc>
                        <a:spcBef>
                          <a:spcPts val="0"/>
                        </a:spcBef>
                        <a:spcAft>
                          <a:spcPts val="0"/>
                        </a:spcAft>
                      </a:pPr>
                      <a:r>
                        <a:rPr lang="zh-CN" sz="1000" kern="0">
                          <a:effectLst/>
                        </a:rPr>
                        <a:t>手术操作与分类代码变更</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indent="0" algn="l">
                        <a:lnSpc>
                          <a:spcPct val="110000"/>
                        </a:lnSpc>
                        <a:spcBef>
                          <a:spcPts val="0"/>
                        </a:spcBef>
                        <a:spcAft>
                          <a:spcPts val="0"/>
                        </a:spcAft>
                      </a:pPr>
                      <a:r>
                        <a:rPr lang="zh-CN" sz="800" kern="100" dirty="0">
                          <a:effectLst/>
                        </a:rPr>
                        <a:t>变更手术操作与分类代码；</a:t>
                      </a:r>
                    </a:p>
                    <a:p>
                      <a:pPr marL="0" indent="0" algn="l">
                        <a:lnSpc>
                          <a:spcPct val="110000"/>
                        </a:lnSpc>
                        <a:spcBef>
                          <a:spcPts val="0"/>
                        </a:spcBef>
                        <a:spcAft>
                          <a:spcPts val="0"/>
                        </a:spcAft>
                      </a:pPr>
                      <a:r>
                        <a:rPr lang="zh-CN" sz="800" kern="100" dirty="0">
                          <a:effectLst/>
                        </a:rPr>
                        <a:t>与卫健委手术操作与分类代码进行比对校验；</a:t>
                      </a:r>
                    </a:p>
                    <a:p>
                      <a:pPr marL="0" indent="0" algn="l">
                        <a:lnSpc>
                          <a:spcPct val="110000"/>
                        </a:lnSpc>
                        <a:spcBef>
                          <a:spcPts val="0"/>
                        </a:spcBef>
                        <a:spcAft>
                          <a:spcPts val="0"/>
                        </a:spcAft>
                      </a:pPr>
                      <a:r>
                        <a:rPr lang="zh-CN" sz="800" kern="100" dirty="0">
                          <a:effectLst/>
                        </a:rPr>
                        <a:t>比对校验成功，则更新手术操作与分类目录；下发各省、市基础信息管理系统同步数据；否则，反馈比对校验情况，重新进行手术操作与分类目录确认；</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00" marR="6000" marT="0" marB="0" anchor="ctr"/>
                </a:tc>
              </a:tr>
              <a:tr h="694352">
                <a:tc rowSpan="2">
                  <a:txBody>
                    <a:bodyPr/>
                    <a:lstStyle/>
                    <a:p>
                      <a:pPr marL="0" indent="0" algn="l">
                        <a:lnSpc>
                          <a:spcPct val="100000"/>
                        </a:lnSpc>
                        <a:spcBef>
                          <a:spcPts val="0"/>
                        </a:spcBef>
                        <a:spcAft>
                          <a:spcPts val="0"/>
                        </a:spcAft>
                      </a:pPr>
                      <a:r>
                        <a:rPr lang="zh-CN" sz="1000" kern="0">
                          <a:effectLst/>
                        </a:rPr>
                        <a:t>药品分类和代码管理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indent="0" algn="l">
                        <a:lnSpc>
                          <a:spcPct val="100000"/>
                        </a:lnSpc>
                        <a:spcBef>
                          <a:spcPts val="0"/>
                        </a:spcBef>
                        <a:spcAft>
                          <a:spcPts val="0"/>
                        </a:spcAft>
                      </a:pPr>
                      <a:r>
                        <a:rPr lang="zh-CN" sz="1000" kern="0">
                          <a:effectLst/>
                        </a:rPr>
                        <a:t>药品分类和代码管理新增</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lvl="0" indent="0" algn="l">
                        <a:lnSpc>
                          <a:spcPct val="110000"/>
                        </a:lnSpc>
                        <a:spcBef>
                          <a:spcPts val="0"/>
                        </a:spcBef>
                        <a:spcAft>
                          <a:spcPts val="0"/>
                        </a:spcAft>
                        <a:buFont typeface="+mj-lt"/>
                        <a:buAutoNum type="arabicPeriod"/>
                      </a:pPr>
                      <a:r>
                        <a:rPr lang="zh-CN" sz="800" kern="100" dirty="0">
                          <a:effectLst/>
                        </a:rPr>
                        <a:t>市场监督管理局药品编码管理系统新增药品本位码，并定期将本位码发送到此模块；</a:t>
                      </a:r>
                    </a:p>
                    <a:p>
                      <a:pPr marL="0" lvl="0" indent="0" algn="l">
                        <a:lnSpc>
                          <a:spcPct val="110000"/>
                        </a:lnSpc>
                        <a:spcBef>
                          <a:spcPts val="0"/>
                        </a:spcBef>
                        <a:spcAft>
                          <a:spcPts val="0"/>
                        </a:spcAft>
                        <a:buFont typeface="+mj-lt"/>
                        <a:buAutoNum type="arabicPeriod"/>
                      </a:pPr>
                      <a:r>
                        <a:rPr lang="zh-CN" sz="800" kern="100" dirty="0">
                          <a:effectLst/>
                        </a:rPr>
                        <a:t>此模块接收到药品本位码后，根据本位码生成标准药品编码；</a:t>
                      </a:r>
                    </a:p>
                    <a:p>
                      <a:pPr marL="0" lvl="0" indent="0" algn="l">
                        <a:lnSpc>
                          <a:spcPct val="110000"/>
                        </a:lnSpc>
                        <a:spcBef>
                          <a:spcPts val="0"/>
                        </a:spcBef>
                        <a:spcAft>
                          <a:spcPts val="0"/>
                        </a:spcAft>
                        <a:buFont typeface="+mj-lt"/>
                        <a:buAutoNum type="arabicPeriod"/>
                      </a:pPr>
                      <a:r>
                        <a:rPr lang="zh-CN" sz="800" kern="100" dirty="0">
                          <a:effectLst/>
                        </a:rPr>
                        <a:t>此模块将生成的药品编码，发送到卫健委药品编码管理系统进行药品编码交换；</a:t>
                      </a:r>
                    </a:p>
                    <a:p>
                      <a:pPr marL="0" lvl="0" indent="0" algn="l">
                        <a:lnSpc>
                          <a:spcPct val="110000"/>
                        </a:lnSpc>
                        <a:spcBef>
                          <a:spcPts val="0"/>
                        </a:spcBef>
                        <a:spcAft>
                          <a:spcPts val="0"/>
                        </a:spcAft>
                        <a:buFont typeface="+mj-lt"/>
                        <a:buAutoNum type="arabicPeriod"/>
                      </a:pPr>
                      <a:r>
                        <a:rPr lang="zh-CN" sz="800" kern="100" dirty="0">
                          <a:effectLst/>
                        </a:rPr>
                        <a:t>同时，此模块对生成的药品编码进行审核；</a:t>
                      </a:r>
                    </a:p>
                    <a:p>
                      <a:pPr marL="0" lvl="0" indent="0" algn="l">
                        <a:lnSpc>
                          <a:spcPct val="110000"/>
                        </a:lnSpc>
                        <a:spcBef>
                          <a:spcPts val="0"/>
                        </a:spcBef>
                        <a:spcAft>
                          <a:spcPts val="0"/>
                        </a:spcAft>
                        <a:buFont typeface="+mj-lt"/>
                        <a:buAutoNum type="arabicPeriod"/>
                      </a:pPr>
                      <a:r>
                        <a:rPr lang="zh-CN" sz="800" kern="100" dirty="0">
                          <a:effectLst/>
                        </a:rPr>
                        <a:t>审核通过，则新增药品编码；下发各省、市基础信息管理系统同步数据；审核不通过，则重新确认该药品编码；</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00" marR="6000" marT="0" marB="0" anchor="ctr"/>
                </a:tc>
              </a:tr>
              <a:tr h="1527575">
                <a:tc vMerge="1">
                  <a:txBody>
                    <a:bodyPr/>
                    <a:lstStyle/>
                    <a:p>
                      <a:endParaRPr lang="zh-CN" altLang="en-US"/>
                    </a:p>
                  </a:txBody>
                  <a:tcPr/>
                </a:tc>
                <a:tc>
                  <a:txBody>
                    <a:bodyPr/>
                    <a:lstStyle/>
                    <a:p>
                      <a:pPr marL="0" indent="0" algn="l">
                        <a:lnSpc>
                          <a:spcPct val="100000"/>
                        </a:lnSpc>
                        <a:spcBef>
                          <a:spcPts val="0"/>
                        </a:spcBef>
                        <a:spcAft>
                          <a:spcPts val="0"/>
                        </a:spcAft>
                      </a:pPr>
                      <a:r>
                        <a:rPr lang="zh-CN" sz="1000" kern="0">
                          <a:effectLst/>
                        </a:rPr>
                        <a:t>药品分类和代码管理变更</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indent="0" algn="l">
                        <a:lnSpc>
                          <a:spcPct val="110000"/>
                        </a:lnSpc>
                        <a:spcBef>
                          <a:spcPts val="0"/>
                        </a:spcBef>
                        <a:spcAft>
                          <a:spcPts val="0"/>
                        </a:spcAft>
                      </a:pPr>
                      <a:r>
                        <a:rPr lang="zh-CN" sz="800" kern="0" dirty="0">
                          <a:effectLst/>
                        </a:rPr>
                        <a:t>药品编码的变更有两种情况：</a:t>
                      </a:r>
                      <a:endParaRPr lang="zh-CN" sz="800" kern="100" dirty="0">
                        <a:effectLst/>
                      </a:endParaRPr>
                    </a:p>
                    <a:p>
                      <a:pPr marL="0" indent="0" algn="l">
                        <a:lnSpc>
                          <a:spcPct val="110000"/>
                        </a:lnSpc>
                        <a:spcBef>
                          <a:spcPts val="0"/>
                        </a:spcBef>
                        <a:spcAft>
                          <a:spcPts val="0"/>
                        </a:spcAft>
                      </a:pPr>
                      <a:r>
                        <a:rPr lang="zh-CN" sz="800" kern="0" dirty="0">
                          <a:effectLst/>
                        </a:rPr>
                        <a:t>第一种，由市场监督管理局药品编码管理系统发起的变更：</a:t>
                      </a:r>
                      <a:endParaRPr lang="zh-CN" sz="800" kern="100" dirty="0">
                        <a:effectLst/>
                      </a:endParaRPr>
                    </a:p>
                    <a:p>
                      <a:pPr marL="0" lvl="0" indent="0" algn="l">
                        <a:lnSpc>
                          <a:spcPct val="110000"/>
                        </a:lnSpc>
                        <a:spcBef>
                          <a:spcPts val="0"/>
                        </a:spcBef>
                        <a:spcAft>
                          <a:spcPts val="0"/>
                        </a:spcAft>
                        <a:buFont typeface="+mj-lt"/>
                        <a:buAutoNum type="arabicPeriod"/>
                      </a:pPr>
                      <a:r>
                        <a:rPr lang="zh-CN" sz="800" kern="100" dirty="0">
                          <a:effectLst/>
                        </a:rPr>
                        <a:t>市场监督管理局药品编码管理系统发起药品本位码变更，并将变更信息发送到此模块；</a:t>
                      </a:r>
                    </a:p>
                    <a:p>
                      <a:pPr marL="0" lvl="0" indent="0" algn="l">
                        <a:lnSpc>
                          <a:spcPct val="110000"/>
                        </a:lnSpc>
                        <a:spcBef>
                          <a:spcPts val="0"/>
                        </a:spcBef>
                        <a:spcAft>
                          <a:spcPts val="0"/>
                        </a:spcAft>
                        <a:buFont typeface="+mj-lt"/>
                        <a:buAutoNum type="arabicPeriod"/>
                      </a:pPr>
                      <a:r>
                        <a:rPr lang="zh-CN" sz="800" kern="100" dirty="0">
                          <a:effectLst/>
                        </a:rPr>
                        <a:t>此模块接收到变更信息后，根据变更的本位码重新生成标准药品编码；</a:t>
                      </a:r>
                    </a:p>
                    <a:p>
                      <a:pPr marL="0" lvl="0" indent="0" algn="l">
                        <a:lnSpc>
                          <a:spcPct val="110000"/>
                        </a:lnSpc>
                        <a:spcBef>
                          <a:spcPts val="0"/>
                        </a:spcBef>
                        <a:spcAft>
                          <a:spcPts val="0"/>
                        </a:spcAft>
                        <a:buFont typeface="+mj-lt"/>
                        <a:buAutoNum type="arabicPeriod"/>
                      </a:pPr>
                      <a:r>
                        <a:rPr lang="zh-CN" sz="800" kern="100" dirty="0">
                          <a:effectLst/>
                        </a:rPr>
                        <a:t>此模块将生成的药品编码，发送到卫健委药品编码管理系统进行药品编码交换；</a:t>
                      </a:r>
                    </a:p>
                    <a:p>
                      <a:pPr marL="0" lvl="0" indent="0" algn="l">
                        <a:lnSpc>
                          <a:spcPct val="110000"/>
                        </a:lnSpc>
                        <a:spcBef>
                          <a:spcPts val="0"/>
                        </a:spcBef>
                        <a:spcAft>
                          <a:spcPts val="0"/>
                        </a:spcAft>
                        <a:buFont typeface="+mj-lt"/>
                        <a:buAutoNum type="arabicPeriod"/>
                      </a:pPr>
                      <a:r>
                        <a:rPr lang="zh-CN" sz="800" kern="100" dirty="0">
                          <a:effectLst/>
                        </a:rPr>
                        <a:t>同时，此模块对生成的药品编码进行审核；</a:t>
                      </a:r>
                    </a:p>
                    <a:p>
                      <a:pPr marL="0" lvl="0" indent="0" algn="l">
                        <a:lnSpc>
                          <a:spcPct val="110000"/>
                        </a:lnSpc>
                        <a:spcBef>
                          <a:spcPts val="0"/>
                        </a:spcBef>
                        <a:spcAft>
                          <a:spcPts val="0"/>
                        </a:spcAft>
                        <a:buFont typeface="+mj-lt"/>
                        <a:buAutoNum type="arabicPeriod"/>
                      </a:pPr>
                      <a:r>
                        <a:rPr lang="zh-CN" sz="800" kern="100" dirty="0">
                          <a:effectLst/>
                        </a:rPr>
                        <a:t>审核通过，则变更药品编码；下发各省、市基础信息管理系统同步数据；审核不通过，则重新确认该药品编码；</a:t>
                      </a:r>
                    </a:p>
                    <a:p>
                      <a:pPr marL="0" indent="0" algn="l">
                        <a:lnSpc>
                          <a:spcPct val="110000"/>
                        </a:lnSpc>
                        <a:spcBef>
                          <a:spcPts val="0"/>
                        </a:spcBef>
                        <a:spcAft>
                          <a:spcPts val="0"/>
                        </a:spcAft>
                      </a:pPr>
                      <a:r>
                        <a:rPr lang="zh-CN" sz="800" kern="100" dirty="0">
                          <a:effectLst/>
                        </a:rPr>
                        <a:t>第二种，由国家医保局发起药品编码变更：</a:t>
                      </a:r>
                    </a:p>
                    <a:p>
                      <a:pPr marL="0" indent="0" algn="l">
                        <a:lnSpc>
                          <a:spcPct val="110000"/>
                        </a:lnSpc>
                        <a:spcBef>
                          <a:spcPts val="0"/>
                        </a:spcBef>
                        <a:spcAft>
                          <a:spcPts val="0"/>
                        </a:spcAft>
                      </a:pPr>
                      <a:r>
                        <a:rPr lang="zh-CN" sz="800" kern="100" dirty="0">
                          <a:effectLst/>
                        </a:rPr>
                        <a:t>国家医保局通过此模块发起药品编码变更，并将变更信息通知市场监督管理局药品编码管理系统；</a:t>
                      </a:r>
                    </a:p>
                    <a:p>
                      <a:pPr marL="0" indent="0" algn="l">
                        <a:lnSpc>
                          <a:spcPct val="110000"/>
                        </a:lnSpc>
                        <a:spcBef>
                          <a:spcPts val="0"/>
                        </a:spcBef>
                        <a:spcAft>
                          <a:spcPts val="0"/>
                        </a:spcAft>
                      </a:pPr>
                      <a:r>
                        <a:rPr lang="zh-CN" sz="800" kern="100" dirty="0">
                          <a:effectLst/>
                        </a:rPr>
                        <a:t>市场监督管理局药品编码管理系统反馈此模块；如果确认变更，则此模块进行药品编码变更操作，下发各省、市基础信息管理系统同步数据；并同时发送到卫健委进行编码交换；如果确认不能变更，则重新确认编码的是否可以变更。</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00" marR="6000" marT="0" marB="0" anchor="ctr"/>
                </a:tc>
              </a:tr>
              <a:tr h="277741">
                <a:tc rowSpan="2">
                  <a:txBody>
                    <a:bodyPr/>
                    <a:lstStyle/>
                    <a:p>
                      <a:pPr marL="0" indent="0" algn="l">
                        <a:lnSpc>
                          <a:spcPct val="100000"/>
                        </a:lnSpc>
                        <a:spcBef>
                          <a:spcPts val="0"/>
                        </a:spcBef>
                        <a:spcAft>
                          <a:spcPts val="0"/>
                        </a:spcAft>
                      </a:pPr>
                      <a:r>
                        <a:rPr lang="zh-CN" sz="1000" kern="0">
                          <a:effectLst/>
                        </a:rPr>
                        <a:t>日间手术、日间治疗病种目录管理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indent="0" algn="l">
                        <a:lnSpc>
                          <a:spcPct val="100000"/>
                        </a:lnSpc>
                        <a:spcBef>
                          <a:spcPts val="0"/>
                        </a:spcBef>
                        <a:spcAft>
                          <a:spcPts val="0"/>
                        </a:spcAft>
                      </a:pPr>
                      <a:r>
                        <a:rPr lang="zh-CN" sz="1000" kern="0">
                          <a:effectLst/>
                        </a:rPr>
                        <a:t>日间手术、日间治疗病种目录新增</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rowSpan="2">
                  <a:txBody>
                    <a:bodyPr/>
                    <a:lstStyle/>
                    <a:p>
                      <a:pPr marL="0" indent="0" algn="l">
                        <a:lnSpc>
                          <a:spcPct val="110000"/>
                        </a:lnSpc>
                        <a:spcBef>
                          <a:spcPts val="0"/>
                        </a:spcBef>
                        <a:spcAft>
                          <a:spcPts val="0"/>
                        </a:spcAft>
                      </a:pPr>
                      <a:r>
                        <a:rPr lang="zh-CN" sz="800" kern="0" dirty="0">
                          <a:effectLst/>
                        </a:rPr>
                        <a:t>对日间手术、日间治疗病种进行目录管理</a:t>
                      </a:r>
                      <a:endParaRPr lang="zh-CN" sz="800" kern="100" dirty="0">
                        <a:effectLst/>
                      </a:endParaRPr>
                    </a:p>
                    <a:p>
                      <a:pPr marL="0" indent="0" algn="l">
                        <a:lnSpc>
                          <a:spcPct val="110000"/>
                        </a:lnSpc>
                        <a:spcBef>
                          <a:spcPts val="0"/>
                        </a:spcBef>
                        <a:spcAft>
                          <a:spcPts val="0"/>
                        </a:spcAft>
                      </a:pPr>
                      <a:r>
                        <a:rPr lang="zh-CN" sz="800" kern="0" dirty="0">
                          <a:effectLst/>
                        </a:rPr>
                        <a:t>流程同手术操作与分类管理</a:t>
                      </a:r>
                      <a:endParaRPr lang="zh-CN" sz="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r>
              <a:tr h="277741">
                <a:tc vMerge="1">
                  <a:txBody>
                    <a:bodyPr/>
                    <a:lstStyle/>
                    <a:p>
                      <a:endParaRPr lang="zh-CN" altLang="en-US"/>
                    </a:p>
                  </a:txBody>
                  <a:tcPr/>
                </a:tc>
                <a:tc>
                  <a:txBody>
                    <a:bodyPr/>
                    <a:lstStyle/>
                    <a:p>
                      <a:pPr marL="0" indent="0" algn="l">
                        <a:lnSpc>
                          <a:spcPct val="100000"/>
                        </a:lnSpc>
                        <a:spcBef>
                          <a:spcPts val="0"/>
                        </a:spcBef>
                        <a:spcAft>
                          <a:spcPts val="0"/>
                        </a:spcAft>
                      </a:pPr>
                      <a:r>
                        <a:rPr lang="zh-CN" sz="1000" kern="0">
                          <a:effectLst/>
                        </a:rPr>
                        <a:t>日间手术、日间治疗病种目录变更</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vMerge="1">
                  <a:txBody>
                    <a:bodyPr/>
                    <a:lstStyle/>
                    <a:p>
                      <a:endParaRPr lang="zh-CN" altLang="en-US"/>
                    </a:p>
                  </a:txBody>
                  <a:tcPr/>
                </a:tc>
              </a:tr>
              <a:tr h="416611">
                <a:tc>
                  <a:txBody>
                    <a:bodyPr/>
                    <a:lstStyle/>
                    <a:p>
                      <a:pPr marL="0" indent="0" algn="l">
                        <a:lnSpc>
                          <a:spcPct val="100000"/>
                        </a:lnSpc>
                        <a:spcBef>
                          <a:spcPts val="0"/>
                        </a:spcBef>
                        <a:spcAft>
                          <a:spcPts val="0"/>
                        </a:spcAft>
                      </a:pPr>
                      <a:r>
                        <a:rPr lang="zh-CN" sz="1000" kern="0">
                          <a:effectLst/>
                        </a:rPr>
                        <a:t>医疗保险病种结算目录管理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indent="0" algn="l">
                        <a:lnSpc>
                          <a:spcPct val="100000"/>
                        </a:lnSpc>
                        <a:spcBef>
                          <a:spcPts val="0"/>
                        </a:spcBef>
                        <a:spcAft>
                          <a:spcPts val="0"/>
                        </a:spcAft>
                      </a:pPr>
                      <a:r>
                        <a:rPr lang="zh-CN" sz="1000" kern="0">
                          <a:effectLst/>
                        </a:rPr>
                        <a:t>医疗保险病种结算目录管理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indent="0" algn="l">
                        <a:lnSpc>
                          <a:spcPct val="110000"/>
                        </a:lnSpc>
                        <a:spcBef>
                          <a:spcPts val="0"/>
                        </a:spcBef>
                        <a:spcAft>
                          <a:spcPts val="0"/>
                        </a:spcAft>
                      </a:pPr>
                      <a:r>
                        <a:rPr lang="zh-CN" sz="800" kern="0" dirty="0">
                          <a:effectLst/>
                        </a:rPr>
                        <a:t>对医疗保险病种结算目录进行统一管理，对病种目录进行新增和变更管理，供其他业务系统调取：</a:t>
                      </a:r>
                      <a:endParaRPr lang="zh-CN" sz="800" kern="100" dirty="0">
                        <a:effectLst/>
                      </a:endParaRPr>
                    </a:p>
                    <a:p>
                      <a:pPr marL="0" lvl="0" indent="0" algn="l">
                        <a:lnSpc>
                          <a:spcPct val="110000"/>
                        </a:lnSpc>
                        <a:spcBef>
                          <a:spcPts val="0"/>
                        </a:spcBef>
                        <a:spcAft>
                          <a:spcPts val="0"/>
                        </a:spcAft>
                        <a:buFont typeface="+mj-lt"/>
                        <a:buAutoNum type="arabicPeriod"/>
                      </a:pPr>
                      <a:r>
                        <a:rPr lang="zh-CN" sz="800" kern="100" dirty="0">
                          <a:effectLst/>
                        </a:rPr>
                        <a:t>当有新增或变更的医疗保险病种结算目录时，发起新增</a:t>
                      </a:r>
                      <a:r>
                        <a:rPr lang="en-US" sz="800" kern="100" dirty="0">
                          <a:effectLst/>
                        </a:rPr>
                        <a:t>/</a:t>
                      </a:r>
                      <a:r>
                        <a:rPr lang="zh-CN" sz="800" kern="100" dirty="0">
                          <a:effectLst/>
                        </a:rPr>
                        <a:t>变更操作；</a:t>
                      </a:r>
                    </a:p>
                    <a:p>
                      <a:pPr marL="0" lvl="0" indent="0" algn="l">
                        <a:lnSpc>
                          <a:spcPct val="110000"/>
                        </a:lnSpc>
                        <a:spcBef>
                          <a:spcPts val="0"/>
                        </a:spcBef>
                        <a:spcAft>
                          <a:spcPts val="0"/>
                        </a:spcAft>
                        <a:buFont typeface="+mj-lt"/>
                        <a:buAutoNum type="arabicPeriod"/>
                      </a:pPr>
                      <a:r>
                        <a:rPr lang="zh-CN" sz="800" kern="100" dirty="0">
                          <a:effectLst/>
                        </a:rPr>
                        <a:t>操作成功后，下发各省、市基础信息管理系统同步数据；</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00" marR="6000" marT="0" marB="0" anchor="ctr"/>
                </a:tc>
              </a:tr>
              <a:tr h="416611">
                <a:tc>
                  <a:txBody>
                    <a:bodyPr/>
                    <a:lstStyle/>
                    <a:p>
                      <a:pPr marL="0" indent="0" algn="l">
                        <a:lnSpc>
                          <a:spcPct val="100000"/>
                        </a:lnSpc>
                        <a:spcBef>
                          <a:spcPts val="0"/>
                        </a:spcBef>
                        <a:spcAft>
                          <a:spcPts val="0"/>
                        </a:spcAft>
                      </a:pPr>
                      <a:r>
                        <a:rPr lang="zh-CN" sz="1000" kern="0" dirty="0">
                          <a:effectLst/>
                        </a:rPr>
                        <a:t>门慢门特病种目录管理</a:t>
                      </a:r>
                      <a:endParaRPr lang="zh-CN" sz="1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indent="0" algn="l">
                        <a:lnSpc>
                          <a:spcPct val="100000"/>
                        </a:lnSpc>
                        <a:spcBef>
                          <a:spcPts val="0"/>
                        </a:spcBef>
                        <a:spcAft>
                          <a:spcPts val="0"/>
                        </a:spcAft>
                      </a:pPr>
                      <a:r>
                        <a:rPr lang="zh-CN" sz="1000" kern="0" dirty="0">
                          <a:effectLst/>
                        </a:rPr>
                        <a:t>门慢门特病种目录管理</a:t>
                      </a:r>
                      <a:endParaRPr lang="zh-CN" sz="1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indent="0" algn="l">
                        <a:lnSpc>
                          <a:spcPct val="110000"/>
                        </a:lnSpc>
                        <a:spcBef>
                          <a:spcPts val="0"/>
                        </a:spcBef>
                        <a:spcAft>
                          <a:spcPts val="0"/>
                        </a:spcAft>
                      </a:pPr>
                      <a:r>
                        <a:rPr lang="zh-CN" sz="800" kern="0" dirty="0">
                          <a:effectLst/>
                        </a:rPr>
                        <a:t>对门慢、门特病种目录进行统一管理，进行新增或变更，供其他业务系统调取：</a:t>
                      </a:r>
                      <a:endParaRPr lang="zh-CN" sz="800" kern="100" dirty="0">
                        <a:effectLst/>
                      </a:endParaRPr>
                    </a:p>
                    <a:p>
                      <a:pPr marL="0" lvl="0" indent="0" algn="l">
                        <a:lnSpc>
                          <a:spcPct val="110000"/>
                        </a:lnSpc>
                        <a:spcBef>
                          <a:spcPts val="0"/>
                        </a:spcBef>
                        <a:spcAft>
                          <a:spcPts val="0"/>
                        </a:spcAft>
                        <a:buFont typeface="+mj-lt"/>
                        <a:buAutoNum type="arabicPeriod"/>
                      </a:pPr>
                      <a:r>
                        <a:rPr lang="zh-CN" sz="800" kern="100" dirty="0">
                          <a:effectLst/>
                        </a:rPr>
                        <a:t>当有新增或变更门慢门特病种目录时，发起新增</a:t>
                      </a:r>
                      <a:r>
                        <a:rPr lang="en-US" sz="800" kern="100" dirty="0">
                          <a:effectLst/>
                        </a:rPr>
                        <a:t>/</a:t>
                      </a:r>
                      <a:r>
                        <a:rPr lang="zh-CN" sz="800" kern="100" dirty="0">
                          <a:effectLst/>
                        </a:rPr>
                        <a:t>变更操作；</a:t>
                      </a:r>
                    </a:p>
                    <a:p>
                      <a:pPr marL="0" lvl="0" indent="0" algn="l">
                        <a:lnSpc>
                          <a:spcPct val="110000"/>
                        </a:lnSpc>
                        <a:spcBef>
                          <a:spcPts val="0"/>
                        </a:spcBef>
                        <a:spcAft>
                          <a:spcPts val="0"/>
                        </a:spcAft>
                        <a:buFont typeface="+mj-lt"/>
                        <a:buAutoNum type="arabicPeriod"/>
                      </a:pPr>
                      <a:r>
                        <a:rPr lang="zh-CN" sz="800" kern="100" dirty="0">
                          <a:effectLst/>
                        </a:rPr>
                        <a:t>操作成功后，下发各省、市基础信息管理系统同步数据；</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000" marR="6000" marT="0" marB="0" anchor="ctr"/>
                </a:tc>
              </a:tr>
              <a:tr h="278458">
                <a:tc rowSpan="2">
                  <a:txBody>
                    <a:bodyPr/>
                    <a:lstStyle/>
                    <a:p>
                      <a:pPr marL="0" indent="0" algn="l">
                        <a:lnSpc>
                          <a:spcPct val="100000"/>
                        </a:lnSpc>
                        <a:spcBef>
                          <a:spcPts val="0"/>
                        </a:spcBef>
                        <a:spcAft>
                          <a:spcPts val="0"/>
                        </a:spcAft>
                      </a:pPr>
                      <a:r>
                        <a:rPr lang="zh-CN" sz="1000" kern="0" dirty="0">
                          <a:effectLst/>
                        </a:rPr>
                        <a:t>医用耗材分类与代码管理</a:t>
                      </a:r>
                      <a:endParaRPr lang="zh-CN" sz="1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a:txBody>
                    <a:bodyPr/>
                    <a:lstStyle/>
                    <a:p>
                      <a:pPr marL="0" indent="0" algn="l">
                        <a:lnSpc>
                          <a:spcPct val="100000"/>
                        </a:lnSpc>
                        <a:spcBef>
                          <a:spcPts val="0"/>
                        </a:spcBef>
                        <a:spcAft>
                          <a:spcPts val="0"/>
                        </a:spcAft>
                      </a:pPr>
                      <a:r>
                        <a:rPr lang="zh-CN" sz="1000" kern="0">
                          <a:effectLst/>
                        </a:rPr>
                        <a:t>医用耗材分类与代码新增</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rowSpan="2">
                  <a:txBody>
                    <a:bodyPr/>
                    <a:lstStyle/>
                    <a:p>
                      <a:pPr marL="0" indent="0" algn="l">
                        <a:lnSpc>
                          <a:spcPct val="110000"/>
                        </a:lnSpc>
                        <a:spcBef>
                          <a:spcPts val="0"/>
                        </a:spcBef>
                        <a:spcAft>
                          <a:spcPts val="0"/>
                        </a:spcAft>
                      </a:pPr>
                      <a:r>
                        <a:rPr lang="zh-CN" sz="800" kern="0" dirty="0">
                          <a:effectLst/>
                        </a:rPr>
                        <a:t>对医用耗材分类与代码目录进行统一管理维护，供其他业务系统调取</a:t>
                      </a:r>
                      <a:endParaRPr lang="zh-CN" sz="800" kern="100" dirty="0">
                        <a:effectLst/>
                      </a:endParaRPr>
                    </a:p>
                    <a:p>
                      <a:pPr marL="0" indent="0" algn="l">
                        <a:lnSpc>
                          <a:spcPct val="110000"/>
                        </a:lnSpc>
                        <a:spcBef>
                          <a:spcPts val="0"/>
                        </a:spcBef>
                        <a:spcAft>
                          <a:spcPts val="0"/>
                        </a:spcAft>
                      </a:pPr>
                      <a:r>
                        <a:rPr lang="zh-CN" sz="800" kern="0" dirty="0">
                          <a:effectLst/>
                        </a:rPr>
                        <a:t>同药品分类和代码管理流程。</a:t>
                      </a:r>
                      <a:endParaRPr lang="zh-CN" sz="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r>
              <a:tr h="278458">
                <a:tc vMerge="1">
                  <a:txBody>
                    <a:bodyPr/>
                    <a:lstStyle/>
                    <a:p>
                      <a:endParaRPr lang="zh-CN" altLang="en-US"/>
                    </a:p>
                  </a:txBody>
                  <a:tcPr/>
                </a:tc>
                <a:tc>
                  <a:txBody>
                    <a:bodyPr/>
                    <a:lstStyle/>
                    <a:p>
                      <a:pPr marL="0" indent="0" algn="l">
                        <a:lnSpc>
                          <a:spcPct val="100000"/>
                        </a:lnSpc>
                        <a:spcBef>
                          <a:spcPts val="0"/>
                        </a:spcBef>
                        <a:spcAft>
                          <a:spcPts val="0"/>
                        </a:spcAft>
                      </a:pPr>
                      <a:r>
                        <a:rPr lang="zh-CN" sz="1000" kern="0" dirty="0">
                          <a:effectLst/>
                        </a:rPr>
                        <a:t>医用耗材分类与代码变更</a:t>
                      </a:r>
                      <a:endParaRPr lang="zh-CN" sz="1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000" marR="6000" marT="0" marB="0" anchor="ctr"/>
                </a:tc>
                <a:tc vMerge="1">
                  <a:txBody>
                    <a:bodyPr/>
                    <a:lstStyle/>
                    <a:p>
                      <a:endParaRPr lang="zh-CN" altLang="en-US"/>
                    </a:p>
                  </a:txBody>
                  <a:tcPr/>
                </a:tc>
              </a:tr>
            </a:tbl>
          </a:graphicData>
        </a:graphic>
      </p:graphicFrame>
    </p:spTree>
    <p:extLst>
      <p:ext uri="{BB962C8B-B14F-4D97-AF65-F5344CB8AC3E}">
        <p14:creationId xmlns:p14="http://schemas.microsoft.com/office/powerpoint/2010/main" val="56236232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基础信息管理系统</a:t>
            </a:r>
            <a:r>
              <a:rPr lang="en-US" altLang="zh-CN" sz="2800" b="1" dirty="0" smtClean="0">
                <a:solidFill>
                  <a:schemeClr val="tx1">
                    <a:lumMod val="85000"/>
                    <a:lumOff val="15000"/>
                  </a:schemeClr>
                </a:solidFill>
                <a:latin typeface="+mn-lt"/>
                <a:ea typeface="+mn-ea"/>
                <a:cs typeface="+mn-ea"/>
                <a:sym typeface="+mn-lt"/>
              </a:rPr>
              <a:t>-</a:t>
            </a:r>
            <a:r>
              <a:rPr lang="zh-CN" altLang="en-US" sz="2800" b="1" dirty="0" smtClean="0">
                <a:solidFill>
                  <a:schemeClr val="tx1">
                    <a:lumMod val="85000"/>
                    <a:lumOff val="15000"/>
                  </a:schemeClr>
                </a:solidFill>
                <a:latin typeface="+mn-lt"/>
                <a:ea typeface="+mn-ea"/>
                <a:cs typeface="+mn-ea"/>
                <a:sym typeface="+mn-lt"/>
              </a:rPr>
              <a:t>功能列表</a:t>
            </a:r>
            <a:endParaRPr lang="zh-CN" altLang="en-US" sz="2800" b="1" dirty="0">
              <a:solidFill>
                <a:schemeClr val="tx1">
                  <a:lumMod val="85000"/>
                  <a:lumOff val="15000"/>
                </a:schemeClr>
              </a:solidFill>
              <a:latin typeface="+mn-lt"/>
              <a:ea typeface="+mn-ea"/>
              <a:cs typeface="+mn-ea"/>
              <a:sym typeface="+mn-lt"/>
            </a:endParaRPr>
          </a:p>
        </p:txBody>
      </p:sp>
      <p:graphicFrame>
        <p:nvGraphicFramePr>
          <p:cNvPr id="13" name="表格 12"/>
          <p:cNvGraphicFramePr>
            <a:graphicFrameLocks noGrp="1"/>
          </p:cNvGraphicFramePr>
          <p:nvPr>
            <p:extLst>
              <p:ext uri="{D42A27DB-BD31-4B8C-83A1-F6EECF244321}">
                <p14:modId xmlns:p14="http://schemas.microsoft.com/office/powerpoint/2010/main" val="3297345956"/>
              </p:ext>
            </p:extLst>
          </p:nvPr>
        </p:nvGraphicFramePr>
        <p:xfrm>
          <a:off x="258817" y="696300"/>
          <a:ext cx="11696700" cy="6045085"/>
        </p:xfrm>
        <a:graphic>
          <a:graphicData uri="http://schemas.openxmlformats.org/drawingml/2006/table">
            <a:tbl>
              <a:tblPr firstRow="1" firstCol="1" bandRow="1">
                <a:tableStyleId>{5C22544A-7EE6-4342-B048-85BDC9FD1C3A}</a:tableStyleId>
              </a:tblPr>
              <a:tblGrid>
                <a:gridCol w="1499849"/>
                <a:gridCol w="1869738"/>
                <a:gridCol w="8327113"/>
              </a:tblGrid>
              <a:tr h="279370">
                <a:tc>
                  <a:txBody>
                    <a:bodyPr/>
                    <a:lstStyle/>
                    <a:p>
                      <a:pPr marL="0" indent="0" algn="ctr">
                        <a:lnSpc>
                          <a:spcPct val="100000"/>
                        </a:lnSpc>
                        <a:spcBef>
                          <a:spcPts val="0"/>
                        </a:spcBef>
                        <a:spcAft>
                          <a:spcPts val="0"/>
                        </a:spcAft>
                      </a:pPr>
                      <a:r>
                        <a:rPr lang="zh-CN" sz="1000" kern="0" dirty="0">
                          <a:effectLst/>
                        </a:rPr>
                        <a:t>一级功能</a:t>
                      </a:r>
                      <a:endParaRPr lang="zh-CN" sz="1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ctr">
                        <a:lnSpc>
                          <a:spcPct val="100000"/>
                        </a:lnSpc>
                        <a:spcBef>
                          <a:spcPts val="0"/>
                        </a:spcBef>
                        <a:spcAft>
                          <a:spcPts val="0"/>
                        </a:spcAft>
                      </a:pPr>
                      <a:r>
                        <a:rPr lang="zh-CN" sz="1000" kern="0" dirty="0">
                          <a:effectLst/>
                        </a:rPr>
                        <a:t>二级功能</a:t>
                      </a:r>
                      <a:endParaRPr lang="zh-CN" sz="1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ctr">
                        <a:lnSpc>
                          <a:spcPct val="100000"/>
                        </a:lnSpc>
                        <a:spcBef>
                          <a:spcPts val="0"/>
                        </a:spcBef>
                        <a:spcAft>
                          <a:spcPts val="0"/>
                        </a:spcAft>
                      </a:pPr>
                      <a:r>
                        <a:rPr lang="zh-CN" sz="1000" kern="0">
                          <a:effectLst/>
                        </a:rPr>
                        <a:t>说明</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r>
              <a:tr h="144206">
                <a:tc rowSpan="2">
                  <a:txBody>
                    <a:bodyPr/>
                    <a:lstStyle/>
                    <a:p>
                      <a:pPr marL="0" indent="0" algn="l">
                        <a:lnSpc>
                          <a:spcPct val="100000"/>
                        </a:lnSpc>
                        <a:spcBef>
                          <a:spcPts val="0"/>
                        </a:spcBef>
                        <a:spcAft>
                          <a:spcPts val="0"/>
                        </a:spcAft>
                      </a:pPr>
                      <a:r>
                        <a:rPr lang="zh-CN" sz="1000" kern="0" dirty="0">
                          <a:effectLst/>
                        </a:rPr>
                        <a:t>诊疗项目分类与代码管理</a:t>
                      </a:r>
                      <a:endParaRPr lang="zh-CN" sz="1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l">
                        <a:lnSpc>
                          <a:spcPct val="100000"/>
                        </a:lnSpc>
                        <a:spcBef>
                          <a:spcPts val="0"/>
                        </a:spcBef>
                        <a:spcAft>
                          <a:spcPts val="0"/>
                        </a:spcAft>
                      </a:pPr>
                      <a:r>
                        <a:rPr lang="zh-CN" sz="1000" kern="0" dirty="0">
                          <a:effectLst/>
                        </a:rPr>
                        <a:t>诊疗项目分类与代码目录新增</a:t>
                      </a:r>
                      <a:endParaRPr lang="zh-CN" sz="1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rowSpan="2">
                  <a:txBody>
                    <a:bodyPr/>
                    <a:lstStyle/>
                    <a:p>
                      <a:pPr marL="0" indent="0" algn="l">
                        <a:lnSpc>
                          <a:spcPct val="100000"/>
                        </a:lnSpc>
                        <a:spcBef>
                          <a:spcPts val="0"/>
                        </a:spcBef>
                        <a:spcAft>
                          <a:spcPts val="0"/>
                        </a:spcAft>
                      </a:pPr>
                      <a:r>
                        <a:rPr lang="zh-CN" sz="900" kern="0" dirty="0">
                          <a:effectLst/>
                        </a:rPr>
                        <a:t>对诊疗项目分类与代码目录进行统一管理维护，供其他业务系统调取：</a:t>
                      </a:r>
                      <a:endParaRPr lang="zh-CN" sz="900" kern="100" dirty="0">
                        <a:effectLst/>
                      </a:endParaRPr>
                    </a:p>
                    <a:p>
                      <a:pPr marL="0" indent="0" algn="l">
                        <a:lnSpc>
                          <a:spcPct val="100000"/>
                        </a:lnSpc>
                        <a:spcBef>
                          <a:spcPts val="0"/>
                        </a:spcBef>
                        <a:spcAft>
                          <a:spcPts val="0"/>
                        </a:spcAft>
                      </a:pPr>
                      <a:r>
                        <a:rPr lang="zh-CN" sz="900" kern="100" dirty="0">
                          <a:effectLst/>
                        </a:rPr>
                        <a:t>此模块发起新增</a:t>
                      </a:r>
                      <a:r>
                        <a:rPr lang="en-US" sz="900" kern="100" dirty="0">
                          <a:effectLst/>
                        </a:rPr>
                        <a:t>/</a:t>
                      </a:r>
                      <a:r>
                        <a:rPr lang="zh-CN" sz="900" kern="100" dirty="0">
                          <a:effectLst/>
                        </a:rPr>
                        <a:t>变更诊疗项目分类与代码；</a:t>
                      </a:r>
                    </a:p>
                    <a:p>
                      <a:pPr marL="0" indent="0" algn="l">
                        <a:lnSpc>
                          <a:spcPct val="100000"/>
                        </a:lnSpc>
                        <a:spcBef>
                          <a:spcPts val="0"/>
                        </a:spcBef>
                        <a:spcAft>
                          <a:spcPts val="0"/>
                        </a:spcAft>
                      </a:pPr>
                      <a:r>
                        <a:rPr lang="zh-CN" sz="900" kern="100" dirty="0">
                          <a:effectLst/>
                        </a:rPr>
                        <a:t>此模块将新增</a:t>
                      </a:r>
                      <a:r>
                        <a:rPr lang="en-US" sz="900" kern="100" dirty="0">
                          <a:effectLst/>
                        </a:rPr>
                        <a:t>/</a:t>
                      </a:r>
                      <a:r>
                        <a:rPr lang="zh-CN" sz="900" kern="100" dirty="0">
                          <a:effectLst/>
                        </a:rPr>
                        <a:t>变更信息发送到卫健委诊疗项目分类与代码管理系统，进行诊疗项目信息的核对；</a:t>
                      </a:r>
                    </a:p>
                    <a:p>
                      <a:pPr marL="0" indent="0" algn="l">
                        <a:lnSpc>
                          <a:spcPct val="100000"/>
                        </a:lnSpc>
                        <a:spcBef>
                          <a:spcPts val="0"/>
                        </a:spcBef>
                        <a:spcAft>
                          <a:spcPts val="0"/>
                        </a:spcAft>
                      </a:pPr>
                      <a:r>
                        <a:rPr lang="zh-CN" sz="900" kern="100" dirty="0">
                          <a:effectLst/>
                        </a:rPr>
                        <a:t>根据卫健委诊疗项目分类与代码管理系统的核对反馈：如果核对成功，则执行诊疗项目审核操作；否则，不执行；</a:t>
                      </a:r>
                    </a:p>
                    <a:p>
                      <a:pPr marL="0" indent="0" algn="l">
                        <a:lnSpc>
                          <a:spcPct val="100000"/>
                        </a:lnSpc>
                        <a:spcBef>
                          <a:spcPts val="0"/>
                        </a:spcBef>
                        <a:spcAft>
                          <a:spcPts val="0"/>
                        </a:spcAft>
                      </a:pPr>
                      <a:r>
                        <a:rPr lang="zh-CN" sz="900" kern="100" dirty="0">
                          <a:effectLst/>
                        </a:rPr>
                        <a:t>如果诊疗项目审核通过，则执行新增</a:t>
                      </a:r>
                      <a:r>
                        <a:rPr lang="en-US" sz="900" kern="100" dirty="0">
                          <a:effectLst/>
                        </a:rPr>
                        <a:t>/</a:t>
                      </a:r>
                      <a:r>
                        <a:rPr lang="zh-CN" sz="900" kern="100" dirty="0">
                          <a:effectLst/>
                        </a:rPr>
                        <a:t>变更操作，下发各省、市基础信息管理系统同步数据；否则，不执行。</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5720" marR="45720" marT="0" marB="0" anchor="ctr"/>
                </a:tc>
              </a:tr>
              <a:tr h="565342">
                <a:tc vMerge="1">
                  <a:txBody>
                    <a:bodyPr/>
                    <a:lstStyle/>
                    <a:p>
                      <a:endParaRPr lang="zh-CN" altLang="en-US"/>
                    </a:p>
                  </a:txBody>
                  <a:tcPr/>
                </a:tc>
                <a:tc>
                  <a:txBody>
                    <a:bodyPr/>
                    <a:lstStyle/>
                    <a:p>
                      <a:pPr marL="0" indent="0" algn="l">
                        <a:lnSpc>
                          <a:spcPct val="100000"/>
                        </a:lnSpc>
                        <a:spcBef>
                          <a:spcPts val="0"/>
                        </a:spcBef>
                        <a:spcAft>
                          <a:spcPts val="0"/>
                        </a:spcAft>
                      </a:pPr>
                      <a:r>
                        <a:rPr lang="zh-CN" sz="1000" kern="0" dirty="0">
                          <a:effectLst/>
                        </a:rPr>
                        <a:t>诊疗项目分类与代码目录变更</a:t>
                      </a:r>
                      <a:endParaRPr lang="zh-CN" sz="1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vMerge="1">
                  <a:txBody>
                    <a:bodyPr/>
                    <a:lstStyle/>
                    <a:p>
                      <a:endParaRPr lang="zh-CN" altLang="en-US"/>
                    </a:p>
                  </a:txBody>
                  <a:tcPr/>
                </a:tc>
              </a:tr>
              <a:tr h="144206">
                <a:tc rowSpan="3">
                  <a:txBody>
                    <a:bodyPr/>
                    <a:lstStyle/>
                    <a:p>
                      <a:pPr marL="0" indent="0" algn="l">
                        <a:lnSpc>
                          <a:spcPct val="100000"/>
                        </a:lnSpc>
                        <a:spcBef>
                          <a:spcPts val="0"/>
                        </a:spcBef>
                        <a:spcAft>
                          <a:spcPts val="0"/>
                        </a:spcAft>
                      </a:pPr>
                      <a:r>
                        <a:rPr lang="zh-CN" sz="1000" kern="0">
                          <a:effectLst/>
                        </a:rPr>
                        <a:t>执业医师目录管理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l">
                        <a:lnSpc>
                          <a:spcPct val="100000"/>
                        </a:lnSpc>
                        <a:spcBef>
                          <a:spcPts val="0"/>
                        </a:spcBef>
                        <a:spcAft>
                          <a:spcPts val="0"/>
                        </a:spcAft>
                      </a:pPr>
                      <a:r>
                        <a:rPr lang="zh-CN" sz="1000" kern="0">
                          <a:effectLst/>
                        </a:rPr>
                        <a:t>执业医师目录新增</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rowSpan="2">
                  <a:txBody>
                    <a:bodyPr/>
                    <a:lstStyle/>
                    <a:p>
                      <a:pPr marL="0" indent="0" algn="l">
                        <a:lnSpc>
                          <a:spcPct val="100000"/>
                        </a:lnSpc>
                        <a:spcBef>
                          <a:spcPts val="0"/>
                        </a:spcBef>
                        <a:spcAft>
                          <a:spcPts val="0"/>
                        </a:spcAft>
                      </a:pPr>
                      <a:r>
                        <a:rPr lang="zh-CN" sz="900" kern="0" dirty="0">
                          <a:effectLst/>
                        </a:rPr>
                        <a:t>通过卫健委执业医师目录获取执业医师目录并进行统一管理维护，供其他业务系统调取，有两种情况：</a:t>
                      </a:r>
                      <a:endParaRPr lang="zh-CN" sz="900" kern="100" dirty="0">
                        <a:effectLst/>
                      </a:endParaRPr>
                    </a:p>
                    <a:p>
                      <a:pPr marL="0" indent="0" algn="l">
                        <a:lnSpc>
                          <a:spcPct val="100000"/>
                        </a:lnSpc>
                        <a:spcBef>
                          <a:spcPts val="0"/>
                        </a:spcBef>
                        <a:spcAft>
                          <a:spcPts val="0"/>
                        </a:spcAft>
                      </a:pPr>
                      <a:r>
                        <a:rPr lang="zh-CN" sz="900" kern="0" dirty="0">
                          <a:effectLst/>
                        </a:rPr>
                        <a:t>第一种：从省级医师管理系统同步数据；</a:t>
                      </a:r>
                      <a:endParaRPr lang="zh-CN" sz="900" kern="100" dirty="0">
                        <a:effectLst/>
                      </a:endParaRPr>
                    </a:p>
                    <a:p>
                      <a:pPr marL="0" indent="0" algn="l">
                        <a:lnSpc>
                          <a:spcPct val="100000"/>
                        </a:lnSpc>
                        <a:spcBef>
                          <a:spcPts val="0"/>
                        </a:spcBef>
                        <a:spcAft>
                          <a:spcPts val="0"/>
                        </a:spcAft>
                      </a:pPr>
                      <a:r>
                        <a:rPr lang="zh-CN" sz="900" kern="100" dirty="0">
                          <a:effectLst/>
                        </a:rPr>
                        <a:t>首先，地方各医疗服务机构通过</a:t>
                      </a:r>
                      <a:r>
                        <a:rPr lang="en-US" sz="900" kern="100" dirty="0">
                          <a:effectLst/>
                        </a:rPr>
                        <a:t>HIS</a:t>
                      </a:r>
                      <a:r>
                        <a:rPr lang="zh-CN" sz="900" kern="100" dirty="0">
                          <a:effectLst/>
                        </a:rPr>
                        <a:t>系统或医师管理系统，同步卫健委执业医师管理系统新增</a:t>
                      </a:r>
                      <a:r>
                        <a:rPr lang="en-US" sz="900" kern="100" dirty="0">
                          <a:effectLst/>
                        </a:rPr>
                        <a:t>/</a:t>
                      </a:r>
                      <a:r>
                        <a:rPr lang="zh-CN" sz="900" kern="100" dirty="0">
                          <a:effectLst/>
                        </a:rPr>
                        <a:t>变更执业医师资格和信息，并对卫健委审核通过的执业医师信息进行审核；</a:t>
                      </a:r>
                    </a:p>
                    <a:p>
                      <a:pPr marL="0" indent="0" algn="l">
                        <a:lnSpc>
                          <a:spcPct val="100000"/>
                        </a:lnSpc>
                        <a:spcBef>
                          <a:spcPts val="0"/>
                        </a:spcBef>
                        <a:spcAft>
                          <a:spcPts val="0"/>
                        </a:spcAft>
                      </a:pPr>
                      <a:r>
                        <a:rPr lang="zh-CN" sz="900" kern="100" dirty="0">
                          <a:effectLst/>
                        </a:rPr>
                        <a:t>地方各医疗服务机构</a:t>
                      </a:r>
                      <a:r>
                        <a:rPr lang="en-US" sz="900" kern="100" dirty="0">
                          <a:effectLst/>
                        </a:rPr>
                        <a:t>HIS</a:t>
                      </a:r>
                      <a:r>
                        <a:rPr lang="zh-CN" sz="900" kern="100" dirty="0">
                          <a:effectLst/>
                        </a:rPr>
                        <a:t>系统或医师管理系统将医师资格和信息上传到省级医师管理系统；</a:t>
                      </a:r>
                    </a:p>
                    <a:p>
                      <a:pPr marL="0" indent="0" algn="l">
                        <a:lnSpc>
                          <a:spcPct val="100000"/>
                        </a:lnSpc>
                        <a:spcBef>
                          <a:spcPts val="0"/>
                        </a:spcBef>
                        <a:spcAft>
                          <a:spcPts val="0"/>
                        </a:spcAft>
                      </a:pPr>
                      <a:r>
                        <a:rPr lang="zh-CN" sz="900" kern="100" dirty="0">
                          <a:effectLst/>
                        </a:rPr>
                        <a:t>此模块通过数据同步，将省级医师管理系统的新增</a:t>
                      </a:r>
                      <a:r>
                        <a:rPr lang="en-US" sz="900" kern="100" dirty="0">
                          <a:effectLst/>
                        </a:rPr>
                        <a:t>/</a:t>
                      </a:r>
                      <a:r>
                        <a:rPr lang="zh-CN" sz="900" kern="100" dirty="0">
                          <a:effectLst/>
                        </a:rPr>
                        <a:t>变更数据同步更新。</a:t>
                      </a:r>
                    </a:p>
                    <a:p>
                      <a:pPr marL="0" indent="0" algn="l">
                        <a:lnSpc>
                          <a:spcPct val="100000"/>
                        </a:lnSpc>
                        <a:spcBef>
                          <a:spcPts val="0"/>
                        </a:spcBef>
                        <a:spcAft>
                          <a:spcPts val="0"/>
                        </a:spcAft>
                      </a:pPr>
                      <a:r>
                        <a:rPr lang="zh-CN" sz="900" kern="100" dirty="0">
                          <a:effectLst/>
                        </a:rPr>
                        <a:t>第二种：从局本级此模块新增</a:t>
                      </a:r>
                      <a:r>
                        <a:rPr lang="en-US" sz="900" kern="100" dirty="0">
                          <a:effectLst/>
                        </a:rPr>
                        <a:t>/</a:t>
                      </a:r>
                      <a:r>
                        <a:rPr lang="zh-CN" sz="900" kern="100" dirty="0">
                          <a:effectLst/>
                        </a:rPr>
                        <a:t>变更；</a:t>
                      </a:r>
                    </a:p>
                    <a:p>
                      <a:pPr marL="0" lvl="0" indent="0" algn="l">
                        <a:lnSpc>
                          <a:spcPct val="100000"/>
                        </a:lnSpc>
                        <a:spcBef>
                          <a:spcPts val="0"/>
                        </a:spcBef>
                        <a:spcAft>
                          <a:spcPts val="0"/>
                        </a:spcAft>
                        <a:buFont typeface="+mj-lt"/>
                        <a:buAutoNum type="arabicPeriod"/>
                      </a:pPr>
                      <a:r>
                        <a:rPr lang="zh-CN" sz="900" kern="100" dirty="0">
                          <a:effectLst/>
                        </a:rPr>
                        <a:t>此模块同步卫健委医师管理系统新增</a:t>
                      </a:r>
                      <a:r>
                        <a:rPr lang="en-US" sz="900" kern="100" dirty="0">
                          <a:effectLst/>
                        </a:rPr>
                        <a:t>/</a:t>
                      </a:r>
                      <a:r>
                        <a:rPr lang="zh-CN" sz="900" kern="100" dirty="0">
                          <a:effectLst/>
                        </a:rPr>
                        <a:t>变更执业医师目录信息；</a:t>
                      </a:r>
                    </a:p>
                    <a:p>
                      <a:pPr marL="0" lvl="0" indent="0" algn="l">
                        <a:lnSpc>
                          <a:spcPct val="100000"/>
                        </a:lnSpc>
                        <a:spcBef>
                          <a:spcPts val="0"/>
                        </a:spcBef>
                        <a:spcAft>
                          <a:spcPts val="0"/>
                        </a:spcAft>
                        <a:buFont typeface="+mj-lt"/>
                        <a:buAutoNum type="arabicPeriod"/>
                      </a:pPr>
                      <a:r>
                        <a:rPr lang="zh-CN" sz="900" kern="100" dirty="0">
                          <a:effectLst/>
                        </a:rPr>
                        <a:t>局本级工作人员通过此模块对新增</a:t>
                      </a:r>
                      <a:r>
                        <a:rPr lang="en-US" sz="900" kern="100" dirty="0">
                          <a:effectLst/>
                        </a:rPr>
                        <a:t>/</a:t>
                      </a:r>
                      <a:r>
                        <a:rPr lang="zh-CN" sz="900" kern="100" dirty="0">
                          <a:effectLst/>
                        </a:rPr>
                        <a:t>变更的执业医师资格和目录信息进行审核；</a:t>
                      </a:r>
                    </a:p>
                    <a:p>
                      <a:pPr marL="0" lvl="0" indent="0" algn="l">
                        <a:lnSpc>
                          <a:spcPct val="100000"/>
                        </a:lnSpc>
                        <a:spcBef>
                          <a:spcPts val="0"/>
                        </a:spcBef>
                        <a:spcAft>
                          <a:spcPts val="0"/>
                        </a:spcAft>
                        <a:buFont typeface="+mj-lt"/>
                        <a:buAutoNum type="arabicPeriod"/>
                      </a:pPr>
                      <a:r>
                        <a:rPr lang="zh-CN" sz="900" kern="100" dirty="0">
                          <a:effectLst/>
                        </a:rPr>
                        <a:t>审核通过，则执行新增</a:t>
                      </a:r>
                      <a:r>
                        <a:rPr lang="en-US" sz="900" kern="100" dirty="0">
                          <a:effectLst/>
                        </a:rPr>
                        <a:t>/</a:t>
                      </a:r>
                      <a:r>
                        <a:rPr lang="zh-CN" sz="900" kern="100" dirty="0">
                          <a:effectLst/>
                        </a:rPr>
                        <a:t>变更操作，并同步到省级医师管理系统，同时，省级将数据下发到医院</a:t>
                      </a:r>
                      <a:r>
                        <a:rPr lang="en-US" sz="900" kern="100" dirty="0">
                          <a:effectLst/>
                        </a:rPr>
                        <a:t>HIS</a:t>
                      </a:r>
                      <a:r>
                        <a:rPr lang="zh-CN" sz="900" kern="100" dirty="0">
                          <a:effectLst/>
                        </a:rPr>
                        <a:t>系统更新；否则，不执行新增</a:t>
                      </a:r>
                      <a:r>
                        <a:rPr lang="en-US" sz="900" kern="100" dirty="0">
                          <a:effectLst/>
                        </a:rPr>
                        <a:t>/</a:t>
                      </a:r>
                      <a:r>
                        <a:rPr lang="zh-CN" sz="900" kern="100" dirty="0">
                          <a:effectLst/>
                        </a:rPr>
                        <a:t>变更操作。</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5720" marR="45720" marT="0" marB="0" anchor="ctr"/>
                </a:tc>
              </a:tr>
              <a:tr h="1153646">
                <a:tc vMerge="1">
                  <a:txBody>
                    <a:bodyPr/>
                    <a:lstStyle/>
                    <a:p>
                      <a:endParaRPr lang="zh-CN" altLang="en-US"/>
                    </a:p>
                  </a:txBody>
                  <a:tcPr/>
                </a:tc>
                <a:tc>
                  <a:txBody>
                    <a:bodyPr/>
                    <a:lstStyle/>
                    <a:p>
                      <a:pPr marL="0" indent="0" algn="l">
                        <a:lnSpc>
                          <a:spcPct val="100000"/>
                        </a:lnSpc>
                        <a:spcBef>
                          <a:spcPts val="0"/>
                        </a:spcBef>
                        <a:spcAft>
                          <a:spcPts val="0"/>
                        </a:spcAft>
                      </a:pPr>
                      <a:r>
                        <a:rPr lang="zh-CN" sz="1000" kern="0" dirty="0">
                          <a:effectLst/>
                        </a:rPr>
                        <a:t>执业医师目录变更</a:t>
                      </a:r>
                      <a:endParaRPr lang="zh-CN" sz="1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vMerge="1">
                  <a:txBody>
                    <a:bodyPr/>
                    <a:lstStyle/>
                    <a:p>
                      <a:endParaRPr lang="zh-CN" altLang="en-US"/>
                    </a:p>
                  </a:txBody>
                  <a:tcPr/>
                </a:tc>
              </a:tr>
              <a:tr h="782782">
                <a:tc vMerge="1">
                  <a:txBody>
                    <a:bodyPr/>
                    <a:lstStyle/>
                    <a:p>
                      <a:endParaRPr lang="zh-CN" altLang="en-US"/>
                    </a:p>
                  </a:txBody>
                  <a:tcPr/>
                </a:tc>
                <a:tc>
                  <a:txBody>
                    <a:bodyPr/>
                    <a:lstStyle/>
                    <a:p>
                      <a:pPr marL="0" indent="0" algn="l">
                        <a:lnSpc>
                          <a:spcPct val="100000"/>
                        </a:lnSpc>
                        <a:spcBef>
                          <a:spcPts val="0"/>
                        </a:spcBef>
                        <a:spcAft>
                          <a:spcPts val="0"/>
                        </a:spcAft>
                      </a:pPr>
                      <a:r>
                        <a:rPr lang="zh-CN" sz="1000" kern="0">
                          <a:effectLst/>
                        </a:rPr>
                        <a:t>黑名单和发布管理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lvl="0" indent="0" algn="l">
                        <a:lnSpc>
                          <a:spcPct val="100000"/>
                        </a:lnSpc>
                        <a:spcBef>
                          <a:spcPts val="0"/>
                        </a:spcBef>
                        <a:spcAft>
                          <a:spcPts val="0"/>
                        </a:spcAft>
                        <a:buFont typeface="+mj-lt"/>
                        <a:buAutoNum type="arabicPeriod"/>
                      </a:pPr>
                      <a:r>
                        <a:rPr lang="zh-CN" sz="900" kern="100" dirty="0">
                          <a:effectLst/>
                        </a:rPr>
                        <a:t>省级医师管理系统实时上报执业医师黑名单；</a:t>
                      </a:r>
                    </a:p>
                    <a:p>
                      <a:pPr marL="0" lvl="0" indent="0" algn="l">
                        <a:lnSpc>
                          <a:spcPct val="100000"/>
                        </a:lnSpc>
                        <a:spcBef>
                          <a:spcPts val="0"/>
                        </a:spcBef>
                        <a:spcAft>
                          <a:spcPts val="0"/>
                        </a:spcAft>
                        <a:buFont typeface="+mj-lt"/>
                        <a:buAutoNum type="arabicPeriod"/>
                      </a:pPr>
                      <a:r>
                        <a:rPr lang="zh-CN" sz="900" kern="100" dirty="0">
                          <a:effectLst/>
                        </a:rPr>
                        <a:t>此模块接收到黑名单后，进行审核确认；审核通过，则计入国家级黑名单，同时在公共服务平台上发布黑名单，并将黑名单关联信息计入信用评价管理系统，同时，省级执行进入黑名单医师的处罚措施；否则，返回省级医师管理系统审核不通过；</a:t>
                      </a:r>
                    </a:p>
                    <a:p>
                      <a:pPr marL="0" lvl="0" indent="0" algn="l">
                        <a:lnSpc>
                          <a:spcPct val="100000"/>
                        </a:lnSpc>
                        <a:spcBef>
                          <a:spcPts val="0"/>
                        </a:spcBef>
                        <a:spcAft>
                          <a:spcPts val="0"/>
                        </a:spcAft>
                        <a:buFont typeface="+mj-lt"/>
                        <a:buAutoNum type="arabicPeriod"/>
                      </a:pPr>
                      <a:r>
                        <a:rPr lang="zh-CN" sz="900" kern="100" dirty="0">
                          <a:effectLst/>
                        </a:rPr>
                        <a:t>省级对医师的处罚完成后，若需要恢复该执业医师的正常医疗服务活动，则按照实际情况恢复其医保医师的权利和职责，并上报局本级此模块进行信息变更；</a:t>
                      </a:r>
                    </a:p>
                    <a:p>
                      <a:pPr marL="0" lvl="0" indent="0" algn="l">
                        <a:lnSpc>
                          <a:spcPct val="100000"/>
                        </a:lnSpc>
                        <a:spcBef>
                          <a:spcPts val="0"/>
                        </a:spcBef>
                        <a:spcAft>
                          <a:spcPts val="0"/>
                        </a:spcAft>
                        <a:buFont typeface="+mj-lt"/>
                        <a:buAutoNum type="arabicPeriod"/>
                      </a:pPr>
                      <a:r>
                        <a:rPr lang="zh-CN" sz="900" kern="100" dirty="0">
                          <a:effectLst/>
                        </a:rPr>
                        <a:t>此模块收到变更后，从黑名单中将该执业医师移出到医师目录中，并在公共服务平台上发布该医师解除黑名单等信息。</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5720" marR="45720" marT="0" marB="0" anchor="ctr"/>
                </a:tc>
              </a:tr>
              <a:tr h="144206">
                <a:tc rowSpan="2">
                  <a:txBody>
                    <a:bodyPr/>
                    <a:lstStyle/>
                    <a:p>
                      <a:pPr marL="0" indent="0" algn="l">
                        <a:lnSpc>
                          <a:spcPct val="100000"/>
                        </a:lnSpc>
                        <a:spcBef>
                          <a:spcPts val="0"/>
                        </a:spcBef>
                        <a:spcAft>
                          <a:spcPts val="0"/>
                        </a:spcAft>
                      </a:pPr>
                      <a:r>
                        <a:rPr lang="zh-CN" sz="1000" kern="0">
                          <a:effectLst/>
                        </a:rPr>
                        <a:t>定点医药机构管理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l">
                        <a:lnSpc>
                          <a:spcPct val="100000"/>
                        </a:lnSpc>
                        <a:spcBef>
                          <a:spcPts val="0"/>
                        </a:spcBef>
                        <a:spcAft>
                          <a:spcPts val="0"/>
                        </a:spcAft>
                      </a:pPr>
                      <a:r>
                        <a:rPr lang="zh-CN" sz="1000" kern="0">
                          <a:effectLst/>
                        </a:rPr>
                        <a:t>定点医药机构目录新增</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rowSpan="2">
                  <a:txBody>
                    <a:bodyPr/>
                    <a:lstStyle/>
                    <a:p>
                      <a:pPr marL="0" indent="0" algn="l">
                        <a:lnSpc>
                          <a:spcPct val="100000"/>
                        </a:lnSpc>
                        <a:spcBef>
                          <a:spcPts val="0"/>
                        </a:spcBef>
                        <a:spcAft>
                          <a:spcPts val="0"/>
                        </a:spcAft>
                      </a:pPr>
                      <a:r>
                        <a:rPr lang="zh-CN" sz="900" kern="0" dirty="0">
                          <a:effectLst/>
                        </a:rPr>
                        <a:t>对卫健委定点医院和定点医疗机构（定点医药机构和照护机构）进行统一管理维护，供其他业务系统调取：</a:t>
                      </a:r>
                      <a:endParaRPr lang="zh-CN" sz="900" kern="100" dirty="0">
                        <a:effectLst/>
                      </a:endParaRPr>
                    </a:p>
                    <a:p>
                      <a:pPr marL="0" indent="0" algn="l">
                        <a:lnSpc>
                          <a:spcPct val="100000"/>
                        </a:lnSpc>
                        <a:spcBef>
                          <a:spcPts val="0"/>
                        </a:spcBef>
                        <a:spcAft>
                          <a:spcPts val="0"/>
                        </a:spcAft>
                      </a:pPr>
                      <a:r>
                        <a:rPr lang="zh-CN" sz="900" kern="100" dirty="0">
                          <a:effectLst/>
                        </a:rPr>
                        <a:t>省级定点医药机构管理系统实时上报经过审核通过后的定点医药机构新增</a:t>
                      </a:r>
                      <a:r>
                        <a:rPr lang="en-US" sz="900" kern="100" dirty="0">
                          <a:effectLst/>
                        </a:rPr>
                        <a:t>/</a:t>
                      </a:r>
                      <a:r>
                        <a:rPr lang="zh-CN" sz="900" kern="100" dirty="0">
                          <a:effectLst/>
                        </a:rPr>
                        <a:t>变更信息；</a:t>
                      </a:r>
                    </a:p>
                    <a:p>
                      <a:pPr marL="0" indent="0" algn="l">
                        <a:lnSpc>
                          <a:spcPct val="100000"/>
                        </a:lnSpc>
                        <a:spcBef>
                          <a:spcPts val="0"/>
                        </a:spcBef>
                        <a:spcAft>
                          <a:spcPts val="0"/>
                        </a:spcAft>
                      </a:pPr>
                      <a:r>
                        <a:rPr lang="zh-CN" sz="900" kern="100" dirty="0">
                          <a:effectLst/>
                        </a:rPr>
                        <a:t>局本级此模块对省级上报的定点医药机构目录信息进行审核；审核通过，则执行定点医药机构目录新增</a:t>
                      </a:r>
                      <a:r>
                        <a:rPr lang="en-US" sz="900" kern="100" dirty="0">
                          <a:effectLst/>
                        </a:rPr>
                        <a:t>/</a:t>
                      </a:r>
                      <a:r>
                        <a:rPr lang="zh-CN" sz="900" kern="100" dirty="0">
                          <a:effectLst/>
                        </a:rPr>
                        <a:t>变更操作，并下发省级定点医药机构目录管理系统；否则，返回省级定点医药机构目录管理系统，审核不通过。</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5720" marR="45720" marT="0" marB="0" anchor="ctr"/>
                </a:tc>
              </a:tr>
              <a:tr h="478367">
                <a:tc vMerge="1">
                  <a:txBody>
                    <a:bodyPr/>
                    <a:lstStyle/>
                    <a:p>
                      <a:endParaRPr lang="zh-CN" altLang="en-US"/>
                    </a:p>
                  </a:txBody>
                  <a:tcPr/>
                </a:tc>
                <a:tc>
                  <a:txBody>
                    <a:bodyPr/>
                    <a:lstStyle/>
                    <a:p>
                      <a:pPr marL="0" indent="0" algn="l">
                        <a:lnSpc>
                          <a:spcPct val="100000"/>
                        </a:lnSpc>
                        <a:spcBef>
                          <a:spcPts val="0"/>
                        </a:spcBef>
                        <a:spcAft>
                          <a:spcPts val="0"/>
                        </a:spcAft>
                      </a:pPr>
                      <a:r>
                        <a:rPr lang="zh-CN" sz="1000" kern="0" dirty="0">
                          <a:effectLst/>
                        </a:rPr>
                        <a:t>定点医药机构目录变更</a:t>
                      </a:r>
                      <a:endParaRPr lang="zh-CN" sz="1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vMerge="1">
                  <a:txBody>
                    <a:bodyPr/>
                    <a:lstStyle/>
                    <a:p>
                      <a:endParaRPr lang="zh-CN" altLang="en-US"/>
                    </a:p>
                  </a:txBody>
                  <a:tcPr/>
                </a:tc>
              </a:tr>
              <a:tr h="144206">
                <a:tc rowSpan="2">
                  <a:txBody>
                    <a:bodyPr/>
                    <a:lstStyle/>
                    <a:p>
                      <a:pPr marL="0" indent="0" algn="l">
                        <a:lnSpc>
                          <a:spcPct val="100000"/>
                        </a:lnSpc>
                        <a:spcBef>
                          <a:spcPts val="0"/>
                        </a:spcBef>
                        <a:spcAft>
                          <a:spcPts val="0"/>
                        </a:spcAft>
                      </a:pPr>
                      <a:r>
                        <a:rPr lang="zh-CN" sz="1000" kern="0">
                          <a:effectLst/>
                        </a:rPr>
                        <a:t>执业护士目录管理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l">
                        <a:lnSpc>
                          <a:spcPct val="100000"/>
                        </a:lnSpc>
                        <a:spcBef>
                          <a:spcPts val="0"/>
                        </a:spcBef>
                        <a:spcAft>
                          <a:spcPts val="0"/>
                        </a:spcAft>
                      </a:pPr>
                      <a:r>
                        <a:rPr lang="zh-CN" sz="1000" kern="0">
                          <a:effectLst/>
                        </a:rPr>
                        <a:t>执业护士目录新增</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rowSpan="2">
                  <a:txBody>
                    <a:bodyPr/>
                    <a:lstStyle/>
                    <a:p>
                      <a:pPr marL="0" indent="0" algn="l">
                        <a:lnSpc>
                          <a:spcPct val="100000"/>
                        </a:lnSpc>
                        <a:spcBef>
                          <a:spcPts val="0"/>
                        </a:spcBef>
                        <a:spcAft>
                          <a:spcPts val="0"/>
                        </a:spcAft>
                      </a:pPr>
                      <a:r>
                        <a:rPr lang="zh-CN" sz="900" kern="0" dirty="0">
                          <a:effectLst/>
                        </a:rPr>
                        <a:t>对卫健委执业护士目录进行统一管理维护，供其他业务系统调取。</a:t>
                      </a:r>
                      <a:endParaRPr lang="zh-CN" sz="900" kern="100" dirty="0">
                        <a:effectLst/>
                      </a:endParaRPr>
                    </a:p>
                    <a:p>
                      <a:pPr marL="0" indent="0" algn="l">
                        <a:lnSpc>
                          <a:spcPct val="100000"/>
                        </a:lnSpc>
                        <a:spcBef>
                          <a:spcPts val="0"/>
                        </a:spcBef>
                        <a:spcAft>
                          <a:spcPts val="0"/>
                        </a:spcAft>
                      </a:pPr>
                      <a:r>
                        <a:rPr lang="zh-CN" sz="900" kern="0" dirty="0">
                          <a:effectLst/>
                        </a:rPr>
                        <a:t>同执业医师目录管理。</a:t>
                      </a:r>
                      <a:endParaRPr lang="zh-CN" sz="9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r>
              <a:tr h="144206">
                <a:tc vMerge="1">
                  <a:txBody>
                    <a:bodyPr/>
                    <a:lstStyle/>
                    <a:p>
                      <a:endParaRPr lang="zh-CN" altLang="en-US"/>
                    </a:p>
                  </a:txBody>
                  <a:tcPr/>
                </a:tc>
                <a:tc>
                  <a:txBody>
                    <a:bodyPr/>
                    <a:lstStyle/>
                    <a:p>
                      <a:pPr marL="0" indent="0" algn="l">
                        <a:lnSpc>
                          <a:spcPct val="100000"/>
                        </a:lnSpc>
                        <a:spcBef>
                          <a:spcPts val="0"/>
                        </a:spcBef>
                        <a:spcAft>
                          <a:spcPts val="0"/>
                        </a:spcAft>
                      </a:pPr>
                      <a:r>
                        <a:rPr lang="zh-CN" sz="1000" kern="0" dirty="0">
                          <a:effectLst/>
                        </a:rPr>
                        <a:t>执业护士目录变更</a:t>
                      </a:r>
                      <a:endParaRPr lang="zh-CN" sz="1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vMerge="1">
                  <a:txBody>
                    <a:bodyPr/>
                    <a:lstStyle/>
                    <a:p>
                      <a:endParaRPr lang="zh-CN" altLang="en-US"/>
                    </a:p>
                  </a:txBody>
                  <a:tcPr/>
                </a:tc>
              </a:tr>
              <a:tr h="144206">
                <a:tc rowSpan="2">
                  <a:txBody>
                    <a:bodyPr/>
                    <a:lstStyle/>
                    <a:p>
                      <a:pPr marL="0" indent="0" algn="l">
                        <a:lnSpc>
                          <a:spcPct val="100000"/>
                        </a:lnSpc>
                        <a:spcBef>
                          <a:spcPts val="0"/>
                        </a:spcBef>
                        <a:spcAft>
                          <a:spcPts val="0"/>
                        </a:spcAft>
                      </a:pPr>
                      <a:r>
                        <a:rPr lang="zh-CN" sz="1000" kern="0">
                          <a:effectLst/>
                        </a:rPr>
                        <a:t>执业药师目录管理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l">
                        <a:lnSpc>
                          <a:spcPct val="100000"/>
                        </a:lnSpc>
                        <a:spcBef>
                          <a:spcPts val="0"/>
                        </a:spcBef>
                        <a:spcAft>
                          <a:spcPts val="0"/>
                        </a:spcAft>
                      </a:pPr>
                      <a:r>
                        <a:rPr lang="zh-CN" sz="1000" kern="0">
                          <a:effectLst/>
                        </a:rPr>
                        <a:t>执业药师目录新增</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rowSpan="2">
                  <a:txBody>
                    <a:bodyPr/>
                    <a:lstStyle/>
                    <a:p>
                      <a:pPr marL="0" indent="0" algn="l">
                        <a:lnSpc>
                          <a:spcPct val="100000"/>
                        </a:lnSpc>
                        <a:spcBef>
                          <a:spcPts val="0"/>
                        </a:spcBef>
                        <a:spcAft>
                          <a:spcPts val="0"/>
                        </a:spcAft>
                      </a:pPr>
                      <a:r>
                        <a:rPr lang="zh-CN" sz="900" kern="0" dirty="0">
                          <a:effectLst/>
                        </a:rPr>
                        <a:t>对卫健委执业医师目录分类与代码目录进行统一管理维护。</a:t>
                      </a:r>
                      <a:endParaRPr lang="zh-CN" sz="900" kern="100" dirty="0">
                        <a:effectLst/>
                      </a:endParaRPr>
                    </a:p>
                    <a:p>
                      <a:pPr marL="0" indent="0" algn="l">
                        <a:lnSpc>
                          <a:spcPct val="100000"/>
                        </a:lnSpc>
                        <a:spcBef>
                          <a:spcPts val="0"/>
                        </a:spcBef>
                        <a:spcAft>
                          <a:spcPts val="0"/>
                        </a:spcAft>
                      </a:pPr>
                      <a:r>
                        <a:rPr lang="zh-CN" sz="900" kern="0" dirty="0">
                          <a:effectLst/>
                        </a:rPr>
                        <a:t>同执业医师目录管理。</a:t>
                      </a:r>
                      <a:endParaRPr lang="zh-CN" sz="9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r>
              <a:tr h="144206">
                <a:tc vMerge="1">
                  <a:txBody>
                    <a:bodyPr/>
                    <a:lstStyle/>
                    <a:p>
                      <a:endParaRPr lang="zh-CN" altLang="en-US"/>
                    </a:p>
                  </a:txBody>
                  <a:tcPr/>
                </a:tc>
                <a:tc>
                  <a:txBody>
                    <a:bodyPr/>
                    <a:lstStyle/>
                    <a:p>
                      <a:pPr marL="0" indent="0" algn="l">
                        <a:lnSpc>
                          <a:spcPct val="100000"/>
                        </a:lnSpc>
                        <a:spcBef>
                          <a:spcPts val="0"/>
                        </a:spcBef>
                        <a:spcAft>
                          <a:spcPts val="0"/>
                        </a:spcAft>
                      </a:pPr>
                      <a:r>
                        <a:rPr lang="zh-CN" sz="1000" kern="0" dirty="0">
                          <a:effectLst/>
                        </a:rPr>
                        <a:t>执业药师目录变更</a:t>
                      </a:r>
                      <a:endParaRPr lang="zh-CN" sz="1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vMerge="1">
                  <a:txBody>
                    <a:bodyPr/>
                    <a:lstStyle/>
                    <a:p>
                      <a:endParaRPr lang="zh-CN" altLang="en-US"/>
                    </a:p>
                  </a:txBody>
                  <a:tcPr/>
                </a:tc>
              </a:tr>
              <a:tr h="207566">
                <a:tc>
                  <a:txBody>
                    <a:bodyPr/>
                    <a:lstStyle/>
                    <a:p>
                      <a:pPr marL="0" indent="0" algn="l">
                        <a:lnSpc>
                          <a:spcPct val="100000"/>
                        </a:lnSpc>
                        <a:spcBef>
                          <a:spcPts val="0"/>
                        </a:spcBef>
                        <a:spcAft>
                          <a:spcPts val="0"/>
                        </a:spcAft>
                      </a:pPr>
                      <a:r>
                        <a:rPr lang="zh-CN" sz="1000" kern="0">
                          <a:effectLst/>
                        </a:rPr>
                        <a:t>医保经办机构管理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l">
                        <a:lnSpc>
                          <a:spcPct val="100000"/>
                        </a:lnSpc>
                        <a:spcBef>
                          <a:spcPts val="0"/>
                        </a:spcBef>
                        <a:spcAft>
                          <a:spcPts val="0"/>
                        </a:spcAft>
                      </a:pPr>
                      <a:r>
                        <a:rPr lang="zh-CN" sz="1000" kern="0">
                          <a:effectLst/>
                        </a:rPr>
                        <a:t>医保经办机构管理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l">
                        <a:lnSpc>
                          <a:spcPct val="100000"/>
                        </a:lnSpc>
                        <a:spcBef>
                          <a:spcPts val="0"/>
                        </a:spcBef>
                        <a:spcAft>
                          <a:spcPts val="0"/>
                        </a:spcAft>
                      </a:pPr>
                      <a:r>
                        <a:rPr lang="zh-CN" sz="900" kern="0" dirty="0">
                          <a:effectLst/>
                        </a:rPr>
                        <a:t>对医保经办机构目录进行统一管理维护</a:t>
                      </a:r>
                      <a:endParaRPr lang="zh-CN" sz="9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r>
              <a:tr h="207566">
                <a:tc>
                  <a:txBody>
                    <a:bodyPr/>
                    <a:lstStyle/>
                    <a:p>
                      <a:pPr marL="0" indent="0" algn="l">
                        <a:lnSpc>
                          <a:spcPct val="100000"/>
                        </a:lnSpc>
                        <a:spcBef>
                          <a:spcPts val="0"/>
                        </a:spcBef>
                        <a:spcAft>
                          <a:spcPts val="0"/>
                        </a:spcAft>
                      </a:pPr>
                      <a:r>
                        <a:rPr lang="zh-CN" sz="1000" kern="0">
                          <a:effectLst/>
                        </a:rPr>
                        <a:t>医保经办人员管理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l">
                        <a:lnSpc>
                          <a:spcPct val="100000"/>
                        </a:lnSpc>
                        <a:spcBef>
                          <a:spcPts val="0"/>
                        </a:spcBef>
                        <a:spcAft>
                          <a:spcPts val="0"/>
                        </a:spcAft>
                      </a:pPr>
                      <a:r>
                        <a:rPr lang="zh-CN" sz="1000" kern="0">
                          <a:effectLst/>
                        </a:rPr>
                        <a:t>医保经办人员管理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l">
                        <a:lnSpc>
                          <a:spcPct val="100000"/>
                        </a:lnSpc>
                        <a:spcBef>
                          <a:spcPts val="0"/>
                        </a:spcBef>
                        <a:spcAft>
                          <a:spcPts val="0"/>
                        </a:spcAft>
                      </a:pPr>
                      <a:r>
                        <a:rPr lang="zh-CN" sz="900" kern="0" dirty="0">
                          <a:effectLst/>
                        </a:rPr>
                        <a:t>对医保经办人员信息进行统一管理维护</a:t>
                      </a:r>
                      <a:endParaRPr lang="zh-CN" sz="9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r>
              <a:tr h="778711">
                <a:tc>
                  <a:txBody>
                    <a:bodyPr/>
                    <a:lstStyle/>
                    <a:p>
                      <a:pPr marL="0" indent="0" algn="l">
                        <a:lnSpc>
                          <a:spcPct val="100000"/>
                        </a:lnSpc>
                        <a:spcBef>
                          <a:spcPts val="0"/>
                        </a:spcBef>
                        <a:spcAft>
                          <a:spcPts val="0"/>
                        </a:spcAft>
                      </a:pPr>
                      <a:r>
                        <a:rPr lang="zh-CN" sz="1000" kern="0">
                          <a:effectLst/>
                        </a:rPr>
                        <a:t>参保人员信息管理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l">
                        <a:lnSpc>
                          <a:spcPct val="100000"/>
                        </a:lnSpc>
                        <a:spcBef>
                          <a:spcPts val="0"/>
                        </a:spcBef>
                        <a:spcAft>
                          <a:spcPts val="0"/>
                        </a:spcAft>
                      </a:pPr>
                      <a:r>
                        <a:rPr lang="zh-CN" sz="1000" kern="0">
                          <a:effectLst/>
                        </a:rPr>
                        <a:t>参保人员信息管理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l">
                        <a:lnSpc>
                          <a:spcPct val="100000"/>
                        </a:lnSpc>
                        <a:spcBef>
                          <a:spcPts val="0"/>
                        </a:spcBef>
                        <a:spcAft>
                          <a:spcPts val="0"/>
                        </a:spcAft>
                      </a:pPr>
                      <a:r>
                        <a:rPr lang="zh-CN" sz="900" kern="0" dirty="0">
                          <a:effectLst/>
                        </a:rPr>
                        <a:t>对参保人员信息进行统一管理维护。参保人员信息按类别，通过三保合一的理念，保证参保人员的待遇公平性，来统一管理：</a:t>
                      </a:r>
                      <a:endParaRPr lang="zh-CN" sz="900" kern="100" dirty="0">
                        <a:effectLst/>
                      </a:endParaRPr>
                    </a:p>
                    <a:p>
                      <a:pPr marL="0" lvl="0" indent="0" algn="l">
                        <a:lnSpc>
                          <a:spcPct val="100000"/>
                        </a:lnSpc>
                        <a:spcBef>
                          <a:spcPts val="0"/>
                        </a:spcBef>
                        <a:spcAft>
                          <a:spcPts val="0"/>
                        </a:spcAft>
                        <a:buFont typeface="+mj-lt"/>
                        <a:buAutoNum type="arabicPeriod"/>
                      </a:pPr>
                      <a:r>
                        <a:rPr lang="zh-CN" sz="900" kern="100" dirty="0">
                          <a:effectLst/>
                        </a:rPr>
                        <a:t>参保人员的类别，由原来的城镇职工、城镇居民、新农合，合并为城镇职工、城乡居民；</a:t>
                      </a:r>
                    </a:p>
                    <a:p>
                      <a:pPr marL="0" lvl="0" indent="0" algn="l">
                        <a:lnSpc>
                          <a:spcPct val="100000"/>
                        </a:lnSpc>
                        <a:spcBef>
                          <a:spcPts val="0"/>
                        </a:spcBef>
                        <a:spcAft>
                          <a:spcPts val="0"/>
                        </a:spcAft>
                        <a:buFont typeface="+mj-lt"/>
                        <a:buAutoNum type="arabicPeriod"/>
                      </a:pPr>
                      <a:r>
                        <a:rPr lang="zh-CN" sz="900" kern="100" dirty="0">
                          <a:effectLst/>
                        </a:rPr>
                        <a:t>当参保人登录进行身份验证时，此模块可自动区分参保人是哪一类型的参保人；</a:t>
                      </a:r>
                    </a:p>
                    <a:p>
                      <a:pPr marL="0" lvl="0" indent="0" algn="l">
                        <a:lnSpc>
                          <a:spcPct val="100000"/>
                        </a:lnSpc>
                        <a:spcBef>
                          <a:spcPts val="0"/>
                        </a:spcBef>
                        <a:spcAft>
                          <a:spcPts val="0"/>
                        </a:spcAft>
                        <a:buFont typeface="+mj-lt"/>
                        <a:buAutoNum type="arabicPeriod"/>
                      </a:pPr>
                      <a:r>
                        <a:rPr lang="zh-CN" sz="900" kern="100" dirty="0">
                          <a:effectLst/>
                        </a:rPr>
                        <a:t>参保人信息的记录来源可通过如下几个渠道：</a:t>
                      </a:r>
                    </a:p>
                    <a:p>
                      <a:pPr marL="0" lvl="0" indent="0" algn="l">
                        <a:lnSpc>
                          <a:spcPct val="100000"/>
                        </a:lnSpc>
                        <a:spcBef>
                          <a:spcPts val="0"/>
                        </a:spcBef>
                        <a:spcAft>
                          <a:spcPts val="0"/>
                        </a:spcAft>
                        <a:buFont typeface="+mj-lt"/>
                        <a:buAutoNum type="arabicPeriod"/>
                      </a:pPr>
                      <a:r>
                        <a:rPr lang="zh-CN" sz="900" kern="100" dirty="0">
                          <a:effectLst/>
                        </a:rPr>
                        <a:t>对于城镇职工，用人单位办理的参保人新增、关系变更等；</a:t>
                      </a:r>
                    </a:p>
                    <a:p>
                      <a:pPr marL="0" lvl="0" indent="0" algn="l">
                        <a:lnSpc>
                          <a:spcPct val="100000"/>
                        </a:lnSpc>
                        <a:spcBef>
                          <a:spcPts val="0"/>
                        </a:spcBef>
                        <a:spcAft>
                          <a:spcPts val="0"/>
                        </a:spcAft>
                        <a:buFont typeface="+mj-lt"/>
                        <a:buAutoNum type="arabicPeriod"/>
                      </a:pPr>
                      <a:r>
                        <a:rPr lang="zh-CN" sz="900" kern="100" dirty="0">
                          <a:effectLst/>
                        </a:rPr>
                        <a:t>对于城乡居民，是其个人、当地街道居委会、村委会、学校等办理的参保人新增、关系变更等。</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5720" marR="45720" marT="0" marB="0" anchor="ctr"/>
                </a:tc>
              </a:tr>
              <a:tr h="207566">
                <a:tc>
                  <a:txBody>
                    <a:bodyPr/>
                    <a:lstStyle/>
                    <a:p>
                      <a:pPr marL="0" indent="0" algn="l">
                        <a:lnSpc>
                          <a:spcPct val="100000"/>
                        </a:lnSpc>
                        <a:spcBef>
                          <a:spcPts val="0"/>
                        </a:spcBef>
                        <a:spcAft>
                          <a:spcPts val="0"/>
                        </a:spcAft>
                      </a:pPr>
                      <a:r>
                        <a:rPr lang="zh-CN" sz="1000" kern="0">
                          <a:effectLst/>
                        </a:rPr>
                        <a:t>参保单位信息管理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l">
                        <a:lnSpc>
                          <a:spcPct val="100000"/>
                        </a:lnSpc>
                        <a:spcBef>
                          <a:spcPts val="0"/>
                        </a:spcBef>
                        <a:spcAft>
                          <a:spcPts val="0"/>
                        </a:spcAft>
                      </a:pPr>
                      <a:r>
                        <a:rPr lang="zh-CN" sz="1000" kern="0">
                          <a:effectLst/>
                        </a:rPr>
                        <a:t>参保单位信息管理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l">
                        <a:lnSpc>
                          <a:spcPct val="100000"/>
                        </a:lnSpc>
                        <a:spcBef>
                          <a:spcPts val="0"/>
                        </a:spcBef>
                        <a:spcAft>
                          <a:spcPts val="0"/>
                        </a:spcAft>
                      </a:pPr>
                      <a:r>
                        <a:rPr lang="zh-CN" sz="900" kern="0" dirty="0">
                          <a:effectLst/>
                        </a:rPr>
                        <a:t>对参保单位信息进行统一管理维护</a:t>
                      </a:r>
                      <a:endParaRPr lang="zh-CN" sz="9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r>
              <a:tr h="207566">
                <a:tc>
                  <a:txBody>
                    <a:bodyPr/>
                    <a:lstStyle/>
                    <a:p>
                      <a:pPr marL="0" indent="0" algn="l">
                        <a:lnSpc>
                          <a:spcPct val="100000"/>
                        </a:lnSpc>
                        <a:spcBef>
                          <a:spcPts val="0"/>
                        </a:spcBef>
                        <a:spcAft>
                          <a:spcPts val="0"/>
                        </a:spcAft>
                      </a:pPr>
                      <a:r>
                        <a:rPr lang="zh-CN" sz="1000" kern="0">
                          <a:effectLst/>
                        </a:rPr>
                        <a:t>人员身份属性管理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l">
                        <a:lnSpc>
                          <a:spcPct val="100000"/>
                        </a:lnSpc>
                        <a:spcBef>
                          <a:spcPts val="0"/>
                        </a:spcBef>
                        <a:spcAft>
                          <a:spcPts val="0"/>
                        </a:spcAft>
                      </a:pPr>
                      <a:r>
                        <a:rPr lang="zh-CN" sz="1000" kern="0">
                          <a:effectLst/>
                        </a:rPr>
                        <a:t>人员身份属性管理</a:t>
                      </a:r>
                      <a:endParaRPr lang="zh-CN" sz="1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c>
                  <a:txBody>
                    <a:bodyPr/>
                    <a:lstStyle/>
                    <a:p>
                      <a:pPr marL="0" indent="0" algn="l">
                        <a:lnSpc>
                          <a:spcPct val="100000"/>
                        </a:lnSpc>
                        <a:spcBef>
                          <a:spcPts val="0"/>
                        </a:spcBef>
                        <a:spcAft>
                          <a:spcPts val="0"/>
                        </a:spcAft>
                      </a:pPr>
                      <a:r>
                        <a:rPr lang="zh-CN" sz="900" kern="0" dirty="0">
                          <a:effectLst/>
                        </a:rPr>
                        <a:t>对人员属性信息进行统一管理维护</a:t>
                      </a:r>
                      <a:endParaRPr lang="zh-CN" sz="9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5720" marR="45720" marT="0" marB="0" anchor="ctr"/>
                </a:tc>
              </a:tr>
            </a:tbl>
          </a:graphicData>
        </a:graphic>
      </p:graphicFrame>
    </p:spTree>
    <p:extLst>
      <p:ext uri="{BB962C8B-B14F-4D97-AF65-F5344CB8AC3E}">
        <p14:creationId xmlns:p14="http://schemas.microsoft.com/office/powerpoint/2010/main" val="176034929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基础信息管理系统</a:t>
            </a:r>
            <a:r>
              <a:rPr lang="en-US" altLang="zh-CN" sz="2800" b="1" dirty="0" smtClean="0">
                <a:solidFill>
                  <a:schemeClr val="tx1">
                    <a:lumMod val="85000"/>
                    <a:lumOff val="15000"/>
                  </a:schemeClr>
                </a:solidFill>
                <a:latin typeface="+mn-lt"/>
                <a:ea typeface="+mn-ea"/>
                <a:cs typeface="+mn-ea"/>
                <a:sym typeface="+mn-lt"/>
              </a:rPr>
              <a:t>-</a:t>
            </a:r>
            <a:r>
              <a:rPr lang="zh-CN" altLang="en-US" sz="2800" b="1" dirty="0">
                <a:solidFill>
                  <a:schemeClr val="tx1">
                    <a:lumMod val="85000"/>
                    <a:lumOff val="15000"/>
                  </a:schemeClr>
                </a:solidFill>
                <a:latin typeface="+mn-lt"/>
                <a:ea typeface="+mn-ea"/>
                <a:cs typeface="+mn-ea"/>
                <a:sym typeface="+mn-lt"/>
              </a:rPr>
              <a:t>总体业务</a:t>
            </a:r>
            <a:r>
              <a:rPr lang="zh-CN" altLang="en-US" sz="2800" b="1" dirty="0" smtClean="0">
                <a:solidFill>
                  <a:schemeClr val="tx1">
                    <a:lumMod val="85000"/>
                    <a:lumOff val="15000"/>
                  </a:schemeClr>
                </a:solidFill>
                <a:latin typeface="+mn-lt"/>
                <a:ea typeface="+mn-ea"/>
                <a:cs typeface="+mn-ea"/>
                <a:sym typeface="+mn-lt"/>
              </a:rPr>
              <a:t>流程</a:t>
            </a:r>
            <a:endParaRPr lang="zh-CN" altLang="en-US" sz="2800" b="1" dirty="0">
              <a:solidFill>
                <a:schemeClr val="tx1">
                  <a:lumMod val="85000"/>
                  <a:lumOff val="15000"/>
                </a:schemeClr>
              </a:solidFill>
              <a:latin typeface="+mn-lt"/>
              <a:ea typeface="+mn-ea"/>
              <a:cs typeface="+mn-ea"/>
              <a:sym typeface="+mn-lt"/>
            </a:endParaRPr>
          </a:p>
        </p:txBody>
      </p:sp>
      <p:sp>
        <p:nvSpPr>
          <p:cNvPr id="13" name="矩形: 圆角 6">
            <a:extLst>
              <a:ext uri="{FF2B5EF4-FFF2-40B4-BE49-F238E27FC236}">
                <a16:creationId xmlns="" xmlns:a16="http://schemas.microsoft.com/office/drawing/2014/main" id="{CD9FF462-C80D-4C30-BD6A-B9A5DE148536}"/>
              </a:ext>
            </a:extLst>
          </p:cNvPr>
          <p:cNvSpPr/>
          <p:nvPr/>
        </p:nvSpPr>
        <p:spPr>
          <a:xfrm>
            <a:off x="4324000" y="821842"/>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疾病编码</a:t>
            </a:r>
          </a:p>
        </p:txBody>
      </p:sp>
      <p:sp>
        <p:nvSpPr>
          <p:cNvPr id="14" name="矩形: 圆角 7">
            <a:extLst>
              <a:ext uri="{FF2B5EF4-FFF2-40B4-BE49-F238E27FC236}">
                <a16:creationId xmlns="" xmlns:a16="http://schemas.microsoft.com/office/drawing/2014/main" id="{AC2AE380-FCFD-4EFD-A96B-6621E1C9B6AE}"/>
              </a:ext>
            </a:extLst>
          </p:cNvPr>
          <p:cNvSpPr/>
          <p:nvPr/>
        </p:nvSpPr>
        <p:spPr>
          <a:xfrm>
            <a:off x="4324000" y="1170586"/>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手术操作与分类</a:t>
            </a:r>
          </a:p>
        </p:txBody>
      </p:sp>
      <p:sp>
        <p:nvSpPr>
          <p:cNvPr id="15" name="矩形: 圆角 8">
            <a:extLst>
              <a:ext uri="{FF2B5EF4-FFF2-40B4-BE49-F238E27FC236}">
                <a16:creationId xmlns="" xmlns:a16="http://schemas.microsoft.com/office/drawing/2014/main" id="{1C048BD7-6AC5-4AD4-B4ED-496F61A33C85}"/>
              </a:ext>
            </a:extLst>
          </p:cNvPr>
          <p:cNvSpPr/>
          <p:nvPr/>
        </p:nvSpPr>
        <p:spPr>
          <a:xfrm>
            <a:off x="4324000" y="1519330"/>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药品分类与代码</a:t>
            </a:r>
          </a:p>
        </p:txBody>
      </p:sp>
      <p:sp>
        <p:nvSpPr>
          <p:cNvPr id="16" name="矩形: 圆角 9">
            <a:extLst>
              <a:ext uri="{FF2B5EF4-FFF2-40B4-BE49-F238E27FC236}">
                <a16:creationId xmlns="" xmlns:a16="http://schemas.microsoft.com/office/drawing/2014/main" id="{F8C1E6C5-6538-44E7-8482-D49392DD6950}"/>
              </a:ext>
            </a:extLst>
          </p:cNvPr>
          <p:cNvSpPr/>
          <p:nvPr/>
        </p:nvSpPr>
        <p:spPr>
          <a:xfrm>
            <a:off x="4324000" y="1868074"/>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b="1" dirty="0"/>
              <a:t>日间手术、日间治疗病种目录</a:t>
            </a:r>
            <a:endParaRPr lang="zh-CN" altLang="en-US" sz="1200" b="1" dirty="0"/>
          </a:p>
        </p:txBody>
      </p:sp>
      <p:sp>
        <p:nvSpPr>
          <p:cNvPr id="17" name="矩形: 圆角 11">
            <a:extLst>
              <a:ext uri="{FF2B5EF4-FFF2-40B4-BE49-F238E27FC236}">
                <a16:creationId xmlns="" xmlns:a16="http://schemas.microsoft.com/office/drawing/2014/main" id="{5FCCE9DB-9C3C-4036-8CE0-E2D1AEE40168}"/>
              </a:ext>
            </a:extLst>
          </p:cNvPr>
          <p:cNvSpPr/>
          <p:nvPr/>
        </p:nvSpPr>
        <p:spPr>
          <a:xfrm>
            <a:off x="4324000" y="2216818"/>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b="1" dirty="0"/>
              <a:t>医疗保险病种结算目录</a:t>
            </a:r>
            <a:endParaRPr lang="zh-CN" altLang="en-US" sz="1200" b="1" dirty="0"/>
          </a:p>
        </p:txBody>
      </p:sp>
      <p:sp>
        <p:nvSpPr>
          <p:cNvPr id="18" name="矩形: 圆角 18">
            <a:extLst>
              <a:ext uri="{FF2B5EF4-FFF2-40B4-BE49-F238E27FC236}">
                <a16:creationId xmlns="" xmlns:a16="http://schemas.microsoft.com/office/drawing/2014/main" id="{66FDA59C-5B18-4610-AE9D-B7FE1501E0A8}"/>
              </a:ext>
            </a:extLst>
          </p:cNvPr>
          <p:cNvSpPr/>
          <p:nvPr/>
        </p:nvSpPr>
        <p:spPr>
          <a:xfrm>
            <a:off x="4324000" y="2565562"/>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b="1" dirty="0"/>
              <a:t>门慢门特病种目录</a:t>
            </a:r>
            <a:endParaRPr lang="zh-CN" altLang="en-US" sz="1600" b="1" dirty="0"/>
          </a:p>
        </p:txBody>
      </p:sp>
      <p:sp>
        <p:nvSpPr>
          <p:cNvPr id="19" name="矩形: 圆角 19">
            <a:extLst>
              <a:ext uri="{FF2B5EF4-FFF2-40B4-BE49-F238E27FC236}">
                <a16:creationId xmlns="" xmlns:a16="http://schemas.microsoft.com/office/drawing/2014/main" id="{4F469B6A-281B-460D-85A5-B36D6B98E56D}"/>
              </a:ext>
            </a:extLst>
          </p:cNvPr>
          <p:cNvSpPr/>
          <p:nvPr/>
        </p:nvSpPr>
        <p:spPr>
          <a:xfrm>
            <a:off x="4324000" y="2914306"/>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b="1" dirty="0"/>
              <a:t>医用耗材分类与代码</a:t>
            </a:r>
            <a:endParaRPr lang="zh-CN" altLang="en-US" sz="1600" b="1" dirty="0"/>
          </a:p>
        </p:txBody>
      </p:sp>
      <p:sp>
        <p:nvSpPr>
          <p:cNvPr id="20" name="矩形: 圆角 20">
            <a:extLst>
              <a:ext uri="{FF2B5EF4-FFF2-40B4-BE49-F238E27FC236}">
                <a16:creationId xmlns="" xmlns:a16="http://schemas.microsoft.com/office/drawing/2014/main" id="{9FB7FEA8-6AAB-4D99-A32F-7E4DC49E8B20}"/>
              </a:ext>
            </a:extLst>
          </p:cNvPr>
          <p:cNvSpPr/>
          <p:nvPr/>
        </p:nvSpPr>
        <p:spPr>
          <a:xfrm>
            <a:off x="4324000" y="3263050"/>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b="1" dirty="0"/>
              <a:t>诊疗项目分类与代码</a:t>
            </a:r>
            <a:endParaRPr lang="zh-CN" altLang="en-US" sz="1600" b="1" dirty="0"/>
          </a:p>
        </p:txBody>
      </p:sp>
      <p:sp>
        <p:nvSpPr>
          <p:cNvPr id="21" name="矩形: 圆角 21">
            <a:extLst>
              <a:ext uri="{FF2B5EF4-FFF2-40B4-BE49-F238E27FC236}">
                <a16:creationId xmlns="" xmlns:a16="http://schemas.microsoft.com/office/drawing/2014/main" id="{B98AD881-9C92-4630-A6C0-D0D93F6BE226}"/>
              </a:ext>
            </a:extLst>
          </p:cNvPr>
          <p:cNvSpPr/>
          <p:nvPr/>
        </p:nvSpPr>
        <p:spPr>
          <a:xfrm>
            <a:off x="4324000" y="3611794"/>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b="1" dirty="0"/>
              <a:t>执业医师目录</a:t>
            </a:r>
            <a:endParaRPr lang="zh-CN" altLang="en-US" sz="1600" b="1" dirty="0"/>
          </a:p>
        </p:txBody>
      </p:sp>
      <p:sp>
        <p:nvSpPr>
          <p:cNvPr id="22" name="矩形: 圆角 22">
            <a:extLst>
              <a:ext uri="{FF2B5EF4-FFF2-40B4-BE49-F238E27FC236}">
                <a16:creationId xmlns="" xmlns:a16="http://schemas.microsoft.com/office/drawing/2014/main" id="{C060FEC1-94DE-468E-99FA-33C02B53804B}"/>
              </a:ext>
            </a:extLst>
          </p:cNvPr>
          <p:cNvSpPr/>
          <p:nvPr/>
        </p:nvSpPr>
        <p:spPr>
          <a:xfrm>
            <a:off x="4324000" y="3960538"/>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b="1" dirty="0"/>
              <a:t>执业护士目录</a:t>
            </a:r>
            <a:endParaRPr lang="zh-CN" altLang="en-US" sz="1600" b="1" dirty="0"/>
          </a:p>
        </p:txBody>
      </p:sp>
      <p:sp>
        <p:nvSpPr>
          <p:cNvPr id="23" name="矩形: 圆角 23">
            <a:extLst>
              <a:ext uri="{FF2B5EF4-FFF2-40B4-BE49-F238E27FC236}">
                <a16:creationId xmlns="" xmlns:a16="http://schemas.microsoft.com/office/drawing/2014/main" id="{9ABAF4D4-4C36-4516-882F-C41DA31AEBB8}"/>
              </a:ext>
            </a:extLst>
          </p:cNvPr>
          <p:cNvSpPr/>
          <p:nvPr/>
        </p:nvSpPr>
        <p:spPr>
          <a:xfrm>
            <a:off x="4324000" y="4309282"/>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b="1" dirty="0"/>
              <a:t>执业药师目录</a:t>
            </a:r>
            <a:endParaRPr lang="zh-CN" altLang="en-US" sz="1600" b="1" dirty="0"/>
          </a:p>
        </p:txBody>
      </p:sp>
      <p:sp>
        <p:nvSpPr>
          <p:cNvPr id="24" name="矩形: 圆角 24">
            <a:extLst>
              <a:ext uri="{FF2B5EF4-FFF2-40B4-BE49-F238E27FC236}">
                <a16:creationId xmlns="" xmlns:a16="http://schemas.microsoft.com/office/drawing/2014/main" id="{4FC4C97C-7D30-4932-A2A1-073F8F9E8C04}"/>
              </a:ext>
            </a:extLst>
          </p:cNvPr>
          <p:cNvSpPr/>
          <p:nvPr/>
        </p:nvSpPr>
        <p:spPr>
          <a:xfrm>
            <a:off x="4324000" y="4663635"/>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b="1" dirty="0"/>
              <a:t>定点医药机构</a:t>
            </a:r>
            <a:endParaRPr lang="zh-CN" altLang="en-US" sz="1600" b="1" dirty="0"/>
          </a:p>
        </p:txBody>
      </p:sp>
      <p:sp>
        <p:nvSpPr>
          <p:cNvPr id="25" name="矩形: 圆角 25">
            <a:extLst>
              <a:ext uri="{FF2B5EF4-FFF2-40B4-BE49-F238E27FC236}">
                <a16:creationId xmlns="" xmlns:a16="http://schemas.microsoft.com/office/drawing/2014/main" id="{8558699E-68CB-4C32-AA36-658EA0064E5F}"/>
              </a:ext>
            </a:extLst>
          </p:cNvPr>
          <p:cNvSpPr/>
          <p:nvPr/>
        </p:nvSpPr>
        <p:spPr>
          <a:xfrm>
            <a:off x="4324000" y="5017988"/>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b="1" dirty="0"/>
              <a:t>医保经办机构</a:t>
            </a:r>
            <a:endParaRPr lang="zh-CN" altLang="en-US" sz="1600" b="1" dirty="0"/>
          </a:p>
        </p:txBody>
      </p:sp>
      <p:sp>
        <p:nvSpPr>
          <p:cNvPr id="26" name="矩形: 圆角 26">
            <a:extLst>
              <a:ext uri="{FF2B5EF4-FFF2-40B4-BE49-F238E27FC236}">
                <a16:creationId xmlns="" xmlns:a16="http://schemas.microsoft.com/office/drawing/2014/main" id="{79CBDFC9-BF2E-4C78-B16E-31F37C2B5163}"/>
              </a:ext>
            </a:extLst>
          </p:cNvPr>
          <p:cNvSpPr/>
          <p:nvPr/>
        </p:nvSpPr>
        <p:spPr>
          <a:xfrm>
            <a:off x="4324000" y="5372341"/>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b="1" dirty="0"/>
              <a:t>医保经办人员</a:t>
            </a:r>
            <a:endParaRPr lang="zh-CN" altLang="en-US" sz="1600" b="1" dirty="0"/>
          </a:p>
        </p:txBody>
      </p:sp>
      <p:sp>
        <p:nvSpPr>
          <p:cNvPr id="27" name="矩形: 圆角 27">
            <a:extLst>
              <a:ext uri="{FF2B5EF4-FFF2-40B4-BE49-F238E27FC236}">
                <a16:creationId xmlns="" xmlns:a16="http://schemas.microsoft.com/office/drawing/2014/main" id="{CF00657E-84D7-496A-8A94-217029F8AFE6}"/>
              </a:ext>
            </a:extLst>
          </p:cNvPr>
          <p:cNvSpPr/>
          <p:nvPr/>
        </p:nvSpPr>
        <p:spPr>
          <a:xfrm>
            <a:off x="4324000" y="5726694"/>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b="1" dirty="0"/>
              <a:t>参保人员信息</a:t>
            </a:r>
            <a:endParaRPr lang="zh-CN" altLang="en-US" sz="1600" b="1" dirty="0"/>
          </a:p>
        </p:txBody>
      </p:sp>
      <p:sp>
        <p:nvSpPr>
          <p:cNvPr id="28" name="矩形: 圆角 28">
            <a:extLst>
              <a:ext uri="{FF2B5EF4-FFF2-40B4-BE49-F238E27FC236}">
                <a16:creationId xmlns="" xmlns:a16="http://schemas.microsoft.com/office/drawing/2014/main" id="{7DBAD689-B656-46DB-8D7F-F45BFC9E2E9C}"/>
              </a:ext>
            </a:extLst>
          </p:cNvPr>
          <p:cNvSpPr/>
          <p:nvPr/>
        </p:nvSpPr>
        <p:spPr>
          <a:xfrm>
            <a:off x="4324000" y="6081047"/>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b="1" dirty="0"/>
              <a:t>参保单位信息</a:t>
            </a:r>
            <a:endParaRPr lang="zh-CN" altLang="en-US" sz="1600" b="1" dirty="0"/>
          </a:p>
        </p:txBody>
      </p:sp>
      <p:sp>
        <p:nvSpPr>
          <p:cNvPr id="29" name="矩形: 圆角 29">
            <a:extLst>
              <a:ext uri="{FF2B5EF4-FFF2-40B4-BE49-F238E27FC236}">
                <a16:creationId xmlns="" xmlns:a16="http://schemas.microsoft.com/office/drawing/2014/main" id="{306F9B61-3B40-4E66-A6A0-A53ACFE7E515}"/>
              </a:ext>
            </a:extLst>
          </p:cNvPr>
          <p:cNvSpPr/>
          <p:nvPr/>
        </p:nvSpPr>
        <p:spPr>
          <a:xfrm>
            <a:off x="4324000" y="6435400"/>
            <a:ext cx="2194606" cy="288902"/>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b="1" dirty="0"/>
              <a:t>人员身份属性</a:t>
            </a:r>
            <a:endParaRPr lang="zh-CN" altLang="en-US" sz="1600" b="1" dirty="0"/>
          </a:p>
        </p:txBody>
      </p:sp>
      <p:sp>
        <p:nvSpPr>
          <p:cNvPr id="30" name="矩形: 圆角 30">
            <a:extLst>
              <a:ext uri="{FF2B5EF4-FFF2-40B4-BE49-F238E27FC236}">
                <a16:creationId xmlns="" xmlns:a16="http://schemas.microsoft.com/office/drawing/2014/main" id="{AE9DEE11-D865-4539-A0F3-A5B2D89AF8E8}"/>
              </a:ext>
            </a:extLst>
          </p:cNvPr>
          <p:cNvSpPr/>
          <p:nvPr/>
        </p:nvSpPr>
        <p:spPr>
          <a:xfrm>
            <a:off x="8846679" y="2237385"/>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卫健委</a:t>
            </a:r>
          </a:p>
        </p:txBody>
      </p:sp>
      <p:sp>
        <p:nvSpPr>
          <p:cNvPr id="31" name="矩形: 圆角 31">
            <a:extLst>
              <a:ext uri="{FF2B5EF4-FFF2-40B4-BE49-F238E27FC236}">
                <a16:creationId xmlns="" xmlns:a16="http://schemas.microsoft.com/office/drawing/2014/main" id="{487EB647-9E63-41C7-B1FF-3E7CFE447FA9}"/>
              </a:ext>
            </a:extLst>
          </p:cNvPr>
          <p:cNvSpPr/>
          <p:nvPr/>
        </p:nvSpPr>
        <p:spPr>
          <a:xfrm>
            <a:off x="658812" y="2565562"/>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市场监督管理局（食药监）</a:t>
            </a:r>
          </a:p>
        </p:txBody>
      </p:sp>
      <p:cxnSp>
        <p:nvCxnSpPr>
          <p:cNvPr id="32" name="连接符: 肘形 12">
            <a:extLst>
              <a:ext uri="{FF2B5EF4-FFF2-40B4-BE49-F238E27FC236}">
                <a16:creationId xmlns="" xmlns:a16="http://schemas.microsoft.com/office/drawing/2014/main" id="{9FCBF4B5-A189-42E3-9499-65D91BA4655D}"/>
              </a:ext>
            </a:extLst>
          </p:cNvPr>
          <p:cNvCxnSpPr>
            <a:stCxn id="13" idx="3"/>
            <a:endCxn id="30" idx="1"/>
          </p:cNvCxnSpPr>
          <p:nvPr/>
        </p:nvCxnSpPr>
        <p:spPr>
          <a:xfrm>
            <a:off x="6518606" y="966293"/>
            <a:ext cx="2328073" cy="15796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 xmlns:a16="http://schemas.microsoft.com/office/drawing/2014/main" id="{5141A5F6-24DD-4B76-AD2B-679E0F6DBC89}"/>
              </a:ext>
            </a:extLst>
          </p:cNvPr>
          <p:cNvSpPr/>
          <p:nvPr/>
        </p:nvSpPr>
        <p:spPr>
          <a:xfrm>
            <a:off x="6656046" y="667953"/>
            <a:ext cx="902811" cy="307777"/>
          </a:xfrm>
          <a:prstGeom prst="rect">
            <a:avLst/>
          </a:prstGeom>
        </p:spPr>
        <p:txBody>
          <a:bodyPr wrap="none">
            <a:spAutoFit/>
          </a:bodyPr>
          <a:lstStyle/>
          <a:p>
            <a:r>
              <a:rPr lang="zh-CN" altLang="en-US" sz="1400" b="1" dirty="0">
                <a:latin typeface="宋体" panose="02010600030101010101" pitchFamily="2" charset="-122"/>
              </a:rPr>
              <a:t>比对校验</a:t>
            </a:r>
            <a:endParaRPr lang="zh-CN" altLang="en-US" sz="1400" b="1" dirty="0"/>
          </a:p>
        </p:txBody>
      </p:sp>
      <p:cxnSp>
        <p:nvCxnSpPr>
          <p:cNvPr id="34" name="连接符: 肘形 34">
            <a:extLst>
              <a:ext uri="{FF2B5EF4-FFF2-40B4-BE49-F238E27FC236}">
                <a16:creationId xmlns="" xmlns:a16="http://schemas.microsoft.com/office/drawing/2014/main" id="{38CA0FF6-048A-4EA8-8F8A-BF9DC62F0952}"/>
              </a:ext>
            </a:extLst>
          </p:cNvPr>
          <p:cNvCxnSpPr>
            <a:stCxn id="14" idx="3"/>
            <a:endCxn id="30" idx="1"/>
          </p:cNvCxnSpPr>
          <p:nvPr/>
        </p:nvCxnSpPr>
        <p:spPr>
          <a:xfrm>
            <a:off x="6518606" y="1315037"/>
            <a:ext cx="2328073" cy="12308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 xmlns:a16="http://schemas.microsoft.com/office/drawing/2014/main" id="{21416AB7-F9E2-4A5D-829B-CB61569404D4}"/>
              </a:ext>
            </a:extLst>
          </p:cNvPr>
          <p:cNvSpPr/>
          <p:nvPr/>
        </p:nvSpPr>
        <p:spPr>
          <a:xfrm>
            <a:off x="6656046" y="1028387"/>
            <a:ext cx="902811" cy="307777"/>
          </a:xfrm>
          <a:prstGeom prst="rect">
            <a:avLst/>
          </a:prstGeom>
        </p:spPr>
        <p:txBody>
          <a:bodyPr wrap="none">
            <a:spAutoFit/>
          </a:bodyPr>
          <a:lstStyle/>
          <a:p>
            <a:r>
              <a:rPr lang="zh-CN" altLang="en-US" sz="1400" b="1" dirty="0">
                <a:latin typeface="宋体" panose="02010600030101010101" pitchFamily="2" charset="-122"/>
              </a:rPr>
              <a:t>比对校验</a:t>
            </a:r>
            <a:endParaRPr lang="zh-CN" altLang="en-US" sz="1400" b="1" dirty="0"/>
          </a:p>
        </p:txBody>
      </p:sp>
      <p:cxnSp>
        <p:nvCxnSpPr>
          <p:cNvPr id="36" name="连接符: 肘形 37">
            <a:extLst>
              <a:ext uri="{FF2B5EF4-FFF2-40B4-BE49-F238E27FC236}">
                <a16:creationId xmlns="" xmlns:a16="http://schemas.microsoft.com/office/drawing/2014/main" id="{E0CCB834-EC7A-4D5F-885B-4BAC623B48A5}"/>
              </a:ext>
            </a:extLst>
          </p:cNvPr>
          <p:cNvCxnSpPr>
            <a:stCxn id="31" idx="3"/>
            <a:endCxn id="15" idx="1"/>
          </p:cNvCxnSpPr>
          <p:nvPr/>
        </p:nvCxnSpPr>
        <p:spPr>
          <a:xfrm flipV="1">
            <a:off x="2336147" y="1663781"/>
            <a:ext cx="1987853" cy="12103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 xmlns:a16="http://schemas.microsoft.com/office/drawing/2014/main" id="{4818CF34-127D-4AF6-87D9-8BF189D32E24}"/>
              </a:ext>
            </a:extLst>
          </p:cNvPr>
          <p:cNvSpPr/>
          <p:nvPr/>
        </p:nvSpPr>
        <p:spPr>
          <a:xfrm>
            <a:off x="3241652" y="1390662"/>
            <a:ext cx="1082348" cy="307777"/>
          </a:xfrm>
          <a:prstGeom prst="rect">
            <a:avLst/>
          </a:prstGeom>
        </p:spPr>
        <p:txBody>
          <a:bodyPr wrap="none">
            <a:spAutoFit/>
          </a:bodyPr>
          <a:lstStyle/>
          <a:p>
            <a:r>
              <a:rPr lang="zh-CN" altLang="en-US" sz="1400" b="1" dirty="0">
                <a:latin typeface="宋体" panose="02010600030101010101" pitchFamily="2" charset="-122"/>
              </a:rPr>
              <a:t>药品本位码</a:t>
            </a:r>
            <a:endParaRPr lang="zh-CN" altLang="en-US" sz="1400" b="1" dirty="0"/>
          </a:p>
        </p:txBody>
      </p:sp>
      <p:cxnSp>
        <p:nvCxnSpPr>
          <p:cNvPr id="38" name="连接符: 肘形 40">
            <a:extLst>
              <a:ext uri="{FF2B5EF4-FFF2-40B4-BE49-F238E27FC236}">
                <a16:creationId xmlns="" xmlns:a16="http://schemas.microsoft.com/office/drawing/2014/main" id="{386E9BF0-B8B8-4753-8D9F-8DFF27A694BF}"/>
              </a:ext>
            </a:extLst>
          </p:cNvPr>
          <p:cNvCxnSpPr>
            <a:stCxn id="15" idx="3"/>
            <a:endCxn id="30" idx="1"/>
          </p:cNvCxnSpPr>
          <p:nvPr/>
        </p:nvCxnSpPr>
        <p:spPr>
          <a:xfrm>
            <a:off x="6518606" y="1663781"/>
            <a:ext cx="2328073" cy="8821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 xmlns:a16="http://schemas.microsoft.com/office/drawing/2014/main" id="{6F61A6A5-51C6-49AB-9222-B52D9310BD0D}"/>
              </a:ext>
            </a:extLst>
          </p:cNvPr>
          <p:cNvSpPr/>
          <p:nvPr/>
        </p:nvSpPr>
        <p:spPr>
          <a:xfrm>
            <a:off x="6656045" y="1364131"/>
            <a:ext cx="902811" cy="307777"/>
          </a:xfrm>
          <a:prstGeom prst="rect">
            <a:avLst/>
          </a:prstGeom>
        </p:spPr>
        <p:txBody>
          <a:bodyPr wrap="none">
            <a:spAutoFit/>
          </a:bodyPr>
          <a:lstStyle/>
          <a:p>
            <a:r>
              <a:rPr lang="zh-CN" altLang="en-US" sz="1400" b="1" dirty="0">
                <a:latin typeface="宋体" panose="02010600030101010101" pitchFamily="2" charset="-122"/>
              </a:rPr>
              <a:t>编码交换</a:t>
            </a:r>
            <a:endParaRPr lang="zh-CN" altLang="en-US" sz="1400" b="1" dirty="0"/>
          </a:p>
        </p:txBody>
      </p:sp>
      <p:cxnSp>
        <p:nvCxnSpPr>
          <p:cNvPr id="40" name="连接符: 肘形 43">
            <a:extLst>
              <a:ext uri="{FF2B5EF4-FFF2-40B4-BE49-F238E27FC236}">
                <a16:creationId xmlns="" xmlns:a16="http://schemas.microsoft.com/office/drawing/2014/main" id="{FB039031-1711-4F0E-877D-EBB24BAC4320}"/>
              </a:ext>
            </a:extLst>
          </p:cNvPr>
          <p:cNvCxnSpPr>
            <a:stCxn id="16" idx="3"/>
            <a:endCxn id="30" idx="1"/>
          </p:cNvCxnSpPr>
          <p:nvPr/>
        </p:nvCxnSpPr>
        <p:spPr>
          <a:xfrm>
            <a:off x="6518606" y="2012525"/>
            <a:ext cx="2328073" cy="533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 xmlns:a16="http://schemas.microsoft.com/office/drawing/2014/main" id="{B3973A4B-0E6C-4C81-BB15-65A7B4F7696D}"/>
              </a:ext>
            </a:extLst>
          </p:cNvPr>
          <p:cNvSpPr/>
          <p:nvPr/>
        </p:nvSpPr>
        <p:spPr>
          <a:xfrm>
            <a:off x="6656044" y="1735693"/>
            <a:ext cx="902811" cy="307777"/>
          </a:xfrm>
          <a:prstGeom prst="rect">
            <a:avLst/>
          </a:prstGeom>
        </p:spPr>
        <p:txBody>
          <a:bodyPr wrap="none">
            <a:spAutoFit/>
          </a:bodyPr>
          <a:lstStyle/>
          <a:p>
            <a:r>
              <a:rPr lang="zh-CN" altLang="en-US" sz="1400" b="1" dirty="0">
                <a:latin typeface="宋体" panose="02010600030101010101" pitchFamily="2" charset="-122"/>
              </a:rPr>
              <a:t>比对校验</a:t>
            </a:r>
            <a:endParaRPr lang="zh-CN" altLang="en-US" sz="1400" b="1" dirty="0"/>
          </a:p>
        </p:txBody>
      </p:sp>
      <p:cxnSp>
        <p:nvCxnSpPr>
          <p:cNvPr id="42" name="连接符: 肘形 46">
            <a:extLst>
              <a:ext uri="{FF2B5EF4-FFF2-40B4-BE49-F238E27FC236}">
                <a16:creationId xmlns="" xmlns:a16="http://schemas.microsoft.com/office/drawing/2014/main" id="{0F01D0B9-2302-4BA2-B770-641973793464}"/>
              </a:ext>
            </a:extLst>
          </p:cNvPr>
          <p:cNvCxnSpPr>
            <a:stCxn id="19" idx="3"/>
            <a:endCxn id="30" idx="1"/>
          </p:cNvCxnSpPr>
          <p:nvPr/>
        </p:nvCxnSpPr>
        <p:spPr>
          <a:xfrm flipV="1">
            <a:off x="6518606" y="2545925"/>
            <a:ext cx="2328073" cy="5128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连接符: 肘形 48">
            <a:extLst>
              <a:ext uri="{FF2B5EF4-FFF2-40B4-BE49-F238E27FC236}">
                <a16:creationId xmlns="" xmlns:a16="http://schemas.microsoft.com/office/drawing/2014/main" id="{BCB07929-9353-4CAA-9D97-D5BDE61775FC}"/>
              </a:ext>
            </a:extLst>
          </p:cNvPr>
          <p:cNvCxnSpPr>
            <a:stCxn id="31" idx="3"/>
            <a:endCxn id="19" idx="1"/>
          </p:cNvCxnSpPr>
          <p:nvPr/>
        </p:nvCxnSpPr>
        <p:spPr>
          <a:xfrm>
            <a:off x="2336147" y="2874102"/>
            <a:ext cx="1987853" cy="1846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 xmlns:a16="http://schemas.microsoft.com/office/drawing/2014/main" id="{269ABD68-E235-482E-ABF7-D7F57D6602E2}"/>
              </a:ext>
            </a:extLst>
          </p:cNvPr>
          <p:cNvSpPr/>
          <p:nvPr/>
        </p:nvSpPr>
        <p:spPr>
          <a:xfrm>
            <a:off x="6656044" y="2802341"/>
            <a:ext cx="902811" cy="307777"/>
          </a:xfrm>
          <a:prstGeom prst="rect">
            <a:avLst/>
          </a:prstGeom>
        </p:spPr>
        <p:txBody>
          <a:bodyPr wrap="none">
            <a:spAutoFit/>
          </a:bodyPr>
          <a:lstStyle/>
          <a:p>
            <a:r>
              <a:rPr lang="zh-CN" altLang="en-US" sz="1400" b="1" dirty="0">
                <a:latin typeface="宋体" panose="02010600030101010101" pitchFamily="2" charset="-122"/>
              </a:rPr>
              <a:t>编码交换</a:t>
            </a:r>
            <a:endParaRPr lang="zh-CN" altLang="en-US" sz="1400" b="1" dirty="0"/>
          </a:p>
        </p:txBody>
      </p:sp>
      <p:sp>
        <p:nvSpPr>
          <p:cNvPr id="45" name="矩形 44">
            <a:extLst>
              <a:ext uri="{FF2B5EF4-FFF2-40B4-BE49-F238E27FC236}">
                <a16:creationId xmlns="" xmlns:a16="http://schemas.microsoft.com/office/drawing/2014/main" id="{24A1B1FD-C48E-4608-A54D-CB4E90C04CE9}"/>
              </a:ext>
            </a:extLst>
          </p:cNvPr>
          <p:cNvSpPr/>
          <p:nvPr/>
        </p:nvSpPr>
        <p:spPr>
          <a:xfrm>
            <a:off x="3075086" y="3047982"/>
            <a:ext cx="1261884" cy="307777"/>
          </a:xfrm>
          <a:prstGeom prst="rect">
            <a:avLst/>
          </a:prstGeom>
        </p:spPr>
        <p:txBody>
          <a:bodyPr wrap="none">
            <a:spAutoFit/>
          </a:bodyPr>
          <a:lstStyle/>
          <a:p>
            <a:r>
              <a:rPr lang="zh-CN" altLang="en-US" sz="1400" b="1" dirty="0">
                <a:latin typeface="宋体" panose="02010600030101010101" pitchFamily="2" charset="-122"/>
              </a:rPr>
              <a:t>医用耗材编码</a:t>
            </a:r>
            <a:endParaRPr lang="zh-CN" altLang="en-US" sz="1400" b="1" dirty="0"/>
          </a:p>
        </p:txBody>
      </p:sp>
      <p:cxnSp>
        <p:nvCxnSpPr>
          <p:cNvPr id="46" name="连接符: 肘形 52">
            <a:extLst>
              <a:ext uri="{FF2B5EF4-FFF2-40B4-BE49-F238E27FC236}">
                <a16:creationId xmlns="" xmlns:a16="http://schemas.microsoft.com/office/drawing/2014/main" id="{A3EE815E-D0BF-4174-B4F7-256A2A6ADBA2}"/>
              </a:ext>
            </a:extLst>
          </p:cNvPr>
          <p:cNvCxnSpPr>
            <a:cxnSpLocks/>
            <a:stCxn id="20" idx="3"/>
            <a:endCxn id="30" idx="1"/>
          </p:cNvCxnSpPr>
          <p:nvPr/>
        </p:nvCxnSpPr>
        <p:spPr>
          <a:xfrm flipV="1">
            <a:off x="6518606" y="2545925"/>
            <a:ext cx="2328073" cy="8615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 xmlns:a16="http://schemas.microsoft.com/office/drawing/2014/main" id="{457BD03F-3C74-4AFC-A329-F7D93DD4D3F2}"/>
              </a:ext>
            </a:extLst>
          </p:cNvPr>
          <p:cNvSpPr/>
          <p:nvPr/>
        </p:nvSpPr>
        <p:spPr>
          <a:xfrm>
            <a:off x="6566275" y="3139724"/>
            <a:ext cx="1082348" cy="307777"/>
          </a:xfrm>
          <a:prstGeom prst="rect">
            <a:avLst/>
          </a:prstGeom>
        </p:spPr>
        <p:txBody>
          <a:bodyPr wrap="none">
            <a:spAutoFit/>
          </a:bodyPr>
          <a:lstStyle/>
          <a:p>
            <a:r>
              <a:rPr lang="zh-CN" altLang="en-US" sz="1400" b="1" dirty="0">
                <a:latin typeface="宋体" panose="02010600030101010101" pitchFamily="2" charset="-122"/>
              </a:rPr>
              <a:t>核对、审核</a:t>
            </a:r>
            <a:endParaRPr lang="zh-CN" altLang="en-US" sz="1400" b="1" dirty="0"/>
          </a:p>
        </p:txBody>
      </p:sp>
      <p:cxnSp>
        <p:nvCxnSpPr>
          <p:cNvPr id="48" name="连接符: 肘形 58">
            <a:extLst>
              <a:ext uri="{FF2B5EF4-FFF2-40B4-BE49-F238E27FC236}">
                <a16:creationId xmlns="" xmlns:a16="http://schemas.microsoft.com/office/drawing/2014/main" id="{4742C675-58F0-4599-B046-50D5C2469339}"/>
              </a:ext>
            </a:extLst>
          </p:cNvPr>
          <p:cNvCxnSpPr>
            <a:stCxn id="30" idx="2"/>
            <a:endCxn id="21" idx="3"/>
          </p:cNvCxnSpPr>
          <p:nvPr/>
        </p:nvCxnSpPr>
        <p:spPr>
          <a:xfrm rot="5400000">
            <a:off x="7651087" y="1721984"/>
            <a:ext cx="901781" cy="31667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 xmlns:a16="http://schemas.microsoft.com/office/drawing/2014/main" id="{6D04888C-A614-4B02-BC9F-4F8C4CB557C3}"/>
              </a:ext>
            </a:extLst>
          </p:cNvPr>
          <p:cNvSpPr/>
          <p:nvPr/>
        </p:nvSpPr>
        <p:spPr>
          <a:xfrm>
            <a:off x="6656044" y="3488468"/>
            <a:ext cx="543739" cy="307777"/>
          </a:xfrm>
          <a:prstGeom prst="rect">
            <a:avLst/>
          </a:prstGeom>
        </p:spPr>
        <p:txBody>
          <a:bodyPr wrap="none">
            <a:spAutoFit/>
          </a:bodyPr>
          <a:lstStyle/>
          <a:p>
            <a:r>
              <a:rPr lang="zh-CN" altLang="en-US" sz="1400" b="1" dirty="0">
                <a:latin typeface="宋体" panose="02010600030101010101" pitchFamily="2" charset="-122"/>
              </a:rPr>
              <a:t>同步</a:t>
            </a:r>
            <a:endParaRPr lang="zh-CN" altLang="en-US" sz="1400" b="1" dirty="0"/>
          </a:p>
        </p:txBody>
      </p:sp>
      <p:cxnSp>
        <p:nvCxnSpPr>
          <p:cNvPr id="50" name="连接符: 肘形 61">
            <a:extLst>
              <a:ext uri="{FF2B5EF4-FFF2-40B4-BE49-F238E27FC236}">
                <a16:creationId xmlns="" xmlns:a16="http://schemas.microsoft.com/office/drawing/2014/main" id="{CE5AE3E7-A383-4396-A717-A229DCD47667}"/>
              </a:ext>
            </a:extLst>
          </p:cNvPr>
          <p:cNvCxnSpPr>
            <a:stCxn id="30" idx="2"/>
            <a:endCxn id="22" idx="3"/>
          </p:cNvCxnSpPr>
          <p:nvPr/>
        </p:nvCxnSpPr>
        <p:spPr>
          <a:xfrm rot="5400000">
            <a:off x="7476715" y="1896356"/>
            <a:ext cx="1250525" cy="31667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63">
            <a:extLst>
              <a:ext uri="{FF2B5EF4-FFF2-40B4-BE49-F238E27FC236}">
                <a16:creationId xmlns="" xmlns:a16="http://schemas.microsoft.com/office/drawing/2014/main" id="{0FEFB8AF-8E12-45ED-A6A6-9197F2609D99}"/>
              </a:ext>
            </a:extLst>
          </p:cNvPr>
          <p:cNvCxnSpPr>
            <a:stCxn id="30" idx="2"/>
            <a:endCxn id="23" idx="3"/>
          </p:cNvCxnSpPr>
          <p:nvPr/>
        </p:nvCxnSpPr>
        <p:spPr>
          <a:xfrm rot="5400000">
            <a:off x="7302343" y="2070728"/>
            <a:ext cx="1599269" cy="31667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 xmlns:a16="http://schemas.microsoft.com/office/drawing/2014/main" id="{2D8F0893-7183-4CF9-8DB5-CED302C8AF94}"/>
              </a:ext>
            </a:extLst>
          </p:cNvPr>
          <p:cNvSpPr/>
          <p:nvPr/>
        </p:nvSpPr>
        <p:spPr>
          <a:xfrm>
            <a:off x="2494621" y="5604491"/>
            <a:ext cx="580465" cy="307777"/>
          </a:xfrm>
          <a:prstGeom prst="rect">
            <a:avLst/>
          </a:prstGeom>
        </p:spPr>
        <p:txBody>
          <a:bodyPr wrap="square">
            <a:spAutoFit/>
          </a:bodyPr>
          <a:lstStyle/>
          <a:p>
            <a:r>
              <a:rPr lang="zh-CN" altLang="en-US" sz="1400" b="1" dirty="0">
                <a:latin typeface="宋体" panose="02010600030101010101" pitchFamily="2" charset="-122"/>
              </a:rPr>
              <a:t>同步</a:t>
            </a:r>
            <a:endParaRPr lang="zh-CN" altLang="en-US" sz="1400" b="1" dirty="0"/>
          </a:p>
        </p:txBody>
      </p:sp>
      <p:sp>
        <p:nvSpPr>
          <p:cNvPr id="53" name="矩形 52">
            <a:extLst>
              <a:ext uri="{FF2B5EF4-FFF2-40B4-BE49-F238E27FC236}">
                <a16:creationId xmlns="" xmlns:a16="http://schemas.microsoft.com/office/drawing/2014/main" id="{68257270-A6ED-4288-A1BA-47304CB73F90}"/>
              </a:ext>
            </a:extLst>
          </p:cNvPr>
          <p:cNvSpPr/>
          <p:nvPr/>
        </p:nvSpPr>
        <p:spPr>
          <a:xfrm>
            <a:off x="6656042" y="4166439"/>
            <a:ext cx="543739" cy="307777"/>
          </a:xfrm>
          <a:prstGeom prst="rect">
            <a:avLst/>
          </a:prstGeom>
        </p:spPr>
        <p:txBody>
          <a:bodyPr wrap="none">
            <a:spAutoFit/>
          </a:bodyPr>
          <a:lstStyle/>
          <a:p>
            <a:r>
              <a:rPr lang="zh-CN" altLang="en-US" sz="1400" b="1" dirty="0">
                <a:latin typeface="宋体" panose="02010600030101010101" pitchFamily="2" charset="-122"/>
              </a:rPr>
              <a:t>同步</a:t>
            </a:r>
            <a:endParaRPr lang="zh-CN" altLang="en-US" sz="1400" b="1" dirty="0"/>
          </a:p>
        </p:txBody>
      </p:sp>
      <p:cxnSp>
        <p:nvCxnSpPr>
          <p:cNvPr id="54" name="连接符: 肘形 67">
            <a:extLst>
              <a:ext uri="{FF2B5EF4-FFF2-40B4-BE49-F238E27FC236}">
                <a16:creationId xmlns="" xmlns:a16="http://schemas.microsoft.com/office/drawing/2014/main" id="{733A04AD-73B0-49B0-AC3A-A60D276609FF}"/>
              </a:ext>
            </a:extLst>
          </p:cNvPr>
          <p:cNvCxnSpPr>
            <a:stCxn id="30" idx="2"/>
            <a:endCxn id="24" idx="3"/>
          </p:cNvCxnSpPr>
          <p:nvPr/>
        </p:nvCxnSpPr>
        <p:spPr>
          <a:xfrm rot="5400000">
            <a:off x="7125166" y="2247905"/>
            <a:ext cx="1953622" cy="31667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 xmlns:a16="http://schemas.microsoft.com/office/drawing/2014/main" id="{3986B27E-0AB5-46B5-8995-A3D251F42034}"/>
              </a:ext>
            </a:extLst>
          </p:cNvPr>
          <p:cNvSpPr/>
          <p:nvPr/>
        </p:nvSpPr>
        <p:spPr>
          <a:xfrm>
            <a:off x="6656041" y="4527977"/>
            <a:ext cx="543739" cy="307777"/>
          </a:xfrm>
          <a:prstGeom prst="rect">
            <a:avLst/>
          </a:prstGeom>
        </p:spPr>
        <p:txBody>
          <a:bodyPr wrap="none">
            <a:spAutoFit/>
          </a:bodyPr>
          <a:lstStyle/>
          <a:p>
            <a:r>
              <a:rPr lang="zh-CN" altLang="en-US" sz="1400" b="1" dirty="0">
                <a:latin typeface="宋体" panose="02010600030101010101" pitchFamily="2" charset="-122"/>
              </a:rPr>
              <a:t>同步</a:t>
            </a:r>
            <a:endParaRPr lang="zh-CN" altLang="en-US" sz="1400" b="1" dirty="0"/>
          </a:p>
        </p:txBody>
      </p:sp>
      <p:sp>
        <p:nvSpPr>
          <p:cNvPr id="56" name="矩形: 圆角 69">
            <a:extLst>
              <a:ext uri="{FF2B5EF4-FFF2-40B4-BE49-F238E27FC236}">
                <a16:creationId xmlns="" xmlns:a16="http://schemas.microsoft.com/office/drawing/2014/main" id="{CA876F41-05EE-4809-8892-D3BF17E8ABCF}"/>
              </a:ext>
            </a:extLst>
          </p:cNvPr>
          <p:cNvSpPr/>
          <p:nvPr/>
        </p:nvSpPr>
        <p:spPr>
          <a:xfrm>
            <a:off x="599941" y="3880050"/>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省级医保业务平台</a:t>
            </a:r>
          </a:p>
        </p:txBody>
      </p:sp>
      <p:sp>
        <p:nvSpPr>
          <p:cNvPr id="57" name="矩形: 圆角 70">
            <a:extLst>
              <a:ext uri="{FF2B5EF4-FFF2-40B4-BE49-F238E27FC236}">
                <a16:creationId xmlns="" xmlns:a16="http://schemas.microsoft.com/office/drawing/2014/main" id="{32E56B01-96C0-41E4-8912-F2FDBCFF5C32}"/>
              </a:ext>
            </a:extLst>
          </p:cNvPr>
          <p:cNvSpPr/>
          <p:nvPr/>
        </p:nvSpPr>
        <p:spPr>
          <a:xfrm>
            <a:off x="619124" y="5562605"/>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市级医保业务平台</a:t>
            </a:r>
          </a:p>
        </p:txBody>
      </p:sp>
      <p:cxnSp>
        <p:nvCxnSpPr>
          <p:cNvPr id="58" name="连接符: 肘形 72">
            <a:extLst>
              <a:ext uri="{FF2B5EF4-FFF2-40B4-BE49-F238E27FC236}">
                <a16:creationId xmlns="" xmlns:a16="http://schemas.microsoft.com/office/drawing/2014/main" id="{73033959-ADCB-4D34-AB13-D6C998ABC8E7}"/>
              </a:ext>
            </a:extLst>
          </p:cNvPr>
          <p:cNvCxnSpPr>
            <a:stCxn id="57" idx="3"/>
            <a:endCxn id="29" idx="1"/>
          </p:cNvCxnSpPr>
          <p:nvPr/>
        </p:nvCxnSpPr>
        <p:spPr>
          <a:xfrm>
            <a:off x="2296459" y="5871145"/>
            <a:ext cx="2027541" cy="7087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连接符: 肘形 74">
            <a:extLst>
              <a:ext uri="{FF2B5EF4-FFF2-40B4-BE49-F238E27FC236}">
                <a16:creationId xmlns="" xmlns:a16="http://schemas.microsoft.com/office/drawing/2014/main" id="{5ACBC858-7CDF-4025-840D-4C88E5B58F1F}"/>
              </a:ext>
            </a:extLst>
          </p:cNvPr>
          <p:cNvCxnSpPr>
            <a:stCxn id="57" idx="3"/>
            <a:endCxn id="28" idx="1"/>
          </p:cNvCxnSpPr>
          <p:nvPr/>
        </p:nvCxnSpPr>
        <p:spPr>
          <a:xfrm>
            <a:off x="2296459" y="5871145"/>
            <a:ext cx="2027541" cy="3543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连接符: 肘形 76">
            <a:extLst>
              <a:ext uri="{FF2B5EF4-FFF2-40B4-BE49-F238E27FC236}">
                <a16:creationId xmlns="" xmlns:a16="http://schemas.microsoft.com/office/drawing/2014/main" id="{827D656C-E317-4B06-AA6B-CADB3298C30F}"/>
              </a:ext>
            </a:extLst>
          </p:cNvPr>
          <p:cNvCxnSpPr>
            <a:stCxn id="57" idx="3"/>
            <a:endCxn id="27" idx="1"/>
          </p:cNvCxnSpPr>
          <p:nvPr/>
        </p:nvCxnSpPr>
        <p:spPr>
          <a:xfrm>
            <a:off x="2296459" y="5871145"/>
            <a:ext cx="2027541"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连接符: 肘形 78">
            <a:extLst>
              <a:ext uri="{FF2B5EF4-FFF2-40B4-BE49-F238E27FC236}">
                <a16:creationId xmlns="" xmlns:a16="http://schemas.microsoft.com/office/drawing/2014/main" id="{B099893F-6867-43E7-A298-4DD4FB98687F}"/>
              </a:ext>
            </a:extLst>
          </p:cNvPr>
          <p:cNvCxnSpPr>
            <a:stCxn id="57" idx="3"/>
            <a:endCxn id="26" idx="1"/>
          </p:cNvCxnSpPr>
          <p:nvPr/>
        </p:nvCxnSpPr>
        <p:spPr>
          <a:xfrm flipV="1">
            <a:off x="2296459" y="5516792"/>
            <a:ext cx="2027541" cy="3543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80">
            <a:extLst>
              <a:ext uri="{FF2B5EF4-FFF2-40B4-BE49-F238E27FC236}">
                <a16:creationId xmlns="" xmlns:a16="http://schemas.microsoft.com/office/drawing/2014/main" id="{EA3AE131-9944-406F-8773-C0FDD63361C5}"/>
              </a:ext>
            </a:extLst>
          </p:cNvPr>
          <p:cNvCxnSpPr>
            <a:stCxn id="57" idx="3"/>
            <a:endCxn id="25" idx="1"/>
          </p:cNvCxnSpPr>
          <p:nvPr/>
        </p:nvCxnSpPr>
        <p:spPr>
          <a:xfrm flipV="1">
            <a:off x="2296459" y="5162439"/>
            <a:ext cx="2027541" cy="7087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连接符: 肘形 87">
            <a:extLst>
              <a:ext uri="{FF2B5EF4-FFF2-40B4-BE49-F238E27FC236}">
                <a16:creationId xmlns="" xmlns:a16="http://schemas.microsoft.com/office/drawing/2014/main" id="{0C3B858C-7838-4B32-95AC-693A73DA0480}"/>
              </a:ext>
            </a:extLst>
          </p:cNvPr>
          <p:cNvCxnSpPr>
            <a:stCxn id="57" idx="0"/>
            <a:endCxn id="56" idx="2"/>
          </p:cNvCxnSpPr>
          <p:nvPr/>
        </p:nvCxnSpPr>
        <p:spPr>
          <a:xfrm rot="16200000" flipV="1">
            <a:off x="915463" y="5020275"/>
            <a:ext cx="1065476" cy="191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 xmlns:a16="http://schemas.microsoft.com/office/drawing/2014/main" id="{AF068278-A33B-434C-97DF-13FF527EF2E2}"/>
              </a:ext>
            </a:extLst>
          </p:cNvPr>
          <p:cNvSpPr/>
          <p:nvPr/>
        </p:nvSpPr>
        <p:spPr>
          <a:xfrm>
            <a:off x="6808444" y="3640868"/>
            <a:ext cx="543739" cy="307777"/>
          </a:xfrm>
          <a:prstGeom prst="rect">
            <a:avLst/>
          </a:prstGeom>
        </p:spPr>
        <p:txBody>
          <a:bodyPr wrap="none">
            <a:spAutoFit/>
          </a:bodyPr>
          <a:lstStyle/>
          <a:p>
            <a:r>
              <a:rPr lang="zh-CN" altLang="en-US" sz="1400" b="1" dirty="0">
                <a:latin typeface="宋体" panose="02010600030101010101" pitchFamily="2" charset="-122"/>
              </a:rPr>
              <a:t>同步</a:t>
            </a:r>
            <a:endParaRPr lang="zh-CN" altLang="en-US" sz="1400" b="1" dirty="0"/>
          </a:p>
        </p:txBody>
      </p:sp>
      <p:sp>
        <p:nvSpPr>
          <p:cNvPr id="65" name="矩形 64">
            <a:extLst>
              <a:ext uri="{FF2B5EF4-FFF2-40B4-BE49-F238E27FC236}">
                <a16:creationId xmlns="" xmlns:a16="http://schemas.microsoft.com/office/drawing/2014/main" id="{FA999DEC-0122-4C69-9BFE-18BBB09D8EFD}"/>
              </a:ext>
            </a:extLst>
          </p:cNvPr>
          <p:cNvSpPr/>
          <p:nvPr/>
        </p:nvSpPr>
        <p:spPr>
          <a:xfrm>
            <a:off x="1438609" y="5096117"/>
            <a:ext cx="543739" cy="307777"/>
          </a:xfrm>
          <a:prstGeom prst="rect">
            <a:avLst/>
          </a:prstGeom>
        </p:spPr>
        <p:txBody>
          <a:bodyPr wrap="none">
            <a:spAutoFit/>
          </a:bodyPr>
          <a:lstStyle/>
          <a:p>
            <a:r>
              <a:rPr lang="zh-CN" altLang="en-US" sz="1400" b="1" dirty="0">
                <a:latin typeface="宋体" panose="02010600030101010101" pitchFamily="2" charset="-122"/>
              </a:rPr>
              <a:t>同步</a:t>
            </a:r>
            <a:endParaRPr lang="zh-CN" altLang="en-US" sz="1400" b="1" dirty="0"/>
          </a:p>
        </p:txBody>
      </p:sp>
      <p:sp>
        <p:nvSpPr>
          <p:cNvPr id="66" name="箭头: 右 92">
            <a:extLst>
              <a:ext uri="{FF2B5EF4-FFF2-40B4-BE49-F238E27FC236}">
                <a16:creationId xmlns="" xmlns:a16="http://schemas.microsoft.com/office/drawing/2014/main" id="{7D939DC8-9E67-485D-BD1A-6ADB04F4E008}"/>
              </a:ext>
            </a:extLst>
          </p:cNvPr>
          <p:cNvSpPr/>
          <p:nvPr/>
        </p:nvSpPr>
        <p:spPr>
          <a:xfrm>
            <a:off x="2727620" y="3967154"/>
            <a:ext cx="978408" cy="484632"/>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 xmlns:a16="http://schemas.microsoft.com/office/drawing/2014/main" id="{AB74AAAF-F04C-45F9-90B8-92E8962A3AE3}"/>
              </a:ext>
            </a:extLst>
          </p:cNvPr>
          <p:cNvSpPr/>
          <p:nvPr/>
        </p:nvSpPr>
        <p:spPr>
          <a:xfrm>
            <a:off x="2884346" y="3808670"/>
            <a:ext cx="580465" cy="307777"/>
          </a:xfrm>
          <a:prstGeom prst="rect">
            <a:avLst/>
          </a:prstGeom>
        </p:spPr>
        <p:txBody>
          <a:bodyPr wrap="square">
            <a:spAutoFit/>
          </a:bodyPr>
          <a:lstStyle/>
          <a:p>
            <a:r>
              <a:rPr lang="zh-CN" altLang="en-US" sz="1400" b="1" dirty="0">
                <a:latin typeface="宋体" panose="02010600030101010101" pitchFamily="2" charset="-122"/>
              </a:rPr>
              <a:t>查询</a:t>
            </a:r>
            <a:endParaRPr lang="zh-CN" altLang="en-US" sz="1400" b="1" dirty="0"/>
          </a:p>
        </p:txBody>
      </p:sp>
    </p:spTree>
    <p:extLst>
      <p:ext uri="{BB962C8B-B14F-4D97-AF65-F5344CB8AC3E}">
        <p14:creationId xmlns:p14="http://schemas.microsoft.com/office/powerpoint/2010/main" val="195770056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医</a:t>
            </a:r>
            <a:r>
              <a:rPr lang="zh-CN" altLang="en-US" sz="2800" b="1" dirty="0">
                <a:solidFill>
                  <a:schemeClr val="tx1">
                    <a:lumMod val="85000"/>
                    <a:lumOff val="15000"/>
                  </a:schemeClr>
                </a:solidFill>
                <a:latin typeface="+mn-lt"/>
                <a:ea typeface="+mn-ea"/>
                <a:cs typeface="+mn-ea"/>
                <a:sym typeface="+mn-lt"/>
              </a:rPr>
              <a:t>保业务基础系统</a:t>
            </a:r>
          </a:p>
        </p:txBody>
      </p:sp>
      <p:sp>
        <p:nvSpPr>
          <p:cNvPr id="10" name="矩形 9"/>
          <p:cNvSpPr/>
          <p:nvPr/>
        </p:nvSpPr>
        <p:spPr>
          <a:xfrm>
            <a:off x="661401" y="935849"/>
            <a:ext cx="1415772" cy="572464"/>
          </a:xfrm>
          <a:prstGeom prst="rect">
            <a:avLst/>
          </a:prstGeom>
        </p:spPr>
        <p:txBody>
          <a:bodyPr wrap="square">
            <a:spAutoFit/>
          </a:bodyPr>
          <a:lstStyle/>
          <a:p>
            <a:pPr>
              <a:lnSpc>
                <a:spcPct val="130000"/>
              </a:lnSpc>
              <a:buClr>
                <a:srgbClr val="C00000"/>
              </a:buClr>
            </a:pPr>
            <a:r>
              <a:rPr lang="zh-CN" altLang="zh-CN" sz="2400" b="1" dirty="0">
                <a:solidFill>
                  <a:schemeClr val="tx1">
                    <a:lumMod val="75000"/>
                    <a:lumOff val="25000"/>
                  </a:schemeClr>
                </a:solidFill>
                <a:latin typeface="+mn-lt"/>
                <a:ea typeface="+mn-ea"/>
                <a:cs typeface="+mn-ea"/>
              </a:rPr>
              <a:t>建设目标</a:t>
            </a:r>
            <a:endParaRPr lang="zh-CN" altLang="en-US" sz="2400" b="1" dirty="0">
              <a:solidFill>
                <a:schemeClr val="tx1">
                  <a:lumMod val="75000"/>
                  <a:lumOff val="25000"/>
                </a:schemeClr>
              </a:solidFill>
              <a:latin typeface="+mn-lt"/>
              <a:ea typeface="+mn-ea"/>
              <a:cs typeface="+mn-ea"/>
            </a:endParaRPr>
          </a:p>
        </p:txBody>
      </p:sp>
      <p:sp>
        <p:nvSpPr>
          <p:cNvPr id="11" name="矩形 10"/>
          <p:cNvSpPr/>
          <p:nvPr/>
        </p:nvSpPr>
        <p:spPr>
          <a:xfrm>
            <a:off x="661401" y="3589108"/>
            <a:ext cx="1415772"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业务描述</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27041680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医保业务基础系统</a:t>
            </a:r>
          </a:p>
        </p:txBody>
      </p:sp>
      <p:sp>
        <p:nvSpPr>
          <p:cNvPr id="10" name="矩形 9"/>
          <p:cNvSpPr/>
          <p:nvPr/>
        </p:nvSpPr>
        <p:spPr>
          <a:xfrm>
            <a:off x="661401" y="935849"/>
            <a:ext cx="3655766" cy="572464"/>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系统</a:t>
            </a:r>
            <a:r>
              <a:rPr lang="zh-CN" altLang="en-US" sz="2400" b="1" dirty="0">
                <a:solidFill>
                  <a:schemeClr val="tx1">
                    <a:lumMod val="75000"/>
                    <a:lumOff val="25000"/>
                  </a:schemeClr>
                </a:solidFill>
                <a:latin typeface="+mn-lt"/>
                <a:ea typeface="+mn-ea"/>
                <a:cs typeface="+mn-ea"/>
              </a:rPr>
              <a:t>业务架构</a:t>
            </a:r>
          </a:p>
        </p:txBody>
      </p:sp>
    </p:spTree>
    <p:extLst>
      <p:ext uri="{BB962C8B-B14F-4D97-AF65-F5344CB8AC3E}">
        <p14:creationId xmlns:p14="http://schemas.microsoft.com/office/powerpoint/2010/main" val="245213202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医保业务基础系统</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功能列表</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236128650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152400" y="4127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39" name="矩形 38"/>
          <p:cNvSpPr/>
          <p:nvPr/>
        </p:nvSpPr>
        <p:spPr>
          <a:xfrm>
            <a:off x="682625" y="4127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40" name="图片 39"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272666" y="279284"/>
            <a:ext cx="597206" cy="493105"/>
          </a:xfrm>
          <a:prstGeom prst="rect">
            <a:avLst/>
          </a:prstGeom>
          <a:noFill/>
          <a:ln w="9525">
            <a:noFill/>
            <a:miter lim="800000"/>
            <a:headEnd/>
            <a:tailEnd/>
          </a:ln>
        </p:spPr>
      </p:pic>
      <p:sp>
        <p:nvSpPr>
          <p:cNvPr id="41" name="标题 1">
            <a:extLst>
              <a:ext uri="{FF2B5EF4-FFF2-40B4-BE49-F238E27FC236}">
                <a16:creationId xmlns="" xmlns:a16="http://schemas.microsoft.com/office/drawing/2014/main" id="{CFA1433E-1319-4134-993B-9B5259E7B19C}"/>
              </a:ext>
            </a:extLst>
          </p:cNvPr>
          <p:cNvSpPr txBox="1"/>
          <p:nvPr/>
        </p:nvSpPr>
        <p:spPr>
          <a:xfrm>
            <a:off x="10882629" y="438885"/>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j-ea"/>
                <a:ea typeface="+mj-ea"/>
                <a:cs typeface="+mn-ea"/>
                <a:sym typeface="+mn-lt"/>
              </a:rPr>
              <a:t>华信设计</a:t>
            </a:r>
          </a:p>
        </p:txBody>
      </p:sp>
      <p:sp>
        <p:nvSpPr>
          <p:cNvPr id="42" name="矩形 41"/>
          <p:cNvSpPr/>
          <p:nvPr/>
        </p:nvSpPr>
        <p:spPr>
          <a:xfrm>
            <a:off x="813801" y="3082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总体目标</a:t>
            </a:r>
            <a:endParaRPr lang="zh-CN" altLang="en-US" sz="2800" b="1" dirty="0">
              <a:solidFill>
                <a:schemeClr val="tx1">
                  <a:lumMod val="85000"/>
                  <a:lumOff val="15000"/>
                </a:schemeClr>
              </a:solidFill>
              <a:latin typeface="+mn-lt"/>
              <a:ea typeface="+mn-ea"/>
              <a:cs typeface="+mn-ea"/>
              <a:sym typeface="+mn-lt"/>
            </a:endParaRPr>
          </a:p>
        </p:txBody>
      </p:sp>
      <p:sp>
        <p:nvSpPr>
          <p:cNvPr id="117" name="椭圆 116">
            <a:extLst>
              <a:ext uri="{FF2B5EF4-FFF2-40B4-BE49-F238E27FC236}">
                <a16:creationId xmlns="" xmlns:a16="http://schemas.microsoft.com/office/drawing/2014/main" id="{AD747090-B9DD-4C2A-B777-61B9EED28EEA}"/>
              </a:ext>
            </a:extLst>
          </p:cNvPr>
          <p:cNvSpPr/>
          <p:nvPr/>
        </p:nvSpPr>
        <p:spPr>
          <a:xfrm>
            <a:off x="9678485" y="2599903"/>
            <a:ext cx="914400" cy="914400"/>
          </a:xfrm>
          <a:prstGeom prst="ellipse">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统一标准</a:t>
            </a:r>
          </a:p>
        </p:txBody>
      </p:sp>
      <p:sp>
        <p:nvSpPr>
          <p:cNvPr id="118" name="椭圆 117">
            <a:extLst>
              <a:ext uri="{FF2B5EF4-FFF2-40B4-BE49-F238E27FC236}">
                <a16:creationId xmlns="" xmlns:a16="http://schemas.microsoft.com/office/drawing/2014/main" id="{60477C37-B89F-4C5E-9052-185F332D062E}"/>
              </a:ext>
            </a:extLst>
          </p:cNvPr>
          <p:cNvSpPr/>
          <p:nvPr/>
        </p:nvSpPr>
        <p:spPr>
          <a:xfrm>
            <a:off x="5569621" y="617418"/>
            <a:ext cx="914400" cy="9144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统一入口</a:t>
            </a:r>
          </a:p>
        </p:txBody>
      </p:sp>
      <p:sp>
        <p:nvSpPr>
          <p:cNvPr id="119" name="椭圆 118">
            <a:extLst>
              <a:ext uri="{FF2B5EF4-FFF2-40B4-BE49-F238E27FC236}">
                <a16:creationId xmlns="" xmlns:a16="http://schemas.microsoft.com/office/drawing/2014/main" id="{3C914D4B-2867-4D16-AFB5-5C6BDE7DEEF9}"/>
              </a:ext>
            </a:extLst>
          </p:cNvPr>
          <p:cNvSpPr/>
          <p:nvPr/>
        </p:nvSpPr>
        <p:spPr>
          <a:xfrm>
            <a:off x="5555306" y="4630013"/>
            <a:ext cx="914400" cy="9144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统一支撑</a:t>
            </a:r>
          </a:p>
        </p:txBody>
      </p:sp>
      <p:sp>
        <p:nvSpPr>
          <p:cNvPr id="120" name="椭圆 119">
            <a:extLst>
              <a:ext uri="{FF2B5EF4-FFF2-40B4-BE49-F238E27FC236}">
                <a16:creationId xmlns="" xmlns:a16="http://schemas.microsoft.com/office/drawing/2014/main" id="{29D829BE-A63A-4153-A532-58892905402E}"/>
              </a:ext>
            </a:extLst>
          </p:cNvPr>
          <p:cNvSpPr/>
          <p:nvPr/>
        </p:nvSpPr>
        <p:spPr>
          <a:xfrm>
            <a:off x="5555306" y="5934282"/>
            <a:ext cx="914400" cy="9144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统一汇聚</a:t>
            </a:r>
          </a:p>
        </p:txBody>
      </p:sp>
      <p:sp>
        <p:nvSpPr>
          <p:cNvPr id="121" name="椭圆 120">
            <a:extLst>
              <a:ext uri="{FF2B5EF4-FFF2-40B4-BE49-F238E27FC236}">
                <a16:creationId xmlns="" xmlns:a16="http://schemas.microsoft.com/office/drawing/2014/main" id="{4512488D-5A95-469A-9510-2FE7E2F7971C}"/>
              </a:ext>
            </a:extLst>
          </p:cNvPr>
          <p:cNvSpPr/>
          <p:nvPr/>
        </p:nvSpPr>
        <p:spPr>
          <a:xfrm>
            <a:off x="7486772" y="2603315"/>
            <a:ext cx="914400" cy="9144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统一监管</a:t>
            </a:r>
          </a:p>
        </p:txBody>
      </p:sp>
      <p:sp>
        <p:nvSpPr>
          <p:cNvPr id="122" name="椭圆 121">
            <a:extLst>
              <a:ext uri="{FF2B5EF4-FFF2-40B4-BE49-F238E27FC236}">
                <a16:creationId xmlns="" xmlns:a16="http://schemas.microsoft.com/office/drawing/2014/main" id="{10A9B230-7F11-4569-8366-27CA048E51FB}"/>
              </a:ext>
            </a:extLst>
          </p:cNvPr>
          <p:cNvSpPr/>
          <p:nvPr/>
        </p:nvSpPr>
        <p:spPr>
          <a:xfrm>
            <a:off x="3700012" y="2599903"/>
            <a:ext cx="914400" cy="9144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统一管办</a:t>
            </a:r>
          </a:p>
        </p:txBody>
      </p:sp>
      <p:sp>
        <p:nvSpPr>
          <p:cNvPr id="123" name="椭圆 122">
            <a:extLst>
              <a:ext uri="{FF2B5EF4-FFF2-40B4-BE49-F238E27FC236}">
                <a16:creationId xmlns="" xmlns:a16="http://schemas.microsoft.com/office/drawing/2014/main" id="{14A96B41-9FCF-4E67-8FAD-F37E02C80669}"/>
              </a:ext>
            </a:extLst>
          </p:cNvPr>
          <p:cNvSpPr/>
          <p:nvPr/>
        </p:nvSpPr>
        <p:spPr>
          <a:xfrm>
            <a:off x="5555306" y="2052582"/>
            <a:ext cx="914400" cy="9144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统一决策</a:t>
            </a:r>
          </a:p>
        </p:txBody>
      </p:sp>
      <p:sp>
        <p:nvSpPr>
          <p:cNvPr id="124" name="椭圆 123">
            <a:extLst>
              <a:ext uri="{FF2B5EF4-FFF2-40B4-BE49-F238E27FC236}">
                <a16:creationId xmlns="" xmlns:a16="http://schemas.microsoft.com/office/drawing/2014/main" id="{83A22B24-9C48-4308-8596-2A9FC343185D}"/>
              </a:ext>
            </a:extLst>
          </p:cNvPr>
          <p:cNvSpPr/>
          <p:nvPr/>
        </p:nvSpPr>
        <p:spPr>
          <a:xfrm>
            <a:off x="1693390" y="2052582"/>
            <a:ext cx="914400" cy="914400"/>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统一政策</a:t>
            </a:r>
          </a:p>
        </p:txBody>
      </p:sp>
      <p:sp>
        <p:nvSpPr>
          <p:cNvPr id="125" name="椭圆 124">
            <a:extLst>
              <a:ext uri="{FF2B5EF4-FFF2-40B4-BE49-F238E27FC236}">
                <a16:creationId xmlns="" xmlns:a16="http://schemas.microsoft.com/office/drawing/2014/main" id="{CF1DBC72-B676-406C-97E3-44FB5262B04E}"/>
              </a:ext>
            </a:extLst>
          </p:cNvPr>
          <p:cNvSpPr/>
          <p:nvPr/>
        </p:nvSpPr>
        <p:spPr>
          <a:xfrm>
            <a:off x="2243832" y="788776"/>
            <a:ext cx="914400" cy="914400"/>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统一价值</a:t>
            </a:r>
          </a:p>
        </p:txBody>
      </p:sp>
      <p:sp>
        <p:nvSpPr>
          <p:cNvPr id="126" name="椭圆 125">
            <a:extLst>
              <a:ext uri="{FF2B5EF4-FFF2-40B4-BE49-F238E27FC236}">
                <a16:creationId xmlns="" xmlns:a16="http://schemas.microsoft.com/office/drawing/2014/main" id="{6A7FF830-CDC9-41E4-8E6A-4A1F9A1E85CA}"/>
              </a:ext>
            </a:extLst>
          </p:cNvPr>
          <p:cNvSpPr/>
          <p:nvPr/>
        </p:nvSpPr>
        <p:spPr>
          <a:xfrm>
            <a:off x="5555306" y="3337470"/>
            <a:ext cx="914400" cy="9144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统一服务</a:t>
            </a:r>
          </a:p>
        </p:txBody>
      </p:sp>
      <p:cxnSp>
        <p:nvCxnSpPr>
          <p:cNvPr id="127" name="连接符: 肘形 3">
            <a:extLst>
              <a:ext uri="{FF2B5EF4-FFF2-40B4-BE49-F238E27FC236}">
                <a16:creationId xmlns="" xmlns:a16="http://schemas.microsoft.com/office/drawing/2014/main" id="{25686ACA-2FA9-4C30-AD0B-298C92995D3B}"/>
              </a:ext>
            </a:extLst>
          </p:cNvPr>
          <p:cNvCxnSpPr>
            <a:stCxn id="126" idx="2"/>
            <a:endCxn id="122" idx="4"/>
          </p:cNvCxnSpPr>
          <p:nvPr/>
        </p:nvCxnSpPr>
        <p:spPr>
          <a:xfrm rot="10800000">
            <a:off x="4157212" y="3514304"/>
            <a:ext cx="1398094" cy="2803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8" name="连接符: 肘形 23">
            <a:extLst>
              <a:ext uri="{FF2B5EF4-FFF2-40B4-BE49-F238E27FC236}">
                <a16:creationId xmlns="" xmlns:a16="http://schemas.microsoft.com/office/drawing/2014/main" id="{70083BBA-C98F-48F8-9865-05FF57DD973A}"/>
              </a:ext>
            </a:extLst>
          </p:cNvPr>
          <p:cNvCxnSpPr>
            <a:cxnSpLocks/>
            <a:stCxn id="121" idx="4"/>
            <a:endCxn id="126" idx="6"/>
          </p:cNvCxnSpPr>
          <p:nvPr/>
        </p:nvCxnSpPr>
        <p:spPr>
          <a:xfrm rot="5400000">
            <a:off x="7068362" y="2919059"/>
            <a:ext cx="276955" cy="147426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 xmlns:a16="http://schemas.microsoft.com/office/drawing/2014/main" id="{B5214DEB-7473-4CAA-9968-9822C9B6B13D}"/>
              </a:ext>
            </a:extLst>
          </p:cNvPr>
          <p:cNvCxnSpPr>
            <a:stCxn id="119" idx="0"/>
            <a:endCxn id="126" idx="4"/>
          </p:cNvCxnSpPr>
          <p:nvPr/>
        </p:nvCxnSpPr>
        <p:spPr>
          <a:xfrm flipV="1">
            <a:off x="6012506" y="4251870"/>
            <a:ext cx="0" cy="378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 xmlns:a16="http://schemas.microsoft.com/office/drawing/2014/main" id="{787E1B9C-E2C4-460E-8553-712F91BB31A8}"/>
              </a:ext>
            </a:extLst>
          </p:cNvPr>
          <p:cNvCxnSpPr>
            <a:stCxn id="119" idx="4"/>
            <a:endCxn id="120" idx="0"/>
          </p:cNvCxnSpPr>
          <p:nvPr/>
        </p:nvCxnSpPr>
        <p:spPr>
          <a:xfrm>
            <a:off x="6012506" y="5544413"/>
            <a:ext cx="0" cy="38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 xmlns:a16="http://schemas.microsoft.com/office/drawing/2014/main" id="{4DF911FE-D6C3-46E3-A04E-81F01BFF0AF8}"/>
              </a:ext>
            </a:extLst>
          </p:cNvPr>
          <p:cNvCxnSpPr>
            <a:stCxn id="126" idx="0"/>
            <a:endCxn id="123" idx="4"/>
          </p:cNvCxnSpPr>
          <p:nvPr/>
        </p:nvCxnSpPr>
        <p:spPr>
          <a:xfrm flipV="1">
            <a:off x="6012506" y="2966982"/>
            <a:ext cx="0" cy="370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 xmlns:a16="http://schemas.microsoft.com/office/drawing/2014/main" id="{776F26F0-8E12-4F41-AE9A-8B5882DDB14B}"/>
              </a:ext>
            </a:extLst>
          </p:cNvPr>
          <p:cNvCxnSpPr>
            <a:stCxn id="123" idx="0"/>
            <a:endCxn id="118" idx="4"/>
          </p:cNvCxnSpPr>
          <p:nvPr/>
        </p:nvCxnSpPr>
        <p:spPr>
          <a:xfrm flipV="1">
            <a:off x="6012506" y="1531818"/>
            <a:ext cx="14315" cy="520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连接符: 肘形 34">
            <a:extLst>
              <a:ext uri="{FF2B5EF4-FFF2-40B4-BE49-F238E27FC236}">
                <a16:creationId xmlns="" xmlns:a16="http://schemas.microsoft.com/office/drawing/2014/main" id="{41450FB3-653A-43D5-99D8-A94CE693DC69}"/>
              </a:ext>
            </a:extLst>
          </p:cNvPr>
          <p:cNvCxnSpPr>
            <a:stCxn id="118" idx="4"/>
            <a:endCxn id="122" idx="0"/>
          </p:cNvCxnSpPr>
          <p:nvPr/>
        </p:nvCxnSpPr>
        <p:spPr>
          <a:xfrm rot="5400000">
            <a:off x="4557975" y="1131056"/>
            <a:ext cx="1068085" cy="1869609"/>
          </a:xfrm>
          <a:prstGeom prst="bentConnector3">
            <a:avLst>
              <a:gd name="adj1" fmla="val 29556"/>
            </a:avLst>
          </a:prstGeom>
        </p:spPr>
        <p:style>
          <a:lnRef idx="1">
            <a:schemeClr val="accent1"/>
          </a:lnRef>
          <a:fillRef idx="0">
            <a:schemeClr val="accent1"/>
          </a:fillRef>
          <a:effectRef idx="0">
            <a:schemeClr val="accent1"/>
          </a:effectRef>
          <a:fontRef idx="minor">
            <a:schemeClr val="tx1"/>
          </a:fontRef>
        </p:style>
      </p:cxnSp>
      <p:cxnSp>
        <p:nvCxnSpPr>
          <p:cNvPr id="134" name="连接符: 肘形 37">
            <a:extLst>
              <a:ext uri="{FF2B5EF4-FFF2-40B4-BE49-F238E27FC236}">
                <a16:creationId xmlns="" xmlns:a16="http://schemas.microsoft.com/office/drawing/2014/main" id="{F57CCB90-731E-4229-A142-CFFEE95BA9B9}"/>
              </a:ext>
            </a:extLst>
          </p:cNvPr>
          <p:cNvCxnSpPr>
            <a:stCxn id="118" idx="4"/>
            <a:endCxn id="121" idx="0"/>
          </p:cNvCxnSpPr>
          <p:nvPr/>
        </p:nvCxnSpPr>
        <p:spPr>
          <a:xfrm rot="16200000" flipH="1">
            <a:off x="6449648" y="1108990"/>
            <a:ext cx="1071497" cy="1917151"/>
          </a:xfrm>
          <a:prstGeom prst="bentConnector3">
            <a:avLst>
              <a:gd name="adj1" fmla="val 28984"/>
            </a:avLst>
          </a:prstGeom>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 xmlns:a16="http://schemas.microsoft.com/office/drawing/2014/main" id="{FFC70F0D-9039-48CB-B26A-807176852D3A}"/>
              </a:ext>
            </a:extLst>
          </p:cNvPr>
          <p:cNvCxnSpPr>
            <a:stCxn id="121" idx="1"/>
            <a:endCxn id="123" idx="6"/>
          </p:cNvCxnSpPr>
          <p:nvPr/>
        </p:nvCxnSpPr>
        <p:spPr>
          <a:xfrm flipH="1" flipV="1">
            <a:off x="6469706" y="2509782"/>
            <a:ext cx="1150977" cy="227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 xmlns:a16="http://schemas.microsoft.com/office/drawing/2014/main" id="{DA513DCE-F9CE-471B-9D53-940F23B480B7}"/>
              </a:ext>
            </a:extLst>
          </p:cNvPr>
          <p:cNvCxnSpPr>
            <a:stCxn id="123" idx="2"/>
            <a:endCxn id="124" idx="6"/>
          </p:cNvCxnSpPr>
          <p:nvPr/>
        </p:nvCxnSpPr>
        <p:spPr>
          <a:xfrm flipH="1">
            <a:off x="2607790" y="2509782"/>
            <a:ext cx="294751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连接符: 肘形 46">
            <a:extLst>
              <a:ext uri="{FF2B5EF4-FFF2-40B4-BE49-F238E27FC236}">
                <a16:creationId xmlns="" xmlns:a16="http://schemas.microsoft.com/office/drawing/2014/main" id="{E8B710DF-5528-4B26-8BFF-AA3257172C3F}"/>
              </a:ext>
            </a:extLst>
          </p:cNvPr>
          <p:cNvCxnSpPr>
            <a:stCxn id="124" idx="4"/>
            <a:endCxn id="122" idx="2"/>
          </p:cNvCxnSpPr>
          <p:nvPr/>
        </p:nvCxnSpPr>
        <p:spPr>
          <a:xfrm rot="16200000" flipH="1">
            <a:off x="2880241" y="2237331"/>
            <a:ext cx="90121" cy="154942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连接符: 肘形 47">
            <a:extLst>
              <a:ext uri="{FF2B5EF4-FFF2-40B4-BE49-F238E27FC236}">
                <a16:creationId xmlns="" xmlns:a16="http://schemas.microsoft.com/office/drawing/2014/main" id="{6B6CEE5A-95C2-4587-8FD4-CADA038DA00A}"/>
              </a:ext>
            </a:extLst>
          </p:cNvPr>
          <p:cNvCxnSpPr>
            <a:cxnSpLocks/>
            <a:stCxn id="123" idx="2"/>
            <a:endCxn id="125" idx="6"/>
          </p:cNvCxnSpPr>
          <p:nvPr/>
        </p:nvCxnSpPr>
        <p:spPr>
          <a:xfrm rot="10800000">
            <a:off x="3158232" y="1245976"/>
            <a:ext cx="2397074" cy="1263806"/>
          </a:xfrm>
          <a:prstGeom prst="bentConnector3">
            <a:avLst>
              <a:gd name="adj1" fmla="val 8473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连接符: 肘形 56">
            <a:extLst>
              <a:ext uri="{FF2B5EF4-FFF2-40B4-BE49-F238E27FC236}">
                <a16:creationId xmlns="" xmlns:a16="http://schemas.microsoft.com/office/drawing/2014/main" id="{BEDBD600-D824-4E2F-ACAA-483AA7383A0F}"/>
              </a:ext>
            </a:extLst>
          </p:cNvPr>
          <p:cNvCxnSpPr>
            <a:stCxn id="117" idx="0"/>
            <a:endCxn id="118" idx="6"/>
          </p:cNvCxnSpPr>
          <p:nvPr/>
        </p:nvCxnSpPr>
        <p:spPr>
          <a:xfrm rot="16200000" flipV="1">
            <a:off x="7547211" y="11429"/>
            <a:ext cx="1525285" cy="3651664"/>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连接符: 肘形 57">
            <a:extLst>
              <a:ext uri="{FF2B5EF4-FFF2-40B4-BE49-F238E27FC236}">
                <a16:creationId xmlns="" xmlns:a16="http://schemas.microsoft.com/office/drawing/2014/main" id="{945F3D01-561A-4388-9E9F-E575C1EDAF19}"/>
              </a:ext>
            </a:extLst>
          </p:cNvPr>
          <p:cNvCxnSpPr>
            <a:cxnSpLocks/>
            <a:stCxn id="117" idx="2"/>
            <a:endCxn id="121" idx="6"/>
          </p:cNvCxnSpPr>
          <p:nvPr/>
        </p:nvCxnSpPr>
        <p:spPr>
          <a:xfrm rot="10800000" flipV="1">
            <a:off x="8401173" y="3057103"/>
            <a:ext cx="1277313" cy="3412"/>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连接符: 肘形 61">
            <a:extLst>
              <a:ext uri="{FF2B5EF4-FFF2-40B4-BE49-F238E27FC236}">
                <a16:creationId xmlns="" xmlns:a16="http://schemas.microsoft.com/office/drawing/2014/main" id="{C986977E-2EF0-47C6-8972-72899FC25DD5}"/>
              </a:ext>
            </a:extLst>
          </p:cNvPr>
          <p:cNvCxnSpPr>
            <a:cxnSpLocks/>
            <a:stCxn id="117" idx="4"/>
            <a:endCxn id="122" idx="3"/>
          </p:cNvCxnSpPr>
          <p:nvPr/>
        </p:nvCxnSpPr>
        <p:spPr>
          <a:xfrm rot="5400000" flipH="1">
            <a:off x="6917848" y="296467"/>
            <a:ext cx="133911" cy="6301762"/>
          </a:xfrm>
          <a:prstGeom prst="bentConnector3">
            <a:avLst>
              <a:gd name="adj1" fmla="val -726157"/>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连接符: 肘形 66">
            <a:extLst>
              <a:ext uri="{FF2B5EF4-FFF2-40B4-BE49-F238E27FC236}">
                <a16:creationId xmlns="" xmlns:a16="http://schemas.microsoft.com/office/drawing/2014/main" id="{D4900B77-CC6C-4DC4-AB0A-B0C0BC1CA5A3}"/>
              </a:ext>
            </a:extLst>
          </p:cNvPr>
          <p:cNvCxnSpPr>
            <a:cxnSpLocks/>
            <a:stCxn id="117" idx="4"/>
            <a:endCxn id="126" idx="5"/>
          </p:cNvCxnSpPr>
          <p:nvPr/>
        </p:nvCxnSpPr>
        <p:spPr>
          <a:xfrm rot="5400000">
            <a:off x="7933912" y="1916186"/>
            <a:ext cx="603656" cy="3799890"/>
          </a:xfrm>
          <a:prstGeom prst="bentConnector3">
            <a:avLst>
              <a:gd name="adj1" fmla="val 160053"/>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连接符: 肘形 73">
            <a:extLst>
              <a:ext uri="{FF2B5EF4-FFF2-40B4-BE49-F238E27FC236}">
                <a16:creationId xmlns="" xmlns:a16="http://schemas.microsoft.com/office/drawing/2014/main" id="{386C3CC2-39F8-4264-A730-229B160C673C}"/>
              </a:ext>
            </a:extLst>
          </p:cNvPr>
          <p:cNvCxnSpPr>
            <a:cxnSpLocks/>
            <a:stCxn id="117" idx="4"/>
            <a:endCxn id="119" idx="6"/>
          </p:cNvCxnSpPr>
          <p:nvPr/>
        </p:nvCxnSpPr>
        <p:spPr>
          <a:xfrm rot="5400000">
            <a:off x="7516241" y="2467769"/>
            <a:ext cx="1572910" cy="3665979"/>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连接符: 肘形 76">
            <a:extLst>
              <a:ext uri="{FF2B5EF4-FFF2-40B4-BE49-F238E27FC236}">
                <a16:creationId xmlns="" xmlns:a16="http://schemas.microsoft.com/office/drawing/2014/main" id="{422C8FFF-7EC7-485B-AAED-DDD8201FAF16}"/>
              </a:ext>
            </a:extLst>
          </p:cNvPr>
          <p:cNvCxnSpPr>
            <a:cxnSpLocks/>
            <a:stCxn id="117" idx="4"/>
            <a:endCxn id="120" idx="6"/>
          </p:cNvCxnSpPr>
          <p:nvPr/>
        </p:nvCxnSpPr>
        <p:spPr>
          <a:xfrm rot="5400000">
            <a:off x="6864107" y="3119903"/>
            <a:ext cx="2877179" cy="3665979"/>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 xmlns:a16="http://schemas.microsoft.com/office/drawing/2014/main" id="{87F426E9-9C4A-434C-B7D3-DD297826A2F0}"/>
              </a:ext>
            </a:extLst>
          </p:cNvPr>
          <p:cNvCxnSpPr>
            <a:cxnSpLocks/>
            <a:stCxn id="121" idx="2"/>
            <a:endCxn id="122" idx="6"/>
          </p:cNvCxnSpPr>
          <p:nvPr/>
        </p:nvCxnSpPr>
        <p:spPr>
          <a:xfrm flipH="1" flipV="1">
            <a:off x="4614412" y="3057103"/>
            <a:ext cx="2872360" cy="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 xmlns:a16="http://schemas.microsoft.com/office/drawing/2014/main" id="{F9C58568-E810-4F0F-A9AD-633BC336C3E0}"/>
              </a:ext>
            </a:extLst>
          </p:cNvPr>
          <p:cNvCxnSpPr>
            <a:cxnSpLocks/>
            <a:stCxn id="121" idx="3"/>
            <a:endCxn id="126" idx="6"/>
          </p:cNvCxnSpPr>
          <p:nvPr/>
        </p:nvCxnSpPr>
        <p:spPr>
          <a:xfrm flipH="1">
            <a:off x="6469706" y="3383804"/>
            <a:ext cx="1150977" cy="410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 xmlns:a16="http://schemas.microsoft.com/office/drawing/2014/main" id="{AEEAF7AB-D308-4604-970C-EC9E34BAB50B}"/>
              </a:ext>
            </a:extLst>
          </p:cNvPr>
          <p:cNvCxnSpPr>
            <a:cxnSpLocks/>
            <a:stCxn id="121" idx="3"/>
            <a:endCxn id="119" idx="6"/>
          </p:cNvCxnSpPr>
          <p:nvPr/>
        </p:nvCxnSpPr>
        <p:spPr>
          <a:xfrm flipH="1">
            <a:off x="6469706" y="3383804"/>
            <a:ext cx="1150977" cy="1703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 xmlns:a16="http://schemas.microsoft.com/office/drawing/2014/main" id="{3C3FD066-C1AD-407C-8972-A3D9D6360D97}"/>
              </a:ext>
            </a:extLst>
          </p:cNvPr>
          <p:cNvCxnSpPr>
            <a:cxnSpLocks/>
            <a:stCxn id="121" idx="3"/>
            <a:endCxn id="120" idx="6"/>
          </p:cNvCxnSpPr>
          <p:nvPr/>
        </p:nvCxnSpPr>
        <p:spPr>
          <a:xfrm flipH="1">
            <a:off x="6469706" y="3383804"/>
            <a:ext cx="1150977" cy="3007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 xmlns:a16="http://schemas.microsoft.com/office/drawing/2014/main" id="{95D7931B-119C-4EB5-BDCE-AED639D0FA14}"/>
              </a:ext>
            </a:extLst>
          </p:cNvPr>
          <p:cNvCxnSpPr>
            <a:cxnSpLocks/>
            <a:stCxn id="121" idx="1"/>
            <a:endCxn id="118" idx="6"/>
          </p:cNvCxnSpPr>
          <p:nvPr/>
        </p:nvCxnSpPr>
        <p:spPr>
          <a:xfrm flipH="1" flipV="1">
            <a:off x="6484021" y="1074618"/>
            <a:ext cx="1136662" cy="166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87714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医保业务基础系统</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总体业务流程</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428533346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支付</a:t>
            </a:r>
            <a:r>
              <a:rPr lang="zh-CN" altLang="en-US" sz="2800" b="1" dirty="0">
                <a:solidFill>
                  <a:schemeClr val="tx1">
                    <a:lumMod val="85000"/>
                    <a:lumOff val="15000"/>
                  </a:schemeClr>
                </a:solidFill>
                <a:latin typeface="+mn-lt"/>
                <a:ea typeface="+mn-ea"/>
                <a:cs typeface="+mn-ea"/>
                <a:sym typeface="+mn-lt"/>
              </a:rPr>
              <a:t>方式管理系统</a:t>
            </a:r>
          </a:p>
        </p:txBody>
      </p:sp>
      <p:sp>
        <p:nvSpPr>
          <p:cNvPr id="10" name="矩形 9"/>
          <p:cNvSpPr/>
          <p:nvPr/>
        </p:nvSpPr>
        <p:spPr>
          <a:xfrm>
            <a:off x="661401" y="935849"/>
            <a:ext cx="1415772" cy="572464"/>
          </a:xfrm>
          <a:prstGeom prst="rect">
            <a:avLst/>
          </a:prstGeom>
        </p:spPr>
        <p:txBody>
          <a:bodyPr wrap="square">
            <a:spAutoFit/>
          </a:bodyPr>
          <a:lstStyle/>
          <a:p>
            <a:pPr>
              <a:lnSpc>
                <a:spcPct val="130000"/>
              </a:lnSpc>
              <a:buClr>
                <a:srgbClr val="C00000"/>
              </a:buClr>
            </a:pPr>
            <a:r>
              <a:rPr lang="zh-CN" altLang="zh-CN" sz="2400" b="1" dirty="0">
                <a:solidFill>
                  <a:schemeClr val="tx1">
                    <a:lumMod val="75000"/>
                    <a:lumOff val="25000"/>
                  </a:schemeClr>
                </a:solidFill>
                <a:latin typeface="+mn-lt"/>
                <a:ea typeface="+mn-ea"/>
                <a:cs typeface="+mn-ea"/>
              </a:rPr>
              <a:t>建设目标</a:t>
            </a:r>
            <a:endParaRPr lang="zh-CN" altLang="en-US" sz="2400" b="1" dirty="0">
              <a:solidFill>
                <a:schemeClr val="tx1">
                  <a:lumMod val="75000"/>
                  <a:lumOff val="25000"/>
                </a:schemeClr>
              </a:solidFill>
              <a:latin typeface="+mn-lt"/>
              <a:ea typeface="+mn-ea"/>
              <a:cs typeface="+mn-ea"/>
            </a:endParaRPr>
          </a:p>
        </p:txBody>
      </p:sp>
      <p:sp>
        <p:nvSpPr>
          <p:cNvPr id="11" name="矩形 10"/>
          <p:cNvSpPr/>
          <p:nvPr/>
        </p:nvSpPr>
        <p:spPr>
          <a:xfrm>
            <a:off x="661401" y="3589108"/>
            <a:ext cx="1415772"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业务描述</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106644578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支付方式管理系统</a:t>
            </a:r>
          </a:p>
        </p:txBody>
      </p:sp>
      <p:sp>
        <p:nvSpPr>
          <p:cNvPr id="10" name="矩形 9"/>
          <p:cNvSpPr/>
          <p:nvPr/>
        </p:nvSpPr>
        <p:spPr>
          <a:xfrm>
            <a:off x="661401" y="935849"/>
            <a:ext cx="3655766" cy="572464"/>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系统</a:t>
            </a:r>
            <a:r>
              <a:rPr lang="zh-CN" altLang="en-US" sz="2400" b="1" dirty="0">
                <a:solidFill>
                  <a:schemeClr val="tx1">
                    <a:lumMod val="75000"/>
                    <a:lumOff val="25000"/>
                  </a:schemeClr>
                </a:solidFill>
                <a:latin typeface="+mn-lt"/>
                <a:ea typeface="+mn-ea"/>
                <a:cs typeface="+mn-ea"/>
              </a:rPr>
              <a:t>业务架构</a:t>
            </a:r>
          </a:p>
        </p:txBody>
      </p:sp>
    </p:spTree>
    <p:extLst>
      <p:ext uri="{BB962C8B-B14F-4D97-AF65-F5344CB8AC3E}">
        <p14:creationId xmlns:p14="http://schemas.microsoft.com/office/powerpoint/2010/main" val="406766769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支付方式管理系统</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功能列表</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358063949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医疗</a:t>
            </a:r>
            <a:r>
              <a:rPr lang="zh-CN" altLang="en-US" sz="2800" b="1" dirty="0">
                <a:solidFill>
                  <a:schemeClr val="tx1">
                    <a:lumMod val="85000"/>
                    <a:lumOff val="15000"/>
                  </a:schemeClr>
                </a:solidFill>
                <a:latin typeface="+mn-lt"/>
                <a:ea typeface="+mn-ea"/>
                <a:cs typeface="+mn-ea"/>
                <a:sym typeface="+mn-lt"/>
              </a:rPr>
              <a:t>服务价格管理</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总体业务流程</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161489173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医疗服务价格管理</a:t>
            </a:r>
          </a:p>
        </p:txBody>
      </p:sp>
      <p:sp>
        <p:nvSpPr>
          <p:cNvPr id="10" name="矩形 9"/>
          <p:cNvSpPr/>
          <p:nvPr/>
        </p:nvSpPr>
        <p:spPr>
          <a:xfrm>
            <a:off x="661401" y="935849"/>
            <a:ext cx="1415772" cy="572464"/>
          </a:xfrm>
          <a:prstGeom prst="rect">
            <a:avLst/>
          </a:prstGeom>
        </p:spPr>
        <p:txBody>
          <a:bodyPr wrap="square">
            <a:spAutoFit/>
          </a:bodyPr>
          <a:lstStyle/>
          <a:p>
            <a:pPr>
              <a:lnSpc>
                <a:spcPct val="130000"/>
              </a:lnSpc>
              <a:buClr>
                <a:srgbClr val="C00000"/>
              </a:buClr>
            </a:pPr>
            <a:r>
              <a:rPr lang="zh-CN" altLang="zh-CN" sz="2400" b="1" dirty="0">
                <a:solidFill>
                  <a:schemeClr val="tx1">
                    <a:lumMod val="75000"/>
                    <a:lumOff val="25000"/>
                  </a:schemeClr>
                </a:solidFill>
                <a:latin typeface="+mn-lt"/>
                <a:ea typeface="+mn-ea"/>
                <a:cs typeface="+mn-ea"/>
              </a:rPr>
              <a:t>建设目标</a:t>
            </a:r>
            <a:endParaRPr lang="zh-CN" altLang="en-US" sz="2400" b="1" dirty="0">
              <a:solidFill>
                <a:schemeClr val="tx1">
                  <a:lumMod val="75000"/>
                  <a:lumOff val="25000"/>
                </a:schemeClr>
              </a:solidFill>
              <a:latin typeface="+mn-lt"/>
              <a:ea typeface="+mn-ea"/>
              <a:cs typeface="+mn-ea"/>
            </a:endParaRPr>
          </a:p>
        </p:txBody>
      </p:sp>
      <p:sp>
        <p:nvSpPr>
          <p:cNvPr id="11" name="矩形 10"/>
          <p:cNvSpPr/>
          <p:nvPr/>
        </p:nvSpPr>
        <p:spPr>
          <a:xfrm>
            <a:off x="661401" y="3589108"/>
            <a:ext cx="1415772"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业务描述</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225968336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医疗服务价格管理</a:t>
            </a:r>
          </a:p>
        </p:txBody>
      </p:sp>
      <p:sp>
        <p:nvSpPr>
          <p:cNvPr id="10" name="矩形 9"/>
          <p:cNvSpPr/>
          <p:nvPr/>
        </p:nvSpPr>
        <p:spPr>
          <a:xfrm>
            <a:off x="661401" y="935849"/>
            <a:ext cx="3655766" cy="572464"/>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系统</a:t>
            </a:r>
            <a:r>
              <a:rPr lang="zh-CN" altLang="en-US" sz="2400" b="1" dirty="0">
                <a:solidFill>
                  <a:schemeClr val="tx1">
                    <a:lumMod val="75000"/>
                    <a:lumOff val="25000"/>
                  </a:schemeClr>
                </a:solidFill>
                <a:latin typeface="+mn-lt"/>
                <a:ea typeface="+mn-ea"/>
                <a:cs typeface="+mn-ea"/>
              </a:rPr>
              <a:t>业务架构</a:t>
            </a:r>
          </a:p>
        </p:txBody>
      </p:sp>
    </p:spTree>
    <p:extLst>
      <p:ext uri="{BB962C8B-B14F-4D97-AF65-F5344CB8AC3E}">
        <p14:creationId xmlns:p14="http://schemas.microsoft.com/office/powerpoint/2010/main" val="8349707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医疗服务价格管理</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功能列表</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334161850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医疗服务价格管理</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总体业务流程</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396145804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信用</a:t>
            </a:r>
            <a:r>
              <a:rPr lang="zh-CN" altLang="en-US" sz="2800" b="1" dirty="0">
                <a:solidFill>
                  <a:schemeClr val="tx1">
                    <a:lumMod val="85000"/>
                    <a:lumOff val="15000"/>
                  </a:schemeClr>
                </a:solidFill>
                <a:latin typeface="+mn-lt"/>
                <a:ea typeface="+mn-ea"/>
                <a:cs typeface="+mn-ea"/>
                <a:sym typeface="+mn-lt"/>
              </a:rPr>
              <a:t>评价管理</a:t>
            </a:r>
          </a:p>
        </p:txBody>
      </p:sp>
      <p:sp>
        <p:nvSpPr>
          <p:cNvPr id="10" name="矩形 9"/>
          <p:cNvSpPr/>
          <p:nvPr/>
        </p:nvSpPr>
        <p:spPr>
          <a:xfrm>
            <a:off x="661401" y="935849"/>
            <a:ext cx="1415772" cy="572464"/>
          </a:xfrm>
          <a:prstGeom prst="rect">
            <a:avLst/>
          </a:prstGeom>
        </p:spPr>
        <p:txBody>
          <a:bodyPr wrap="square">
            <a:spAutoFit/>
          </a:bodyPr>
          <a:lstStyle/>
          <a:p>
            <a:pPr>
              <a:lnSpc>
                <a:spcPct val="130000"/>
              </a:lnSpc>
              <a:buClr>
                <a:srgbClr val="C00000"/>
              </a:buClr>
            </a:pPr>
            <a:r>
              <a:rPr lang="zh-CN" altLang="zh-CN" sz="2400" b="1" dirty="0">
                <a:solidFill>
                  <a:schemeClr val="tx1">
                    <a:lumMod val="75000"/>
                    <a:lumOff val="25000"/>
                  </a:schemeClr>
                </a:solidFill>
                <a:latin typeface="+mn-lt"/>
                <a:ea typeface="+mn-ea"/>
                <a:cs typeface="+mn-ea"/>
              </a:rPr>
              <a:t>建设目标</a:t>
            </a:r>
            <a:endParaRPr lang="zh-CN" altLang="en-US" sz="2400" b="1" dirty="0">
              <a:solidFill>
                <a:schemeClr val="tx1">
                  <a:lumMod val="75000"/>
                  <a:lumOff val="25000"/>
                </a:schemeClr>
              </a:solidFill>
              <a:latin typeface="+mn-lt"/>
              <a:ea typeface="+mn-ea"/>
              <a:cs typeface="+mn-ea"/>
            </a:endParaRPr>
          </a:p>
        </p:txBody>
      </p:sp>
      <p:sp>
        <p:nvSpPr>
          <p:cNvPr id="11" name="矩形 10"/>
          <p:cNvSpPr/>
          <p:nvPr/>
        </p:nvSpPr>
        <p:spPr>
          <a:xfrm>
            <a:off x="661401" y="3589108"/>
            <a:ext cx="1415772"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业务描述</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76744780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内部</a:t>
            </a:r>
            <a:r>
              <a:rPr lang="zh-CN" altLang="en-US" sz="2800" b="1" dirty="0">
                <a:solidFill>
                  <a:schemeClr val="tx1">
                    <a:lumMod val="85000"/>
                    <a:lumOff val="15000"/>
                  </a:schemeClr>
                </a:solidFill>
                <a:latin typeface="+mn-lt"/>
                <a:ea typeface="+mn-ea"/>
                <a:cs typeface="+mn-ea"/>
                <a:sym typeface="+mn-lt"/>
              </a:rPr>
              <a:t>统一门户系统</a:t>
            </a:r>
          </a:p>
        </p:txBody>
      </p:sp>
      <p:sp>
        <p:nvSpPr>
          <p:cNvPr id="10" name="矩形 9"/>
          <p:cNvSpPr/>
          <p:nvPr/>
        </p:nvSpPr>
        <p:spPr>
          <a:xfrm>
            <a:off x="661401" y="935849"/>
            <a:ext cx="1415772" cy="525016"/>
          </a:xfrm>
          <a:prstGeom prst="rect">
            <a:avLst/>
          </a:prstGeom>
        </p:spPr>
        <p:txBody>
          <a:bodyPr wrap="square">
            <a:spAutoFit/>
          </a:bodyPr>
          <a:lstStyle/>
          <a:p>
            <a:pPr>
              <a:lnSpc>
                <a:spcPct val="130000"/>
              </a:lnSpc>
              <a:buClr>
                <a:srgbClr val="C00000"/>
              </a:buClr>
            </a:pPr>
            <a:r>
              <a:rPr lang="zh-CN" altLang="zh-CN" sz="2400" b="1" dirty="0">
                <a:solidFill>
                  <a:srgbClr val="18478F"/>
                </a:solidFill>
                <a:latin typeface="+mn-lt"/>
                <a:ea typeface="+mn-ea"/>
                <a:cs typeface="+mn-ea"/>
              </a:rPr>
              <a:t>建设目标</a:t>
            </a:r>
            <a:endParaRPr lang="zh-CN" altLang="en-US" sz="2400" b="1" dirty="0">
              <a:solidFill>
                <a:srgbClr val="18478F"/>
              </a:solidFill>
              <a:latin typeface="+mn-lt"/>
              <a:ea typeface="+mn-ea"/>
              <a:cs typeface="+mn-ea"/>
            </a:endParaRPr>
          </a:p>
        </p:txBody>
      </p:sp>
      <p:sp>
        <p:nvSpPr>
          <p:cNvPr id="11" name="矩形 10"/>
          <p:cNvSpPr/>
          <p:nvPr/>
        </p:nvSpPr>
        <p:spPr>
          <a:xfrm>
            <a:off x="661401" y="4084136"/>
            <a:ext cx="1415772" cy="525016"/>
          </a:xfrm>
          <a:prstGeom prst="rect">
            <a:avLst/>
          </a:prstGeom>
        </p:spPr>
        <p:txBody>
          <a:bodyPr wrap="square">
            <a:spAutoFit/>
          </a:bodyPr>
          <a:lstStyle/>
          <a:p>
            <a:pPr>
              <a:lnSpc>
                <a:spcPct val="130000"/>
              </a:lnSpc>
              <a:buClr>
                <a:srgbClr val="C00000"/>
              </a:buClr>
            </a:pPr>
            <a:r>
              <a:rPr lang="zh-CN" altLang="en-US" sz="2400" b="1" dirty="0">
                <a:solidFill>
                  <a:srgbClr val="18478F"/>
                </a:solidFill>
                <a:latin typeface="+mn-lt"/>
                <a:ea typeface="+mn-ea"/>
                <a:cs typeface="+mn-ea"/>
              </a:rPr>
              <a:t>业务描述</a:t>
            </a:r>
          </a:p>
        </p:txBody>
      </p:sp>
      <p:sp>
        <p:nvSpPr>
          <p:cNvPr id="12" name="矩形 11"/>
          <p:cNvSpPr/>
          <p:nvPr/>
        </p:nvSpPr>
        <p:spPr>
          <a:xfrm>
            <a:off x="2288612" y="971812"/>
            <a:ext cx="8739457" cy="2733056"/>
          </a:xfrm>
          <a:prstGeom prst="rect">
            <a:avLst/>
          </a:prstGeom>
        </p:spPr>
        <p:txBody>
          <a:bodyPr wrap="square">
            <a:spAutoFit/>
          </a:bodyPr>
          <a:lstStyle/>
          <a:p>
            <a:pPr marL="342900" indent="-342900">
              <a:lnSpc>
                <a:spcPct val="130000"/>
              </a:lnSpc>
              <a:buClr>
                <a:srgbClr val="182A76"/>
              </a:buClr>
              <a:buFont typeface="Wingdings" panose="05000000000000000000" pitchFamily="2" charset="2"/>
              <a:buChar char="Ø"/>
            </a:pPr>
            <a:r>
              <a:rPr lang="en-US" altLang="zh-CN" sz="1600" b="1" dirty="0" smtClean="0">
                <a:solidFill>
                  <a:srgbClr val="FF0000"/>
                </a:solidFill>
                <a:latin typeface="+mn-lt"/>
                <a:ea typeface="+mn-ea"/>
                <a:cs typeface="+mn-ea"/>
              </a:rPr>
              <a:t>   </a:t>
            </a:r>
            <a:r>
              <a:rPr lang="zh-CN" altLang="zh-CN" sz="1600" b="1" dirty="0" smtClean="0">
                <a:solidFill>
                  <a:srgbClr val="FF0000"/>
                </a:solidFill>
                <a:latin typeface="+mn-lt"/>
                <a:ea typeface="+mn-ea"/>
                <a:cs typeface="+mn-ea"/>
              </a:rPr>
              <a:t>统一</a:t>
            </a:r>
            <a:r>
              <a:rPr lang="zh-CN" altLang="zh-CN" sz="1600" b="1" dirty="0">
                <a:solidFill>
                  <a:srgbClr val="FF0000"/>
                </a:solidFill>
                <a:latin typeface="+mn-lt"/>
                <a:ea typeface="+mn-ea"/>
                <a:cs typeface="+mn-ea"/>
              </a:rPr>
              <a:t>入口和管理</a:t>
            </a:r>
          </a:p>
          <a:p>
            <a:pPr lvl="1">
              <a:lnSpc>
                <a:spcPct val="130000"/>
              </a:lnSpc>
              <a:buClr>
                <a:srgbClr val="182A76"/>
              </a:buClr>
            </a:pPr>
            <a:r>
              <a:rPr lang="zh-CN" altLang="zh-CN" sz="1400" b="1" dirty="0" smtClean="0">
                <a:solidFill>
                  <a:schemeClr val="tx1">
                    <a:lumMod val="75000"/>
                    <a:lumOff val="25000"/>
                  </a:schemeClr>
                </a:solidFill>
                <a:latin typeface="+mn-lt"/>
                <a:ea typeface="+mn-ea"/>
                <a:cs typeface="+mn-ea"/>
              </a:rPr>
              <a:t>为</a:t>
            </a:r>
            <a:r>
              <a:rPr lang="zh-CN" altLang="zh-CN" sz="1400" b="1" dirty="0">
                <a:solidFill>
                  <a:schemeClr val="tx1">
                    <a:lumMod val="75000"/>
                    <a:lumOff val="25000"/>
                  </a:schemeClr>
                </a:solidFill>
                <a:latin typeface="+mn-lt"/>
                <a:ea typeface="+mn-ea"/>
                <a:cs typeface="+mn-ea"/>
              </a:rPr>
              <a:t>国家医保局工作人员、省级医保工作人员提供统一的医疗保障信息平台访问入口，对医疗保障信息平台的各个系统进行统一管理、配置和访问。</a:t>
            </a:r>
          </a:p>
          <a:p>
            <a:pPr marL="342900" indent="-342900">
              <a:lnSpc>
                <a:spcPct val="130000"/>
              </a:lnSpc>
              <a:buClr>
                <a:srgbClr val="182A76"/>
              </a:buClr>
              <a:buFont typeface="Wingdings" panose="05000000000000000000" pitchFamily="2" charset="2"/>
              <a:buChar char="Ø"/>
            </a:pPr>
            <a:r>
              <a:rPr lang="en-US" altLang="zh-CN" sz="1600" b="1" dirty="0">
                <a:solidFill>
                  <a:srgbClr val="FF0000"/>
                </a:solidFill>
                <a:latin typeface="+mn-lt"/>
                <a:ea typeface="+mn-ea"/>
                <a:cs typeface="+mn-ea"/>
              </a:rPr>
              <a:t>   </a:t>
            </a:r>
            <a:r>
              <a:rPr lang="zh-CN" altLang="zh-CN" sz="1600" b="1" dirty="0">
                <a:solidFill>
                  <a:srgbClr val="FF0000"/>
                </a:solidFill>
                <a:latin typeface="+mn-lt"/>
                <a:ea typeface="+mn-ea"/>
                <a:cs typeface="+mn-ea"/>
              </a:rPr>
              <a:t>统一认证和授权</a:t>
            </a:r>
          </a:p>
          <a:p>
            <a:pPr lvl="1">
              <a:lnSpc>
                <a:spcPct val="130000"/>
              </a:lnSpc>
              <a:buClr>
                <a:srgbClr val="182A76"/>
              </a:buClr>
            </a:pPr>
            <a:r>
              <a:rPr lang="zh-CN" altLang="zh-CN" sz="1400" b="1" dirty="0" smtClean="0">
                <a:solidFill>
                  <a:schemeClr val="tx1">
                    <a:lumMod val="75000"/>
                    <a:lumOff val="25000"/>
                  </a:schemeClr>
                </a:solidFill>
                <a:latin typeface="+mn-lt"/>
                <a:ea typeface="+mn-ea"/>
                <a:cs typeface="+mn-ea"/>
              </a:rPr>
              <a:t>将</a:t>
            </a:r>
            <a:r>
              <a:rPr lang="zh-CN" altLang="zh-CN" sz="1400" b="1" dirty="0">
                <a:solidFill>
                  <a:schemeClr val="tx1">
                    <a:lumMod val="75000"/>
                    <a:lumOff val="25000"/>
                  </a:schemeClr>
                </a:solidFill>
                <a:latin typeface="+mn-lt"/>
                <a:ea typeface="+mn-ea"/>
                <a:cs typeface="+mn-ea"/>
              </a:rPr>
              <a:t>未来各个系统的用户、角色、组织机构以及业务权限、数据权限等建立统一的标准规范，并对医保信息平台的用户进行统一的账户管理以及认证和授权配置。</a:t>
            </a:r>
            <a:endParaRPr lang="en-US" altLang="zh-CN" sz="1400" b="1" dirty="0">
              <a:solidFill>
                <a:schemeClr val="tx1">
                  <a:lumMod val="75000"/>
                  <a:lumOff val="25000"/>
                </a:schemeClr>
              </a:solidFill>
              <a:latin typeface="+mn-lt"/>
              <a:ea typeface="+mn-ea"/>
              <a:cs typeface="+mn-ea"/>
            </a:endParaRPr>
          </a:p>
          <a:p>
            <a:pPr marL="342900" indent="-342900">
              <a:lnSpc>
                <a:spcPct val="130000"/>
              </a:lnSpc>
              <a:buClr>
                <a:srgbClr val="182A76"/>
              </a:buClr>
              <a:buFont typeface="Wingdings" panose="05000000000000000000" pitchFamily="2" charset="2"/>
              <a:buChar char="Ø"/>
            </a:pPr>
            <a:r>
              <a:rPr lang="en-US" altLang="zh-CN" sz="1400" b="1" dirty="0" smtClean="0">
                <a:solidFill>
                  <a:schemeClr val="tx1">
                    <a:lumMod val="75000"/>
                    <a:lumOff val="25000"/>
                  </a:schemeClr>
                </a:solidFill>
                <a:latin typeface="+mn-lt"/>
                <a:ea typeface="+mn-ea"/>
                <a:cs typeface="+mn-ea"/>
              </a:rPr>
              <a:t>  </a:t>
            </a:r>
            <a:r>
              <a:rPr lang="zh-CN" altLang="zh-CN" sz="1600" b="1" dirty="0">
                <a:solidFill>
                  <a:srgbClr val="FF0000"/>
                </a:solidFill>
                <a:latin typeface="+mn-lt"/>
                <a:ea typeface="+mn-ea"/>
                <a:cs typeface="+mn-ea"/>
              </a:rPr>
              <a:t>统一工作和沟通机制</a:t>
            </a:r>
          </a:p>
          <a:p>
            <a:pPr lvl="1">
              <a:lnSpc>
                <a:spcPct val="130000"/>
              </a:lnSpc>
              <a:buClr>
                <a:srgbClr val="182A76"/>
              </a:buClr>
            </a:pPr>
            <a:r>
              <a:rPr lang="zh-CN" altLang="zh-CN" sz="1400" b="1" dirty="0" smtClean="0">
                <a:solidFill>
                  <a:schemeClr val="tx1">
                    <a:lumMod val="75000"/>
                    <a:lumOff val="25000"/>
                  </a:schemeClr>
                </a:solidFill>
                <a:latin typeface="+mn-lt"/>
                <a:ea typeface="+mn-ea"/>
                <a:cs typeface="+mn-ea"/>
              </a:rPr>
              <a:t>建立</a:t>
            </a:r>
            <a:r>
              <a:rPr lang="zh-CN" altLang="zh-CN" sz="1400" b="1" dirty="0">
                <a:solidFill>
                  <a:schemeClr val="tx1">
                    <a:lumMod val="75000"/>
                    <a:lumOff val="25000"/>
                  </a:schemeClr>
                </a:solidFill>
                <a:latin typeface="+mn-lt"/>
                <a:ea typeface="+mn-ea"/>
                <a:cs typeface="+mn-ea"/>
              </a:rPr>
              <a:t>统一个人工作台机制，为各级医保工作人员提供高效、快捷的线上工作环境，帮助了解医保业务的各种情况，快速的分析和决策，能个性化的定制需要展示的工作内容。</a:t>
            </a:r>
            <a:endParaRPr lang="zh-CN" altLang="en-US" sz="1400" b="1" dirty="0">
              <a:solidFill>
                <a:schemeClr val="tx1">
                  <a:lumMod val="75000"/>
                  <a:lumOff val="25000"/>
                </a:schemeClr>
              </a:solidFill>
              <a:latin typeface="+mn-lt"/>
              <a:ea typeface="+mn-ea"/>
              <a:cs typeface="+mn-ea"/>
            </a:endParaRPr>
          </a:p>
        </p:txBody>
      </p:sp>
      <p:sp>
        <p:nvSpPr>
          <p:cNvPr id="13" name="矩形 12"/>
          <p:cNvSpPr/>
          <p:nvPr/>
        </p:nvSpPr>
        <p:spPr>
          <a:xfrm>
            <a:off x="2288613" y="4084136"/>
            <a:ext cx="8726700" cy="2012859"/>
          </a:xfrm>
          <a:prstGeom prst="rect">
            <a:avLst/>
          </a:prstGeom>
        </p:spPr>
        <p:txBody>
          <a:bodyPr wrap="square">
            <a:spAutoFit/>
          </a:bodyPr>
          <a:lstStyle/>
          <a:p>
            <a:pPr marL="342900" indent="-342900">
              <a:lnSpc>
                <a:spcPct val="130000"/>
              </a:lnSpc>
              <a:buClr>
                <a:srgbClr val="182A76"/>
              </a:buClr>
              <a:buFont typeface="Wingdings" panose="05000000000000000000" pitchFamily="2" charset="2"/>
              <a:buChar char="Ø"/>
            </a:pPr>
            <a:r>
              <a:rPr lang="zh-CN" altLang="zh-CN" sz="1400" dirty="0">
                <a:solidFill>
                  <a:schemeClr val="tx1">
                    <a:lumMod val="75000"/>
                    <a:lumOff val="25000"/>
                  </a:schemeClr>
                </a:solidFill>
                <a:latin typeface="+mn-lt"/>
                <a:ea typeface="+mn-ea"/>
                <a:cs typeface="+mn-ea"/>
              </a:rPr>
              <a:t>内部统一门户系统主要是为医疗保障信息平台提供</a:t>
            </a:r>
            <a:r>
              <a:rPr lang="zh-CN" altLang="zh-CN" sz="1600" dirty="0">
                <a:solidFill>
                  <a:srgbClr val="FF0000"/>
                </a:solidFill>
                <a:latin typeface="+mn-lt"/>
                <a:ea typeface="+mn-ea"/>
                <a:cs typeface="+mn-ea"/>
              </a:rPr>
              <a:t>统一登录入口</a:t>
            </a:r>
            <a:r>
              <a:rPr lang="zh-CN" altLang="zh-CN" sz="1400" dirty="0">
                <a:solidFill>
                  <a:schemeClr val="tx1">
                    <a:lumMod val="75000"/>
                    <a:lumOff val="25000"/>
                  </a:schemeClr>
                </a:solidFill>
                <a:latin typeface="+mn-lt"/>
                <a:ea typeface="+mn-ea"/>
                <a:cs typeface="+mn-ea"/>
              </a:rPr>
              <a:t>，为国家和地方医保局工作人员提供统一</a:t>
            </a:r>
            <a:r>
              <a:rPr lang="zh-CN" altLang="zh-CN" sz="1600" dirty="0">
                <a:solidFill>
                  <a:srgbClr val="FF0000"/>
                </a:solidFill>
                <a:latin typeface="+mn-lt"/>
                <a:ea typeface="+mn-ea"/>
                <a:cs typeface="+mn-ea"/>
              </a:rPr>
              <a:t>内部工作台和邮件服务</a:t>
            </a:r>
            <a:r>
              <a:rPr lang="zh-CN" altLang="zh-CN" sz="1400" dirty="0">
                <a:solidFill>
                  <a:schemeClr val="tx1">
                    <a:lumMod val="75000"/>
                    <a:lumOff val="25000"/>
                  </a:schemeClr>
                </a:solidFill>
                <a:latin typeface="+mn-lt"/>
                <a:ea typeface="+mn-ea"/>
                <a:cs typeface="+mn-ea"/>
              </a:rPr>
              <a:t>，便于国家和地方医保局工作人员开展日常工作。</a:t>
            </a:r>
          </a:p>
          <a:p>
            <a:pPr marL="342900" indent="-342900">
              <a:lnSpc>
                <a:spcPct val="130000"/>
              </a:lnSpc>
              <a:buClr>
                <a:srgbClr val="182A76"/>
              </a:buClr>
              <a:buFont typeface="Wingdings" panose="05000000000000000000" pitchFamily="2" charset="2"/>
              <a:buChar char="Ø"/>
            </a:pPr>
            <a:r>
              <a:rPr lang="zh-CN" altLang="zh-CN" sz="1400" dirty="0">
                <a:solidFill>
                  <a:schemeClr val="tx1">
                    <a:lumMod val="75000"/>
                    <a:lumOff val="25000"/>
                  </a:schemeClr>
                </a:solidFill>
                <a:latin typeface="+mn-lt"/>
                <a:ea typeface="+mn-ea"/>
                <a:cs typeface="+mn-ea"/>
              </a:rPr>
              <a:t>统一的登录入口是指国家和省级医保局工作人员通过内部统一门户系统实现</a:t>
            </a:r>
            <a:r>
              <a:rPr lang="zh-CN" altLang="zh-CN" sz="1600" dirty="0">
                <a:solidFill>
                  <a:srgbClr val="FF0000"/>
                </a:solidFill>
                <a:latin typeface="+mn-lt"/>
                <a:ea typeface="+mn-ea"/>
                <a:cs typeface="+mn-ea"/>
              </a:rPr>
              <a:t>统一的身份认证和单点登录</a:t>
            </a:r>
            <a:r>
              <a:rPr lang="zh-CN" altLang="zh-CN" sz="1400" dirty="0">
                <a:solidFill>
                  <a:schemeClr val="tx1">
                    <a:lumMod val="75000"/>
                    <a:lumOff val="25000"/>
                  </a:schemeClr>
                </a:solidFill>
                <a:latin typeface="+mn-lt"/>
                <a:ea typeface="+mn-ea"/>
                <a:cs typeface="+mn-ea"/>
              </a:rPr>
              <a:t>。内部统一门户系统根据用户身份分配给用户不同的业务操作权限和查看权限。</a:t>
            </a:r>
          </a:p>
          <a:p>
            <a:pPr marL="342900" indent="-342900">
              <a:lnSpc>
                <a:spcPct val="130000"/>
              </a:lnSpc>
              <a:buClr>
                <a:srgbClr val="182A76"/>
              </a:buClr>
              <a:buFont typeface="Wingdings" panose="05000000000000000000" pitchFamily="2" charset="2"/>
              <a:buChar char="Ø"/>
            </a:pPr>
            <a:r>
              <a:rPr lang="zh-CN" altLang="zh-CN" sz="1400" dirty="0">
                <a:solidFill>
                  <a:schemeClr val="tx1">
                    <a:lumMod val="75000"/>
                    <a:lumOff val="25000"/>
                  </a:schemeClr>
                </a:solidFill>
                <a:latin typeface="+mn-lt"/>
                <a:ea typeface="+mn-ea"/>
                <a:cs typeface="+mn-ea"/>
              </a:rPr>
              <a:t>个人工作台和邮件服务是指通过整合国家医疗保障局医疗保障信息平台各个业务系统的待办、消息、文件等信息，形成统一的</a:t>
            </a:r>
            <a:r>
              <a:rPr lang="zh-CN" altLang="zh-CN" sz="1600" dirty="0">
                <a:solidFill>
                  <a:srgbClr val="FF0000"/>
                </a:solidFill>
                <a:latin typeface="+mn-lt"/>
                <a:ea typeface="+mn-ea"/>
                <a:cs typeface="+mn-ea"/>
              </a:rPr>
              <a:t>消息提醒和文件传递渠道</a:t>
            </a:r>
            <a:r>
              <a:rPr lang="zh-CN" altLang="zh-CN" sz="1400" dirty="0">
                <a:solidFill>
                  <a:schemeClr val="tx1">
                    <a:lumMod val="75000"/>
                    <a:lumOff val="25000"/>
                  </a:schemeClr>
                </a:solidFill>
                <a:latin typeface="+mn-lt"/>
                <a:ea typeface="+mn-ea"/>
                <a:cs typeface="+mn-ea"/>
              </a:rPr>
              <a:t>，便于国家医疗保障局工作人员处理工作信息。</a:t>
            </a:r>
            <a:endParaRPr lang="zh-CN" altLang="en-US" sz="1400"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190613332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信用评价管理</a:t>
            </a:r>
          </a:p>
        </p:txBody>
      </p:sp>
      <p:sp>
        <p:nvSpPr>
          <p:cNvPr id="10" name="矩形 9"/>
          <p:cNvSpPr/>
          <p:nvPr/>
        </p:nvSpPr>
        <p:spPr>
          <a:xfrm>
            <a:off x="661401" y="935849"/>
            <a:ext cx="3655766" cy="572464"/>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系统</a:t>
            </a:r>
            <a:r>
              <a:rPr lang="zh-CN" altLang="en-US" sz="2400" b="1" dirty="0">
                <a:solidFill>
                  <a:schemeClr val="tx1">
                    <a:lumMod val="75000"/>
                    <a:lumOff val="25000"/>
                  </a:schemeClr>
                </a:solidFill>
                <a:latin typeface="+mn-lt"/>
                <a:ea typeface="+mn-ea"/>
                <a:cs typeface="+mn-ea"/>
              </a:rPr>
              <a:t>业务架构</a:t>
            </a:r>
          </a:p>
        </p:txBody>
      </p:sp>
    </p:spTree>
    <p:extLst>
      <p:ext uri="{BB962C8B-B14F-4D97-AF65-F5344CB8AC3E}">
        <p14:creationId xmlns:p14="http://schemas.microsoft.com/office/powerpoint/2010/main" val="395384646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信用评价管理</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功能列表</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348005530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信用评价管理</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总体业务流程</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180573714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跨</a:t>
            </a:r>
            <a:r>
              <a:rPr lang="zh-CN" altLang="en-US" sz="2800" b="1" dirty="0">
                <a:solidFill>
                  <a:schemeClr val="tx1">
                    <a:lumMod val="85000"/>
                    <a:lumOff val="15000"/>
                  </a:schemeClr>
                </a:solidFill>
                <a:latin typeface="+mn-lt"/>
                <a:ea typeface="+mn-ea"/>
                <a:cs typeface="+mn-ea"/>
                <a:sym typeface="+mn-lt"/>
              </a:rPr>
              <a:t>省异地就医管理系统</a:t>
            </a:r>
          </a:p>
        </p:txBody>
      </p:sp>
      <p:sp>
        <p:nvSpPr>
          <p:cNvPr id="10" name="矩形 9"/>
          <p:cNvSpPr/>
          <p:nvPr/>
        </p:nvSpPr>
        <p:spPr>
          <a:xfrm>
            <a:off x="661401" y="935849"/>
            <a:ext cx="1415772" cy="572464"/>
          </a:xfrm>
          <a:prstGeom prst="rect">
            <a:avLst/>
          </a:prstGeom>
        </p:spPr>
        <p:txBody>
          <a:bodyPr wrap="square">
            <a:spAutoFit/>
          </a:bodyPr>
          <a:lstStyle/>
          <a:p>
            <a:pPr>
              <a:lnSpc>
                <a:spcPct val="130000"/>
              </a:lnSpc>
              <a:buClr>
                <a:srgbClr val="C00000"/>
              </a:buClr>
            </a:pPr>
            <a:r>
              <a:rPr lang="zh-CN" altLang="zh-CN" sz="2400" b="1" dirty="0">
                <a:solidFill>
                  <a:schemeClr val="tx1">
                    <a:lumMod val="75000"/>
                    <a:lumOff val="25000"/>
                  </a:schemeClr>
                </a:solidFill>
                <a:latin typeface="+mn-lt"/>
                <a:ea typeface="+mn-ea"/>
                <a:cs typeface="+mn-ea"/>
              </a:rPr>
              <a:t>建设目标</a:t>
            </a:r>
            <a:endParaRPr lang="zh-CN" altLang="en-US" sz="2400" b="1" dirty="0">
              <a:solidFill>
                <a:schemeClr val="tx1">
                  <a:lumMod val="75000"/>
                  <a:lumOff val="25000"/>
                </a:schemeClr>
              </a:solidFill>
              <a:latin typeface="+mn-lt"/>
              <a:ea typeface="+mn-ea"/>
              <a:cs typeface="+mn-ea"/>
            </a:endParaRPr>
          </a:p>
        </p:txBody>
      </p:sp>
      <p:sp>
        <p:nvSpPr>
          <p:cNvPr id="11" name="矩形 10"/>
          <p:cNvSpPr/>
          <p:nvPr/>
        </p:nvSpPr>
        <p:spPr>
          <a:xfrm>
            <a:off x="661401" y="3589108"/>
            <a:ext cx="1415772"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业务描述</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268347577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跨省异地就医管理系统</a:t>
            </a:r>
          </a:p>
        </p:txBody>
      </p:sp>
      <p:sp>
        <p:nvSpPr>
          <p:cNvPr id="10" name="矩形 9"/>
          <p:cNvSpPr/>
          <p:nvPr/>
        </p:nvSpPr>
        <p:spPr>
          <a:xfrm>
            <a:off x="661401" y="935849"/>
            <a:ext cx="3655766" cy="572464"/>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系统</a:t>
            </a:r>
            <a:r>
              <a:rPr lang="zh-CN" altLang="en-US" sz="2400" b="1" dirty="0">
                <a:solidFill>
                  <a:schemeClr val="tx1">
                    <a:lumMod val="75000"/>
                    <a:lumOff val="25000"/>
                  </a:schemeClr>
                </a:solidFill>
                <a:latin typeface="+mn-lt"/>
                <a:ea typeface="+mn-ea"/>
                <a:cs typeface="+mn-ea"/>
              </a:rPr>
              <a:t>业务架构</a:t>
            </a:r>
          </a:p>
        </p:txBody>
      </p:sp>
    </p:spTree>
    <p:extLst>
      <p:ext uri="{BB962C8B-B14F-4D97-AF65-F5344CB8AC3E}">
        <p14:creationId xmlns:p14="http://schemas.microsoft.com/office/powerpoint/2010/main" val="140520871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跨省异地就医管理系统</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功能列表</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177985475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跨省异地就医管理系统</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总体业务流程</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227348126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药品</a:t>
            </a:r>
            <a:r>
              <a:rPr lang="zh-CN" altLang="en-US" sz="2800" b="1" dirty="0">
                <a:solidFill>
                  <a:schemeClr val="tx1">
                    <a:lumMod val="85000"/>
                    <a:lumOff val="15000"/>
                  </a:schemeClr>
                </a:solidFill>
                <a:latin typeface="+mn-lt"/>
                <a:ea typeface="+mn-ea"/>
                <a:cs typeface="+mn-ea"/>
                <a:sym typeface="+mn-lt"/>
              </a:rPr>
              <a:t>和医用耗材招采管理系统</a:t>
            </a:r>
          </a:p>
        </p:txBody>
      </p:sp>
      <p:sp>
        <p:nvSpPr>
          <p:cNvPr id="10" name="矩形 9"/>
          <p:cNvSpPr/>
          <p:nvPr/>
        </p:nvSpPr>
        <p:spPr>
          <a:xfrm>
            <a:off x="661401" y="935849"/>
            <a:ext cx="1415772" cy="572464"/>
          </a:xfrm>
          <a:prstGeom prst="rect">
            <a:avLst/>
          </a:prstGeom>
        </p:spPr>
        <p:txBody>
          <a:bodyPr wrap="square">
            <a:spAutoFit/>
          </a:bodyPr>
          <a:lstStyle/>
          <a:p>
            <a:pPr>
              <a:lnSpc>
                <a:spcPct val="130000"/>
              </a:lnSpc>
              <a:buClr>
                <a:srgbClr val="C00000"/>
              </a:buClr>
            </a:pPr>
            <a:r>
              <a:rPr lang="zh-CN" altLang="zh-CN" sz="2400" b="1" dirty="0">
                <a:solidFill>
                  <a:schemeClr val="tx1">
                    <a:lumMod val="75000"/>
                    <a:lumOff val="25000"/>
                  </a:schemeClr>
                </a:solidFill>
                <a:latin typeface="+mn-lt"/>
                <a:ea typeface="+mn-ea"/>
                <a:cs typeface="+mn-ea"/>
              </a:rPr>
              <a:t>建设目标</a:t>
            </a:r>
            <a:endParaRPr lang="zh-CN" altLang="en-US" sz="2400" b="1" dirty="0">
              <a:solidFill>
                <a:schemeClr val="tx1">
                  <a:lumMod val="75000"/>
                  <a:lumOff val="25000"/>
                </a:schemeClr>
              </a:solidFill>
              <a:latin typeface="+mn-lt"/>
              <a:ea typeface="+mn-ea"/>
              <a:cs typeface="+mn-ea"/>
            </a:endParaRPr>
          </a:p>
        </p:txBody>
      </p:sp>
      <p:sp>
        <p:nvSpPr>
          <p:cNvPr id="11" name="矩形 10"/>
          <p:cNvSpPr/>
          <p:nvPr/>
        </p:nvSpPr>
        <p:spPr>
          <a:xfrm>
            <a:off x="661401" y="3589108"/>
            <a:ext cx="1415772"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业务描述</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95154283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药品和医用耗材招采管理系统</a:t>
            </a:r>
          </a:p>
        </p:txBody>
      </p:sp>
      <p:sp>
        <p:nvSpPr>
          <p:cNvPr id="10" name="矩形 9"/>
          <p:cNvSpPr/>
          <p:nvPr/>
        </p:nvSpPr>
        <p:spPr>
          <a:xfrm>
            <a:off x="661401" y="935849"/>
            <a:ext cx="3655766" cy="572464"/>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系统</a:t>
            </a:r>
            <a:r>
              <a:rPr lang="zh-CN" altLang="en-US" sz="2400" b="1" dirty="0">
                <a:solidFill>
                  <a:schemeClr val="tx1">
                    <a:lumMod val="75000"/>
                    <a:lumOff val="25000"/>
                  </a:schemeClr>
                </a:solidFill>
                <a:latin typeface="+mn-lt"/>
                <a:ea typeface="+mn-ea"/>
                <a:cs typeface="+mn-ea"/>
              </a:rPr>
              <a:t>业务架构</a:t>
            </a:r>
          </a:p>
        </p:txBody>
      </p:sp>
    </p:spTree>
    <p:extLst>
      <p:ext uri="{BB962C8B-B14F-4D97-AF65-F5344CB8AC3E}">
        <p14:creationId xmlns:p14="http://schemas.microsoft.com/office/powerpoint/2010/main" val="189688224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药品和医用耗材招采管理系统</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功能列表</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241047455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内部统一门户系统</a:t>
            </a:r>
            <a:r>
              <a:rPr lang="en-US" altLang="zh-CN" sz="2800" b="1" dirty="0" smtClean="0">
                <a:solidFill>
                  <a:schemeClr val="tx1">
                    <a:lumMod val="85000"/>
                    <a:lumOff val="15000"/>
                  </a:schemeClr>
                </a:solidFill>
                <a:latin typeface="+mn-lt"/>
                <a:ea typeface="+mn-ea"/>
                <a:cs typeface="+mn-ea"/>
                <a:sym typeface="+mn-lt"/>
              </a:rPr>
              <a:t>-</a:t>
            </a:r>
            <a:r>
              <a:rPr lang="zh-CN" altLang="en-US" sz="2800" b="1" dirty="0">
                <a:solidFill>
                  <a:schemeClr val="tx1">
                    <a:lumMod val="85000"/>
                    <a:lumOff val="15000"/>
                  </a:schemeClr>
                </a:solidFill>
                <a:latin typeface="+mn-lt"/>
                <a:ea typeface="+mn-ea"/>
                <a:cs typeface="+mn-ea"/>
                <a:sym typeface="+mn-lt"/>
              </a:rPr>
              <a:t>系统业务</a:t>
            </a:r>
            <a:r>
              <a:rPr lang="zh-CN" altLang="en-US" sz="2800" b="1" dirty="0" smtClean="0">
                <a:solidFill>
                  <a:schemeClr val="tx1">
                    <a:lumMod val="85000"/>
                    <a:lumOff val="15000"/>
                  </a:schemeClr>
                </a:solidFill>
                <a:latin typeface="+mn-lt"/>
                <a:ea typeface="+mn-ea"/>
                <a:cs typeface="+mn-ea"/>
                <a:sym typeface="+mn-lt"/>
              </a:rPr>
              <a:t>架构</a:t>
            </a:r>
            <a:endParaRPr lang="zh-CN" altLang="en-US" sz="2800" b="1" dirty="0">
              <a:solidFill>
                <a:schemeClr val="tx1">
                  <a:lumMod val="85000"/>
                  <a:lumOff val="15000"/>
                </a:schemeClr>
              </a:solidFill>
              <a:latin typeface="+mn-lt"/>
              <a:ea typeface="+mn-ea"/>
              <a:cs typeface="+mn-ea"/>
              <a:sym typeface="+mn-lt"/>
            </a:endParaRPr>
          </a:p>
        </p:txBody>
      </p:sp>
      <p:pic>
        <p:nvPicPr>
          <p:cNvPr id="2" name="图片 1"/>
          <p:cNvPicPr>
            <a:picLocks noChangeAspect="1"/>
          </p:cNvPicPr>
          <p:nvPr/>
        </p:nvPicPr>
        <p:blipFill>
          <a:blip r:embed="rId3"/>
          <a:stretch>
            <a:fillRect/>
          </a:stretch>
        </p:blipFill>
        <p:spPr>
          <a:xfrm>
            <a:off x="2885090" y="799037"/>
            <a:ext cx="6412183" cy="5823563"/>
          </a:xfrm>
          <a:prstGeom prst="rect">
            <a:avLst/>
          </a:prstGeom>
        </p:spPr>
      </p:pic>
    </p:spTree>
    <p:extLst>
      <p:ext uri="{BB962C8B-B14F-4D97-AF65-F5344CB8AC3E}">
        <p14:creationId xmlns:p14="http://schemas.microsoft.com/office/powerpoint/2010/main" val="425477441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药品和医用耗材招采管理系统</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总体业务流程</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328497420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公共</a:t>
            </a:r>
            <a:r>
              <a:rPr lang="zh-CN" altLang="en-US" sz="2800" b="1" dirty="0">
                <a:solidFill>
                  <a:schemeClr val="tx1">
                    <a:lumMod val="85000"/>
                    <a:lumOff val="15000"/>
                  </a:schemeClr>
                </a:solidFill>
                <a:latin typeface="+mn-lt"/>
                <a:ea typeface="+mn-ea"/>
                <a:cs typeface="+mn-ea"/>
                <a:sym typeface="+mn-lt"/>
              </a:rPr>
              <a:t>服务系统业务</a:t>
            </a:r>
          </a:p>
        </p:txBody>
      </p:sp>
      <p:sp>
        <p:nvSpPr>
          <p:cNvPr id="10" name="矩形 9"/>
          <p:cNvSpPr/>
          <p:nvPr/>
        </p:nvSpPr>
        <p:spPr>
          <a:xfrm>
            <a:off x="661401" y="935849"/>
            <a:ext cx="1415772" cy="572464"/>
          </a:xfrm>
          <a:prstGeom prst="rect">
            <a:avLst/>
          </a:prstGeom>
        </p:spPr>
        <p:txBody>
          <a:bodyPr wrap="square">
            <a:spAutoFit/>
          </a:bodyPr>
          <a:lstStyle/>
          <a:p>
            <a:pPr>
              <a:lnSpc>
                <a:spcPct val="130000"/>
              </a:lnSpc>
              <a:buClr>
                <a:srgbClr val="C00000"/>
              </a:buClr>
            </a:pPr>
            <a:r>
              <a:rPr lang="zh-CN" altLang="zh-CN" sz="2400" b="1" dirty="0">
                <a:solidFill>
                  <a:schemeClr val="tx1">
                    <a:lumMod val="75000"/>
                    <a:lumOff val="25000"/>
                  </a:schemeClr>
                </a:solidFill>
                <a:latin typeface="+mn-lt"/>
                <a:ea typeface="+mn-ea"/>
                <a:cs typeface="+mn-ea"/>
              </a:rPr>
              <a:t>建设目标</a:t>
            </a:r>
            <a:endParaRPr lang="zh-CN" altLang="en-US" sz="2400" b="1" dirty="0">
              <a:solidFill>
                <a:schemeClr val="tx1">
                  <a:lumMod val="75000"/>
                  <a:lumOff val="25000"/>
                </a:schemeClr>
              </a:solidFill>
              <a:latin typeface="+mn-lt"/>
              <a:ea typeface="+mn-ea"/>
              <a:cs typeface="+mn-ea"/>
            </a:endParaRPr>
          </a:p>
        </p:txBody>
      </p:sp>
      <p:sp>
        <p:nvSpPr>
          <p:cNvPr id="11" name="矩形 10"/>
          <p:cNvSpPr/>
          <p:nvPr/>
        </p:nvSpPr>
        <p:spPr>
          <a:xfrm>
            <a:off x="661401" y="3589108"/>
            <a:ext cx="1415772"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业务描述</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429472897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公共服务系统业务</a:t>
            </a:r>
          </a:p>
        </p:txBody>
      </p:sp>
      <p:sp>
        <p:nvSpPr>
          <p:cNvPr id="10" name="矩形 9"/>
          <p:cNvSpPr/>
          <p:nvPr/>
        </p:nvSpPr>
        <p:spPr>
          <a:xfrm>
            <a:off x="661401" y="935849"/>
            <a:ext cx="3655766" cy="572464"/>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系统</a:t>
            </a:r>
            <a:r>
              <a:rPr lang="zh-CN" altLang="en-US" sz="2400" b="1" dirty="0">
                <a:solidFill>
                  <a:schemeClr val="tx1">
                    <a:lumMod val="75000"/>
                    <a:lumOff val="25000"/>
                  </a:schemeClr>
                </a:solidFill>
                <a:latin typeface="+mn-lt"/>
                <a:ea typeface="+mn-ea"/>
                <a:cs typeface="+mn-ea"/>
              </a:rPr>
              <a:t>业务架构</a:t>
            </a:r>
          </a:p>
        </p:txBody>
      </p:sp>
    </p:spTree>
    <p:extLst>
      <p:ext uri="{BB962C8B-B14F-4D97-AF65-F5344CB8AC3E}">
        <p14:creationId xmlns:p14="http://schemas.microsoft.com/office/powerpoint/2010/main" val="159906495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公共服务系统业务</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功能列表</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125001432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公共服务系统业务</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总体业务流程</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198033280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基金</a:t>
            </a:r>
            <a:r>
              <a:rPr lang="zh-CN" altLang="en-US" sz="2800" b="1" dirty="0">
                <a:solidFill>
                  <a:schemeClr val="tx1">
                    <a:lumMod val="85000"/>
                    <a:lumOff val="15000"/>
                  </a:schemeClr>
                </a:solidFill>
                <a:latin typeface="+mn-lt"/>
                <a:ea typeface="+mn-ea"/>
                <a:cs typeface="+mn-ea"/>
                <a:sym typeface="+mn-lt"/>
              </a:rPr>
              <a:t>运行及审计监管系统</a:t>
            </a:r>
          </a:p>
        </p:txBody>
      </p:sp>
      <p:sp>
        <p:nvSpPr>
          <p:cNvPr id="10" name="矩形 9"/>
          <p:cNvSpPr/>
          <p:nvPr/>
        </p:nvSpPr>
        <p:spPr>
          <a:xfrm>
            <a:off x="661401" y="935849"/>
            <a:ext cx="1415772" cy="572464"/>
          </a:xfrm>
          <a:prstGeom prst="rect">
            <a:avLst/>
          </a:prstGeom>
        </p:spPr>
        <p:txBody>
          <a:bodyPr wrap="square">
            <a:spAutoFit/>
          </a:bodyPr>
          <a:lstStyle/>
          <a:p>
            <a:pPr>
              <a:lnSpc>
                <a:spcPct val="130000"/>
              </a:lnSpc>
              <a:buClr>
                <a:srgbClr val="C00000"/>
              </a:buClr>
            </a:pPr>
            <a:r>
              <a:rPr lang="zh-CN" altLang="zh-CN" sz="2400" b="1" dirty="0">
                <a:solidFill>
                  <a:schemeClr val="tx1">
                    <a:lumMod val="75000"/>
                    <a:lumOff val="25000"/>
                  </a:schemeClr>
                </a:solidFill>
                <a:latin typeface="+mn-lt"/>
                <a:ea typeface="+mn-ea"/>
                <a:cs typeface="+mn-ea"/>
              </a:rPr>
              <a:t>建设目标</a:t>
            </a:r>
            <a:endParaRPr lang="zh-CN" altLang="en-US" sz="2400" b="1" dirty="0">
              <a:solidFill>
                <a:schemeClr val="tx1">
                  <a:lumMod val="75000"/>
                  <a:lumOff val="25000"/>
                </a:schemeClr>
              </a:solidFill>
              <a:latin typeface="+mn-lt"/>
              <a:ea typeface="+mn-ea"/>
              <a:cs typeface="+mn-ea"/>
            </a:endParaRPr>
          </a:p>
        </p:txBody>
      </p:sp>
      <p:sp>
        <p:nvSpPr>
          <p:cNvPr id="11" name="矩形 10"/>
          <p:cNvSpPr/>
          <p:nvPr/>
        </p:nvSpPr>
        <p:spPr>
          <a:xfrm>
            <a:off x="661401" y="3589108"/>
            <a:ext cx="1415772"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业务描述</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220552409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基金运行及审计监管系统</a:t>
            </a:r>
          </a:p>
        </p:txBody>
      </p:sp>
      <p:sp>
        <p:nvSpPr>
          <p:cNvPr id="10" name="矩形 9"/>
          <p:cNvSpPr/>
          <p:nvPr/>
        </p:nvSpPr>
        <p:spPr>
          <a:xfrm>
            <a:off x="661401" y="935849"/>
            <a:ext cx="3655766" cy="572464"/>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系统</a:t>
            </a:r>
            <a:r>
              <a:rPr lang="zh-CN" altLang="en-US" sz="2400" b="1" dirty="0">
                <a:solidFill>
                  <a:schemeClr val="tx1">
                    <a:lumMod val="75000"/>
                    <a:lumOff val="25000"/>
                  </a:schemeClr>
                </a:solidFill>
                <a:latin typeface="+mn-lt"/>
                <a:ea typeface="+mn-ea"/>
                <a:cs typeface="+mn-ea"/>
              </a:rPr>
              <a:t>业务架构</a:t>
            </a:r>
          </a:p>
        </p:txBody>
      </p:sp>
    </p:spTree>
    <p:extLst>
      <p:ext uri="{BB962C8B-B14F-4D97-AF65-F5344CB8AC3E}">
        <p14:creationId xmlns:p14="http://schemas.microsoft.com/office/powerpoint/2010/main" val="306625853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基金运行及审计监管系统</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功能列表</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145696271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基金运行及审计监管系统</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总体业务流程</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341469846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医疗</a:t>
            </a:r>
            <a:r>
              <a:rPr lang="zh-CN" altLang="en-US" sz="2800" b="1" dirty="0">
                <a:solidFill>
                  <a:schemeClr val="tx1">
                    <a:lumMod val="85000"/>
                    <a:lumOff val="15000"/>
                  </a:schemeClr>
                </a:solidFill>
                <a:latin typeface="+mn-lt"/>
                <a:ea typeface="+mn-ea"/>
                <a:cs typeface="+mn-ea"/>
                <a:sym typeface="+mn-lt"/>
              </a:rPr>
              <a:t>保障智能监管系统</a:t>
            </a:r>
          </a:p>
        </p:txBody>
      </p:sp>
      <p:sp>
        <p:nvSpPr>
          <p:cNvPr id="10" name="矩形 9"/>
          <p:cNvSpPr/>
          <p:nvPr/>
        </p:nvSpPr>
        <p:spPr>
          <a:xfrm>
            <a:off x="661401" y="935849"/>
            <a:ext cx="1415772" cy="572464"/>
          </a:xfrm>
          <a:prstGeom prst="rect">
            <a:avLst/>
          </a:prstGeom>
        </p:spPr>
        <p:txBody>
          <a:bodyPr wrap="square">
            <a:spAutoFit/>
          </a:bodyPr>
          <a:lstStyle/>
          <a:p>
            <a:pPr>
              <a:lnSpc>
                <a:spcPct val="130000"/>
              </a:lnSpc>
              <a:buClr>
                <a:srgbClr val="C00000"/>
              </a:buClr>
            </a:pPr>
            <a:r>
              <a:rPr lang="zh-CN" altLang="zh-CN" sz="2400" b="1" dirty="0">
                <a:solidFill>
                  <a:schemeClr val="tx1">
                    <a:lumMod val="75000"/>
                    <a:lumOff val="25000"/>
                  </a:schemeClr>
                </a:solidFill>
                <a:latin typeface="+mn-lt"/>
                <a:ea typeface="+mn-ea"/>
                <a:cs typeface="+mn-ea"/>
              </a:rPr>
              <a:t>建设目标</a:t>
            </a:r>
            <a:endParaRPr lang="zh-CN" altLang="en-US" sz="2400" b="1" dirty="0">
              <a:solidFill>
                <a:schemeClr val="tx1">
                  <a:lumMod val="75000"/>
                  <a:lumOff val="25000"/>
                </a:schemeClr>
              </a:solidFill>
              <a:latin typeface="+mn-lt"/>
              <a:ea typeface="+mn-ea"/>
              <a:cs typeface="+mn-ea"/>
            </a:endParaRPr>
          </a:p>
        </p:txBody>
      </p:sp>
      <p:sp>
        <p:nvSpPr>
          <p:cNvPr id="11" name="矩形 10"/>
          <p:cNvSpPr/>
          <p:nvPr/>
        </p:nvSpPr>
        <p:spPr>
          <a:xfrm>
            <a:off x="661401" y="3589108"/>
            <a:ext cx="1415772"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业务描述</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414848283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内部</a:t>
            </a:r>
            <a:r>
              <a:rPr lang="zh-CN" altLang="en-US" sz="2800" b="1" dirty="0">
                <a:solidFill>
                  <a:schemeClr val="tx1">
                    <a:lumMod val="85000"/>
                    <a:lumOff val="15000"/>
                  </a:schemeClr>
                </a:solidFill>
                <a:latin typeface="+mn-lt"/>
                <a:ea typeface="+mn-ea"/>
                <a:cs typeface="+mn-ea"/>
                <a:sym typeface="+mn-lt"/>
              </a:rPr>
              <a:t>统一门户</a:t>
            </a:r>
            <a:r>
              <a:rPr lang="zh-CN" altLang="en-US" sz="2800" b="1" dirty="0" smtClean="0">
                <a:solidFill>
                  <a:schemeClr val="tx1">
                    <a:lumMod val="85000"/>
                    <a:lumOff val="15000"/>
                  </a:schemeClr>
                </a:solidFill>
                <a:latin typeface="+mn-lt"/>
                <a:ea typeface="+mn-ea"/>
                <a:cs typeface="+mn-ea"/>
                <a:sym typeface="+mn-lt"/>
              </a:rPr>
              <a:t>系统</a:t>
            </a:r>
            <a:r>
              <a:rPr lang="en-US" altLang="zh-CN" sz="2800" b="1" dirty="0" smtClean="0">
                <a:solidFill>
                  <a:schemeClr val="tx1">
                    <a:lumMod val="85000"/>
                    <a:lumOff val="15000"/>
                  </a:schemeClr>
                </a:solidFill>
                <a:latin typeface="+mn-lt"/>
                <a:ea typeface="+mn-ea"/>
                <a:cs typeface="+mn-ea"/>
                <a:sym typeface="+mn-lt"/>
              </a:rPr>
              <a:t>-</a:t>
            </a:r>
            <a:r>
              <a:rPr lang="zh-CN" altLang="en-US" sz="2800" b="1" dirty="0">
                <a:solidFill>
                  <a:schemeClr val="tx1">
                    <a:lumMod val="85000"/>
                    <a:lumOff val="15000"/>
                  </a:schemeClr>
                </a:solidFill>
                <a:latin typeface="+mn-lt"/>
                <a:ea typeface="+mn-ea"/>
                <a:cs typeface="+mn-ea"/>
                <a:sym typeface="+mn-lt"/>
              </a:rPr>
              <a:t>功能列表</a:t>
            </a:r>
          </a:p>
        </p:txBody>
      </p:sp>
      <p:graphicFrame>
        <p:nvGraphicFramePr>
          <p:cNvPr id="2" name="表格 1"/>
          <p:cNvGraphicFramePr>
            <a:graphicFrameLocks noGrp="1"/>
          </p:cNvGraphicFramePr>
          <p:nvPr>
            <p:extLst>
              <p:ext uri="{D42A27DB-BD31-4B8C-83A1-F6EECF244321}">
                <p14:modId xmlns:p14="http://schemas.microsoft.com/office/powerpoint/2010/main" val="609892843"/>
              </p:ext>
            </p:extLst>
          </p:nvPr>
        </p:nvGraphicFramePr>
        <p:xfrm>
          <a:off x="590185" y="665773"/>
          <a:ext cx="11121553" cy="6147592"/>
        </p:xfrm>
        <a:graphic>
          <a:graphicData uri="http://schemas.openxmlformats.org/drawingml/2006/table">
            <a:tbl>
              <a:tblPr firstRow="1" firstCol="1" bandRow="1">
                <a:tableStyleId>{5C22544A-7EE6-4342-B048-85BDC9FD1C3A}</a:tableStyleId>
              </a:tblPr>
              <a:tblGrid>
                <a:gridCol w="1600182"/>
                <a:gridCol w="1799772"/>
                <a:gridCol w="7721599"/>
              </a:tblGrid>
              <a:tr h="263183">
                <a:tc>
                  <a:txBody>
                    <a:bodyPr/>
                    <a:lstStyle/>
                    <a:p>
                      <a:pPr marL="0" indent="0" algn="ctr">
                        <a:lnSpc>
                          <a:spcPct val="100000"/>
                        </a:lnSpc>
                        <a:spcBef>
                          <a:spcPts val="0"/>
                        </a:spcBef>
                        <a:spcAft>
                          <a:spcPts val="0"/>
                        </a:spcAft>
                      </a:pPr>
                      <a:r>
                        <a:rPr lang="zh-CN" sz="1200" kern="0" dirty="0">
                          <a:effectLst/>
                          <a:latin typeface="+mj-ea"/>
                          <a:ea typeface="+mj-ea"/>
                        </a:rPr>
                        <a:t>一级功能</a:t>
                      </a:r>
                      <a:endParaRPr lang="zh-CN" sz="1200" kern="100" dirty="0">
                        <a:solidFill>
                          <a:srgbClr val="000000"/>
                        </a:solidFill>
                        <a:effectLst/>
                        <a:latin typeface="+mj-ea"/>
                        <a:ea typeface="+mj-ea"/>
                        <a:cs typeface="Times New Roman" panose="02020603050405020304" pitchFamily="18" charset="0"/>
                      </a:endParaRPr>
                    </a:p>
                  </a:txBody>
                  <a:tcPr marL="17063" marR="17063" marT="0" marB="0" anchor="ctr"/>
                </a:tc>
                <a:tc>
                  <a:txBody>
                    <a:bodyPr/>
                    <a:lstStyle/>
                    <a:p>
                      <a:pPr marL="0" indent="0" algn="ctr">
                        <a:lnSpc>
                          <a:spcPct val="100000"/>
                        </a:lnSpc>
                        <a:spcBef>
                          <a:spcPts val="0"/>
                        </a:spcBef>
                        <a:spcAft>
                          <a:spcPts val="0"/>
                        </a:spcAft>
                      </a:pPr>
                      <a:r>
                        <a:rPr lang="zh-CN" sz="1200" kern="0" dirty="0">
                          <a:effectLst/>
                          <a:latin typeface="+mj-ea"/>
                          <a:ea typeface="+mj-ea"/>
                        </a:rPr>
                        <a:t>二级功能</a:t>
                      </a:r>
                      <a:endParaRPr lang="zh-CN" sz="1200" kern="100" dirty="0">
                        <a:solidFill>
                          <a:srgbClr val="000000"/>
                        </a:solidFill>
                        <a:effectLst/>
                        <a:latin typeface="+mj-ea"/>
                        <a:ea typeface="+mj-ea"/>
                        <a:cs typeface="Times New Roman" panose="02020603050405020304" pitchFamily="18" charset="0"/>
                      </a:endParaRPr>
                    </a:p>
                  </a:txBody>
                  <a:tcPr marL="17063" marR="17063" marT="0" marB="0" anchor="ctr"/>
                </a:tc>
                <a:tc>
                  <a:txBody>
                    <a:bodyPr/>
                    <a:lstStyle/>
                    <a:p>
                      <a:pPr marL="0" indent="0" algn="ctr">
                        <a:lnSpc>
                          <a:spcPct val="100000"/>
                        </a:lnSpc>
                        <a:spcBef>
                          <a:spcPts val="0"/>
                        </a:spcBef>
                        <a:spcAft>
                          <a:spcPts val="0"/>
                        </a:spcAft>
                      </a:pPr>
                      <a:r>
                        <a:rPr lang="zh-CN" sz="1200" kern="0" dirty="0">
                          <a:effectLst/>
                          <a:latin typeface="+mj-ea"/>
                          <a:ea typeface="+mj-ea"/>
                        </a:rPr>
                        <a:t>说明</a:t>
                      </a:r>
                      <a:endParaRPr lang="zh-CN" sz="1200" kern="100" dirty="0">
                        <a:solidFill>
                          <a:srgbClr val="000000"/>
                        </a:solidFill>
                        <a:effectLst/>
                        <a:latin typeface="+mj-ea"/>
                        <a:ea typeface="+mj-ea"/>
                        <a:cs typeface="Times New Roman" panose="02020603050405020304" pitchFamily="18" charset="0"/>
                      </a:endParaRPr>
                    </a:p>
                  </a:txBody>
                  <a:tcPr marL="17063" marR="17063" marT="0" marB="0" anchor="ctr"/>
                </a:tc>
              </a:tr>
              <a:tr h="548939">
                <a:tc rowSpan="2">
                  <a:txBody>
                    <a:bodyPr/>
                    <a:lstStyle/>
                    <a:p>
                      <a:pPr marL="0" indent="0" algn="ctr">
                        <a:lnSpc>
                          <a:spcPct val="100000"/>
                        </a:lnSpc>
                        <a:spcBef>
                          <a:spcPts val="0"/>
                        </a:spcBef>
                        <a:spcAft>
                          <a:spcPts val="0"/>
                        </a:spcAft>
                      </a:pPr>
                      <a:r>
                        <a:rPr lang="zh-CN" sz="1050" kern="0" dirty="0">
                          <a:effectLst/>
                          <a:latin typeface="+mj-ea"/>
                          <a:ea typeface="+mj-ea"/>
                        </a:rPr>
                        <a:t>消息推送和文件服务</a:t>
                      </a:r>
                      <a:endParaRPr lang="zh-CN" sz="1050" kern="100" dirty="0">
                        <a:solidFill>
                          <a:srgbClr val="000000"/>
                        </a:solidFill>
                        <a:effectLst/>
                        <a:latin typeface="+mj-ea"/>
                        <a:ea typeface="+mj-ea"/>
                        <a:cs typeface="Times New Roman" panose="02020603050405020304" pitchFamily="18" charset="0"/>
                      </a:endParaRPr>
                    </a:p>
                  </a:txBody>
                  <a:tcPr marL="17063" marR="17063" marT="0" marB="0" anchor="ctr"/>
                </a:tc>
                <a:tc>
                  <a:txBody>
                    <a:bodyPr/>
                    <a:lstStyle/>
                    <a:p>
                      <a:pPr marL="0" indent="0" algn="ctr">
                        <a:lnSpc>
                          <a:spcPct val="100000"/>
                        </a:lnSpc>
                        <a:spcBef>
                          <a:spcPts val="0"/>
                        </a:spcBef>
                        <a:spcAft>
                          <a:spcPts val="0"/>
                        </a:spcAft>
                      </a:pPr>
                      <a:r>
                        <a:rPr lang="zh-CN" sz="1050" kern="0" dirty="0">
                          <a:effectLst/>
                          <a:latin typeface="+mj-ea"/>
                          <a:ea typeface="+mj-ea"/>
                        </a:rPr>
                        <a:t>消息推送</a:t>
                      </a:r>
                      <a:endParaRPr lang="zh-CN" sz="1050" kern="100" dirty="0">
                        <a:solidFill>
                          <a:srgbClr val="000000"/>
                        </a:solidFill>
                        <a:effectLst/>
                        <a:latin typeface="+mj-ea"/>
                        <a:ea typeface="+mj-ea"/>
                        <a:cs typeface="Times New Roman" panose="02020603050405020304" pitchFamily="18" charset="0"/>
                      </a:endParaRPr>
                    </a:p>
                  </a:txBody>
                  <a:tcPr marL="17063" marR="17063" marT="0" marB="0" anchor="ctr"/>
                </a:tc>
                <a:tc>
                  <a:txBody>
                    <a:bodyPr/>
                    <a:lstStyle/>
                    <a:p>
                      <a:pPr marL="0" indent="0" algn="l">
                        <a:lnSpc>
                          <a:spcPct val="100000"/>
                        </a:lnSpc>
                        <a:spcBef>
                          <a:spcPts val="0"/>
                        </a:spcBef>
                        <a:spcAft>
                          <a:spcPts val="0"/>
                        </a:spcAft>
                      </a:pPr>
                      <a:r>
                        <a:rPr lang="zh-CN" sz="1000" kern="0" dirty="0">
                          <a:effectLst/>
                          <a:latin typeface="+mj-ea"/>
                          <a:ea typeface="+mj-ea"/>
                        </a:rPr>
                        <a:t>消息推送：</a:t>
                      </a:r>
                      <a:endParaRPr lang="zh-CN" sz="1000" kern="100" dirty="0">
                        <a:effectLst/>
                        <a:latin typeface="+mj-ea"/>
                        <a:ea typeface="+mj-ea"/>
                      </a:endParaRPr>
                    </a:p>
                    <a:p>
                      <a:pPr marL="0" lvl="0" indent="0" algn="l">
                        <a:lnSpc>
                          <a:spcPct val="100000"/>
                        </a:lnSpc>
                        <a:spcBef>
                          <a:spcPts val="0"/>
                        </a:spcBef>
                        <a:spcAft>
                          <a:spcPts val="0"/>
                        </a:spcAft>
                        <a:buFont typeface="+mj-lt"/>
                        <a:buAutoNum type="arabicPeriod"/>
                      </a:pPr>
                      <a:r>
                        <a:rPr lang="zh-CN" sz="1000" kern="100" dirty="0">
                          <a:effectLst/>
                          <a:latin typeface="+mj-ea"/>
                          <a:ea typeface="+mj-ea"/>
                        </a:rPr>
                        <a:t>对消息可进行消息模板编辑、消息编辑、消息的历史检索；</a:t>
                      </a:r>
                    </a:p>
                    <a:p>
                      <a:pPr marL="0" lvl="0" indent="0" algn="l">
                        <a:lnSpc>
                          <a:spcPct val="100000"/>
                        </a:lnSpc>
                        <a:spcBef>
                          <a:spcPts val="0"/>
                        </a:spcBef>
                        <a:spcAft>
                          <a:spcPts val="0"/>
                        </a:spcAft>
                        <a:buFont typeface="+mj-lt"/>
                        <a:buAutoNum type="arabicPeriod"/>
                      </a:pPr>
                      <a:r>
                        <a:rPr lang="zh-CN" sz="1000" kern="100" dirty="0">
                          <a:effectLst/>
                          <a:latin typeface="+mj-ea"/>
                          <a:ea typeface="+mj-ea"/>
                        </a:rPr>
                        <a:t>可进行消息的群发、点对点发送</a:t>
                      </a:r>
                    </a:p>
                    <a:p>
                      <a:pPr marL="0" lvl="0" indent="0" algn="l">
                        <a:lnSpc>
                          <a:spcPct val="100000"/>
                        </a:lnSpc>
                        <a:spcBef>
                          <a:spcPts val="0"/>
                        </a:spcBef>
                        <a:spcAft>
                          <a:spcPts val="0"/>
                        </a:spcAft>
                        <a:buFont typeface="+mj-lt"/>
                        <a:buAutoNum type="arabicPeriod"/>
                      </a:pPr>
                      <a:r>
                        <a:rPr lang="zh-CN" sz="1000" kern="100" dirty="0">
                          <a:effectLst/>
                          <a:latin typeface="+mj-ea"/>
                          <a:ea typeface="+mj-ea"/>
                        </a:rPr>
                        <a:t>可根据机构、组织进行消息发送</a:t>
                      </a:r>
                      <a:endParaRPr lang="zh-CN" sz="1000" kern="100" dirty="0">
                        <a:effectLst/>
                        <a:latin typeface="+mj-ea"/>
                        <a:ea typeface="+mj-ea"/>
                        <a:cs typeface="Times New Roman" panose="02020603050405020304" pitchFamily="18" charset="0"/>
                      </a:endParaRPr>
                    </a:p>
                  </a:txBody>
                  <a:tcPr marL="17063" marR="17063" marT="0" marB="0" anchor="ctr"/>
                </a:tc>
              </a:tr>
              <a:tr h="411704">
                <a:tc vMerge="1">
                  <a:txBody>
                    <a:bodyPr/>
                    <a:lstStyle/>
                    <a:p>
                      <a:endParaRPr lang="zh-CN" altLang="en-US"/>
                    </a:p>
                  </a:txBody>
                  <a:tcPr/>
                </a:tc>
                <a:tc>
                  <a:txBody>
                    <a:bodyPr/>
                    <a:lstStyle/>
                    <a:p>
                      <a:pPr marL="0" indent="0" algn="ctr">
                        <a:lnSpc>
                          <a:spcPct val="100000"/>
                        </a:lnSpc>
                        <a:spcBef>
                          <a:spcPts val="0"/>
                        </a:spcBef>
                        <a:spcAft>
                          <a:spcPts val="0"/>
                        </a:spcAft>
                      </a:pPr>
                      <a:r>
                        <a:rPr lang="zh-CN" sz="1050" kern="0">
                          <a:effectLst/>
                          <a:latin typeface="+mj-ea"/>
                          <a:ea typeface="+mj-ea"/>
                        </a:rPr>
                        <a:t>文件服务</a:t>
                      </a:r>
                      <a:endParaRPr lang="zh-CN" sz="1050" kern="100">
                        <a:solidFill>
                          <a:srgbClr val="000000"/>
                        </a:solidFill>
                        <a:effectLst/>
                        <a:latin typeface="+mj-ea"/>
                        <a:ea typeface="+mj-ea"/>
                        <a:cs typeface="Times New Roman" panose="02020603050405020304" pitchFamily="18" charset="0"/>
                      </a:endParaRPr>
                    </a:p>
                  </a:txBody>
                  <a:tcPr marL="17063" marR="17063" marT="0" marB="0" anchor="ctr"/>
                </a:tc>
                <a:tc>
                  <a:txBody>
                    <a:bodyPr/>
                    <a:lstStyle/>
                    <a:p>
                      <a:pPr marL="0" lvl="0" indent="0" algn="l">
                        <a:lnSpc>
                          <a:spcPct val="100000"/>
                        </a:lnSpc>
                        <a:spcBef>
                          <a:spcPts val="0"/>
                        </a:spcBef>
                        <a:spcAft>
                          <a:spcPts val="0"/>
                        </a:spcAft>
                        <a:buFont typeface="+mj-lt"/>
                        <a:buAutoNum type="arabicPeriod"/>
                      </a:pPr>
                      <a:r>
                        <a:rPr lang="zh-CN" sz="1000" kern="100" dirty="0">
                          <a:effectLst/>
                          <a:latin typeface="+mj-ea"/>
                          <a:ea typeface="+mj-ea"/>
                        </a:rPr>
                        <a:t>通过选择需要发送的文件，进行群发、点对待你发送；</a:t>
                      </a:r>
                    </a:p>
                    <a:p>
                      <a:pPr marL="0" lvl="0" indent="0" algn="l">
                        <a:lnSpc>
                          <a:spcPct val="100000"/>
                        </a:lnSpc>
                        <a:spcBef>
                          <a:spcPts val="0"/>
                        </a:spcBef>
                        <a:spcAft>
                          <a:spcPts val="0"/>
                        </a:spcAft>
                        <a:buFont typeface="+mj-lt"/>
                        <a:buAutoNum type="arabicPeriod"/>
                      </a:pPr>
                      <a:r>
                        <a:rPr lang="zh-CN" sz="1000" kern="100" dirty="0">
                          <a:effectLst/>
                          <a:latin typeface="+mj-ea"/>
                          <a:ea typeface="+mj-ea"/>
                        </a:rPr>
                        <a:t>可对文件进行检索，以及对文件按内容进行检索；</a:t>
                      </a:r>
                    </a:p>
                    <a:p>
                      <a:pPr marL="0" lvl="0" indent="0" algn="l">
                        <a:lnSpc>
                          <a:spcPct val="100000"/>
                        </a:lnSpc>
                        <a:spcBef>
                          <a:spcPts val="0"/>
                        </a:spcBef>
                        <a:spcAft>
                          <a:spcPts val="0"/>
                        </a:spcAft>
                        <a:buFont typeface="+mj-lt"/>
                        <a:buAutoNum type="arabicPeriod"/>
                      </a:pPr>
                      <a:r>
                        <a:rPr lang="zh-CN" sz="1000" kern="100" dirty="0">
                          <a:effectLst/>
                          <a:latin typeface="+mj-ea"/>
                          <a:ea typeface="+mj-ea"/>
                        </a:rPr>
                        <a:t>通过文件，可以实现文件或批量文件的上传、下载；</a:t>
                      </a:r>
                      <a:endParaRPr lang="zh-CN" sz="1000" kern="100" dirty="0">
                        <a:effectLst/>
                        <a:latin typeface="+mj-ea"/>
                        <a:ea typeface="+mj-ea"/>
                        <a:cs typeface="Times New Roman" panose="02020603050405020304" pitchFamily="18" charset="0"/>
                      </a:endParaRPr>
                    </a:p>
                  </a:txBody>
                  <a:tcPr marL="17063" marR="17063" marT="0" marB="0" anchor="ctr"/>
                </a:tc>
              </a:tr>
              <a:tr h="144096">
                <a:tc rowSpan="3">
                  <a:txBody>
                    <a:bodyPr/>
                    <a:lstStyle/>
                    <a:p>
                      <a:pPr marL="0" indent="0" algn="ctr">
                        <a:lnSpc>
                          <a:spcPct val="100000"/>
                        </a:lnSpc>
                        <a:spcBef>
                          <a:spcPts val="0"/>
                        </a:spcBef>
                        <a:spcAft>
                          <a:spcPts val="0"/>
                        </a:spcAft>
                      </a:pPr>
                      <a:r>
                        <a:rPr lang="zh-CN" sz="1050" kern="0" dirty="0">
                          <a:effectLst/>
                          <a:latin typeface="+mj-ea"/>
                          <a:ea typeface="+mj-ea"/>
                        </a:rPr>
                        <a:t>邮件服务管理</a:t>
                      </a:r>
                      <a:endParaRPr lang="zh-CN" sz="1050" kern="100" dirty="0">
                        <a:solidFill>
                          <a:srgbClr val="000000"/>
                        </a:solidFill>
                        <a:effectLst/>
                        <a:latin typeface="+mj-ea"/>
                        <a:ea typeface="+mj-ea"/>
                        <a:cs typeface="Times New Roman" panose="02020603050405020304" pitchFamily="18" charset="0"/>
                      </a:endParaRPr>
                    </a:p>
                  </a:txBody>
                  <a:tcPr marL="17063" marR="17063" marT="0" marB="0" anchor="ctr"/>
                </a:tc>
                <a:tc>
                  <a:txBody>
                    <a:bodyPr/>
                    <a:lstStyle/>
                    <a:p>
                      <a:pPr marL="0" indent="0" algn="ctr">
                        <a:lnSpc>
                          <a:spcPct val="100000"/>
                        </a:lnSpc>
                        <a:spcBef>
                          <a:spcPts val="0"/>
                        </a:spcBef>
                        <a:spcAft>
                          <a:spcPts val="0"/>
                        </a:spcAft>
                      </a:pPr>
                      <a:r>
                        <a:rPr lang="zh-CN" sz="1050" kern="0">
                          <a:effectLst/>
                          <a:latin typeface="+mj-ea"/>
                          <a:ea typeface="+mj-ea"/>
                        </a:rPr>
                        <a:t>邮件发送</a:t>
                      </a:r>
                      <a:endParaRPr lang="zh-CN" sz="1050" kern="100">
                        <a:solidFill>
                          <a:srgbClr val="000000"/>
                        </a:solidFill>
                        <a:effectLst/>
                        <a:latin typeface="+mj-ea"/>
                        <a:ea typeface="+mj-ea"/>
                        <a:cs typeface="Times New Roman" panose="02020603050405020304" pitchFamily="18" charset="0"/>
                      </a:endParaRPr>
                    </a:p>
                  </a:txBody>
                  <a:tcPr marL="17063" marR="17063" marT="0" marB="0" anchor="ctr"/>
                </a:tc>
                <a:tc rowSpan="3">
                  <a:txBody>
                    <a:bodyPr/>
                    <a:lstStyle/>
                    <a:p>
                      <a:pPr marL="0" indent="0" algn="l">
                        <a:lnSpc>
                          <a:spcPct val="100000"/>
                        </a:lnSpc>
                        <a:spcBef>
                          <a:spcPts val="0"/>
                        </a:spcBef>
                        <a:spcAft>
                          <a:spcPts val="0"/>
                        </a:spcAft>
                      </a:pPr>
                      <a:r>
                        <a:rPr lang="zh-CN" sz="1000" kern="0" dirty="0">
                          <a:effectLst/>
                          <a:latin typeface="+mj-ea"/>
                          <a:ea typeface="+mj-ea"/>
                        </a:rPr>
                        <a:t>通过邮件服务，为局本级工作人员和省级医保工作人员提供信件、单据、资料等电子信息的传递服务</a:t>
                      </a:r>
                      <a:endParaRPr lang="zh-CN" sz="1000" kern="100" dirty="0">
                        <a:solidFill>
                          <a:srgbClr val="000000"/>
                        </a:solidFill>
                        <a:effectLst/>
                        <a:latin typeface="+mj-ea"/>
                        <a:ea typeface="+mj-ea"/>
                        <a:cs typeface="Times New Roman" panose="02020603050405020304" pitchFamily="18" charset="0"/>
                      </a:endParaRPr>
                    </a:p>
                  </a:txBody>
                  <a:tcPr marL="17063" marR="17063" marT="0" marB="0" anchor="ctr"/>
                </a:tc>
              </a:tr>
              <a:tr h="144096">
                <a:tc vMerge="1">
                  <a:txBody>
                    <a:bodyPr/>
                    <a:lstStyle/>
                    <a:p>
                      <a:endParaRPr lang="zh-CN" altLang="en-US"/>
                    </a:p>
                  </a:txBody>
                  <a:tcPr/>
                </a:tc>
                <a:tc>
                  <a:txBody>
                    <a:bodyPr/>
                    <a:lstStyle/>
                    <a:p>
                      <a:pPr marL="0" indent="0" algn="ctr">
                        <a:lnSpc>
                          <a:spcPct val="100000"/>
                        </a:lnSpc>
                        <a:spcBef>
                          <a:spcPts val="0"/>
                        </a:spcBef>
                        <a:spcAft>
                          <a:spcPts val="0"/>
                        </a:spcAft>
                      </a:pPr>
                      <a:r>
                        <a:rPr lang="zh-CN" sz="1050" kern="0">
                          <a:effectLst/>
                          <a:latin typeface="+mj-ea"/>
                          <a:ea typeface="+mj-ea"/>
                        </a:rPr>
                        <a:t>邮件接收</a:t>
                      </a:r>
                      <a:endParaRPr lang="zh-CN" sz="1050" kern="100">
                        <a:solidFill>
                          <a:srgbClr val="000000"/>
                        </a:solidFill>
                        <a:effectLst/>
                        <a:latin typeface="+mj-ea"/>
                        <a:ea typeface="+mj-ea"/>
                        <a:cs typeface="Times New Roman" panose="02020603050405020304" pitchFamily="18" charset="0"/>
                      </a:endParaRPr>
                    </a:p>
                  </a:txBody>
                  <a:tcPr marL="17063" marR="17063" marT="0" marB="0" anchor="ctr"/>
                </a:tc>
                <a:tc vMerge="1">
                  <a:txBody>
                    <a:bodyPr/>
                    <a:lstStyle/>
                    <a:p>
                      <a:endParaRPr lang="zh-CN" altLang="en-US"/>
                    </a:p>
                  </a:txBody>
                  <a:tcPr/>
                </a:tc>
              </a:tr>
              <a:tr h="144096">
                <a:tc vMerge="1">
                  <a:txBody>
                    <a:bodyPr/>
                    <a:lstStyle/>
                    <a:p>
                      <a:endParaRPr lang="zh-CN" altLang="en-US"/>
                    </a:p>
                  </a:txBody>
                  <a:tcPr/>
                </a:tc>
                <a:tc>
                  <a:txBody>
                    <a:bodyPr/>
                    <a:lstStyle/>
                    <a:p>
                      <a:pPr marL="0" indent="0" algn="ctr">
                        <a:lnSpc>
                          <a:spcPct val="100000"/>
                        </a:lnSpc>
                        <a:spcBef>
                          <a:spcPts val="0"/>
                        </a:spcBef>
                        <a:spcAft>
                          <a:spcPts val="0"/>
                        </a:spcAft>
                      </a:pPr>
                      <a:r>
                        <a:rPr lang="zh-CN" sz="1050" kern="0">
                          <a:effectLst/>
                          <a:latin typeface="+mj-ea"/>
                          <a:ea typeface="+mj-ea"/>
                        </a:rPr>
                        <a:t>邮件归档</a:t>
                      </a:r>
                      <a:endParaRPr lang="zh-CN" sz="1050" kern="100">
                        <a:solidFill>
                          <a:srgbClr val="000000"/>
                        </a:solidFill>
                        <a:effectLst/>
                        <a:latin typeface="+mj-ea"/>
                        <a:ea typeface="+mj-ea"/>
                        <a:cs typeface="Times New Roman" panose="02020603050405020304" pitchFamily="18" charset="0"/>
                      </a:endParaRPr>
                    </a:p>
                  </a:txBody>
                  <a:tcPr marL="17063" marR="17063" marT="0" marB="0" anchor="ctr"/>
                </a:tc>
                <a:tc vMerge="1">
                  <a:txBody>
                    <a:bodyPr/>
                    <a:lstStyle/>
                    <a:p>
                      <a:endParaRPr lang="zh-CN" altLang="en-US"/>
                    </a:p>
                  </a:txBody>
                  <a:tcPr/>
                </a:tc>
              </a:tr>
              <a:tr h="177029">
                <a:tc>
                  <a:txBody>
                    <a:bodyPr/>
                    <a:lstStyle/>
                    <a:p>
                      <a:pPr marL="0" indent="0" algn="ctr">
                        <a:lnSpc>
                          <a:spcPct val="100000"/>
                        </a:lnSpc>
                        <a:spcBef>
                          <a:spcPts val="0"/>
                        </a:spcBef>
                        <a:spcAft>
                          <a:spcPts val="0"/>
                        </a:spcAft>
                      </a:pPr>
                      <a:r>
                        <a:rPr lang="zh-CN" sz="1050" kern="0" dirty="0">
                          <a:effectLst/>
                          <a:latin typeface="+mj-ea"/>
                          <a:ea typeface="+mj-ea"/>
                        </a:rPr>
                        <a:t>统一工作流程管理</a:t>
                      </a:r>
                      <a:endParaRPr lang="zh-CN" sz="1050" kern="100" dirty="0">
                        <a:solidFill>
                          <a:srgbClr val="000000"/>
                        </a:solidFill>
                        <a:effectLst/>
                        <a:latin typeface="+mj-ea"/>
                        <a:ea typeface="+mj-ea"/>
                        <a:cs typeface="Times New Roman" panose="02020603050405020304" pitchFamily="18" charset="0"/>
                      </a:endParaRPr>
                    </a:p>
                  </a:txBody>
                  <a:tcPr marL="17063" marR="17063" marT="0" marB="0" anchor="ctr"/>
                </a:tc>
                <a:tc>
                  <a:txBody>
                    <a:bodyPr/>
                    <a:lstStyle/>
                    <a:p>
                      <a:pPr marL="0" indent="0" algn="ctr">
                        <a:lnSpc>
                          <a:spcPct val="100000"/>
                        </a:lnSpc>
                        <a:spcBef>
                          <a:spcPts val="0"/>
                        </a:spcBef>
                        <a:spcAft>
                          <a:spcPts val="0"/>
                        </a:spcAft>
                      </a:pPr>
                      <a:r>
                        <a:rPr lang="zh-CN" sz="1050" kern="0">
                          <a:effectLst/>
                          <a:latin typeface="+mj-ea"/>
                          <a:ea typeface="+mj-ea"/>
                        </a:rPr>
                        <a:t>统一工作流程管理</a:t>
                      </a:r>
                      <a:endParaRPr lang="zh-CN" sz="1050" kern="100">
                        <a:solidFill>
                          <a:srgbClr val="000000"/>
                        </a:solidFill>
                        <a:effectLst/>
                        <a:latin typeface="+mj-ea"/>
                        <a:ea typeface="+mj-ea"/>
                        <a:cs typeface="Times New Roman" panose="02020603050405020304" pitchFamily="18" charset="0"/>
                      </a:endParaRPr>
                    </a:p>
                  </a:txBody>
                  <a:tcPr marL="17063" marR="17063" marT="0" marB="0" anchor="ctr"/>
                </a:tc>
                <a:tc>
                  <a:txBody>
                    <a:bodyPr/>
                    <a:lstStyle/>
                    <a:p>
                      <a:pPr marL="0" indent="0" algn="l">
                        <a:lnSpc>
                          <a:spcPct val="100000"/>
                        </a:lnSpc>
                        <a:spcBef>
                          <a:spcPts val="0"/>
                        </a:spcBef>
                        <a:spcAft>
                          <a:spcPts val="0"/>
                        </a:spcAft>
                      </a:pPr>
                      <a:r>
                        <a:rPr lang="zh-CN" sz="1000" kern="0">
                          <a:effectLst/>
                          <a:latin typeface="+mj-ea"/>
                          <a:ea typeface="+mj-ea"/>
                        </a:rPr>
                        <a:t>提供面向局本级工作人员和省级医保工作人员的医保体系内部工作流程的控制与监管。</a:t>
                      </a:r>
                      <a:endParaRPr lang="zh-CN" sz="1000" kern="100">
                        <a:solidFill>
                          <a:srgbClr val="000000"/>
                        </a:solidFill>
                        <a:effectLst/>
                        <a:latin typeface="+mj-ea"/>
                        <a:ea typeface="+mj-ea"/>
                        <a:cs typeface="Times New Roman" panose="02020603050405020304" pitchFamily="18" charset="0"/>
                      </a:endParaRPr>
                    </a:p>
                  </a:txBody>
                  <a:tcPr marL="17063" marR="17063" marT="0" marB="0" anchor="ctr"/>
                </a:tc>
              </a:tr>
              <a:tr h="823408">
                <a:tc>
                  <a:txBody>
                    <a:bodyPr/>
                    <a:lstStyle/>
                    <a:p>
                      <a:pPr marL="0" indent="0" algn="ctr">
                        <a:lnSpc>
                          <a:spcPct val="100000"/>
                        </a:lnSpc>
                        <a:spcBef>
                          <a:spcPts val="0"/>
                        </a:spcBef>
                        <a:spcAft>
                          <a:spcPts val="0"/>
                        </a:spcAft>
                      </a:pPr>
                      <a:r>
                        <a:rPr lang="zh-CN" sz="1050" kern="0" dirty="0">
                          <a:effectLst/>
                          <a:latin typeface="+mj-ea"/>
                          <a:ea typeface="+mj-ea"/>
                        </a:rPr>
                        <a:t>个人工作台</a:t>
                      </a:r>
                      <a:endParaRPr lang="zh-CN" sz="1050" kern="100" dirty="0">
                        <a:solidFill>
                          <a:srgbClr val="000000"/>
                        </a:solidFill>
                        <a:effectLst/>
                        <a:latin typeface="+mj-ea"/>
                        <a:ea typeface="+mj-ea"/>
                        <a:cs typeface="Times New Roman" panose="02020603050405020304" pitchFamily="18" charset="0"/>
                      </a:endParaRPr>
                    </a:p>
                  </a:txBody>
                  <a:tcPr marL="17063" marR="17063" marT="0" marB="0" anchor="ctr"/>
                </a:tc>
                <a:tc>
                  <a:txBody>
                    <a:bodyPr/>
                    <a:lstStyle/>
                    <a:p>
                      <a:pPr marL="0" indent="0" algn="ctr">
                        <a:lnSpc>
                          <a:spcPct val="100000"/>
                        </a:lnSpc>
                        <a:spcBef>
                          <a:spcPts val="0"/>
                        </a:spcBef>
                        <a:spcAft>
                          <a:spcPts val="0"/>
                        </a:spcAft>
                      </a:pPr>
                      <a:r>
                        <a:rPr lang="zh-CN" sz="1050" kern="0">
                          <a:effectLst/>
                          <a:latin typeface="+mj-ea"/>
                          <a:ea typeface="+mj-ea"/>
                        </a:rPr>
                        <a:t>个人工作台</a:t>
                      </a:r>
                      <a:endParaRPr lang="zh-CN" sz="1050" kern="100">
                        <a:solidFill>
                          <a:srgbClr val="000000"/>
                        </a:solidFill>
                        <a:effectLst/>
                        <a:latin typeface="+mj-ea"/>
                        <a:ea typeface="+mj-ea"/>
                        <a:cs typeface="Times New Roman" panose="02020603050405020304" pitchFamily="18" charset="0"/>
                      </a:endParaRPr>
                    </a:p>
                  </a:txBody>
                  <a:tcPr marL="17063" marR="17063" marT="0" marB="0" anchor="ctr"/>
                </a:tc>
                <a:tc>
                  <a:txBody>
                    <a:bodyPr/>
                    <a:lstStyle/>
                    <a:p>
                      <a:pPr marL="0" indent="0" algn="l">
                        <a:lnSpc>
                          <a:spcPct val="100000"/>
                        </a:lnSpc>
                        <a:spcBef>
                          <a:spcPts val="0"/>
                        </a:spcBef>
                        <a:spcAft>
                          <a:spcPts val="0"/>
                        </a:spcAft>
                      </a:pPr>
                      <a:r>
                        <a:rPr lang="zh-CN" sz="1000" kern="0">
                          <a:effectLst/>
                          <a:latin typeface="+mj-ea"/>
                          <a:ea typeface="+mj-ea"/>
                        </a:rPr>
                        <a:t>针对局本级工作人员，个人工作台可提供的功能包括：</a:t>
                      </a:r>
                      <a:endParaRPr lang="zh-CN" sz="1000" kern="100">
                        <a:effectLst/>
                        <a:latin typeface="+mj-ea"/>
                        <a:ea typeface="+mj-ea"/>
                      </a:endParaRPr>
                    </a:p>
                    <a:p>
                      <a:pPr marL="0" lvl="0" indent="0" algn="l">
                        <a:lnSpc>
                          <a:spcPct val="100000"/>
                        </a:lnSpc>
                        <a:spcBef>
                          <a:spcPts val="0"/>
                        </a:spcBef>
                        <a:spcAft>
                          <a:spcPts val="0"/>
                        </a:spcAft>
                        <a:buFont typeface="+mj-lt"/>
                        <a:buAutoNum type="arabicPeriod"/>
                      </a:pPr>
                      <a:r>
                        <a:rPr lang="zh-CN" sz="1000" kern="100">
                          <a:effectLst/>
                          <a:latin typeface="+mj-ea"/>
                          <a:ea typeface="+mj-ea"/>
                        </a:rPr>
                        <a:t>日常需要审核</a:t>
                      </a:r>
                      <a:r>
                        <a:rPr lang="en-US" sz="1000" kern="100">
                          <a:effectLst/>
                          <a:latin typeface="+mj-ea"/>
                          <a:ea typeface="+mj-ea"/>
                        </a:rPr>
                        <a:t>/</a:t>
                      </a:r>
                      <a:r>
                        <a:rPr lang="zh-CN" sz="1000" kern="100">
                          <a:effectLst/>
                          <a:latin typeface="+mj-ea"/>
                          <a:ea typeface="+mj-ea"/>
                        </a:rPr>
                        <a:t>复核办理事项提醒和显示，选择需要办理的业务进入到业务系统中进行办理；</a:t>
                      </a:r>
                    </a:p>
                    <a:p>
                      <a:pPr marL="0" lvl="0" indent="0" algn="l">
                        <a:lnSpc>
                          <a:spcPct val="100000"/>
                        </a:lnSpc>
                        <a:spcBef>
                          <a:spcPts val="0"/>
                        </a:spcBef>
                        <a:spcAft>
                          <a:spcPts val="0"/>
                        </a:spcAft>
                        <a:buFont typeface="+mj-lt"/>
                        <a:buAutoNum type="arabicPeriod"/>
                      </a:pPr>
                      <a:r>
                        <a:rPr lang="zh-CN" sz="1000" kern="100">
                          <a:effectLst/>
                          <a:latin typeface="+mj-ea"/>
                          <a:ea typeface="+mj-ea"/>
                        </a:rPr>
                        <a:t>个人文件夹</a:t>
                      </a:r>
                    </a:p>
                    <a:p>
                      <a:pPr marL="0" lvl="0" indent="0" algn="l">
                        <a:lnSpc>
                          <a:spcPct val="100000"/>
                        </a:lnSpc>
                        <a:spcBef>
                          <a:spcPts val="0"/>
                        </a:spcBef>
                        <a:spcAft>
                          <a:spcPts val="0"/>
                        </a:spcAft>
                        <a:buFont typeface="+mj-lt"/>
                        <a:buAutoNum type="arabicPeriod"/>
                      </a:pPr>
                      <a:r>
                        <a:rPr lang="zh-CN" sz="1000" kern="100">
                          <a:effectLst/>
                          <a:latin typeface="+mj-ea"/>
                          <a:ea typeface="+mj-ea"/>
                        </a:rPr>
                        <a:t>个人消息及提醒管理</a:t>
                      </a:r>
                    </a:p>
                    <a:p>
                      <a:pPr marL="0" lvl="0" indent="0" algn="l">
                        <a:lnSpc>
                          <a:spcPct val="100000"/>
                        </a:lnSpc>
                        <a:spcBef>
                          <a:spcPts val="0"/>
                        </a:spcBef>
                        <a:spcAft>
                          <a:spcPts val="0"/>
                        </a:spcAft>
                        <a:buFont typeface="+mj-lt"/>
                        <a:buAutoNum type="arabicPeriod"/>
                      </a:pPr>
                      <a:r>
                        <a:rPr lang="zh-CN" sz="1000" kern="100">
                          <a:effectLst/>
                          <a:latin typeface="+mj-ea"/>
                          <a:ea typeface="+mj-ea"/>
                        </a:rPr>
                        <a:t>个人工作邮件接收</a:t>
                      </a:r>
                      <a:r>
                        <a:rPr lang="en-US" sz="1000" kern="100">
                          <a:effectLst/>
                          <a:latin typeface="+mj-ea"/>
                          <a:ea typeface="+mj-ea"/>
                        </a:rPr>
                        <a:t>/</a:t>
                      </a:r>
                      <a:r>
                        <a:rPr lang="zh-CN" sz="1000" kern="100">
                          <a:effectLst/>
                          <a:latin typeface="+mj-ea"/>
                          <a:ea typeface="+mj-ea"/>
                        </a:rPr>
                        <a:t>发送、查询、模板定制等</a:t>
                      </a:r>
                    </a:p>
                    <a:p>
                      <a:pPr marL="0" lvl="0" indent="0" algn="l">
                        <a:lnSpc>
                          <a:spcPct val="100000"/>
                        </a:lnSpc>
                        <a:spcBef>
                          <a:spcPts val="0"/>
                        </a:spcBef>
                        <a:spcAft>
                          <a:spcPts val="0"/>
                        </a:spcAft>
                        <a:buFont typeface="+mj-lt"/>
                        <a:buAutoNum type="arabicPeriod"/>
                      </a:pPr>
                      <a:r>
                        <a:rPr lang="zh-CN" sz="1000" kern="100">
                          <a:effectLst/>
                          <a:latin typeface="+mj-ea"/>
                          <a:ea typeface="+mj-ea"/>
                        </a:rPr>
                        <a:t>通讯录</a:t>
                      </a:r>
                      <a:endParaRPr lang="zh-CN" sz="1000" kern="100">
                        <a:effectLst/>
                        <a:latin typeface="+mj-ea"/>
                        <a:ea typeface="+mj-ea"/>
                        <a:cs typeface="Times New Roman" panose="02020603050405020304" pitchFamily="18" charset="0"/>
                      </a:endParaRPr>
                    </a:p>
                  </a:txBody>
                  <a:tcPr marL="17063" marR="17063" marT="0" marB="0" anchor="ctr"/>
                </a:tc>
              </a:tr>
              <a:tr h="411704">
                <a:tc>
                  <a:txBody>
                    <a:bodyPr/>
                    <a:lstStyle/>
                    <a:p>
                      <a:pPr marL="0" indent="0" algn="ctr">
                        <a:lnSpc>
                          <a:spcPct val="100000"/>
                        </a:lnSpc>
                        <a:spcBef>
                          <a:spcPts val="0"/>
                        </a:spcBef>
                        <a:spcAft>
                          <a:spcPts val="0"/>
                        </a:spcAft>
                      </a:pPr>
                      <a:r>
                        <a:rPr lang="zh-CN" sz="1050" kern="0">
                          <a:effectLst/>
                          <a:latin typeface="+mj-ea"/>
                          <a:ea typeface="+mj-ea"/>
                        </a:rPr>
                        <a:t>统一单点登录</a:t>
                      </a:r>
                      <a:endParaRPr lang="zh-CN" sz="1050" kern="100">
                        <a:solidFill>
                          <a:srgbClr val="000000"/>
                        </a:solidFill>
                        <a:effectLst/>
                        <a:latin typeface="+mj-ea"/>
                        <a:ea typeface="+mj-ea"/>
                        <a:cs typeface="Times New Roman" panose="02020603050405020304" pitchFamily="18" charset="0"/>
                      </a:endParaRPr>
                    </a:p>
                  </a:txBody>
                  <a:tcPr marL="17063" marR="17063" marT="0" marB="0" anchor="ctr"/>
                </a:tc>
                <a:tc>
                  <a:txBody>
                    <a:bodyPr/>
                    <a:lstStyle/>
                    <a:p>
                      <a:pPr marL="0" indent="0" algn="ctr">
                        <a:lnSpc>
                          <a:spcPct val="100000"/>
                        </a:lnSpc>
                        <a:spcBef>
                          <a:spcPts val="0"/>
                        </a:spcBef>
                        <a:spcAft>
                          <a:spcPts val="0"/>
                        </a:spcAft>
                      </a:pPr>
                      <a:r>
                        <a:rPr lang="zh-CN" sz="1050" kern="0" dirty="0">
                          <a:effectLst/>
                          <a:latin typeface="+mj-ea"/>
                          <a:ea typeface="+mj-ea"/>
                        </a:rPr>
                        <a:t>统一单点登录</a:t>
                      </a:r>
                      <a:endParaRPr lang="zh-CN" sz="1050" kern="100" dirty="0">
                        <a:solidFill>
                          <a:srgbClr val="000000"/>
                        </a:solidFill>
                        <a:effectLst/>
                        <a:latin typeface="+mj-ea"/>
                        <a:ea typeface="+mj-ea"/>
                        <a:cs typeface="Times New Roman" panose="02020603050405020304" pitchFamily="18" charset="0"/>
                      </a:endParaRPr>
                    </a:p>
                  </a:txBody>
                  <a:tcPr marL="17063" marR="17063" marT="0" marB="0" anchor="ctr"/>
                </a:tc>
                <a:tc>
                  <a:txBody>
                    <a:bodyPr/>
                    <a:lstStyle/>
                    <a:p>
                      <a:pPr marL="0" lvl="1" indent="0" algn="l">
                        <a:lnSpc>
                          <a:spcPct val="100000"/>
                        </a:lnSpc>
                        <a:spcBef>
                          <a:spcPts val="0"/>
                        </a:spcBef>
                        <a:spcAft>
                          <a:spcPts val="0"/>
                        </a:spcAft>
                        <a:buFont typeface="+mj-lt"/>
                        <a:buAutoNum type="arabicPeriod"/>
                      </a:pPr>
                      <a:r>
                        <a:rPr lang="zh-CN" sz="1000" kern="100" dirty="0">
                          <a:effectLst/>
                          <a:latin typeface="+mj-ea"/>
                          <a:ea typeface="+mj-ea"/>
                        </a:rPr>
                        <a:t>通过单点登录服务器，为业务系统分配单点登录</a:t>
                      </a:r>
                      <a:r>
                        <a:rPr lang="en-US" sz="1000" kern="100" dirty="0">
                          <a:effectLst/>
                          <a:latin typeface="+mj-ea"/>
                          <a:ea typeface="+mj-ea"/>
                        </a:rPr>
                        <a:t>ticket</a:t>
                      </a:r>
                      <a:endParaRPr lang="zh-CN" sz="1000" kern="100" dirty="0">
                        <a:effectLst/>
                        <a:latin typeface="+mj-ea"/>
                        <a:ea typeface="+mj-ea"/>
                      </a:endParaRPr>
                    </a:p>
                    <a:p>
                      <a:pPr marL="0" lvl="1" indent="0" algn="l">
                        <a:lnSpc>
                          <a:spcPct val="100000"/>
                        </a:lnSpc>
                        <a:spcBef>
                          <a:spcPts val="0"/>
                        </a:spcBef>
                        <a:spcAft>
                          <a:spcPts val="0"/>
                        </a:spcAft>
                        <a:buFont typeface="+mj-lt"/>
                        <a:buAutoNum type="arabicPeriod"/>
                      </a:pPr>
                      <a:r>
                        <a:rPr lang="zh-CN" sz="1000" kern="100" dirty="0">
                          <a:effectLst/>
                          <a:latin typeface="+mj-ea"/>
                          <a:ea typeface="+mj-ea"/>
                        </a:rPr>
                        <a:t>当用户登录时，通过单点登录服务器携带用户身份信息和</a:t>
                      </a:r>
                      <a:r>
                        <a:rPr lang="en-US" sz="1000" kern="100" dirty="0">
                          <a:effectLst/>
                          <a:latin typeface="+mj-ea"/>
                          <a:ea typeface="+mj-ea"/>
                        </a:rPr>
                        <a:t>ticket</a:t>
                      </a:r>
                      <a:r>
                        <a:rPr lang="zh-CN" sz="1000" kern="100" dirty="0">
                          <a:effectLst/>
                          <a:latin typeface="+mj-ea"/>
                          <a:ea typeface="+mj-ea"/>
                        </a:rPr>
                        <a:t>，进行身份认证和授权；</a:t>
                      </a:r>
                    </a:p>
                    <a:p>
                      <a:pPr marL="0" lvl="1" indent="0" algn="l">
                        <a:lnSpc>
                          <a:spcPct val="100000"/>
                        </a:lnSpc>
                        <a:spcBef>
                          <a:spcPts val="0"/>
                        </a:spcBef>
                        <a:spcAft>
                          <a:spcPts val="0"/>
                        </a:spcAft>
                        <a:buFont typeface="+mj-lt"/>
                        <a:buAutoNum type="arabicPeriod"/>
                      </a:pPr>
                      <a:r>
                        <a:rPr lang="zh-CN" sz="1000" kern="100" dirty="0">
                          <a:effectLst/>
                          <a:latin typeface="+mj-ea"/>
                          <a:ea typeface="+mj-ea"/>
                        </a:rPr>
                        <a:t>身份认证和授权成功，可登录到任意可访问系统进行业务操作</a:t>
                      </a:r>
                      <a:endParaRPr lang="zh-CN" sz="1000" kern="100" dirty="0">
                        <a:effectLst/>
                        <a:latin typeface="+mj-ea"/>
                        <a:ea typeface="+mj-ea"/>
                        <a:cs typeface="Times New Roman" panose="02020603050405020304" pitchFamily="18" charset="0"/>
                      </a:endParaRPr>
                    </a:p>
                  </a:txBody>
                  <a:tcPr marL="17063" marR="17063" marT="0" marB="0" anchor="ctr"/>
                </a:tc>
              </a:tr>
              <a:tr h="144096">
                <a:tc rowSpan="3">
                  <a:txBody>
                    <a:bodyPr/>
                    <a:lstStyle/>
                    <a:p>
                      <a:pPr marL="0" indent="0" algn="ctr">
                        <a:lnSpc>
                          <a:spcPct val="100000"/>
                        </a:lnSpc>
                        <a:spcBef>
                          <a:spcPts val="0"/>
                        </a:spcBef>
                        <a:spcAft>
                          <a:spcPts val="0"/>
                        </a:spcAft>
                      </a:pPr>
                      <a:r>
                        <a:rPr lang="en-US" sz="1050" kern="0">
                          <a:effectLst/>
                          <a:latin typeface="+mj-ea"/>
                          <a:ea typeface="+mj-ea"/>
                        </a:rPr>
                        <a:t>AAA</a:t>
                      </a:r>
                      <a:r>
                        <a:rPr lang="zh-CN" sz="1050" kern="0">
                          <a:effectLst/>
                          <a:latin typeface="+mj-ea"/>
                          <a:ea typeface="+mj-ea"/>
                        </a:rPr>
                        <a:t>管理</a:t>
                      </a:r>
                      <a:endParaRPr lang="zh-CN" sz="1050" kern="100">
                        <a:solidFill>
                          <a:srgbClr val="000000"/>
                        </a:solidFill>
                        <a:effectLst/>
                        <a:latin typeface="+mj-ea"/>
                        <a:ea typeface="+mj-ea"/>
                        <a:cs typeface="Times New Roman" panose="02020603050405020304" pitchFamily="18" charset="0"/>
                      </a:endParaRPr>
                    </a:p>
                  </a:txBody>
                  <a:tcPr marL="17063" marR="17063" marT="0" marB="0" anchor="ctr"/>
                </a:tc>
                <a:tc>
                  <a:txBody>
                    <a:bodyPr/>
                    <a:lstStyle/>
                    <a:p>
                      <a:pPr marL="0" indent="0" algn="ctr">
                        <a:lnSpc>
                          <a:spcPct val="100000"/>
                        </a:lnSpc>
                        <a:spcBef>
                          <a:spcPts val="0"/>
                        </a:spcBef>
                        <a:spcAft>
                          <a:spcPts val="0"/>
                        </a:spcAft>
                      </a:pPr>
                      <a:r>
                        <a:rPr lang="zh-CN" sz="1050" kern="0" dirty="0">
                          <a:effectLst/>
                          <a:latin typeface="+mj-ea"/>
                          <a:ea typeface="+mj-ea"/>
                        </a:rPr>
                        <a:t>统一身份认证</a:t>
                      </a:r>
                      <a:endParaRPr lang="zh-CN" sz="1050" kern="100" dirty="0">
                        <a:solidFill>
                          <a:srgbClr val="000000"/>
                        </a:solidFill>
                        <a:effectLst/>
                        <a:latin typeface="+mj-ea"/>
                        <a:ea typeface="+mj-ea"/>
                        <a:cs typeface="Times New Roman" panose="02020603050405020304" pitchFamily="18" charset="0"/>
                      </a:endParaRPr>
                    </a:p>
                  </a:txBody>
                  <a:tcPr marL="17063" marR="17063" marT="0" marB="0" anchor="ctr"/>
                </a:tc>
                <a:tc rowSpan="3">
                  <a:txBody>
                    <a:bodyPr/>
                    <a:lstStyle/>
                    <a:p>
                      <a:pPr marL="0" indent="0" algn="l">
                        <a:lnSpc>
                          <a:spcPct val="100000"/>
                        </a:lnSpc>
                        <a:spcBef>
                          <a:spcPts val="0"/>
                        </a:spcBef>
                        <a:spcAft>
                          <a:spcPts val="0"/>
                        </a:spcAft>
                      </a:pPr>
                      <a:r>
                        <a:rPr lang="zh-CN" sz="1000" kern="0">
                          <a:effectLst/>
                          <a:latin typeface="+mj-ea"/>
                          <a:ea typeface="+mj-ea"/>
                        </a:rPr>
                        <a:t>为局本级工作人员提供包含多种身份认证方式在内的统一身份认证、用户统一鉴权和账户管理</a:t>
                      </a:r>
                      <a:endParaRPr lang="zh-CN" sz="1000" kern="100">
                        <a:solidFill>
                          <a:srgbClr val="000000"/>
                        </a:solidFill>
                        <a:effectLst/>
                        <a:latin typeface="+mj-ea"/>
                        <a:ea typeface="+mj-ea"/>
                        <a:cs typeface="Times New Roman" panose="02020603050405020304" pitchFamily="18" charset="0"/>
                      </a:endParaRPr>
                    </a:p>
                  </a:txBody>
                  <a:tcPr marL="17063" marR="17063" marT="0" marB="0" anchor="ctr"/>
                </a:tc>
              </a:tr>
              <a:tr h="144096">
                <a:tc vMerge="1">
                  <a:txBody>
                    <a:bodyPr/>
                    <a:lstStyle/>
                    <a:p>
                      <a:endParaRPr lang="zh-CN" altLang="en-US"/>
                    </a:p>
                  </a:txBody>
                  <a:tcPr/>
                </a:tc>
                <a:tc>
                  <a:txBody>
                    <a:bodyPr/>
                    <a:lstStyle/>
                    <a:p>
                      <a:pPr marL="0" indent="0" algn="ctr">
                        <a:lnSpc>
                          <a:spcPct val="100000"/>
                        </a:lnSpc>
                        <a:spcBef>
                          <a:spcPts val="0"/>
                        </a:spcBef>
                        <a:spcAft>
                          <a:spcPts val="0"/>
                        </a:spcAft>
                      </a:pPr>
                      <a:r>
                        <a:rPr lang="zh-CN" sz="1050" kern="0" dirty="0">
                          <a:effectLst/>
                          <a:latin typeface="+mj-ea"/>
                          <a:ea typeface="+mj-ea"/>
                        </a:rPr>
                        <a:t>统一鉴权</a:t>
                      </a:r>
                      <a:endParaRPr lang="zh-CN" sz="1050" kern="100" dirty="0">
                        <a:solidFill>
                          <a:srgbClr val="000000"/>
                        </a:solidFill>
                        <a:effectLst/>
                        <a:latin typeface="+mj-ea"/>
                        <a:ea typeface="+mj-ea"/>
                        <a:cs typeface="Times New Roman" panose="02020603050405020304" pitchFamily="18" charset="0"/>
                      </a:endParaRPr>
                    </a:p>
                  </a:txBody>
                  <a:tcPr marL="17063" marR="17063" marT="0" marB="0" anchor="ctr"/>
                </a:tc>
                <a:tc vMerge="1">
                  <a:txBody>
                    <a:bodyPr/>
                    <a:lstStyle/>
                    <a:p>
                      <a:endParaRPr lang="zh-CN" altLang="en-US"/>
                    </a:p>
                  </a:txBody>
                  <a:tcPr/>
                </a:tc>
              </a:tr>
              <a:tr h="144096">
                <a:tc vMerge="1">
                  <a:txBody>
                    <a:bodyPr/>
                    <a:lstStyle/>
                    <a:p>
                      <a:endParaRPr lang="zh-CN" altLang="en-US"/>
                    </a:p>
                  </a:txBody>
                  <a:tcPr/>
                </a:tc>
                <a:tc>
                  <a:txBody>
                    <a:bodyPr/>
                    <a:lstStyle/>
                    <a:p>
                      <a:pPr marL="0" indent="0" algn="ctr">
                        <a:lnSpc>
                          <a:spcPct val="100000"/>
                        </a:lnSpc>
                        <a:spcBef>
                          <a:spcPts val="0"/>
                        </a:spcBef>
                        <a:spcAft>
                          <a:spcPts val="0"/>
                        </a:spcAft>
                      </a:pPr>
                      <a:r>
                        <a:rPr lang="zh-CN" sz="1050" kern="0" dirty="0">
                          <a:effectLst/>
                          <a:latin typeface="+mj-ea"/>
                          <a:ea typeface="+mj-ea"/>
                        </a:rPr>
                        <a:t>账户管理</a:t>
                      </a:r>
                      <a:endParaRPr lang="zh-CN" sz="1050" kern="100" dirty="0">
                        <a:solidFill>
                          <a:srgbClr val="000000"/>
                        </a:solidFill>
                        <a:effectLst/>
                        <a:latin typeface="+mj-ea"/>
                        <a:ea typeface="+mj-ea"/>
                        <a:cs typeface="Times New Roman" panose="02020603050405020304" pitchFamily="18" charset="0"/>
                      </a:endParaRPr>
                    </a:p>
                  </a:txBody>
                  <a:tcPr marL="17063" marR="17063" marT="0" marB="0" anchor="ctr"/>
                </a:tc>
                <a:tc vMerge="1">
                  <a:txBody>
                    <a:bodyPr/>
                    <a:lstStyle/>
                    <a:p>
                      <a:endParaRPr lang="zh-CN" altLang="en-US"/>
                    </a:p>
                  </a:txBody>
                  <a:tcPr/>
                </a:tc>
              </a:tr>
              <a:tr h="144096">
                <a:tc rowSpan="3">
                  <a:txBody>
                    <a:bodyPr/>
                    <a:lstStyle/>
                    <a:p>
                      <a:pPr marL="0" indent="0" algn="ctr">
                        <a:lnSpc>
                          <a:spcPct val="100000"/>
                        </a:lnSpc>
                        <a:spcBef>
                          <a:spcPts val="0"/>
                        </a:spcBef>
                        <a:spcAft>
                          <a:spcPts val="0"/>
                        </a:spcAft>
                      </a:pPr>
                      <a:r>
                        <a:rPr lang="zh-CN" sz="1050" kern="0">
                          <a:effectLst/>
                          <a:latin typeface="+mj-ea"/>
                          <a:ea typeface="+mj-ea"/>
                        </a:rPr>
                        <a:t>基础信息管理</a:t>
                      </a:r>
                      <a:endParaRPr lang="zh-CN" sz="1050" kern="100">
                        <a:solidFill>
                          <a:srgbClr val="000000"/>
                        </a:solidFill>
                        <a:effectLst/>
                        <a:latin typeface="+mj-ea"/>
                        <a:ea typeface="+mj-ea"/>
                        <a:cs typeface="Times New Roman" panose="02020603050405020304" pitchFamily="18" charset="0"/>
                      </a:endParaRPr>
                    </a:p>
                  </a:txBody>
                  <a:tcPr marL="17063" marR="17063" marT="0" marB="0" anchor="ctr"/>
                </a:tc>
                <a:tc>
                  <a:txBody>
                    <a:bodyPr/>
                    <a:lstStyle/>
                    <a:p>
                      <a:pPr marL="0" indent="0" algn="ctr">
                        <a:lnSpc>
                          <a:spcPct val="100000"/>
                        </a:lnSpc>
                        <a:spcBef>
                          <a:spcPts val="0"/>
                        </a:spcBef>
                        <a:spcAft>
                          <a:spcPts val="0"/>
                        </a:spcAft>
                      </a:pPr>
                      <a:r>
                        <a:rPr lang="zh-CN" sz="1050" kern="0" dirty="0">
                          <a:effectLst/>
                          <a:latin typeface="+mj-ea"/>
                          <a:ea typeface="+mj-ea"/>
                        </a:rPr>
                        <a:t>用户管理</a:t>
                      </a:r>
                      <a:endParaRPr lang="zh-CN" sz="1050" kern="100" dirty="0">
                        <a:solidFill>
                          <a:srgbClr val="000000"/>
                        </a:solidFill>
                        <a:effectLst/>
                        <a:latin typeface="+mj-ea"/>
                        <a:ea typeface="+mj-ea"/>
                        <a:cs typeface="Times New Roman" panose="02020603050405020304" pitchFamily="18" charset="0"/>
                      </a:endParaRPr>
                    </a:p>
                  </a:txBody>
                  <a:tcPr marL="17063" marR="17063" marT="0" marB="0" anchor="ctr"/>
                </a:tc>
                <a:tc rowSpan="3">
                  <a:txBody>
                    <a:bodyPr/>
                    <a:lstStyle/>
                    <a:p>
                      <a:pPr marL="0" indent="0" algn="l">
                        <a:lnSpc>
                          <a:spcPct val="100000"/>
                        </a:lnSpc>
                        <a:spcBef>
                          <a:spcPts val="0"/>
                        </a:spcBef>
                        <a:spcAft>
                          <a:spcPts val="0"/>
                        </a:spcAft>
                      </a:pPr>
                      <a:r>
                        <a:rPr lang="zh-CN" sz="1000" kern="0">
                          <a:effectLst/>
                          <a:latin typeface="+mj-ea"/>
                          <a:ea typeface="+mj-ea"/>
                        </a:rPr>
                        <a:t>提供对于内部统一门户系统的用户、角色、权限、医保局组织架构的统一管理</a:t>
                      </a:r>
                      <a:endParaRPr lang="zh-CN" sz="1000" kern="100">
                        <a:solidFill>
                          <a:srgbClr val="000000"/>
                        </a:solidFill>
                        <a:effectLst/>
                        <a:latin typeface="+mj-ea"/>
                        <a:ea typeface="+mj-ea"/>
                        <a:cs typeface="Times New Roman" panose="02020603050405020304" pitchFamily="18" charset="0"/>
                      </a:endParaRPr>
                    </a:p>
                  </a:txBody>
                  <a:tcPr marL="17063" marR="17063" marT="0" marB="0" anchor="ctr"/>
                </a:tc>
              </a:tr>
              <a:tr h="144096">
                <a:tc vMerge="1">
                  <a:txBody>
                    <a:bodyPr/>
                    <a:lstStyle/>
                    <a:p>
                      <a:endParaRPr lang="zh-CN" altLang="en-US"/>
                    </a:p>
                  </a:txBody>
                  <a:tcPr/>
                </a:tc>
                <a:tc>
                  <a:txBody>
                    <a:bodyPr/>
                    <a:lstStyle/>
                    <a:p>
                      <a:pPr marL="0" indent="0" algn="ctr">
                        <a:lnSpc>
                          <a:spcPct val="100000"/>
                        </a:lnSpc>
                        <a:spcBef>
                          <a:spcPts val="0"/>
                        </a:spcBef>
                        <a:spcAft>
                          <a:spcPts val="0"/>
                        </a:spcAft>
                      </a:pPr>
                      <a:r>
                        <a:rPr lang="zh-CN" sz="1050" kern="0" dirty="0">
                          <a:effectLst/>
                          <a:latin typeface="+mj-ea"/>
                          <a:ea typeface="+mj-ea"/>
                        </a:rPr>
                        <a:t>角色和权限管理</a:t>
                      </a:r>
                      <a:endParaRPr lang="zh-CN" sz="1050" kern="100" dirty="0">
                        <a:solidFill>
                          <a:srgbClr val="000000"/>
                        </a:solidFill>
                        <a:effectLst/>
                        <a:latin typeface="+mj-ea"/>
                        <a:ea typeface="+mj-ea"/>
                        <a:cs typeface="Times New Roman" panose="02020603050405020304" pitchFamily="18" charset="0"/>
                      </a:endParaRPr>
                    </a:p>
                  </a:txBody>
                  <a:tcPr marL="17063" marR="17063" marT="0" marB="0" anchor="ctr"/>
                </a:tc>
                <a:tc vMerge="1">
                  <a:txBody>
                    <a:bodyPr/>
                    <a:lstStyle/>
                    <a:p>
                      <a:endParaRPr lang="zh-CN" altLang="en-US"/>
                    </a:p>
                  </a:txBody>
                  <a:tcPr/>
                </a:tc>
              </a:tr>
              <a:tr h="144096">
                <a:tc vMerge="1">
                  <a:txBody>
                    <a:bodyPr/>
                    <a:lstStyle/>
                    <a:p>
                      <a:endParaRPr lang="zh-CN" altLang="en-US"/>
                    </a:p>
                  </a:txBody>
                  <a:tcPr/>
                </a:tc>
                <a:tc>
                  <a:txBody>
                    <a:bodyPr/>
                    <a:lstStyle/>
                    <a:p>
                      <a:pPr marL="0" indent="0" algn="ctr">
                        <a:lnSpc>
                          <a:spcPct val="100000"/>
                        </a:lnSpc>
                        <a:spcBef>
                          <a:spcPts val="0"/>
                        </a:spcBef>
                        <a:spcAft>
                          <a:spcPts val="0"/>
                        </a:spcAft>
                      </a:pPr>
                      <a:r>
                        <a:rPr lang="zh-CN" sz="1050" kern="0" dirty="0">
                          <a:effectLst/>
                          <a:latin typeface="+mj-ea"/>
                          <a:ea typeface="+mj-ea"/>
                        </a:rPr>
                        <a:t>组织机构管理</a:t>
                      </a:r>
                      <a:endParaRPr lang="zh-CN" sz="1050" kern="100" dirty="0">
                        <a:solidFill>
                          <a:srgbClr val="000000"/>
                        </a:solidFill>
                        <a:effectLst/>
                        <a:latin typeface="+mj-ea"/>
                        <a:ea typeface="+mj-ea"/>
                        <a:cs typeface="Times New Roman" panose="02020603050405020304" pitchFamily="18" charset="0"/>
                      </a:endParaRPr>
                    </a:p>
                  </a:txBody>
                  <a:tcPr marL="17063" marR="17063" marT="0" marB="0" anchor="ctr"/>
                </a:tc>
                <a:tc vMerge="1">
                  <a:txBody>
                    <a:bodyPr/>
                    <a:lstStyle/>
                    <a:p>
                      <a:endParaRPr lang="zh-CN" altLang="en-US"/>
                    </a:p>
                  </a:txBody>
                  <a:tcPr/>
                </a:tc>
              </a:tr>
              <a:tr h="1646816">
                <a:tc>
                  <a:txBody>
                    <a:bodyPr/>
                    <a:lstStyle/>
                    <a:p>
                      <a:pPr marL="0" indent="0" algn="ctr">
                        <a:lnSpc>
                          <a:spcPct val="100000"/>
                        </a:lnSpc>
                        <a:spcBef>
                          <a:spcPts val="0"/>
                        </a:spcBef>
                        <a:spcAft>
                          <a:spcPts val="0"/>
                        </a:spcAft>
                      </a:pPr>
                      <a:r>
                        <a:rPr lang="zh-CN" sz="1050" kern="0">
                          <a:effectLst/>
                          <a:latin typeface="+mj-ea"/>
                          <a:ea typeface="+mj-ea"/>
                        </a:rPr>
                        <a:t>工作台展示</a:t>
                      </a:r>
                      <a:endParaRPr lang="zh-CN" sz="1050" kern="100">
                        <a:solidFill>
                          <a:srgbClr val="000000"/>
                        </a:solidFill>
                        <a:effectLst/>
                        <a:latin typeface="+mj-ea"/>
                        <a:ea typeface="+mj-ea"/>
                        <a:cs typeface="Times New Roman" panose="02020603050405020304" pitchFamily="18" charset="0"/>
                      </a:endParaRPr>
                    </a:p>
                  </a:txBody>
                  <a:tcPr marL="17063" marR="17063" marT="0" marB="0" anchor="ctr"/>
                </a:tc>
                <a:tc>
                  <a:txBody>
                    <a:bodyPr/>
                    <a:lstStyle/>
                    <a:p>
                      <a:pPr marL="0" indent="0" algn="ctr">
                        <a:lnSpc>
                          <a:spcPct val="100000"/>
                        </a:lnSpc>
                        <a:spcBef>
                          <a:spcPts val="0"/>
                        </a:spcBef>
                        <a:spcAft>
                          <a:spcPts val="0"/>
                        </a:spcAft>
                      </a:pPr>
                      <a:r>
                        <a:rPr lang="zh-CN" sz="1050" kern="0" dirty="0">
                          <a:effectLst/>
                          <a:latin typeface="+mj-ea"/>
                          <a:ea typeface="+mj-ea"/>
                        </a:rPr>
                        <a:t>工作台内容展示</a:t>
                      </a:r>
                      <a:endParaRPr lang="zh-CN" sz="1050" kern="100" dirty="0">
                        <a:solidFill>
                          <a:srgbClr val="000000"/>
                        </a:solidFill>
                        <a:effectLst/>
                        <a:latin typeface="+mj-ea"/>
                        <a:ea typeface="+mj-ea"/>
                        <a:cs typeface="Times New Roman" panose="02020603050405020304" pitchFamily="18" charset="0"/>
                      </a:endParaRPr>
                    </a:p>
                  </a:txBody>
                  <a:tcPr marL="17063" marR="17063" marT="0" marB="0" anchor="ctr"/>
                </a:tc>
                <a:tc>
                  <a:txBody>
                    <a:bodyPr/>
                    <a:lstStyle/>
                    <a:p>
                      <a:pPr marL="0" indent="0" algn="l">
                        <a:lnSpc>
                          <a:spcPct val="100000"/>
                        </a:lnSpc>
                        <a:spcBef>
                          <a:spcPts val="0"/>
                        </a:spcBef>
                        <a:spcAft>
                          <a:spcPts val="0"/>
                        </a:spcAft>
                      </a:pPr>
                      <a:r>
                        <a:rPr lang="zh-CN" sz="1000" kern="0" dirty="0">
                          <a:effectLst/>
                          <a:latin typeface="+mj-ea"/>
                          <a:ea typeface="+mj-ea"/>
                        </a:rPr>
                        <a:t>当不同角色的用户进入工作台后，工作台展示内容：</a:t>
                      </a:r>
                      <a:endParaRPr lang="zh-CN" sz="1000" kern="100" dirty="0">
                        <a:effectLst/>
                        <a:latin typeface="+mj-ea"/>
                        <a:ea typeface="+mj-ea"/>
                      </a:endParaRPr>
                    </a:p>
                    <a:p>
                      <a:pPr marL="0" lvl="0" indent="0" algn="l">
                        <a:lnSpc>
                          <a:spcPct val="100000"/>
                        </a:lnSpc>
                        <a:spcBef>
                          <a:spcPts val="0"/>
                        </a:spcBef>
                        <a:spcAft>
                          <a:spcPts val="0"/>
                        </a:spcAft>
                        <a:buFont typeface="+mj-lt"/>
                        <a:buAutoNum type="arabicPeriod"/>
                      </a:pPr>
                      <a:r>
                        <a:rPr lang="zh-CN" sz="1000" kern="100" dirty="0">
                          <a:effectLst/>
                          <a:latin typeface="+mj-ea"/>
                          <a:ea typeface="+mj-ea"/>
                        </a:rPr>
                        <a:t>展示医疗保障智能监管系统监管图表信息；</a:t>
                      </a:r>
                    </a:p>
                    <a:p>
                      <a:pPr marL="0" lvl="0" indent="0" algn="l">
                        <a:lnSpc>
                          <a:spcPct val="100000"/>
                        </a:lnSpc>
                        <a:spcBef>
                          <a:spcPts val="0"/>
                        </a:spcBef>
                        <a:spcAft>
                          <a:spcPts val="0"/>
                        </a:spcAft>
                        <a:buFont typeface="+mj-lt"/>
                        <a:buAutoNum type="arabicPeriod"/>
                      </a:pPr>
                      <a:r>
                        <a:rPr lang="zh-CN" sz="1000" kern="100" dirty="0">
                          <a:effectLst/>
                          <a:latin typeface="+mj-ea"/>
                          <a:ea typeface="+mj-ea"/>
                        </a:rPr>
                        <a:t>展示基金运行及审计监管系统基金运行情况以及设计监管图表信息；</a:t>
                      </a:r>
                    </a:p>
                    <a:p>
                      <a:pPr marL="0" lvl="0" indent="0" algn="l">
                        <a:lnSpc>
                          <a:spcPct val="100000"/>
                        </a:lnSpc>
                        <a:spcBef>
                          <a:spcPts val="0"/>
                        </a:spcBef>
                        <a:spcAft>
                          <a:spcPts val="0"/>
                        </a:spcAft>
                        <a:buFont typeface="+mj-lt"/>
                        <a:buAutoNum type="arabicPeriod"/>
                      </a:pPr>
                      <a:r>
                        <a:rPr lang="zh-CN" sz="1000" kern="100" dirty="0">
                          <a:effectLst/>
                          <a:latin typeface="+mj-ea"/>
                          <a:ea typeface="+mj-ea"/>
                        </a:rPr>
                        <a:t>提供医保业务办理事项交互界面以及展示医保业务办理情况信息；</a:t>
                      </a:r>
                    </a:p>
                    <a:p>
                      <a:pPr marL="0" lvl="0" indent="0" algn="l">
                        <a:lnSpc>
                          <a:spcPct val="100000"/>
                        </a:lnSpc>
                        <a:spcBef>
                          <a:spcPts val="0"/>
                        </a:spcBef>
                        <a:spcAft>
                          <a:spcPts val="0"/>
                        </a:spcAft>
                        <a:buFont typeface="+mj-lt"/>
                        <a:buAutoNum type="arabicPeriod"/>
                      </a:pPr>
                      <a:r>
                        <a:rPr lang="zh-CN" sz="1000" kern="100" dirty="0">
                          <a:effectLst/>
                          <a:latin typeface="+mj-ea"/>
                          <a:ea typeface="+mj-ea"/>
                        </a:rPr>
                        <a:t>提供支付方式管理系统交互界面；</a:t>
                      </a:r>
                    </a:p>
                    <a:p>
                      <a:pPr marL="0" lvl="0" indent="0" algn="l">
                        <a:lnSpc>
                          <a:spcPct val="100000"/>
                        </a:lnSpc>
                        <a:spcBef>
                          <a:spcPts val="0"/>
                        </a:spcBef>
                        <a:spcAft>
                          <a:spcPts val="0"/>
                        </a:spcAft>
                        <a:buFont typeface="+mj-lt"/>
                        <a:buAutoNum type="arabicPeriod"/>
                      </a:pPr>
                      <a:r>
                        <a:rPr lang="zh-CN" sz="1000" kern="100" dirty="0">
                          <a:effectLst/>
                          <a:latin typeface="+mj-ea"/>
                          <a:ea typeface="+mj-ea"/>
                        </a:rPr>
                        <a:t>提供基础信息管理系统交互界面及展示基础信息；</a:t>
                      </a:r>
                    </a:p>
                    <a:p>
                      <a:pPr marL="0" lvl="0" indent="0" algn="l">
                        <a:lnSpc>
                          <a:spcPct val="100000"/>
                        </a:lnSpc>
                        <a:spcBef>
                          <a:spcPts val="0"/>
                        </a:spcBef>
                        <a:spcAft>
                          <a:spcPts val="0"/>
                        </a:spcAft>
                        <a:buFont typeface="+mj-lt"/>
                        <a:buAutoNum type="arabicPeriod"/>
                      </a:pPr>
                      <a:r>
                        <a:rPr lang="zh-CN" sz="1000" kern="100" dirty="0">
                          <a:effectLst/>
                          <a:latin typeface="+mj-ea"/>
                          <a:ea typeface="+mj-ea"/>
                        </a:rPr>
                        <a:t>展示运行监测系统监测图表信息；</a:t>
                      </a:r>
                    </a:p>
                    <a:p>
                      <a:pPr marL="0" lvl="0" indent="0" algn="l">
                        <a:lnSpc>
                          <a:spcPct val="100000"/>
                        </a:lnSpc>
                        <a:spcBef>
                          <a:spcPts val="0"/>
                        </a:spcBef>
                        <a:spcAft>
                          <a:spcPts val="0"/>
                        </a:spcAft>
                        <a:buFont typeface="+mj-lt"/>
                        <a:buAutoNum type="arabicPeriod"/>
                      </a:pPr>
                      <a:r>
                        <a:rPr lang="zh-CN" sz="1000" kern="100" dirty="0">
                          <a:effectLst/>
                          <a:latin typeface="+mj-ea"/>
                          <a:ea typeface="+mj-ea"/>
                        </a:rPr>
                        <a:t>提供医疗服务价格管理系统交互界面及展示医疗服务价格信息</a:t>
                      </a:r>
                    </a:p>
                    <a:p>
                      <a:pPr marL="0" lvl="0" indent="0" algn="l">
                        <a:lnSpc>
                          <a:spcPct val="100000"/>
                        </a:lnSpc>
                        <a:spcBef>
                          <a:spcPts val="0"/>
                        </a:spcBef>
                        <a:spcAft>
                          <a:spcPts val="0"/>
                        </a:spcAft>
                        <a:buFont typeface="+mj-lt"/>
                        <a:buAutoNum type="arabicPeriod"/>
                      </a:pPr>
                      <a:r>
                        <a:rPr lang="zh-CN" sz="1000" kern="100" dirty="0">
                          <a:effectLst/>
                          <a:latin typeface="+mj-ea"/>
                          <a:ea typeface="+mj-ea"/>
                        </a:rPr>
                        <a:t>提供信用评价管理系统交互界面及展示信用评价情况和信息；</a:t>
                      </a:r>
                    </a:p>
                    <a:p>
                      <a:pPr marL="0" lvl="0" indent="0" algn="l">
                        <a:lnSpc>
                          <a:spcPct val="100000"/>
                        </a:lnSpc>
                        <a:spcBef>
                          <a:spcPts val="0"/>
                        </a:spcBef>
                        <a:spcAft>
                          <a:spcPts val="0"/>
                        </a:spcAft>
                        <a:buFont typeface="+mj-lt"/>
                        <a:buAutoNum type="arabicPeriod"/>
                      </a:pPr>
                      <a:r>
                        <a:rPr lang="zh-CN" sz="1000" kern="100" dirty="0">
                          <a:effectLst/>
                          <a:latin typeface="+mj-ea"/>
                          <a:ea typeface="+mj-ea"/>
                        </a:rPr>
                        <a:t>提供跨省异地就医系统经办交互界面及展示跨省异地就医经办情况</a:t>
                      </a:r>
                    </a:p>
                    <a:p>
                      <a:pPr marL="0" lvl="0" indent="0" algn="l">
                        <a:lnSpc>
                          <a:spcPct val="100000"/>
                        </a:lnSpc>
                        <a:spcBef>
                          <a:spcPts val="0"/>
                        </a:spcBef>
                        <a:spcAft>
                          <a:spcPts val="0"/>
                        </a:spcAft>
                        <a:buFont typeface="+mj-lt"/>
                        <a:buAutoNum type="arabicPeriod"/>
                      </a:pPr>
                      <a:r>
                        <a:rPr lang="zh-CN" sz="1000" kern="100" dirty="0">
                          <a:effectLst/>
                          <a:latin typeface="+mj-ea"/>
                          <a:ea typeface="+mj-ea"/>
                        </a:rPr>
                        <a:t>提供宏观决策大数据分析系统参数配置界面和分析、检索交互界面并展示宏观决策大数据分析图表</a:t>
                      </a:r>
                    </a:p>
                    <a:p>
                      <a:pPr marL="0" lvl="0" indent="0" algn="l">
                        <a:lnSpc>
                          <a:spcPct val="100000"/>
                        </a:lnSpc>
                        <a:spcBef>
                          <a:spcPts val="0"/>
                        </a:spcBef>
                        <a:spcAft>
                          <a:spcPts val="0"/>
                        </a:spcAft>
                        <a:buFont typeface="+mj-lt"/>
                        <a:buAutoNum type="arabicPeriod"/>
                      </a:pPr>
                      <a:r>
                        <a:rPr lang="zh-CN" sz="1000" kern="100" dirty="0">
                          <a:effectLst/>
                          <a:latin typeface="+mj-ea"/>
                          <a:ea typeface="+mj-ea"/>
                        </a:rPr>
                        <a:t>提供内部控制系统基础管理和配置交互界面并展示内控情况</a:t>
                      </a:r>
                      <a:endParaRPr lang="zh-CN" sz="1000" kern="100" dirty="0">
                        <a:effectLst/>
                        <a:latin typeface="+mj-ea"/>
                        <a:ea typeface="+mj-ea"/>
                        <a:cs typeface="Times New Roman" panose="02020603050405020304" pitchFamily="18" charset="0"/>
                      </a:endParaRPr>
                    </a:p>
                  </a:txBody>
                  <a:tcPr marL="17063" marR="17063" marT="0" marB="0" anchor="ctr"/>
                </a:tc>
              </a:tr>
            </a:tbl>
          </a:graphicData>
        </a:graphic>
      </p:graphicFrame>
    </p:spTree>
    <p:extLst>
      <p:ext uri="{BB962C8B-B14F-4D97-AF65-F5344CB8AC3E}">
        <p14:creationId xmlns:p14="http://schemas.microsoft.com/office/powerpoint/2010/main" val="89454382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医疗保障智能监管系统</a:t>
            </a:r>
          </a:p>
        </p:txBody>
      </p:sp>
      <p:sp>
        <p:nvSpPr>
          <p:cNvPr id="10" name="矩形 9"/>
          <p:cNvSpPr/>
          <p:nvPr/>
        </p:nvSpPr>
        <p:spPr>
          <a:xfrm>
            <a:off x="661401" y="935849"/>
            <a:ext cx="3655766" cy="572464"/>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系统</a:t>
            </a:r>
            <a:r>
              <a:rPr lang="zh-CN" altLang="en-US" sz="2400" b="1" dirty="0">
                <a:solidFill>
                  <a:schemeClr val="tx1">
                    <a:lumMod val="75000"/>
                    <a:lumOff val="25000"/>
                  </a:schemeClr>
                </a:solidFill>
                <a:latin typeface="+mn-lt"/>
                <a:ea typeface="+mn-ea"/>
                <a:cs typeface="+mn-ea"/>
              </a:rPr>
              <a:t>业务架构</a:t>
            </a:r>
          </a:p>
        </p:txBody>
      </p:sp>
    </p:spTree>
    <p:extLst>
      <p:ext uri="{BB962C8B-B14F-4D97-AF65-F5344CB8AC3E}">
        <p14:creationId xmlns:p14="http://schemas.microsoft.com/office/powerpoint/2010/main" val="421126438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医疗保障智能监管系统</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功能列表</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125889647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医疗保障智能监管系统</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总体业务流程</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422680486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运行</a:t>
            </a:r>
            <a:r>
              <a:rPr lang="zh-CN" altLang="en-US" sz="2800" b="1" dirty="0">
                <a:solidFill>
                  <a:schemeClr val="tx1">
                    <a:lumMod val="85000"/>
                    <a:lumOff val="15000"/>
                  </a:schemeClr>
                </a:solidFill>
                <a:latin typeface="+mn-lt"/>
                <a:ea typeface="+mn-ea"/>
                <a:cs typeface="+mn-ea"/>
                <a:sym typeface="+mn-lt"/>
              </a:rPr>
              <a:t>监测系统</a:t>
            </a:r>
          </a:p>
        </p:txBody>
      </p:sp>
      <p:sp>
        <p:nvSpPr>
          <p:cNvPr id="10" name="矩形 9"/>
          <p:cNvSpPr/>
          <p:nvPr/>
        </p:nvSpPr>
        <p:spPr>
          <a:xfrm>
            <a:off x="661401" y="935849"/>
            <a:ext cx="1415772" cy="572464"/>
          </a:xfrm>
          <a:prstGeom prst="rect">
            <a:avLst/>
          </a:prstGeom>
        </p:spPr>
        <p:txBody>
          <a:bodyPr wrap="square">
            <a:spAutoFit/>
          </a:bodyPr>
          <a:lstStyle/>
          <a:p>
            <a:pPr>
              <a:lnSpc>
                <a:spcPct val="130000"/>
              </a:lnSpc>
              <a:buClr>
                <a:srgbClr val="C00000"/>
              </a:buClr>
            </a:pPr>
            <a:r>
              <a:rPr lang="zh-CN" altLang="zh-CN" sz="2400" b="1" dirty="0">
                <a:solidFill>
                  <a:schemeClr val="tx1">
                    <a:lumMod val="75000"/>
                    <a:lumOff val="25000"/>
                  </a:schemeClr>
                </a:solidFill>
                <a:latin typeface="+mn-lt"/>
                <a:ea typeface="+mn-ea"/>
                <a:cs typeface="+mn-ea"/>
              </a:rPr>
              <a:t>建设目标</a:t>
            </a:r>
            <a:endParaRPr lang="zh-CN" altLang="en-US" sz="2400" b="1" dirty="0">
              <a:solidFill>
                <a:schemeClr val="tx1">
                  <a:lumMod val="75000"/>
                  <a:lumOff val="25000"/>
                </a:schemeClr>
              </a:solidFill>
              <a:latin typeface="+mn-lt"/>
              <a:ea typeface="+mn-ea"/>
              <a:cs typeface="+mn-ea"/>
            </a:endParaRPr>
          </a:p>
        </p:txBody>
      </p:sp>
      <p:sp>
        <p:nvSpPr>
          <p:cNvPr id="11" name="矩形 10"/>
          <p:cNvSpPr/>
          <p:nvPr/>
        </p:nvSpPr>
        <p:spPr>
          <a:xfrm>
            <a:off x="661401" y="3589108"/>
            <a:ext cx="1415772"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业务描述</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303467121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运行监测系统</a:t>
            </a:r>
          </a:p>
        </p:txBody>
      </p:sp>
      <p:sp>
        <p:nvSpPr>
          <p:cNvPr id="10" name="矩形 9"/>
          <p:cNvSpPr/>
          <p:nvPr/>
        </p:nvSpPr>
        <p:spPr>
          <a:xfrm>
            <a:off x="661401" y="935849"/>
            <a:ext cx="3655766" cy="572464"/>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系统</a:t>
            </a:r>
            <a:r>
              <a:rPr lang="zh-CN" altLang="en-US" sz="2400" b="1" dirty="0">
                <a:solidFill>
                  <a:schemeClr val="tx1">
                    <a:lumMod val="75000"/>
                    <a:lumOff val="25000"/>
                  </a:schemeClr>
                </a:solidFill>
                <a:latin typeface="+mn-lt"/>
                <a:ea typeface="+mn-ea"/>
                <a:cs typeface="+mn-ea"/>
              </a:rPr>
              <a:t>业务架构</a:t>
            </a:r>
          </a:p>
        </p:txBody>
      </p:sp>
    </p:spTree>
    <p:extLst>
      <p:ext uri="{BB962C8B-B14F-4D97-AF65-F5344CB8AC3E}">
        <p14:creationId xmlns:p14="http://schemas.microsoft.com/office/powerpoint/2010/main" val="305646813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运行监测系统</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功能列表</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2397718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a:solidFill>
                  <a:schemeClr val="tx1">
                    <a:lumMod val="85000"/>
                    <a:lumOff val="15000"/>
                  </a:schemeClr>
                </a:solidFill>
                <a:latin typeface="+mn-lt"/>
                <a:ea typeface="+mn-ea"/>
                <a:cs typeface="+mn-ea"/>
                <a:sym typeface="+mn-lt"/>
              </a:rPr>
              <a:t>运行监测系统</a:t>
            </a:r>
          </a:p>
        </p:txBody>
      </p:sp>
      <p:sp>
        <p:nvSpPr>
          <p:cNvPr id="10" name="矩形 9"/>
          <p:cNvSpPr/>
          <p:nvPr/>
        </p:nvSpPr>
        <p:spPr>
          <a:xfrm>
            <a:off x="661401" y="935849"/>
            <a:ext cx="3655766"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总体业务流程</a:t>
            </a:r>
            <a:endParaRPr lang="zh-CN" altLang="en-US" sz="2400" b="1" dirty="0">
              <a:solidFill>
                <a:schemeClr val="tx1">
                  <a:lumMod val="75000"/>
                  <a:lumOff val="25000"/>
                </a:schemeClr>
              </a:solidFill>
              <a:latin typeface="+mn-lt"/>
              <a:ea typeface="+mn-ea"/>
              <a:cs typeface="+mn-ea"/>
            </a:endParaRPr>
          </a:p>
        </p:txBody>
      </p:sp>
    </p:spTree>
    <p:extLst>
      <p:ext uri="{BB962C8B-B14F-4D97-AF65-F5344CB8AC3E}">
        <p14:creationId xmlns:p14="http://schemas.microsoft.com/office/powerpoint/2010/main" val="390875737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A10F4E08-CA8E-40C5-A825-505461E0F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3243804"/>
            <a:ext cx="12192000" cy="3628663"/>
          </a:xfrm>
          <a:prstGeom prst="rect">
            <a:avLst/>
          </a:prstGeom>
        </p:spPr>
      </p:pic>
      <p:sp>
        <p:nvSpPr>
          <p:cNvPr id="3" name="矩形 2"/>
          <p:cNvSpPr/>
          <p:nvPr/>
        </p:nvSpPr>
        <p:spPr>
          <a:xfrm>
            <a:off x="0" y="3229337"/>
            <a:ext cx="12192000" cy="3628663"/>
          </a:xfrm>
          <a:prstGeom prst="rect">
            <a:avLst/>
          </a:prstGeom>
          <a:solidFill>
            <a:srgbClr val="2289C2">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47107" name="文本框 3"/>
          <p:cNvSpPr txBox="1"/>
          <p:nvPr/>
        </p:nvSpPr>
        <p:spPr>
          <a:xfrm>
            <a:off x="2462212" y="1687941"/>
            <a:ext cx="7267575" cy="1323439"/>
          </a:xfrm>
          <a:prstGeom prst="rect">
            <a:avLst/>
          </a:prstGeom>
          <a:noFill/>
          <a:ln w="9525">
            <a:noFill/>
          </a:ln>
        </p:spPr>
        <p:txBody>
          <a:bodyPr>
            <a:spAutoFit/>
          </a:bodyPr>
          <a:lstStyle/>
          <a:p>
            <a:pPr lvl="0" algn="ctr" eaLnBrk="1" hangingPunct="1"/>
            <a:r>
              <a:rPr lang="zh-CN" altLang="en-US" sz="8000" b="1" dirty="0">
                <a:solidFill>
                  <a:srgbClr val="2289C2"/>
                </a:solidFill>
                <a:latin typeface="+mn-lt"/>
                <a:ea typeface="+mn-ea"/>
                <a:cs typeface="+mn-ea"/>
                <a:sym typeface="+mn-lt"/>
              </a:rPr>
              <a:t>谢  谢</a:t>
            </a:r>
          </a:p>
        </p:txBody>
      </p:sp>
      <p:sp>
        <p:nvSpPr>
          <p:cNvPr id="4" name="文本框 3">
            <a:extLst>
              <a:ext uri="{FF2B5EF4-FFF2-40B4-BE49-F238E27FC236}">
                <a16:creationId xmlns="" xmlns:a16="http://schemas.microsoft.com/office/drawing/2014/main" id="{C017F320-8195-43BB-908C-C89480EFE023}"/>
              </a:ext>
            </a:extLst>
          </p:cNvPr>
          <p:cNvSpPr txBox="1"/>
          <p:nvPr/>
        </p:nvSpPr>
        <p:spPr>
          <a:xfrm>
            <a:off x="1985388" y="4397072"/>
            <a:ext cx="8221221" cy="1107996"/>
          </a:xfrm>
          <a:prstGeom prst="rect">
            <a:avLst/>
          </a:prstGeom>
          <a:noFill/>
          <a:ln w="9525">
            <a:noFill/>
          </a:ln>
        </p:spPr>
        <p:txBody>
          <a:bodyPr wrap="square">
            <a:spAutoFit/>
          </a:bodyPr>
          <a:lstStyle/>
          <a:p>
            <a:pPr lvl="0" algn="ctr" eaLnBrk="1" hangingPunct="1"/>
            <a:r>
              <a:rPr lang="zh-CN" altLang="en-US" sz="6600" b="1" dirty="0">
                <a:solidFill>
                  <a:schemeClr val="bg1"/>
                </a:solidFill>
                <a:latin typeface="+mn-lt"/>
                <a:ea typeface="+mn-ea"/>
                <a:cs typeface="+mn-ea"/>
                <a:sym typeface="+mn-lt"/>
              </a:rPr>
              <a:t>恳 请 批 评 指 正</a:t>
            </a:r>
          </a:p>
        </p:txBody>
      </p:sp>
      <p:pic>
        <p:nvPicPr>
          <p:cNvPr id="5" name="图片 4" descr="H标志.gif">
            <a:extLst>
              <a:ext uri="{FF2B5EF4-FFF2-40B4-BE49-F238E27FC236}">
                <a16:creationId xmlns="" xmlns:a16="http://schemas.microsoft.com/office/drawing/2014/main" id="{404B03A4-3F63-4004-AB0A-52FB14E11B34}"/>
              </a:ext>
            </a:extLst>
          </p:cNvPr>
          <p:cNvPicPr>
            <a:picLocks noChangeAspect="1"/>
          </p:cNvPicPr>
          <p:nvPr/>
        </p:nvPicPr>
        <p:blipFill>
          <a:blip r:embed="rId4" cstate="print"/>
          <a:srcRect/>
          <a:stretch>
            <a:fillRect/>
          </a:stretch>
        </p:blipFill>
        <p:spPr bwMode="auto">
          <a:xfrm>
            <a:off x="10206609" y="100749"/>
            <a:ext cx="597206" cy="493105"/>
          </a:xfrm>
          <a:prstGeom prst="rect">
            <a:avLst/>
          </a:prstGeom>
          <a:noFill/>
          <a:ln w="9525">
            <a:noFill/>
            <a:miter lim="800000"/>
            <a:headEnd/>
            <a:tailEnd/>
          </a:ln>
        </p:spPr>
      </p:pic>
      <p:sp>
        <p:nvSpPr>
          <p:cNvPr id="6" name="标题 1">
            <a:extLst>
              <a:ext uri="{FF2B5EF4-FFF2-40B4-BE49-F238E27FC236}">
                <a16:creationId xmlns="" xmlns:a16="http://schemas.microsoft.com/office/drawing/2014/main" id="{6CB846C9-AB18-484B-A9F5-892BC2A2EACA}"/>
              </a:ext>
            </a:extLst>
          </p:cNvPr>
          <p:cNvSpPr txBox="1"/>
          <p:nvPr/>
        </p:nvSpPr>
        <p:spPr>
          <a:xfrm>
            <a:off x="10803815" y="332314"/>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36D7BF-BFF6-458B-BA07-82B8919636E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57</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761283191"/>
      </p:ext>
    </p:extLst>
  </p:cSld>
  <p:clrMapOvr>
    <a:masterClrMapping/>
  </p:clrMapOvr>
  <mc:AlternateContent xmlns:mc="http://schemas.openxmlformats.org/markup-compatibility/2006">
    <mc:Choice xmlns="" xmlns:p159="http://schemas.microsoft.com/office/powerpoint/2015/09/main" Requires="p159">
      <p:transition advTm="3000">
        <p159:morph option="byObject"/>
      </p:transition>
    </mc:Choice>
    <mc:Fallback>
      <p:transition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内部统一门户系统</a:t>
            </a:r>
            <a:r>
              <a:rPr lang="en-US" altLang="zh-CN" sz="2800" b="1" dirty="0" smtClean="0">
                <a:solidFill>
                  <a:schemeClr val="tx1">
                    <a:lumMod val="85000"/>
                    <a:lumOff val="15000"/>
                  </a:schemeClr>
                </a:solidFill>
                <a:latin typeface="+mn-lt"/>
                <a:ea typeface="+mn-ea"/>
                <a:cs typeface="+mn-ea"/>
                <a:sym typeface="+mn-lt"/>
              </a:rPr>
              <a:t>-</a:t>
            </a:r>
            <a:r>
              <a:rPr lang="zh-CN" altLang="en-US" sz="2800" b="1" dirty="0">
                <a:solidFill>
                  <a:schemeClr val="tx1">
                    <a:lumMod val="85000"/>
                    <a:lumOff val="15000"/>
                  </a:schemeClr>
                </a:solidFill>
                <a:latin typeface="+mn-lt"/>
                <a:ea typeface="+mn-ea"/>
                <a:cs typeface="+mn-ea"/>
                <a:sym typeface="+mn-lt"/>
              </a:rPr>
              <a:t>总体业务流程</a:t>
            </a:r>
          </a:p>
        </p:txBody>
      </p:sp>
      <p:sp>
        <p:nvSpPr>
          <p:cNvPr id="12" name="椭圆 11">
            <a:extLst>
              <a:ext uri="{FF2B5EF4-FFF2-40B4-BE49-F238E27FC236}">
                <a16:creationId xmlns="" xmlns:a16="http://schemas.microsoft.com/office/drawing/2014/main" id="{826E3A60-AECC-4825-A4D2-4F86C949E01C}"/>
              </a:ext>
            </a:extLst>
          </p:cNvPr>
          <p:cNvSpPr/>
          <p:nvPr/>
        </p:nvSpPr>
        <p:spPr>
          <a:xfrm>
            <a:off x="1259067" y="1410778"/>
            <a:ext cx="953669" cy="925620"/>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用户登录</a:t>
            </a:r>
          </a:p>
        </p:txBody>
      </p:sp>
      <p:sp>
        <p:nvSpPr>
          <p:cNvPr id="13" name="矩形: 圆角 8">
            <a:extLst>
              <a:ext uri="{FF2B5EF4-FFF2-40B4-BE49-F238E27FC236}">
                <a16:creationId xmlns="" xmlns:a16="http://schemas.microsoft.com/office/drawing/2014/main" id="{10A3EDEE-8D2C-46D1-91C8-721CFE13CB5D}"/>
              </a:ext>
            </a:extLst>
          </p:cNvPr>
          <p:cNvSpPr/>
          <p:nvPr/>
        </p:nvSpPr>
        <p:spPr>
          <a:xfrm>
            <a:off x="3215760" y="1565051"/>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统一单点登录</a:t>
            </a:r>
          </a:p>
        </p:txBody>
      </p:sp>
      <p:cxnSp>
        <p:nvCxnSpPr>
          <p:cNvPr id="14" name="连接符: 肘形 10">
            <a:extLst>
              <a:ext uri="{FF2B5EF4-FFF2-40B4-BE49-F238E27FC236}">
                <a16:creationId xmlns="" xmlns:a16="http://schemas.microsoft.com/office/drawing/2014/main" id="{F6236F2F-2D05-4869-9A37-3A7C78BB08C7}"/>
              </a:ext>
            </a:extLst>
          </p:cNvPr>
          <p:cNvCxnSpPr>
            <a:stCxn id="12" idx="6"/>
            <a:endCxn id="13" idx="1"/>
          </p:cNvCxnSpPr>
          <p:nvPr/>
        </p:nvCxnSpPr>
        <p:spPr>
          <a:xfrm>
            <a:off x="2212736" y="1873588"/>
            <a:ext cx="1003024" cy="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圆角 20">
            <a:extLst>
              <a:ext uri="{FF2B5EF4-FFF2-40B4-BE49-F238E27FC236}">
                <a16:creationId xmlns="" xmlns:a16="http://schemas.microsoft.com/office/drawing/2014/main" id="{AD0BCB78-4CBF-4AD4-8932-D8AD2E486AC7}"/>
              </a:ext>
            </a:extLst>
          </p:cNvPr>
          <p:cNvSpPr/>
          <p:nvPr/>
        </p:nvSpPr>
        <p:spPr>
          <a:xfrm>
            <a:off x="6128190" y="1565050"/>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统一账户</a:t>
            </a:r>
            <a:endParaRPr lang="en-US" altLang="zh-CN" dirty="0">
              <a:latin typeface="+mj-ea"/>
              <a:ea typeface="+mj-ea"/>
            </a:endParaRPr>
          </a:p>
          <a:p>
            <a:pPr algn="ctr"/>
            <a:r>
              <a:rPr lang="zh-CN" altLang="en-US" dirty="0">
                <a:latin typeface="+mj-ea"/>
                <a:ea typeface="+mj-ea"/>
              </a:rPr>
              <a:t>统一身份认证</a:t>
            </a:r>
          </a:p>
        </p:txBody>
      </p:sp>
      <p:cxnSp>
        <p:nvCxnSpPr>
          <p:cNvPr id="16" name="连接符: 肘形 22">
            <a:extLst>
              <a:ext uri="{FF2B5EF4-FFF2-40B4-BE49-F238E27FC236}">
                <a16:creationId xmlns="" xmlns:a16="http://schemas.microsoft.com/office/drawing/2014/main" id="{761BDE8F-FFD5-4E6E-8E40-52CC83EEEF49}"/>
              </a:ext>
            </a:extLst>
          </p:cNvPr>
          <p:cNvCxnSpPr>
            <a:stCxn id="13" idx="3"/>
            <a:endCxn id="15" idx="1"/>
          </p:cNvCxnSpPr>
          <p:nvPr/>
        </p:nvCxnSpPr>
        <p:spPr>
          <a:xfrm flipV="1">
            <a:off x="4893095" y="1873590"/>
            <a:ext cx="123509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圆角 23">
            <a:extLst>
              <a:ext uri="{FF2B5EF4-FFF2-40B4-BE49-F238E27FC236}">
                <a16:creationId xmlns="" xmlns:a16="http://schemas.microsoft.com/office/drawing/2014/main" id="{CB832C2A-2A4F-4CAE-987E-057AD5396221}"/>
              </a:ext>
            </a:extLst>
          </p:cNvPr>
          <p:cNvSpPr/>
          <p:nvPr/>
        </p:nvSpPr>
        <p:spPr>
          <a:xfrm>
            <a:off x="9119157" y="1565049"/>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统一鉴权</a:t>
            </a:r>
          </a:p>
        </p:txBody>
      </p:sp>
      <p:cxnSp>
        <p:nvCxnSpPr>
          <p:cNvPr id="18" name="连接符: 肘形 25">
            <a:extLst>
              <a:ext uri="{FF2B5EF4-FFF2-40B4-BE49-F238E27FC236}">
                <a16:creationId xmlns="" xmlns:a16="http://schemas.microsoft.com/office/drawing/2014/main" id="{6C0408E1-FE3A-48E1-A528-F85C4C160C56}"/>
              </a:ext>
            </a:extLst>
          </p:cNvPr>
          <p:cNvCxnSpPr>
            <a:cxnSpLocks/>
            <a:stCxn id="15" idx="3"/>
            <a:endCxn id="17" idx="1"/>
          </p:cNvCxnSpPr>
          <p:nvPr/>
        </p:nvCxnSpPr>
        <p:spPr>
          <a:xfrm flipV="1">
            <a:off x="7805525" y="1873589"/>
            <a:ext cx="131363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圆角 28">
            <a:extLst>
              <a:ext uri="{FF2B5EF4-FFF2-40B4-BE49-F238E27FC236}">
                <a16:creationId xmlns="" xmlns:a16="http://schemas.microsoft.com/office/drawing/2014/main" id="{70A2FA6E-6D6C-4A8A-BB72-76EEA763798D}"/>
              </a:ext>
            </a:extLst>
          </p:cNvPr>
          <p:cNvSpPr/>
          <p:nvPr/>
        </p:nvSpPr>
        <p:spPr>
          <a:xfrm>
            <a:off x="9119157" y="4377244"/>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进入系统</a:t>
            </a:r>
          </a:p>
        </p:txBody>
      </p:sp>
      <p:cxnSp>
        <p:nvCxnSpPr>
          <p:cNvPr id="20" name="连接符: 肘形 30">
            <a:extLst>
              <a:ext uri="{FF2B5EF4-FFF2-40B4-BE49-F238E27FC236}">
                <a16:creationId xmlns="" xmlns:a16="http://schemas.microsoft.com/office/drawing/2014/main" id="{ED0CDC72-29D1-4FAC-8C99-7B63961ACBE8}"/>
              </a:ext>
            </a:extLst>
          </p:cNvPr>
          <p:cNvCxnSpPr>
            <a:stCxn id="17" idx="2"/>
            <a:endCxn id="19" idx="0"/>
          </p:cNvCxnSpPr>
          <p:nvPr/>
        </p:nvCxnSpPr>
        <p:spPr>
          <a:xfrm rot="5400000">
            <a:off x="8860267" y="3279686"/>
            <a:ext cx="2195116"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圆角 33">
            <a:extLst>
              <a:ext uri="{FF2B5EF4-FFF2-40B4-BE49-F238E27FC236}">
                <a16:creationId xmlns="" xmlns:a16="http://schemas.microsoft.com/office/drawing/2014/main" id="{DE08F8C1-44AA-461C-8726-DAFB6E5A7267}"/>
              </a:ext>
            </a:extLst>
          </p:cNvPr>
          <p:cNvSpPr/>
          <p:nvPr/>
        </p:nvSpPr>
        <p:spPr>
          <a:xfrm>
            <a:off x="6128190" y="4377243"/>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个人工作台</a:t>
            </a:r>
          </a:p>
        </p:txBody>
      </p:sp>
      <p:sp>
        <p:nvSpPr>
          <p:cNvPr id="22" name="矩形: 圆角 34">
            <a:extLst>
              <a:ext uri="{FF2B5EF4-FFF2-40B4-BE49-F238E27FC236}">
                <a16:creationId xmlns="" xmlns:a16="http://schemas.microsoft.com/office/drawing/2014/main" id="{B97F1E65-E650-4F39-9D45-32D31DCF59DA}"/>
              </a:ext>
            </a:extLst>
          </p:cNvPr>
          <p:cNvSpPr/>
          <p:nvPr/>
        </p:nvSpPr>
        <p:spPr>
          <a:xfrm>
            <a:off x="3137223" y="2338343"/>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各系统访问</a:t>
            </a:r>
            <a:endParaRPr lang="en-US" altLang="zh-CN" dirty="0">
              <a:latin typeface="+mj-ea"/>
              <a:ea typeface="+mj-ea"/>
            </a:endParaRPr>
          </a:p>
          <a:p>
            <a:pPr algn="ctr"/>
            <a:r>
              <a:rPr lang="zh-CN" altLang="en-US" dirty="0">
                <a:latin typeface="+mj-ea"/>
                <a:ea typeface="+mj-ea"/>
              </a:rPr>
              <a:t>入口</a:t>
            </a:r>
          </a:p>
        </p:txBody>
      </p:sp>
      <p:cxnSp>
        <p:nvCxnSpPr>
          <p:cNvPr id="23" name="连接符: 肘形 36">
            <a:extLst>
              <a:ext uri="{FF2B5EF4-FFF2-40B4-BE49-F238E27FC236}">
                <a16:creationId xmlns="" xmlns:a16="http://schemas.microsoft.com/office/drawing/2014/main" id="{F4884B04-BAA5-4F24-971C-078D0CFA847A}"/>
              </a:ext>
            </a:extLst>
          </p:cNvPr>
          <p:cNvCxnSpPr>
            <a:stCxn id="19" idx="1"/>
          </p:cNvCxnSpPr>
          <p:nvPr/>
        </p:nvCxnSpPr>
        <p:spPr>
          <a:xfrm rot="10800000">
            <a:off x="7864331" y="4685784"/>
            <a:ext cx="125482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圆角 37">
            <a:extLst>
              <a:ext uri="{FF2B5EF4-FFF2-40B4-BE49-F238E27FC236}">
                <a16:creationId xmlns="" xmlns:a16="http://schemas.microsoft.com/office/drawing/2014/main" id="{AA3FC902-6ADC-4CBB-B373-0946ED842EDC}"/>
              </a:ext>
            </a:extLst>
          </p:cNvPr>
          <p:cNvSpPr/>
          <p:nvPr/>
        </p:nvSpPr>
        <p:spPr>
          <a:xfrm>
            <a:off x="3137223" y="3225962"/>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邮件服务</a:t>
            </a:r>
          </a:p>
        </p:txBody>
      </p:sp>
      <p:sp>
        <p:nvSpPr>
          <p:cNvPr id="25" name="矩形: 圆角 38">
            <a:extLst>
              <a:ext uri="{FF2B5EF4-FFF2-40B4-BE49-F238E27FC236}">
                <a16:creationId xmlns="" xmlns:a16="http://schemas.microsoft.com/office/drawing/2014/main" id="{EFC02C4B-0306-4AD3-B69D-060A8A125664}"/>
              </a:ext>
            </a:extLst>
          </p:cNvPr>
          <p:cNvSpPr/>
          <p:nvPr/>
        </p:nvSpPr>
        <p:spPr>
          <a:xfrm>
            <a:off x="3115952" y="4113581"/>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消息和文件</a:t>
            </a:r>
          </a:p>
        </p:txBody>
      </p:sp>
      <p:sp>
        <p:nvSpPr>
          <p:cNvPr id="26" name="矩形: 圆角 39">
            <a:extLst>
              <a:ext uri="{FF2B5EF4-FFF2-40B4-BE49-F238E27FC236}">
                <a16:creationId xmlns="" xmlns:a16="http://schemas.microsoft.com/office/drawing/2014/main" id="{5636FC54-BC92-4D78-BFE0-49A52099739C}"/>
              </a:ext>
            </a:extLst>
          </p:cNvPr>
          <p:cNvSpPr/>
          <p:nvPr/>
        </p:nvSpPr>
        <p:spPr>
          <a:xfrm>
            <a:off x="3115951" y="4927582"/>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各系统访问</a:t>
            </a:r>
            <a:endParaRPr lang="en-US" altLang="zh-CN" dirty="0">
              <a:latin typeface="+mj-ea"/>
              <a:ea typeface="+mj-ea"/>
            </a:endParaRPr>
          </a:p>
          <a:p>
            <a:pPr algn="ctr"/>
            <a:r>
              <a:rPr lang="zh-CN" altLang="en-US" dirty="0">
                <a:latin typeface="+mj-ea"/>
                <a:ea typeface="+mj-ea"/>
              </a:rPr>
              <a:t>入口</a:t>
            </a:r>
          </a:p>
        </p:txBody>
      </p:sp>
      <p:sp>
        <p:nvSpPr>
          <p:cNvPr id="27" name="矩形: 圆角 40">
            <a:extLst>
              <a:ext uri="{FF2B5EF4-FFF2-40B4-BE49-F238E27FC236}">
                <a16:creationId xmlns="" xmlns:a16="http://schemas.microsoft.com/office/drawing/2014/main" id="{25C0D0F6-C534-4024-B463-0421DA70656C}"/>
              </a:ext>
            </a:extLst>
          </p:cNvPr>
          <p:cNvSpPr/>
          <p:nvPr/>
        </p:nvSpPr>
        <p:spPr>
          <a:xfrm>
            <a:off x="3115950" y="5815201"/>
            <a:ext cx="1677335" cy="617079"/>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用户、角色、权限管理</a:t>
            </a:r>
          </a:p>
        </p:txBody>
      </p:sp>
      <p:cxnSp>
        <p:nvCxnSpPr>
          <p:cNvPr id="28" name="连接符: 肘形 42">
            <a:extLst>
              <a:ext uri="{FF2B5EF4-FFF2-40B4-BE49-F238E27FC236}">
                <a16:creationId xmlns="" xmlns:a16="http://schemas.microsoft.com/office/drawing/2014/main" id="{C08E1329-2DDC-4F24-8A69-2F8E12461790}"/>
              </a:ext>
            </a:extLst>
          </p:cNvPr>
          <p:cNvCxnSpPr>
            <a:stCxn id="21" idx="1"/>
            <a:endCxn id="22" idx="3"/>
          </p:cNvCxnSpPr>
          <p:nvPr/>
        </p:nvCxnSpPr>
        <p:spPr>
          <a:xfrm rot="10800000">
            <a:off x="4814558" y="2646883"/>
            <a:ext cx="1313632" cy="2038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44">
            <a:extLst>
              <a:ext uri="{FF2B5EF4-FFF2-40B4-BE49-F238E27FC236}">
                <a16:creationId xmlns="" xmlns:a16="http://schemas.microsoft.com/office/drawing/2014/main" id="{521F894C-99FB-4833-A108-12BB9CDFB7CA}"/>
              </a:ext>
            </a:extLst>
          </p:cNvPr>
          <p:cNvCxnSpPr>
            <a:stCxn id="21" idx="1"/>
            <a:endCxn id="24" idx="3"/>
          </p:cNvCxnSpPr>
          <p:nvPr/>
        </p:nvCxnSpPr>
        <p:spPr>
          <a:xfrm rot="10800000">
            <a:off x="4814558" y="3534503"/>
            <a:ext cx="1313632" cy="11512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46">
            <a:extLst>
              <a:ext uri="{FF2B5EF4-FFF2-40B4-BE49-F238E27FC236}">
                <a16:creationId xmlns="" xmlns:a16="http://schemas.microsoft.com/office/drawing/2014/main" id="{7589E5EC-9782-45FD-89BB-E5E59F3FBF0A}"/>
              </a:ext>
            </a:extLst>
          </p:cNvPr>
          <p:cNvCxnSpPr>
            <a:stCxn id="21" idx="1"/>
            <a:endCxn id="25" idx="3"/>
          </p:cNvCxnSpPr>
          <p:nvPr/>
        </p:nvCxnSpPr>
        <p:spPr>
          <a:xfrm rot="10800000">
            <a:off x="4793288" y="4422121"/>
            <a:ext cx="1334903" cy="2636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48">
            <a:extLst>
              <a:ext uri="{FF2B5EF4-FFF2-40B4-BE49-F238E27FC236}">
                <a16:creationId xmlns="" xmlns:a16="http://schemas.microsoft.com/office/drawing/2014/main" id="{8560597F-4AFE-48D2-B231-2E9E069A26E1}"/>
              </a:ext>
            </a:extLst>
          </p:cNvPr>
          <p:cNvCxnSpPr>
            <a:stCxn id="21" idx="1"/>
            <a:endCxn id="26" idx="3"/>
          </p:cNvCxnSpPr>
          <p:nvPr/>
        </p:nvCxnSpPr>
        <p:spPr>
          <a:xfrm rot="10800000" flipV="1">
            <a:off x="4793286" y="4685782"/>
            <a:ext cx="1334904" cy="5503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50">
            <a:extLst>
              <a:ext uri="{FF2B5EF4-FFF2-40B4-BE49-F238E27FC236}">
                <a16:creationId xmlns="" xmlns:a16="http://schemas.microsoft.com/office/drawing/2014/main" id="{70BAF6F3-A8E6-4195-BB0F-19DC8F7D0212}"/>
              </a:ext>
            </a:extLst>
          </p:cNvPr>
          <p:cNvCxnSpPr>
            <a:stCxn id="21" idx="1"/>
            <a:endCxn id="27" idx="3"/>
          </p:cNvCxnSpPr>
          <p:nvPr/>
        </p:nvCxnSpPr>
        <p:spPr>
          <a:xfrm rot="10800000" flipV="1">
            <a:off x="4793286" y="4685783"/>
            <a:ext cx="1334905" cy="14379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圆角 51">
            <a:extLst>
              <a:ext uri="{FF2B5EF4-FFF2-40B4-BE49-F238E27FC236}">
                <a16:creationId xmlns="" xmlns:a16="http://schemas.microsoft.com/office/drawing/2014/main" id="{30AF98B9-E4B2-477A-8C5D-EAC3C00E8E24}"/>
              </a:ext>
            </a:extLst>
          </p:cNvPr>
          <p:cNvSpPr/>
          <p:nvPr/>
        </p:nvSpPr>
        <p:spPr>
          <a:xfrm>
            <a:off x="1004325" y="2442990"/>
            <a:ext cx="1459722" cy="412324"/>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业务管理类</a:t>
            </a:r>
          </a:p>
        </p:txBody>
      </p:sp>
      <p:sp>
        <p:nvSpPr>
          <p:cNvPr id="34" name="矩形: 圆角 52">
            <a:extLst>
              <a:ext uri="{FF2B5EF4-FFF2-40B4-BE49-F238E27FC236}">
                <a16:creationId xmlns="" xmlns:a16="http://schemas.microsoft.com/office/drawing/2014/main" id="{6A6B3592-1FAA-4A9A-9A3F-48FA03791305}"/>
              </a:ext>
            </a:extLst>
          </p:cNvPr>
          <p:cNvSpPr/>
          <p:nvPr/>
        </p:nvSpPr>
        <p:spPr>
          <a:xfrm>
            <a:off x="1004325" y="2931931"/>
            <a:ext cx="1459722" cy="412324"/>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生产经办类</a:t>
            </a:r>
          </a:p>
        </p:txBody>
      </p:sp>
      <p:sp>
        <p:nvSpPr>
          <p:cNvPr id="35" name="矩形: 圆角 53">
            <a:extLst>
              <a:ext uri="{FF2B5EF4-FFF2-40B4-BE49-F238E27FC236}">
                <a16:creationId xmlns="" xmlns:a16="http://schemas.microsoft.com/office/drawing/2014/main" id="{BC477CE3-15E1-4440-BCB5-3ED51C740591}"/>
              </a:ext>
            </a:extLst>
          </p:cNvPr>
          <p:cNvSpPr/>
          <p:nvPr/>
        </p:nvSpPr>
        <p:spPr>
          <a:xfrm>
            <a:off x="991276" y="3406342"/>
            <a:ext cx="1459722" cy="412324"/>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数据分析类</a:t>
            </a:r>
          </a:p>
        </p:txBody>
      </p:sp>
      <p:sp>
        <p:nvSpPr>
          <p:cNvPr id="36" name="矩形: 圆角 54">
            <a:extLst>
              <a:ext uri="{FF2B5EF4-FFF2-40B4-BE49-F238E27FC236}">
                <a16:creationId xmlns="" xmlns:a16="http://schemas.microsoft.com/office/drawing/2014/main" id="{55087750-C0CA-4AD0-A10F-B1F218BD5032}"/>
              </a:ext>
            </a:extLst>
          </p:cNvPr>
          <p:cNvSpPr/>
          <p:nvPr/>
        </p:nvSpPr>
        <p:spPr>
          <a:xfrm>
            <a:off x="6128192" y="2761209"/>
            <a:ext cx="1677335" cy="642544"/>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领导驾驶舱</a:t>
            </a:r>
            <a:endParaRPr lang="en-US" altLang="zh-CN" dirty="0">
              <a:latin typeface="+mj-ea"/>
              <a:ea typeface="+mj-ea"/>
            </a:endParaRPr>
          </a:p>
          <a:p>
            <a:pPr algn="ctr"/>
            <a:r>
              <a:rPr lang="zh-CN" altLang="en-US" dirty="0">
                <a:latin typeface="+mj-ea"/>
                <a:ea typeface="+mj-ea"/>
              </a:rPr>
              <a:t>监管图表展示</a:t>
            </a:r>
          </a:p>
        </p:txBody>
      </p:sp>
      <p:cxnSp>
        <p:nvCxnSpPr>
          <p:cNvPr id="37" name="连接符: 肘形 56">
            <a:extLst>
              <a:ext uri="{FF2B5EF4-FFF2-40B4-BE49-F238E27FC236}">
                <a16:creationId xmlns="" xmlns:a16="http://schemas.microsoft.com/office/drawing/2014/main" id="{A3D4B652-4BBB-4F7C-9F31-B35A3BFBF1B5}"/>
              </a:ext>
            </a:extLst>
          </p:cNvPr>
          <p:cNvCxnSpPr>
            <a:cxnSpLocks/>
            <a:stCxn id="21" idx="0"/>
            <a:endCxn id="36" idx="2"/>
          </p:cNvCxnSpPr>
          <p:nvPr/>
        </p:nvCxnSpPr>
        <p:spPr>
          <a:xfrm rot="5400000" flipH="1" flipV="1">
            <a:off x="6480114" y="3890497"/>
            <a:ext cx="973490"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连接符: 肘形 61">
            <a:extLst>
              <a:ext uri="{FF2B5EF4-FFF2-40B4-BE49-F238E27FC236}">
                <a16:creationId xmlns="" xmlns:a16="http://schemas.microsoft.com/office/drawing/2014/main" id="{0843D7B5-6544-4FE9-AE9F-A79D9F60C961}"/>
              </a:ext>
            </a:extLst>
          </p:cNvPr>
          <p:cNvCxnSpPr>
            <a:stCxn id="22" idx="1"/>
            <a:endCxn id="33" idx="3"/>
          </p:cNvCxnSpPr>
          <p:nvPr/>
        </p:nvCxnSpPr>
        <p:spPr>
          <a:xfrm rot="10800000" flipV="1">
            <a:off x="2464047" y="2646882"/>
            <a:ext cx="673176" cy="2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连接符: 肘形 63">
            <a:extLst>
              <a:ext uri="{FF2B5EF4-FFF2-40B4-BE49-F238E27FC236}">
                <a16:creationId xmlns="" xmlns:a16="http://schemas.microsoft.com/office/drawing/2014/main" id="{6C0B9946-E85C-4612-AB51-CD28065BC721}"/>
              </a:ext>
            </a:extLst>
          </p:cNvPr>
          <p:cNvCxnSpPr>
            <a:stCxn id="22" idx="1"/>
            <a:endCxn id="34" idx="3"/>
          </p:cNvCxnSpPr>
          <p:nvPr/>
        </p:nvCxnSpPr>
        <p:spPr>
          <a:xfrm rot="10800000" flipV="1">
            <a:off x="2464047" y="2646883"/>
            <a:ext cx="673176" cy="4912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连接符: 肘形 65">
            <a:extLst>
              <a:ext uri="{FF2B5EF4-FFF2-40B4-BE49-F238E27FC236}">
                <a16:creationId xmlns="" xmlns:a16="http://schemas.microsoft.com/office/drawing/2014/main" id="{4D8455B6-3551-4614-9A0A-28595B8FCB38}"/>
              </a:ext>
            </a:extLst>
          </p:cNvPr>
          <p:cNvCxnSpPr>
            <a:stCxn id="22" idx="1"/>
            <a:endCxn id="35" idx="3"/>
          </p:cNvCxnSpPr>
          <p:nvPr/>
        </p:nvCxnSpPr>
        <p:spPr>
          <a:xfrm rot="10800000" flipV="1">
            <a:off x="2450999" y="2646882"/>
            <a:ext cx="686225" cy="9656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30234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内部</a:t>
            </a:r>
            <a:r>
              <a:rPr lang="zh-CN" altLang="en-US" sz="2800" b="1" dirty="0">
                <a:solidFill>
                  <a:schemeClr val="tx1">
                    <a:lumMod val="85000"/>
                    <a:lumOff val="15000"/>
                  </a:schemeClr>
                </a:solidFill>
                <a:latin typeface="+mn-lt"/>
                <a:ea typeface="+mn-ea"/>
                <a:cs typeface="+mn-ea"/>
                <a:sym typeface="+mn-lt"/>
              </a:rPr>
              <a:t>控制系统</a:t>
            </a:r>
          </a:p>
        </p:txBody>
      </p:sp>
      <p:sp>
        <p:nvSpPr>
          <p:cNvPr id="10" name="矩形 9"/>
          <p:cNvSpPr/>
          <p:nvPr/>
        </p:nvSpPr>
        <p:spPr>
          <a:xfrm>
            <a:off x="661401" y="935849"/>
            <a:ext cx="1415772" cy="572464"/>
          </a:xfrm>
          <a:prstGeom prst="rect">
            <a:avLst/>
          </a:prstGeom>
        </p:spPr>
        <p:txBody>
          <a:bodyPr wrap="square">
            <a:spAutoFit/>
          </a:bodyPr>
          <a:lstStyle/>
          <a:p>
            <a:pPr>
              <a:lnSpc>
                <a:spcPct val="130000"/>
              </a:lnSpc>
              <a:buClr>
                <a:srgbClr val="C00000"/>
              </a:buClr>
            </a:pPr>
            <a:r>
              <a:rPr lang="zh-CN" altLang="zh-CN" sz="2400" b="1" dirty="0">
                <a:solidFill>
                  <a:schemeClr val="tx1">
                    <a:lumMod val="75000"/>
                    <a:lumOff val="25000"/>
                  </a:schemeClr>
                </a:solidFill>
                <a:latin typeface="+mn-lt"/>
                <a:ea typeface="+mn-ea"/>
                <a:cs typeface="+mn-ea"/>
              </a:rPr>
              <a:t>建设目标</a:t>
            </a:r>
            <a:endParaRPr lang="zh-CN" altLang="en-US" sz="2400" b="1" dirty="0">
              <a:solidFill>
                <a:schemeClr val="tx1">
                  <a:lumMod val="75000"/>
                  <a:lumOff val="25000"/>
                </a:schemeClr>
              </a:solidFill>
              <a:latin typeface="+mn-lt"/>
              <a:ea typeface="+mn-ea"/>
              <a:cs typeface="+mn-ea"/>
            </a:endParaRPr>
          </a:p>
        </p:txBody>
      </p:sp>
      <p:sp>
        <p:nvSpPr>
          <p:cNvPr id="11" name="矩形 10"/>
          <p:cNvSpPr/>
          <p:nvPr/>
        </p:nvSpPr>
        <p:spPr>
          <a:xfrm>
            <a:off x="661401" y="3244334"/>
            <a:ext cx="1415772" cy="525016"/>
          </a:xfrm>
          <a:prstGeom prst="rect">
            <a:avLst/>
          </a:prstGeom>
        </p:spPr>
        <p:txBody>
          <a:bodyPr wrap="square">
            <a:spAutoFit/>
          </a:bodyPr>
          <a:lstStyle/>
          <a:p>
            <a:pPr>
              <a:lnSpc>
                <a:spcPct val="130000"/>
              </a:lnSpc>
              <a:buClr>
                <a:srgbClr val="C00000"/>
              </a:buClr>
            </a:pPr>
            <a:r>
              <a:rPr lang="zh-CN" altLang="en-US" sz="2400" b="1" dirty="0" smtClean="0">
                <a:solidFill>
                  <a:schemeClr val="tx1">
                    <a:lumMod val="75000"/>
                    <a:lumOff val="25000"/>
                  </a:schemeClr>
                </a:solidFill>
                <a:latin typeface="+mn-lt"/>
                <a:ea typeface="+mn-ea"/>
                <a:cs typeface="+mn-ea"/>
              </a:rPr>
              <a:t>业务描述</a:t>
            </a:r>
            <a:endParaRPr lang="zh-CN" altLang="en-US" sz="2400" b="1" dirty="0">
              <a:solidFill>
                <a:schemeClr val="tx1">
                  <a:lumMod val="75000"/>
                  <a:lumOff val="25000"/>
                </a:schemeClr>
              </a:solidFill>
              <a:latin typeface="+mn-lt"/>
              <a:ea typeface="+mn-ea"/>
              <a:cs typeface="+mn-ea"/>
            </a:endParaRPr>
          </a:p>
        </p:txBody>
      </p:sp>
      <p:sp>
        <p:nvSpPr>
          <p:cNvPr id="2" name="矩形 1"/>
          <p:cNvSpPr/>
          <p:nvPr/>
        </p:nvSpPr>
        <p:spPr>
          <a:xfrm>
            <a:off x="2147344" y="982015"/>
            <a:ext cx="9214192" cy="1052596"/>
          </a:xfrm>
          <a:prstGeom prst="rect">
            <a:avLst/>
          </a:prstGeom>
        </p:spPr>
        <p:txBody>
          <a:bodyPr wrap="square">
            <a:spAutoFit/>
          </a:bodyPr>
          <a:lstStyle/>
          <a:p>
            <a:pPr marL="342900" indent="-342900">
              <a:lnSpc>
                <a:spcPct val="130000"/>
              </a:lnSpc>
              <a:buClr>
                <a:srgbClr val="182A76"/>
              </a:buClr>
              <a:buFont typeface="Wingdings" panose="05000000000000000000" pitchFamily="2" charset="2"/>
              <a:buChar char="Ø"/>
            </a:pPr>
            <a:r>
              <a:rPr lang="zh-CN" altLang="zh-CN" sz="1600" b="1" dirty="0">
                <a:latin typeface="+mn-lt"/>
                <a:ea typeface="+mn-ea"/>
                <a:cs typeface="+mn-ea"/>
              </a:rPr>
              <a:t>内部控制的建设目标是</a:t>
            </a:r>
            <a:r>
              <a:rPr lang="zh-CN" altLang="zh-CN" sz="1600" b="1" dirty="0">
                <a:solidFill>
                  <a:srgbClr val="FF0000"/>
                </a:solidFill>
                <a:latin typeface="+mn-lt"/>
                <a:ea typeface="+mn-ea"/>
                <a:cs typeface="+mn-ea"/>
              </a:rPr>
              <a:t>依据风险控制的方法，</a:t>
            </a:r>
            <a:r>
              <a:rPr lang="zh-CN" altLang="zh-CN" sz="1600" b="1" dirty="0" smtClean="0">
                <a:solidFill>
                  <a:srgbClr val="FF0000"/>
                </a:solidFill>
                <a:latin typeface="+mn-lt"/>
                <a:ea typeface="+mn-ea"/>
                <a:cs typeface="+mn-ea"/>
              </a:rPr>
              <a:t>对业务</a:t>
            </a:r>
            <a:r>
              <a:rPr lang="zh-CN" altLang="zh-CN" sz="1600" b="1" dirty="0">
                <a:solidFill>
                  <a:srgbClr val="FF0000"/>
                </a:solidFill>
                <a:latin typeface="+mn-lt"/>
                <a:ea typeface="+mn-ea"/>
                <a:cs typeface="+mn-ea"/>
              </a:rPr>
              <a:t>进行风险</a:t>
            </a:r>
            <a:r>
              <a:rPr lang="zh-CN" altLang="zh-CN" sz="1600" b="1" dirty="0" smtClean="0">
                <a:solidFill>
                  <a:srgbClr val="FF0000"/>
                </a:solidFill>
                <a:latin typeface="+mn-lt"/>
                <a:ea typeface="+mn-ea"/>
                <a:cs typeface="+mn-ea"/>
              </a:rPr>
              <a:t>提醒</a:t>
            </a:r>
            <a:r>
              <a:rPr lang="zh-CN" altLang="zh-CN" sz="1600" b="1" dirty="0" smtClean="0">
                <a:latin typeface="+mn-lt"/>
                <a:ea typeface="+mn-ea"/>
                <a:cs typeface="+mn-ea"/>
              </a:rPr>
              <a:t>，并对</a:t>
            </a:r>
            <a:r>
              <a:rPr lang="zh-CN" altLang="zh-CN" sz="1600" b="1" dirty="0">
                <a:latin typeface="+mn-lt"/>
                <a:ea typeface="+mn-ea"/>
                <a:cs typeface="+mn-ea"/>
              </a:rPr>
              <a:t>事前、事中、事后的经办过程建立</a:t>
            </a:r>
            <a:r>
              <a:rPr lang="zh-CN" altLang="zh-CN" sz="1600" b="1" dirty="0">
                <a:solidFill>
                  <a:srgbClr val="FF0000"/>
                </a:solidFill>
                <a:latin typeface="+mn-lt"/>
                <a:ea typeface="+mn-ea"/>
                <a:cs typeface="+mn-ea"/>
              </a:rPr>
              <a:t>风险控制指标和监督体系</a:t>
            </a:r>
            <a:r>
              <a:rPr lang="zh-CN" altLang="zh-CN" sz="1600" b="1" dirty="0">
                <a:latin typeface="+mn-lt"/>
                <a:ea typeface="+mn-ea"/>
                <a:cs typeface="+mn-ea"/>
              </a:rPr>
              <a:t>，防止经办人员在办理过程中出现流程、规则等方面的</a:t>
            </a:r>
            <a:r>
              <a:rPr lang="zh-CN" altLang="zh-CN" sz="1600" b="1" dirty="0" smtClean="0">
                <a:latin typeface="+mn-lt"/>
                <a:ea typeface="+mn-ea"/>
                <a:cs typeface="+mn-ea"/>
              </a:rPr>
              <a:t>风险同时，对</a:t>
            </a:r>
            <a:r>
              <a:rPr lang="zh-CN" altLang="zh-CN" sz="1600" b="1" dirty="0">
                <a:latin typeface="+mn-lt"/>
                <a:ea typeface="+mn-ea"/>
                <a:cs typeface="+mn-ea"/>
              </a:rPr>
              <a:t>经办的全过程进行分析，优化经办流程和规则。</a:t>
            </a:r>
            <a:endParaRPr lang="zh-CN" altLang="en-US" sz="1600" b="1" dirty="0">
              <a:latin typeface="+mn-lt"/>
              <a:ea typeface="+mn-ea"/>
              <a:cs typeface="+mn-ea"/>
            </a:endParaRPr>
          </a:p>
        </p:txBody>
      </p:sp>
      <p:sp>
        <p:nvSpPr>
          <p:cNvPr id="3" name="矩形 2"/>
          <p:cNvSpPr/>
          <p:nvPr/>
        </p:nvSpPr>
        <p:spPr>
          <a:xfrm>
            <a:off x="2132080" y="3275568"/>
            <a:ext cx="9229456" cy="1465016"/>
          </a:xfrm>
          <a:prstGeom prst="rect">
            <a:avLst/>
          </a:prstGeom>
        </p:spPr>
        <p:txBody>
          <a:bodyPr wrap="square">
            <a:spAutoFit/>
          </a:bodyPr>
          <a:lstStyle/>
          <a:p>
            <a:pPr marL="342900" indent="-342900">
              <a:lnSpc>
                <a:spcPct val="130000"/>
              </a:lnSpc>
              <a:buClr>
                <a:srgbClr val="182A76"/>
              </a:buClr>
              <a:buFont typeface="Wingdings" panose="05000000000000000000" pitchFamily="2" charset="2"/>
              <a:buChar char="Ø"/>
            </a:pPr>
            <a:r>
              <a:rPr lang="zh-CN" altLang="zh-CN" sz="1400" dirty="0">
                <a:latin typeface="+mn-lt"/>
                <a:ea typeface="+mn-ea"/>
                <a:cs typeface="+mn-ea"/>
              </a:rPr>
              <a:t>内部控制系统主要是以业务内控监督视角，依据风控理念，在业务经办的各个环节嵌入风控系统功能，构建涵盖</a:t>
            </a:r>
            <a:r>
              <a:rPr lang="zh-CN" altLang="zh-CN" sz="1400" dirty="0">
                <a:solidFill>
                  <a:srgbClr val="FF0000"/>
                </a:solidFill>
                <a:latin typeface="+mn-lt"/>
                <a:ea typeface="+mn-ea"/>
                <a:cs typeface="+mn-ea"/>
              </a:rPr>
              <a:t>事前提醒、事中记录、事后可查</a:t>
            </a:r>
            <a:r>
              <a:rPr lang="zh-CN" altLang="zh-CN" sz="1400" dirty="0">
                <a:latin typeface="+mn-lt"/>
                <a:ea typeface="+mn-ea"/>
                <a:cs typeface="+mn-ea"/>
              </a:rPr>
              <a:t>的风控管理体系，是业务经办体系外独立运行的业务行为分析工具</a:t>
            </a:r>
            <a:r>
              <a:rPr lang="zh-CN" altLang="zh-CN" sz="1400" dirty="0" smtClean="0">
                <a:latin typeface="+mn-lt"/>
                <a:ea typeface="+mn-ea"/>
                <a:cs typeface="+mn-ea"/>
              </a:rPr>
              <a:t>。</a:t>
            </a:r>
            <a:endParaRPr lang="en-US" altLang="zh-CN" sz="1400" dirty="0" smtClean="0">
              <a:latin typeface="+mn-lt"/>
              <a:ea typeface="+mn-ea"/>
              <a:cs typeface="+mn-ea"/>
            </a:endParaRPr>
          </a:p>
          <a:p>
            <a:pPr marL="342900" indent="-342900">
              <a:lnSpc>
                <a:spcPct val="130000"/>
              </a:lnSpc>
              <a:buClr>
                <a:srgbClr val="182A76"/>
              </a:buClr>
              <a:buFont typeface="Wingdings" panose="05000000000000000000" pitchFamily="2" charset="2"/>
              <a:buChar char="Ø"/>
            </a:pPr>
            <a:r>
              <a:rPr lang="zh-CN" altLang="zh-CN" sz="1400" dirty="0" smtClean="0">
                <a:latin typeface="+mn-lt"/>
                <a:ea typeface="+mn-ea"/>
                <a:cs typeface="+mn-ea"/>
              </a:rPr>
              <a:t>主要</a:t>
            </a:r>
            <a:r>
              <a:rPr lang="zh-CN" altLang="zh-CN" sz="1400" dirty="0">
                <a:latin typeface="+mn-lt"/>
                <a:ea typeface="+mn-ea"/>
                <a:cs typeface="+mn-ea"/>
              </a:rPr>
              <a:t>作用是</a:t>
            </a:r>
            <a:r>
              <a:rPr lang="zh-CN" altLang="zh-CN" sz="1400" dirty="0">
                <a:solidFill>
                  <a:srgbClr val="FF0000"/>
                </a:solidFill>
                <a:latin typeface="+mn-lt"/>
                <a:ea typeface="+mn-ea"/>
                <a:cs typeface="+mn-ea"/>
              </a:rPr>
              <a:t>发现和预防减少经办人员在履行职责、行使职权过程中发生的不作为、慢作为、乱作为现象，尤其是杜绝以权谋私、权力寻租等腐败问题，最大限度消除和压缩关键岗位、关键角色人员发生业务腐败问题</a:t>
            </a:r>
            <a:r>
              <a:rPr lang="zh-CN" altLang="zh-CN" sz="1400" dirty="0">
                <a:latin typeface="+mn-lt"/>
                <a:ea typeface="+mn-ea"/>
                <a:cs typeface="+mn-ea"/>
              </a:rPr>
              <a:t>的空间和可能性，同时对风控监督过程中发现的问题，以内控管理立案的方式进行任务管理。</a:t>
            </a:r>
          </a:p>
        </p:txBody>
      </p:sp>
    </p:spTree>
    <p:extLst>
      <p:ext uri="{BB962C8B-B14F-4D97-AF65-F5344CB8AC3E}">
        <p14:creationId xmlns:p14="http://schemas.microsoft.com/office/powerpoint/2010/main" val="163490918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内部控制系统</a:t>
            </a:r>
            <a:r>
              <a:rPr lang="en-US" altLang="zh-CN" sz="2800" b="1" dirty="0" smtClean="0">
                <a:solidFill>
                  <a:schemeClr val="tx1">
                    <a:lumMod val="85000"/>
                    <a:lumOff val="15000"/>
                  </a:schemeClr>
                </a:solidFill>
                <a:latin typeface="+mn-lt"/>
                <a:ea typeface="+mn-ea"/>
                <a:cs typeface="+mn-ea"/>
                <a:sym typeface="+mn-lt"/>
              </a:rPr>
              <a:t>-</a:t>
            </a:r>
            <a:r>
              <a:rPr lang="zh-CN" altLang="en-US" sz="2800" b="1" dirty="0">
                <a:solidFill>
                  <a:schemeClr val="tx1">
                    <a:lumMod val="85000"/>
                    <a:lumOff val="15000"/>
                  </a:schemeClr>
                </a:solidFill>
                <a:latin typeface="+mn-lt"/>
                <a:ea typeface="+mn-ea"/>
                <a:cs typeface="+mn-ea"/>
                <a:sym typeface="+mn-lt"/>
              </a:rPr>
              <a:t>系统业务</a:t>
            </a:r>
            <a:r>
              <a:rPr lang="zh-CN" altLang="en-US" sz="2800" b="1" dirty="0" smtClean="0">
                <a:solidFill>
                  <a:schemeClr val="tx1">
                    <a:lumMod val="85000"/>
                    <a:lumOff val="15000"/>
                  </a:schemeClr>
                </a:solidFill>
                <a:latin typeface="+mn-lt"/>
                <a:ea typeface="+mn-ea"/>
                <a:cs typeface="+mn-ea"/>
                <a:sym typeface="+mn-lt"/>
              </a:rPr>
              <a:t>架构</a:t>
            </a:r>
            <a:endParaRPr lang="zh-CN" altLang="en-US" sz="2800" b="1" dirty="0">
              <a:solidFill>
                <a:schemeClr val="tx1">
                  <a:lumMod val="85000"/>
                  <a:lumOff val="15000"/>
                </a:schemeClr>
              </a:solidFill>
              <a:latin typeface="+mn-lt"/>
              <a:ea typeface="+mn-ea"/>
              <a:cs typeface="+mn-ea"/>
              <a:sym typeface="+mn-lt"/>
            </a:endParaRPr>
          </a:p>
        </p:txBody>
      </p:sp>
      <p:pic>
        <p:nvPicPr>
          <p:cNvPr id="2" name="图片 1"/>
          <p:cNvPicPr>
            <a:picLocks noChangeAspect="1"/>
          </p:cNvPicPr>
          <p:nvPr/>
        </p:nvPicPr>
        <p:blipFill>
          <a:blip r:embed="rId3"/>
          <a:stretch>
            <a:fillRect/>
          </a:stretch>
        </p:blipFill>
        <p:spPr>
          <a:xfrm>
            <a:off x="2489284" y="857736"/>
            <a:ext cx="6951393" cy="6000264"/>
          </a:xfrm>
          <a:prstGeom prst="rect">
            <a:avLst/>
          </a:prstGeom>
        </p:spPr>
      </p:pic>
    </p:spTree>
    <p:extLst>
      <p:ext uri="{BB962C8B-B14F-4D97-AF65-F5344CB8AC3E}">
        <p14:creationId xmlns:p14="http://schemas.microsoft.com/office/powerpoint/2010/main" val="165310424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0350"/>
            <a:ext cx="495300" cy="301625"/>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6" name="矩形 5"/>
          <p:cNvSpPr/>
          <p:nvPr/>
        </p:nvSpPr>
        <p:spPr>
          <a:xfrm>
            <a:off x="530225" y="260350"/>
            <a:ext cx="88900" cy="301625"/>
          </a:xfrm>
          <a:prstGeom prst="rect">
            <a:avLst/>
          </a:prstGeom>
          <a:solidFill>
            <a:srgbClr val="6E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pic>
        <p:nvPicPr>
          <p:cNvPr id="7" name="图片 6" descr="H标志.gif">
            <a:extLst>
              <a:ext uri="{FF2B5EF4-FFF2-40B4-BE49-F238E27FC236}">
                <a16:creationId xmlns="" xmlns:a16="http://schemas.microsoft.com/office/drawing/2014/main" id="{330C00C7-CF1E-4908-9889-7D90F79111DE}"/>
              </a:ext>
            </a:extLst>
          </p:cNvPr>
          <p:cNvPicPr>
            <a:picLocks noChangeAspect="1"/>
          </p:cNvPicPr>
          <p:nvPr/>
        </p:nvPicPr>
        <p:blipFill>
          <a:blip r:embed="rId2" cstate="print"/>
          <a:srcRect/>
          <a:stretch>
            <a:fillRect/>
          </a:stretch>
        </p:blipFill>
        <p:spPr bwMode="auto">
          <a:xfrm>
            <a:off x="10418107" y="155896"/>
            <a:ext cx="597206" cy="493105"/>
          </a:xfrm>
          <a:prstGeom prst="rect">
            <a:avLst/>
          </a:prstGeom>
          <a:noFill/>
          <a:ln w="9525">
            <a:noFill/>
            <a:miter lim="800000"/>
            <a:headEnd/>
            <a:tailEnd/>
          </a:ln>
        </p:spPr>
      </p:pic>
      <p:sp>
        <p:nvSpPr>
          <p:cNvPr id="8" name="标题 1">
            <a:extLst>
              <a:ext uri="{FF2B5EF4-FFF2-40B4-BE49-F238E27FC236}">
                <a16:creationId xmlns="" xmlns:a16="http://schemas.microsoft.com/office/drawing/2014/main" id="{CFA1433E-1319-4134-993B-9B5259E7B19C}"/>
              </a:ext>
            </a:extLst>
          </p:cNvPr>
          <p:cNvSpPr txBox="1"/>
          <p:nvPr/>
        </p:nvSpPr>
        <p:spPr>
          <a:xfrm>
            <a:off x="11028070" y="315497"/>
            <a:ext cx="1309371" cy="261540"/>
          </a:xfrm>
          <a:prstGeom prst="rect">
            <a:avLst/>
          </a:prstGeom>
        </p:spPr>
        <p:txBody>
          <a:bodyPr vert="horz" lIns="91440" tIns="45720" rIns="91440" bIns="45720" rtlCol="0" anchor="ctr">
            <a:noAutofit/>
          </a:bodyPr>
          <a:lstStyle>
            <a:lvl1pPr algn="l" defTabSz="685165" rtl="0" eaLnBrk="1" latinLnBrk="0" hangingPunct="1">
              <a:lnSpc>
                <a:spcPct val="90000"/>
              </a:lnSpc>
              <a:spcBef>
                <a:spcPct val="0"/>
              </a:spcBef>
              <a:buNone/>
              <a:defRPr sz="4400" kern="1200">
                <a:solidFill>
                  <a:schemeClr val="bg1"/>
                </a:solidFill>
                <a:latin typeface="方正字迹-邢体草书简体" panose="03000502000000000000" pitchFamily="66" charset="-122"/>
                <a:ea typeface="方正字迹-邢体草书简体" panose="03000502000000000000" pitchFamily="66" charset="-122"/>
                <a:cs typeface="+mj-cs"/>
              </a:defRPr>
            </a:lvl1pPr>
          </a:lstStyle>
          <a:p>
            <a:r>
              <a:rPr lang="zh-CN" altLang="en-US" sz="1800" b="1" i="1" dirty="0">
                <a:solidFill>
                  <a:schemeClr val="tx1"/>
                </a:solidFill>
                <a:latin typeface="+mn-lt"/>
                <a:ea typeface="+mn-ea"/>
                <a:cs typeface="+mn-ea"/>
                <a:sym typeface="+mn-lt"/>
              </a:rPr>
              <a:t>华信设计</a:t>
            </a:r>
          </a:p>
        </p:txBody>
      </p:sp>
      <p:sp>
        <p:nvSpPr>
          <p:cNvPr id="9" name="矩形 8"/>
          <p:cNvSpPr/>
          <p:nvPr/>
        </p:nvSpPr>
        <p:spPr>
          <a:xfrm>
            <a:off x="661401" y="155896"/>
            <a:ext cx="6479628" cy="523220"/>
          </a:xfrm>
          <a:prstGeom prst="rect">
            <a:avLst/>
          </a:prstGeom>
          <a:noFill/>
        </p:spPr>
        <p:txBody>
          <a:bodyPr wrap="square" rtlCol="0">
            <a:spAutoFit/>
          </a:bodyPr>
          <a:lstStyle/>
          <a:p>
            <a:pPr rtl="0" eaLnBrk="1" fontAlgn="auto" hangingPunct="1">
              <a:spcBef>
                <a:spcPts val="0"/>
              </a:spcBef>
              <a:spcAft>
                <a:spcPts val="0"/>
              </a:spcAft>
            </a:pPr>
            <a:r>
              <a:rPr lang="zh-CN" altLang="en-US" sz="2800" b="1" dirty="0" smtClean="0">
                <a:solidFill>
                  <a:schemeClr val="tx1">
                    <a:lumMod val="85000"/>
                    <a:lumOff val="15000"/>
                  </a:schemeClr>
                </a:solidFill>
                <a:latin typeface="+mn-lt"/>
                <a:ea typeface="+mn-ea"/>
                <a:cs typeface="+mn-ea"/>
                <a:sym typeface="+mn-lt"/>
              </a:rPr>
              <a:t>内部控制系统</a:t>
            </a:r>
            <a:r>
              <a:rPr lang="en-US" altLang="zh-CN" sz="2800" b="1" dirty="0" smtClean="0">
                <a:solidFill>
                  <a:schemeClr val="tx1">
                    <a:lumMod val="85000"/>
                    <a:lumOff val="15000"/>
                  </a:schemeClr>
                </a:solidFill>
                <a:latin typeface="+mn-lt"/>
                <a:ea typeface="+mn-ea"/>
                <a:cs typeface="+mn-ea"/>
                <a:sym typeface="+mn-lt"/>
              </a:rPr>
              <a:t>-</a:t>
            </a:r>
            <a:r>
              <a:rPr lang="zh-CN" altLang="en-US" sz="2800" b="1" dirty="0" smtClean="0">
                <a:solidFill>
                  <a:schemeClr val="tx1">
                    <a:lumMod val="85000"/>
                    <a:lumOff val="15000"/>
                  </a:schemeClr>
                </a:solidFill>
                <a:latin typeface="+mn-lt"/>
                <a:ea typeface="+mn-ea"/>
                <a:cs typeface="+mn-ea"/>
                <a:sym typeface="+mn-lt"/>
              </a:rPr>
              <a:t>功能列表</a:t>
            </a:r>
            <a:endParaRPr lang="zh-CN" altLang="en-US" sz="2800" b="1" dirty="0">
              <a:solidFill>
                <a:schemeClr val="tx1">
                  <a:lumMod val="85000"/>
                  <a:lumOff val="15000"/>
                </a:schemeClr>
              </a:solidFill>
              <a:latin typeface="+mn-lt"/>
              <a:ea typeface="+mn-ea"/>
              <a:cs typeface="+mn-ea"/>
              <a:sym typeface="+mn-lt"/>
            </a:endParaRPr>
          </a:p>
        </p:txBody>
      </p:sp>
      <p:graphicFrame>
        <p:nvGraphicFramePr>
          <p:cNvPr id="2" name="表格 1"/>
          <p:cNvGraphicFramePr>
            <a:graphicFrameLocks noGrp="1"/>
          </p:cNvGraphicFramePr>
          <p:nvPr>
            <p:extLst>
              <p:ext uri="{D42A27DB-BD31-4B8C-83A1-F6EECF244321}">
                <p14:modId xmlns:p14="http://schemas.microsoft.com/office/powerpoint/2010/main" val="72559512"/>
              </p:ext>
            </p:extLst>
          </p:nvPr>
        </p:nvGraphicFramePr>
        <p:xfrm>
          <a:off x="285438" y="683675"/>
          <a:ext cx="11355019" cy="6047192"/>
        </p:xfrm>
        <a:graphic>
          <a:graphicData uri="http://schemas.openxmlformats.org/drawingml/2006/table">
            <a:tbl>
              <a:tblPr firstRow="1" firstCol="1" bandRow="1">
                <a:tableStyleId>{5C22544A-7EE6-4342-B048-85BDC9FD1C3A}</a:tableStyleId>
              </a:tblPr>
              <a:tblGrid>
                <a:gridCol w="1301484"/>
                <a:gridCol w="1953172"/>
                <a:gridCol w="8100363"/>
              </a:tblGrid>
              <a:tr h="419411">
                <a:tc>
                  <a:txBody>
                    <a:bodyPr/>
                    <a:lstStyle/>
                    <a:p>
                      <a:pPr marL="0" indent="0" algn="ctr">
                        <a:lnSpc>
                          <a:spcPct val="100000"/>
                        </a:lnSpc>
                        <a:spcBef>
                          <a:spcPts val="0"/>
                        </a:spcBef>
                        <a:spcAft>
                          <a:spcPts val="0"/>
                        </a:spcAft>
                      </a:pPr>
                      <a:r>
                        <a:rPr lang="zh-CN" sz="1400" b="1" kern="0" dirty="0">
                          <a:effectLst/>
                          <a:latin typeface="+mj-ea"/>
                          <a:ea typeface="+mj-ea"/>
                        </a:rPr>
                        <a:t>一级功能</a:t>
                      </a:r>
                      <a:endParaRPr lang="zh-CN" sz="1400" b="1" kern="100" dirty="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ctr">
                        <a:lnSpc>
                          <a:spcPct val="100000"/>
                        </a:lnSpc>
                        <a:spcBef>
                          <a:spcPts val="0"/>
                        </a:spcBef>
                        <a:spcAft>
                          <a:spcPts val="0"/>
                        </a:spcAft>
                      </a:pPr>
                      <a:r>
                        <a:rPr lang="zh-CN" sz="1400" b="1" kern="0" dirty="0">
                          <a:effectLst/>
                          <a:latin typeface="+mj-ea"/>
                          <a:ea typeface="+mj-ea"/>
                        </a:rPr>
                        <a:t>二级功能</a:t>
                      </a:r>
                      <a:endParaRPr lang="zh-CN" sz="1400" b="1" kern="100" dirty="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ctr">
                        <a:lnSpc>
                          <a:spcPct val="100000"/>
                        </a:lnSpc>
                        <a:spcBef>
                          <a:spcPts val="0"/>
                        </a:spcBef>
                        <a:spcAft>
                          <a:spcPts val="0"/>
                        </a:spcAft>
                      </a:pPr>
                      <a:r>
                        <a:rPr lang="zh-CN" sz="1400" b="1" kern="0" dirty="0">
                          <a:effectLst/>
                          <a:latin typeface="+mj-ea"/>
                          <a:ea typeface="+mj-ea"/>
                        </a:rPr>
                        <a:t>说明</a:t>
                      </a:r>
                      <a:endParaRPr lang="zh-CN" sz="1400" b="1" kern="100" dirty="0">
                        <a:solidFill>
                          <a:srgbClr val="000000"/>
                        </a:solidFill>
                        <a:effectLst/>
                        <a:latin typeface="+mj-ea"/>
                        <a:ea typeface="+mj-ea"/>
                        <a:cs typeface="Times New Roman" panose="02020603050405020304" pitchFamily="18" charset="0"/>
                      </a:endParaRPr>
                    </a:p>
                  </a:txBody>
                  <a:tcPr marL="11521" marR="11521" marT="0" marB="0" anchor="ctr"/>
                </a:tc>
              </a:tr>
              <a:tr h="1172454">
                <a:tc rowSpan="4">
                  <a:txBody>
                    <a:bodyPr/>
                    <a:lstStyle/>
                    <a:p>
                      <a:pPr marL="0" indent="0" algn="ctr">
                        <a:lnSpc>
                          <a:spcPct val="100000"/>
                        </a:lnSpc>
                        <a:spcBef>
                          <a:spcPts val="0"/>
                        </a:spcBef>
                        <a:spcAft>
                          <a:spcPts val="0"/>
                        </a:spcAft>
                      </a:pPr>
                      <a:r>
                        <a:rPr lang="zh-CN" sz="1200" kern="0">
                          <a:effectLst/>
                          <a:latin typeface="+mj-ea"/>
                          <a:ea typeface="+mj-ea"/>
                        </a:rPr>
                        <a:t>内控功能模块设置</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20000"/>
                        </a:lnSpc>
                        <a:spcBef>
                          <a:spcPts val="0"/>
                        </a:spcBef>
                        <a:spcAft>
                          <a:spcPts val="0"/>
                        </a:spcAft>
                      </a:pPr>
                      <a:r>
                        <a:rPr lang="zh-CN" sz="1200" kern="0" dirty="0">
                          <a:effectLst/>
                          <a:latin typeface="+mj-ea"/>
                          <a:ea typeface="+mj-ea"/>
                        </a:rPr>
                        <a:t>受内控限制业务模块登记</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对有风险点的业务按提醒类和记录类两大类进行登记：</a:t>
                      </a:r>
                      <a:endParaRPr lang="zh-CN" sz="1200" kern="100" dirty="0">
                        <a:effectLst/>
                        <a:latin typeface="+mj-ea"/>
                        <a:ea typeface="+mj-ea"/>
                      </a:endParaRPr>
                    </a:p>
                    <a:p>
                      <a:pPr marL="0" lvl="0" indent="0" algn="l">
                        <a:lnSpc>
                          <a:spcPct val="100000"/>
                        </a:lnSpc>
                        <a:spcBef>
                          <a:spcPts val="0"/>
                        </a:spcBef>
                        <a:spcAft>
                          <a:spcPts val="0"/>
                        </a:spcAft>
                        <a:buFont typeface="+mj-lt"/>
                        <a:buAutoNum type="arabicPeriod"/>
                      </a:pPr>
                      <a:r>
                        <a:rPr lang="zh-CN" sz="1200" kern="100" dirty="0">
                          <a:effectLst/>
                          <a:latin typeface="+mj-ea"/>
                          <a:ea typeface="+mj-ea"/>
                        </a:rPr>
                        <a:t>风险库管理，实现对添加和管理风险，对风险进行标识；</a:t>
                      </a:r>
                    </a:p>
                    <a:p>
                      <a:pPr marL="0" lvl="0" indent="0" algn="l">
                        <a:lnSpc>
                          <a:spcPct val="100000"/>
                        </a:lnSpc>
                        <a:spcBef>
                          <a:spcPts val="0"/>
                        </a:spcBef>
                        <a:spcAft>
                          <a:spcPts val="0"/>
                        </a:spcAft>
                        <a:buFont typeface="+mj-lt"/>
                        <a:buAutoNum type="arabicPeriod"/>
                      </a:pPr>
                      <a:r>
                        <a:rPr lang="zh-CN" sz="1200" kern="100" dirty="0">
                          <a:effectLst/>
                          <a:latin typeface="+mj-ea"/>
                          <a:ea typeface="+mj-ea"/>
                        </a:rPr>
                        <a:t>根据风险库的风险管理对风险进行识别；</a:t>
                      </a:r>
                    </a:p>
                    <a:p>
                      <a:pPr marL="0" lvl="0" indent="0" algn="l">
                        <a:lnSpc>
                          <a:spcPct val="100000"/>
                        </a:lnSpc>
                        <a:spcBef>
                          <a:spcPts val="0"/>
                        </a:spcBef>
                        <a:spcAft>
                          <a:spcPts val="0"/>
                        </a:spcAft>
                        <a:buFont typeface="+mj-lt"/>
                        <a:buAutoNum type="arabicPeriod"/>
                      </a:pPr>
                      <a:r>
                        <a:rPr lang="zh-CN" sz="1200" kern="100" dirty="0">
                          <a:effectLst/>
                          <a:latin typeface="+mj-ea"/>
                          <a:ea typeface="+mj-ea"/>
                        </a:rPr>
                        <a:t>对风险点进行配置、识别，进行风险点登记；</a:t>
                      </a:r>
                    </a:p>
                    <a:p>
                      <a:pPr marL="0" lvl="0" indent="0" algn="l">
                        <a:lnSpc>
                          <a:spcPct val="100000"/>
                        </a:lnSpc>
                        <a:spcBef>
                          <a:spcPts val="0"/>
                        </a:spcBef>
                        <a:spcAft>
                          <a:spcPts val="0"/>
                        </a:spcAft>
                        <a:buFont typeface="+mj-lt"/>
                        <a:buAutoNum type="arabicPeriod"/>
                      </a:pPr>
                      <a:r>
                        <a:rPr lang="zh-CN" sz="1200" kern="100" dirty="0">
                          <a:effectLst/>
                          <a:latin typeface="+mj-ea"/>
                          <a:ea typeface="+mj-ea"/>
                        </a:rPr>
                        <a:t>此功能需要形成</a:t>
                      </a:r>
                      <a:r>
                        <a:rPr lang="en-US" sz="1200" kern="100" dirty="0">
                          <a:effectLst/>
                          <a:latin typeface="+mj-ea"/>
                          <a:ea typeface="+mj-ea"/>
                        </a:rPr>
                        <a:t>API</a:t>
                      </a:r>
                      <a:r>
                        <a:rPr lang="zh-CN" sz="1200" kern="100" dirty="0">
                          <a:effectLst/>
                          <a:latin typeface="+mj-ea"/>
                          <a:ea typeface="+mj-ea"/>
                        </a:rPr>
                        <a:t>组件，提供给市级经办进行调用，实现风险提醒和记录。</a:t>
                      </a:r>
                      <a:endParaRPr lang="zh-CN" sz="1200" kern="100" dirty="0">
                        <a:effectLst/>
                        <a:latin typeface="+mj-ea"/>
                        <a:ea typeface="+mj-ea"/>
                        <a:cs typeface="Times New Roman" panose="02020603050405020304" pitchFamily="18" charset="0"/>
                      </a:endParaRPr>
                    </a:p>
                  </a:txBody>
                  <a:tcPr marL="11521" marR="11521" marT="0" marB="0" anchor="ctr"/>
                </a:tc>
              </a:tr>
              <a:tr h="703472">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内控参数登记</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a:effectLst/>
                          <a:latin typeface="+mj-ea"/>
                          <a:ea typeface="+mj-ea"/>
                        </a:rPr>
                        <a:t>登记内控程度及其相应参数：</a:t>
                      </a:r>
                      <a:endParaRPr lang="zh-CN" sz="1200" kern="100">
                        <a:effectLst/>
                        <a:latin typeface="+mj-ea"/>
                        <a:ea typeface="+mj-ea"/>
                      </a:endParaRPr>
                    </a:p>
                    <a:p>
                      <a:pPr marL="0" lvl="0" indent="0" algn="l">
                        <a:lnSpc>
                          <a:spcPct val="100000"/>
                        </a:lnSpc>
                        <a:spcBef>
                          <a:spcPts val="0"/>
                        </a:spcBef>
                        <a:spcAft>
                          <a:spcPts val="0"/>
                        </a:spcAft>
                        <a:buFont typeface="+mj-lt"/>
                        <a:buAutoNum type="arabicPeriod"/>
                      </a:pPr>
                      <a:r>
                        <a:rPr lang="zh-CN" sz="1200" kern="100">
                          <a:effectLst/>
                          <a:latin typeface="+mj-ea"/>
                          <a:ea typeface="+mj-ea"/>
                        </a:rPr>
                        <a:t>识别风险，并且对风险进行分析，根据风险级别决定内控程度；</a:t>
                      </a:r>
                    </a:p>
                    <a:p>
                      <a:pPr marL="0" lvl="0" indent="0" algn="l">
                        <a:lnSpc>
                          <a:spcPct val="100000"/>
                        </a:lnSpc>
                        <a:spcBef>
                          <a:spcPts val="0"/>
                        </a:spcBef>
                        <a:spcAft>
                          <a:spcPts val="0"/>
                        </a:spcAft>
                        <a:buFont typeface="+mj-lt"/>
                        <a:buAutoNum type="arabicPeriod"/>
                      </a:pPr>
                      <a:r>
                        <a:rPr lang="zh-CN" sz="1200" kern="100">
                          <a:effectLst/>
                          <a:latin typeface="+mj-ea"/>
                          <a:ea typeface="+mj-ea"/>
                        </a:rPr>
                        <a:t>根据所设定的内控程度，设置内控参数</a:t>
                      </a:r>
                      <a:endParaRPr lang="zh-CN" sz="1200" kern="100">
                        <a:effectLst/>
                        <a:latin typeface="+mj-ea"/>
                        <a:ea typeface="+mj-ea"/>
                        <a:cs typeface="Times New Roman" panose="02020603050405020304" pitchFamily="18" charset="0"/>
                      </a:endParaRPr>
                    </a:p>
                  </a:txBody>
                  <a:tcPr marL="11521" marR="11521" marT="0" marB="0" anchor="ctr"/>
                </a:tc>
              </a:tr>
              <a:tr h="23449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受内控限制业务模块生效</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受内控限制的业务，经过审批后生效，需要提供</a:t>
                      </a:r>
                      <a:r>
                        <a:rPr lang="en-US" sz="1200" kern="0" dirty="0">
                          <a:effectLst/>
                          <a:latin typeface="+mj-ea"/>
                          <a:ea typeface="+mj-ea"/>
                        </a:rPr>
                        <a:t>API</a:t>
                      </a:r>
                      <a:r>
                        <a:rPr lang="zh-CN" sz="1200" kern="0" dirty="0">
                          <a:effectLst/>
                          <a:latin typeface="+mj-ea"/>
                          <a:ea typeface="+mj-ea"/>
                        </a:rPr>
                        <a:t>组件，提供给市级经办进行调用</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r h="23449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内控模块作废</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a:effectLst/>
                          <a:latin typeface="+mj-ea"/>
                          <a:ea typeface="+mj-ea"/>
                        </a:rPr>
                        <a:t>业务模块不再受内控限制</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234491">
                <a:tc rowSpan="3">
                  <a:txBody>
                    <a:bodyPr/>
                    <a:lstStyle/>
                    <a:p>
                      <a:pPr marL="0" indent="0" algn="ctr">
                        <a:lnSpc>
                          <a:spcPct val="100000"/>
                        </a:lnSpc>
                        <a:spcBef>
                          <a:spcPts val="0"/>
                        </a:spcBef>
                        <a:spcAft>
                          <a:spcPts val="0"/>
                        </a:spcAft>
                      </a:pPr>
                      <a:r>
                        <a:rPr lang="zh-CN" sz="1200" kern="0">
                          <a:effectLst/>
                          <a:latin typeface="+mj-ea"/>
                          <a:ea typeface="+mj-ea"/>
                        </a:rPr>
                        <a:t>内控规则管理</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a:effectLst/>
                          <a:latin typeface="+mj-ea"/>
                          <a:ea typeface="+mj-ea"/>
                        </a:rPr>
                        <a:t>内控分析规则登记</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a:effectLst/>
                          <a:latin typeface="+mj-ea"/>
                          <a:ea typeface="+mj-ea"/>
                        </a:rPr>
                        <a:t>登记内控业务分析规则，录入相应配置参数</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23449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内控分析规则审批</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a:effectLst/>
                          <a:latin typeface="+mj-ea"/>
                          <a:ea typeface="+mj-ea"/>
                        </a:rPr>
                        <a:t>审批内控分析规则，审批通过的规则才能使用</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23449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内控分析规则作废</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a:effectLst/>
                          <a:latin typeface="+mj-ea"/>
                          <a:ea typeface="+mj-ea"/>
                        </a:rPr>
                        <a:t>关闭内控分析规则</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234491">
                <a:tc rowSpan="10">
                  <a:txBody>
                    <a:bodyPr/>
                    <a:lstStyle/>
                    <a:p>
                      <a:pPr marL="0" indent="0" algn="ctr">
                        <a:lnSpc>
                          <a:spcPct val="100000"/>
                        </a:lnSpc>
                        <a:spcBef>
                          <a:spcPts val="0"/>
                        </a:spcBef>
                        <a:spcAft>
                          <a:spcPts val="0"/>
                        </a:spcAft>
                      </a:pPr>
                      <a:r>
                        <a:rPr lang="zh-CN" sz="1200" kern="0">
                          <a:effectLst/>
                          <a:latin typeface="+mj-ea"/>
                          <a:ea typeface="+mj-ea"/>
                        </a:rPr>
                        <a:t>内控风险分析管理</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rowSpan="8">
                  <a:txBody>
                    <a:bodyPr/>
                    <a:lstStyle/>
                    <a:p>
                      <a:pPr marL="0" indent="0" algn="l">
                        <a:lnSpc>
                          <a:spcPct val="100000"/>
                        </a:lnSpc>
                        <a:spcBef>
                          <a:spcPts val="0"/>
                        </a:spcBef>
                        <a:spcAft>
                          <a:spcPts val="0"/>
                        </a:spcAft>
                      </a:pPr>
                      <a:r>
                        <a:rPr lang="zh-CN" sz="1200" kern="0" dirty="0">
                          <a:effectLst/>
                          <a:latin typeface="+mj-ea"/>
                          <a:ea typeface="+mj-ea"/>
                        </a:rPr>
                        <a:t>内控批量统计任务配置</a:t>
                      </a:r>
                      <a:endParaRPr lang="zh-CN" sz="1200" kern="100" dirty="0">
                        <a:effectLst/>
                        <a:latin typeface="+mj-ea"/>
                        <a:ea typeface="+mj-ea"/>
                      </a:endParaRPr>
                    </a:p>
                    <a:p>
                      <a:pPr marL="0" indent="0" algn="l">
                        <a:lnSpc>
                          <a:spcPct val="100000"/>
                        </a:lnSpc>
                        <a:spcBef>
                          <a:spcPts val="0"/>
                        </a:spcBef>
                        <a:spcAft>
                          <a:spcPts val="0"/>
                        </a:spcAft>
                      </a:pPr>
                      <a:r>
                        <a:rPr lang="zh-CN" sz="1200" kern="0" dirty="0">
                          <a:effectLst/>
                          <a:latin typeface="+mj-ea"/>
                          <a:ea typeface="+mj-ea"/>
                        </a:rPr>
                        <a:t>（需提供</a:t>
                      </a:r>
                      <a:r>
                        <a:rPr lang="en-US" sz="1200" kern="0" dirty="0">
                          <a:effectLst/>
                          <a:latin typeface="+mj-ea"/>
                          <a:ea typeface="+mj-ea"/>
                        </a:rPr>
                        <a:t>API</a:t>
                      </a:r>
                      <a:r>
                        <a:rPr lang="zh-CN" sz="1200" kern="0" dirty="0">
                          <a:effectLst/>
                          <a:latin typeface="+mj-ea"/>
                          <a:ea typeface="+mj-ea"/>
                        </a:rPr>
                        <a:t>组件，提供市级经办调用及经办人员统计分析，同时，局本级工作人员可配置和统计）</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a:effectLst/>
                          <a:latin typeface="+mj-ea"/>
                          <a:ea typeface="+mj-ea"/>
                        </a:rPr>
                        <a:t>登记生成按月、季、年做批量内控统计任务名称及相应参数</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234491">
                <a:tc vMerge="1">
                  <a:txBody>
                    <a:bodyPr/>
                    <a:lstStyle/>
                    <a:p>
                      <a:endParaRPr lang="zh-CN" altLang="en-US"/>
                    </a:p>
                  </a:txBody>
                  <a:tcPr/>
                </a:tc>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对已生成的批量内控统计任务进行审批生效</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234491">
                <a:tc vMerge="1">
                  <a:txBody>
                    <a:bodyPr/>
                    <a:lstStyle/>
                    <a:p>
                      <a:endParaRPr lang="zh-CN" altLang="en-US"/>
                    </a:p>
                  </a:txBody>
                  <a:tcPr/>
                </a:tc>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作废已生成的批量内控统计任务</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234491">
                <a:tc vMerge="1">
                  <a:txBody>
                    <a:bodyPr/>
                    <a:lstStyle/>
                    <a:p>
                      <a:endParaRPr lang="zh-CN" altLang="en-US"/>
                    </a:p>
                  </a:txBody>
                  <a:tcPr/>
                </a:tc>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设定内控批量统计执行时限</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234491">
                <a:tc vMerge="1">
                  <a:txBody>
                    <a:bodyPr/>
                    <a:lstStyle/>
                    <a:p>
                      <a:endParaRPr lang="zh-CN" altLang="en-US"/>
                    </a:p>
                  </a:txBody>
                  <a:tcPr/>
                </a:tc>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内控批量统计执行时限修改</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234491">
                <a:tc vMerge="1">
                  <a:txBody>
                    <a:bodyPr/>
                    <a:lstStyle/>
                    <a:p>
                      <a:endParaRPr lang="zh-CN" altLang="en-US"/>
                    </a:p>
                  </a:txBody>
                  <a:tcPr/>
                </a:tc>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选定批量统计任务数据截取范围</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234491">
                <a:tc vMerge="1">
                  <a:txBody>
                    <a:bodyPr/>
                    <a:lstStyle/>
                    <a:p>
                      <a:endParaRPr lang="zh-CN" altLang="en-US"/>
                    </a:p>
                  </a:txBody>
                  <a:tcPr/>
                </a:tc>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对批量统计任务数据截取范围进行修改</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234491">
                <a:tc vMerge="1">
                  <a:txBody>
                    <a:bodyPr/>
                    <a:lstStyle/>
                    <a:p>
                      <a:endParaRPr lang="zh-CN" altLang="en-US"/>
                    </a:p>
                  </a:txBody>
                  <a:tcPr/>
                </a:tc>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批量统计任务定时执行情况查询</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23449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内控风险详情展现</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a:effectLst/>
                          <a:latin typeface="+mj-ea"/>
                          <a:ea typeface="+mj-ea"/>
                        </a:rPr>
                        <a:t>内控风险数据要关联来源系统的业务数据，针对不同业务展现不同的经办详情，作为判断风险的依据</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r>
              <a:tr h="468981">
                <a:tc vMerge="1">
                  <a:txBody>
                    <a:bodyPr/>
                    <a:lstStyle/>
                    <a:p>
                      <a:endParaRPr lang="zh-CN" altLang="en-US"/>
                    </a:p>
                  </a:txBody>
                  <a:tcPr/>
                </a:tc>
                <a:tc>
                  <a:txBody>
                    <a:bodyPr/>
                    <a:lstStyle/>
                    <a:p>
                      <a:pPr marL="0" indent="0" algn="l">
                        <a:lnSpc>
                          <a:spcPct val="100000"/>
                        </a:lnSpc>
                        <a:spcBef>
                          <a:spcPts val="0"/>
                        </a:spcBef>
                        <a:spcAft>
                          <a:spcPts val="0"/>
                        </a:spcAft>
                      </a:pPr>
                      <a:r>
                        <a:rPr lang="zh-CN" sz="1200" kern="0">
                          <a:effectLst/>
                          <a:latin typeface="+mj-ea"/>
                          <a:ea typeface="+mj-ea"/>
                        </a:rPr>
                        <a:t>内控风险确认</a:t>
                      </a:r>
                      <a:endParaRPr lang="zh-CN" sz="1200" kern="100">
                        <a:solidFill>
                          <a:srgbClr val="000000"/>
                        </a:solidFill>
                        <a:effectLst/>
                        <a:latin typeface="+mj-ea"/>
                        <a:ea typeface="+mj-ea"/>
                        <a:cs typeface="Times New Roman" panose="02020603050405020304" pitchFamily="18" charset="0"/>
                      </a:endParaRPr>
                    </a:p>
                  </a:txBody>
                  <a:tcPr marL="11521" marR="11521" marT="0" marB="0" anchor="ctr"/>
                </a:tc>
                <a:tc>
                  <a:txBody>
                    <a:bodyPr/>
                    <a:lstStyle/>
                    <a:p>
                      <a:pPr marL="0" indent="0" algn="l">
                        <a:lnSpc>
                          <a:spcPct val="100000"/>
                        </a:lnSpc>
                        <a:spcBef>
                          <a:spcPts val="0"/>
                        </a:spcBef>
                        <a:spcAft>
                          <a:spcPts val="0"/>
                        </a:spcAft>
                      </a:pPr>
                      <a:r>
                        <a:rPr lang="zh-CN" sz="1200" kern="0" dirty="0">
                          <a:effectLst/>
                          <a:latin typeface="+mj-ea"/>
                          <a:ea typeface="+mj-ea"/>
                        </a:rPr>
                        <a:t>检查在各个系统中办理风险业务流程中的审批事项，对各个级别审批事件和业务经办事件进行风险控制、分析和判断。判断为风险的进入风控任务管理流程</a:t>
                      </a:r>
                      <a:endParaRPr lang="zh-CN" sz="1200" kern="100" dirty="0">
                        <a:solidFill>
                          <a:srgbClr val="000000"/>
                        </a:solidFill>
                        <a:effectLst/>
                        <a:latin typeface="+mj-ea"/>
                        <a:ea typeface="+mj-ea"/>
                        <a:cs typeface="Times New Roman" panose="02020603050405020304" pitchFamily="18" charset="0"/>
                      </a:endParaRPr>
                    </a:p>
                  </a:txBody>
                  <a:tcPr marL="11521" marR="11521" marT="0" marB="0" anchor="ctr"/>
                </a:tc>
              </a:tr>
            </a:tbl>
          </a:graphicData>
        </a:graphic>
      </p:graphicFrame>
    </p:spTree>
    <p:extLst>
      <p:ext uri="{BB962C8B-B14F-4D97-AF65-F5344CB8AC3E}">
        <p14:creationId xmlns:p14="http://schemas.microsoft.com/office/powerpoint/2010/main" val="69835257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3182"/>
  <p:tag name="MH_CONTENTSID" val="266"/>
  <p:tag name="MH_SECTIONID" val="651,652,6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tifiiit">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tifiiit">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ctifiiit">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4624</Words>
  <Application>Microsoft Office PowerPoint</Application>
  <PresentationFormat>宽屏</PresentationFormat>
  <Paragraphs>540</Paragraphs>
  <Slides>57</Slides>
  <Notes>2</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57</vt:i4>
      </vt:variant>
    </vt:vector>
  </HeadingPairs>
  <TitlesOfParts>
    <vt:vector size="67" baseType="lpstr">
      <vt:lpstr>等线</vt:lpstr>
      <vt:lpstr>宋体</vt:lpstr>
      <vt:lpstr>Microsoft YaHei</vt:lpstr>
      <vt:lpstr>Arial</vt:lpstr>
      <vt:lpstr>Calibri</vt:lpstr>
      <vt:lpstr>Times New Roman</vt:lpstr>
      <vt:lpstr>Wingdings</vt:lpstr>
      <vt:lpstr>Office 主题</vt:lpstr>
      <vt:lpstr>1_Office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3182</dc:title>
  <dc:creator/>
  <cp:lastModifiedBy/>
  <cp:revision>1</cp:revision>
  <dcterms:created xsi:type="dcterms:W3CDTF">2017-02-18T13:48:47Z</dcterms:created>
  <dcterms:modified xsi:type="dcterms:W3CDTF">2018-12-21T12:27:43Z</dcterms:modified>
</cp:coreProperties>
</file>