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22" r:id="rId2"/>
    <p:sldId id="371" r:id="rId3"/>
    <p:sldId id="367" r:id="rId4"/>
    <p:sldId id="375" r:id="rId5"/>
    <p:sldId id="423" r:id="rId6"/>
    <p:sldId id="424" r:id="rId7"/>
    <p:sldId id="425" r:id="rId8"/>
    <p:sldId id="426" r:id="rId9"/>
    <p:sldId id="427" r:id="rId10"/>
    <p:sldId id="428" r:id="rId11"/>
    <p:sldId id="429" r:id="rId12"/>
    <p:sldId id="430" r:id="rId13"/>
    <p:sldId id="431" r:id="rId14"/>
    <p:sldId id="308"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242" userDrawn="1">
          <p15:clr>
            <a:srgbClr val="A4A3A4"/>
          </p15:clr>
        </p15:guide>
        <p15:guide id="5" orient="horz" pos="3929" userDrawn="1">
          <p15:clr>
            <a:srgbClr val="A4A3A4"/>
          </p15:clr>
        </p15:guide>
        <p15:guide id="6" orient="horz" pos="3861" userDrawn="1">
          <p15:clr>
            <a:srgbClr val="A4A3A4"/>
          </p15:clr>
        </p15:guide>
        <p15:guide id="8" userDrawn="1">
          <p15:clr>
            <a:srgbClr val="A4A3A4"/>
          </p15:clr>
        </p15:guide>
        <p15:guide id="9" pos="7680" userDrawn="1">
          <p15:clr>
            <a:srgbClr val="A4A3A4"/>
          </p15:clr>
        </p15:guide>
        <p15:guide id="10" orient="horz" pos="4320" userDrawn="1">
          <p15:clr>
            <a:srgbClr val="A4A3A4"/>
          </p15:clr>
        </p15:guide>
        <p15:guide id="11" pos="1368" userDrawn="1">
          <p15:clr>
            <a:srgbClr val="A4A3A4"/>
          </p15:clr>
        </p15:guide>
        <p15:guide id="12" pos="6312" userDrawn="1">
          <p15:clr>
            <a:srgbClr val="A4A3A4"/>
          </p15:clr>
        </p15:guide>
        <p15:guide id="13" pos="3840" userDrawn="1">
          <p15:clr>
            <a:srgbClr val="A4A3A4"/>
          </p15:clr>
        </p15:guide>
        <p15:guide id="14" orient="horz" pos="2137" userDrawn="1">
          <p15:clr>
            <a:srgbClr val="A4A3A4"/>
          </p15:clr>
        </p15:guide>
        <p15:guide id="17" orient="horz"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Junchao [BSE]" initials="HJ[" lastIdx="17" clrIdx="0">
    <p:extLst>
      <p:ext uri="{19B8F6BF-5375-455C-9EA6-DF929625EA0E}">
        <p15:presenceInfo xmlns:p15="http://schemas.microsoft.com/office/powerpoint/2012/main" userId="HUANG, Junchao [B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8E7755"/>
    <a:srgbClr val="A5300F"/>
    <a:srgbClr val="5D0808"/>
    <a:srgbClr val="11BBD9"/>
    <a:srgbClr val="1FB8F0"/>
    <a:srgbClr val="14F5FC"/>
    <a:srgbClr val="118CD9"/>
    <a:srgbClr val="113E6A"/>
    <a:srgbClr val="FF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00" autoAdjust="0"/>
    <p:restoredTop sz="86895" autoAdjust="0"/>
  </p:normalViewPr>
  <p:slideViewPr>
    <p:cSldViewPr snapToGrid="0" showGuides="1">
      <p:cViewPr varScale="1">
        <p:scale>
          <a:sx n="73" d="100"/>
          <a:sy n="73" d="100"/>
        </p:scale>
        <p:origin x="1094" y="67"/>
      </p:cViewPr>
      <p:guideLst>
        <p:guide pos="438"/>
        <p:guide pos="7242"/>
        <p:guide orient="horz" pos="3929"/>
        <p:guide orient="horz" pos="3861"/>
        <p:guide/>
        <p:guide pos="7680"/>
        <p:guide orient="horz" pos="4320"/>
        <p:guide pos="1368"/>
        <p:guide pos="6312"/>
        <p:guide pos="3840"/>
        <p:guide orient="horz" pos="2137"/>
        <p:guide orient="horz"/>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48" d="100"/>
          <a:sy n="48" d="100"/>
        </p:scale>
        <p:origin x="189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B1414-0B4D-4A4A-9194-B0D789AE13EB}" type="datetimeFigureOut">
              <a:rPr lang="zh-CN" altLang="en-US" smtClean="0">
                <a:ea typeface="微软雅黑" panose="020B0503020204020204" pitchFamily="34" charset="-122"/>
              </a:rPr>
              <a:t>2022/3/8</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C725FA-AC73-49EC-AAE0-3649C4BCD6CB}"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1518928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41F7E9C-8225-458D-BA71-57FAC54A8F53}" type="datetimeFigureOut">
              <a:rPr lang="zh-CN" altLang="en-US" smtClean="0"/>
              <a:pPr/>
              <a:t>2022/3/8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DC990B09-5614-4441-986A-2B8D4B0D146A}" type="slidenum">
              <a:rPr lang="zh-CN" altLang="en-US" smtClean="0"/>
              <a:pPr/>
              <a:t>‹#›</a:t>
            </a:fld>
            <a:endParaRPr lang="zh-CN" altLang="en-US" dirty="0"/>
          </a:p>
        </p:txBody>
      </p:sp>
    </p:spTree>
    <p:extLst>
      <p:ext uri="{BB962C8B-B14F-4D97-AF65-F5344CB8AC3E}">
        <p14:creationId xmlns:p14="http://schemas.microsoft.com/office/powerpoint/2010/main" val="201526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1</a:t>
            </a:fld>
            <a:endParaRPr lang="zh-CN" altLang="en-US"/>
          </a:p>
        </p:txBody>
      </p:sp>
    </p:spTree>
    <p:extLst>
      <p:ext uri="{BB962C8B-B14F-4D97-AF65-F5344CB8AC3E}">
        <p14:creationId xmlns:p14="http://schemas.microsoft.com/office/powerpoint/2010/main" val="351664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990B09-5614-4441-986A-2B8D4B0D146A}" type="slidenum">
              <a:rPr lang="zh-CN" altLang="en-US" smtClean="0"/>
              <a:t>2</a:t>
            </a:fld>
            <a:endParaRPr lang="zh-CN" altLang="en-US"/>
          </a:p>
        </p:txBody>
      </p:sp>
    </p:spTree>
    <p:extLst>
      <p:ext uri="{BB962C8B-B14F-4D97-AF65-F5344CB8AC3E}">
        <p14:creationId xmlns:p14="http://schemas.microsoft.com/office/powerpoint/2010/main" val="62823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990B09-5614-4441-986A-2B8D4B0D146A}" type="slidenum">
              <a:rPr lang="zh-CN" altLang="en-US" smtClean="0"/>
              <a:pPr/>
              <a:t>5</a:t>
            </a:fld>
            <a:endParaRPr lang="zh-CN" altLang="en-US" dirty="0"/>
          </a:p>
        </p:txBody>
      </p:sp>
    </p:spTree>
    <p:extLst>
      <p:ext uri="{BB962C8B-B14F-4D97-AF65-F5344CB8AC3E}">
        <p14:creationId xmlns:p14="http://schemas.microsoft.com/office/powerpoint/2010/main" val="245827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990B09-5614-4441-986A-2B8D4B0D146A}" type="slidenum">
              <a:rPr lang="zh-CN" altLang="en-US" smtClean="0"/>
              <a:pPr/>
              <a:t>14</a:t>
            </a:fld>
            <a:endParaRPr lang="zh-CN" altLang="en-US" dirty="0"/>
          </a:p>
        </p:txBody>
      </p:sp>
    </p:spTree>
    <p:extLst>
      <p:ext uri="{BB962C8B-B14F-4D97-AF65-F5344CB8AC3E}">
        <p14:creationId xmlns:p14="http://schemas.microsoft.com/office/powerpoint/2010/main" val="3734993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6" name="PA_矩形 44">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任意多边形 5">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PA_等腰三角形 11">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chor="ctr">
            <a:noAutofit/>
          </a:bodyPr>
          <a:lstStyle>
            <a:lvl1pPr marL="0" indent="0" algn="ctr">
              <a:lnSpc>
                <a:spcPct val="100000"/>
              </a:lnSpc>
              <a:spcBef>
                <a:spcPts val="0"/>
              </a:spcBef>
              <a:buNone/>
              <a:defRPr sz="4400" b="1">
                <a:solidFill>
                  <a:schemeClr val="bg1"/>
                </a:solidFill>
                <a:latin typeface="黑体" panose="02010609060101010101" pitchFamily="49" charset="-122"/>
                <a:ea typeface="黑体" panose="02010609060101010101" pitchFamily="49" charset="-122"/>
              </a:defRPr>
            </a:lvl1pPr>
            <a:lvl2pPr marL="457200" indent="0">
              <a:buNone/>
              <a:defRPr/>
            </a:lvl2pPr>
          </a:lstStyle>
          <a:p>
            <a:pPr lvl="0"/>
            <a:r>
              <a:rPr lang="zh-CN" altLang="en-US" dirty="0"/>
              <a:t>编辑母版文本样</a:t>
            </a:r>
          </a:p>
        </p:txBody>
      </p:sp>
      <p:cxnSp>
        <p:nvCxnSpPr>
          <p:cNvPr id="13" name="PA_直接连接符 4">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PA_直接连接符 52">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chor="ctr">
            <a:noAutofit/>
          </a:bodyPr>
          <a:lstStyle>
            <a:lvl1pPr marL="0" indent="0" algn="ctr">
              <a:lnSpc>
                <a:spcPct val="100000"/>
              </a:lnSpc>
              <a:spcBef>
                <a:spcPts val="0"/>
              </a:spcBef>
              <a:buNone/>
              <a:defRPr sz="2000">
                <a:solidFill>
                  <a:schemeClr val="bg1"/>
                </a:solidFill>
                <a:latin typeface="楷体" panose="02010609060101010101" pitchFamily="49" charset="-122"/>
                <a:ea typeface="楷体" panose="02010609060101010101" pitchFamily="49" charset="-122"/>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3761306111"/>
      </p:ext>
    </p:extLst>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1">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12AE4BD-7B1A-47A6-AF1C-60737EA473FC}"/>
              </a:ext>
            </a:extLst>
          </p:cNvPr>
          <p:cNvSpPr/>
          <p:nvPr userDrawn="1"/>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7" name="矩形 6">
            <a:extLst>
              <a:ext uri="{FF2B5EF4-FFF2-40B4-BE49-F238E27FC236}">
                <a16:creationId xmlns:a16="http://schemas.microsoft.com/office/drawing/2014/main" id="{C2E1304D-1357-49F9-8A3D-C33FDA316F9A}"/>
              </a:ext>
            </a:extLst>
          </p:cNvPr>
          <p:cNvSpPr/>
          <p:nvPr userDrawn="1"/>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id="{859BBFE5-D62E-4870-ACB6-CA5D8920D08D}"/>
              </a:ext>
            </a:extLst>
          </p:cNvPr>
          <p:cNvSpPr txBox="1"/>
          <p:nvPr userDrawn="1"/>
        </p:nvSpPr>
        <p:spPr>
          <a:xfrm>
            <a:off x="566829" y="2605275"/>
            <a:ext cx="2967522" cy="1015663"/>
          </a:xfrm>
          <a:prstGeom prst="rect">
            <a:avLst/>
          </a:prstGeom>
          <a:noFill/>
          <a:ln>
            <a:noFill/>
          </a:ln>
        </p:spPr>
        <p:txBody>
          <a:bodyPr wrap="square" rtlCol="0">
            <a:noAutofit/>
          </a:bodyPr>
          <a:lstStyle/>
          <a:p>
            <a:pPr algn="ctr"/>
            <a:r>
              <a:rPr lang="zh-CN" altLang="en-US" sz="6000" b="1" dirty="0">
                <a:solidFill>
                  <a:schemeClr val="bg1"/>
                </a:solidFill>
                <a:latin typeface="+mn-ea"/>
                <a:cs typeface="Arial" pitchFamily="34" charset="0"/>
              </a:rPr>
              <a:t>目录</a:t>
            </a:r>
          </a:p>
        </p:txBody>
      </p:sp>
      <p:sp>
        <p:nvSpPr>
          <p:cNvPr id="9" name="Freeform 5">
            <a:extLst>
              <a:ext uri="{FF2B5EF4-FFF2-40B4-BE49-F238E27FC236}">
                <a16:creationId xmlns:a16="http://schemas.microsoft.com/office/drawing/2014/main" id="{0BF4A072-4ECC-4AA7-8889-3668CAEF3C04}"/>
              </a:ext>
            </a:extLst>
          </p:cNvPr>
          <p:cNvSpPr>
            <a:spLocks noChangeAspect="1" noEditPoints="1"/>
          </p:cNvSpPr>
          <p:nvPr userDrawn="1"/>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0" name="矩形 9">
            <a:extLst>
              <a:ext uri="{FF2B5EF4-FFF2-40B4-BE49-F238E27FC236}">
                <a16:creationId xmlns:a16="http://schemas.microsoft.com/office/drawing/2014/main" id="{8263450A-21CE-4706-B5C8-4245C747B51C}"/>
              </a:ext>
            </a:extLst>
          </p:cNvPr>
          <p:cNvSpPr/>
          <p:nvPr userDrawn="1"/>
        </p:nvSpPr>
        <p:spPr>
          <a:xfrm>
            <a:off x="1241036" y="3525075"/>
            <a:ext cx="1598515" cy="400110"/>
          </a:xfrm>
          <a:prstGeom prst="rect">
            <a:avLst/>
          </a:prstGeom>
        </p:spPr>
        <p:txBody>
          <a:bodyPr wrap="none">
            <a:noAutofit/>
          </a:bodyPr>
          <a:lstStyle/>
          <a:p>
            <a:r>
              <a:rPr lang="en-US" altLang="zh-CN" sz="2000" dirty="0">
                <a:solidFill>
                  <a:schemeClr val="bg1"/>
                </a:solidFill>
              </a:rPr>
              <a:t>CONTENTS</a:t>
            </a:r>
          </a:p>
        </p:txBody>
      </p:sp>
    </p:spTree>
    <p:extLst>
      <p:ext uri="{BB962C8B-B14F-4D97-AF65-F5344CB8AC3E}">
        <p14:creationId xmlns:p14="http://schemas.microsoft.com/office/powerpoint/2010/main" val="1535895619"/>
      </p:ext>
    </p:extLst>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1ADCEE-0FB6-46AB-BF07-E70F4CDAC64F}"/>
              </a:ext>
            </a:extLst>
          </p:cNvPr>
          <p:cNvSpPr/>
          <p:nvPr userDrawn="1"/>
        </p:nvSpPr>
        <p:spPr>
          <a:xfrm>
            <a:off x="0" y="2247441"/>
            <a:ext cx="12191999" cy="1310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B7B2F0-AE5A-4B0B-8E37-E2E08753218F}"/>
              </a:ext>
            </a:extLst>
          </p:cNvPr>
          <p:cNvSpPr/>
          <p:nvPr userDrawn="1"/>
        </p:nvSpPr>
        <p:spPr>
          <a:xfrm>
            <a:off x="660400" y="1244906"/>
            <a:ext cx="3051672" cy="305167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5">
            <a:extLst>
              <a:ext uri="{FF2B5EF4-FFF2-40B4-BE49-F238E27FC236}">
                <a16:creationId xmlns:a16="http://schemas.microsoft.com/office/drawing/2014/main" id="{EA113AB3-C633-486D-B75E-133B81F54E56}"/>
              </a:ext>
            </a:extLst>
          </p:cNvPr>
          <p:cNvSpPr>
            <a:spLocks noChangeAspect="1" noEditPoints="1"/>
          </p:cNvSpPr>
          <p:nvPr userDrawn="1"/>
        </p:nvSpPr>
        <p:spPr bwMode="auto">
          <a:xfrm>
            <a:off x="931795" y="1650347"/>
            <a:ext cx="2508883" cy="224079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lstStyle/>
          <a:p>
            <a:endParaRPr lang="zh-CN" altLang="en-US"/>
          </a:p>
        </p:txBody>
      </p:sp>
      <p:sp>
        <p:nvSpPr>
          <p:cNvPr id="11" name="文本占位符 10">
            <a:extLst>
              <a:ext uri="{FF2B5EF4-FFF2-40B4-BE49-F238E27FC236}">
                <a16:creationId xmlns:a16="http://schemas.microsoft.com/office/drawing/2014/main" id="{78E260A6-64F8-49C6-822C-A370DCBA62C4}"/>
              </a:ext>
            </a:extLst>
          </p:cNvPr>
          <p:cNvSpPr>
            <a:spLocks noGrp="1"/>
          </p:cNvSpPr>
          <p:nvPr>
            <p:ph type="body" sz="quarter" idx="10"/>
          </p:nvPr>
        </p:nvSpPr>
        <p:spPr>
          <a:xfrm>
            <a:off x="4769625" y="2459403"/>
            <a:ext cx="6761975" cy="886858"/>
          </a:xfrm>
        </p:spPr>
        <p:txBody>
          <a:bodyPr anchor="ctr">
            <a:noAutofit/>
          </a:bodyPr>
          <a:lstStyle>
            <a:lvl1pPr marL="0" indent="0">
              <a:lnSpc>
                <a:spcPct val="100000"/>
              </a:lnSpc>
              <a:spcBef>
                <a:spcPts val="0"/>
              </a:spcBef>
              <a:buNone/>
              <a:defRPr sz="4400" b="1">
                <a:solidFill>
                  <a:schemeClr val="bg1"/>
                </a:solidFill>
                <a:latin typeface="Century" panose="02040604050505020304" pitchFamily="18" charset="0"/>
                <a:ea typeface="黑体" panose="02010609060101010101" pitchFamily="49" charset="-122"/>
              </a:defRPr>
            </a:lvl1pPr>
          </a:lstStyle>
          <a:p>
            <a:pPr lvl="0"/>
            <a:r>
              <a:rPr lang="zh-CN" altLang="en-US" dirty="0"/>
              <a:t>编辑母版文本样式</a:t>
            </a:r>
          </a:p>
        </p:txBody>
      </p:sp>
    </p:spTree>
    <p:extLst>
      <p:ext uri="{BB962C8B-B14F-4D97-AF65-F5344CB8AC3E}">
        <p14:creationId xmlns:p14="http://schemas.microsoft.com/office/powerpoint/2010/main" val="3234752527"/>
      </p:ext>
    </p:extLst>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18514A7-472D-4B93-B405-E4479D8A1775}"/>
              </a:ext>
            </a:extLst>
          </p:cNvPr>
          <p:cNvSpPr/>
          <p:nvPr userDrawn="1"/>
        </p:nvSpPr>
        <p:spPr>
          <a:xfrm>
            <a:off x="0" y="208847"/>
            <a:ext cx="12191999" cy="8019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p:cNvSpPr>
            <a:spLocks noEditPoints="1"/>
          </p:cNvSpPr>
          <p:nvPr userDrawn="1"/>
        </p:nvSpPr>
        <p:spPr bwMode="auto">
          <a:xfrm>
            <a:off x="277246" y="344279"/>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 name="矩形 3">
            <a:extLst>
              <a:ext uri="{FF2B5EF4-FFF2-40B4-BE49-F238E27FC236}">
                <a16:creationId xmlns:a16="http://schemas.microsoft.com/office/drawing/2014/main" id="{CFB25EEC-30E2-414D-8579-B6B5E67C8F1A}"/>
              </a:ext>
            </a:extLst>
          </p:cNvPr>
          <p:cNvSpPr/>
          <p:nvPr userDrawn="1"/>
        </p:nvSpPr>
        <p:spPr>
          <a:xfrm>
            <a:off x="10435326" y="6323108"/>
            <a:ext cx="646331" cy="338554"/>
          </a:xfrm>
          <a:prstGeom prst="rect">
            <a:avLst/>
          </a:prstGeom>
        </p:spPr>
        <p:txBody>
          <a:bodyPr wrap="none">
            <a:spAutoFit/>
          </a:bodyPr>
          <a:lstStyle/>
          <a:p>
            <a:r>
              <a:rPr lang="zh-CN" altLang="en-US" sz="1600" b="1" dirty="0">
                <a:solidFill>
                  <a:schemeClr val="accent1"/>
                </a:solidFill>
                <a:latin typeface="楷体" panose="02010609060101010101" pitchFamily="49" charset="-122"/>
                <a:ea typeface="楷体" panose="02010609060101010101" pitchFamily="49" charset="-122"/>
              </a:rPr>
              <a:t>页</a:t>
            </a:r>
            <a:fld id="{10BA7882-26E5-4A4A-BA2D-A6EF85D09279}" type="slidenum">
              <a:rPr lang="zh-CN" altLang="en-US" sz="1600" b="1" smtClean="0">
                <a:solidFill>
                  <a:schemeClr val="accent1"/>
                </a:solidFill>
                <a:latin typeface="楷体" panose="02010609060101010101" pitchFamily="49" charset="-122"/>
                <a:ea typeface="楷体" panose="02010609060101010101" pitchFamily="49" charset="-122"/>
              </a:rPr>
              <a:t>‹#›</a:t>
            </a:fld>
            <a:endParaRPr lang="zh-CN" altLang="en-US" sz="1600" b="1" dirty="0">
              <a:solidFill>
                <a:schemeClr val="accent1"/>
              </a:solidFill>
              <a:latin typeface="楷体" panose="02010609060101010101" pitchFamily="49" charset="-122"/>
              <a:ea typeface="楷体" panose="02010609060101010101" pitchFamily="49" charset="-122"/>
            </a:endParaRPr>
          </a:p>
        </p:txBody>
      </p:sp>
      <p:cxnSp>
        <p:nvCxnSpPr>
          <p:cNvPr id="5" name="直接连接符 4">
            <a:extLst>
              <a:ext uri="{FF2B5EF4-FFF2-40B4-BE49-F238E27FC236}">
                <a16:creationId xmlns:a16="http://schemas.microsoft.com/office/drawing/2014/main" id="{14910A1B-EA1B-401A-B805-5E701798A2CA}"/>
              </a:ext>
            </a:extLst>
          </p:cNvPr>
          <p:cNvCxnSpPr>
            <a:cxnSpLocks/>
            <a:endCxn id="4" idx="1"/>
          </p:cNvCxnSpPr>
          <p:nvPr userDrawn="1"/>
        </p:nvCxnSpPr>
        <p:spPr>
          <a:xfrm>
            <a:off x="660400" y="6492385"/>
            <a:ext cx="9774926" cy="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CA0902C-BC1A-4A0F-A238-C040212F2FF5}"/>
              </a:ext>
            </a:extLst>
          </p:cNvPr>
          <p:cNvCxnSpPr>
            <a:cxnSpLocks/>
          </p:cNvCxnSpPr>
          <p:nvPr userDrawn="1"/>
        </p:nvCxnSpPr>
        <p:spPr>
          <a:xfrm>
            <a:off x="11081657" y="6492385"/>
            <a:ext cx="437243" cy="0"/>
          </a:xfrm>
          <a:prstGeom prst="line">
            <a:avLst/>
          </a:prstGeom>
          <a:ln w="15875">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1">
    <p:bg>
      <p:bgPr>
        <a:solidFill>
          <a:schemeClr val="accent1"/>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5D2DC35-8B4F-44F6-B35A-D5D618F14D1C}"/>
              </a:ext>
            </a:extLst>
          </p:cNvPr>
          <p:cNvSpPr>
            <a:spLocks noGrp="1"/>
          </p:cNvSpPr>
          <p:nvPr>
            <p:ph type="ctrTitle"/>
          </p:nvPr>
        </p:nvSpPr>
        <p:spPr>
          <a:xfrm>
            <a:off x="1524000" y="2544006"/>
            <a:ext cx="9144000" cy="813556"/>
          </a:xfrm>
        </p:spPr>
        <p:txBody>
          <a:bodyPr/>
          <a:lstStyle/>
          <a:p>
            <a:endParaRPr lang="zh-CN" altLang="en-US"/>
          </a:p>
        </p:txBody>
      </p:sp>
      <p:sp>
        <p:nvSpPr>
          <p:cNvPr id="7" name="矩形 6">
            <a:extLst>
              <a:ext uri="{FF2B5EF4-FFF2-40B4-BE49-F238E27FC236}">
                <a16:creationId xmlns:a16="http://schemas.microsoft.com/office/drawing/2014/main" id="{98054721-1392-4121-BA16-4193948BCD73}"/>
              </a:ext>
            </a:extLst>
          </p:cNvPr>
          <p:cNvSpPr/>
          <p:nvPr userDrawn="1"/>
        </p:nvSpPr>
        <p:spPr>
          <a:xfrm>
            <a:off x="0" y="2544006"/>
            <a:ext cx="12192000" cy="2114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
            <a:extLst>
              <a:ext uri="{FF2B5EF4-FFF2-40B4-BE49-F238E27FC236}">
                <a16:creationId xmlns:a16="http://schemas.microsoft.com/office/drawing/2014/main" id="{09345531-705B-4474-B0C9-ECE90B335E08}"/>
              </a:ext>
            </a:extLst>
          </p:cNvPr>
          <p:cNvSpPr txBox="1">
            <a:spLocks noChangeArrowheads="1"/>
          </p:cNvSpPr>
          <p:nvPr/>
        </p:nvSpPr>
        <p:spPr bwMode="auto">
          <a:xfrm>
            <a:off x="4290815" y="2970605"/>
            <a:ext cx="370967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600" b="1" dirty="0">
                <a:solidFill>
                  <a:schemeClr val="accent1"/>
                </a:solidFill>
                <a:latin typeface="+mn-lt"/>
                <a:ea typeface="微软雅黑" pitchFamily="34" charset="-122"/>
              </a:rPr>
              <a:t>THANKS</a:t>
            </a:r>
          </a:p>
        </p:txBody>
      </p:sp>
      <p:sp>
        <p:nvSpPr>
          <p:cNvPr id="11" name="TextBox 8">
            <a:extLst>
              <a:ext uri="{FF2B5EF4-FFF2-40B4-BE49-F238E27FC236}">
                <a16:creationId xmlns:a16="http://schemas.microsoft.com/office/drawing/2014/main" id="{A23B1E8F-2F55-422E-B603-E706D6122F8C}"/>
              </a:ext>
            </a:extLst>
          </p:cNvPr>
          <p:cNvSpPr txBox="1">
            <a:spLocks noChangeArrowheads="1"/>
          </p:cNvSpPr>
          <p:nvPr/>
        </p:nvSpPr>
        <p:spPr bwMode="auto">
          <a:xfrm>
            <a:off x="4906417" y="3868246"/>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a:latin typeface="+mn-ea"/>
                <a:ea typeface="+mn-ea"/>
              </a:rPr>
              <a:t>敬请指导</a:t>
            </a:r>
          </a:p>
        </p:txBody>
      </p:sp>
      <p:sp>
        <p:nvSpPr>
          <p:cNvPr id="12" name="Freeform 5">
            <a:extLst>
              <a:ext uri="{FF2B5EF4-FFF2-40B4-BE49-F238E27FC236}">
                <a16:creationId xmlns:a16="http://schemas.microsoft.com/office/drawing/2014/main" id="{E21DAFCA-DCD4-48E1-9AF3-5524ED008A3D}"/>
              </a:ext>
            </a:extLst>
          </p:cNvPr>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19" name="直接连接符 18">
            <a:extLst>
              <a:ext uri="{FF2B5EF4-FFF2-40B4-BE49-F238E27FC236}">
                <a16:creationId xmlns:a16="http://schemas.microsoft.com/office/drawing/2014/main" id="{F3784E2E-53D3-4339-916F-6D06B8184A42}"/>
              </a:ext>
            </a:extLst>
          </p:cNvPr>
          <p:cNvCxnSpPr>
            <a:cxnSpLocks/>
          </p:cNvCxnSpPr>
          <p:nvPr userDrawn="1"/>
        </p:nvCxnSpPr>
        <p:spPr>
          <a:xfrm>
            <a:off x="3023163" y="4007789"/>
            <a:ext cx="1610482" cy="822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E91A18-23A8-4F2D-9ABA-CD75F23C2CDF}"/>
              </a:ext>
            </a:extLst>
          </p:cNvPr>
          <p:cNvCxnSpPr>
            <a:cxnSpLocks/>
          </p:cNvCxnSpPr>
          <p:nvPr userDrawn="1"/>
        </p:nvCxnSpPr>
        <p:spPr>
          <a:xfrm>
            <a:off x="7612132" y="4007789"/>
            <a:ext cx="1610482" cy="8222"/>
          </a:xfrm>
          <a:prstGeom prst="line">
            <a:avLst/>
          </a:prstGeom>
          <a:ln>
            <a:solidFill>
              <a:schemeClr val="accent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49185"/>
      </p:ext>
    </p:extLst>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尾页2">
    <p:spTree>
      <p:nvGrpSpPr>
        <p:cNvPr id="1" name=""/>
        <p:cNvGrpSpPr/>
        <p:nvPr/>
      </p:nvGrpSpPr>
      <p:grpSpPr>
        <a:xfrm>
          <a:off x="0" y="0"/>
          <a:ext cx="0" cy="0"/>
          <a:chOff x="0" y="0"/>
          <a:chExt cx="0" cy="0"/>
        </a:xfrm>
      </p:grpSpPr>
      <p:sp>
        <p:nvSpPr>
          <p:cNvPr id="6" name="PA_矩形 44">
            <a:extLst>
              <a:ext uri="{FF2B5EF4-FFF2-40B4-BE49-F238E27FC236}">
                <a16:creationId xmlns:a16="http://schemas.microsoft.com/office/drawing/2014/main" id="{9E8D6C7A-834E-44BA-81C4-D50911065EDE}"/>
              </a:ext>
            </a:extLst>
          </p:cNvPr>
          <p:cNvSpPr/>
          <p:nvPr userDrawn="1">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任意多边形 5">
            <a:extLst>
              <a:ext uri="{FF2B5EF4-FFF2-40B4-BE49-F238E27FC236}">
                <a16:creationId xmlns:a16="http://schemas.microsoft.com/office/drawing/2014/main" id="{589CAC40-B361-4760-AD74-D73D96F234A1}"/>
              </a:ext>
            </a:extLst>
          </p:cNvPr>
          <p:cNvSpPr>
            <a:spLocks noEditPoints="1"/>
          </p:cNvSpPr>
          <p:nvPr userDrawn="1">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PA_等腰三角形 11">
            <a:extLst>
              <a:ext uri="{FF2B5EF4-FFF2-40B4-BE49-F238E27FC236}">
                <a16:creationId xmlns:a16="http://schemas.microsoft.com/office/drawing/2014/main" id="{63227020-F056-4151-B78A-42CCD8BE4454}"/>
              </a:ext>
            </a:extLst>
          </p:cNvPr>
          <p:cNvSpPr/>
          <p:nvPr userDrawn="1">
            <p:custDataLst>
              <p:tags r:id="rId3"/>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占位符 10">
            <a:extLst>
              <a:ext uri="{FF2B5EF4-FFF2-40B4-BE49-F238E27FC236}">
                <a16:creationId xmlns:a16="http://schemas.microsoft.com/office/drawing/2014/main" id="{4C893376-4C31-4255-B62E-55AFB574EB4F}"/>
              </a:ext>
            </a:extLst>
          </p:cNvPr>
          <p:cNvSpPr>
            <a:spLocks noGrp="1"/>
          </p:cNvSpPr>
          <p:nvPr>
            <p:ph type="body" sz="quarter" idx="10"/>
          </p:nvPr>
        </p:nvSpPr>
        <p:spPr>
          <a:xfrm>
            <a:off x="783811" y="2460080"/>
            <a:ext cx="10624378" cy="914400"/>
          </a:xfrm>
        </p:spPr>
        <p:txBody>
          <a:bodyPr>
            <a:noAutofit/>
          </a:bodyPr>
          <a:lstStyle>
            <a:lvl1pPr marL="0" indent="0" algn="ctr">
              <a:lnSpc>
                <a:spcPct val="100000"/>
              </a:lnSpc>
              <a:spcBef>
                <a:spcPts val="0"/>
              </a:spcBef>
              <a:buNone/>
              <a:defRPr sz="4400" b="1">
                <a:solidFill>
                  <a:schemeClr val="bg1"/>
                </a:solidFill>
                <a:latin typeface="黑体" panose="02010609060101010101" pitchFamily="49" charset="-122"/>
                <a:ea typeface="黑体" panose="02010609060101010101" pitchFamily="49" charset="-122"/>
              </a:defRPr>
            </a:lvl1pPr>
            <a:lvl2pPr marL="457200" indent="0">
              <a:buNone/>
              <a:defRPr/>
            </a:lvl2pPr>
          </a:lstStyle>
          <a:p>
            <a:pPr lvl="0"/>
            <a:r>
              <a:rPr lang="zh-CN" altLang="en-US" dirty="0"/>
              <a:t>编辑母版文本样</a:t>
            </a:r>
          </a:p>
        </p:txBody>
      </p:sp>
      <p:cxnSp>
        <p:nvCxnSpPr>
          <p:cNvPr id="13" name="PA_直接连接符 4">
            <a:extLst>
              <a:ext uri="{FF2B5EF4-FFF2-40B4-BE49-F238E27FC236}">
                <a16:creationId xmlns:a16="http://schemas.microsoft.com/office/drawing/2014/main" id="{FCA2BDE9-8E48-40F2-914D-46A1A474F52F}"/>
              </a:ext>
            </a:extLst>
          </p:cNvPr>
          <p:cNvCxnSpPr>
            <a:cxnSpLocks/>
          </p:cNvCxnSpPr>
          <p:nvPr userDrawn="1">
            <p:custDataLst>
              <p:tags r:id="rId4"/>
            </p:custDataLst>
          </p:nvPr>
        </p:nvCxnSpPr>
        <p:spPr>
          <a:xfrm>
            <a:off x="2171700" y="366744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PA_直接连接符 52">
            <a:extLst>
              <a:ext uri="{FF2B5EF4-FFF2-40B4-BE49-F238E27FC236}">
                <a16:creationId xmlns:a16="http://schemas.microsoft.com/office/drawing/2014/main" id="{61E1812E-0D0A-47FF-A2E2-24268AEFB358}"/>
              </a:ext>
            </a:extLst>
          </p:cNvPr>
          <p:cNvCxnSpPr>
            <a:cxnSpLocks/>
          </p:cNvCxnSpPr>
          <p:nvPr userDrawn="1">
            <p:custDataLst>
              <p:tags r:id="rId5"/>
            </p:custDataLst>
          </p:nvPr>
        </p:nvCxnSpPr>
        <p:spPr>
          <a:xfrm>
            <a:off x="7646358" y="366744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C6230AEE-07B3-46B9-8678-FC4430A16BA5}"/>
              </a:ext>
            </a:extLst>
          </p:cNvPr>
          <p:cNvSpPr>
            <a:spLocks noGrp="1"/>
          </p:cNvSpPr>
          <p:nvPr>
            <p:ph type="body" sz="quarter" idx="11"/>
          </p:nvPr>
        </p:nvSpPr>
        <p:spPr>
          <a:xfrm>
            <a:off x="4551428" y="3483521"/>
            <a:ext cx="2962556" cy="464999"/>
          </a:xfrm>
        </p:spPr>
        <p:txBody>
          <a:bodyPr>
            <a:noAutofit/>
          </a:bodyPr>
          <a:lstStyle>
            <a:lvl1pPr marL="0" indent="0" algn="ctr">
              <a:lnSpc>
                <a:spcPct val="100000"/>
              </a:lnSpc>
              <a:spcBef>
                <a:spcPts val="0"/>
              </a:spcBef>
              <a:buNone/>
              <a:defRPr sz="2000">
                <a:solidFill>
                  <a:schemeClr val="bg1"/>
                </a:solidFill>
                <a:latin typeface="楷体" panose="02010609060101010101" pitchFamily="49" charset="-122"/>
                <a:ea typeface="楷体" panose="02010609060101010101" pitchFamily="49" charset="-122"/>
              </a:defRPr>
            </a:lvl1pPr>
            <a:lvl2pPr marL="457200" indent="0">
              <a:buNone/>
              <a:defRPr/>
            </a:lvl2pPr>
            <a:lvl5pPr marL="1828800" indent="0">
              <a:buNone/>
              <a:defRPr/>
            </a:lvl5pPr>
          </a:lstStyle>
          <a:p>
            <a:pPr lvl="0"/>
            <a:r>
              <a:rPr lang="zh-CN" altLang="en-US" dirty="0"/>
              <a:t>编辑母版文本样式</a:t>
            </a:r>
          </a:p>
        </p:txBody>
      </p:sp>
    </p:spTree>
    <p:extLst>
      <p:ext uri="{BB962C8B-B14F-4D97-AF65-F5344CB8AC3E}">
        <p14:creationId xmlns:p14="http://schemas.microsoft.com/office/powerpoint/2010/main" val="1040929616"/>
      </p:ext>
    </p:extLst>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2022/3/8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2" r:id="rId3"/>
    <p:sldLayoutId id="2147483657" r:id="rId4"/>
    <p:sldLayoutId id="2147483656" r:id="rId5"/>
    <p:sldLayoutId id="2147483661" r:id="rId6"/>
    <p:sldLayoutId id="2147483665" r:id="rId7"/>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pos="7242"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A_矩形 44"/>
          <p:cNvSpPr/>
          <p:nvPr>
            <p:custDataLst>
              <p:tags r:id="rId1"/>
            </p:custDataLst>
          </p:nvPr>
        </p:nvSpPr>
        <p:spPr>
          <a:xfrm>
            <a:off x="0" y="1653703"/>
            <a:ext cx="12192000" cy="3051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A_任意多边形 5"/>
          <p:cNvSpPr>
            <a:spLocks noEditPoints="1"/>
          </p:cNvSpPr>
          <p:nvPr>
            <p:custDataLst>
              <p:tags r:id="rId2"/>
            </p:custDataLst>
          </p:nvPr>
        </p:nvSpPr>
        <p:spPr bwMode="auto">
          <a:xfrm>
            <a:off x="8599210" y="5290741"/>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PA_文本框 34"/>
          <p:cNvSpPr txBox="1"/>
          <p:nvPr>
            <p:custDataLst>
              <p:tags r:id="rId3"/>
            </p:custDataLst>
          </p:nvPr>
        </p:nvSpPr>
        <p:spPr>
          <a:xfrm>
            <a:off x="-22823" y="2578529"/>
            <a:ext cx="12192000" cy="769441"/>
          </a:xfrm>
          <a:prstGeom prst="rect">
            <a:avLst/>
          </a:prstGeom>
          <a:noFill/>
        </p:spPr>
        <p:txBody>
          <a:bodyPr wrap="square" rtlCol="0">
            <a:noAutofit/>
          </a:bodyPr>
          <a:lstStyle/>
          <a:p>
            <a:pPr algn="ctr"/>
            <a:r>
              <a:rPr lang="zh-CN" altLang="en-US" sz="4000" b="1" dirty="0">
                <a:solidFill>
                  <a:schemeClr val="bg1"/>
                </a:solidFill>
                <a:latin typeface="Century" panose="02040604050505020304" pitchFamily="18" charset="0"/>
                <a:ea typeface="黑体" panose="02010609060101010101" pitchFamily="49" charset="-122"/>
              </a:rPr>
              <a:t>基于</a:t>
            </a:r>
            <a:r>
              <a:rPr lang="en-US" altLang="zh-CN" sz="4000" b="1" dirty="0" err="1">
                <a:solidFill>
                  <a:schemeClr val="bg1"/>
                </a:solidFill>
                <a:latin typeface="Century" panose="02040604050505020304" pitchFamily="18" charset="0"/>
                <a:ea typeface="黑体" panose="02010609060101010101" pitchFamily="49" charset="-122"/>
              </a:rPr>
              <a:t>ArcObjects</a:t>
            </a:r>
            <a:r>
              <a:rPr lang="zh-CN" altLang="en-US" sz="4000" b="1" dirty="0">
                <a:solidFill>
                  <a:schemeClr val="bg1"/>
                </a:solidFill>
                <a:latin typeface="Century" panose="02040604050505020304" pitchFamily="18" charset="0"/>
                <a:ea typeface="黑体" panose="02010609060101010101" pitchFamily="49" charset="-122"/>
              </a:rPr>
              <a:t>的区域地质调查填图辅助系统</a:t>
            </a:r>
          </a:p>
        </p:txBody>
      </p:sp>
      <p:sp>
        <p:nvSpPr>
          <p:cNvPr id="47" name="PA_文本框 46"/>
          <p:cNvSpPr txBox="1"/>
          <p:nvPr>
            <p:custDataLst>
              <p:tags r:id="rId4"/>
            </p:custDataLst>
          </p:nvPr>
        </p:nvSpPr>
        <p:spPr>
          <a:xfrm>
            <a:off x="4217163" y="3351775"/>
            <a:ext cx="3712029" cy="400110"/>
          </a:xfrm>
          <a:prstGeom prst="rect">
            <a:avLst/>
          </a:prstGeom>
          <a:noFill/>
        </p:spPr>
        <p:txBody>
          <a:bodyPr wrap="square" rtlCol="0">
            <a:noAutofit/>
          </a:bodyPr>
          <a:lstStyle/>
          <a:p>
            <a:pPr algn="ctr"/>
            <a:r>
              <a:rPr lang="en-US" altLang="zh-CN" sz="2000" dirty="0">
                <a:solidFill>
                  <a:schemeClr val="bg1"/>
                </a:solidFill>
                <a:latin typeface="Century" panose="02040604050505020304" pitchFamily="18" charset="0"/>
                <a:ea typeface="楷体" panose="02010609060101010101" pitchFamily="49" charset="-122"/>
                <a:cs typeface="Arial" pitchFamily="34" charset="0"/>
              </a:rPr>
              <a:t>《GIS</a:t>
            </a:r>
            <a:r>
              <a:rPr lang="zh-CN" altLang="en-US" sz="2000" dirty="0">
                <a:solidFill>
                  <a:schemeClr val="bg1"/>
                </a:solidFill>
                <a:latin typeface="Century" panose="02040604050505020304" pitchFamily="18" charset="0"/>
                <a:ea typeface="楷体" panose="02010609060101010101" pitchFamily="49" charset="-122"/>
                <a:cs typeface="Arial" pitchFamily="34" charset="0"/>
              </a:rPr>
              <a:t>设计与应用</a:t>
            </a:r>
            <a:r>
              <a:rPr lang="en-US" altLang="zh-CN" sz="2000" dirty="0">
                <a:solidFill>
                  <a:schemeClr val="bg1"/>
                </a:solidFill>
                <a:latin typeface="Century" panose="02040604050505020304" pitchFamily="18" charset="0"/>
                <a:ea typeface="楷体" panose="02010609060101010101" pitchFamily="49" charset="-122"/>
                <a:cs typeface="Arial" pitchFamily="34" charset="0"/>
              </a:rPr>
              <a:t>》</a:t>
            </a:r>
            <a:r>
              <a:rPr lang="zh-CN" altLang="en-US" sz="2000" dirty="0">
                <a:solidFill>
                  <a:schemeClr val="bg1"/>
                </a:solidFill>
                <a:latin typeface="Century" panose="02040604050505020304" pitchFamily="18" charset="0"/>
                <a:ea typeface="楷体" panose="02010609060101010101" pitchFamily="49" charset="-122"/>
                <a:cs typeface="Arial" pitchFamily="34" charset="0"/>
              </a:rPr>
              <a:t>作业二</a:t>
            </a:r>
          </a:p>
        </p:txBody>
      </p:sp>
      <p:cxnSp>
        <p:nvCxnSpPr>
          <p:cNvPr id="5" name="PA_直接连接符 4"/>
          <p:cNvCxnSpPr>
            <a:cxnSpLocks/>
          </p:cNvCxnSpPr>
          <p:nvPr>
            <p:custDataLst>
              <p:tags r:id="rId5"/>
            </p:custDataLst>
          </p:nvPr>
        </p:nvCxnSpPr>
        <p:spPr>
          <a:xfrm>
            <a:off x="2171700" y="3551830"/>
            <a:ext cx="2302833" cy="0"/>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PA_等腰三角形 11"/>
          <p:cNvSpPr/>
          <p:nvPr>
            <p:custDataLst>
              <p:tags r:id="rId6"/>
            </p:custDataLst>
          </p:nvPr>
        </p:nvSpPr>
        <p:spPr>
          <a:xfrm flipV="1">
            <a:off x="8977053" y="470482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3" name="PA_直接连接符 52"/>
          <p:cNvCxnSpPr>
            <a:cxnSpLocks/>
          </p:cNvCxnSpPr>
          <p:nvPr>
            <p:custDataLst>
              <p:tags r:id="rId7"/>
            </p:custDataLst>
          </p:nvPr>
        </p:nvCxnSpPr>
        <p:spPr>
          <a:xfrm>
            <a:off x="7646358" y="3551830"/>
            <a:ext cx="2337430" cy="0"/>
          </a:xfrm>
          <a:prstGeom prst="line">
            <a:avLst/>
          </a:prstGeom>
          <a:ln w="190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PA_文本框 49"/>
          <p:cNvSpPr txBox="1"/>
          <p:nvPr>
            <p:custDataLst>
              <p:tags r:id="rId8"/>
            </p:custDataLst>
          </p:nvPr>
        </p:nvSpPr>
        <p:spPr>
          <a:xfrm>
            <a:off x="4217163" y="5417447"/>
            <a:ext cx="3472973" cy="430374"/>
          </a:xfrm>
          <a:prstGeom prst="rect">
            <a:avLst/>
          </a:prstGeom>
          <a:noFill/>
        </p:spPr>
        <p:txBody>
          <a:bodyPr wrap="square" rtlCol="0">
            <a:noAutofit/>
          </a:bodyPr>
          <a:lstStyle/>
          <a:p>
            <a:pPr algn="ctr">
              <a:lnSpc>
                <a:spcPct val="120000"/>
              </a:lnSpc>
            </a:pPr>
            <a:fld id="{3E047CD8-76B5-4299-ADDA-62A820651A20}" type="datetime2">
              <a:rPr lang="zh-CN" altLang="en-US" sz="2000" smtClean="0">
                <a:solidFill>
                  <a:schemeClr val="bg1">
                    <a:lumMod val="50000"/>
                  </a:schemeClr>
                </a:solidFill>
                <a:latin typeface="Century" panose="02040604050505020304" pitchFamily="18" charset="0"/>
                <a:ea typeface="仿宋" panose="02010609060101010101" pitchFamily="49" charset="-122"/>
              </a:rPr>
              <a:t>2022年3月8日</a:t>
            </a:fld>
            <a:endParaRPr lang="zh-CN" altLang="en-US" sz="2000" dirty="0">
              <a:solidFill>
                <a:schemeClr val="bg1">
                  <a:lumMod val="50000"/>
                </a:schemeClr>
              </a:solidFill>
              <a:latin typeface="Century" panose="02040604050505020304" pitchFamily="18" charset="0"/>
              <a:ea typeface="仿宋" panose="02010609060101010101" pitchFamily="49" charset="-122"/>
            </a:endParaRPr>
          </a:p>
        </p:txBody>
      </p:sp>
      <p:sp>
        <p:nvSpPr>
          <p:cNvPr id="33" name="PA_文本框 49">
            <a:extLst>
              <a:ext uri="{FF2B5EF4-FFF2-40B4-BE49-F238E27FC236}">
                <a16:creationId xmlns:a16="http://schemas.microsoft.com/office/drawing/2014/main" id="{52A67B7F-5A6D-45B2-8369-B7D7C873FBCF}"/>
              </a:ext>
            </a:extLst>
          </p:cNvPr>
          <p:cNvSpPr txBox="1"/>
          <p:nvPr>
            <p:custDataLst>
              <p:tags r:id="rId9"/>
            </p:custDataLst>
          </p:nvPr>
        </p:nvSpPr>
        <p:spPr>
          <a:xfrm>
            <a:off x="3525366" y="4143948"/>
            <a:ext cx="2304733" cy="430374"/>
          </a:xfrm>
          <a:prstGeom prst="rect">
            <a:avLst/>
          </a:prstGeom>
          <a:noFill/>
        </p:spPr>
        <p:txBody>
          <a:bodyPr wrap="none" rtlCol="0">
            <a:noAutofit/>
          </a:bodyPr>
          <a:lstStyle/>
          <a:p>
            <a:pPr algn="ctr">
              <a:lnSpc>
                <a:spcPct val="120000"/>
              </a:lnSpc>
            </a:pPr>
            <a:r>
              <a:rPr lang="zh-CN" altLang="en-US" sz="2000" dirty="0">
                <a:solidFill>
                  <a:schemeClr val="bg1"/>
                </a:solidFill>
                <a:latin typeface="仿宋" panose="02010609060101010101" pitchFamily="49" charset="-122"/>
                <a:ea typeface="仿宋" panose="02010609060101010101" pitchFamily="49" charset="-122"/>
              </a:rPr>
              <a:t>姓名：张建学</a:t>
            </a:r>
          </a:p>
        </p:txBody>
      </p:sp>
      <p:sp>
        <p:nvSpPr>
          <p:cNvPr id="34" name="PA_文本框 49">
            <a:extLst>
              <a:ext uri="{FF2B5EF4-FFF2-40B4-BE49-F238E27FC236}">
                <a16:creationId xmlns:a16="http://schemas.microsoft.com/office/drawing/2014/main" id="{EF3A4E1A-CFB8-4DDB-AAC2-D061FC005149}"/>
              </a:ext>
            </a:extLst>
          </p:cNvPr>
          <p:cNvSpPr txBox="1"/>
          <p:nvPr>
            <p:custDataLst>
              <p:tags r:id="rId10"/>
            </p:custDataLst>
          </p:nvPr>
        </p:nvSpPr>
        <p:spPr>
          <a:xfrm>
            <a:off x="6346256" y="4143948"/>
            <a:ext cx="2380075" cy="430374"/>
          </a:xfrm>
          <a:prstGeom prst="rect">
            <a:avLst/>
          </a:prstGeom>
          <a:noFill/>
        </p:spPr>
        <p:txBody>
          <a:bodyPr wrap="none" rtlCol="0">
            <a:noAutofit/>
          </a:bodyPr>
          <a:lstStyle/>
          <a:p>
            <a:pPr algn="ctr">
              <a:lnSpc>
                <a:spcPct val="120000"/>
              </a:lnSpc>
            </a:pPr>
            <a:r>
              <a:rPr lang="zh-CN" altLang="en-US" sz="2000" dirty="0">
                <a:solidFill>
                  <a:prstClr val="white"/>
                </a:solidFill>
                <a:latin typeface="Century" panose="02040604050505020304" pitchFamily="18" charset="0"/>
                <a:ea typeface="仿宋" panose="02010609060101010101" pitchFamily="49" charset="-122"/>
              </a:rPr>
              <a:t>学号：</a:t>
            </a:r>
            <a:r>
              <a:rPr lang="en-US" altLang="zh-CN" sz="2000" dirty="0">
                <a:solidFill>
                  <a:prstClr val="white"/>
                </a:solidFill>
                <a:latin typeface="Century" panose="02040604050505020304" pitchFamily="18" charset="0"/>
                <a:ea typeface="仿宋" panose="02010609060101010101" pitchFamily="49" charset="-122"/>
              </a:rPr>
              <a:t>1900012406 </a:t>
            </a:r>
            <a:endParaRPr lang="zh-CN" altLang="en-US" sz="2000" dirty="0">
              <a:solidFill>
                <a:schemeClr val="bg1"/>
              </a:solidFill>
              <a:latin typeface="Century" panose="02040604050505020304" pitchFamily="18" charset="0"/>
              <a:ea typeface="仿宋" panose="02010609060101010101" pitchFamily="49" charset="-122"/>
            </a:endParaRPr>
          </a:p>
        </p:txBody>
      </p:sp>
    </p:spTree>
    <p:extLst>
      <p:ext uri="{BB962C8B-B14F-4D97-AF65-F5344CB8AC3E}">
        <p14:creationId xmlns:p14="http://schemas.microsoft.com/office/powerpoint/2010/main" val="970881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系统总体结构</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6826538"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1DA1D584-F79C-48A5-9C03-15F00E8CB7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1106" y="1451926"/>
            <a:ext cx="6246008" cy="5061421"/>
          </a:xfrm>
          <a:prstGeom prst="rect">
            <a:avLst/>
          </a:prstGeom>
          <a:noFill/>
          <a:ln>
            <a:noFill/>
          </a:ln>
        </p:spPr>
      </p:pic>
    </p:spTree>
    <p:extLst>
      <p:ext uri="{BB962C8B-B14F-4D97-AF65-F5344CB8AC3E}">
        <p14:creationId xmlns:p14="http://schemas.microsoft.com/office/powerpoint/2010/main" val="44385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系统功能模块</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6826538"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5E074868-75FC-4A35-9AA6-BCF278629B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13342" y="1262739"/>
            <a:ext cx="5765315" cy="4984761"/>
          </a:xfrm>
          <a:prstGeom prst="rect">
            <a:avLst/>
          </a:prstGeom>
          <a:noFill/>
          <a:ln>
            <a:noFill/>
          </a:ln>
        </p:spPr>
      </p:pic>
    </p:spTree>
    <p:extLst>
      <p:ext uri="{BB962C8B-B14F-4D97-AF65-F5344CB8AC3E}">
        <p14:creationId xmlns:p14="http://schemas.microsoft.com/office/powerpoint/2010/main" val="3192330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系统功能模块</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6826538"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5E074868-75FC-4A35-9AA6-BCF278629B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13342" y="1262739"/>
            <a:ext cx="5765315" cy="4984761"/>
          </a:xfrm>
          <a:prstGeom prst="rect">
            <a:avLst/>
          </a:prstGeom>
          <a:noFill/>
          <a:ln>
            <a:noFill/>
          </a:ln>
        </p:spPr>
      </p:pic>
    </p:spTree>
    <p:extLst>
      <p:ext uri="{BB962C8B-B14F-4D97-AF65-F5344CB8AC3E}">
        <p14:creationId xmlns:p14="http://schemas.microsoft.com/office/powerpoint/2010/main" val="1520366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进度计划</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9601259"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49295E5F-66FD-4120-8208-CDE7A12AE620}"/>
              </a:ext>
            </a:extLst>
          </p:cNvPr>
          <p:cNvPicPr/>
          <p:nvPr/>
        </p:nvPicPr>
        <p:blipFill rotWithShape="1">
          <a:blip r:embed="rId2" cstate="print">
            <a:extLst>
              <a:ext uri="{28A0092B-C50C-407E-A947-70E740481C1C}">
                <a14:useLocalDpi xmlns:a14="http://schemas.microsoft.com/office/drawing/2010/main" val="0"/>
              </a:ext>
            </a:extLst>
          </a:blip>
          <a:srcRect l="2315" t="2897" r="2296" b="13581"/>
          <a:stretch/>
        </p:blipFill>
        <p:spPr bwMode="auto">
          <a:xfrm>
            <a:off x="2063761" y="1826759"/>
            <a:ext cx="7053760" cy="43664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8235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6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4491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9600"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6" name="矩形 5"/>
          <p:cNvSpPr/>
          <p:nvPr/>
        </p:nvSpPr>
        <p:spPr>
          <a:xfrm>
            <a:off x="682590" y="2182609"/>
            <a:ext cx="2736000" cy="197556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566829" y="2605275"/>
            <a:ext cx="2967522" cy="1015663"/>
          </a:xfrm>
          <a:prstGeom prst="rect">
            <a:avLst/>
          </a:prstGeom>
          <a:noFill/>
          <a:ln>
            <a:noFill/>
          </a:ln>
        </p:spPr>
        <p:txBody>
          <a:bodyPr wrap="square" rtlCol="0">
            <a:noAutofit/>
          </a:bodyPr>
          <a:lstStyle/>
          <a:p>
            <a:pPr algn="ctr"/>
            <a:r>
              <a:rPr lang="zh-CN" altLang="en-US" sz="6000" b="1" dirty="0">
                <a:solidFill>
                  <a:schemeClr val="bg1"/>
                </a:solidFill>
                <a:latin typeface="+mn-ea"/>
                <a:cs typeface="Arial" pitchFamily="34" charset="0"/>
              </a:rPr>
              <a:t>目录</a:t>
            </a:r>
          </a:p>
        </p:txBody>
      </p:sp>
      <p:sp>
        <p:nvSpPr>
          <p:cNvPr id="3" name="Freeform 5"/>
          <p:cNvSpPr>
            <a:spLocks noChangeAspect="1" noEditPoints="1"/>
          </p:cNvSpPr>
          <p:nvPr/>
        </p:nvSpPr>
        <p:spPr bwMode="auto">
          <a:xfrm>
            <a:off x="1343972" y="1403827"/>
            <a:ext cx="1451056" cy="1296000"/>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bg1"/>
          </a:solidFill>
          <a:ln>
            <a:solidFill>
              <a:schemeClr val="accent1"/>
            </a:solidFill>
          </a:ln>
        </p:spPr>
        <p:txBody>
          <a:bodyPr vert="horz" wrap="square" lIns="91440" tIns="45720" rIns="91440" bIns="45720" numCol="1" anchor="t" anchorCtr="0" compatLnSpc="1">
            <a:noAutofit/>
          </a:bodyPr>
          <a:lstStyle/>
          <a:p>
            <a:endParaRPr lang="zh-CN" altLang="en-US"/>
          </a:p>
        </p:txBody>
      </p:sp>
      <p:sp>
        <p:nvSpPr>
          <p:cNvPr id="17" name="矩形 16">
            <a:extLst>
              <a:ext uri="{FF2B5EF4-FFF2-40B4-BE49-F238E27FC236}">
                <a16:creationId xmlns:a16="http://schemas.microsoft.com/office/drawing/2014/main" id="{3C422BC3-DDF5-4AA1-A736-05F1AE590EED}"/>
              </a:ext>
            </a:extLst>
          </p:cNvPr>
          <p:cNvSpPr/>
          <p:nvPr/>
        </p:nvSpPr>
        <p:spPr>
          <a:xfrm>
            <a:off x="1241036" y="3525075"/>
            <a:ext cx="1598515" cy="400110"/>
          </a:xfrm>
          <a:prstGeom prst="rect">
            <a:avLst/>
          </a:prstGeom>
        </p:spPr>
        <p:txBody>
          <a:bodyPr wrap="none">
            <a:noAutofit/>
          </a:bodyPr>
          <a:lstStyle/>
          <a:p>
            <a:r>
              <a:rPr lang="en-US" altLang="zh-CN" sz="2000" dirty="0">
                <a:solidFill>
                  <a:schemeClr val="bg1"/>
                </a:solidFill>
              </a:rPr>
              <a:t>CONTENTS</a:t>
            </a:r>
          </a:p>
        </p:txBody>
      </p:sp>
      <p:grpSp>
        <p:nvGrpSpPr>
          <p:cNvPr id="15" name="组合 14">
            <a:extLst>
              <a:ext uri="{FF2B5EF4-FFF2-40B4-BE49-F238E27FC236}">
                <a16:creationId xmlns:a16="http://schemas.microsoft.com/office/drawing/2014/main" id="{5280C418-54DB-44B1-B00B-8963451F25B6}"/>
              </a:ext>
            </a:extLst>
          </p:cNvPr>
          <p:cNvGrpSpPr/>
          <p:nvPr/>
        </p:nvGrpSpPr>
        <p:grpSpPr>
          <a:xfrm>
            <a:off x="5205958" y="944811"/>
            <a:ext cx="3217724" cy="5160528"/>
            <a:chOff x="4946878" y="660438"/>
            <a:chExt cx="3217724" cy="5160528"/>
          </a:xfrm>
        </p:grpSpPr>
        <p:grpSp>
          <p:nvGrpSpPr>
            <p:cNvPr id="13" name="组合 12">
              <a:extLst>
                <a:ext uri="{FF2B5EF4-FFF2-40B4-BE49-F238E27FC236}">
                  <a16:creationId xmlns:a16="http://schemas.microsoft.com/office/drawing/2014/main" id="{15D4D34C-D362-49CF-80EE-411D419F2CCE}"/>
                </a:ext>
              </a:extLst>
            </p:cNvPr>
            <p:cNvGrpSpPr/>
            <p:nvPr/>
          </p:nvGrpSpPr>
          <p:grpSpPr>
            <a:xfrm>
              <a:off x="4946878" y="660438"/>
              <a:ext cx="2572668" cy="799544"/>
              <a:chOff x="4962920" y="690593"/>
              <a:chExt cx="2572668" cy="799544"/>
            </a:xfrm>
          </p:grpSpPr>
          <p:sp>
            <p:nvSpPr>
              <p:cNvPr id="10" name="矩形 9">
                <a:extLst>
                  <a:ext uri="{FF2B5EF4-FFF2-40B4-BE49-F238E27FC236}">
                    <a16:creationId xmlns:a16="http://schemas.microsoft.com/office/drawing/2014/main" id="{4C331329-6D25-435D-8D81-EEEF00A939B6}"/>
                  </a:ext>
                </a:extLst>
              </p:cNvPr>
              <p:cNvSpPr/>
              <p:nvPr/>
            </p:nvSpPr>
            <p:spPr>
              <a:xfrm>
                <a:off x="4962920" y="1238137"/>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 name="矩形 1">
                <a:extLst>
                  <a:ext uri="{FF2B5EF4-FFF2-40B4-BE49-F238E27FC236}">
                    <a16:creationId xmlns:a16="http://schemas.microsoft.com/office/drawing/2014/main" id="{037BC128-350F-4D07-BF60-573478AA3CAF}"/>
                  </a:ext>
                </a:extLst>
              </p:cNvPr>
              <p:cNvSpPr/>
              <p:nvPr/>
            </p:nvSpPr>
            <p:spPr>
              <a:xfrm>
                <a:off x="5827104" y="885768"/>
                <a:ext cx="1708484" cy="523220"/>
              </a:xfrm>
              <a:prstGeom prst="rect">
                <a:avLst/>
              </a:prstGeom>
            </p:spPr>
            <p:txBody>
              <a:bodyPr wrap="none">
                <a:noAutofit/>
              </a:bodyPr>
              <a:lstStyle/>
              <a:p>
                <a:r>
                  <a:rPr lang="zh-CN" altLang="en-US" sz="2800" b="1" dirty="0">
                    <a:solidFill>
                      <a:schemeClr val="accent1"/>
                    </a:solidFill>
                    <a:latin typeface="+mn-ea"/>
                  </a:rPr>
                  <a:t>项目目标</a:t>
                </a:r>
              </a:p>
            </p:txBody>
          </p:sp>
          <p:sp>
            <p:nvSpPr>
              <p:cNvPr id="29" name="菱形 14">
                <a:extLst>
                  <a:ext uri="{FF2B5EF4-FFF2-40B4-BE49-F238E27FC236}">
                    <a16:creationId xmlns:a16="http://schemas.microsoft.com/office/drawing/2014/main" id="{2F2C8F0A-96A6-4C2C-BFC6-7A48B3525D93}"/>
                  </a:ext>
                </a:extLst>
              </p:cNvPr>
              <p:cNvSpPr/>
              <p:nvPr/>
            </p:nvSpPr>
            <p:spPr>
              <a:xfrm>
                <a:off x="4993634" y="690593"/>
                <a:ext cx="756000" cy="756000"/>
              </a:xfrm>
              <a:custGeom>
                <a:avLst/>
                <a:gdLst>
                  <a:gd name="connsiteX0" fmla="*/ 52694 w 981129"/>
                  <a:gd name="connsiteY0" fmla="*/ 363286 h 981129"/>
                  <a:gd name="connsiteX1" fmla="*/ 363286 w 981129"/>
                  <a:gd name="connsiteY1" fmla="*/ 52694 h 981129"/>
                  <a:gd name="connsiteX2" fmla="*/ 617844 w 981129"/>
                  <a:gd name="connsiteY2" fmla="*/ 52694 h 981129"/>
                  <a:gd name="connsiteX3" fmla="*/ 928436 w 981129"/>
                  <a:gd name="connsiteY3" fmla="*/ 363286 h 981129"/>
                  <a:gd name="connsiteX4" fmla="*/ 928436 w 981129"/>
                  <a:gd name="connsiteY4" fmla="*/ 617844 h 981129"/>
                  <a:gd name="connsiteX5" fmla="*/ 617844 w 981129"/>
                  <a:gd name="connsiteY5" fmla="*/ 928436 h 981129"/>
                  <a:gd name="connsiteX6" fmla="*/ 363286 w 981129"/>
                  <a:gd name="connsiteY6" fmla="*/ 928436 h 981129"/>
                  <a:gd name="connsiteX7" fmla="*/ 52694 w 981129"/>
                  <a:gd name="connsiteY7" fmla="*/ 617844 h 981129"/>
                  <a:gd name="connsiteX8" fmla="*/ 52694 w 981129"/>
                  <a:gd name="connsiteY8" fmla="*/ 363286 h 98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1129" h="981129">
                    <a:moveTo>
                      <a:pt x="52694" y="363286"/>
                    </a:moveTo>
                    <a:lnTo>
                      <a:pt x="363286" y="52694"/>
                    </a:lnTo>
                    <a:cubicBezTo>
                      <a:pt x="433544" y="-17564"/>
                      <a:pt x="547586" y="-17564"/>
                      <a:pt x="617844" y="52694"/>
                    </a:cubicBezTo>
                    <a:lnTo>
                      <a:pt x="928436" y="363286"/>
                    </a:lnTo>
                    <a:cubicBezTo>
                      <a:pt x="998694" y="433544"/>
                      <a:pt x="998694" y="547586"/>
                      <a:pt x="928436" y="617844"/>
                    </a:cubicBezTo>
                    <a:lnTo>
                      <a:pt x="617844" y="928436"/>
                    </a:lnTo>
                    <a:cubicBezTo>
                      <a:pt x="547586" y="998694"/>
                      <a:pt x="433544" y="998694"/>
                      <a:pt x="363286" y="928436"/>
                    </a:cubicBezTo>
                    <a:lnTo>
                      <a:pt x="52694" y="617844"/>
                    </a:lnTo>
                    <a:cubicBezTo>
                      <a:pt x="-17564" y="547586"/>
                      <a:pt x="-17564" y="433544"/>
                      <a:pt x="52694" y="363286"/>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a:extLst>
                <a:ext uri="{FF2B5EF4-FFF2-40B4-BE49-F238E27FC236}">
                  <a16:creationId xmlns:a16="http://schemas.microsoft.com/office/drawing/2014/main" id="{8CC9CB7B-882F-4D6E-BB8B-B36A63BB2141}"/>
                </a:ext>
              </a:extLst>
            </p:cNvPr>
            <p:cNvGrpSpPr/>
            <p:nvPr/>
          </p:nvGrpSpPr>
          <p:grpSpPr>
            <a:xfrm>
              <a:off x="4993634" y="2064459"/>
              <a:ext cx="2823315" cy="799544"/>
              <a:chOff x="7971469" y="1374506"/>
              <a:chExt cx="2823315" cy="799544"/>
            </a:xfrm>
          </p:grpSpPr>
          <p:sp>
            <p:nvSpPr>
              <p:cNvPr id="5" name="矩形 4">
                <a:extLst>
                  <a:ext uri="{FF2B5EF4-FFF2-40B4-BE49-F238E27FC236}">
                    <a16:creationId xmlns:a16="http://schemas.microsoft.com/office/drawing/2014/main" id="{95713C6D-75CE-45F6-8DAF-EEC6821AB2A0}"/>
                  </a:ext>
                </a:extLst>
              </p:cNvPr>
              <p:cNvSpPr/>
              <p:nvPr/>
            </p:nvSpPr>
            <p:spPr>
              <a:xfrm>
                <a:off x="8814755" y="1526500"/>
                <a:ext cx="1980029" cy="523220"/>
              </a:xfrm>
              <a:prstGeom prst="rect">
                <a:avLst/>
              </a:prstGeom>
            </p:spPr>
            <p:txBody>
              <a:bodyPr wrap="none">
                <a:noAutofit/>
              </a:bodyPr>
              <a:lstStyle/>
              <a:p>
                <a:r>
                  <a:rPr lang="zh-CN" altLang="en-US" sz="2800" b="1" dirty="0">
                    <a:solidFill>
                      <a:schemeClr val="accent1"/>
                    </a:solidFill>
                    <a:latin typeface="+mn-ea"/>
                  </a:rPr>
                  <a:t>项目内容</a:t>
                </a:r>
              </a:p>
            </p:txBody>
          </p:sp>
          <p:sp>
            <p:nvSpPr>
              <p:cNvPr id="39" name="矩形 38">
                <a:extLst>
                  <a:ext uri="{FF2B5EF4-FFF2-40B4-BE49-F238E27FC236}">
                    <a16:creationId xmlns:a16="http://schemas.microsoft.com/office/drawing/2014/main" id="{65AF665B-C111-47C6-8E5B-75F931180EA6}"/>
                  </a:ext>
                </a:extLst>
              </p:cNvPr>
              <p:cNvSpPr/>
              <p:nvPr/>
            </p:nvSpPr>
            <p:spPr>
              <a:xfrm>
                <a:off x="7971469" y="1922050"/>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0" name="菱形 14">
                <a:extLst>
                  <a:ext uri="{FF2B5EF4-FFF2-40B4-BE49-F238E27FC236}">
                    <a16:creationId xmlns:a16="http://schemas.microsoft.com/office/drawing/2014/main" id="{D16197C3-B867-464E-995C-3D2EA99B303D}"/>
                  </a:ext>
                </a:extLst>
              </p:cNvPr>
              <p:cNvSpPr/>
              <p:nvPr/>
            </p:nvSpPr>
            <p:spPr>
              <a:xfrm>
                <a:off x="8002183" y="1374506"/>
                <a:ext cx="756000" cy="756000"/>
              </a:xfrm>
              <a:custGeom>
                <a:avLst/>
                <a:gdLst>
                  <a:gd name="connsiteX0" fmla="*/ 52694 w 981129"/>
                  <a:gd name="connsiteY0" fmla="*/ 363286 h 981129"/>
                  <a:gd name="connsiteX1" fmla="*/ 363286 w 981129"/>
                  <a:gd name="connsiteY1" fmla="*/ 52694 h 981129"/>
                  <a:gd name="connsiteX2" fmla="*/ 617844 w 981129"/>
                  <a:gd name="connsiteY2" fmla="*/ 52694 h 981129"/>
                  <a:gd name="connsiteX3" fmla="*/ 928436 w 981129"/>
                  <a:gd name="connsiteY3" fmla="*/ 363286 h 981129"/>
                  <a:gd name="connsiteX4" fmla="*/ 928436 w 981129"/>
                  <a:gd name="connsiteY4" fmla="*/ 617844 h 981129"/>
                  <a:gd name="connsiteX5" fmla="*/ 617844 w 981129"/>
                  <a:gd name="connsiteY5" fmla="*/ 928436 h 981129"/>
                  <a:gd name="connsiteX6" fmla="*/ 363286 w 981129"/>
                  <a:gd name="connsiteY6" fmla="*/ 928436 h 981129"/>
                  <a:gd name="connsiteX7" fmla="*/ 52694 w 981129"/>
                  <a:gd name="connsiteY7" fmla="*/ 617844 h 981129"/>
                  <a:gd name="connsiteX8" fmla="*/ 52694 w 981129"/>
                  <a:gd name="connsiteY8" fmla="*/ 363286 h 98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1129" h="981129">
                    <a:moveTo>
                      <a:pt x="52694" y="363286"/>
                    </a:moveTo>
                    <a:lnTo>
                      <a:pt x="363286" y="52694"/>
                    </a:lnTo>
                    <a:cubicBezTo>
                      <a:pt x="433544" y="-17564"/>
                      <a:pt x="547586" y="-17564"/>
                      <a:pt x="617844" y="52694"/>
                    </a:cubicBezTo>
                    <a:lnTo>
                      <a:pt x="928436" y="363286"/>
                    </a:lnTo>
                    <a:cubicBezTo>
                      <a:pt x="998694" y="433544"/>
                      <a:pt x="998694" y="547586"/>
                      <a:pt x="928436" y="617844"/>
                    </a:cubicBezTo>
                    <a:lnTo>
                      <a:pt x="617844" y="928436"/>
                    </a:lnTo>
                    <a:cubicBezTo>
                      <a:pt x="547586" y="998694"/>
                      <a:pt x="433544" y="998694"/>
                      <a:pt x="363286" y="928436"/>
                    </a:cubicBezTo>
                    <a:lnTo>
                      <a:pt x="52694" y="617844"/>
                    </a:lnTo>
                    <a:cubicBezTo>
                      <a:pt x="-17564" y="547586"/>
                      <a:pt x="-17564" y="433544"/>
                      <a:pt x="52694" y="363286"/>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a:extLst>
                <a:ext uri="{FF2B5EF4-FFF2-40B4-BE49-F238E27FC236}">
                  <a16:creationId xmlns:a16="http://schemas.microsoft.com/office/drawing/2014/main" id="{A425E0B0-BDAB-40D4-A92B-ECDF547309F8}"/>
                </a:ext>
              </a:extLst>
            </p:cNvPr>
            <p:cNvGrpSpPr/>
            <p:nvPr/>
          </p:nvGrpSpPr>
          <p:grpSpPr>
            <a:xfrm>
              <a:off x="4946878" y="3525413"/>
              <a:ext cx="3217724" cy="799544"/>
              <a:chOff x="4962920" y="3063054"/>
              <a:chExt cx="3217724" cy="799544"/>
            </a:xfrm>
          </p:grpSpPr>
          <p:sp>
            <p:nvSpPr>
              <p:cNvPr id="7" name="矩形 6">
                <a:extLst>
                  <a:ext uri="{FF2B5EF4-FFF2-40B4-BE49-F238E27FC236}">
                    <a16:creationId xmlns:a16="http://schemas.microsoft.com/office/drawing/2014/main" id="{5EEF09F2-A51D-4BF7-B1A8-B62A8CE4D89C}"/>
                  </a:ext>
                </a:extLst>
              </p:cNvPr>
              <p:cNvSpPr/>
              <p:nvPr/>
            </p:nvSpPr>
            <p:spPr>
              <a:xfrm>
                <a:off x="5827104" y="3181464"/>
                <a:ext cx="2353540" cy="677482"/>
              </a:xfrm>
              <a:prstGeom prst="rect">
                <a:avLst/>
              </a:prstGeom>
            </p:spPr>
            <p:txBody>
              <a:bodyPr wrap="none">
                <a:noAutofit/>
              </a:bodyPr>
              <a:lstStyle/>
              <a:p>
                <a:r>
                  <a:rPr lang="zh-CN" altLang="en-US" sz="2800" b="1" dirty="0">
                    <a:solidFill>
                      <a:schemeClr val="accent1"/>
                    </a:solidFill>
                    <a:latin typeface="+mn-ea"/>
                  </a:rPr>
                  <a:t>技术路线</a:t>
                </a:r>
              </a:p>
            </p:txBody>
          </p:sp>
          <p:sp>
            <p:nvSpPr>
              <p:cNvPr id="42" name="矩形 41">
                <a:extLst>
                  <a:ext uri="{FF2B5EF4-FFF2-40B4-BE49-F238E27FC236}">
                    <a16:creationId xmlns:a16="http://schemas.microsoft.com/office/drawing/2014/main" id="{894E0237-729D-44A7-BA81-127F310989D8}"/>
                  </a:ext>
                </a:extLst>
              </p:cNvPr>
              <p:cNvSpPr/>
              <p:nvPr/>
            </p:nvSpPr>
            <p:spPr>
              <a:xfrm>
                <a:off x="4962920" y="3610598"/>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菱形 14">
                <a:extLst>
                  <a:ext uri="{FF2B5EF4-FFF2-40B4-BE49-F238E27FC236}">
                    <a16:creationId xmlns:a16="http://schemas.microsoft.com/office/drawing/2014/main" id="{EF4E9897-BC25-48B1-9B20-417DAAFD61D6}"/>
                  </a:ext>
                </a:extLst>
              </p:cNvPr>
              <p:cNvSpPr/>
              <p:nvPr/>
            </p:nvSpPr>
            <p:spPr>
              <a:xfrm>
                <a:off x="4993634" y="3063054"/>
                <a:ext cx="756000" cy="756000"/>
              </a:xfrm>
              <a:custGeom>
                <a:avLst/>
                <a:gdLst>
                  <a:gd name="connsiteX0" fmla="*/ 52694 w 981129"/>
                  <a:gd name="connsiteY0" fmla="*/ 363286 h 981129"/>
                  <a:gd name="connsiteX1" fmla="*/ 363286 w 981129"/>
                  <a:gd name="connsiteY1" fmla="*/ 52694 h 981129"/>
                  <a:gd name="connsiteX2" fmla="*/ 617844 w 981129"/>
                  <a:gd name="connsiteY2" fmla="*/ 52694 h 981129"/>
                  <a:gd name="connsiteX3" fmla="*/ 928436 w 981129"/>
                  <a:gd name="connsiteY3" fmla="*/ 363286 h 981129"/>
                  <a:gd name="connsiteX4" fmla="*/ 928436 w 981129"/>
                  <a:gd name="connsiteY4" fmla="*/ 617844 h 981129"/>
                  <a:gd name="connsiteX5" fmla="*/ 617844 w 981129"/>
                  <a:gd name="connsiteY5" fmla="*/ 928436 h 981129"/>
                  <a:gd name="connsiteX6" fmla="*/ 363286 w 981129"/>
                  <a:gd name="connsiteY6" fmla="*/ 928436 h 981129"/>
                  <a:gd name="connsiteX7" fmla="*/ 52694 w 981129"/>
                  <a:gd name="connsiteY7" fmla="*/ 617844 h 981129"/>
                  <a:gd name="connsiteX8" fmla="*/ 52694 w 981129"/>
                  <a:gd name="connsiteY8" fmla="*/ 363286 h 98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1129" h="981129">
                    <a:moveTo>
                      <a:pt x="52694" y="363286"/>
                    </a:moveTo>
                    <a:lnTo>
                      <a:pt x="363286" y="52694"/>
                    </a:lnTo>
                    <a:cubicBezTo>
                      <a:pt x="433544" y="-17564"/>
                      <a:pt x="547586" y="-17564"/>
                      <a:pt x="617844" y="52694"/>
                    </a:cubicBezTo>
                    <a:lnTo>
                      <a:pt x="928436" y="363286"/>
                    </a:lnTo>
                    <a:cubicBezTo>
                      <a:pt x="998694" y="433544"/>
                      <a:pt x="998694" y="547586"/>
                      <a:pt x="928436" y="617844"/>
                    </a:cubicBezTo>
                    <a:lnTo>
                      <a:pt x="617844" y="928436"/>
                    </a:lnTo>
                    <a:cubicBezTo>
                      <a:pt x="547586" y="998694"/>
                      <a:pt x="433544" y="998694"/>
                      <a:pt x="363286" y="928436"/>
                    </a:cubicBezTo>
                    <a:lnTo>
                      <a:pt x="52694" y="617844"/>
                    </a:lnTo>
                    <a:cubicBezTo>
                      <a:pt x="-17564" y="547586"/>
                      <a:pt x="-17564" y="433544"/>
                      <a:pt x="52694" y="363286"/>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组合 10">
              <a:extLst>
                <a:ext uri="{FF2B5EF4-FFF2-40B4-BE49-F238E27FC236}">
                  <a16:creationId xmlns:a16="http://schemas.microsoft.com/office/drawing/2014/main" id="{59F23661-73EF-4664-8B86-8F7A20761650}"/>
                </a:ext>
              </a:extLst>
            </p:cNvPr>
            <p:cNvGrpSpPr/>
            <p:nvPr/>
          </p:nvGrpSpPr>
          <p:grpSpPr>
            <a:xfrm>
              <a:off x="4977592" y="5021422"/>
              <a:ext cx="2522426" cy="799544"/>
              <a:chOff x="4962920" y="4749591"/>
              <a:chExt cx="2522426" cy="799544"/>
            </a:xfrm>
          </p:grpSpPr>
          <p:sp>
            <p:nvSpPr>
              <p:cNvPr id="8" name="矩形 7">
                <a:extLst>
                  <a:ext uri="{FF2B5EF4-FFF2-40B4-BE49-F238E27FC236}">
                    <a16:creationId xmlns:a16="http://schemas.microsoft.com/office/drawing/2014/main" id="{E4E5F4AA-0101-42E1-B0A8-8174B6251C94}"/>
                  </a:ext>
                </a:extLst>
              </p:cNvPr>
              <p:cNvSpPr/>
              <p:nvPr/>
            </p:nvSpPr>
            <p:spPr>
              <a:xfrm>
                <a:off x="5864389" y="4865981"/>
                <a:ext cx="1620957" cy="523220"/>
              </a:xfrm>
              <a:prstGeom prst="rect">
                <a:avLst/>
              </a:prstGeom>
            </p:spPr>
            <p:txBody>
              <a:bodyPr wrap="none">
                <a:noAutofit/>
              </a:bodyPr>
              <a:lstStyle/>
              <a:p>
                <a:r>
                  <a:rPr lang="zh-CN" altLang="en-US" sz="2800" b="1" dirty="0">
                    <a:solidFill>
                      <a:schemeClr val="accent1"/>
                    </a:solidFill>
                    <a:latin typeface="+mn-ea"/>
                  </a:rPr>
                  <a:t>进度计划</a:t>
                </a:r>
              </a:p>
            </p:txBody>
          </p:sp>
          <p:sp>
            <p:nvSpPr>
              <p:cNvPr id="44" name="矩形 43">
                <a:extLst>
                  <a:ext uri="{FF2B5EF4-FFF2-40B4-BE49-F238E27FC236}">
                    <a16:creationId xmlns:a16="http://schemas.microsoft.com/office/drawing/2014/main" id="{3E98FDC8-CBE5-4CD0-8D96-7EDFF4BE7970}"/>
                  </a:ext>
                </a:extLst>
              </p:cNvPr>
              <p:cNvSpPr/>
              <p:nvPr/>
            </p:nvSpPr>
            <p:spPr>
              <a:xfrm>
                <a:off x="4962920" y="5297135"/>
                <a:ext cx="817428" cy="25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菱形 14">
                <a:extLst>
                  <a:ext uri="{FF2B5EF4-FFF2-40B4-BE49-F238E27FC236}">
                    <a16:creationId xmlns:a16="http://schemas.microsoft.com/office/drawing/2014/main" id="{A2A47F93-B83E-4A9D-9AFE-B68AAC2E0E3B}"/>
                  </a:ext>
                </a:extLst>
              </p:cNvPr>
              <p:cNvSpPr/>
              <p:nvPr/>
            </p:nvSpPr>
            <p:spPr>
              <a:xfrm>
                <a:off x="4993634" y="4749591"/>
                <a:ext cx="756000" cy="756000"/>
              </a:xfrm>
              <a:custGeom>
                <a:avLst/>
                <a:gdLst>
                  <a:gd name="connsiteX0" fmla="*/ 52694 w 981129"/>
                  <a:gd name="connsiteY0" fmla="*/ 363286 h 981129"/>
                  <a:gd name="connsiteX1" fmla="*/ 363286 w 981129"/>
                  <a:gd name="connsiteY1" fmla="*/ 52694 h 981129"/>
                  <a:gd name="connsiteX2" fmla="*/ 617844 w 981129"/>
                  <a:gd name="connsiteY2" fmla="*/ 52694 h 981129"/>
                  <a:gd name="connsiteX3" fmla="*/ 928436 w 981129"/>
                  <a:gd name="connsiteY3" fmla="*/ 363286 h 981129"/>
                  <a:gd name="connsiteX4" fmla="*/ 928436 w 981129"/>
                  <a:gd name="connsiteY4" fmla="*/ 617844 h 981129"/>
                  <a:gd name="connsiteX5" fmla="*/ 617844 w 981129"/>
                  <a:gd name="connsiteY5" fmla="*/ 928436 h 981129"/>
                  <a:gd name="connsiteX6" fmla="*/ 363286 w 981129"/>
                  <a:gd name="connsiteY6" fmla="*/ 928436 h 981129"/>
                  <a:gd name="connsiteX7" fmla="*/ 52694 w 981129"/>
                  <a:gd name="connsiteY7" fmla="*/ 617844 h 981129"/>
                  <a:gd name="connsiteX8" fmla="*/ 52694 w 981129"/>
                  <a:gd name="connsiteY8" fmla="*/ 363286 h 98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1129" h="981129">
                    <a:moveTo>
                      <a:pt x="52694" y="363286"/>
                    </a:moveTo>
                    <a:lnTo>
                      <a:pt x="363286" y="52694"/>
                    </a:lnTo>
                    <a:cubicBezTo>
                      <a:pt x="433544" y="-17564"/>
                      <a:pt x="547586" y="-17564"/>
                      <a:pt x="617844" y="52694"/>
                    </a:cubicBezTo>
                    <a:lnTo>
                      <a:pt x="928436" y="363286"/>
                    </a:lnTo>
                    <a:cubicBezTo>
                      <a:pt x="998694" y="433544"/>
                      <a:pt x="998694" y="547586"/>
                      <a:pt x="928436" y="617844"/>
                    </a:cubicBezTo>
                    <a:lnTo>
                      <a:pt x="617844" y="928436"/>
                    </a:lnTo>
                    <a:cubicBezTo>
                      <a:pt x="547586" y="998694"/>
                      <a:pt x="433544" y="998694"/>
                      <a:pt x="363286" y="928436"/>
                    </a:cubicBezTo>
                    <a:lnTo>
                      <a:pt x="52694" y="617844"/>
                    </a:lnTo>
                    <a:cubicBezTo>
                      <a:pt x="-17564" y="547586"/>
                      <a:pt x="-17564" y="433544"/>
                      <a:pt x="52694" y="363286"/>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9756307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4895C58-F7E8-4414-B8CA-6B8F16279106}"/>
              </a:ext>
            </a:extLst>
          </p:cNvPr>
          <p:cNvSpPr/>
          <p:nvPr/>
        </p:nvSpPr>
        <p:spPr>
          <a:xfrm>
            <a:off x="1614650" y="356011"/>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4" name="矩形 3">
            <a:extLst>
              <a:ext uri="{FF2B5EF4-FFF2-40B4-BE49-F238E27FC236}">
                <a16:creationId xmlns:a16="http://schemas.microsoft.com/office/drawing/2014/main" id="{A4D5F69C-799F-408E-BA84-D6D4280FB990}"/>
              </a:ext>
            </a:extLst>
          </p:cNvPr>
          <p:cNvSpPr/>
          <p:nvPr/>
        </p:nvSpPr>
        <p:spPr>
          <a:xfrm>
            <a:off x="1806024" y="446190"/>
            <a:ext cx="175739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5" name="矩形 4">
            <a:extLst>
              <a:ext uri="{FF2B5EF4-FFF2-40B4-BE49-F238E27FC236}">
                <a16:creationId xmlns:a16="http://schemas.microsoft.com/office/drawing/2014/main" id="{8572D7B1-8B10-4F08-829F-11617607E0E9}"/>
              </a:ext>
            </a:extLst>
          </p:cNvPr>
          <p:cNvSpPr/>
          <p:nvPr/>
        </p:nvSpPr>
        <p:spPr>
          <a:xfrm>
            <a:off x="4302510" y="423829"/>
            <a:ext cx="146706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6" name="矩形 5">
            <a:extLst>
              <a:ext uri="{FF2B5EF4-FFF2-40B4-BE49-F238E27FC236}">
                <a16:creationId xmlns:a16="http://schemas.microsoft.com/office/drawing/2014/main" id="{2BFCAD45-9693-445C-BDC2-C1D513D3DDB5}"/>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7" name="矩形 6">
            <a:extLst>
              <a:ext uri="{FF2B5EF4-FFF2-40B4-BE49-F238E27FC236}">
                <a16:creationId xmlns:a16="http://schemas.microsoft.com/office/drawing/2014/main" id="{B7A2AFC3-49F7-4054-882E-3FAD0CCB02A3}"/>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10" name="直接连接符 9">
            <a:extLst>
              <a:ext uri="{FF2B5EF4-FFF2-40B4-BE49-F238E27FC236}">
                <a16:creationId xmlns:a16="http://schemas.microsoft.com/office/drawing/2014/main" id="{866F2885-2C11-461F-A2B9-86B9EC5B2833}"/>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FFAF1F7-D652-4E02-B3DC-E89A0BC73E75}"/>
              </a:ext>
            </a:extLst>
          </p:cNvPr>
          <p:cNvSpPr/>
          <p:nvPr/>
        </p:nvSpPr>
        <p:spPr>
          <a:xfrm>
            <a:off x="593024" y="2168525"/>
            <a:ext cx="10100375" cy="2862717"/>
          </a:xfrm>
          <a:prstGeom prst="rect">
            <a:avLst/>
          </a:prstGeom>
        </p:spPr>
        <p:txBody>
          <a:bodyPr wrap="square">
            <a:noAutofit/>
          </a:bodyPr>
          <a:lstStyle/>
          <a:p>
            <a:pPr algn="just">
              <a:lnSpc>
                <a:spcPct val="130000"/>
              </a:lnSpc>
            </a:pPr>
            <a:r>
              <a:rPr lang="zh-CN" altLang="en-US" dirty="0">
                <a:latin typeface="Century" panose="02040604050505020304" pitchFamily="18" charset="0"/>
                <a:ea typeface="HeyMona" panose="020B0606030804020204" pitchFamily="34" charset="-122"/>
                <a:cs typeface="HeyMona" panose="020B0606030804020204" pitchFamily="34" charset="-122"/>
              </a:rPr>
              <a:t>地质填图就是</a:t>
            </a:r>
            <a:r>
              <a:rPr lang="zh-CN" altLang="en-US" b="1" dirty="0">
                <a:latin typeface="Century" panose="02040604050505020304" pitchFamily="18" charset="0"/>
                <a:ea typeface="HeyMona" panose="020B0606030804020204" pitchFamily="34" charset="-122"/>
                <a:cs typeface="HeyMona" panose="020B0606030804020204" pitchFamily="34" charset="-122"/>
              </a:rPr>
              <a:t>地质图</a:t>
            </a:r>
            <a:r>
              <a:rPr lang="zh-CN" altLang="en-US" dirty="0">
                <a:latin typeface="Century" panose="02040604050505020304" pitchFamily="18" charset="0"/>
                <a:ea typeface="HeyMona" panose="020B0606030804020204" pitchFamily="34" charset="-122"/>
                <a:cs typeface="HeyMona" panose="020B0606030804020204" pitchFamily="34" charset="-122"/>
              </a:rPr>
              <a:t>的编绘过程，也即用规定的符号、色谱、花纹等将地表的</a:t>
            </a:r>
            <a:r>
              <a:rPr lang="zh-CN" altLang="en-US" u="sng" dirty="0">
                <a:latin typeface="Century" panose="02040604050505020304" pitchFamily="18" charset="0"/>
                <a:ea typeface="HeyMona" panose="020B0606030804020204" pitchFamily="34" charset="-122"/>
                <a:cs typeface="HeyMona" panose="020B0606030804020204" pitchFamily="34" charset="-122"/>
              </a:rPr>
              <a:t>地质组成</a:t>
            </a:r>
            <a:r>
              <a:rPr lang="zh-CN" altLang="en-US" dirty="0">
                <a:latin typeface="Century" panose="02040604050505020304" pitchFamily="18" charset="0"/>
                <a:ea typeface="HeyMona" panose="020B0606030804020204" pitchFamily="34" charset="-122"/>
                <a:cs typeface="HeyMona" panose="020B0606030804020204" pitchFamily="34" charset="-122"/>
              </a:rPr>
              <a:t>和</a:t>
            </a:r>
            <a:r>
              <a:rPr lang="zh-CN" altLang="en-US" u="sng" dirty="0">
                <a:latin typeface="Century" panose="02040604050505020304" pitchFamily="18" charset="0"/>
                <a:ea typeface="HeyMona" panose="020B0606030804020204" pitchFamily="34" charset="-122"/>
                <a:cs typeface="HeyMona" panose="020B0606030804020204" pitchFamily="34" charset="-122"/>
              </a:rPr>
              <a:t>地质现象</a:t>
            </a:r>
            <a:r>
              <a:rPr lang="zh-CN" altLang="en-US" dirty="0">
                <a:latin typeface="Century" panose="02040604050505020304" pitchFamily="18" charset="0"/>
                <a:ea typeface="HeyMona" panose="020B0606030804020204" pitchFamily="34" charset="-122"/>
                <a:cs typeface="HeyMona" panose="020B0606030804020204" pitchFamily="34" charset="-122"/>
              </a:rPr>
              <a:t>按一定比例缩小、概括投影到</a:t>
            </a:r>
            <a:r>
              <a:rPr lang="zh-CN" altLang="en-US" u="sng" dirty="0">
                <a:latin typeface="Century" panose="02040604050505020304" pitchFamily="18" charset="0"/>
                <a:ea typeface="HeyMona" panose="020B0606030804020204" pitchFamily="34" charset="-122"/>
                <a:cs typeface="HeyMona" panose="020B0606030804020204" pitchFamily="34" charset="-122"/>
              </a:rPr>
              <a:t>地形图</a:t>
            </a:r>
            <a:r>
              <a:rPr lang="zh-CN" altLang="en-US" dirty="0">
                <a:latin typeface="Century" panose="02040604050505020304" pitchFamily="18" charset="0"/>
                <a:ea typeface="HeyMona" panose="020B0606030804020204" pitchFamily="34" charset="-122"/>
                <a:cs typeface="HeyMona" panose="020B0606030804020204" pitchFamily="34" charset="-122"/>
              </a:rPr>
              <a:t>之上。地质图通常包括以下内容：</a:t>
            </a:r>
            <a:endParaRPr lang="en-US" altLang="zh-CN" dirty="0">
              <a:latin typeface="Century" panose="02040604050505020304" pitchFamily="18" charset="0"/>
              <a:ea typeface="HeyMona" panose="020B0606030804020204" pitchFamily="34" charset="-122"/>
              <a:cs typeface="HeyMona" panose="020B0606030804020204" pitchFamily="34" charset="-122"/>
            </a:endParaRPr>
          </a:p>
          <a:p>
            <a:pPr marL="342900" indent="-342900" algn="just">
              <a:lnSpc>
                <a:spcPct val="130000"/>
              </a:lnSpc>
              <a:buFont typeface="+mj-lt"/>
              <a:buAutoNum type="arabicPeriod"/>
            </a:pPr>
            <a:r>
              <a:rPr lang="zh-CN" altLang="en-US" dirty="0">
                <a:latin typeface="Century" panose="02040604050505020304" pitchFamily="18" charset="0"/>
                <a:ea typeface="HeyMona" panose="020B0606030804020204" pitchFamily="34" charset="-122"/>
                <a:cs typeface="HeyMona" panose="020B0606030804020204" pitchFamily="34" charset="-122"/>
              </a:rPr>
              <a:t>地层、地层界限及接触关系</a:t>
            </a:r>
            <a:endParaRPr lang="en-US" altLang="zh-CN" dirty="0">
              <a:latin typeface="Century" panose="02040604050505020304" pitchFamily="18" charset="0"/>
              <a:ea typeface="HeyMona" panose="020B0606030804020204" pitchFamily="34" charset="-122"/>
              <a:cs typeface="HeyMona" panose="020B0606030804020204" pitchFamily="34" charset="-122"/>
            </a:endParaRPr>
          </a:p>
          <a:p>
            <a:pPr marL="342900" indent="-342900" algn="just">
              <a:lnSpc>
                <a:spcPct val="130000"/>
              </a:lnSpc>
              <a:buFont typeface="+mj-lt"/>
              <a:buAutoNum type="arabicPeriod"/>
            </a:pPr>
            <a:r>
              <a:rPr lang="zh-CN" altLang="en-US" dirty="0">
                <a:latin typeface="Century" panose="02040604050505020304" pitchFamily="18" charset="0"/>
                <a:ea typeface="HeyMona" panose="020B0606030804020204" pitchFamily="34" charset="-122"/>
                <a:cs typeface="HeyMona" panose="020B0606030804020204" pitchFamily="34" charset="-122"/>
              </a:rPr>
              <a:t>断层线</a:t>
            </a:r>
            <a:endParaRPr lang="en-US" altLang="zh-CN" dirty="0">
              <a:latin typeface="Century" panose="02040604050505020304" pitchFamily="18" charset="0"/>
              <a:ea typeface="HeyMona" panose="020B0606030804020204" pitchFamily="34" charset="-122"/>
              <a:cs typeface="HeyMona" panose="020B0606030804020204" pitchFamily="34" charset="-122"/>
            </a:endParaRPr>
          </a:p>
          <a:p>
            <a:pPr marL="342900" indent="-342900" algn="just">
              <a:lnSpc>
                <a:spcPct val="130000"/>
              </a:lnSpc>
              <a:buFont typeface="+mj-lt"/>
              <a:buAutoNum type="arabicPeriod"/>
            </a:pPr>
            <a:r>
              <a:rPr lang="zh-CN" altLang="en-US" dirty="0">
                <a:latin typeface="Century" panose="02040604050505020304" pitchFamily="18" charset="0"/>
                <a:ea typeface="HeyMona" panose="020B0606030804020204" pitchFamily="34" charset="-122"/>
                <a:cs typeface="HeyMona" panose="020B0606030804020204" pitchFamily="34" charset="-122"/>
              </a:rPr>
              <a:t>侵入岩体及与围岩的接触关系</a:t>
            </a:r>
            <a:endParaRPr lang="en-US" altLang="zh-CN" dirty="0">
              <a:latin typeface="Century" panose="02040604050505020304" pitchFamily="18" charset="0"/>
              <a:ea typeface="HeyMona" panose="020B0606030804020204" pitchFamily="34" charset="-122"/>
              <a:cs typeface="HeyMona" panose="020B0606030804020204" pitchFamily="34" charset="-122"/>
            </a:endParaRPr>
          </a:p>
          <a:p>
            <a:pPr marL="342900" indent="-342900" algn="just">
              <a:lnSpc>
                <a:spcPct val="130000"/>
              </a:lnSpc>
              <a:buFont typeface="+mj-lt"/>
              <a:buAutoNum type="arabicPeriod"/>
            </a:pPr>
            <a:r>
              <a:rPr lang="zh-CN" altLang="en-US" dirty="0">
                <a:latin typeface="Century" panose="02040604050505020304" pitchFamily="18" charset="0"/>
                <a:ea typeface="HeyMona" panose="020B0606030804020204" pitchFamily="34" charset="-122"/>
                <a:cs typeface="HeyMona" panose="020B0606030804020204" pitchFamily="34" charset="-122"/>
              </a:rPr>
              <a:t>地层、断层的产状</a:t>
            </a:r>
            <a:endParaRPr lang="en-US" altLang="zh-CN" dirty="0">
              <a:latin typeface="Century" panose="02040604050505020304" pitchFamily="18" charset="0"/>
              <a:ea typeface="HeyMona" panose="020B0606030804020204" pitchFamily="34" charset="-122"/>
              <a:cs typeface="HeyMona" panose="020B0606030804020204" pitchFamily="34" charset="-122"/>
            </a:endParaRPr>
          </a:p>
          <a:p>
            <a:pPr marL="342900" indent="-342900" algn="just">
              <a:lnSpc>
                <a:spcPct val="130000"/>
              </a:lnSpc>
              <a:buFont typeface="+mj-lt"/>
              <a:buAutoNum type="arabicPeriod"/>
            </a:pPr>
            <a:r>
              <a:rPr lang="zh-CN" altLang="en-US" dirty="0">
                <a:latin typeface="Century" panose="02040604050505020304" pitchFamily="18" charset="0"/>
                <a:ea typeface="HeyMona" panose="020B0606030804020204" pitchFamily="34" charset="-122"/>
                <a:cs typeface="HeyMona" panose="020B0606030804020204" pitchFamily="34" charset="-122"/>
              </a:rPr>
              <a:t>油气田及其他矿体出露位置</a:t>
            </a:r>
            <a:endParaRPr lang="en-US" altLang="zh-CN" dirty="0">
              <a:latin typeface="Century" panose="02040604050505020304" pitchFamily="18" charset="0"/>
              <a:ea typeface="HeyMona" panose="020B0606030804020204" pitchFamily="34" charset="-122"/>
              <a:cs typeface="HeyMona" panose="020B0606030804020204" pitchFamily="34" charset="-122"/>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什么是地质填图</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a:extLst>
              <a:ext uri="{FF2B5EF4-FFF2-40B4-BE49-F238E27FC236}">
                <a16:creationId xmlns:a16="http://schemas.microsoft.com/office/drawing/2014/main" id="{A80D9854-2587-45E5-85FB-92FD34C3F8D2}"/>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81A1CA2-DDFA-4BD6-A442-4BC2BB71A298}"/>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44CDAF4-9BA1-450D-B2EB-A7F0673AA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82" y="1046798"/>
            <a:ext cx="6288762" cy="5387373"/>
          </a:xfrm>
          <a:prstGeom prst="rect">
            <a:avLst/>
          </a:prstGeom>
        </p:spPr>
      </p:pic>
    </p:spTree>
    <p:extLst>
      <p:ext uri="{BB962C8B-B14F-4D97-AF65-F5344CB8AC3E}">
        <p14:creationId xmlns:p14="http://schemas.microsoft.com/office/powerpoint/2010/main" val="3305668605"/>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031325" cy="461665"/>
          </a:xfrm>
          <a:prstGeom prst="rect">
            <a:avLst/>
          </a:prstGeom>
          <a:noFill/>
        </p:spPr>
        <p:txBody>
          <a:bodyPr wrap="none" rtlCol="0">
            <a:noAutofit/>
          </a:bodyPr>
          <a:lstStyle/>
          <a:p>
            <a:r>
              <a:rPr lang="zh-CN" altLang="en-US" sz="2400" b="1" dirty="0">
                <a:solidFill>
                  <a:schemeClr val="accent1"/>
                </a:solidFill>
              </a:rPr>
              <a:t>地质填图的步骤</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 name="矩形 19">
            <a:extLst>
              <a:ext uri="{FF2B5EF4-FFF2-40B4-BE49-F238E27FC236}">
                <a16:creationId xmlns:a16="http://schemas.microsoft.com/office/drawing/2014/main" id="{E233EEFD-5AB3-417D-AD08-F754242C719A}"/>
              </a:ext>
            </a:extLst>
          </p:cNvPr>
          <p:cNvSpPr/>
          <p:nvPr/>
        </p:nvSpPr>
        <p:spPr>
          <a:xfrm>
            <a:off x="695324" y="2338505"/>
            <a:ext cx="10839453" cy="1586081"/>
          </a:xfrm>
          <a:prstGeom prst="rect">
            <a:avLst/>
          </a:prstGeom>
          <a:gradFill flip="none" rotWithShape="1">
            <a:gsLst>
              <a:gs pos="38000">
                <a:schemeClr val="accent1"/>
              </a:gs>
              <a:gs pos="92000">
                <a:schemeClr val="accent1">
                  <a:lumMod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a:extLst>
              <a:ext uri="{FF2B5EF4-FFF2-40B4-BE49-F238E27FC236}">
                <a16:creationId xmlns:a16="http://schemas.microsoft.com/office/drawing/2014/main" id="{5EF9FADA-4384-4A7F-AE63-46D157FDA7CD}"/>
              </a:ext>
            </a:extLst>
          </p:cNvPr>
          <p:cNvSpPr/>
          <p:nvPr/>
        </p:nvSpPr>
        <p:spPr>
          <a:xfrm>
            <a:off x="842033" y="2623003"/>
            <a:ext cx="10611758" cy="1117989"/>
          </a:xfrm>
          <a:prstGeom prst="rect">
            <a:avLst/>
          </a:prstGeom>
        </p:spPr>
        <p:txBody>
          <a:bodyPr wrap="square">
            <a:noAutofit/>
          </a:bodyPr>
          <a:lstStyle/>
          <a:p>
            <a:pPr algn="just">
              <a:lnSpc>
                <a:spcPct val="130000"/>
              </a:lnSpc>
            </a:pPr>
            <a:endParaRPr lang="en-US" altLang="zh-CN" dirty="0">
              <a:solidFill>
                <a:schemeClr val="bg1"/>
              </a:solidFill>
              <a:latin typeface="+mn-ea"/>
            </a:endParaRPr>
          </a:p>
        </p:txBody>
      </p:sp>
      <p:sp>
        <p:nvSpPr>
          <p:cNvPr id="3" name="矩形: 对角圆角 2">
            <a:extLst>
              <a:ext uri="{FF2B5EF4-FFF2-40B4-BE49-F238E27FC236}">
                <a16:creationId xmlns:a16="http://schemas.microsoft.com/office/drawing/2014/main" id="{180DAECA-9D86-4D9E-BF32-7F1EB28FA355}"/>
              </a:ext>
            </a:extLst>
          </p:cNvPr>
          <p:cNvSpPr/>
          <p:nvPr/>
        </p:nvSpPr>
        <p:spPr>
          <a:xfrm>
            <a:off x="979694" y="2009655"/>
            <a:ext cx="2086790" cy="532773"/>
          </a:xfrm>
          <a:prstGeom prst="round2DiagRect">
            <a:avLst>
              <a:gd name="adj1" fmla="val 50000"/>
              <a:gd name="adj2" fmla="val 0"/>
            </a:avLst>
          </a:prstGeom>
          <a:gradFill flip="none" rotWithShape="1">
            <a:gsLst>
              <a:gs pos="0">
                <a:schemeClr val="accent1">
                  <a:lumMod val="60000"/>
                  <a:lumOff val="40000"/>
                </a:schemeClr>
              </a:gs>
              <a:gs pos="40000">
                <a:schemeClr val="accent2">
                  <a:lumMod val="75000"/>
                </a:schemeClr>
              </a:gs>
              <a:gs pos="96000">
                <a:schemeClr val="accent1">
                  <a:lumMod val="95000"/>
                  <a:lumOff val="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a:latin typeface="HeyMona" panose="020B0606030804020204" pitchFamily="34" charset="-122"/>
                <a:ea typeface="HeyMona" panose="020B0606030804020204" pitchFamily="34" charset="-122"/>
                <a:cs typeface="HeyMona" panose="020B0606030804020204" pitchFamily="34" charset="-122"/>
              </a:rPr>
              <a:t>外业数据观测</a:t>
            </a:r>
          </a:p>
        </p:txBody>
      </p:sp>
      <p:sp>
        <p:nvSpPr>
          <p:cNvPr id="22" name="矩形 21">
            <a:extLst>
              <a:ext uri="{FF2B5EF4-FFF2-40B4-BE49-F238E27FC236}">
                <a16:creationId xmlns:a16="http://schemas.microsoft.com/office/drawing/2014/main" id="{FE15D401-F37D-426F-B898-1CE9A5A039C9}"/>
              </a:ext>
            </a:extLst>
          </p:cNvPr>
          <p:cNvSpPr/>
          <p:nvPr/>
        </p:nvSpPr>
        <p:spPr>
          <a:xfrm>
            <a:off x="695324" y="4493266"/>
            <a:ext cx="10839453" cy="1586081"/>
          </a:xfrm>
          <a:prstGeom prst="rect">
            <a:avLst/>
          </a:prstGeom>
          <a:gradFill flip="none" rotWithShape="1">
            <a:gsLst>
              <a:gs pos="38000">
                <a:schemeClr val="accent1"/>
              </a:gs>
              <a:gs pos="92000">
                <a:schemeClr val="accent1">
                  <a:lumMod val="50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对角圆角 22">
            <a:extLst>
              <a:ext uri="{FF2B5EF4-FFF2-40B4-BE49-F238E27FC236}">
                <a16:creationId xmlns:a16="http://schemas.microsoft.com/office/drawing/2014/main" id="{4C0004BB-C4DF-493F-8E0A-C6C722F8060F}"/>
              </a:ext>
            </a:extLst>
          </p:cNvPr>
          <p:cNvSpPr/>
          <p:nvPr/>
        </p:nvSpPr>
        <p:spPr>
          <a:xfrm>
            <a:off x="979694" y="4164416"/>
            <a:ext cx="2086790" cy="532773"/>
          </a:xfrm>
          <a:prstGeom prst="round2DiagRect">
            <a:avLst>
              <a:gd name="adj1" fmla="val 50000"/>
              <a:gd name="adj2" fmla="val 0"/>
            </a:avLst>
          </a:prstGeom>
          <a:gradFill flip="none" rotWithShape="1">
            <a:gsLst>
              <a:gs pos="0">
                <a:schemeClr val="accent1">
                  <a:lumMod val="60000"/>
                  <a:lumOff val="40000"/>
                </a:schemeClr>
              </a:gs>
              <a:gs pos="40000">
                <a:schemeClr val="accent2">
                  <a:lumMod val="75000"/>
                </a:schemeClr>
              </a:gs>
              <a:gs pos="96000">
                <a:schemeClr val="accent1">
                  <a:lumMod val="95000"/>
                  <a:lumOff val="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zh-CN" altLang="en-US" dirty="0">
                <a:latin typeface="HeyMona" panose="020B0606030804020204" pitchFamily="34" charset="-122"/>
                <a:ea typeface="HeyMona" panose="020B0606030804020204" pitchFamily="34" charset="-122"/>
                <a:cs typeface="HeyMona" panose="020B0606030804020204" pitchFamily="34" charset="-122"/>
              </a:rPr>
              <a:t>内业填图工作</a:t>
            </a:r>
          </a:p>
        </p:txBody>
      </p:sp>
      <p:sp>
        <p:nvSpPr>
          <p:cNvPr id="24" name="矩形 23">
            <a:extLst>
              <a:ext uri="{FF2B5EF4-FFF2-40B4-BE49-F238E27FC236}">
                <a16:creationId xmlns:a16="http://schemas.microsoft.com/office/drawing/2014/main" id="{FE812F75-8C1A-4121-B3AD-F9DBD7459EB1}"/>
              </a:ext>
            </a:extLst>
          </p:cNvPr>
          <p:cNvSpPr/>
          <p:nvPr/>
        </p:nvSpPr>
        <p:spPr>
          <a:xfrm>
            <a:off x="842033" y="4824481"/>
            <a:ext cx="10611758" cy="1117989"/>
          </a:xfrm>
          <a:prstGeom prst="rect">
            <a:avLst/>
          </a:prstGeom>
        </p:spPr>
        <p:txBody>
          <a:bodyPr wrap="square">
            <a:noAutofit/>
          </a:bodyPr>
          <a:lstStyle/>
          <a:p>
            <a:pPr algn="just">
              <a:lnSpc>
                <a:spcPct val="130000"/>
              </a:lnSpc>
            </a:pPr>
            <a:r>
              <a:rPr lang="zh-CN" altLang="en-US" dirty="0">
                <a:solidFill>
                  <a:schemeClr val="bg1"/>
                </a:solidFill>
                <a:latin typeface="HeyMona" panose="020B0606030804020204" pitchFamily="34" charset="-122"/>
                <a:ea typeface="HeyMona" panose="020B0606030804020204" pitchFamily="34" charset="-122"/>
                <a:cs typeface="HeyMona" panose="020B0606030804020204" pitchFamily="34" charset="-122"/>
              </a:rPr>
              <a:t>根据外业观测数据，将地层、地层界限及接触关系、断层线、侵入岩体及与围岩的接触关系、地层、断层的产状、油气田及其他矿体出露位置等内容进行绘制和标注。</a:t>
            </a:r>
          </a:p>
          <a:p>
            <a:pPr algn="just">
              <a:lnSpc>
                <a:spcPct val="130000"/>
              </a:lnSpc>
            </a:pPr>
            <a:endParaRPr lang="en-US" altLang="zh-CN" dirty="0">
              <a:solidFill>
                <a:schemeClr val="bg1"/>
              </a:solidFill>
              <a:latin typeface="HeyMona" panose="020B0606030804020204" pitchFamily="34" charset="-122"/>
              <a:ea typeface="HeyMona" panose="020B0606030804020204" pitchFamily="34" charset="-122"/>
              <a:cs typeface="HeyMona" panose="020B0606030804020204" pitchFamily="34" charset="-122"/>
            </a:endParaRPr>
          </a:p>
        </p:txBody>
      </p:sp>
      <p:sp>
        <p:nvSpPr>
          <p:cNvPr id="47" name="矩形 46">
            <a:extLst>
              <a:ext uri="{FF2B5EF4-FFF2-40B4-BE49-F238E27FC236}">
                <a16:creationId xmlns:a16="http://schemas.microsoft.com/office/drawing/2014/main" id="{245E276C-48BC-4E64-9A2C-314D2527A024}"/>
              </a:ext>
            </a:extLst>
          </p:cNvPr>
          <p:cNvSpPr/>
          <p:nvPr/>
        </p:nvSpPr>
        <p:spPr>
          <a:xfrm>
            <a:off x="842033" y="2582012"/>
            <a:ext cx="10611758" cy="1117989"/>
          </a:xfrm>
          <a:prstGeom prst="rect">
            <a:avLst/>
          </a:prstGeom>
        </p:spPr>
        <p:txBody>
          <a:bodyPr wrap="square">
            <a:noAutofit/>
          </a:bodyPr>
          <a:lstStyle/>
          <a:p>
            <a:pPr algn="just">
              <a:lnSpc>
                <a:spcPct val="130000"/>
              </a:lnSpc>
            </a:pPr>
            <a:r>
              <a:rPr lang="zh-CN" altLang="en-US" dirty="0">
                <a:solidFill>
                  <a:schemeClr val="bg1"/>
                </a:solidFill>
                <a:latin typeface="HeyMona" panose="020B0606030804020204" pitchFamily="34" charset="-122"/>
                <a:ea typeface="HeyMona" panose="020B0606030804020204" pitchFamily="34" charset="-122"/>
                <a:cs typeface="HeyMona" panose="020B0606030804020204" pitchFamily="34" charset="-122"/>
              </a:rPr>
              <a:t>按照既定观测路线，选取合适的观测点，对地质观察点上所见到的地质现象进行系统而详细的观察测量、文字记录、岩石以及矿物样品的采集、素描图与剖面图的绘制与摄影，并将观察点的位置准确标记在地形图上。</a:t>
            </a:r>
            <a:endParaRPr lang="en-US" altLang="zh-CN" dirty="0">
              <a:solidFill>
                <a:schemeClr val="bg1"/>
              </a:solidFill>
              <a:latin typeface="HeyMona" panose="020B0606030804020204" pitchFamily="34" charset="-122"/>
              <a:ea typeface="HeyMona" panose="020B0606030804020204" pitchFamily="34" charset="-122"/>
              <a:cs typeface="HeyMona" panose="020B0606030804020204" pitchFamily="34" charset="-122"/>
            </a:endParaRPr>
          </a:p>
        </p:txBody>
      </p:sp>
      <p:sp>
        <p:nvSpPr>
          <p:cNvPr id="21" name="矩形: 圆角 20">
            <a:extLst>
              <a:ext uri="{FF2B5EF4-FFF2-40B4-BE49-F238E27FC236}">
                <a16:creationId xmlns:a16="http://schemas.microsoft.com/office/drawing/2014/main" id="{AEF97B53-2C26-45C9-9A12-7B363D67620F}"/>
              </a:ext>
            </a:extLst>
          </p:cNvPr>
          <p:cNvSpPr/>
          <p:nvPr/>
        </p:nvSpPr>
        <p:spPr>
          <a:xfrm>
            <a:off x="1614650" y="356011"/>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25" name="矩形 24">
            <a:extLst>
              <a:ext uri="{FF2B5EF4-FFF2-40B4-BE49-F238E27FC236}">
                <a16:creationId xmlns:a16="http://schemas.microsoft.com/office/drawing/2014/main" id="{8F560358-1D40-466B-8E33-47C0BC78251D}"/>
              </a:ext>
            </a:extLst>
          </p:cNvPr>
          <p:cNvSpPr/>
          <p:nvPr/>
        </p:nvSpPr>
        <p:spPr>
          <a:xfrm>
            <a:off x="1806024" y="446190"/>
            <a:ext cx="175739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26" name="矩形 25">
            <a:extLst>
              <a:ext uri="{FF2B5EF4-FFF2-40B4-BE49-F238E27FC236}">
                <a16:creationId xmlns:a16="http://schemas.microsoft.com/office/drawing/2014/main" id="{EC4106DB-3B17-4874-8578-E02983D22810}"/>
              </a:ext>
            </a:extLst>
          </p:cNvPr>
          <p:cNvSpPr/>
          <p:nvPr/>
        </p:nvSpPr>
        <p:spPr>
          <a:xfrm>
            <a:off x="4302510" y="423829"/>
            <a:ext cx="146706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29" name="矩形 28">
            <a:extLst>
              <a:ext uri="{FF2B5EF4-FFF2-40B4-BE49-F238E27FC236}">
                <a16:creationId xmlns:a16="http://schemas.microsoft.com/office/drawing/2014/main" id="{3DA9EDF4-2C2E-4C8D-90DA-0BEFB02F2BB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30" name="矩形 29">
            <a:extLst>
              <a:ext uri="{FF2B5EF4-FFF2-40B4-BE49-F238E27FC236}">
                <a16:creationId xmlns:a16="http://schemas.microsoft.com/office/drawing/2014/main" id="{CEE20D6C-316F-447E-A990-9AD53BAFA85D}"/>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31" name="直接连接符 30">
            <a:extLst>
              <a:ext uri="{FF2B5EF4-FFF2-40B4-BE49-F238E27FC236}">
                <a16:creationId xmlns:a16="http://schemas.microsoft.com/office/drawing/2014/main" id="{9E01A8AA-4B66-4463-B9E8-CAC37CC3BCE6}"/>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01EB50C-8547-4386-8857-46167646FFE5}"/>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B7689521-115D-4D95-848F-3ED8E1B84929}"/>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88962"/>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16DAE83-AA1E-451E-9192-909018D79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612" y="2465355"/>
            <a:ext cx="4304926" cy="2269055"/>
          </a:xfrm>
          <a:prstGeom prst="rect">
            <a:avLst/>
          </a:prstGeom>
        </p:spPr>
      </p:pic>
      <p:sp>
        <p:nvSpPr>
          <p:cNvPr id="3" name="矩形 2">
            <a:extLst>
              <a:ext uri="{FF2B5EF4-FFF2-40B4-BE49-F238E27FC236}">
                <a16:creationId xmlns:a16="http://schemas.microsoft.com/office/drawing/2014/main" id="{8FFAF1F7-D652-4E02-B3DC-E89A0BC73E75}"/>
              </a:ext>
            </a:extLst>
          </p:cNvPr>
          <p:cNvSpPr/>
          <p:nvPr/>
        </p:nvSpPr>
        <p:spPr>
          <a:xfrm>
            <a:off x="593024" y="2168525"/>
            <a:ext cx="10100375" cy="2862717"/>
          </a:xfrm>
          <a:prstGeom prst="rect">
            <a:avLst/>
          </a:prstGeom>
        </p:spPr>
        <p:txBody>
          <a:bodyPr wrap="square">
            <a:noAutofit/>
          </a:bodyPr>
          <a:lstStyle/>
          <a:p>
            <a:pPr algn="just">
              <a:lnSpc>
                <a:spcPct val="130000"/>
              </a:lnSpc>
            </a:pPr>
            <a:endParaRPr lang="en-US" altLang="zh-CN" dirty="0">
              <a:latin typeface="+mn-ea"/>
            </a:endParaRPr>
          </a:p>
        </p:txBody>
      </p: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传统的地质填图</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pic>
        <p:nvPicPr>
          <p:cNvPr id="9" name="图片 8">
            <a:extLst>
              <a:ext uri="{FF2B5EF4-FFF2-40B4-BE49-F238E27FC236}">
                <a16:creationId xmlns:a16="http://schemas.microsoft.com/office/drawing/2014/main" id="{E8A63EEE-0DEB-4FDE-BDC5-4F8D092DD7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243" y="2277042"/>
            <a:ext cx="1984813" cy="2606298"/>
          </a:xfrm>
          <a:prstGeom prst="rect">
            <a:avLst/>
          </a:prstGeom>
        </p:spPr>
      </p:pic>
      <p:pic>
        <p:nvPicPr>
          <p:cNvPr id="15" name="图片 14">
            <a:extLst>
              <a:ext uri="{FF2B5EF4-FFF2-40B4-BE49-F238E27FC236}">
                <a16:creationId xmlns:a16="http://schemas.microsoft.com/office/drawing/2014/main" id="{74EEA390-9C68-443D-A20F-7C2F56C55395}"/>
              </a:ext>
            </a:extLst>
          </p:cNvPr>
          <p:cNvPicPr>
            <a:picLocks noChangeAspect="1"/>
          </p:cNvPicPr>
          <p:nvPr/>
        </p:nvPicPr>
        <p:blipFill>
          <a:blip r:embed="rId5"/>
          <a:stretch>
            <a:fillRect/>
          </a:stretch>
        </p:blipFill>
        <p:spPr>
          <a:xfrm>
            <a:off x="8192397" y="1297643"/>
            <a:ext cx="3205006" cy="4905621"/>
          </a:xfrm>
          <a:prstGeom prst="rect">
            <a:avLst/>
          </a:prstGeom>
        </p:spPr>
      </p:pic>
      <p:sp>
        <p:nvSpPr>
          <p:cNvPr id="16" name="文本框 15">
            <a:extLst>
              <a:ext uri="{FF2B5EF4-FFF2-40B4-BE49-F238E27FC236}">
                <a16:creationId xmlns:a16="http://schemas.microsoft.com/office/drawing/2014/main" id="{0CE5336F-7F07-4992-99C3-BE66BFEBB5CB}"/>
              </a:ext>
            </a:extLst>
          </p:cNvPr>
          <p:cNvSpPr txBox="1"/>
          <p:nvPr/>
        </p:nvSpPr>
        <p:spPr>
          <a:xfrm>
            <a:off x="1499533" y="5233842"/>
            <a:ext cx="3012363"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mn-ea"/>
              </a:rPr>
              <a:t>数据采集方式低效</a:t>
            </a:r>
            <a:endParaRPr lang="en-US" altLang="zh-CN" dirty="0">
              <a:latin typeface="+mn-ea"/>
            </a:endParaRPr>
          </a:p>
          <a:p>
            <a:pPr marL="285750" indent="-285750">
              <a:buFont typeface="Arial" panose="020B0604020202020204" pitchFamily="34" charset="0"/>
              <a:buChar char="•"/>
            </a:pPr>
            <a:r>
              <a:rPr lang="zh-CN" altLang="en-US" dirty="0">
                <a:latin typeface="+mn-ea"/>
              </a:rPr>
              <a:t>数据记录繁杂且不规范</a:t>
            </a:r>
            <a:endParaRPr lang="en-US" altLang="zh-CN" dirty="0">
              <a:latin typeface="+mn-ea"/>
            </a:endParaRPr>
          </a:p>
          <a:p>
            <a:pPr marL="285750" indent="-285750">
              <a:buFont typeface="Arial" panose="020B0604020202020204" pitchFamily="34" charset="0"/>
              <a:buChar char="•"/>
            </a:pPr>
            <a:r>
              <a:rPr lang="zh-CN" altLang="en-US" dirty="0">
                <a:latin typeface="+mn-ea"/>
              </a:rPr>
              <a:t>数据整理和成图十分不便</a:t>
            </a:r>
            <a:endParaRPr lang="en-US" altLang="zh-CN" dirty="0">
              <a:latin typeface="+mn-ea"/>
            </a:endParaRPr>
          </a:p>
          <a:p>
            <a:pPr marL="285750" indent="-285750">
              <a:buFont typeface="Arial" panose="020B0604020202020204" pitchFamily="34" charset="0"/>
              <a:buChar char="•"/>
            </a:pPr>
            <a:endParaRPr lang="zh-CN" altLang="en-US" dirty="0"/>
          </a:p>
        </p:txBody>
      </p:sp>
      <p:sp>
        <p:nvSpPr>
          <p:cNvPr id="17" name="文本框 16">
            <a:extLst>
              <a:ext uri="{FF2B5EF4-FFF2-40B4-BE49-F238E27FC236}">
                <a16:creationId xmlns:a16="http://schemas.microsoft.com/office/drawing/2014/main" id="{588178A3-C765-41DB-BD2E-1A0F4EBA899B}"/>
              </a:ext>
            </a:extLst>
          </p:cNvPr>
          <p:cNvSpPr txBox="1"/>
          <p:nvPr/>
        </p:nvSpPr>
        <p:spPr>
          <a:xfrm>
            <a:off x="4870195" y="5230627"/>
            <a:ext cx="2550698"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mn-ea"/>
              </a:rPr>
              <a:t>地质图成果单一</a:t>
            </a:r>
            <a:endParaRPr lang="en-US" altLang="zh-CN" dirty="0">
              <a:latin typeface="+mn-ea"/>
            </a:endParaRPr>
          </a:p>
          <a:p>
            <a:pPr marL="285750" indent="-285750">
              <a:buFont typeface="Arial" panose="020B0604020202020204" pitchFamily="34" charset="0"/>
              <a:buChar char="•"/>
            </a:pPr>
            <a:r>
              <a:rPr lang="zh-CN" altLang="en-US" dirty="0">
                <a:latin typeface="+mn-ea"/>
              </a:rPr>
              <a:t>成图周期较长</a:t>
            </a:r>
            <a:endParaRPr lang="en-US" altLang="zh-CN" dirty="0">
              <a:latin typeface="+mn-ea"/>
            </a:endParaRPr>
          </a:p>
          <a:p>
            <a:pPr marL="285750" indent="-285750">
              <a:buFont typeface="Arial" panose="020B0604020202020204" pitchFamily="34" charset="0"/>
              <a:buChar char="•"/>
            </a:pPr>
            <a:r>
              <a:rPr lang="zh-CN" altLang="en-US" dirty="0">
                <a:latin typeface="+mn-ea"/>
              </a:rPr>
              <a:t>保存困难、共享不便</a:t>
            </a:r>
            <a:endParaRPr lang="en-US" altLang="zh-CN" dirty="0">
              <a:latin typeface="+mn-ea"/>
            </a:endParaRPr>
          </a:p>
          <a:p>
            <a:pPr marL="285750" indent="-285750">
              <a:buFont typeface="Arial" panose="020B0604020202020204" pitchFamily="34" charset="0"/>
              <a:buChar char="•"/>
            </a:pPr>
            <a:endParaRPr lang="zh-CN" altLang="en-US" dirty="0"/>
          </a:p>
        </p:txBody>
      </p:sp>
      <p:sp>
        <p:nvSpPr>
          <p:cNvPr id="18" name="矩形: 圆角 17">
            <a:extLst>
              <a:ext uri="{FF2B5EF4-FFF2-40B4-BE49-F238E27FC236}">
                <a16:creationId xmlns:a16="http://schemas.microsoft.com/office/drawing/2014/main" id="{03649B88-6959-4458-8C1E-9AFD9D02FD3B}"/>
              </a:ext>
            </a:extLst>
          </p:cNvPr>
          <p:cNvSpPr/>
          <p:nvPr/>
        </p:nvSpPr>
        <p:spPr>
          <a:xfrm>
            <a:off x="1499533" y="5233842"/>
            <a:ext cx="3012363" cy="969422"/>
          </a:xfrm>
          <a:prstGeom prst="roundRect">
            <a:avLst/>
          </a:prstGeom>
          <a:solidFill>
            <a:srgbClr val="A5300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5CCCE291-86E8-44FB-A46C-3F3E9D0292D2}"/>
              </a:ext>
            </a:extLst>
          </p:cNvPr>
          <p:cNvSpPr/>
          <p:nvPr/>
        </p:nvSpPr>
        <p:spPr>
          <a:xfrm>
            <a:off x="4870195" y="5233842"/>
            <a:ext cx="3012363" cy="969422"/>
          </a:xfrm>
          <a:prstGeom prst="roundRect">
            <a:avLst/>
          </a:prstGeom>
          <a:solidFill>
            <a:srgbClr val="A5300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F2AB0B2-CF4B-4F76-8BA3-0C0E7B6B2A17}"/>
              </a:ext>
            </a:extLst>
          </p:cNvPr>
          <p:cNvSpPr/>
          <p:nvPr/>
        </p:nvSpPr>
        <p:spPr>
          <a:xfrm>
            <a:off x="3946106" y="5914163"/>
            <a:ext cx="1441420"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Century" panose="02040604050505020304" pitchFamily="18" charset="0"/>
              </a:rPr>
              <a:t>GIS</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Century" panose="02040604050505020304" pitchFamily="18" charset="0"/>
            </a:endParaRPr>
          </a:p>
        </p:txBody>
      </p:sp>
      <p:sp>
        <p:nvSpPr>
          <p:cNvPr id="22" name="矩形: 圆角 21">
            <a:extLst>
              <a:ext uri="{FF2B5EF4-FFF2-40B4-BE49-F238E27FC236}">
                <a16:creationId xmlns:a16="http://schemas.microsoft.com/office/drawing/2014/main" id="{DF3D9DC1-11C1-46CC-852B-54511B73E602}"/>
              </a:ext>
            </a:extLst>
          </p:cNvPr>
          <p:cNvSpPr/>
          <p:nvPr/>
        </p:nvSpPr>
        <p:spPr>
          <a:xfrm>
            <a:off x="1614650" y="356011"/>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24" name="矩形 23">
            <a:extLst>
              <a:ext uri="{FF2B5EF4-FFF2-40B4-BE49-F238E27FC236}">
                <a16:creationId xmlns:a16="http://schemas.microsoft.com/office/drawing/2014/main" id="{E8477F5F-4F84-4054-AA2E-B7431D09E16E}"/>
              </a:ext>
            </a:extLst>
          </p:cNvPr>
          <p:cNvSpPr/>
          <p:nvPr/>
        </p:nvSpPr>
        <p:spPr>
          <a:xfrm>
            <a:off x="1806024" y="446190"/>
            <a:ext cx="175739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25" name="矩形 24">
            <a:extLst>
              <a:ext uri="{FF2B5EF4-FFF2-40B4-BE49-F238E27FC236}">
                <a16:creationId xmlns:a16="http://schemas.microsoft.com/office/drawing/2014/main" id="{EB8ED574-425E-4077-BAE1-AD7B5B1FA805}"/>
              </a:ext>
            </a:extLst>
          </p:cNvPr>
          <p:cNvSpPr/>
          <p:nvPr/>
        </p:nvSpPr>
        <p:spPr>
          <a:xfrm>
            <a:off x="4302510" y="423829"/>
            <a:ext cx="146706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26" name="矩形 25">
            <a:extLst>
              <a:ext uri="{FF2B5EF4-FFF2-40B4-BE49-F238E27FC236}">
                <a16:creationId xmlns:a16="http://schemas.microsoft.com/office/drawing/2014/main" id="{379A9FE6-341B-453D-B5C4-7E1D2C52000B}"/>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31" name="矩形 30">
            <a:extLst>
              <a:ext uri="{FF2B5EF4-FFF2-40B4-BE49-F238E27FC236}">
                <a16:creationId xmlns:a16="http://schemas.microsoft.com/office/drawing/2014/main" id="{592DC648-592E-41BD-8BD4-8060F1EDDC78}"/>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32" name="直接连接符 31">
            <a:extLst>
              <a:ext uri="{FF2B5EF4-FFF2-40B4-BE49-F238E27FC236}">
                <a16:creationId xmlns:a16="http://schemas.microsoft.com/office/drawing/2014/main" id="{7C75CE01-468A-415A-8E2B-9D34AF101463}"/>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7DAE058-ADEE-4D6E-91B5-CD7F5F3AA001}"/>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426C0D5-22A2-4AB7-8732-E381F25705AB}"/>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90652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FAF1F7-D652-4E02-B3DC-E89A0BC73E75}"/>
              </a:ext>
            </a:extLst>
          </p:cNvPr>
          <p:cNvSpPr/>
          <p:nvPr/>
        </p:nvSpPr>
        <p:spPr>
          <a:xfrm>
            <a:off x="593024" y="2168525"/>
            <a:ext cx="10100375" cy="2862717"/>
          </a:xfrm>
          <a:prstGeom prst="rect">
            <a:avLst/>
          </a:prstGeom>
        </p:spPr>
        <p:txBody>
          <a:bodyPr wrap="square">
            <a:noAutofit/>
          </a:bodyPr>
          <a:lstStyle/>
          <a:p>
            <a:pPr>
              <a:lnSpc>
                <a:spcPct val="107000"/>
              </a:lnSpc>
              <a:spcAft>
                <a:spcPts val="600"/>
              </a:spcAft>
            </a:pPr>
            <a:r>
              <a:rPr lang="en-US" altLang="zh-CN" sz="2000" dirty="0">
                <a:latin typeface="Century Schoolbook" panose="02040604050505020304" pitchFamily="18" charset="0"/>
                <a:ea typeface="HeyMoon" panose="020B0606030804020204" pitchFamily="34" charset="-122"/>
                <a:cs typeface="Times New Roman" panose="02020603050405020304" pitchFamily="18" charset="0"/>
              </a:rPr>
              <a:t>      </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本项目旨在面向区域地质调查工作人员开发一个地质调查填图辅助系统，供其应用于区域地质调查填图工作，以解决在地质调查过程中遇到的</a:t>
            </a:r>
            <a:r>
              <a:rPr lang="zh-CN" altLang="zh-CN" sz="2000" u="sng" dirty="0">
                <a:latin typeface="Century Schoolbook" panose="02040604050505020304" pitchFamily="18" charset="0"/>
                <a:ea typeface="HeyMoon" panose="020B0606030804020204" pitchFamily="34" charset="-122"/>
                <a:cs typeface="Times New Roman" panose="02020603050405020304" pitchFamily="18" charset="0"/>
              </a:rPr>
              <a:t>外业数据记录繁杂</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a:t>
            </a:r>
            <a:r>
              <a:rPr lang="zh-CN" altLang="zh-CN" sz="2000" u="sng" dirty="0">
                <a:latin typeface="Century Schoolbook" panose="02040604050505020304" pitchFamily="18" charset="0"/>
                <a:ea typeface="HeyMoon" panose="020B0606030804020204" pitchFamily="34" charset="-122"/>
                <a:cs typeface="Times New Roman" panose="02020603050405020304" pitchFamily="18" charset="0"/>
              </a:rPr>
              <a:t>内业数据整理困难</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a:t>
            </a:r>
            <a:r>
              <a:rPr lang="zh-CN" altLang="zh-CN" sz="2000" u="sng" dirty="0">
                <a:latin typeface="Century Schoolbook" panose="02040604050505020304" pitchFamily="18" charset="0"/>
                <a:ea typeface="HeyMoon" panose="020B0606030804020204" pitchFamily="34" charset="-122"/>
                <a:cs typeface="Times New Roman" panose="02020603050405020304" pitchFamily="18" charset="0"/>
              </a:rPr>
              <a:t>手工填图成果效率低下</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和</a:t>
            </a:r>
            <a:r>
              <a:rPr lang="zh-CN" altLang="zh-CN" sz="2000" u="sng" dirty="0">
                <a:latin typeface="Century Schoolbook" panose="02040604050505020304" pitchFamily="18" charset="0"/>
                <a:ea typeface="HeyMoon" panose="020B0606030804020204" pitchFamily="34" charset="-122"/>
                <a:cs typeface="Times New Roman" panose="02020603050405020304" pitchFamily="18" charset="0"/>
              </a:rPr>
              <a:t>精度不高</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的问题</a:t>
            </a: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a:lnSpc>
                <a:spcPct val="107000"/>
              </a:lnSpc>
              <a:spcAft>
                <a:spcPts val="600"/>
              </a:spcAft>
            </a:pP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a:lnSpc>
                <a:spcPct val="107000"/>
              </a:lnSpc>
              <a:spcAft>
                <a:spcPts val="600"/>
              </a:spcAft>
            </a:pPr>
            <a:r>
              <a:rPr lang="en-US" altLang="zh-CN" sz="2000" dirty="0">
                <a:latin typeface="Century Schoolbook" panose="02040604050505020304" pitchFamily="18" charset="0"/>
                <a:ea typeface="HeyMoon" panose="020B0606030804020204" pitchFamily="34" charset="-122"/>
                <a:cs typeface="Times New Roman" panose="02020603050405020304" pitchFamily="18" charset="0"/>
              </a:rPr>
              <a:t>      </a:t>
            </a:r>
            <a:r>
              <a:rPr lang="zh-CN" altLang="zh-CN" sz="2000" dirty="0">
                <a:latin typeface="Century Schoolbook" panose="02040604050505020304" pitchFamily="18" charset="0"/>
                <a:ea typeface="HeyMoon" panose="020B0606030804020204" pitchFamily="34" charset="-122"/>
                <a:cs typeface="Times New Roman" panose="02020603050405020304" pitchFamily="18" charset="0"/>
              </a:rPr>
              <a:t>针对以上野外地质调查填图中遇到的问题，该系统可以进行野外数据采集、管理、编辑、地质图成图、空间分析操作，从根本上改变了传统地质调查的工作模式，可以大大提高地质填图的工作效率和成果质量，减轻地质调查人员的工作负担，为区域地质调查储备大量现代化专业地质人才。</a:t>
            </a:r>
          </a:p>
        </p:txBody>
      </p:sp>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区域地质调查填图辅助系统</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6424E2F3-5AB9-4396-9F0D-3DCBBE2067C0}"/>
              </a:ext>
            </a:extLst>
          </p:cNvPr>
          <p:cNvSpPr/>
          <p:nvPr/>
        </p:nvSpPr>
        <p:spPr>
          <a:xfrm>
            <a:off x="1614650" y="356011"/>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3F3345F6-455F-442F-A828-6DA1C8990479}"/>
              </a:ext>
            </a:extLst>
          </p:cNvPr>
          <p:cNvSpPr/>
          <p:nvPr/>
        </p:nvSpPr>
        <p:spPr>
          <a:xfrm>
            <a:off x="1806024" y="446190"/>
            <a:ext cx="175739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54E06658-4E35-4FB3-B834-C825DABA9988}"/>
              </a:ext>
            </a:extLst>
          </p:cNvPr>
          <p:cNvSpPr/>
          <p:nvPr/>
        </p:nvSpPr>
        <p:spPr>
          <a:xfrm>
            <a:off x="4302510" y="423829"/>
            <a:ext cx="146706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578DDDA9-FC89-4C5A-89FD-241E8DD59E0E}"/>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FA26FB83-1410-4C28-BC9E-77689ABC2D4A}"/>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8BB7B71-0D43-4B02-B439-84DF7AFF9990}"/>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137E942-C741-480B-8599-2024FB997F41}"/>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A5C8217-9F62-43F6-B35E-88E82992B7BC}"/>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82211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项目内容</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4191633" y="344484"/>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FC10778-B32F-4030-AF31-AE736AA285AA}"/>
              </a:ext>
            </a:extLst>
          </p:cNvPr>
          <p:cNvSpPr/>
          <p:nvPr/>
        </p:nvSpPr>
        <p:spPr>
          <a:xfrm>
            <a:off x="593024" y="2168525"/>
            <a:ext cx="10100375" cy="2862717"/>
          </a:xfrm>
          <a:prstGeom prst="rect">
            <a:avLst/>
          </a:prstGeom>
        </p:spPr>
        <p:txBody>
          <a:bodyPr wrap="square">
            <a:noAutofit/>
          </a:bodyPr>
          <a:lstStyle/>
          <a:p>
            <a:pPr marL="457200" indent="-457200">
              <a:lnSpc>
                <a:spcPct val="107000"/>
              </a:lnSpc>
              <a:spcAft>
                <a:spcPts val="600"/>
              </a:spcAft>
              <a:buFont typeface="+mj-lt"/>
              <a:buAutoNum type="arabicPeriod"/>
            </a:pP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数据的收集和预处理</a:t>
            </a:r>
            <a:endPar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a:p>
            <a:pPr marL="457200" indent="-457200">
              <a:lnSpc>
                <a:spcPct val="107000"/>
              </a:lnSpc>
              <a:spcAft>
                <a:spcPts val="600"/>
              </a:spcAft>
              <a:buFont typeface="+mj-lt"/>
              <a:buAutoNum type="arabicPeriod"/>
            </a:pPr>
            <a:r>
              <a:rPr lang="en-US" altLang="zh-CN" sz="2000" dirty="0" err="1">
                <a:effectLst/>
                <a:latin typeface="Century Schoolbook" panose="02040604050505020304" pitchFamily="18" charset="0"/>
                <a:ea typeface="HeyMoon" panose="020B0606030804020204" pitchFamily="34" charset="-122"/>
                <a:cs typeface="Times New Roman" panose="02020603050405020304" pitchFamily="18" charset="0"/>
              </a:rPr>
              <a:t>ArcObjects</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组件的安装与使用</a:t>
            </a:r>
            <a:endPar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a:p>
            <a:pPr marL="457200" indent="-457200">
              <a:lnSpc>
                <a:spcPct val="107000"/>
              </a:lnSpc>
              <a:spcAft>
                <a:spcPts val="600"/>
              </a:spcAft>
              <a:buFont typeface="+mj-lt"/>
              <a:buAutoNum type="arabicPeriod"/>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系统开发</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marL="914400" lvl="1" indent="-457200">
              <a:lnSpc>
                <a:spcPct val="107000"/>
              </a:lnSpc>
              <a:spcAft>
                <a:spcPts val="600"/>
              </a:spcAft>
              <a:buFont typeface="Arial" panose="020B0604020202020204" pitchFamily="34" charset="0"/>
              <a:buChar char="•"/>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需求分析</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marL="914400" lvl="1" indent="-457200">
              <a:lnSpc>
                <a:spcPct val="107000"/>
              </a:lnSpc>
              <a:spcAft>
                <a:spcPts val="600"/>
              </a:spcAft>
              <a:buFont typeface="Arial" panose="020B0604020202020204" pitchFamily="34" charset="0"/>
              <a:buChar char="•"/>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可行性分析</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marL="914400" lvl="1" indent="-457200">
              <a:lnSpc>
                <a:spcPct val="107000"/>
              </a:lnSpc>
              <a:spcAft>
                <a:spcPts val="600"/>
              </a:spcAft>
              <a:buFont typeface="Arial" panose="020B0604020202020204" pitchFamily="34" charset="0"/>
              <a:buChar char="•"/>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总体设计</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marL="914400" lvl="1" indent="-457200">
              <a:lnSpc>
                <a:spcPct val="107000"/>
              </a:lnSpc>
              <a:spcAft>
                <a:spcPts val="600"/>
              </a:spcAft>
              <a:buFont typeface="Arial" panose="020B0604020202020204" pitchFamily="34" charset="0"/>
              <a:buChar char="•"/>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实现和测试</a:t>
            </a:r>
            <a:endParaRPr lang="en-US" altLang="zh-CN" sz="2000" dirty="0">
              <a:latin typeface="Century Schoolbook" panose="02040604050505020304" pitchFamily="18" charset="0"/>
              <a:ea typeface="HeyMoon" panose="020B0606030804020204" pitchFamily="34" charset="-122"/>
              <a:cs typeface="Times New Roman" panose="02020603050405020304" pitchFamily="18" charset="0"/>
            </a:endParaRPr>
          </a:p>
          <a:p>
            <a:pPr marL="457200" indent="-457200">
              <a:lnSpc>
                <a:spcPct val="107000"/>
              </a:lnSpc>
              <a:spcAft>
                <a:spcPts val="600"/>
              </a:spcAft>
              <a:buFont typeface="+mj-lt"/>
              <a:buAutoNum type="arabicPeriod"/>
            </a:pP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应用效果调查</a:t>
            </a:r>
            <a:endPar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a:p>
            <a:pPr marL="457200" indent="-457200">
              <a:lnSpc>
                <a:spcPct val="107000"/>
              </a:lnSpc>
              <a:spcAft>
                <a:spcPts val="600"/>
              </a:spcAft>
              <a:buFont typeface="+mj-lt"/>
              <a:buAutoNum type="arabicPeriod"/>
            </a:pP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其他</a:t>
            </a:r>
            <a:endParaRPr lang="zh-CN"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p:txBody>
      </p:sp>
    </p:spTree>
    <p:extLst>
      <p:ext uri="{BB962C8B-B14F-4D97-AF65-F5344CB8AC3E}">
        <p14:creationId xmlns:p14="http://schemas.microsoft.com/office/powerpoint/2010/main" val="719653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zh-CN" altLang="en-US" sz="2400" b="1" dirty="0">
                <a:solidFill>
                  <a:schemeClr val="accent1"/>
                </a:solidFill>
              </a:rPr>
              <a:t>数据的收集和预处理</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6826538"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FC10778-B32F-4030-AF31-AE736AA285AA}"/>
              </a:ext>
            </a:extLst>
          </p:cNvPr>
          <p:cNvSpPr/>
          <p:nvPr/>
        </p:nvSpPr>
        <p:spPr>
          <a:xfrm>
            <a:off x="593024" y="2168525"/>
            <a:ext cx="10100375" cy="2862717"/>
          </a:xfrm>
          <a:prstGeom prst="rect">
            <a:avLst/>
          </a:prstGeom>
        </p:spPr>
        <p:txBody>
          <a:bodyPr wrap="square">
            <a:noAutofit/>
          </a:bodyPr>
          <a:lstStyle/>
          <a:p>
            <a:pPr marL="342900" indent="-342900">
              <a:lnSpc>
                <a:spcPct val="107000"/>
              </a:lnSpc>
              <a:spcAft>
                <a:spcPts val="600"/>
              </a:spcAft>
              <a:buFont typeface="Arial" panose="020B0604020202020204" pitchFamily="34" charset="0"/>
              <a:buChar char="•"/>
            </a:pP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因为系统面向地质调查，所以数据需要</a:t>
            </a:r>
            <a:r>
              <a:rPr lang="zh-CN" altLang="en-US" sz="2000" b="1" dirty="0">
                <a:effectLst/>
                <a:latin typeface="Century Schoolbook" panose="02040604050505020304" pitchFamily="18" charset="0"/>
                <a:ea typeface="HeyMoon" panose="020B0606030804020204" pitchFamily="34" charset="-122"/>
                <a:cs typeface="Times New Roman" panose="02020603050405020304" pitchFamily="18" charset="0"/>
              </a:rPr>
              <a:t>遥感影像图</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或者</a:t>
            </a:r>
            <a:r>
              <a:rPr lang="zh-CN" altLang="en-US" sz="2000" b="1" dirty="0">
                <a:effectLst/>
                <a:latin typeface="Century Schoolbook" panose="02040604050505020304" pitchFamily="18" charset="0"/>
                <a:ea typeface="HeyMoon" panose="020B0606030804020204" pitchFamily="34" charset="-122"/>
                <a:cs typeface="Times New Roman" panose="02020603050405020304" pitchFamily="18" charset="0"/>
              </a:rPr>
              <a:t>已有地形图</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作为底图，若选择已有纸质地形图，则需要进行扫描为栅格图像，然后进行</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矢量化</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endPar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a:p>
            <a:pPr>
              <a:lnSpc>
                <a:spcPct val="107000"/>
              </a:lnSpc>
              <a:spcAft>
                <a:spcPts val="600"/>
              </a:spcAft>
            </a:pPr>
            <a:endPar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a:p>
            <a:pPr marL="342900" indent="-342900">
              <a:lnSpc>
                <a:spcPct val="107000"/>
              </a:lnSpc>
              <a:spcAft>
                <a:spcPts val="600"/>
              </a:spcAft>
              <a:buFont typeface="Arial" panose="020B0604020202020204" pitchFamily="34" charset="0"/>
              <a:buChar char="•"/>
            </a:pP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在本项目中，直接使用</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地理信息系统原理</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课程上对于斋堂地区地形图的矢量化成果作为底图数据。该数据分为</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河流</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主干路</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其他道路</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居住地</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森林</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水体</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共六个图层，并且包含了高程控制点、等高线等</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高程数据</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。数据的地理坐标系为</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北京</a:t>
            </a:r>
            <a:r>
              <a:rPr lang="en-US" altLang="zh-CN" sz="2000" u="sng" dirty="0">
                <a:effectLst/>
                <a:latin typeface="Century Schoolbook" panose="02040604050505020304" pitchFamily="18" charset="0"/>
                <a:ea typeface="HeyMoon" panose="020B0606030804020204" pitchFamily="34" charset="-122"/>
                <a:cs typeface="Times New Roman" panose="02020603050405020304" pitchFamily="18" charset="0"/>
              </a:rPr>
              <a:t>1954</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坐标系</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，高程坐标系为</a:t>
            </a:r>
            <a:r>
              <a:rPr lang="en-US" altLang="zh-CN" sz="2000" u="sng" dirty="0">
                <a:effectLst/>
                <a:latin typeface="Century Schoolbook" panose="02040604050505020304" pitchFamily="18" charset="0"/>
                <a:ea typeface="HeyMoon" panose="020B0606030804020204" pitchFamily="34" charset="-122"/>
                <a:cs typeface="Times New Roman" panose="02020603050405020304" pitchFamily="18" charset="0"/>
              </a:rPr>
              <a:t>1956</a:t>
            </a:r>
            <a:r>
              <a:rPr lang="zh-CN" altLang="en-US" sz="2000" u="sng" dirty="0">
                <a:effectLst/>
                <a:latin typeface="Century Schoolbook" panose="02040604050505020304" pitchFamily="18" charset="0"/>
                <a:ea typeface="HeyMoon" panose="020B0606030804020204" pitchFamily="34" charset="-122"/>
                <a:cs typeface="Times New Roman" panose="02020603050405020304" pitchFamily="18" charset="0"/>
              </a:rPr>
              <a:t>黄海高程坐标系</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a:t>
            </a:r>
            <a:endParaRPr lang="zh-CN" altLang="zh-CN" sz="2000" dirty="0">
              <a:effectLst/>
              <a:latin typeface="Century Schoolbook" panose="02040604050505020304" pitchFamily="18" charset="0"/>
              <a:ea typeface="HeyMoon" panose="020B06060308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EB344BF-6D22-4871-A56F-896021DCF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41" y="1082455"/>
            <a:ext cx="7573102" cy="5351716"/>
          </a:xfrm>
          <a:prstGeom prst="rect">
            <a:avLst/>
          </a:prstGeom>
        </p:spPr>
      </p:pic>
    </p:spTree>
    <p:extLst>
      <p:ext uri="{BB962C8B-B14F-4D97-AF65-F5344CB8AC3E}">
        <p14:creationId xmlns:p14="http://schemas.microsoft.com/office/powerpoint/2010/main" val="3080206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764244-F112-450C-B984-CD93D6D15A46}"/>
              </a:ext>
            </a:extLst>
          </p:cNvPr>
          <p:cNvSpPr txBox="1"/>
          <p:nvPr/>
        </p:nvSpPr>
        <p:spPr>
          <a:xfrm>
            <a:off x="1214350" y="1365094"/>
            <a:ext cx="2390398" cy="461665"/>
          </a:xfrm>
          <a:prstGeom prst="rect">
            <a:avLst/>
          </a:prstGeom>
          <a:noFill/>
        </p:spPr>
        <p:txBody>
          <a:bodyPr wrap="none" rtlCol="0">
            <a:noAutofit/>
          </a:bodyPr>
          <a:lstStyle/>
          <a:p>
            <a:r>
              <a:rPr lang="en-US" altLang="zh-CN" sz="2400" b="1" dirty="0" err="1">
                <a:solidFill>
                  <a:schemeClr val="accent1"/>
                </a:solidFill>
              </a:rPr>
              <a:t>ArcObjects</a:t>
            </a:r>
            <a:r>
              <a:rPr lang="zh-CN" altLang="en-US" sz="2400" b="1" dirty="0">
                <a:solidFill>
                  <a:schemeClr val="accent1"/>
                </a:solidFill>
              </a:rPr>
              <a:t>组件的安装与使用</a:t>
            </a:r>
          </a:p>
        </p:txBody>
      </p:sp>
      <p:sp>
        <p:nvSpPr>
          <p:cNvPr id="27" name="矩形 26">
            <a:extLst>
              <a:ext uri="{FF2B5EF4-FFF2-40B4-BE49-F238E27FC236}">
                <a16:creationId xmlns:a16="http://schemas.microsoft.com/office/drawing/2014/main" id="{529DC006-068D-48DD-A935-8A54D7364089}"/>
              </a:ext>
            </a:extLst>
          </p:cNvPr>
          <p:cNvSpPr/>
          <p:nvPr/>
        </p:nvSpPr>
        <p:spPr>
          <a:xfrm>
            <a:off x="695325" y="1365094"/>
            <a:ext cx="136071" cy="461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a:extLst>
              <a:ext uri="{FF2B5EF4-FFF2-40B4-BE49-F238E27FC236}">
                <a16:creationId xmlns:a16="http://schemas.microsoft.com/office/drawing/2014/main" id="{48844557-B490-48C7-95EA-7E685AEB9618}"/>
              </a:ext>
            </a:extLst>
          </p:cNvPr>
          <p:cNvSpPr/>
          <p:nvPr/>
        </p:nvSpPr>
        <p:spPr>
          <a:xfrm>
            <a:off x="876958" y="1451926"/>
            <a:ext cx="136071" cy="28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矩形: 圆角 14">
            <a:extLst>
              <a:ext uri="{FF2B5EF4-FFF2-40B4-BE49-F238E27FC236}">
                <a16:creationId xmlns:a16="http://schemas.microsoft.com/office/drawing/2014/main" id="{86FA16E6-CBBF-48DB-A0E1-AB86F483433B}"/>
              </a:ext>
            </a:extLst>
          </p:cNvPr>
          <p:cNvSpPr/>
          <p:nvPr/>
        </p:nvSpPr>
        <p:spPr>
          <a:xfrm>
            <a:off x="6826538" y="366845"/>
            <a:ext cx="1821295" cy="558800"/>
          </a:xfrm>
          <a:prstGeom prst="roundRect">
            <a:avLst>
              <a:gd name="adj" fmla="val 50000"/>
            </a:avLst>
          </a:prstGeom>
          <a:solidFill>
            <a:srgbClr val="8E775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latin typeface="Century" panose="02040604050505020304" pitchFamily="18" charset="0"/>
              <a:ea typeface="HeyMona" panose="020B0606030804020204" pitchFamily="34" charset="-122"/>
              <a:cs typeface="HeyMona" panose="020B0606030804020204" pitchFamily="34" charset="-122"/>
            </a:endParaRPr>
          </a:p>
        </p:txBody>
      </p:sp>
      <p:sp>
        <p:nvSpPr>
          <p:cNvPr id="16" name="矩形 15">
            <a:extLst>
              <a:ext uri="{FF2B5EF4-FFF2-40B4-BE49-F238E27FC236}">
                <a16:creationId xmlns:a16="http://schemas.microsoft.com/office/drawing/2014/main" id="{11650EEA-20B4-44E3-AC91-0B52C9F58AEE}"/>
              </a:ext>
            </a:extLst>
          </p:cNvPr>
          <p:cNvSpPr/>
          <p:nvPr/>
        </p:nvSpPr>
        <p:spPr>
          <a:xfrm>
            <a:off x="1806024" y="446190"/>
            <a:ext cx="1757399"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1.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项目目标</a:t>
            </a:r>
          </a:p>
        </p:txBody>
      </p:sp>
      <p:sp>
        <p:nvSpPr>
          <p:cNvPr id="17" name="矩形 16">
            <a:extLst>
              <a:ext uri="{FF2B5EF4-FFF2-40B4-BE49-F238E27FC236}">
                <a16:creationId xmlns:a16="http://schemas.microsoft.com/office/drawing/2014/main" id="{1C1322DE-272A-4F7C-B1FC-3638EFE3BCC3}"/>
              </a:ext>
            </a:extLst>
          </p:cNvPr>
          <p:cNvSpPr/>
          <p:nvPr/>
        </p:nvSpPr>
        <p:spPr>
          <a:xfrm>
            <a:off x="4302510" y="423829"/>
            <a:ext cx="1467068" cy="400110"/>
          </a:xfrm>
          <a:prstGeom prst="rect">
            <a:avLst/>
          </a:prstGeom>
        </p:spPr>
        <p:txBody>
          <a:bodyPr wrap="none">
            <a:noAutofit/>
          </a:bodyPr>
          <a:lstStyle/>
          <a:p>
            <a:r>
              <a:rPr lang="en-US" altLang="zh-CN"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2. </a:t>
            </a:r>
            <a:r>
              <a:rPr lang="zh-CN" altLang="en-US" sz="2000" dirty="0">
                <a:solidFill>
                  <a:srgbClr val="7F7F7F"/>
                </a:solidFill>
                <a:latin typeface="Century" panose="02040604050505020304" pitchFamily="18" charset="0"/>
                <a:ea typeface="HeyMona" panose="020B0606030804020204" pitchFamily="34" charset="-122"/>
                <a:cs typeface="HeyMona" panose="020B0606030804020204" pitchFamily="34" charset="-122"/>
              </a:rPr>
              <a:t>项目内容</a:t>
            </a:r>
          </a:p>
        </p:txBody>
      </p:sp>
      <p:sp>
        <p:nvSpPr>
          <p:cNvPr id="18" name="矩形 17">
            <a:extLst>
              <a:ext uri="{FF2B5EF4-FFF2-40B4-BE49-F238E27FC236}">
                <a16:creationId xmlns:a16="http://schemas.microsoft.com/office/drawing/2014/main" id="{E9AFE68F-7FCA-4EDE-A2E9-5EFE02B1BD13}"/>
              </a:ext>
            </a:extLst>
          </p:cNvPr>
          <p:cNvSpPr/>
          <p:nvPr/>
        </p:nvSpPr>
        <p:spPr>
          <a:xfrm>
            <a:off x="7030653" y="446190"/>
            <a:ext cx="1723549" cy="400110"/>
          </a:xfrm>
          <a:prstGeom prst="rect">
            <a:avLst/>
          </a:prstGeom>
        </p:spPr>
        <p:txBody>
          <a:bodyPr wrap="none">
            <a:noAutofit/>
          </a:bodyPr>
          <a:lstStyle/>
          <a:p>
            <a:r>
              <a:rPr lang="en-US" altLang="zh-CN" sz="2000" dirty="0">
                <a:solidFill>
                  <a:schemeClr val="bg1"/>
                </a:solidFill>
                <a:latin typeface="Century" panose="02040604050505020304" pitchFamily="18" charset="0"/>
                <a:ea typeface="HeyMona" panose="020B0606030804020204" pitchFamily="34" charset="-122"/>
                <a:cs typeface="HeyMona" panose="020B0606030804020204" pitchFamily="34" charset="-122"/>
              </a:rPr>
              <a:t>3. </a:t>
            </a:r>
            <a:r>
              <a:rPr lang="zh-CN" altLang="en-US" sz="2000" dirty="0">
                <a:solidFill>
                  <a:schemeClr val="bg1"/>
                </a:solidFill>
                <a:latin typeface="Century" panose="02040604050505020304" pitchFamily="18" charset="0"/>
                <a:ea typeface="HeyMona" panose="020B0606030804020204" pitchFamily="34" charset="-122"/>
                <a:cs typeface="HeyMona" panose="020B0606030804020204" pitchFamily="34" charset="-122"/>
              </a:rPr>
              <a:t>技术路线</a:t>
            </a:r>
          </a:p>
        </p:txBody>
      </p:sp>
      <p:sp>
        <p:nvSpPr>
          <p:cNvPr id="19" name="矩形 18">
            <a:extLst>
              <a:ext uri="{FF2B5EF4-FFF2-40B4-BE49-F238E27FC236}">
                <a16:creationId xmlns:a16="http://schemas.microsoft.com/office/drawing/2014/main" id="{C7852585-90A1-4C0B-B826-70909228AE0B}"/>
              </a:ext>
            </a:extLst>
          </p:cNvPr>
          <p:cNvSpPr/>
          <p:nvPr/>
        </p:nvSpPr>
        <p:spPr>
          <a:xfrm>
            <a:off x="9780682" y="446190"/>
            <a:ext cx="1210588" cy="400110"/>
          </a:xfrm>
          <a:prstGeom prst="rect">
            <a:avLst/>
          </a:prstGeom>
        </p:spPr>
        <p:txBody>
          <a:bodyPr wrap="none">
            <a:noAutofit/>
          </a:bodyPr>
          <a:lstStyle/>
          <a:p>
            <a:r>
              <a:rPr lang="en-US" altLang="zh-CN"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4. </a:t>
            </a:r>
            <a:r>
              <a:rPr lang="zh-CN" altLang="en-US" sz="2000" dirty="0">
                <a:solidFill>
                  <a:schemeClr val="bg1">
                    <a:lumMod val="50000"/>
                  </a:schemeClr>
                </a:solidFill>
                <a:latin typeface="Century" panose="02040604050505020304" pitchFamily="18" charset="0"/>
                <a:ea typeface="HeyMona" panose="020B0606030804020204" pitchFamily="34" charset="-122"/>
                <a:cs typeface="HeyMona" panose="020B0606030804020204" pitchFamily="34" charset="-122"/>
              </a:rPr>
              <a:t>进度计划</a:t>
            </a:r>
          </a:p>
        </p:txBody>
      </p:sp>
      <p:cxnSp>
        <p:nvCxnSpPr>
          <p:cNvPr id="20" name="直接连接符 19">
            <a:extLst>
              <a:ext uri="{FF2B5EF4-FFF2-40B4-BE49-F238E27FC236}">
                <a16:creationId xmlns:a16="http://schemas.microsoft.com/office/drawing/2014/main" id="{1011F099-2CCE-414F-B513-50EE8FA70618}"/>
              </a:ext>
            </a:extLst>
          </p:cNvPr>
          <p:cNvCxnSpPr/>
          <p:nvPr/>
        </p:nvCxnSpPr>
        <p:spPr>
          <a:xfrm>
            <a:off x="375479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E2F59DE-DFE5-4870-8052-D2869C277668}"/>
              </a:ext>
            </a:extLst>
          </p:cNvPr>
          <p:cNvCxnSpPr/>
          <p:nvPr/>
        </p:nvCxnSpPr>
        <p:spPr>
          <a:xfrm>
            <a:off x="6376377" y="446190"/>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170EA57-9E65-4507-88D4-8E96566F1675}"/>
              </a:ext>
            </a:extLst>
          </p:cNvPr>
          <p:cNvCxnSpPr/>
          <p:nvPr/>
        </p:nvCxnSpPr>
        <p:spPr>
          <a:xfrm>
            <a:off x="9157865" y="430284"/>
            <a:ext cx="0" cy="4001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FC10778-B32F-4030-AF31-AE736AA285AA}"/>
              </a:ext>
            </a:extLst>
          </p:cNvPr>
          <p:cNvSpPr/>
          <p:nvPr/>
        </p:nvSpPr>
        <p:spPr>
          <a:xfrm>
            <a:off x="593024" y="2168525"/>
            <a:ext cx="10100375" cy="2862717"/>
          </a:xfrm>
          <a:prstGeom prst="rect">
            <a:avLst/>
          </a:prstGeom>
        </p:spPr>
        <p:txBody>
          <a:bodyPr wrap="square">
            <a:noAutofit/>
          </a:bodyPr>
          <a:lstStyle/>
          <a:p>
            <a:pPr marL="342900" indent="-342900">
              <a:lnSpc>
                <a:spcPct val="107000"/>
              </a:lnSpc>
              <a:spcAft>
                <a:spcPts val="600"/>
              </a:spcAft>
              <a:buFont typeface="Arial" panose="020B0604020202020204" pitchFamily="34" charset="0"/>
              <a:buChar char="•"/>
            </a:pPr>
            <a:r>
              <a:rPr lang="en-US" altLang="zh-CN" sz="2000" dirty="0" err="1">
                <a:effectLst/>
                <a:latin typeface="Century Schoolbook" panose="02040604050505020304" pitchFamily="18" charset="0"/>
                <a:ea typeface="HeyMoon" panose="020B0606030804020204" pitchFamily="34" charset="-122"/>
                <a:cs typeface="Times New Roman" panose="02020603050405020304" pitchFamily="18" charset="0"/>
              </a:rPr>
              <a:t>ArcObjects</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是由</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Esri</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提供的</a:t>
            </a: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、基于</a:t>
            </a:r>
            <a:r>
              <a:rPr lang="en-US" altLang="zh-CN" sz="2000" dirty="0">
                <a:latin typeface="Century Schoolbook" panose="02040604050505020304" pitchFamily="18" charset="0"/>
                <a:ea typeface="HeyMoon" panose="020B0606030804020204" pitchFamily="34" charset="-122"/>
                <a:cs typeface="Times New Roman" panose="02020603050405020304" pitchFamily="18" charset="0"/>
              </a:rPr>
              <a:t>Microsoft COM</a:t>
            </a:r>
            <a:r>
              <a:rPr lang="zh-CN" altLang="en-US" sz="2000" dirty="0">
                <a:latin typeface="Century Schoolbook" panose="02040604050505020304" pitchFamily="18" charset="0"/>
                <a:ea typeface="HeyMoon" panose="020B0606030804020204" pitchFamily="34" charset="-122"/>
                <a:cs typeface="Times New Roman" panose="02020603050405020304" pitchFamily="18" charset="0"/>
              </a:rPr>
              <a:t>技术开发的、</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可重用的通用二次开发组件集。开发者可以选择任意支持</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COM</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技术的编程语言</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(VC++, Java, C#)</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，十分方便地利用它进行二次开发自己的</a:t>
            </a:r>
            <a:r>
              <a:rPr lang="en-US" altLang="zh-CN" sz="2000" dirty="0">
                <a:effectLst/>
                <a:latin typeface="Century Schoolbook" panose="02040604050505020304" pitchFamily="18" charset="0"/>
                <a:ea typeface="HeyMoon" panose="020B0606030804020204" pitchFamily="34" charset="-122"/>
                <a:cs typeface="Times New Roman" panose="02020603050405020304" pitchFamily="18" charset="0"/>
              </a:rPr>
              <a:t>GIS</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应用程序，因此本项目选择基于</a:t>
            </a:r>
            <a:r>
              <a:rPr lang="en-US" altLang="zh-CN" sz="2000" dirty="0" err="1">
                <a:effectLst/>
                <a:latin typeface="Century Schoolbook" panose="02040604050505020304" pitchFamily="18" charset="0"/>
                <a:ea typeface="HeyMoon" panose="020B0606030804020204" pitchFamily="34" charset="-122"/>
                <a:cs typeface="Times New Roman" panose="02020603050405020304" pitchFamily="18" charset="0"/>
              </a:rPr>
              <a:t>ArcObjects</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进行项目的开发。</a:t>
            </a:r>
            <a:r>
              <a:rPr lang="en-US" altLang="zh-CN" sz="2000" dirty="0" err="1">
                <a:effectLst/>
                <a:latin typeface="Century Schoolbook" panose="02040604050505020304" pitchFamily="18" charset="0"/>
                <a:ea typeface="HeyMoon" panose="020B0606030804020204" pitchFamily="34" charset="-122"/>
                <a:cs typeface="Times New Roman" panose="02020603050405020304" pitchFamily="18" charset="0"/>
              </a:rPr>
              <a:t>ArcObjects</a:t>
            </a:r>
            <a:r>
              <a:rPr lang="zh-CN" altLang="en-US" sz="2000" dirty="0">
                <a:effectLst/>
                <a:latin typeface="Century Schoolbook" panose="02040604050505020304" pitchFamily="18" charset="0"/>
                <a:ea typeface="HeyMoon" panose="020B0606030804020204" pitchFamily="34" charset="-122"/>
                <a:cs typeface="Times New Roman" panose="02020603050405020304" pitchFamily="18" charset="0"/>
              </a:rPr>
              <a:t>可以实现的主要功能如下：</a:t>
            </a:r>
          </a:p>
          <a:p>
            <a:pPr marL="800100" lvl="1" indent="-342900">
              <a:lnSpc>
                <a:spcPct val="107000"/>
              </a:lnSpc>
              <a:spcAft>
                <a:spcPts val="600"/>
              </a:spcAft>
              <a:buFont typeface="Arial" panose="020B0604020202020204" pitchFamily="34" charset="0"/>
              <a:buChar char="•"/>
            </a:pPr>
            <a:r>
              <a:rPr lang="en-US" altLang="zh-CN" dirty="0">
                <a:effectLst/>
                <a:latin typeface="Century Schoolbook" panose="02040604050505020304" pitchFamily="18" charset="0"/>
                <a:ea typeface="HeyMoon" panose="020B0606030804020204" pitchFamily="34" charset="-122"/>
                <a:cs typeface="Times New Roman" panose="02020603050405020304" pitchFamily="18" charset="0"/>
              </a:rPr>
              <a:t>GIS</a:t>
            </a:r>
            <a:r>
              <a:rPr lang="zh-CN" altLang="en-US" dirty="0">
                <a:effectLst/>
                <a:latin typeface="Century Schoolbook" panose="02040604050505020304" pitchFamily="18" charset="0"/>
                <a:ea typeface="HeyMoon" panose="020B0606030804020204" pitchFamily="34" charset="-122"/>
                <a:cs typeface="Times New Roman" panose="02020603050405020304" pitchFamily="18" charset="0"/>
              </a:rPr>
              <a:t>浏览编辑等基本功能：显示由多个图层组成的地图并支持漫游和缩放，显示遥感影像栅格数据，绘制集合要素和标注，修改地理要素的属性；</a:t>
            </a:r>
          </a:p>
          <a:p>
            <a:pPr marL="800100" lvl="1" indent="-342900">
              <a:lnSpc>
                <a:spcPct val="107000"/>
              </a:lnSpc>
              <a:spcAft>
                <a:spcPts val="600"/>
              </a:spcAft>
              <a:buFont typeface="Arial" panose="020B0604020202020204" pitchFamily="34" charset="0"/>
              <a:buChar char="•"/>
            </a:pPr>
            <a:r>
              <a:rPr lang="zh-CN" altLang="en-US" dirty="0">
                <a:effectLst/>
                <a:latin typeface="Century Schoolbook" panose="02040604050505020304" pitchFamily="18" charset="0"/>
                <a:ea typeface="HeyMoon" panose="020B0606030804020204" pitchFamily="34" charset="-122"/>
                <a:cs typeface="Times New Roman" panose="02020603050405020304" pitchFamily="18" charset="0"/>
              </a:rPr>
              <a:t>信息查询功能：查找地图中的要素，并支持属性查询和空间查询；</a:t>
            </a:r>
          </a:p>
          <a:p>
            <a:pPr marL="800100" lvl="1" indent="-342900">
              <a:lnSpc>
                <a:spcPct val="107000"/>
              </a:lnSpc>
              <a:spcAft>
                <a:spcPts val="600"/>
              </a:spcAft>
              <a:buFont typeface="Arial" panose="020B0604020202020204" pitchFamily="34" charset="0"/>
              <a:buChar char="•"/>
            </a:pPr>
            <a:r>
              <a:rPr lang="zh-CN" altLang="en-US" dirty="0">
                <a:effectLst/>
                <a:latin typeface="Century Schoolbook" panose="02040604050505020304" pitchFamily="18" charset="0"/>
                <a:ea typeface="HeyMoon" panose="020B0606030804020204" pitchFamily="34" charset="-122"/>
                <a:cs typeface="Times New Roman" panose="02020603050405020304" pitchFamily="18" charset="0"/>
              </a:rPr>
              <a:t>数据分析和渲染功能：主要用于生成专题地图，实现地理数据的可视化显示。</a:t>
            </a:r>
          </a:p>
        </p:txBody>
      </p:sp>
      <p:grpSp>
        <p:nvGrpSpPr>
          <p:cNvPr id="5" name="组合 4">
            <a:extLst>
              <a:ext uri="{FF2B5EF4-FFF2-40B4-BE49-F238E27FC236}">
                <a16:creationId xmlns:a16="http://schemas.microsoft.com/office/drawing/2014/main" id="{9D22F938-F11A-4B90-A457-8912D9095316}"/>
              </a:ext>
            </a:extLst>
          </p:cNvPr>
          <p:cNvGrpSpPr/>
          <p:nvPr/>
        </p:nvGrpSpPr>
        <p:grpSpPr>
          <a:xfrm>
            <a:off x="2409549" y="5072364"/>
            <a:ext cx="6304692" cy="1281103"/>
            <a:chOff x="2417378" y="5028854"/>
            <a:chExt cx="6304692" cy="1281103"/>
          </a:xfrm>
        </p:grpSpPr>
        <p:grpSp>
          <p:nvGrpSpPr>
            <p:cNvPr id="2" name="组合 1">
              <a:extLst>
                <a:ext uri="{FF2B5EF4-FFF2-40B4-BE49-F238E27FC236}">
                  <a16:creationId xmlns:a16="http://schemas.microsoft.com/office/drawing/2014/main" id="{E4BB08BD-B910-43F3-A4D5-CDE22319ABBC}"/>
                </a:ext>
              </a:extLst>
            </p:cNvPr>
            <p:cNvGrpSpPr/>
            <p:nvPr/>
          </p:nvGrpSpPr>
          <p:grpSpPr>
            <a:xfrm>
              <a:off x="2417378" y="5028854"/>
              <a:ext cx="6304692" cy="1281103"/>
              <a:chOff x="2417378" y="5028854"/>
              <a:chExt cx="6304692" cy="1281103"/>
            </a:xfrm>
          </p:grpSpPr>
          <p:pic>
            <p:nvPicPr>
              <p:cNvPr id="1026" name="Picture 2" descr="ArcObjects: The Buildings Blocks for UI Development in ArcGIS - GIS  Geography">
                <a:extLst>
                  <a:ext uri="{FF2B5EF4-FFF2-40B4-BE49-F238E27FC236}">
                    <a16:creationId xmlns:a16="http://schemas.microsoft.com/office/drawing/2014/main" id="{5136D7FA-0727-4098-A5EE-E778DDE02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378" y="5028854"/>
                <a:ext cx="2135171" cy="1281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2022 IDE - Programming Tool for Software Developers">
                <a:extLst>
                  <a:ext uri="{FF2B5EF4-FFF2-40B4-BE49-F238E27FC236}">
                    <a16:creationId xmlns:a16="http://schemas.microsoft.com/office/drawing/2014/main" id="{C5FC5D63-AAA1-4935-909D-2375EA640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820" y="5110996"/>
                <a:ext cx="1116818" cy="1116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 Development Fundamentals Learning Path | Pluralsight">
                <a:extLst>
                  <a:ext uri="{FF2B5EF4-FFF2-40B4-BE49-F238E27FC236}">
                    <a16:creationId xmlns:a16="http://schemas.microsoft.com/office/drawing/2014/main" id="{933423CD-83C6-4550-8377-02F5FCAB7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561" y="5103448"/>
                <a:ext cx="1206509" cy="120650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加号 3">
              <a:extLst>
                <a:ext uri="{FF2B5EF4-FFF2-40B4-BE49-F238E27FC236}">
                  <a16:creationId xmlns:a16="http://schemas.microsoft.com/office/drawing/2014/main" id="{8ED12D47-B1EF-4EDA-B9E3-CAC77F71025A}"/>
                </a:ext>
              </a:extLst>
            </p:cNvPr>
            <p:cNvSpPr/>
            <p:nvPr/>
          </p:nvSpPr>
          <p:spPr>
            <a:xfrm>
              <a:off x="4797528" y="5428159"/>
              <a:ext cx="489958" cy="451945"/>
            </a:xfrm>
            <a:prstGeom prst="mathPlus">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加号 23">
              <a:extLst>
                <a:ext uri="{FF2B5EF4-FFF2-40B4-BE49-F238E27FC236}">
                  <a16:creationId xmlns:a16="http://schemas.microsoft.com/office/drawing/2014/main" id="{1DC83455-A059-473B-9C41-2F617B903023}"/>
                </a:ext>
              </a:extLst>
            </p:cNvPr>
            <p:cNvSpPr/>
            <p:nvPr/>
          </p:nvSpPr>
          <p:spPr>
            <a:xfrm>
              <a:off x="6826538" y="5443432"/>
              <a:ext cx="489958" cy="451945"/>
            </a:xfrm>
            <a:prstGeom prst="mathPlus">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66095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PA" val="v4.2.4"/>
</p:tagLst>
</file>

<file path=ppt/tags/tag11.xml><?xml version="1.0" encoding="utf-8"?>
<p:tagLst xmlns:a="http://schemas.openxmlformats.org/drawingml/2006/main" xmlns:r="http://schemas.openxmlformats.org/officeDocument/2006/relationships" xmlns:p="http://schemas.openxmlformats.org/presentationml/2006/main">
  <p:tag name="PA" val="v4.2.4"/>
</p:tagLst>
</file>

<file path=ppt/tags/tag12.xml><?xml version="1.0" encoding="utf-8"?>
<p:tagLst xmlns:a="http://schemas.openxmlformats.org/drawingml/2006/main" xmlns:r="http://schemas.openxmlformats.org/officeDocument/2006/relationships" xmlns:p="http://schemas.openxmlformats.org/presentationml/2006/main">
  <p:tag name="PA" val="v4.2.4"/>
</p:tagLst>
</file>

<file path=ppt/tags/tag13.xml><?xml version="1.0" encoding="utf-8"?>
<p:tagLst xmlns:a="http://schemas.openxmlformats.org/drawingml/2006/main" xmlns:r="http://schemas.openxmlformats.org/officeDocument/2006/relationships" xmlns:p="http://schemas.openxmlformats.org/presentationml/2006/main">
  <p:tag name="PA" val="v4.2.4"/>
</p:tagLst>
</file>

<file path=ppt/tags/tag14.xml><?xml version="1.0" encoding="utf-8"?>
<p:tagLst xmlns:a="http://schemas.openxmlformats.org/drawingml/2006/main" xmlns:r="http://schemas.openxmlformats.org/officeDocument/2006/relationships" xmlns:p="http://schemas.openxmlformats.org/presentationml/2006/main">
  <p:tag name="PA" val="v4.2.4"/>
</p:tagLst>
</file>

<file path=ppt/tags/tag15.xml><?xml version="1.0" encoding="utf-8"?>
<p:tagLst xmlns:a="http://schemas.openxmlformats.org/drawingml/2006/main" xmlns:r="http://schemas.openxmlformats.org/officeDocument/2006/relationships" xmlns:p="http://schemas.openxmlformats.org/presentationml/2006/main">
  <p:tag name="PA" val="v4.2.4"/>
</p:tagLst>
</file>

<file path=ppt/tags/tag16.xml><?xml version="1.0" encoding="utf-8"?>
<p:tagLst xmlns:a="http://schemas.openxmlformats.org/drawingml/2006/main" xmlns:r="http://schemas.openxmlformats.org/officeDocument/2006/relationships" xmlns:p="http://schemas.openxmlformats.org/presentationml/2006/main">
  <p:tag name="PA" val="v4.2.4"/>
</p:tagLst>
</file>

<file path=ppt/tags/tag17.xml><?xml version="1.0" encoding="utf-8"?>
<p:tagLst xmlns:a="http://schemas.openxmlformats.org/drawingml/2006/main" xmlns:r="http://schemas.openxmlformats.org/officeDocument/2006/relationships" xmlns:p="http://schemas.openxmlformats.org/presentationml/2006/main">
  <p:tag name="PA" val="v4.2.4"/>
</p:tagLst>
</file>

<file path=ppt/tags/tag18.xml><?xml version="1.0" encoding="utf-8"?>
<p:tagLst xmlns:a="http://schemas.openxmlformats.org/drawingml/2006/main" xmlns:r="http://schemas.openxmlformats.org/officeDocument/2006/relationships" xmlns:p="http://schemas.openxmlformats.org/presentationml/2006/main">
  <p:tag name="PA" val="v4.2.4"/>
</p:tagLst>
</file>

<file path=ppt/tags/tag19.xml><?xml version="1.0" encoding="utf-8"?>
<p:tagLst xmlns:a="http://schemas.openxmlformats.org/drawingml/2006/main" xmlns:r="http://schemas.openxmlformats.org/officeDocument/2006/relationships" xmlns:p="http://schemas.openxmlformats.org/presentationml/2006/main">
  <p:tag name="PA" val="v4.2.4"/>
</p:tagLst>
</file>

<file path=ppt/tags/tag2.xml><?xml version="1.0" encoding="utf-8"?>
<p:tagLst xmlns:a="http://schemas.openxmlformats.org/drawingml/2006/main" xmlns:r="http://schemas.openxmlformats.org/officeDocument/2006/relationships" xmlns:p="http://schemas.openxmlformats.org/presentationml/2006/main">
  <p:tag name="PA" val="v4.2.4"/>
</p:tagLst>
</file>

<file path=ppt/tags/tag20.xml><?xml version="1.0" encoding="utf-8"?>
<p:tagLst xmlns:a="http://schemas.openxmlformats.org/drawingml/2006/main" xmlns:r="http://schemas.openxmlformats.org/officeDocument/2006/relationships" xmlns:p="http://schemas.openxmlformats.org/presentationml/2006/main">
  <p:tag name="PA" val="v4.2.4"/>
</p:tagLst>
</file>

<file path=ppt/tags/tag21.xml><?xml version="1.0" encoding="utf-8"?>
<p:tagLst xmlns:a="http://schemas.openxmlformats.org/drawingml/2006/main" xmlns:r="http://schemas.openxmlformats.org/officeDocument/2006/relationships" xmlns:p="http://schemas.openxmlformats.org/presentationml/2006/main">
  <p:tag name="PA" val="v4.2.4"/>
</p:tagLst>
</file>

<file path=ppt/tags/tag3.xml><?xml version="1.0" encoding="utf-8"?>
<p:tagLst xmlns:a="http://schemas.openxmlformats.org/drawingml/2006/main" xmlns:r="http://schemas.openxmlformats.org/officeDocument/2006/relationships" xmlns:p="http://schemas.openxmlformats.org/presentationml/2006/main">
  <p:tag name="PA" val="v4.2.4"/>
</p:tagLst>
</file>

<file path=ppt/tags/tag4.xml><?xml version="1.0" encoding="utf-8"?>
<p:tagLst xmlns:a="http://schemas.openxmlformats.org/drawingml/2006/main" xmlns:r="http://schemas.openxmlformats.org/officeDocument/2006/relationships" xmlns:p="http://schemas.openxmlformats.org/presentationml/2006/main">
  <p:tag name="PA" val="v4.2.4"/>
</p:tagLst>
</file>

<file path=ppt/tags/tag5.xml><?xml version="1.0" encoding="utf-8"?>
<p:tagLst xmlns:a="http://schemas.openxmlformats.org/drawingml/2006/main" xmlns:r="http://schemas.openxmlformats.org/officeDocument/2006/relationships" xmlns:p="http://schemas.openxmlformats.org/presentationml/2006/main">
  <p:tag name="PA" val="v4.2.4"/>
</p:tagLst>
</file>

<file path=ppt/tags/tag6.xml><?xml version="1.0" encoding="utf-8"?>
<p:tagLst xmlns:a="http://schemas.openxmlformats.org/drawingml/2006/main" xmlns:r="http://schemas.openxmlformats.org/officeDocument/2006/relationships" xmlns:p="http://schemas.openxmlformats.org/presentationml/2006/main">
  <p:tag name="PA" val="v4.2.4"/>
</p:tagLst>
</file>

<file path=ppt/tags/tag7.xml><?xml version="1.0" encoding="utf-8"?>
<p:tagLst xmlns:a="http://schemas.openxmlformats.org/drawingml/2006/main" xmlns:r="http://schemas.openxmlformats.org/officeDocument/2006/relationships" xmlns:p="http://schemas.openxmlformats.org/presentationml/2006/main">
  <p:tag name="PA" val="v4.2.4"/>
</p:tagLst>
</file>

<file path=ppt/tags/tag8.xml><?xml version="1.0" encoding="utf-8"?>
<p:tagLst xmlns:a="http://schemas.openxmlformats.org/drawingml/2006/main" xmlns:r="http://schemas.openxmlformats.org/officeDocument/2006/relationships" xmlns:p="http://schemas.openxmlformats.org/presentationml/2006/main">
  <p:tag name="PA" val="v4.2.4"/>
</p:tagLst>
</file>

<file path=ppt/tags/tag9.xml><?xml version="1.0" encoding="utf-8"?>
<p:tagLst xmlns:a="http://schemas.openxmlformats.org/drawingml/2006/main" xmlns:r="http://schemas.openxmlformats.org/officeDocument/2006/relationships" xmlns:p="http://schemas.openxmlformats.org/presentationml/2006/main">
  <p:tag name="PA" val="v4.2.4"/>
</p:tagLst>
</file>

<file path=ppt/theme/theme1.xml><?xml version="1.0" encoding="utf-8"?>
<a:theme xmlns:a="http://schemas.openxmlformats.org/drawingml/2006/main" name="毕业论文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7227</TotalTime>
  <Words>882</Words>
  <Application>Microsoft Office PowerPoint</Application>
  <PresentationFormat>宽屏</PresentationFormat>
  <Paragraphs>110</Paragraphs>
  <Slides>14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HeyMona</vt:lpstr>
      <vt:lpstr>仿宋</vt:lpstr>
      <vt:lpstr>黑体</vt:lpstr>
      <vt:lpstr>楷体</vt:lpstr>
      <vt:lpstr>微软雅黑</vt:lpstr>
      <vt:lpstr>Arial</vt:lpstr>
      <vt:lpstr>Calibri</vt:lpstr>
      <vt:lpstr>Century</vt:lpstr>
      <vt:lpstr>Century Schoolbook</vt:lpstr>
      <vt:lpstr>毕业论文主题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张 建学</cp:lastModifiedBy>
  <cp:revision>807</cp:revision>
  <dcterms:created xsi:type="dcterms:W3CDTF">2016-04-18T02:22:00Z</dcterms:created>
  <dcterms:modified xsi:type="dcterms:W3CDTF">2022-03-08T14:31:16Z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