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6" r:id="rId4"/>
  </p:sldMasterIdLst>
  <p:notesMasterIdLst>
    <p:notesMasterId r:id="rId6"/>
  </p:notesMasterIdLst>
  <p:sldIdLst>
    <p:sldId id="257" r:id="rId5"/>
    <p:sldId id="258" r:id="rId7"/>
    <p:sldId id="262" r:id="rId8"/>
    <p:sldId id="264" r:id="rId9"/>
    <p:sldId id="259" r:id="rId10"/>
    <p:sldId id="268" r:id="rId11"/>
    <p:sldId id="260" r:id="rId12"/>
    <p:sldId id="266" r:id="rId13"/>
    <p:sldId id="263" r:id="rId14"/>
    <p:sldId id="269" r:id="rId15"/>
    <p:sldId id="270" r:id="rId16"/>
    <p:sldId id="271" r:id="rId17"/>
    <p:sldId id="272" r:id="rId18"/>
    <p:sldId id="26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5F4068-628E-4D58-8304-7B3579480A0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2.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4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45.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5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5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58.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6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66.xml"/><Relationship Id="rId15" Type="http://schemas.openxmlformats.org/officeDocument/2006/relationships/tags" Target="../tags/tag175.xml"/><Relationship Id="rId14" Type="http://schemas.openxmlformats.org/officeDocument/2006/relationships/tags" Target="../tags/tag174.xml"/><Relationship Id="rId13" Type="http://schemas.openxmlformats.org/officeDocument/2006/relationships/tags" Target="../tags/tag173.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77.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176.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85.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9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3.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0.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0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12.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2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19.xml"/><Relationship Id="rId2" Type="http://schemas.openxmlformats.org/officeDocument/2006/relationships/tags" Target="../tags/tag218.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27.xml"/><Relationship Id="rId2" Type="http://schemas.openxmlformats.org/officeDocument/2006/relationships/tags" Target="../tags/tag226.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35.xml"/><Relationship Id="rId2" Type="http://schemas.openxmlformats.org/officeDocument/2006/relationships/tags" Target="../tags/tag234.xml"/><Relationship Id="rId14" Type="http://schemas.openxmlformats.org/officeDocument/2006/relationships/tags" Target="../tags/tag242.xml"/><Relationship Id="rId13" Type="http://schemas.openxmlformats.org/officeDocument/2006/relationships/tags" Target="../tags/tag241.xml"/><Relationship Id="rId12" Type="http://schemas.openxmlformats.org/officeDocument/2006/relationships/tags" Target="../tags/tag240.xml"/><Relationship Id="rId11" Type="http://schemas.openxmlformats.org/officeDocument/2006/relationships/tags" Target="../tags/tag239.xml"/><Relationship Id="rId10" Type="http://schemas.openxmlformats.org/officeDocument/2006/relationships/tags" Target="../tags/tag238.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4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44.xml"/><Relationship Id="rId2" Type="http://schemas.openxmlformats.org/officeDocument/2006/relationships/tags" Target="../tags/tag243.xml"/><Relationship Id="rId14" Type="http://schemas.openxmlformats.org/officeDocument/2006/relationships/tags" Target="../tags/tag251.xml"/><Relationship Id="rId13" Type="http://schemas.openxmlformats.org/officeDocument/2006/relationships/tags" Target="../tags/tag250.xml"/><Relationship Id="rId12" Type="http://schemas.openxmlformats.org/officeDocument/2006/relationships/tags" Target="../tags/tag249.xml"/><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5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53.xml"/><Relationship Id="rId2" Type="http://schemas.openxmlformats.org/officeDocument/2006/relationships/tags" Target="../tags/tag252.xml"/><Relationship Id="rId16" Type="http://schemas.openxmlformats.org/officeDocument/2006/relationships/tags" Target="../tags/tag262.xml"/><Relationship Id="rId15" Type="http://schemas.openxmlformats.org/officeDocument/2006/relationships/tags" Target="../tags/tag261.xml"/><Relationship Id="rId14" Type="http://schemas.openxmlformats.org/officeDocument/2006/relationships/tags" Target="../tags/tag260.xml"/><Relationship Id="rId13" Type="http://schemas.openxmlformats.org/officeDocument/2006/relationships/tags" Target="../tags/tag259.xml"/><Relationship Id="rId12" Type="http://schemas.openxmlformats.org/officeDocument/2006/relationships/tags" Target="../tags/tag258.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6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264.xml"/><Relationship Id="rId2" Type="http://schemas.openxmlformats.org/officeDocument/2006/relationships/tags" Target="../tags/tag263.xml"/><Relationship Id="rId13" Type="http://schemas.openxmlformats.org/officeDocument/2006/relationships/tags" Target="../tags/tag270.xml"/><Relationship Id="rId12" Type="http://schemas.openxmlformats.org/officeDocument/2006/relationships/tags" Target="../tags/tag269.xml"/><Relationship Id="rId11" Type="http://schemas.openxmlformats.org/officeDocument/2006/relationships/tags" Target="../tags/tag268.xml"/><Relationship Id="rId10" Type="http://schemas.openxmlformats.org/officeDocument/2006/relationships/tags" Target="../tags/tag267.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3.xml"/><Relationship Id="rId12" Type="http://schemas.openxmlformats.org/officeDocument/2006/relationships/tags" Target="../tags/tag289.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290.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6.xml"/><Relationship Id="rId13" Type="http://schemas.openxmlformats.org/officeDocument/2006/relationships/tags" Target="../tags/tag303.xml"/><Relationship Id="rId12" Type="http://schemas.openxmlformats.org/officeDocument/2006/relationships/tags" Target="../tags/tag302.xml"/><Relationship Id="rId11" Type="http://schemas.openxmlformats.org/officeDocument/2006/relationships/tags" Target="../tags/tag301.xml"/><Relationship Id="rId10" Type="http://schemas.openxmlformats.org/officeDocument/2006/relationships/tags" Target="../tags/tag300.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0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04.xml"/><Relationship Id="rId15" Type="http://schemas.openxmlformats.org/officeDocument/2006/relationships/tags" Target="../tags/tag313.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15.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314.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2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23.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34.xml"/><Relationship Id="rId8" Type="http://schemas.openxmlformats.org/officeDocument/2006/relationships/tags" Target="../tags/tag33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3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31.xml"/><Relationship Id="rId12" Type="http://schemas.openxmlformats.org/officeDocument/2006/relationships/tags" Target="../tags/tag337.xml"/><Relationship Id="rId11" Type="http://schemas.openxmlformats.org/officeDocument/2006/relationships/tags" Target="../tags/tag336.xml"/><Relationship Id="rId10" Type="http://schemas.openxmlformats.org/officeDocument/2006/relationships/tags" Target="../tags/tag33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3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38.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344.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5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50.xml"/><Relationship Id="rId11" Type="http://schemas.openxmlformats.org/officeDocument/2006/relationships/tags" Target="../tags/tag355.xml"/><Relationship Id="rId10" Type="http://schemas.openxmlformats.org/officeDocument/2006/relationships/tags" Target="../tags/tag354.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5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5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57.xml"/><Relationship Id="rId2" Type="http://schemas.openxmlformats.org/officeDocument/2006/relationships/tags" Target="../tags/tag356.xml"/><Relationship Id="rId13" Type="http://schemas.openxmlformats.org/officeDocument/2006/relationships/tags" Target="../tags/tag363.xml"/><Relationship Id="rId12" Type="http://schemas.openxmlformats.org/officeDocument/2006/relationships/tags" Target="../tags/tag362.xml"/><Relationship Id="rId11" Type="http://schemas.openxmlformats.org/officeDocument/2006/relationships/tags" Target="../tags/tag361.xml"/><Relationship Id="rId10" Type="http://schemas.openxmlformats.org/officeDocument/2006/relationships/tags" Target="../tags/tag360.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tags" Target="../tags/tag36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65.xml"/><Relationship Id="rId2" Type="http://schemas.openxmlformats.org/officeDocument/2006/relationships/tags" Target="../tags/tag364.xml"/><Relationship Id="rId11" Type="http://schemas.openxmlformats.org/officeDocument/2006/relationships/tags" Target="../tags/tag371.xml"/><Relationship Id="rId10" Type="http://schemas.openxmlformats.org/officeDocument/2006/relationships/tags" Target="../tags/tag370.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7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7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73.xml"/><Relationship Id="rId2" Type="http://schemas.openxmlformats.org/officeDocument/2006/relationships/tags" Target="../tags/tag372.xml"/><Relationship Id="rId14" Type="http://schemas.openxmlformats.org/officeDocument/2006/relationships/tags" Target="../tags/tag380.xml"/><Relationship Id="rId13" Type="http://schemas.openxmlformats.org/officeDocument/2006/relationships/tags" Target="../tags/tag379.xml"/><Relationship Id="rId12" Type="http://schemas.openxmlformats.org/officeDocument/2006/relationships/tags" Target="../tags/tag378.xml"/><Relationship Id="rId11" Type="http://schemas.openxmlformats.org/officeDocument/2006/relationships/tags" Target="../tags/tag377.xml"/><Relationship Id="rId10" Type="http://schemas.openxmlformats.org/officeDocument/2006/relationships/tags" Target="../tags/tag376.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8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82.xml"/><Relationship Id="rId2" Type="http://schemas.openxmlformats.org/officeDocument/2006/relationships/tags" Target="../tags/tag381.xml"/><Relationship Id="rId14" Type="http://schemas.openxmlformats.org/officeDocument/2006/relationships/tags" Target="../tags/tag389.xml"/><Relationship Id="rId13" Type="http://schemas.openxmlformats.org/officeDocument/2006/relationships/tags" Target="../tags/tag388.xml"/><Relationship Id="rId12" Type="http://schemas.openxmlformats.org/officeDocument/2006/relationships/tags" Target="../tags/tag387.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91.xml"/><Relationship Id="rId2" Type="http://schemas.openxmlformats.org/officeDocument/2006/relationships/tags" Target="../tags/tag390.xml"/><Relationship Id="rId16" Type="http://schemas.openxmlformats.org/officeDocument/2006/relationships/tags" Target="../tags/tag400.xml"/><Relationship Id="rId15" Type="http://schemas.openxmlformats.org/officeDocument/2006/relationships/tags" Target="../tags/tag399.xml"/><Relationship Id="rId14" Type="http://schemas.openxmlformats.org/officeDocument/2006/relationships/tags" Target="../tags/tag398.xml"/><Relationship Id="rId13" Type="http://schemas.openxmlformats.org/officeDocument/2006/relationships/tags" Target="../tags/tag397.xml"/><Relationship Id="rId12" Type="http://schemas.openxmlformats.org/officeDocument/2006/relationships/tags" Target="../tags/tag396.xml"/><Relationship Id="rId11" Type="http://schemas.openxmlformats.org/officeDocument/2006/relationships/tags" Target="../tags/tag395.xml"/><Relationship Id="rId10" Type="http://schemas.openxmlformats.org/officeDocument/2006/relationships/tags" Target="../tags/tag394.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40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402.xml"/><Relationship Id="rId2" Type="http://schemas.openxmlformats.org/officeDocument/2006/relationships/tags" Target="../tags/tag401.xml"/><Relationship Id="rId13" Type="http://schemas.openxmlformats.org/officeDocument/2006/relationships/tags" Target="../tags/tag408.xml"/><Relationship Id="rId12" Type="http://schemas.openxmlformats.org/officeDocument/2006/relationships/tags" Target="../tags/tag407.xml"/><Relationship Id="rId11" Type="http://schemas.openxmlformats.org/officeDocument/2006/relationships/tags" Target="../tags/tag406.xml"/><Relationship Id="rId10" Type="http://schemas.openxmlformats.org/officeDocument/2006/relationships/tags" Target="../tags/tag405.xm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9.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38.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7.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5.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948703"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7025538"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0"/>
            <a:ext cx="720090" cy="68199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68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screen"/>
          <a:stretch>
            <a:fillRect/>
          </a:stretch>
        </p:blipFill>
        <p:spPr>
          <a:xfrm>
            <a:off x="11471910" y="6176010"/>
            <a:ext cx="720090" cy="681990"/>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330315"/>
            <a:ext cx="720090" cy="52768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stretch>
            <a:fillRect/>
          </a:stretch>
        </p:blipFill>
        <p:spPr>
          <a:xfrm>
            <a:off x="10571480" y="5323840"/>
            <a:ext cx="1619885" cy="1534160"/>
          </a:xfrm>
          <a:prstGeom prst="rect">
            <a:avLst/>
          </a:prstGeom>
        </p:spPr>
      </p:pic>
      <p:pic>
        <p:nvPicPr>
          <p:cNvPr id="8" name="图片 7"/>
          <p:cNvPicPr/>
          <p:nvPr userDrawn="1">
            <p:custDataLst>
              <p:tags r:id="rId6"/>
            </p:custDataLst>
          </p:nvPr>
        </p:nvPicPr>
        <p:blipFill>
          <a:blip r:embed="rId7" r:link="rId8"/>
          <a:stretch>
            <a:fillRect/>
          </a:stretch>
        </p:blipFill>
        <p:spPr>
          <a:xfrm>
            <a:off x="0" y="5670550"/>
            <a:ext cx="1619885" cy="118745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948703"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7025538"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0"/>
            <a:ext cx="720090" cy="68199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68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screen"/>
          <a:stretch>
            <a:fillRect/>
          </a:stretch>
        </p:blipFill>
        <p:spPr>
          <a:xfrm>
            <a:off x="11471910" y="6176010"/>
            <a:ext cx="720090" cy="681990"/>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330315"/>
            <a:ext cx="720090" cy="52768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stretch>
            <a:fillRect/>
          </a:stretch>
        </p:blipFill>
        <p:spPr>
          <a:xfrm>
            <a:off x="10571480" y="5323840"/>
            <a:ext cx="1619885" cy="1534160"/>
          </a:xfrm>
          <a:prstGeom prst="rect">
            <a:avLst/>
          </a:prstGeom>
        </p:spPr>
      </p:pic>
      <p:pic>
        <p:nvPicPr>
          <p:cNvPr id="8" name="图片 7"/>
          <p:cNvPicPr/>
          <p:nvPr userDrawn="1">
            <p:custDataLst>
              <p:tags r:id="rId6"/>
            </p:custDataLst>
          </p:nvPr>
        </p:nvPicPr>
        <p:blipFill>
          <a:blip r:embed="rId7" r:link="rId8"/>
          <a:stretch>
            <a:fillRect/>
          </a:stretch>
        </p:blipFill>
        <p:spPr>
          <a:xfrm>
            <a:off x="0" y="5670550"/>
            <a:ext cx="1619885" cy="118745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948703"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7025538"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0"/>
            <a:ext cx="720090" cy="68199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68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68199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52768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screen"/>
          <a:stretch>
            <a:fillRect/>
          </a:stretch>
        </p:blipFill>
        <p:spPr>
          <a:xfrm>
            <a:off x="11471910" y="6176010"/>
            <a:ext cx="720090" cy="681990"/>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330315"/>
            <a:ext cx="720090" cy="52768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stretch>
            <a:fillRect/>
          </a:stretch>
        </p:blipFill>
        <p:spPr>
          <a:xfrm>
            <a:off x="10571480" y="5323840"/>
            <a:ext cx="1619885" cy="1534160"/>
          </a:xfrm>
          <a:prstGeom prst="rect">
            <a:avLst/>
          </a:prstGeom>
        </p:spPr>
      </p:pic>
      <p:pic>
        <p:nvPicPr>
          <p:cNvPr id="8" name="图片 7"/>
          <p:cNvPicPr/>
          <p:nvPr userDrawn="1">
            <p:custDataLst>
              <p:tags r:id="rId6"/>
            </p:custDataLst>
          </p:nvPr>
        </p:nvPicPr>
        <p:blipFill>
          <a:blip r:embed="rId7" r:link="rId8"/>
          <a:stretch>
            <a:fillRect/>
          </a:stretch>
        </p:blipFill>
        <p:spPr>
          <a:xfrm>
            <a:off x="0" y="5670550"/>
            <a:ext cx="1619885" cy="118745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76.xml"/><Relationship Id="rId23" Type="http://schemas.openxmlformats.org/officeDocument/2006/relationships/tags" Target="../tags/tag275.xml"/><Relationship Id="rId22" Type="http://schemas.openxmlformats.org/officeDocument/2006/relationships/tags" Target="../tags/tag274.xml"/><Relationship Id="rId21" Type="http://schemas.openxmlformats.org/officeDocument/2006/relationships/tags" Target="../tags/tag273.xml"/><Relationship Id="rId20" Type="http://schemas.openxmlformats.org/officeDocument/2006/relationships/tags" Target="../tags/tag272.xml"/><Relationship Id="rId2" Type="http://schemas.openxmlformats.org/officeDocument/2006/relationships/slideLayout" Target="../slideLayouts/slideLayout20.xml"/><Relationship Id="rId19" Type="http://schemas.openxmlformats.org/officeDocument/2006/relationships/tags" Target="../tags/tag271.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5" Type="http://schemas.openxmlformats.org/officeDocument/2006/relationships/theme" Target="../theme/theme3.xml"/><Relationship Id="rId24" Type="http://schemas.openxmlformats.org/officeDocument/2006/relationships/tags" Target="../tags/tag414.xml"/><Relationship Id="rId23" Type="http://schemas.openxmlformats.org/officeDocument/2006/relationships/tags" Target="../tags/tag413.xml"/><Relationship Id="rId22" Type="http://schemas.openxmlformats.org/officeDocument/2006/relationships/tags" Target="../tags/tag412.xml"/><Relationship Id="rId21" Type="http://schemas.openxmlformats.org/officeDocument/2006/relationships/tags" Target="../tags/tag411.xml"/><Relationship Id="rId20" Type="http://schemas.openxmlformats.org/officeDocument/2006/relationships/tags" Target="../tags/tag410.xml"/><Relationship Id="rId2" Type="http://schemas.openxmlformats.org/officeDocument/2006/relationships/slideLayout" Target="../slideLayouts/slideLayout38.xml"/><Relationship Id="rId19" Type="http://schemas.openxmlformats.org/officeDocument/2006/relationships/tags" Target="../tags/tag409.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1.xml"/><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s>
</file>

<file path=ppt/slides/_rels/slide2.xml.rels><?xml version="1.0" encoding="UTF-8" standalone="yes"?>
<Relationships xmlns="http://schemas.openxmlformats.org/package/2006/relationships"><Relationship Id="rId9" Type="http://schemas.openxmlformats.org/officeDocument/2006/relationships/tags" Target="../tags/tag426.xml"/><Relationship Id="rId8" Type="http://schemas.openxmlformats.org/officeDocument/2006/relationships/tags" Target="../tags/tag425.xml"/><Relationship Id="rId7" Type="http://schemas.openxmlformats.org/officeDocument/2006/relationships/tags" Target="../tags/tag424.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tags" Target="../tags/tag419.xml"/><Relationship Id="rId12" Type="http://schemas.openxmlformats.org/officeDocument/2006/relationships/notesSlide" Target="../notesSlides/notesSlide2.xml"/><Relationship Id="rId11" Type="http://schemas.openxmlformats.org/officeDocument/2006/relationships/slideLayout" Target="../slideLayouts/slideLayout6.xml"/><Relationship Id="rId10" Type="http://schemas.openxmlformats.org/officeDocument/2006/relationships/tags" Target="../tags/tag427.xml"/><Relationship Id="rId1" Type="http://schemas.openxmlformats.org/officeDocument/2006/relationships/tags" Target="../tags/tag4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custDataLst>
              <p:tags r:id="rId1"/>
            </p:custDataLst>
          </p:nvPr>
        </p:nvSpPr>
        <p:spPr/>
        <p:txBody>
          <a:bodyPr/>
          <a:lstStyle/>
          <a:p>
            <a:r>
              <a:rPr lang="zh-CN" altLang="en-US" sz="6000" b="1" spc="300">
                <a:solidFill>
                  <a:srgbClr val="000000">
                    <a:lumMod val="85000"/>
                    <a:lumOff val="15000"/>
                  </a:srgbClr>
                </a:solidFill>
                <a:latin typeface="+mj-lt"/>
                <a:ea typeface="+mj-ea"/>
                <a:sym typeface="+mn-ea"/>
              </a:rPr>
              <a:t>可行性报告</a:t>
            </a:r>
            <a:endParaRPr lang="zh-CN" altLang="en-US" sz="6000" b="1" spc="300">
              <a:solidFill>
                <a:srgbClr val="000000">
                  <a:lumMod val="85000"/>
                  <a:lumOff val="15000"/>
                </a:srgbClr>
              </a:solidFill>
              <a:latin typeface="+mj-lt"/>
              <a:ea typeface="+mj-ea"/>
              <a:sym typeface="+mn-ea"/>
            </a:endParaRPr>
          </a:p>
        </p:txBody>
      </p:sp>
      <p:sp>
        <p:nvSpPr>
          <p:cNvPr id="3" name="副标题 2"/>
          <p:cNvSpPr>
            <a:spLocks noGrp="1"/>
          </p:cNvSpPr>
          <p:nvPr>
            <p:ph type="subTitle" idx="13"/>
            <p:custDataLst>
              <p:tags r:id="rId2"/>
            </p:custDataLst>
          </p:nvPr>
        </p:nvSpPr>
        <p:spPr>
          <a:xfrm>
            <a:off x="7025538" y="4350068"/>
            <a:ext cx="2791450" cy="370205"/>
          </a:xfrm>
        </p:spPr>
        <p:txBody>
          <a:bodyPr>
            <a:normAutofit/>
          </a:bodyPr>
          <a:lstStyle/>
          <a:p>
            <a:r>
              <a:rPr lang="zh-CN" altLang="en-US"/>
              <a:t>汇报小组——</a:t>
            </a:r>
            <a:r>
              <a:rPr lang="en-US" altLang="zh-CN"/>
              <a:t>G7</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4"/>
          </p:nvPr>
        </p:nvSpPr>
        <p:spPr>
          <a:xfrm>
            <a:off x="527226" y="247443"/>
            <a:ext cx="3339494" cy="714375"/>
          </a:xfrm>
        </p:spPr>
        <p:txBody>
          <a:bodyPr>
            <a:noAutofit/>
          </a:bodyPr>
          <a:p>
            <a:r>
              <a:rPr lang="zh-CN" altLang="en-US" sz="4000"/>
              <a:t>可行性分析：</a:t>
            </a:r>
            <a:endParaRPr lang="zh-CN" altLang="en-US" sz="4000"/>
          </a:p>
        </p:txBody>
      </p:sp>
      <p:sp>
        <p:nvSpPr>
          <p:cNvPr id="4" name="文本框 3"/>
          <p:cNvSpPr txBox="1"/>
          <p:nvPr userDrawn="1"/>
        </p:nvSpPr>
        <p:spPr>
          <a:xfrm>
            <a:off x="880003" y="1838110"/>
            <a:ext cx="1903696" cy="400050"/>
          </a:xfrm>
          <a:prstGeom prst="rect">
            <a:avLst/>
          </a:prstGeom>
        </p:spPr>
        <p:txBody>
          <a:bodyPr wrap="square" rtlCol="0">
            <a:noAutofit/>
          </a:bodyPr>
          <a:p>
            <a:r>
              <a:rPr lang="zh-CN" altLang="en-US" sz="2000">
                <a:latin typeface="汉仪旗黑-85S" charset="0"/>
                <a:ea typeface="汉仪旗黑-85S" charset="0"/>
                <a:cs typeface="汉仪旗黑-85S" charset="0"/>
              </a:rPr>
              <a:t>经济可行性：</a:t>
            </a:r>
            <a:endParaRPr lang="zh-CN" altLang="en-US" sz="2000">
              <a:latin typeface="汉仪旗黑-85S" charset="0"/>
              <a:ea typeface="汉仪旗黑-85S" charset="0"/>
              <a:cs typeface="汉仪旗黑-85S" charset="0"/>
            </a:endParaRPr>
          </a:p>
        </p:txBody>
      </p:sp>
      <p:sp>
        <p:nvSpPr>
          <p:cNvPr id="5" name="文本框 4"/>
          <p:cNvSpPr txBox="1"/>
          <p:nvPr userDrawn="1"/>
        </p:nvSpPr>
        <p:spPr>
          <a:xfrm>
            <a:off x="4264084" y="1316549"/>
            <a:ext cx="8005955" cy="2134847"/>
          </a:xfrm>
          <a:prstGeom prst="rect">
            <a:avLst/>
          </a:prstGeom>
        </p:spPr>
        <p:txBody>
          <a:bodyPr wrap="square" rtlCol="0">
            <a:noAutofit/>
          </a:bodyPr>
          <a:p>
            <a:r>
              <a:rPr lang="zh-CN" sz="1600" b="0" u="none">
                <a:latin typeface="汉仪旗黑-85S" charset="0"/>
                <a:ea typeface="汉仪旗黑-85S" charset="0"/>
                <a:cs typeface="汉仪旗黑-85S" charset="0"/>
              </a:rPr>
              <a:t>        人力成本：</a:t>
            </a:r>
            <a:r>
              <a:rPr lang="en-US" sz="1600" b="0" u="none">
                <a:latin typeface="汉仪旗黑-85S" charset="0"/>
                <a:ea typeface="汉仪旗黑-85S" charset="0"/>
                <a:cs typeface="汉仪旗黑-85S" charset="0"/>
              </a:rPr>
              <a:t>15870</a:t>
            </a:r>
            <a:r>
              <a:rPr lang="zh-CN" altLang="en-US" sz="1600" b="0" u="none">
                <a:latin typeface="汉仪旗黑-85S" charset="0"/>
                <a:ea typeface="汉仪旗黑-85S" charset="0"/>
                <a:cs typeface="汉仪旗黑-85S" charset="0"/>
              </a:rPr>
              <a:t>元</a:t>
            </a:r>
            <a:r>
              <a:rPr lang="zh-CN" altLang="en-US" sz="1600">
                <a:solidFill>
                  <a:schemeClr val="tx1"/>
                </a:solidFill>
                <a:latin typeface="汉仪旗黑-85S" charset="0"/>
                <a:ea typeface="汉仪旗黑-85S" charset="0"/>
                <a:cs typeface="汉仪旗黑-85S" charset="0"/>
              </a:rPr>
              <a:t>（按每人每天工作一小时，时薪</a:t>
            </a:r>
            <a:r>
              <a:rPr lang="en-US" altLang="zh-CN" sz="1600">
                <a:solidFill>
                  <a:schemeClr val="tx1"/>
                </a:solidFill>
                <a:latin typeface="汉仪旗黑-85S" charset="0"/>
                <a:ea typeface="汉仪旗黑-85S" charset="0"/>
                <a:cs typeface="汉仪旗黑-85S" charset="0"/>
              </a:rPr>
              <a:t>46</a:t>
            </a:r>
            <a:r>
              <a:rPr lang="zh-CN" altLang="en-US" sz="1600">
                <a:solidFill>
                  <a:schemeClr val="tx1"/>
                </a:solidFill>
                <a:latin typeface="汉仪旗黑-85S" charset="0"/>
                <a:ea typeface="汉仪旗黑-85S" charset="0"/>
                <a:cs typeface="汉仪旗黑-85S" charset="0"/>
              </a:rPr>
              <a:t>元，</a:t>
            </a:r>
            <a:r>
              <a:rPr lang="en-US" altLang="zh-CN" sz="1600">
                <a:solidFill>
                  <a:schemeClr val="tx1"/>
                </a:solidFill>
                <a:latin typeface="汉仪旗黑-85S" charset="0"/>
                <a:ea typeface="汉仪旗黑-85S" charset="0"/>
                <a:cs typeface="汉仪旗黑-85S" charset="0"/>
              </a:rPr>
              <a:t>9.22</a:t>
            </a:r>
            <a:r>
              <a:rPr lang="zh-CN" altLang="en-US" sz="1600">
                <a:solidFill>
                  <a:schemeClr val="tx1"/>
                </a:solidFill>
                <a:latin typeface="汉仪旗黑-85S" charset="0"/>
                <a:ea typeface="汉仪旗黑-85S" charset="0"/>
                <a:cs typeface="汉仪旗黑-85S" charset="0"/>
              </a:rPr>
              <a:t>至</a:t>
            </a:r>
            <a:r>
              <a:rPr lang="en-US" altLang="zh-CN" sz="1600">
                <a:solidFill>
                  <a:schemeClr val="tx1"/>
                </a:solidFill>
                <a:latin typeface="汉仪旗黑-85S" charset="0"/>
                <a:ea typeface="汉仪旗黑-85S" charset="0"/>
                <a:cs typeface="汉仪旗黑-85S" charset="0"/>
              </a:rPr>
              <a:t>1.5</a:t>
            </a:r>
            <a:r>
              <a:rPr lang="zh-CN" altLang="en-US" sz="1600">
                <a:solidFill>
                  <a:schemeClr val="tx1"/>
                </a:solidFill>
                <a:latin typeface="汉仪旗黑-85S" charset="0"/>
                <a:ea typeface="汉仪旗黑-85S" charset="0"/>
                <a:cs typeface="汉仪旗黑-85S" charset="0"/>
              </a:rPr>
              <a:t>共</a:t>
            </a:r>
            <a:r>
              <a:rPr lang="en-US" altLang="zh-CN" sz="1600">
                <a:solidFill>
                  <a:schemeClr val="tx1"/>
                </a:solidFill>
                <a:latin typeface="汉仪旗黑-85S" charset="0"/>
                <a:ea typeface="汉仪旗黑-85S" charset="0"/>
                <a:cs typeface="汉仪旗黑-85S" charset="0"/>
              </a:rPr>
              <a:t>115</a:t>
            </a:r>
            <a:r>
              <a:rPr lang="zh-CN" altLang="en-US" sz="1600">
                <a:solidFill>
                  <a:schemeClr val="tx1"/>
                </a:solidFill>
                <a:latin typeface="汉仪旗黑-85S" charset="0"/>
                <a:ea typeface="汉仪旗黑-85S" charset="0"/>
                <a:cs typeface="汉仪旗黑-85S" charset="0"/>
              </a:rPr>
              <a:t>天计算）</a:t>
            </a:r>
            <a:endParaRPr lang="zh-CN" altLang="en-US" sz="1600">
              <a:solidFill>
                <a:schemeClr val="tx1"/>
              </a:solidFill>
              <a:latin typeface="汉仪旗黑-85S" charset="0"/>
              <a:ea typeface="汉仪旗黑-85S" charset="0"/>
              <a:cs typeface="汉仪旗黑-85S" charset="0"/>
            </a:endParaRPr>
          </a:p>
          <a:p>
            <a:r>
              <a:rPr lang="zh-CN" altLang="en-US" sz="1600" b="0" u="none">
                <a:solidFill>
                  <a:schemeClr val="tx1"/>
                </a:solidFill>
                <a:latin typeface="汉仪旗黑-85S" charset="0"/>
                <a:ea typeface="汉仪旗黑-85S" charset="0"/>
                <a:cs typeface="汉仪旗黑-85S" charset="0"/>
              </a:rPr>
              <a:t>        服务器成本：预测不超过一千</a:t>
            </a:r>
            <a:endParaRPr lang="zh-CN" altLang="en-US" sz="1600" b="0" u="none">
              <a:solidFill>
                <a:schemeClr val="tx1"/>
              </a:solidFill>
              <a:latin typeface="汉仪旗黑-85S" charset="0"/>
              <a:ea typeface="汉仪旗黑-85S" charset="0"/>
              <a:cs typeface="汉仪旗黑-85S" charset="0"/>
            </a:endParaRPr>
          </a:p>
          <a:p>
            <a:r>
              <a:rPr lang="zh-CN" altLang="en-US" sz="1600">
                <a:solidFill>
                  <a:schemeClr val="tx1"/>
                </a:solidFill>
                <a:latin typeface="汉仪旗黑-85S" charset="0"/>
                <a:ea typeface="汉仪旗黑-85S" charset="0"/>
                <a:cs typeface="汉仪旗黑-85S" charset="0"/>
              </a:rPr>
              <a:t>        </a:t>
            </a:r>
            <a:r>
              <a:rPr lang="zh-CN" sz="1600">
                <a:latin typeface="汉仪旗黑-85S" charset="0"/>
                <a:ea typeface="汉仪旗黑-85S" charset="0"/>
                <a:cs typeface="汉仪旗黑-85S" charset="0"/>
                <a:sym typeface="+mn-ea"/>
              </a:rPr>
              <a:t>由于</a:t>
            </a:r>
            <a:r>
              <a:rPr lang="en-US" sz="1600">
                <a:latin typeface="汉仪旗黑-85S" charset="0"/>
                <a:ea typeface="汉仪旗黑-85S" charset="0"/>
                <a:cs typeface="汉仪旗黑-85S" charset="0"/>
                <a:sym typeface="+mn-ea"/>
              </a:rPr>
              <a:t>unity</a:t>
            </a:r>
            <a:r>
              <a:rPr lang="zh-CN" sz="1600">
                <a:latin typeface="汉仪旗黑-85S" charset="0"/>
                <a:ea typeface="汉仪旗黑-85S" charset="0"/>
                <a:cs typeface="汉仪旗黑-85S" charset="0"/>
                <a:sym typeface="+mn-ea"/>
              </a:rPr>
              <a:t>引擎等关键软件可免费使用，因而在项目开发这方面的经济支出极小</a:t>
            </a:r>
            <a:r>
              <a:rPr lang="zh-CN" altLang="en-US" sz="1600">
                <a:latin typeface="汉仪旗黑-85S" charset="0"/>
                <a:ea typeface="汉仪旗黑-85S" charset="0"/>
                <a:cs typeface="汉仪旗黑-85S" charset="0"/>
                <a:sym typeface="+mn-ea"/>
              </a:rPr>
              <a:t>，</a:t>
            </a:r>
            <a:r>
              <a:rPr lang="zh-CN" sz="1600">
                <a:latin typeface="汉仪旗黑-85S" charset="0"/>
                <a:ea typeface="汉仪旗黑-85S" charset="0"/>
                <a:cs typeface="汉仪旗黑-85S" charset="0"/>
                <a:sym typeface="+mn-ea"/>
              </a:rPr>
              <a:t>人力成本暂因为小组作业而无需发放实际工资</a:t>
            </a:r>
            <a:r>
              <a:rPr lang="zh-CN" altLang="en-US" sz="1600">
                <a:latin typeface="汉仪旗黑-85S" charset="0"/>
                <a:ea typeface="汉仪旗黑-85S" charset="0"/>
                <a:cs typeface="汉仪旗黑-85S" charset="0"/>
                <a:sym typeface="+mn-ea"/>
              </a:rPr>
              <a:t>，</a:t>
            </a:r>
            <a:r>
              <a:rPr lang="zh-CN" sz="1600">
                <a:latin typeface="汉仪旗黑-85S" charset="0"/>
                <a:ea typeface="汉仪旗黑-85S" charset="0"/>
                <a:cs typeface="汉仪旗黑-85S" charset="0"/>
                <a:sym typeface="+mn-ea"/>
              </a:rPr>
              <a:t>服务器成本预计</a:t>
            </a:r>
            <a:r>
              <a:rPr lang="zh-CN" altLang="en-US" sz="1600">
                <a:latin typeface="汉仪旗黑-85S" charset="0"/>
                <a:ea typeface="汉仪旗黑-85S" charset="0"/>
                <a:cs typeface="汉仪旗黑-85S" charset="0"/>
                <a:sym typeface="+mn-ea"/>
              </a:rPr>
              <a:t>不超过五百，</a:t>
            </a:r>
            <a:r>
              <a:rPr lang="zh-CN" sz="1600">
                <a:latin typeface="汉仪旗黑-85S" charset="0"/>
                <a:ea typeface="汉仪旗黑-85S" charset="0"/>
                <a:cs typeface="汉仪旗黑-85S" charset="0"/>
                <a:sym typeface="+mn-ea"/>
              </a:rPr>
              <a:t>经济上负担较小</a:t>
            </a:r>
            <a:r>
              <a:rPr lang="zh-CN" altLang="en-US" sz="1600">
                <a:latin typeface="汉仪旗黑-85S" charset="0"/>
                <a:ea typeface="汉仪旗黑-85S" charset="0"/>
                <a:cs typeface="汉仪旗黑-85S" charset="0"/>
                <a:sym typeface="+mn-ea"/>
              </a:rPr>
              <a:t>，</a:t>
            </a:r>
            <a:r>
              <a:rPr lang="zh-CN" sz="1600">
                <a:latin typeface="汉仪旗黑-85S" charset="0"/>
                <a:ea typeface="汉仪旗黑-85S" charset="0"/>
                <a:cs typeface="汉仪旗黑-85S" charset="0"/>
                <a:sym typeface="+mn-ea"/>
              </a:rPr>
              <a:t>具有可行性。</a:t>
            </a:r>
            <a:endParaRPr lang="zh-CN" altLang="en-US" sz="1600" b="0" u="none">
              <a:latin typeface="汉仪旗黑-85S" charset="0"/>
              <a:ea typeface="汉仪旗黑-85S" charset="0"/>
              <a:cs typeface="汉仪旗黑-85S" charset="0"/>
              <a:sym typeface="+mn-ea"/>
            </a:endParaRPr>
          </a:p>
        </p:txBody>
      </p:sp>
      <p:pic>
        <p:nvPicPr>
          <p:cNvPr id="6" name="图片 5" descr="upload_post_object_v2_167817493"/>
          <p:cNvPicPr>
            <a:picLocks noChangeAspect="1"/>
          </p:cNvPicPr>
          <p:nvPr/>
        </p:nvPicPr>
        <p:blipFill>
          <a:blip r:embed="rId1"/>
          <a:stretch>
            <a:fillRect/>
          </a:stretch>
        </p:blipFill>
        <p:spPr>
          <a:xfrm>
            <a:off x="527167" y="3728897"/>
            <a:ext cx="8086413" cy="2946817"/>
          </a:xfrm>
          <a:prstGeom prst="rect">
            <a:avLst/>
          </a:prstGeom>
        </p:spPr>
      </p:pic>
      <p:sp>
        <p:nvSpPr>
          <p:cNvPr id="7" name="文本框 6"/>
          <p:cNvSpPr txBox="1"/>
          <p:nvPr userDrawn="1"/>
        </p:nvSpPr>
        <p:spPr>
          <a:xfrm>
            <a:off x="8727847" y="4879726"/>
            <a:ext cx="3307424" cy="645160"/>
          </a:xfrm>
          <a:prstGeom prst="rect">
            <a:avLst/>
          </a:prstGeom>
        </p:spPr>
        <p:txBody>
          <a:bodyPr wrap="square" rtlCol="0">
            <a:noAutofit/>
          </a:bodyPr>
          <a:p>
            <a:r>
              <a:rPr lang="zh-CN" altLang="en-US"/>
              <a:t>（附阿里云企业云服务器价格）</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userDrawn="1"/>
        </p:nvSpPr>
        <p:spPr>
          <a:xfrm>
            <a:off x="111353" y="448007"/>
            <a:ext cx="1903696" cy="400050"/>
          </a:xfrm>
          <a:prstGeom prst="rect">
            <a:avLst/>
          </a:prstGeom>
        </p:spPr>
        <p:txBody>
          <a:bodyPr wrap="square" rtlCol="0">
            <a:noAutofit/>
          </a:bodyPr>
          <a:p>
            <a:r>
              <a:rPr lang="zh-CN" altLang="en-US" sz="2000">
                <a:latin typeface="汉仪旗黑-85S" charset="0"/>
                <a:ea typeface="汉仪旗黑-85S" charset="0"/>
                <a:cs typeface="汉仪旗黑-85S" charset="0"/>
              </a:rPr>
              <a:t>技术可行性：</a:t>
            </a:r>
            <a:endParaRPr lang="zh-CN" altLang="en-US" sz="2000">
              <a:latin typeface="汉仪旗黑-85S" charset="0"/>
              <a:ea typeface="汉仪旗黑-85S" charset="0"/>
              <a:cs typeface="汉仪旗黑-85S" charset="0"/>
            </a:endParaRPr>
          </a:p>
        </p:txBody>
      </p:sp>
      <p:pic>
        <p:nvPicPr>
          <p:cNvPr id="5" name="图片 4" descr="upload_post_object_v2_545479593"/>
          <p:cNvPicPr>
            <a:picLocks noChangeAspect="1"/>
          </p:cNvPicPr>
          <p:nvPr/>
        </p:nvPicPr>
        <p:blipFill>
          <a:blip r:embed="rId1"/>
          <a:stretch>
            <a:fillRect/>
          </a:stretch>
        </p:blipFill>
        <p:spPr>
          <a:xfrm>
            <a:off x="111353" y="1364546"/>
            <a:ext cx="2177515" cy="2361414"/>
          </a:xfrm>
          <a:prstGeom prst="rect">
            <a:avLst/>
          </a:prstGeom>
        </p:spPr>
      </p:pic>
      <p:pic>
        <p:nvPicPr>
          <p:cNvPr id="6" name="图片 5" descr="upload_post_object_v2_801582952"/>
          <p:cNvPicPr>
            <a:picLocks noChangeAspect="1"/>
          </p:cNvPicPr>
          <p:nvPr/>
        </p:nvPicPr>
        <p:blipFill>
          <a:blip r:embed="rId2"/>
          <a:stretch>
            <a:fillRect/>
          </a:stretch>
        </p:blipFill>
        <p:spPr>
          <a:xfrm>
            <a:off x="111399" y="4496634"/>
            <a:ext cx="2177469" cy="2361366"/>
          </a:xfrm>
          <a:prstGeom prst="rect">
            <a:avLst/>
          </a:prstGeom>
        </p:spPr>
      </p:pic>
      <p:sp>
        <p:nvSpPr>
          <p:cNvPr id="7" name="文本框 6"/>
          <p:cNvSpPr txBox="1"/>
          <p:nvPr userDrawn="1"/>
        </p:nvSpPr>
        <p:spPr>
          <a:xfrm>
            <a:off x="4172680" y="1364533"/>
            <a:ext cx="7901708" cy="1022173"/>
          </a:xfrm>
          <a:prstGeom prst="rect">
            <a:avLst/>
          </a:prstGeom>
        </p:spPr>
        <p:txBody>
          <a:bodyPr wrap="square" rtlCol="0">
            <a:noAutofit/>
          </a:bodyPr>
          <a:p>
            <a:r>
              <a:rPr lang="zh-CN" sz="1600" b="0" u="none">
                <a:latin typeface="汉仪旗黑-85S" charset="0"/>
                <a:ea typeface="汉仪旗黑-85S" charset="0"/>
                <a:cs typeface="汉仪旗黑-85S" charset="0"/>
              </a:rPr>
              <a:t>软件：</a:t>
            </a:r>
            <a:endParaRPr lang="zh-CN" sz="1600" b="0" u="none">
              <a:latin typeface="汉仪旗黑-85S" charset="0"/>
              <a:ea typeface="汉仪旗黑-85S" charset="0"/>
              <a:cs typeface="汉仪旗黑-85S" charset="0"/>
            </a:endParaRPr>
          </a:p>
          <a:p>
            <a:r>
              <a:rPr lang="en-US" sz="1600" b="0" u="none">
                <a:latin typeface="汉仪旗黑-85S" charset="0"/>
                <a:ea typeface="汉仪旗黑-85S" charset="0"/>
                <a:cs typeface="汉仪旗黑-85S" charset="0"/>
              </a:rPr>
              <a:t>unity</a:t>
            </a:r>
            <a:r>
              <a:rPr lang="zh-CN" sz="1600" b="0" u="none">
                <a:latin typeface="汉仪旗黑-85S" charset="0"/>
                <a:ea typeface="汉仪旗黑-85S" charset="0"/>
                <a:cs typeface="汉仪旗黑-85S" charset="0"/>
              </a:rPr>
              <a:t>，</a:t>
            </a:r>
            <a:r>
              <a:rPr lang="en-US" altLang="zh-CN" sz="1600" b="0" u="none">
                <a:latin typeface="汉仪旗黑-85S" charset="0"/>
                <a:ea typeface="汉仪旗黑-85S" charset="0"/>
                <a:cs typeface="汉仪旗黑-85S" charset="0"/>
              </a:rPr>
              <a:t>jetbrains</a:t>
            </a:r>
            <a:r>
              <a:rPr lang="zh-CN" altLang="en-US" sz="1600" b="0" u="none">
                <a:latin typeface="汉仪旗黑-85S" charset="0"/>
                <a:ea typeface="汉仪旗黑-85S" charset="0"/>
                <a:cs typeface="汉仪旗黑-85S" charset="0"/>
              </a:rPr>
              <a:t>系列，</a:t>
            </a:r>
            <a:r>
              <a:rPr lang="zh-CN" sz="1600" b="0" u="none">
                <a:latin typeface="汉仪旗黑-85S" charset="0"/>
                <a:ea typeface="汉仪旗黑-85S" charset="0"/>
                <a:cs typeface="汉仪旗黑-85S" charset="0"/>
              </a:rPr>
              <a:t>网上有系列教程，图书馆有相关书籍，可以对照自主学习使用。</a:t>
            </a:r>
            <a:endParaRPr lang="zh-CN" sz="1600" b="0" u="none">
              <a:latin typeface="汉仪旗黑-85S" charset="0"/>
              <a:ea typeface="汉仪旗黑-85S" charset="0"/>
              <a:cs typeface="汉仪旗黑-85S" charset="0"/>
            </a:endParaRPr>
          </a:p>
          <a:p>
            <a:endParaRPr lang="zh-CN" sz="1600" b="0" u="none">
              <a:latin typeface="汉仪旗黑-85S" charset="0"/>
              <a:ea typeface="汉仪旗黑-85S" charset="0"/>
              <a:cs typeface="汉仪旗黑-85S" charset="0"/>
            </a:endParaRPr>
          </a:p>
          <a:p>
            <a:r>
              <a:rPr lang="zh-CN" sz="1600" b="0" u="none">
                <a:latin typeface="汉仪旗黑-85S" charset="0"/>
                <a:ea typeface="汉仪旗黑-85S" charset="0"/>
                <a:cs typeface="汉仪旗黑-85S" charset="0"/>
              </a:rPr>
              <a:t>游戏元素的设计：对照众多不同种类游戏内的元素设计可以进行相关的借鉴学习</a:t>
            </a:r>
            <a:endParaRPr lang="zh-CN" altLang="en-US" sz="1600" b="0" u="none">
              <a:latin typeface="汉仪旗黑-85S" charset="0"/>
              <a:ea typeface="汉仪旗黑-85S" charset="0"/>
              <a:cs typeface="汉仪旗黑-85S" charset="0"/>
            </a:endParaRPr>
          </a:p>
        </p:txBody>
      </p:sp>
      <p:pic>
        <p:nvPicPr>
          <p:cNvPr id="8" name="图片 7" descr="upload_post_object_v2_507065271"/>
          <p:cNvPicPr>
            <a:picLocks noChangeAspect="1"/>
          </p:cNvPicPr>
          <p:nvPr/>
        </p:nvPicPr>
        <p:blipFill>
          <a:blip r:embed="rId3"/>
          <a:stretch>
            <a:fillRect/>
          </a:stretch>
        </p:blipFill>
        <p:spPr>
          <a:xfrm>
            <a:off x="9192766" y="2712040"/>
            <a:ext cx="2955995" cy="4145960"/>
          </a:xfrm>
          <a:prstGeom prst="rect">
            <a:avLst/>
          </a:prstGeom>
        </p:spPr>
      </p:pic>
      <p:sp>
        <p:nvSpPr>
          <p:cNvPr id="9" name="文本框 8"/>
          <p:cNvSpPr txBox="1"/>
          <p:nvPr userDrawn="1"/>
        </p:nvSpPr>
        <p:spPr>
          <a:xfrm>
            <a:off x="4739943" y="4496634"/>
            <a:ext cx="3455339" cy="922020"/>
          </a:xfrm>
          <a:prstGeom prst="rect">
            <a:avLst/>
          </a:prstGeom>
        </p:spPr>
        <p:txBody>
          <a:bodyPr wrap="square" rtlCol="0">
            <a:noAutofit/>
          </a:bodyPr>
          <a:p>
            <a:r>
              <a:rPr lang="zh-CN" altLang="en-US"/>
              <a:t>例如：可以参考卡牌类游戏杀戮尖塔的数值设计，防止出现数值不平衡现象</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userDrawn="1"/>
        </p:nvSpPr>
        <p:spPr>
          <a:xfrm>
            <a:off x="537859" y="1099958"/>
            <a:ext cx="1903696" cy="400050"/>
          </a:xfrm>
          <a:prstGeom prst="rect">
            <a:avLst/>
          </a:prstGeom>
        </p:spPr>
        <p:txBody>
          <a:bodyPr wrap="square" rtlCol="0">
            <a:noAutofit/>
          </a:bodyPr>
          <a:p>
            <a:r>
              <a:rPr lang="zh-CN" altLang="en-US" sz="2000">
                <a:latin typeface="汉仪旗黑-85S" charset="0"/>
                <a:ea typeface="汉仪旗黑-85S" charset="0"/>
                <a:cs typeface="汉仪旗黑-85S" charset="0"/>
              </a:rPr>
              <a:t>法律可行性：</a:t>
            </a:r>
            <a:endParaRPr lang="zh-CN" altLang="en-US" sz="2000">
              <a:latin typeface="汉仪旗黑-85S" charset="0"/>
              <a:ea typeface="汉仪旗黑-85S" charset="0"/>
              <a:cs typeface="汉仪旗黑-85S" charset="0"/>
            </a:endParaRPr>
          </a:p>
        </p:txBody>
      </p:sp>
      <p:sp>
        <p:nvSpPr>
          <p:cNvPr id="7" name="文本框 6"/>
          <p:cNvSpPr txBox="1"/>
          <p:nvPr userDrawn="1"/>
        </p:nvSpPr>
        <p:spPr>
          <a:xfrm>
            <a:off x="4381304" y="1099971"/>
            <a:ext cx="7901708" cy="1022173"/>
          </a:xfrm>
          <a:prstGeom prst="rect">
            <a:avLst/>
          </a:prstGeom>
        </p:spPr>
        <p:txBody>
          <a:bodyPr wrap="square" rtlCol="0">
            <a:noAutofit/>
          </a:bodyPr>
          <a:p>
            <a:r>
              <a:rPr lang="zh-CN" sz="1600">
                <a:latin typeface="汉仪旗黑-85S" charset="0"/>
                <a:ea typeface="汉仪旗黑-85S" charset="0"/>
                <a:cs typeface="汉仪旗黑-85S" charset="0"/>
              </a:rPr>
              <a:t>       </a:t>
            </a:r>
            <a:r>
              <a:rPr lang="zh-CN" sz="1600" b="0" u="none">
                <a:latin typeface="汉仪旗黑-85S" charset="0"/>
                <a:ea typeface="汉仪旗黑-85S" charset="0"/>
                <a:cs typeface="汉仪旗黑-85S" charset="0"/>
              </a:rPr>
              <a:t>我们项目计划借鉴了其他的弹幕射击游戏，拥有</a:t>
            </a:r>
            <a:r>
              <a:rPr lang="zh-CN" altLang="en-US" sz="1600" b="0" u="none">
                <a:latin typeface="汉仪旗黑-85S" charset="0"/>
                <a:ea typeface="汉仪旗黑-85S" charset="0"/>
                <a:cs typeface="汉仪旗黑-85S" charset="0"/>
              </a:rPr>
              <a:t>自主</a:t>
            </a:r>
            <a:r>
              <a:rPr lang="zh-CN" sz="1600" b="0" u="none">
                <a:latin typeface="汉仪旗黑-85S" charset="0"/>
                <a:ea typeface="汉仪旗黑-85S" charset="0"/>
                <a:cs typeface="汉仪旗黑-85S" charset="0"/>
              </a:rPr>
              <a:t>创新的部分，同时没有采用收费的模式而是计划免费给同学，好友下载游玩</a:t>
            </a:r>
            <a:r>
              <a:rPr lang="zh-CN" altLang="en-US" sz="1600" b="0" u="none">
                <a:latin typeface="汉仪旗黑-85S" charset="0"/>
                <a:ea typeface="汉仪旗黑-85S" charset="0"/>
                <a:cs typeface="汉仪旗黑-85S" charset="0"/>
              </a:rPr>
              <a:t>。</a:t>
            </a:r>
            <a:endParaRPr lang="zh-CN" altLang="en-US" sz="1600" b="0" u="none">
              <a:latin typeface="汉仪旗黑-85S" charset="0"/>
              <a:ea typeface="汉仪旗黑-85S" charset="0"/>
              <a:cs typeface="汉仪旗黑-85S" charset="0"/>
            </a:endParaRPr>
          </a:p>
          <a:p>
            <a:r>
              <a:rPr lang="zh-CN" altLang="en-US" sz="1600" b="0" u="none">
                <a:solidFill>
                  <a:schemeClr val="tx1"/>
                </a:solidFill>
                <a:latin typeface="汉仪旗黑-85S" charset="0"/>
                <a:ea typeface="汉仪旗黑-85S" charset="0"/>
                <a:cs typeface="汉仪旗黑-85S" charset="0"/>
              </a:rPr>
              <a:t>       在项目的推进过程中我们小组也会时刻注意是否遵守了相关的法律法规</a:t>
            </a:r>
            <a:endParaRPr lang="zh-CN" altLang="en-US" sz="1600" b="0" u="none">
              <a:latin typeface="汉仪旗黑-85S" charset="0"/>
              <a:ea typeface="汉仪旗黑-85S" charset="0"/>
              <a:cs typeface="汉仪旗黑-85S" charset="0"/>
            </a:endParaRPr>
          </a:p>
        </p:txBody>
      </p:sp>
      <p:pic>
        <p:nvPicPr>
          <p:cNvPr id="5" name="图片 4" descr="upload_post_object_v2_763946747"/>
          <p:cNvPicPr>
            <a:picLocks noChangeAspect="1"/>
          </p:cNvPicPr>
          <p:nvPr/>
        </p:nvPicPr>
        <p:blipFill>
          <a:blip r:embed="rId1"/>
          <a:stretch>
            <a:fillRect/>
          </a:stretch>
        </p:blipFill>
        <p:spPr>
          <a:xfrm>
            <a:off x="336742" y="3050869"/>
            <a:ext cx="2104869" cy="2946817"/>
          </a:xfrm>
          <a:prstGeom prst="rect">
            <a:avLst/>
          </a:prstGeom>
        </p:spPr>
      </p:pic>
      <p:pic>
        <p:nvPicPr>
          <p:cNvPr id="6" name="图片 5" descr="upload_post_object_v2_009129502"/>
          <p:cNvPicPr>
            <a:picLocks noChangeAspect="1"/>
          </p:cNvPicPr>
          <p:nvPr/>
        </p:nvPicPr>
        <p:blipFill>
          <a:blip r:embed="rId2"/>
          <a:stretch>
            <a:fillRect/>
          </a:stretch>
        </p:blipFill>
        <p:spPr>
          <a:xfrm>
            <a:off x="3377366" y="3050869"/>
            <a:ext cx="1971603" cy="2901181"/>
          </a:xfrm>
          <a:prstGeom prst="rect">
            <a:avLst/>
          </a:prstGeom>
        </p:spPr>
      </p:pic>
      <p:sp>
        <p:nvSpPr>
          <p:cNvPr id="8" name="文本框 7"/>
          <p:cNvSpPr txBox="1"/>
          <p:nvPr userDrawn="1"/>
        </p:nvSpPr>
        <p:spPr>
          <a:xfrm>
            <a:off x="7367369" y="3958955"/>
            <a:ext cx="4459343" cy="1130644"/>
          </a:xfrm>
          <a:prstGeom prst="rect">
            <a:avLst/>
          </a:prstGeom>
        </p:spPr>
        <p:txBody>
          <a:bodyPr wrap="square" rtlCol="0">
            <a:noAutofit/>
          </a:bodyPr>
          <a:p>
            <a:r>
              <a:rPr lang="zh-CN" altLang="en-US"/>
              <a:t>（可参考《计算机软件保护条例》以及《中华人民共和国著作权法》）</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userDrawn="1"/>
        </p:nvSpPr>
        <p:spPr>
          <a:xfrm>
            <a:off x="1132358" y="725069"/>
            <a:ext cx="8520655" cy="2306955"/>
          </a:xfrm>
          <a:prstGeom prst="rect">
            <a:avLst/>
          </a:prstGeom>
        </p:spPr>
        <p:txBody>
          <a:bodyPr wrap="square" rtlCol="0">
            <a:spAutoFit/>
          </a:bodyPr>
          <a:p>
            <a:r>
              <a:rPr lang="zh-CN" altLang="en-US"/>
              <a:t>分工：</a:t>
            </a:r>
            <a:endParaRPr lang="zh-CN" altLang="en-US"/>
          </a:p>
          <a:p>
            <a:r>
              <a:rPr lang="zh-CN" altLang="en-US">
                <a:solidFill>
                  <a:schemeClr val="tx1"/>
                </a:solidFill>
              </a:rPr>
              <a:t>张津衔同学构建了</a:t>
            </a:r>
            <a:r>
              <a:rPr lang="en-US" altLang="zh-CN">
                <a:solidFill>
                  <a:schemeClr val="tx1"/>
                </a:solidFill>
              </a:rPr>
              <a:t>PPT</a:t>
            </a:r>
            <a:r>
              <a:rPr lang="zh-CN" altLang="en-US">
                <a:solidFill>
                  <a:schemeClr val="tx1"/>
                </a:solidFill>
              </a:rPr>
              <a:t>基本的框架并且填充了少量内容</a:t>
            </a:r>
            <a:endParaRPr lang="zh-CN" altLang="en-US">
              <a:solidFill>
                <a:schemeClr val="tx1"/>
              </a:solidFill>
            </a:endParaRPr>
          </a:p>
          <a:p>
            <a:r>
              <a:rPr lang="zh-CN" altLang="en-US">
                <a:solidFill>
                  <a:schemeClr val="tx1"/>
                </a:solidFill>
              </a:rPr>
              <a:t>沈浩一同学完成了</a:t>
            </a:r>
            <a:r>
              <a:rPr lang="en-US" altLang="zh-CN">
                <a:solidFill>
                  <a:schemeClr val="tx1"/>
                </a:solidFill>
              </a:rPr>
              <a:t>PPT</a:t>
            </a:r>
            <a:r>
              <a:rPr lang="zh-CN" altLang="en-US">
                <a:solidFill>
                  <a:schemeClr val="tx1"/>
                </a:solidFill>
              </a:rPr>
              <a:t>的大部分内容排版与填充</a:t>
            </a:r>
            <a:endParaRPr lang="zh-CN" altLang="en-US">
              <a:solidFill>
                <a:schemeClr val="tx1"/>
              </a:solidFill>
            </a:endParaRPr>
          </a:p>
          <a:p>
            <a:r>
              <a:rPr lang="zh-CN" altLang="en-US">
                <a:solidFill>
                  <a:schemeClr val="tx1"/>
                </a:solidFill>
              </a:rPr>
              <a:t>石武杰同学提交了大量建议并提供了思路</a:t>
            </a:r>
            <a:endParaRPr lang="zh-CN" altLang="en-US">
              <a:solidFill>
                <a:schemeClr val="tx1"/>
              </a:solidFill>
            </a:endParaRPr>
          </a:p>
          <a:p>
            <a:r>
              <a:rPr lang="zh-CN" altLang="en-US">
                <a:solidFill>
                  <a:schemeClr val="tx1"/>
                </a:solidFill>
              </a:rPr>
              <a:t>评分：</a:t>
            </a:r>
            <a:endParaRPr lang="zh-CN" altLang="en-US">
              <a:solidFill>
                <a:schemeClr val="tx1"/>
              </a:solidFill>
            </a:endParaRPr>
          </a:p>
          <a:p>
            <a:r>
              <a:rPr lang="zh-CN" altLang="en-US">
                <a:solidFill>
                  <a:schemeClr val="tx1"/>
                </a:solidFill>
              </a:rPr>
              <a:t>张津衔</a:t>
            </a:r>
            <a:r>
              <a:rPr lang="en-US" altLang="zh-CN">
                <a:solidFill>
                  <a:schemeClr val="tx1"/>
                </a:solidFill>
              </a:rPr>
              <a:t>90</a:t>
            </a:r>
            <a:endParaRPr lang="en-US" altLang="zh-CN">
              <a:solidFill>
                <a:schemeClr val="tx1"/>
              </a:solidFill>
            </a:endParaRPr>
          </a:p>
          <a:p>
            <a:r>
              <a:rPr lang="zh-CN" altLang="en-US">
                <a:solidFill>
                  <a:schemeClr val="tx1"/>
                </a:solidFill>
              </a:rPr>
              <a:t>沈浩一</a:t>
            </a:r>
            <a:r>
              <a:rPr lang="en-US" altLang="zh-CN">
                <a:solidFill>
                  <a:schemeClr val="tx1"/>
                </a:solidFill>
              </a:rPr>
              <a:t>95</a:t>
            </a:r>
            <a:endParaRPr lang="en-US" altLang="zh-CN">
              <a:solidFill>
                <a:schemeClr val="tx1"/>
              </a:solidFill>
            </a:endParaRPr>
          </a:p>
          <a:p>
            <a:r>
              <a:rPr lang="zh-CN" altLang="en-US">
                <a:solidFill>
                  <a:schemeClr val="tx1"/>
                </a:solidFill>
              </a:rPr>
              <a:t>石武杰</a:t>
            </a:r>
            <a:r>
              <a:rPr lang="en-US" altLang="zh-CN">
                <a:solidFill>
                  <a:schemeClr val="tx1"/>
                </a:solidFill>
              </a:rPr>
              <a:t>88</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flipV="1">
            <a:off x="6684963" y="2720658"/>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idx="13"/>
            <p:custDataLst>
              <p:tags r:id="rId2"/>
            </p:custDataLst>
          </p:nvPr>
        </p:nvSpPr>
        <p:spPr/>
        <p:txBody>
          <a:bodyPr wrap="square">
            <a:normAutofit/>
          </a:bodyPr>
          <a:lstStyle/>
          <a:p>
            <a:r>
              <a:rPr lang="zh-CN" altLang="en-US">
                <a:solidFill>
                  <a:schemeClr val="tx1"/>
                </a:solidFill>
              </a:rPr>
              <a:t>谢谢观看</a:t>
            </a:r>
            <a:endParaRPr lang="zh-CN" altLang="en-US">
              <a:solidFill>
                <a:schemeClr val="tx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1697989" y="659828"/>
            <a:ext cx="4732020" cy="737235"/>
          </a:xfrm>
          <a:prstGeom prst="rect">
            <a:avLst/>
          </a:prstGeom>
          <a:noFill/>
        </p:spPr>
        <p:txBody>
          <a:bodyPr wrap="square" lIns="91440" tIns="45720" rIns="91440" bIns="45720" anchor="ctr">
            <a:normAutofit/>
          </a:bodyPr>
          <a:lstStyle/>
          <a:p>
            <a:pPr>
              <a:lnSpc>
                <a:spcPct val="120000"/>
              </a:lnSpc>
            </a:pPr>
            <a:r>
              <a:rPr lang="zh-CN" altLang="en-US" sz="3600" spc="600">
                <a:solidFill>
                  <a:schemeClr val="accent1"/>
                </a:solidFill>
                <a:uFillTx/>
                <a:latin typeface="Arial" panose="020B0604020202020204" pitchFamily="34" charset="0"/>
                <a:ea typeface="汉仪旗黑-85S" panose="00020600040101010101" pitchFamily="18" charset="-122"/>
                <a:sym typeface="Arial" panose="020B0604020202020204" pitchFamily="34" charset="0"/>
              </a:rPr>
              <a:t>目录/CONTENTS</a:t>
            </a:r>
            <a:endParaRPr lang="zh-CN" altLang="en-US" sz="3600" spc="600">
              <a:solidFill>
                <a:schemeClr val="accent1"/>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17" name="矩形 16"/>
          <p:cNvSpPr/>
          <p:nvPr>
            <p:custDataLst>
              <p:tags r:id="rId2"/>
            </p:custDataLst>
          </p:nvPr>
        </p:nvSpPr>
        <p:spPr>
          <a:xfrm>
            <a:off x="2428676" y="2715640"/>
            <a:ext cx="39370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PA_淘宝网chenying0907出品 962"/>
          <p:cNvSpPr/>
          <p:nvPr>
            <p:custDataLst>
              <p:tags r:id="rId3"/>
            </p:custDataLst>
          </p:nvPr>
        </p:nvSpPr>
        <p:spPr>
          <a:xfrm>
            <a:off x="2228651" y="2150490"/>
            <a:ext cx="793750" cy="477520"/>
          </a:xfrm>
          <a:prstGeom prst="rect">
            <a:avLst/>
          </a:prstGeom>
          <a:ln w="12700">
            <a:miter lim="400000"/>
          </a:ln>
        </p:spPr>
        <p:txBody>
          <a:bodyPr wrap="square" lIns="91440" tIns="45720" rIns="91440" bIns="45720" anchor="ctr">
            <a:normAutofit fontScale="72500"/>
          </a:bodyPr>
          <a:lstStyle/>
          <a:p>
            <a:pPr algn="ctr">
              <a:lnSpc>
                <a:spcPct val="140000"/>
              </a:lnSpc>
            </a:pPr>
            <a:r>
              <a:rPr lang="zh-CN" altLang="en-US" sz="2400" spc="150"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前提</a:t>
            </a:r>
            <a:endParaRPr lang="en-US" altLang="zh-CN" sz="2400" spc="150"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5" name="矩形 24"/>
          <p:cNvSpPr/>
          <p:nvPr>
            <p:custDataLst>
              <p:tags r:id="rId4"/>
            </p:custDataLst>
          </p:nvPr>
        </p:nvSpPr>
        <p:spPr>
          <a:xfrm>
            <a:off x="5305623" y="2715640"/>
            <a:ext cx="39370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PA_淘宝网chenying0907出品 962"/>
          <p:cNvSpPr/>
          <p:nvPr>
            <p:custDataLst>
              <p:tags r:id="rId5"/>
            </p:custDataLst>
          </p:nvPr>
        </p:nvSpPr>
        <p:spPr>
          <a:xfrm>
            <a:off x="4998825" y="2150442"/>
            <a:ext cx="1007287" cy="477520"/>
          </a:xfrm>
          <a:prstGeom prst="rect">
            <a:avLst/>
          </a:prstGeom>
          <a:ln w="12700">
            <a:miter lim="400000"/>
          </a:ln>
        </p:spPr>
        <p:txBody>
          <a:bodyPr wrap="square" lIns="91440" tIns="45720" rIns="91440" bIns="45720" anchor="ctr">
            <a:normAutofit fontScale="72500"/>
          </a:bodyPr>
          <a:lstStyle/>
          <a:p>
            <a:pPr algn="ctr">
              <a:lnSpc>
                <a:spcPct val="140000"/>
              </a:lnSpc>
            </a:pPr>
            <a:r>
              <a:rPr lang="zh-CN" altLang="en-US" sz="2400" spc="150" dirty="0">
                <a:solidFill>
                  <a:schemeClr val="accent2"/>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方案</a:t>
            </a:r>
            <a:endParaRPr lang="en-US" altLang="zh-CN" sz="2400" spc="150" dirty="0">
              <a:solidFill>
                <a:schemeClr val="accent2"/>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2" name="矩形 21"/>
          <p:cNvSpPr/>
          <p:nvPr>
            <p:custDataLst>
              <p:tags r:id="rId6"/>
            </p:custDataLst>
          </p:nvPr>
        </p:nvSpPr>
        <p:spPr>
          <a:xfrm>
            <a:off x="2428676" y="4932743"/>
            <a:ext cx="393700" cy="457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矩形 27"/>
          <p:cNvSpPr/>
          <p:nvPr>
            <p:custDataLst>
              <p:tags r:id="rId7"/>
            </p:custDataLst>
          </p:nvPr>
        </p:nvSpPr>
        <p:spPr>
          <a:xfrm>
            <a:off x="5305623" y="4932743"/>
            <a:ext cx="393700" cy="45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40000"/>
              </a:lnSpc>
            </a:pPr>
            <a:endParaRPr lang="zh-CN" altLang="en-US">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2" name="PA_淘宝网chenying0907出品 962"/>
          <p:cNvSpPr/>
          <p:nvPr>
            <p:custDataLst>
              <p:tags r:id="rId8"/>
            </p:custDataLst>
          </p:nvPr>
        </p:nvSpPr>
        <p:spPr>
          <a:xfrm>
            <a:off x="2228697" y="4321945"/>
            <a:ext cx="944482" cy="558125"/>
          </a:xfrm>
          <a:prstGeom prst="rect">
            <a:avLst/>
          </a:prstGeom>
          <a:ln w="12700">
            <a:miter lim="400000"/>
          </a:ln>
        </p:spPr>
        <p:txBody>
          <a:bodyPr wrap="square" lIns="91440" tIns="45720" rIns="91440" bIns="45720" anchor="ctr">
            <a:noAutofit/>
          </a:bodyPr>
          <a:lstStyle/>
          <a:p>
            <a:pPr algn="ctr">
              <a:lnSpc>
                <a:spcPct val="140000"/>
              </a:lnSpc>
            </a:pPr>
            <a:r>
              <a:rPr lang="zh-CN" altLang="en-US" sz="1700" spc="150" dirty="0">
                <a:solidFill>
                  <a:schemeClr val="accent3"/>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可行性分析</a:t>
            </a:r>
            <a:endParaRPr lang="en-US" altLang="zh-CN" sz="1700" spc="150" dirty="0">
              <a:solidFill>
                <a:schemeClr val="accent3"/>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3" name="PA_淘宝网chenying0907出品 962"/>
          <p:cNvSpPr/>
          <p:nvPr>
            <p:custDataLst>
              <p:tags r:id="rId9"/>
            </p:custDataLst>
          </p:nvPr>
        </p:nvSpPr>
        <p:spPr>
          <a:xfrm>
            <a:off x="5105598" y="4419663"/>
            <a:ext cx="793750" cy="460375"/>
          </a:xfrm>
          <a:prstGeom prst="rect">
            <a:avLst/>
          </a:prstGeom>
          <a:ln w="12700">
            <a:miter lim="400000"/>
          </a:ln>
        </p:spPr>
        <p:txBody>
          <a:bodyPr wrap="square" lIns="91440" tIns="45720" rIns="91440" bIns="45720" anchor="ctr">
            <a:normAutofit fontScale="60000" lnSpcReduction="20000"/>
          </a:bodyPr>
          <a:lstStyle/>
          <a:p>
            <a:pPr algn="ctr">
              <a:lnSpc>
                <a:spcPct val="140000"/>
              </a:lnSpc>
            </a:pPr>
            <a:r>
              <a:rPr lang="zh-CN" altLang="en-US" sz="3200" spc="150" dirty="0">
                <a:solidFill>
                  <a:schemeClr val="accent4"/>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其他</a:t>
            </a:r>
            <a:endParaRPr lang="en-US" altLang="zh-CN" sz="3200" spc="150" dirty="0">
              <a:solidFill>
                <a:schemeClr val="accent4"/>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4"/>
          </p:nvPr>
        </p:nvSpPr>
        <p:spPr>
          <a:xfrm>
            <a:off x="1096700" y="455272"/>
            <a:ext cx="1067550" cy="951433"/>
          </a:xfrm>
        </p:spPr>
        <p:txBody>
          <a:bodyPr>
            <a:normAutofit fontScale="90000"/>
          </a:bodyPr>
          <a:p>
            <a:r>
              <a:rPr lang="zh-CN" altLang="en-US"/>
              <a:t>前提</a:t>
            </a:r>
            <a:br>
              <a:rPr lang="zh-CN" altLang="en-US">
                <a:solidFill>
                  <a:schemeClr val="tx1"/>
                </a:solidFill>
                <a:uFillTx/>
                <a:ea typeface="汉仪旗黑-85S" charset="0"/>
              </a:rPr>
            </a:br>
            <a:endParaRPr lang="zh-CN" altLang="en-US"/>
          </a:p>
        </p:txBody>
      </p:sp>
      <p:sp>
        <p:nvSpPr>
          <p:cNvPr id="3" name="副标题 2"/>
          <p:cNvSpPr>
            <a:spLocks noGrp="1"/>
          </p:cNvSpPr>
          <p:nvPr>
            <p:ph type="subTitle" idx="13"/>
          </p:nvPr>
        </p:nvSpPr>
        <p:spPr>
          <a:xfrm>
            <a:off x="5232658" y="1406705"/>
            <a:ext cx="5438775" cy="1067435"/>
          </a:xfrm>
        </p:spPr>
        <p:txBody>
          <a:bodyPr>
            <a:noAutofit/>
          </a:bodyPr>
          <a:p>
            <a:pPr algn="l"/>
            <a:r>
              <a:rPr lang="zh-CN" b="0" u="none">
                <a:latin typeface="汉仪旗黑-85S" charset="0"/>
                <a:ea typeface="汉仪旗黑-85S" charset="0"/>
                <a:cs typeface="汉仪旗黑-85S" charset="0"/>
              </a:rPr>
              <a:t>实现单人闯关，无尽以及多人联机闯关，无尽的游戏模式。同时游戏内拥有不同的道具以及各种不同的敌人，与敌人对战时有着各种不同的交互效果。</a:t>
            </a:r>
            <a:endParaRPr lang="zh-CN" altLang="en-US" b="0" u="none">
              <a:latin typeface="汉仪旗黑-85S" charset="0"/>
              <a:ea typeface="汉仪旗黑-85S" charset="0"/>
              <a:cs typeface="汉仪旗黑-85S" charset="0"/>
            </a:endParaRPr>
          </a:p>
        </p:txBody>
      </p:sp>
      <p:sp>
        <p:nvSpPr>
          <p:cNvPr id="4" name="文本框 3"/>
          <p:cNvSpPr txBox="1"/>
          <p:nvPr userDrawn="1"/>
        </p:nvSpPr>
        <p:spPr>
          <a:xfrm>
            <a:off x="1096700" y="1406705"/>
            <a:ext cx="2474515" cy="521970"/>
          </a:xfrm>
          <a:prstGeom prst="rect">
            <a:avLst/>
          </a:prstGeom>
        </p:spPr>
        <p:txBody>
          <a:bodyPr wrap="square" rtlCol="0">
            <a:noAutofit/>
          </a:bodyPr>
          <a:p>
            <a:r>
              <a:rPr lang="zh-CN" altLang="en-US" sz="2800" spc="400">
                <a:uFillTx/>
                <a:latin typeface="Arial" panose="020B0604020202020204" pitchFamily="34" charset="0"/>
                <a:ea typeface="汉仪旗黑-85S" panose="00020600040101010101" pitchFamily="18" charset="-122"/>
                <a:cs typeface="+mj-cs"/>
                <a:sym typeface="+mn-ea"/>
              </a:rPr>
              <a:t>项目的要求：</a:t>
            </a:r>
            <a:endParaRPr lang="zh-CN" altLang="en-US" sz="2400" spc="400">
              <a:uFillTx/>
              <a:latin typeface="Arial" panose="020B0604020202020204" pitchFamily="34" charset="0"/>
              <a:ea typeface="汉仪旗黑-85S" panose="00020600040101010101" pitchFamily="18" charset="-122"/>
              <a:cs typeface="+mj-cs"/>
              <a:sym typeface="+mn-ea"/>
            </a:endParaRPr>
          </a:p>
        </p:txBody>
      </p:sp>
      <p:sp>
        <p:nvSpPr>
          <p:cNvPr id="5" name="文本框 4"/>
          <p:cNvSpPr txBox="1"/>
          <p:nvPr userDrawn="1"/>
        </p:nvSpPr>
        <p:spPr>
          <a:xfrm>
            <a:off x="1096700" y="3244875"/>
            <a:ext cx="2474515" cy="606959"/>
          </a:xfrm>
          <a:prstGeom prst="rect">
            <a:avLst/>
          </a:prstGeom>
        </p:spPr>
        <p:txBody>
          <a:bodyPr wrap="square" rtlCol="0">
            <a:noAutofit/>
          </a:bodyPr>
          <a:p>
            <a:endParaRPr lang="zh-CN" altLang="en-US"/>
          </a:p>
        </p:txBody>
      </p:sp>
      <p:sp>
        <p:nvSpPr>
          <p:cNvPr id="7" name="文本框 6"/>
          <p:cNvSpPr txBox="1"/>
          <p:nvPr userDrawn="1"/>
        </p:nvSpPr>
        <p:spPr>
          <a:xfrm>
            <a:off x="1096700" y="4153292"/>
            <a:ext cx="2474515" cy="521970"/>
          </a:xfrm>
          <a:prstGeom prst="rect">
            <a:avLst/>
          </a:prstGeom>
        </p:spPr>
        <p:txBody>
          <a:bodyPr wrap="square" rtlCol="0">
            <a:noAutofit/>
          </a:bodyPr>
          <a:p>
            <a:r>
              <a:rPr lang="zh-CN" altLang="en-US" sz="2800" spc="400">
                <a:uFillTx/>
                <a:latin typeface="Arial" panose="020B0604020202020204" pitchFamily="34" charset="0"/>
                <a:ea typeface="汉仪旗黑-85S" panose="00020600040101010101" pitchFamily="18" charset="-122"/>
                <a:cs typeface="+mj-cs"/>
                <a:sym typeface="+mn-ea"/>
              </a:rPr>
              <a:t>项目的目标：</a:t>
            </a:r>
            <a:endParaRPr lang="zh-CN" altLang="en-US" sz="2400" spc="400">
              <a:uFillTx/>
              <a:latin typeface="Arial" panose="020B0604020202020204" pitchFamily="34" charset="0"/>
              <a:ea typeface="汉仪旗黑-85S" panose="00020600040101010101" pitchFamily="18" charset="-122"/>
              <a:cs typeface="+mj-cs"/>
              <a:sym typeface="+mn-ea"/>
            </a:endParaRPr>
          </a:p>
        </p:txBody>
      </p:sp>
      <p:sp>
        <p:nvSpPr>
          <p:cNvPr id="9" name="副标题 2"/>
          <p:cNvSpPr>
            <a:spLocks noGrp="1"/>
          </p:cNvSpPr>
          <p:nvPr/>
        </p:nvSpPr>
        <p:spPr>
          <a:xfrm>
            <a:off x="5232658" y="3851828"/>
            <a:ext cx="5677434" cy="1758290"/>
          </a:xfrm>
          <a:prstGeom prst="rect">
            <a:avLst/>
          </a:prstGeom>
        </p:spPr>
        <p:txBody>
          <a:bodyPr vert="horz" wrap="square" lIns="0" tIns="0" rIns="0" bIns="0" rtlCol="0" anchor="t" anchorCtr="0">
            <a:no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9pPr>
          </a:lstStyle>
          <a:p>
            <a:pPr algn="l"/>
            <a:endParaRPr lang="zh-CN">
              <a:latin typeface="汉仪旗黑-85S" charset="0"/>
              <a:ea typeface="汉仪旗黑-85S" charset="0"/>
              <a:cs typeface="汉仪旗黑-85S" charset="0"/>
              <a:sym typeface="+mn-ea"/>
            </a:endParaRPr>
          </a:p>
          <a:p>
            <a:pPr algn="l"/>
            <a:r>
              <a:rPr lang="zh-CN" b="0" u="none">
                <a:latin typeface="汉仪旗黑-85S" charset="0"/>
                <a:ea typeface="汉仪旗黑-85S" charset="0"/>
                <a:cs typeface="汉仪旗黑-85S" charset="0"/>
              </a:rPr>
              <a:t>游戏能够正常、稳定地运行，实现联机功能，并在多数环境下均能够运行</a:t>
            </a:r>
            <a:r>
              <a:rPr lang="zh-CN" altLang="en-US" b="0" u="none">
                <a:latin typeface="汉仪旗黑-85S" charset="0"/>
                <a:ea typeface="汉仪旗黑-85S" charset="0"/>
                <a:cs typeface="汉仪旗黑-85S" charset="0"/>
              </a:rPr>
              <a:t>。</a:t>
            </a:r>
            <a:endParaRPr lang="zh-CN" altLang="en-US" b="0" u="none">
              <a:latin typeface="汉仪旗黑-85S" charset="0"/>
              <a:ea typeface="汉仪旗黑-85S" charset="0"/>
              <a:cs typeface="汉仪旗黑-85S" charset="0"/>
            </a:endParaRPr>
          </a:p>
          <a:p>
            <a:pPr algn="l"/>
            <a:r>
              <a:rPr lang="zh-CN" b="0" u="none">
                <a:latin typeface="汉仪旗黑-85S" charset="0"/>
                <a:ea typeface="汉仪旗黑-85S" charset="0"/>
                <a:cs typeface="汉仪旗黑-85S" charset="0"/>
              </a:rPr>
              <a:t>项目如期完成。</a:t>
            </a:r>
            <a:endParaRPr lang="zh-CN" b="0" u="none">
              <a:latin typeface="汉仪旗黑-85S" charset="0"/>
              <a:ea typeface="汉仪旗黑-85S" charset="0"/>
              <a:cs typeface="汉仪旗黑-85S" charset="0"/>
            </a:endParaRPr>
          </a:p>
          <a:p>
            <a:pPr algn="l"/>
            <a:r>
              <a:rPr lang="zh-CN" b="0" u="none">
                <a:latin typeface="汉仪旗黑-85S" charset="0"/>
                <a:ea typeface="汉仪旗黑-85S" charset="0"/>
                <a:cs typeface="汉仪旗黑-85S" charset="0"/>
              </a:rPr>
              <a:t>推广给同学游玩，得到他们的游玩兴趣与认可。</a:t>
            </a:r>
            <a:endParaRPr lang="zh-CN" altLang="en-US" b="0" u="none">
              <a:latin typeface="汉仪旗黑-85S" charset="0"/>
              <a:ea typeface="汉仪旗黑-85S" charset="0"/>
              <a:cs typeface="汉仪旗黑-85S"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4"/>
          </p:nvPr>
        </p:nvSpPr>
        <p:spPr>
          <a:xfrm>
            <a:off x="618550" y="443028"/>
            <a:ext cx="6560130" cy="714375"/>
          </a:xfrm>
        </p:spPr>
        <p:txBody>
          <a:bodyPr>
            <a:normAutofit/>
          </a:bodyPr>
          <a:p>
            <a:r>
              <a:rPr lang="zh-CN" altLang="en-US"/>
              <a:t>项目的环境，条件，限制</a:t>
            </a:r>
            <a:endParaRPr lang="zh-CN" altLang="en-US"/>
          </a:p>
        </p:txBody>
      </p:sp>
      <p:sp>
        <p:nvSpPr>
          <p:cNvPr id="4" name="副标题 3"/>
          <p:cNvSpPr/>
          <p:nvPr>
            <p:ph type="subTitle" idx="13"/>
          </p:nvPr>
        </p:nvSpPr>
        <p:spPr>
          <a:xfrm>
            <a:off x="618571" y="1717570"/>
            <a:ext cx="5438775" cy="1980166"/>
          </a:xfrm>
        </p:spPr>
        <p:txBody>
          <a:bodyPr>
            <a:noAutofit/>
          </a:bodyPr>
          <a:p>
            <a:pPr algn="l"/>
            <a:r>
              <a:rPr lang="zh-CN" b="0" u="none">
                <a:latin typeface="汉仪旗黑-85S" charset="0"/>
                <a:ea typeface="汉仪旗黑-85S" charset="0"/>
                <a:cs typeface="汉仪旗黑-85S" charset="0"/>
              </a:rPr>
              <a:t>环境：</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1.</a:t>
            </a:r>
            <a:r>
              <a:rPr lang="zh-CN" b="0" u="none">
                <a:latin typeface="汉仪旗黑-85S" charset="0"/>
                <a:ea typeface="汉仪旗黑-85S" charset="0"/>
                <a:cs typeface="汉仪旗黑-85S" charset="0"/>
              </a:rPr>
              <a:t>资金：有限</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2.</a:t>
            </a:r>
            <a:r>
              <a:rPr lang="zh-CN" b="0" u="none">
                <a:latin typeface="汉仪旗黑-85S" charset="0"/>
                <a:ea typeface="汉仪旗黑-85S" charset="0"/>
                <a:cs typeface="汉仪旗黑-85S" charset="0"/>
              </a:rPr>
              <a:t>可利用资源：学校图书馆，中国知网，</a:t>
            </a:r>
            <a:r>
              <a:rPr lang="en-US" b="0" u="none">
                <a:latin typeface="汉仪旗黑-85S" charset="0"/>
                <a:ea typeface="汉仪旗黑-85S" charset="0"/>
                <a:cs typeface="汉仪旗黑-85S" charset="0"/>
              </a:rPr>
              <a:t>jetbrains</a:t>
            </a:r>
            <a:r>
              <a:rPr lang="zh-CN" b="0" u="none">
                <a:latin typeface="汉仪旗黑-85S" charset="0"/>
                <a:ea typeface="汉仪旗黑-85S" charset="0"/>
                <a:cs typeface="汉仪旗黑-85S" charset="0"/>
              </a:rPr>
              <a:t>系列软件（可申请免费使用），老师的指导</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3. </a:t>
            </a:r>
            <a:r>
              <a:rPr lang="zh-CN" b="0" u="none">
                <a:latin typeface="汉仪旗黑-85S" charset="0"/>
                <a:ea typeface="汉仪旗黑-85S" charset="0"/>
                <a:cs typeface="汉仪旗黑-85S" charset="0"/>
              </a:rPr>
              <a:t>学习，开发场所：学校自习室，图书馆</a:t>
            </a:r>
            <a:endParaRPr lang="zh-CN" altLang="en-US" b="0" u="none">
              <a:latin typeface="汉仪旗黑-85S" charset="0"/>
              <a:ea typeface="汉仪旗黑-85S" charset="0"/>
              <a:cs typeface="汉仪旗黑-85S" charset="0"/>
            </a:endParaRPr>
          </a:p>
        </p:txBody>
      </p:sp>
      <p:sp>
        <p:nvSpPr>
          <p:cNvPr id="5" name="副标题 3"/>
          <p:cNvSpPr/>
          <p:nvPr/>
        </p:nvSpPr>
        <p:spPr>
          <a:xfrm>
            <a:off x="618571" y="4009046"/>
            <a:ext cx="5438775" cy="1980166"/>
          </a:xfrm>
          <a:prstGeom prst="rect">
            <a:avLst/>
          </a:prstGeom>
        </p:spPr>
        <p:txBody>
          <a:bodyPr vert="horz" wrap="square" lIns="0" tIns="0" rIns="0" bIns="0" rtlCol="0" anchor="t" anchorCtr="0">
            <a:no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9pPr>
          </a:lstStyle>
          <a:p>
            <a:pPr algn="l"/>
            <a:r>
              <a:rPr lang="zh-CN" b="0" u="none">
                <a:latin typeface="汉仪旗黑-85S" charset="0"/>
                <a:ea typeface="汉仪旗黑-85S" charset="0"/>
                <a:cs typeface="汉仪旗黑-85S" charset="0"/>
              </a:rPr>
              <a:t>条件：</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1.</a:t>
            </a:r>
            <a:r>
              <a:rPr lang="zh-CN" b="0" u="none">
                <a:latin typeface="汉仪旗黑-85S" charset="0"/>
                <a:ea typeface="汉仪旗黑-85S" charset="0"/>
                <a:cs typeface="汉仪旗黑-85S" charset="0"/>
              </a:rPr>
              <a:t>项目周期：</a:t>
            </a:r>
            <a:r>
              <a:rPr lang="en-US" b="0" u="none">
                <a:latin typeface="汉仪旗黑-85S" charset="0"/>
                <a:ea typeface="汉仪旗黑-85S" charset="0"/>
                <a:cs typeface="汉仪旗黑-85S" charset="0"/>
              </a:rPr>
              <a:t>2022/9/12~2023/1/5</a:t>
            </a:r>
            <a:endParaRPr lang="en-US"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2.</a:t>
            </a:r>
            <a:r>
              <a:rPr lang="zh-CN" b="0" u="none">
                <a:latin typeface="汉仪旗黑-85S" charset="0"/>
                <a:ea typeface="汉仪旗黑-85S" charset="0"/>
                <a:cs typeface="汉仪旗黑-85S" charset="0"/>
              </a:rPr>
              <a:t>人力成本：</a:t>
            </a:r>
            <a:r>
              <a:rPr lang="en-US" b="0" u="none">
                <a:latin typeface="汉仪旗黑-85S" charset="0"/>
                <a:ea typeface="汉仪旗黑-85S" charset="0"/>
                <a:cs typeface="汉仪旗黑-85S" charset="0"/>
              </a:rPr>
              <a:t>3*46*115 = 15870</a:t>
            </a:r>
            <a:r>
              <a:rPr lang="zh-CN" b="0" u="none">
                <a:latin typeface="汉仪旗黑-85S" charset="0"/>
                <a:ea typeface="汉仪旗黑-85S" charset="0"/>
                <a:cs typeface="汉仪旗黑-85S" charset="0"/>
              </a:rPr>
              <a:t>（按照平均每人每天投入一小时计算）</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3. </a:t>
            </a:r>
            <a:r>
              <a:rPr lang="zh-CN" b="0" u="none">
                <a:latin typeface="汉仪旗黑-85S" charset="0"/>
                <a:ea typeface="汉仪旗黑-85S" charset="0"/>
                <a:cs typeface="汉仪旗黑-85S" charset="0"/>
              </a:rPr>
              <a:t>服务器成本：</a:t>
            </a:r>
            <a:r>
              <a:rPr lang="zh-CN" altLang="en-US" b="0" u="none">
                <a:latin typeface="汉仪旗黑-85S" charset="0"/>
                <a:ea typeface="汉仪旗黑-85S" charset="0"/>
                <a:cs typeface="汉仪旗黑-85S" charset="0"/>
              </a:rPr>
              <a:t>一千以下</a:t>
            </a:r>
            <a:endParaRPr lang="zh-CN" altLang="en-US" b="0" u="none">
              <a:latin typeface="汉仪旗黑-85S" charset="0"/>
              <a:ea typeface="汉仪旗黑-85S" charset="0"/>
              <a:cs typeface="汉仪旗黑-85S" charset="0"/>
            </a:endParaRPr>
          </a:p>
        </p:txBody>
      </p:sp>
      <p:sp>
        <p:nvSpPr>
          <p:cNvPr id="6" name="副标题 3"/>
          <p:cNvSpPr/>
          <p:nvPr/>
        </p:nvSpPr>
        <p:spPr>
          <a:xfrm>
            <a:off x="6547932" y="1632555"/>
            <a:ext cx="5438775" cy="1980166"/>
          </a:xfrm>
          <a:prstGeom prst="rect">
            <a:avLst/>
          </a:prstGeom>
        </p:spPr>
        <p:txBody>
          <a:bodyPr vert="horz" wrap="square" lIns="0" tIns="0" rIns="0" bIns="0" rtlCol="0" anchor="t" anchorCtr="0">
            <a:no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9pPr>
          </a:lstStyle>
          <a:p>
            <a:pPr algn="l"/>
            <a:r>
              <a:rPr lang="zh-CN" b="0" u="none">
                <a:latin typeface="汉仪旗黑-85S" charset="0"/>
                <a:ea typeface="汉仪旗黑-85S" charset="0"/>
                <a:cs typeface="汉仪旗黑-85S" charset="0"/>
              </a:rPr>
              <a:t>限制与风险：</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1.</a:t>
            </a:r>
            <a:r>
              <a:rPr lang="zh-CN" b="0" u="none">
                <a:latin typeface="汉仪旗黑-85S" charset="0"/>
                <a:ea typeface="汉仪旗黑-85S" charset="0"/>
                <a:cs typeface="汉仪旗黑-85S" charset="0"/>
              </a:rPr>
              <a:t>技术：由于考虑到联机等技术难度较大，因而技术问题可能成为限制小组项目</a:t>
            </a:r>
            <a:r>
              <a:rPr lang="en-US" b="0" u="none">
                <a:latin typeface="汉仪旗黑-85S" charset="0"/>
                <a:ea typeface="汉仪旗黑-85S" charset="0"/>
                <a:cs typeface="汉仪旗黑-85S" charset="0"/>
              </a:rPr>
              <a:t>	</a:t>
            </a:r>
            <a:r>
              <a:rPr lang="zh-CN" b="0" u="none">
                <a:latin typeface="汉仪旗黑-85S" charset="0"/>
                <a:ea typeface="汉仪旗黑-85S" charset="0"/>
                <a:cs typeface="汉仪旗黑-85S" charset="0"/>
              </a:rPr>
              <a:t>发展的主要原因。</a:t>
            </a:r>
            <a:endParaRPr lang="zh-CN" b="0" u="none">
              <a:latin typeface="汉仪旗黑-85S" charset="0"/>
              <a:ea typeface="汉仪旗黑-85S" charset="0"/>
              <a:cs typeface="汉仪旗黑-85S" charset="0"/>
            </a:endParaRPr>
          </a:p>
          <a:p>
            <a:pPr algn="l"/>
            <a:r>
              <a:rPr lang="en-US" b="0" u="none">
                <a:latin typeface="汉仪旗黑-85S" charset="0"/>
                <a:ea typeface="汉仪旗黑-85S" charset="0"/>
                <a:cs typeface="汉仪旗黑-85S" charset="0"/>
              </a:rPr>
              <a:t>2.   </a:t>
            </a:r>
            <a:r>
              <a:rPr lang="zh-CN" b="0" u="none">
                <a:latin typeface="汉仪旗黑-85S" charset="0"/>
                <a:ea typeface="汉仪旗黑-85S" charset="0"/>
                <a:cs typeface="汉仪旗黑-85S" charset="0"/>
              </a:rPr>
              <a:t>时间限制：其他课程以及各类活动较多，放在小组项目上的时间较少</a:t>
            </a:r>
            <a:endParaRPr lang="zh-CN" altLang="en-US" b="0" u="none">
              <a:latin typeface="汉仪旗黑-85S" charset="0"/>
              <a:ea typeface="汉仪旗黑-85S" charset="0"/>
              <a:cs typeface="汉仪旗黑-85S"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3043" y="623223"/>
            <a:ext cx="2775577" cy="753871"/>
          </a:xfrm>
        </p:spPr>
        <p:txBody>
          <a:bodyPr>
            <a:noAutofit/>
          </a:bodyPr>
          <a:p>
            <a:r>
              <a:rPr lang="zh-CN" altLang="en-US" sz="3200" b="0">
                <a:latin typeface="汉仪旗黑-85S" charset="0"/>
                <a:ea typeface="汉仪旗黑-85S" charset="0"/>
                <a:cs typeface="汉仪旗黑-85S" charset="0"/>
              </a:rPr>
              <a:t>方案的选择</a:t>
            </a:r>
            <a:endParaRPr lang="zh-CN" altLang="en-US" sz="3200" b="0">
              <a:latin typeface="汉仪旗黑-85S" charset="0"/>
              <a:ea typeface="汉仪旗黑-85S" charset="0"/>
              <a:cs typeface="汉仪旗黑-85S" charset="0"/>
            </a:endParaRPr>
          </a:p>
        </p:txBody>
      </p:sp>
      <p:sp>
        <p:nvSpPr>
          <p:cNvPr id="3" name="文本占位符 2"/>
          <p:cNvSpPr>
            <a:spLocks noGrp="1"/>
          </p:cNvSpPr>
          <p:nvPr>
            <p:ph type="body" sz="quarter" idx="13"/>
          </p:nvPr>
        </p:nvSpPr>
        <p:spPr>
          <a:xfrm>
            <a:off x="2177197" y="1804168"/>
            <a:ext cx="7385461" cy="676243"/>
          </a:xfrm>
        </p:spPr>
        <p:txBody>
          <a:bodyPr>
            <a:noAutofit/>
          </a:bodyPr>
          <a:p>
            <a:pPr marL="0" indent="0" algn="l">
              <a:buNone/>
            </a:pPr>
            <a:r>
              <a:rPr lang="zh-CN" sz="2700" u="none">
                <a:latin typeface="汉仪旗黑-85S" charset="0"/>
                <a:ea typeface="汉仪旗黑-85S" charset="0"/>
                <a:cs typeface="汉仪旗黑-85S" charset="0"/>
              </a:rPr>
              <a:t>原有方案的优缺点、局限性及存在的问题</a:t>
            </a:r>
            <a:r>
              <a:rPr lang="zh-CN" altLang="en-US" sz="2700" u="none">
                <a:latin typeface="汉仪旗黑-85S" charset="0"/>
                <a:ea typeface="汉仪旗黑-85S" charset="0"/>
                <a:cs typeface="汉仪旗黑-85S" charset="0"/>
              </a:rPr>
              <a:t>：</a:t>
            </a:r>
            <a:endParaRPr lang="zh-CN" altLang="en-US" sz="2700" u="none">
              <a:latin typeface="汉仪旗黑-85S" charset="0"/>
              <a:ea typeface="汉仪旗黑-85S" charset="0"/>
              <a:cs typeface="汉仪旗黑-85S" charset="0"/>
            </a:endParaRPr>
          </a:p>
        </p:txBody>
      </p:sp>
      <p:sp>
        <p:nvSpPr>
          <p:cNvPr id="4" name="文本框 3"/>
          <p:cNvSpPr txBox="1"/>
          <p:nvPr userDrawn="1"/>
        </p:nvSpPr>
        <p:spPr>
          <a:xfrm>
            <a:off x="2177197" y="2901432"/>
            <a:ext cx="4329777" cy="716896"/>
          </a:xfrm>
          <a:prstGeom prst="rect">
            <a:avLst/>
          </a:prstGeom>
        </p:spPr>
        <p:txBody>
          <a:bodyPr wrap="square" rtlCol="0">
            <a:noAutofit/>
          </a:bodyPr>
          <a:p>
            <a:r>
              <a:rPr lang="zh-CN" altLang="en-US" sz="3200">
                <a:latin typeface="汉仪旗黑-85S" charset="0"/>
                <a:ea typeface="汉仪旗黑-85S" charset="0"/>
                <a:cs typeface="汉仪旗黑-85S" charset="0"/>
              </a:rPr>
              <a:t>·  </a:t>
            </a:r>
            <a:r>
              <a:rPr lang="zh-CN" sz="2400" b="0" u="none">
                <a:latin typeface="汉仪旗黑-85S" charset="0"/>
                <a:ea typeface="汉仪旗黑-85S" charset="0"/>
                <a:cs typeface="汉仪旗黑-85S" charset="0"/>
              </a:rPr>
              <a:t>使用方便，有现成的模板</a:t>
            </a:r>
            <a:endParaRPr lang="zh-CN" altLang="en-US" sz="2400" b="0" u="none">
              <a:latin typeface="汉仪旗黑-85S" charset="0"/>
              <a:ea typeface="汉仪旗黑-85S" charset="0"/>
              <a:cs typeface="汉仪旗黑-85S" charset="0"/>
            </a:endParaRPr>
          </a:p>
        </p:txBody>
      </p:sp>
      <p:sp>
        <p:nvSpPr>
          <p:cNvPr id="5" name="文本框 4"/>
          <p:cNvSpPr txBox="1"/>
          <p:nvPr userDrawn="1"/>
        </p:nvSpPr>
        <p:spPr>
          <a:xfrm>
            <a:off x="2177197" y="4045402"/>
            <a:ext cx="5686364" cy="716896"/>
          </a:xfrm>
          <a:prstGeom prst="rect">
            <a:avLst/>
          </a:prstGeom>
        </p:spPr>
        <p:txBody>
          <a:bodyPr wrap="square" rtlCol="0">
            <a:noAutofit/>
          </a:bodyPr>
          <a:p>
            <a:r>
              <a:rPr lang="zh-CN" altLang="en-US" sz="3200">
                <a:latin typeface="汉仪旗黑-85S" charset="0"/>
                <a:ea typeface="汉仪旗黑-85S" charset="0"/>
                <a:cs typeface="汉仪旗黑-85S" charset="0"/>
              </a:rPr>
              <a:t>·  </a:t>
            </a:r>
            <a:r>
              <a:rPr lang="zh-CN" altLang="en-US" sz="2400" b="0" u="none">
                <a:latin typeface="汉仪旗黑-85S" charset="0"/>
                <a:ea typeface="汉仪旗黑-85S" charset="0"/>
                <a:cs typeface="汉仪旗黑-85S" charset="0"/>
              </a:rPr>
              <a:t>实现难度高，可能出现</a:t>
            </a:r>
            <a:r>
              <a:rPr lang="en-US" altLang="zh-CN" sz="2400" b="0" u="none">
                <a:latin typeface="汉仪旗黑-85S" charset="0"/>
                <a:ea typeface="汉仪旗黑-85S" charset="0"/>
                <a:cs typeface="汉仪旗黑-85S" charset="0"/>
              </a:rPr>
              <a:t>bug</a:t>
            </a:r>
            <a:r>
              <a:rPr lang="zh-CN" altLang="en-US" sz="2400" b="0" u="none">
                <a:latin typeface="汉仪旗黑-85S" charset="0"/>
                <a:ea typeface="汉仪旗黑-85S" charset="0"/>
                <a:cs typeface="汉仪旗黑-85S" charset="0"/>
              </a:rPr>
              <a:t>或无法完成</a:t>
            </a:r>
            <a:endParaRPr lang="zh-CN" altLang="en-US" sz="2400" b="0" u="none">
              <a:latin typeface="汉仪旗黑-85S" charset="0"/>
              <a:ea typeface="汉仪旗黑-85S" charset="0"/>
              <a:cs typeface="汉仪旗黑-85S"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246235"/>
            <a:ext cx="2775577" cy="753871"/>
          </a:xfrm>
        </p:spPr>
        <p:txBody>
          <a:bodyPr>
            <a:noAutofit/>
          </a:bodyPr>
          <a:p>
            <a:r>
              <a:rPr lang="zh-CN" altLang="en-US" sz="3200" b="0">
                <a:latin typeface="汉仪旗黑-85S" charset="0"/>
                <a:ea typeface="汉仪旗黑-85S" charset="0"/>
                <a:cs typeface="汉仪旗黑-85S" charset="0"/>
              </a:rPr>
              <a:t>原有方案：</a:t>
            </a:r>
            <a:endParaRPr lang="zh-CN" altLang="en-US" sz="3200" b="0">
              <a:latin typeface="汉仪旗黑-85S" charset="0"/>
              <a:ea typeface="汉仪旗黑-85S" charset="0"/>
              <a:cs typeface="汉仪旗黑-85S" charset="0"/>
            </a:endParaRPr>
          </a:p>
        </p:txBody>
      </p:sp>
      <p:sp>
        <p:nvSpPr>
          <p:cNvPr id="6" name="文本框 5"/>
          <p:cNvSpPr txBox="1"/>
          <p:nvPr userDrawn="1"/>
        </p:nvSpPr>
        <p:spPr>
          <a:xfrm>
            <a:off x="8243936" y="2704752"/>
            <a:ext cx="3391468" cy="1448545"/>
          </a:xfrm>
          <a:prstGeom prst="rect">
            <a:avLst/>
          </a:prstGeom>
        </p:spPr>
        <p:txBody>
          <a:bodyPr wrap="square" rtlCol="0">
            <a:noAutofit/>
          </a:bodyPr>
          <a:p>
            <a:r>
              <a:rPr lang="zh-CN" altLang="en-US"/>
              <a:t>      原有方案我们计划的更为完善，但因不能确定最后是否能够全部完成而提出简化版的其他方案</a:t>
            </a:r>
            <a:endParaRPr lang="zh-CN" altLang="en-US"/>
          </a:p>
        </p:txBody>
      </p:sp>
      <p:pic>
        <p:nvPicPr>
          <p:cNvPr id="2" name="图片 1" descr="upload_post_object_v2_229514583"/>
          <p:cNvPicPr>
            <a:picLocks noChangeAspect="1"/>
          </p:cNvPicPr>
          <p:nvPr/>
        </p:nvPicPr>
        <p:blipFill>
          <a:blip r:embed="rId1"/>
          <a:stretch>
            <a:fillRect/>
          </a:stretch>
        </p:blipFill>
        <p:spPr>
          <a:xfrm>
            <a:off x="324224" y="979782"/>
            <a:ext cx="5768983" cy="4898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246235"/>
            <a:ext cx="2775577" cy="753871"/>
          </a:xfrm>
        </p:spPr>
        <p:txBody>
          <a:bodyPr>
            <a:noAutofit/>
          </a:bodyPr>
          <a:p>
            <a:r>
              <a:rPr lang="zh-CN" altLang="en-US" sz="3200" b="0">
                <a:latin typeface="汉仪旗黑-85S" charset="0"/>
                <a:ea typeface="汉仪旗黑-85S" charset="0"/>
                <a:cs typeface="汉仪旗黑-85S" charset="0"/>
              </a:rPr>
              <a:t>方案</a:t>
            </a:r>
            <a:r>
              <a:rPr lang="en-US" altLang="zh-CN" sz="3200" b="0">
                <a:latin typeface="汉仪旗黑-85S" charset="0"/>
                <a:ea typeface="汉仪旗黑-85S" charset="0"/>
                <a:cs typeface="汉仪旗黑-85S" charset="0"/>
              </a:rPr>
              <a:t>1</a:t>
            </a:r>
            <a:r>
              <a:rPr lang="zh-CN" altLang="en-US" sz="3200" b="0">
                <a:latin typeface="汉仪旗黑-85S" charset="0"/>
                <a:ea typeface="汉仪旗黑-85S" charset="0"/>
                <a:cs typeface="汉仪旗黑-85S" charset="0"/>
              </a:rPr>
              <a:t>：</a:t>
            </a:r>
            <a:endParaRPr lang="zh-CN" altLang="en-US" sz="3200" b="0">
              <a:latin typeface="汉仪旗黑-85S" charset="0"/>
              <a:ea typeface="汉仪旗黑-85S" charset="0"/>
              <a:cs typeface="汉仪旗黑-85S" charset="0"/>
            </a:endParaRPr>
          </a:p>
        </p:txBody>
      </p:sp>
      <p:pic>
        <p:nvPicPr>
          <p:cNvPr id="5" name="图片 4" descr="upload_post_object_v2_351766314"/>
          <p:cNvPicPr>
            <a:picLocks noChangeAspect="1"/>
          </p:cNvPicPr>
          <p:nvPr/>
        </p:nvPicPr>
        <p:blipFill>
          <a:blip r:embed="rId1"/>
          <a:stretch>
            <a:fillRect/>
          </a:stretch>
        </p:blipFill>
        <p:spPr>
          <a:xfrm>
            <a:off x="1913190" y="1000106"/>
            <a:ext cx="5338421" cy="4857750"/>
          </a:xfrm>
          <a:prstGeom prst="rect">
            <a:avLst/>
          </a:prstGeom>
        </p:spPr>
      </p:pic>
      <p:sp>
        <p:nvSpPr>
          <p:cNvPr id="6" name="文本框 5"/>
          <p:cNvSpPr txBox="1"/>
          <p:nvPr userDrawn="1"/>
        </p:nvSpPr>
        <p:spPr>
          <a:xfrm>
            <a:off x="8243936" y="2704752"/>
            <a:ext cx="3391468" cy="1448545"/>
          </a:xfrm>
          <a:prstGeom prst="rect">
            <a:avLst/>
          </a:prstGeom>
        </p:spPr>
        <p:txBody>
          <a:bodyPr wrap="square" rtlCol="0">
            <a:noAutofit/>
          </a:bodyPr>
          <a:p>
            <a:r>
              <a:rPr lang="zh-CN" altLang="en-US"/>
              <a:t>       在方案一中，我们直接放弃了多人模式，只剩下单人闯关和单人无尽模式</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246235"/>
            <a:ext cx="2775577" cy="753871"/>
          </a:xfrm>
        </p:spPr>
        <p:txBody>
          <a:bodyPr>
            <a:noAutofit/>
          </a:bodyPr>
          <a:p>
            <a:r>
              <a:rPr lang="zh-CN" altLang="en-US" sz="3200" b="0">
                <a:latin typeface="汉仪旗黑-85S" charset="0"/>
                <a:ea typeface="汉仪旗黑-85S" charset="0"/>
                <a:cs typeface="汉仪旗黑-85S" charset="0"/>
              </a:rPr>
              <a:t>方案</a:t>
            </a:r>
            <a:r>
              <a:rPr lang="en-US" altLang="zh-CN" sz="3200" b="0">
                <a:latin typeface="汉仪旗黑-85S" charset="0"/>
                <a:ea typeface="汉仪旗黑-85S" charset="0"/>
                <a:cs typeface="汉仪旗黑-85S" charset="0"/>
              </a:rPr>
              <a:t>2</a:t>
            </a:r>
            <a:r>
              <a:rPr lang="zh-CN" altLang="en-US" sz="3200" b="0">
                <a:latin typeface="汉仪旗黑-85S" charset="0"/>
                <a:ea typeface="汉仪旗黑-85S" charset="0"/>
                <a:cs typeface="汉仪旗黑-85S" charset="0"/>
              </a:rPr>
              <a:t>：</a:t>
            </a:r>
            <a:endParaRPr lang="zh-CN" altLang="en-US" sz="3200" b="0">
              <a:latin typeface="汉仪旗黑-85S" charset="0"/>
              <a:ea typeface="汉仪旗黑-85S" charset="0"/>
              <a:cs typeface="汉仪旗黑-85S" charset="0"/>
            </a:endParaRPr>
          </a:p>
        </p:txBody>
      </p:sp>
      <p:sp>
        <p:nvSpPr>
          <p:cNvPr id="6" name="文本框 5"/>
          <p:cNvSpPr txBox="1"/>
          <p:nvPr userDrawn="1"/>
        </p:nvSpPr>
        <p:spPr>
          <a:xfrm>
            <a:off x="8243936" y="2704752"/>
            <a:ext cx="3391468" cy="1448545"/>
          </a:xfrm>
          <a:prstGeom prst="rect">
            <a:avLst/>
          </a:prstGeom>
        </p:spPr>
        <p:txBody>
          <a:bodyPr wrap="square" rtlCol="0">
            <a:noAutofit/>
          </a:bodyPr>
          <a:p>
            <a:r>
              <a:rPr lang="zh-CN" altLang="en-US"/>
              <a:t>       在方案二中，我们计划使用匹配的模式来实现多人组队游戏，同时单人无法进入游戏</a:t>
            </a:r>
            <a:endParaRPr lang="zh-CN" altLang="en-US"/>
          </a:p>
          <a:p>
            <a:r>
              <a:rPr lang="zh-CN" altLang="en-US">
                <a:solidFill>
                  <a:schemeClr val="tx1"/>
                </a:solidFill>
              </a:rPr>
              <a:t>        方案二与原有方案较为接近</a:t>
            </a:r>
            <a:endParaRPr lang="zh-CN" altLang="en-US"/>
          </a:p>
        </p:txBody>
      </p:sp>
      <p:pic>
        <p:nvPicPr>
          <p:cNvPr id="2" name="图片 1" descr="upload_post_object_v2_796846472"/>
          <p:cNvPicPr>
            <a:picLocks noChangeAspect="1"/>
          </p:cNvPicPr>
          <p:nvPr/>
        </p:nvPicPr>
        <p:blipFill>
          <a:blip r:embed="rId1"/>
          <a:stretch>
            <a:fillRect/>
          </a:stretch>
        </p:blipFill>
        <p:spPr>
          <a:xfrm>
            <a:off x="1793860" y="1000106"/>
            <a:ext cx="4945293" cy="49233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4"/>
          </p:nvPr>
        </p:nvSpPr>
        <p:spPr>
          <a:xfrm>
            <a:off x="534903" y="555760"/>
            <a:ext cx="5438775" cy="714375"/>
          </a:xfrm>
        </p:spPr>
        <p:txBody>
          <a:bodyPr/>
          <a:p>
            <a:r>
              <a:rPr lang="zh-CN" altLang="en-US"/>
              <a:t>最终选取方案准则：</a:t>
            </a:r>
            <a:endParaRPr lang="zh-CN" altLang="en-US"/>
          </a:p>
        </p:txBody>
      </p:sp>
      <p:sp>
        <p:nvSpPr>
          <p:cNvPr id="3" name="副标题 2"/>
          <p:cNvSpPr>
            <a:spLocks noGrp="1"/>
          </p:cNvSpPr>
          <p:nvPr>
            <p:ph type="subTitle" idx="13"/>
          </p:nvPr>
        </p:nvSpPr>
        <p:spPr>
          <a:xfrm>
            <a:off x="534860" y="2039437"/>
            <a:ext cx="5438784" cy="1293533"/>
          </a:xfrm>
        </p:spPr>
        <p:txBody>
          <a:bodyPr>
            <a:noAutofit/>
          </a:bodyPr>
          <a:p>
            <a:pPr algn="l"/>
            <a:r>
              <a:rPr lang="zh-CN" b="0" u="none">
                <a:latin typeface="汉仪旗黑-85S" charset="0"/>
                <a:ea typeface="汉仪旗黑-85S" charset="0"/>
                <a:cs typeface="汉仪旗黑-85S" charset="0"/>
              </a:rPr>
              <a:t>最终方案能够完整，明确地概括整个项目的总体结构框架，能够客观地进行可行性分析并给出一定的解决方案和建议。</a:t>
            </a:r>
            <a:endParaRPr lang="zh-CN" b="0" u="none">
              <a:latin typeface="汉仪旗黑-85S" charset="0"/>
              <a:ea typeface="汉仪旗黑-85S" charset="0"/>
              <a:cs typeface="汉仪旗黑-85S" charset="0"/>
            </a:endParaRPr>
          </a:p>
          <a:p>
            <a:pPr algn="l"/>
            <a:r>
              <a:rPr lang="zh-CN" altLang="en-US">
                <a:solidFill>
                  <a:schemeClr val="tx1"/>
                </a:solidFill>
                <a:uFillTx/>
                <a:latin typeface="汉仪旗黑-85S" charset="0"/>
                <a:ea typeface="汉仪旗黑-85S" charset="0"/>
                <a:cs typeface="汉仪旗黑-85S" charset="0"/>
              </a:rPr>
              <a:t>与其他方案相比更为客观，更具兼容性</a:t>
            </a:r>
            <a:endParaRPr lang="zh-CN" b="0" u="none">
              <a:latin typeface="汉仪旗黑-85S" charset="0"/>
              <a:ea typeface="汉仪旗黑-85S" charset="0"/>
              <a:cs typeface="汉仪旗黑-85S" charset="0"/>
            </a:endParaRPr>
          </a:p>
          <a:p>
            <a:pPr algn="l"/>
            <a:endParaRPr lang="zh-CN" altLang="en-US" b="0" u="none">
              <a:latin typeface="汉仪旗黑-85S" charset="0"/>
              <a:ea typeface="汉仪旗黑-85S" charset="0"/>
              <a:cs typeface="汉仪旗黑-85S" charset="0"/>
            </a:endParaRPr>
          </a:p>
        </p:txBody>
      </p:sp>
      <p:sp>
        <p:nvSpPr>
          <p:cNvPr id="4" name="文本框 3"/>
          <p:cNvSpPr txBox="1"/>
          <p:nvPr userDrawn="1"/>
        </p:nvSpPr>
        <p:spPr>
          <a:xfrm>
            <a:off x="534860" y="4394491"/>
            <a:ext cx="4380466" cy="1176813"/>
          </a:xfrm>
          <a:prstGeom prst="rect">
            <a:avLst/>
          </a:prstGeom>
        </p:spPr>
        <p:txBody>
          <a:bodyPr wrap="square" rtlCol="0">
            <a:noAutofit/>
          </a:bodyPr>
          <a:p>
            <a:r>
              <a:rPr lang="zh-CN" altLang="en-US" sz="1600" spc="200">
                <a:uFillTx/>
                <a:latin typeface="汉仪旗黑-85S" charset="0"/>
                <a:ea typeface="汉仪旗黑-85S" charset="0"/>
                <a:cs typeface="汉仪旗黑-85S" charset="0"/>
                <a:sym typeface="+mn-ea"/>
              </a:rPr>
              <a:t>     在此基础上，我们最终还是选取了原有方案。即保留单人模式的同时开放多人模式，玩家可自由选择</a:t>
            </a:r>
            <a:endParaRPr lang="zh-CN" altLang="en-US" sz="1600" spc="200">
              <a:uFillTx/>
              <a:latin typeface="汉仪旗黑-85S" charset="0"/>
              <a:ea typeface="汉仪旗黑-85S" charset="0"/>
              <a:cs typeface="汉仪旗黑-85S" charset="0"/>
              <a:sym typeface="+mn-ea"/>
            </a:endParaRPr>
          </a:p>
        </p:txBody>
      </p:sp>
      <p:pic>
        <p:nvPicPr>
          <p:cNvPr id="5" name="图片 4" descr="upload_post_object_v2_412935800"/>
          <p:cNvPicPr>
            <a:picLocks noChangeAspect="1"/>
          </p:cNvPicPr>
          <p:nvPr/>
        </p:nvPicPr>
        <p:blipFill>
          <a:blip r:embed="rId1"/>
          <a:stretch>
            <a:fillRect/>
          </a:stretch>
        </p:blipFill>
        <p:spPr>
          <a:xfrm>
            <a:off x="7165199" y="1270130"/>
            <a:ext cx="4656601" cy="395030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EMPLATE_THUMBS_INDEX" val="1、4、7、9、12、17、20、21、22、23、26、29、31、33、35、36、37"/>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610"/>
  <p:tag name="KSO_WM_TEMPLATE_MASTER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6.xml><?xml version="1.0" encoding="utf-8"?>
<p:tagLst xmlns:p="http://schemas.openxmlformats.org/presentationml/2006/main">
  <p:tag name="KSO_WM_TEMPLATE_THUMBS_INDEX" val="1、4、7、9、12、17、20、21、22、23、26、29、31、33、35、36、37"/>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610"/>
  <p:tag name="KSO_WM_TEMPLATE_MASTER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4.xml><?xml version="1.0" encoding="utf-8"?>
<p:tagLst xmlns:p="http://schemas.openxmlformats.org/presentationml/2006/main">
  <p:tag name="KSO_WM_TEMPLATE_THUMBS_INDEX" val="1、4、7、9、12、17、20、21、22、23、26、29、31、33、35、36、37"/>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610"/>
  <p:tag name="KSO_WM_TEMPLATE_MASTER_TYPE" val="1"/>
</p:tagLst>
</file>

<file path=ppt/tags/tag41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1*a*1"/>
  <p:tag name="KSO_WM_TEMPLATE_CATEGORY" val="custom"/>
  <p:tag name="KSO_WM_TEMPLATE_INDEX" val="20204610"/>
  <p:tag name="KSO_WM_UNIT_LAYERLEVEL" val="1"/>
  <p:tag name="KSO_WM_TAG_VERSION" val="1.0"/>
  <p:tag name="KSO_WM_BEAUTIFY_FLAG" val="#wm#"/>
  <p:tag name="KSO_WM_UNIT_PRESET_TEXT" val="商业发布会"/>
</p:tagLst>
</file>

<file path=ppt/tags/tag41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0_1*b*1"/>
  <p:tag name="KSO_WM_TEMPLATE_CATEGORY" val="custom"/>
  <p:tag name="KSO_WM_TEMPLATE_INDEX" val="20204610"/>
  <p:tag name="KSO_WM_UNIT_LAYERLEVEL" val="1"/>
  <p:tag name="KSO_WM_TAG_VERSION" val="1.0"/>
  <p:tag name="KSO_WM_BEAUTIFY_FLAG" val="#wm#"/>
  <p:tag name="KSO_WM_UNIT_PRESET_TEXT" val="汇报人姓名"/>
</p:tagLst>
</file>

<file path=ppt/tags/tag417.xml><?xml version="1.0" encoding="utf-8"?>
<p:tagLst xmlns:p="http://schemas.openxmlformats.org/presentationml/2006/main">
  <p:tag name="KSO_WM_TEMPLATE_THUMBS_INDEX" val="1、4、7、9、12、17、20、21、22、23、26、29、31、33、35、36、37"/>
  <p:tag name="KSO_WM_SLIDE_ID" val="custom2020461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610"/>
  <p:tag name="KSO_WM_SLIDE_LAYOUT" val="a_b"/>
  <p:tag name="KSO_WM_SLIDE_LAYOUT_CNT" val="1_1"/>
</p:tagLst>
</file>

<file path=ppt/tags/tag418.xml><?xml version="1.0" encoding="utf-8"?>
<p:tagLst xmlns:p="http://schemas.openxmlformats.org/presentationml/2006/main">
  <p:tag name="KSO_WM_UNIT_COLOR_SCHEME_SHAPE_ID" val="20"/>
  <p:tag name="KSO_WM_UNIT_COLOR_SCHEME_PARENT_PAGE" val="0_4"/>
  <p:tag name="KSO_WM_UNIT_ISCONTENTSTITLE" val="1"/>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0_4*a*1"/>
  <p:tag name="KSO_WM_TEMPLATE_CATEGORY" val="custom"/>
  <p:tag name="KSO_WM_TEMPLATE_INDEX" val="20204610"/>
  <p:tag name="KSO_WM_UNIT_LAYERLEVEL" val="1"/>
  <p:tag name="KSO_WM_TAG_VERSION" val="1.0"/>
  <p:tag name="KSO_WM_BEAUTIFY_FLAG" val="#wm#"/>
  <p:tag name="KSO_WM_UNIT_PRESET_TEXT" val="目录/CONTENTS"/>
</p:tagLst>
</file>

<file path=ppt/tags/tag419.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610_4*l_h_i*1_1_1"/>
  <p:tag name="KSO_WM_TEMPLATE_CATEGORY" val="custom"/>
  <p:tag name="KSO_WM_TEMPLATE_INDEX" val="20204610"/>
  <p:tag name="KSO_WM_UNIT_LAYERLEVEL" val="1_1_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610_4*l_h_i*1_1_1"/>
  <p:tag name="KSO_WM_TEMPLATE_CATEGORY" val="custom"/>
  <p:tag name="KSO_WM_TEMPLATE_INDEX" val="20204610"/>
  <p:tag name="KSO_WM_UNIT_LAYERLEVEL" val="1_1_1"/>
  <p:tag name="KSO_WM_TAG_VERSION" val="1.0"/>
  <p:tag name="KSO_WM_BEAUTIFY_FLAG" val="#wm#"/>
</p:tagLst>
</file>

<file path=ppt/tags/tag421.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610_4*l_h_i*1_2_1"/>
  <p:tag name="KSO_WM_TEMPLATE_CATEGORY" val="custom"/>
  <p:tag name="KSO_WM_TEMPLATE_INDEX" val="20204610"/>
  <p:tag name="KSO_WM_UNIT_LAYERLEVEL" val="1_1_1"/>
  <p:tag name="KSO_WM_TAG_VERSION" val="1.0"/>
  <p:tag name="KSO_WM_BEAUTIFY_FLAG" val="#wm#"/>
</p:tagLst>
</file>

<file path=ppt/tags/tag422.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610_4*l_h_i*1_2_1"/>
  <p:tag name="KSO_WM_TEMPLATE_CATEGORY" val="custom"/>
  <p:tag name="KSO_WM_TEMPLATE_INDEX" val="20204610"/>
  <p:tag name="KSO_WM_UNIT_LAYERLEVEL" val="1_1_1"/>
  <p:tag name="KSO_WM_TAG_VERSION" val="1.0"/>
  <p:tag name="KSO_WM_BEAUTIFY_FLAG" val="#wm#"/>
</p:tagLst>
</file>

<file path=ppt/tags/tag423.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610_4*l_h_i*1_3_1"/>
  <p:tag name="KSO_WM_TEMPLATE_CATEGORY" val="custom"/>
  <p:tag name="KSO_WM_TEMPLATE_INDEX" val="20204610"/>
  <p:tag name="KSO_WM_UNIT_LAYERLEVEL" val="1_1_1"/>
  <p:tag name="KSO_WM_TAG_VERSION" val="1.0"/>
  <p:tag name="KSO_WM_BEAUTIFY_FLAG" val="#wm#"/>
</p:tagLst>
</file>

<file path=ppt/tags/tag424.xml><?xml version="1.0" encoding="utf-8"?>
<p:tagLst xmlns:p="http://schemas.openxmlformats.org/presentationml/2006/main">
  <p:tag name="KSO_WM_UNIT_FILL_FORE_SCHEMECOLOR_INDEX" val="14"/>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610_4*l_h_i*1_4_1"/>
  <p:tag name="KSO_WM_TEMPLATE_CATEGORY" val="custom"/>
  <p:tag name="KSO_WM_TEMPLATE_INDEX" val="20204610"/>
  <p:tag name="KSO_WM_UNIT_LAYERLEVEL" val="1_1_1"/>
  <p:tag name="KSO_WM_TAG_VERSION" val="1.0"/>
  <p:tag name="KSO_WM_BEAUTIFY_FLAG" val="#wm#"/>
</p:tagLst>
</file>

<file path=ppt/tags/tag425.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610_4*l_h_i*1_3_1"/>
  <p:tag name="KSO_WM_TEMPLATE_CATEGORY" val="custom"/>
  <p:tag name="KSO_WM_TEMPLATE_INDEX" val="20204610"/>
  <p:tag name="KSO_WM_UNIT_LAYERLEVEL" val="1_1_1"/>
  <p:tag name="KSO_WM_TAG_VERSION" val="1.0"/>
  <p:tag name="KSO_WM_BEAUTIFY_FLAG" val="#wm#"/>
</p:tagLst>
</file>

<file path=ppt/tags/tag426.xml><?xml version="1.0" encoding="utf-8"?>
<p:tagLst xmlns:p="http://schemas.openxmlformats.org/presentationml/2006/main">
  <p:tag name="PA" val="v3.0.1"/>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610_4*l_h_i*1_4_1"/>
  <p:tag name="KSO_WM_TEMPLATE_CATEGORY" val="custom"/>
  <p:tag name="KSO_WM_TEMPLATE_INDEX" val="20204610"/>
  <p:tag name="KSO_WM_UNIT_LAYERLEVEL" val="1_1_1"/>
  <p:tag name="KSO_WM_TAG_VERSION" val="1.0"/>
  <p:tag name="KSO_WM_BEAUTIFY_FLAG" val="#wm#"/>
</p:tagLst>
</file>

<file path=ppt/tags/tag427.xml><?xml version="1.0" encoding="utf-8"?>
<p:tagLst xmlns:p="http://schemas.openxmlformats.org/presentationml/2006/main">
  <p:tag name="KSO_WM_SLIDE_ID" val="custom20204610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0"/>
  <p:tag name="KSO_WM_SLIDE_LAYOUT" val="a_l"/>
  <p:tag name="KSO_WM_SLIDE_LAYOUT_CNT" val="1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37*i*1"/>
  <p:tag name="KSO_WM_TEMPLATE_CATEGORY" val="custom"/>
  <p:tag name="KSO_WM_TEMPLATE_INDEX" val="20204610"/>
  <p:tag name="KSO_WM_UNIT_LAYERLEVEL" val="1"/>
  <p:tag name="KSO_WM_TAG_VERSION" val="1.0"/>
  <p:tag name="KSO_WM_BEAUTIFY_FLAG" val="#wm#"/>
</p:tagLst>
</file>

<file path=ppt/tags/tag429.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37*a*1"/>
  <p:tag name="KSO_WM_TEMPLATE_CATEGORY" val="custom"/>
  <p:tag name="KSO_WM_TEMPLATE_INDEX" val="20204610"/>
  <p:tag name="KSO_WM_UNIT_LAYERLEVEL" val="1"/>
  <p:tag name="KSO_WM_TAG_VERSION" val="1.0"/>
  <p:tag name="KSO_WM_BEAUTIFY_FLAG" val="#wm#"/>
  <p:tag name="KSO_WM_UNIT_PRESET_TEXT" val="谢谢观看"/>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0.xml><?xml version="1.0" encoding="utf-8"?>
<p:tagLst xmlns:p="http://schemas.openxmlformats.org/presentationml/2006/main">
  <p:tag name="KSO_WM_SLIDE_ID" val="custom2020461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10"/>
  <p:tag name="KSO_WM_SLIDE_LAYOUT" val="a_b"/>
  <p:tag name="KSO_WM_SLIDE_LAYOUT_CNT" val="1_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1416">
      <a:dk1>
        <a:sysClr val="windowText" lastClr="000000"/>
      </a:dk1>
      <a:lt1>
        <a:sysClr val="window" lastClr="FFFFFF"/>
      </a:lt1>
      <a:dk2>
        <a:srgbClr val="E2EDFD"/>
      </a:dk2>
      <a:lt2>
        <a:srgbClr val="FFFFFF"/>
      </a:lt2>
      <a:accent1>
        <a:srgbClr val="1B57B5"/>
      </a:accent1>
      <a:accent2>
        <a:srgbClr val="1D85C9"/>
      </a:accent2>
      <a:accent3>
        <a:srgbClr val="1FB3DE"/>
      </a:accent3>
      <a:accent4>
        <a:srgbClr val="23BCC6"/>
      </a:accent4>
      <a:accent5>
        <a:srgbClr val="2AA083"/>
      </a:accent5>
      <a:accent6>
        <a:srgbClr val="31844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1416">
      <a:dk1>
        <a:sysClr val="windowText" lastClr="000000"/>
      </a:dk1>
      <a:lt1>
        <a:sysClr val="window" lastClr="FFFFFF"/>
      </a:lt1>
      <a:dk2>
        <a:srgbClr val="E2EDFD"/>
      </a:dk2>
      <a:lt2>
        <a:srgbClr val="FFFFFF"/>
      </a:lt2>
      <a:accent1>
        <a:srgbClr val="1B57B5"/>
      </a:accent1>
      <a:accent2>
        <a:srgbClr val="1D85C9"/>
      </a:accent2>
      <a:accent3>
        <a:srgbClr val="1FB3DE"/>
      </a:accent3>
      <a:accent4>
        <a:srgbClr val="23BCC6"/>
      </a:accent4>
      <a:accent5>
        <a:srgbClr val="2AA083"/>
      </a:accent5>
      <a:accent6>
        <a:srgbClr val="31844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1416">
      <a:dk1>
        <a:sysClr val="windowText" lastClr="000000"/>
      </a:dk1>
      <a:lt1>
        <a:sysClr val="window" lastClr="FFFFFF"/>
      </a:lt1>
      <a:dk2>
        <a:srgbClr val="E2EDFD"/>
      </a:dk2>
      <a:lt2>
        <a:srgbClr val="FFFFFF"/>
      </a:lt2>
      <a:accent1>
        <a:srgbClr val="1B57B5"/>
      </a:accent1>
      <a:accent2>
        <a:srgbClr val="1D85C9"/>
      </a:accent2>
      <a:accent3>
        <a:srgbClr val="1FB3DE"/>
      </a:accent3>
      <a:accent4>
        <a:srgbClr val="23BCC6"/>
      </a:accent4>
      <a:accent5>
        <a:srgbClr val="2AA083"/>
      </a:accent5>
      <a:accent6>
        <a:srgbClr val="31844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1328</Words>
  <Application>WPS Office WWO_wpscloud_20221013181120-dad69af988</Application>
  <PresentationFormat>宽屏</PresentationFormat>
  <Paragraphs>108</Paragraphs>
  <Slides>14</Slides>
  <Notes>4</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14</vt:i4>
      </vt:variant>
    </vt:vector>
  </HeadingPairs>
  <TitlesOfParts>
    <vt:vector size="31" baseType="lpstr">
      <vt:lpstr>Arial</vt:lpstr>
      <vt:lpstr>宋体</vt:lpstr>
      <vt:lpstr>Wingdings</vt:lpstr>
      <vt:lpstr>Wingdings</vt:lpstr>
      <vt:lpstr>Kingsoft Confetti</vt:lpstr>
      <vt:lpstr>微软雅黑</vt:lpstr>
      <vt:lpstr>汉仪旗黑KW 55S</vt:lpstr>
      <vt:lpstr>汉仪书宋二KW</vt:lpstr>
      <vt:lpstr>微软雅黑</vt:lpstr>
      <vt:lpstr>汉仪旗黑-85S</vt:lpstr>
      <vt:lpstr>汉仪旗黑-85S</vt:lpstr>
      <vt:lpstr>宋体</vt:lpstr>
      <vt:lpstr>Calibri</vt:lpstr>
      <vt:lpstr>Times New Roman</vt:lpstr>
      <vt:lpstr>1_Office 主题​​</vt:lpstr>
      <vt:lpstr>2_Office 主题​​</vt:lpstr>
      <vt:lpstr>3_Office 主题​​</vt:lpstr>
      <vt:lpstr>商业发布会</vt:lpstr>
      <vt:lpstr>PowerPoint 演示文稿</vt:lpstr>
      <vt:lpstr>PowerPoint 演示文稿</vt:lpstr>
      <vt:lpstr>PowerPoint 演示文稿</vt:lpstr>
      <vt:lpstr>PowerPoint 演示文稿</vt:lpstr>
      <vt:lpstr>方案1：</vt:lpstr>
      <vt:lpstr>方案的选择</vt:lpstr>
      <vt:lpstr>方案1：</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可行性报告</dc:title>
  <dc:creator/>
  <cp:lastModifiedBy>贪吃</cp:lastModifiedBy>
  <dcterms:created xsi:type="dcterms:W3CDTF">2022-10-22T11:15:47Z</dcterms:created>
  <dcterms:modified xsi:type="dcterms:W3CDTF">2022-10-22T11:15:47Z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F06E42D0773F4970ACC6A4118F0484A7</vt:lpwstr>
  </property>
</Properties>
</file>