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sldIdLst>
    <p:sldId id="260" r:id="rId5"/>
    <p:sldId id="262" r:id="rId6"/>
    <p:sldId id="263" r:id="rId7"/>
    <p:sldId id="265" r:id="rId8"/>
    <p:sldId id="273" r:id="rId9"/>
    <p:sldId id="269" r:id="rId10"/>
    <p:sldId id="274" r:id="rId11"/>
    <p:sldId id="277" r:id="rId12"/>
    <p:sldId id="276" r:id="rId13"/>
    <p:sldId id="264" r:id="rId14"/>
    <p:sldId id="281" r:id="rId15"/>
    <p:sldId id="267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gs" Target="tags/tag378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20.xml"/><Relationship Id="rId23" Type="http://schemas.openxmlformats.org/officeDocument/2006/relationships/tags" Target="../tags/tag319.xml"/><Relationship Id="rId22" Type="http://schemas.openxmlformats.org/officeDocument/2006/relationships/tags" Target="../tags/tag318.xml"/><Relationship Id="rId21" Type="http://schemas.openxmlformats.org/officeDocument/2006/relationships/tags" Target="../tags/tag317.xml"/><Relationship Id="rId20" Type="http://schemas.openxmlformats.org/officeDocument/2006/relationships/tags" Target="../tags/tag316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15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2.xml"/><Relationship Id="rId5" Type="http://schemas.openxmlformats.org/officeDocument/2006/relationships/tags" Target="../tags/tag375.xml"/><Relationship Id="rId4" Type="http://schemas.openxmlformats.org/officeDocument/2006/relationships/hyperlink" Target="https://developer.unity.cn/" TargetMode="External"/><Relationship Id="rId3" Type="http://schemas.openxmlformats.org/officeDocument/2006/relationships/hyperlink" Target="https://baike.baidu.com/item/&#229;&#188;&#185;&#229;&#185;&#149;&#229;&#176;&#132;&#229;&#135;&#187;&#230;&#184;&#184;&#230;&#136;&#143;/8682817?fr=aladdin" TargetMode="External"/><Relationship Id="rId2" Type="http://schemas.openxmlformats.org/officeDocument/2006/relationships/tags" Target="../tags/tag374.xml"/><Relationship Id="rId1" Type="http://schemas.openxmlformats.org/officeDocument/2006/relationships/tags" Target="../tags/tag3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377.xml"/><Relationship Id="rId1" Type="http://schemas.openxmlformats.org/officeDocument/2006/relationships/tags" Target="../tags/tag37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7" Type="http://schemas.openxmlformats.org/officeDocument/2006/relationships/slideLayout" Target="../slideLayouts/slideLayout35.xml"/><Relationship Id="rId26" Type="http://schemas.openxmlformats.org/officeDocument/2006/relationships/tags" Target="../tags/tag350.xml"/><Relationship Id="rId25" Type="http://schemas.openxmlformats.org/officeDocument/2006/relationships/tags" Target="../tags/tag349.xml"/><Relationship Id="rId24" Type="http://schemas.openxmlformats.org/officeDocument/2006/relationships/tags" Target="../tags/tag348.xml"/><Relationship Id="rId23" Type="http://schemas.openxmlformats.org/officeDocument/2006/relationships/tags" Target="../tags/tag347.xml"/><Relationship Id="rId22" Type="http://schemas.openxmlformats.org/officeDocument/2006/relationships/tags" Target="../tags/tag346.xml"/><Relationship Id="rId21" Type="http://schemas.openxmlformats.org/officeDocument/2006/relationships/tags" Target="../tags/tag345.xml"/><Relationship Id="rId20" Type="http://schemas.openxmlformats.org/officeDocument/2006/relationships/tags" Target="../tags/tag344.xml"/><Relationship Id="rId2" Type="http://schemas.openxmlformats.org/officeDocument/2006/relationships/tags" Target="../tags/tag326.xml"/><Relationship Id="rId19" Type="http://schemas.openxmlformats.org/officeDocument/2006/relationships/tags" Target="../tags/tag343.xml"/><Relationship Id="rId18" Type="http://schemas.openxmlformats.org/officeDocument/2006/relationships/tags" Target="../tags/tag342.xml"/><Relationship Id="rId17" Type="http://schemas.openxmlformats.org/officeDocument/2006/relationships/tags" Target="../tags/tag341.xml"/><Relationship Id="rId16" Type="http://schemas.openxmlformats.org/officeDocument/2006/relationships/tags" Target="../tags/tag340.xml"/><Relationship Id="rId15" Type="http://schemas.openxmlformats.org/officeDocument/2006/relationships/tags" Target="../tags/tag339.xml"/><Relationship Id="rId14" Type="http://schemas.openxmlformats.org/officeDocument/2006/relationships/tags" Target="../tags/tag338.xml"/><Relationship Id="rId13" Type="http://schemas.openxmlformats.org/officeDocument/2006/relationships/tags" Target="../tags/tag337.xml"/><Relationship Id="rId12" Type="http://schemas.openxmlformats.org/officeDocument/2006/relationships/tags" Target="../tags/tag336.xml"/><Relationship Id="rId11" Type="http://schemas.openxmlformats.org/officeDocument/2006/relationships/tags" Target="../tags/tag335.xml"/><Relationship Id="rId10" Type="http://schemas.openxmlformats.org/officeDocument/2006/relationships/tags" Target="../tags/tag334.xml"/><Relationship Id="rId1" Type="http://schemas.openxmlformats.org/officeDocument/2006/relationships/tags" Target="../tags/tag32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59.xml"/><Relationship Id="rId8" Type="http://schemas.openxmlformats.org/officeDocument/2006/relationships/tags" Target="../tags/tag358.xml"/><Relationship Id="rId7" Type="http://schemas.openxmlformats.org/officeDocument/2006/relationships/tags" Target="../tags/tag357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1" Type="http://schemas.openxmlformats.org/officeDocument/2006/relationships/slideLayout" Target="../slideLayouts/slideLayout33.xml"/><Relationship Id="rId10" Type="http://schemas.openxmlformats.org/officeDocument/2006/relationships/tags" Target="../tags/tag360.xml"/><Relationship Id="rId1" Type="http://schemas.openxmlformats.org/officeDocument/2006/relationships/tags" Target="../tags/tag3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tags" Target="../tags/tag366.xml"/><Relationship Id="rId5" Type="http://schemas.openxmlformats.org/officeDocument/2006/relationships/tags" Target="../tags/tag365.xml"/><Relationship Id="rId4" Type="http://schemas.openxmlformats.org/officeDocument/2006/relationships/tags" Target="../tags/tag364.xml"/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1" Type="http://schemas.openxmlformats.org/officeDocument/2006/relationships/slideLayout" Target="../slideLayouts/slideLayout33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900">
                <a:solidFill>
                  <a:schemeClr val="accent1"/>
                </a:solidFill>
              </a:rPr>
              <a:t>G07小组报告</a:t>
            </a:r>
            <a:endParaRPr lang="en-US" altLang="zh-CN" sz="590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z="180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--</a:t>
            </a:r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弹幕</a:t>
            </a:r>
            <a:r>
              <a:rPr lang="zh-CN" altLang="en-US" sz="180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飞机大战</a:t>
            </a:r>
            <a:endParaRPr lang="zh-CN" altLang="en-US" sz="1800" dirty="0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 fontScale="80000"/>
          </a:bodyPr>
          <a:p>
            <a:r>
              <a:rPr lang="zh-CN" altLang="en-US" u="heavy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张津衔，沈浩一，石武杰</a:t>
            </a:r>
            <a:r>
              <a:rPr lang="en-US" altLang="zh-CN" u="heavy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 </a:t>
            </a:r>
            <a:endParaRPr lang="en-US" altLang="zh-CN" u="heavy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参考</a:t>
            </a:r>
            <a:r>
              <a:rPr lang="zh-CN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资料</a:t>
            </a:r>
            <a:endParaRPr lang="zh-CN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hlinkClick r:id="rId3" action="ppaction://hlinkfile"/>
              </a:rPr>
              <a:t>百度百科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  <a:hlinkClick r:id="rId3" action="ppaction://hlinkfile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pc="150" dirty="0">
                <a:solidFill>
                  <a:schemeClr val="tx1">
                    <a:lumMod val="85000"/>
                    <a:lumOff val="15000"/>
                  </a:schemeClr>
                </a:solidFill>
                <a:hlinkClick r:id="rId4" action="ppaction://hlinkfile"/>
              </a:rPr>
              <a:t>unity</a:t>
            </a:r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hlinkClick r:id="rId4" action="ppaction://hlinkfile"/>
              </a:rPr>
              <a:t>官网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  <a:hlinkClick r:id="rId3" action="ppaction://hlinkfile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此次小组分工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90317" y="1657951"/>
            <a:ext cx="10990800" cy="3211200"/>
          </a:xfrm>
        </p:spPr>
        <p:txBody>
          <a:bodyPr>
            <a:noAutofit/>
          </a:bodyPr>
          <a:p>
            <a:r>
              <a:rPr lang="zh-CN" altLang="en-US" sz="2400"/>
              <a:t>此次</a:t>
            </a:r>
            <a:r>
              <a:rPr lang="en-US" altLang="zh-CN" sz="2400"/>
              <a:t>PPT</a:t>
            </a:r>
            <a:r>
              <a:rPr lang="zh-CN" altLang="en-US" sz="2400"/>
              <a:t>由张津衔同学定下初稿，石武杰同学搜集资料以及提出修改建议，并由沈浩一同学最终定稿完成后由张津衔同学最终修订。</a:t>
            </a:r>
            <a:endParaRPr lang="zh-CN" altLang="en-US" sz="2400"/>
          </a:p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charset="0"/>
              </a:rPr>
              <a:t>总体大家平均分配任务，近似实现了三三三的分工。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noProof="0" dirty="0">
                <a:sym typeface="+mn-lt"/>
              </a:rPr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5"/>
          <p:cNvSpPr/>
          <p:nvPr userDrawn="1">
            <p:custDataLst>
              <p:tags r:id="rId1"/>
            </p:custDataLst>
          </p:nvPr>
        </p:nvSpPr>
        <p:spPr>
          <a:xfrm rot="10800000" flipH="1">
            <a:off x="-1" y="-1"/>
            <a:ext cx="3309257" cy="6858001"/>
          </a:xfrm>
          <a:custGeom>
            <a:avLst/>
            <a:gdLst>
              <a:gd name="connsiteX0" fmla="*/ 0 w 3309257"/>
              <a:gd name="connsiteY0" fmla="*/ 6858001 h 6858001"/>
              <a:gd name="connsiteX1" fmla="*/ 3309257 w 3309257"/>
              <a:gd name="connsiteY1" fmla="*/ 6858001 h 6858001"/>
              <a:gd name="connsiteX2" fmla="*/ 1718889 w 3309257"/>
              <a:gd name="connsiteY2" fmla="*/ 0 h 6858001"/>
              <a:gd name="connsiteX3" fmla="*/ 0 w 3309257"/>
              <a:gd name="connsiteY3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257" h="6858001">
                <a:moveTo>
                  <a:pt x="0" y="6858001"/>
                </a:moveTo>
                <a:lnTo>
                  <a:pt x="3309257" y="6858001"/>
                </a:lnTo>
                <a:lnTo>
                  <a:pt x="1718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6"/>
          <p:cNvSpPr/>
          <p:nvPr userDrawn="1">
            <p:custDataLst>
              <p:tags r:id="rId2"/>
            </p:custDataLst>
          </p:nvPr>
        </p:nvSpPr>
        <p:spPr>
          <a:xfrm rot="11574254">
            <a:off x="2509618" y="-200140"/>
            <a:ext cx="971535" cy="7258276"/>
          </a:xfrm>
          <a:custGeom>
            <a:avLst/>
            <a:gdLst>
              <a:gd name="connsiteX0" fmla="*/ 0 w 971535"/>
              <a:gd name="connsiteY0" fmla="*/ 7258276 h 7258276"/>
              <a:gd name="connsiteX1" fmla="*/ 932891 w 971535"/>
              <a:gd name="connsiteY1" fmla="*/ 8853 h 7258276"/>
              <a:gd name="connsiteX2" fmla="*/ 971535 w 971535"/>
              <a:gd name="connsiteY2" fmla="*/ 0 h 7258276"/>
              <a:gd name="connsiteX3" fmla="*/ 971535 w 971535"/>
              <a:gd name="connsiteY3" fmla="*/ 7035689 h 725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35" h="7258276">
                <a:moveTo>
                  <a:pt x="0" y="7258276"/>
                </a:moveTo>
                <a:lnTo>
                  <a:pt x="932891" y="8853"/>
                </a:lnTo>
                <a:lnTo>
                  <a:pt x="971535" y="0"/>
                </a:lnTo>
                <a:lnTo>
                  <a:pt x="971535" y="703568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743317" y="3937000"/>
            <a:ext cx="1393003" cy="2921000"/>
          </a:xfrm>
          <a:custGeom>
            <a:avLst/>
            <a:gdLst>
              <a:gd name="connsiteX0" fmla="*/ 1089482 w 1393003"/>
              <a:gd name="connsiteY0" fmla="*/ 0 h 2921000"/>
              <a:gd name="connsiteX1" fmla="*/ 1393003 w 1393003"/>
              <a:gd name="connsiteY1" fmla="*/ 2921000 h 2921000"/>
              <a:gd name="connsiteX2" fmla="*/ 0 w 1393003"/>
              <a:gd name="connsiteY2" fmla="*/ 292100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003" h="2921000">
                <a:moveTo>
                  <a:pt x="1089482" y="0"/>
                </a:moveTo>
                <a:lnTo>
                  <a:pt x="1393003" y="2921000"/>
                </a:lnTo>
                <a:lnTo>
                  <a:pt x="0" y="2921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6220293" y="770889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5712928" y="977264"/>
            <a:ext cx="279400" cy="347980"/>
            <a:chOff x="9072" y="3361"/>
            <a:chExt cx="440" cy="548"/>
          </a:xfrm>
        </p:grpSpPr>
        <p:sp>
          <p:nvSpPr>
            <p:cNvPr id="34" name="任意多边形: 形状 33"/>
            <p:cNvSpPr/>
            <p:nvPr>
              <p:custDataLst>
                <p:tags r:id="rId6"/>
              </p:custDataLst>
            </p:nvPr>
          </p:nvSpPr>
          <p:spPr>
            <a:xfrm rot="697528">
              <a:off x="9072" y="3361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等腰三角形 34"/>
            <p:cNvSpPr/>
            <p:nvPr>
              <p:custDataLst>
                <p:tags r:id="rId7"/>
              </p:custDataLst>
            </p:nvPr>
          </p:nvSpPr>
          <p:spPr>
            <a:xfrm>
              <a:off x="9170" y="3404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6220293" y="1951989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5712928" y="2193924"/>
            <a:ext cx="279400" cy="347980"/>
            <a:chOff x="9072" y="5277"/>
            <a:chExt cx="440" cy="548"/>
          </a:xfrm>
        </p:grpSpPr>
        <p:sp>
          <p:nvSpPr>
            <p:cNvPr id="37" name="任意多边形: 形状 36"/>
            <p:cNvSpPr/>
            <p:nvPr>
              <p:custDataLst>
                <p:tags r:id="rId10"/>
              </p:custDataLst>
            </p:nvPr>
          </p:nvSpPr>
          <p:spPr>
            <a:xfrm rot="697528">
              <a:off x="9072" y="5277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等腰三角形 37"/>
            <p:cNvSpPr/>
            <p:nvPr>
              <p:custDataLst>
                <p:tags r:id="rId11"/>
              </p:custDataLst>
            </p:nvPr>
          </p:nvSpPr>
          <p:spPr>
            <a:xfrm>
              <a:off x="9170" y="5320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6220293" y="3132454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13"/>
            </p:custDataLst>
          </p:nvPr>
        </p:nvGrpSpPr>
        <p:grpSpPr>
          <a:xfrm>
            <a:off x="5712928" y="3374389"/>
            <a:ext cx="279400" cy="347980"/>
            <a:chOff x="9072" y="7136"/>
            <a:chExt cx="440" cy="548"/>
          </a:xfrm>
        </p:grpSpPr>
        <p:sp>
          <p:nvSpPr>
            <p:cNvPr id="40" name="任意多边形: 形状 39"/>
            <p:cNvSpPr/>
            <p:nvPr>
              <p:custDataLst>
                <p:tags r:id="rId14"/>
              </p:custDataLst>
            </p:nvPr>
          </p:nvSpPr>
          <p:spPr>
            <a:xfrm rot="697528">
              <a:off x="9072" y="7136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等腰三角形 40"/>
            <p:cNvSpPr/>
            <p:nvPr>
              <p:custDataLst>
                <p:tags r:id="rId15"/>
              </p:custDataLst>
            </p:nvPr>
          </p:nvSpPr>
          <p:spPr>
            <a:xfrm>
              <a:off x="9170" y="7179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6989278" y="800736"/>
            <a:ext cx="2879725" cy="8312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游戏内容</a:t>
            </a:r>
            <a:endParaRPr lang="zh-CN" altLang="en-US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6" name="文本框 65"/>
          <p:cNvSpPr txBox="1"/>
          <p:nvPr>
            <p:custDataLst>
              <p:tags r:id="rId17"/>
            </p:custDataLst>
          </p:nvPr>
        </p:nvSpPr>
        <p:spPr>
          <a:xfrm>
            <a:off x="6989278" y="1981836"/>
            <a:ext cx="2879725" cy="8312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实现</a:t>
            </a:r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方法</a:t>
            </a:r>
            <a:endParaRPr lang="zh-CN" altLang="en-US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8" name="文本框 67"/>
          <p:cNvSpPr txBox="1"/>
          <p:nvPr>
            <p:custDataLst>
              <p:tags r:id="rId18"/>
            </p:custDataLst>
          </p:nvPr>
        </p:nvSpPr>
        <p:spPr>
          <a:xfrm>
            <a:off x="6989278" y="3162936"/>
            <a:ext cx="2879725" cy="8312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受众</a:t>
            </a:r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群体</a:t>
            </a:r>
            <a:endParaRPr lang="zh-CN" altLang="en-US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>
          <a:xfrm>
            <a:off x="582295" y="457200"/>
            <a:ext cx="1402080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480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4800">
              <a:solidFill>
                <a:schemeClr val="bg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0"/>
            </p:custDataLst>
          </p:nvPr>
        </p:nvSpPr>
        <p:spPr>
          <a:xfrm>
            <a:off x="645795" y="1224915"/>
            <a:ext cx="1598295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>
            <p:custDataLst>
              <p:tags r:id="rId21"/>
            </p:custDataLst>
          </p:nvPr>
        </p:nvGrpSpPr>
        <p:grpSpPr>
          <a:xfrm>
            <a:off x="5697051" y="4507715"/>
            <a:ext cx="279400" cy="347980"/>
            <a:chOff x="9072" y="7136"/>
            <a:chExt cx="440" cy="548"/>
          </a:xfrm>
        </p:grpSpPr>
        <p:sp>
          <p:nvSpPr>
            <p:cNvPr id="11" name="任意多边形: 形状 39"/>
            <p:cNvSpPr/>
            <p:nvPr>
              <p:custDataLst>
                <p:tags r:id="rId22"/>
              </p:custDataLst>
            </p:nvPr>
          </p:nvSpPr>
          <p:spPr>
            <a:xfrm rot="697528">
              <a:off x="9072" y="7136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等腰三角形 11"/>
            <p:cNvSpPr/>
            <p:nvPr>
              <p:custDataLst>
                <p:tags r:id="rId23"/>
              </p:custDataLst>
            </p:nvPr>
          </p:nvSpPr>
          <p:spPr>
            <a:xfrm>
              <a:off x="9170" y="7179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24"/>
            </p:custDataLst>
          </p:nvPr>
        </p:nvSpPr>
        <p:spPr>
          <a:xfrm>
            <a:off x="6220284" y="4266124"/>
            <a:ext cx="527685" cy="8312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4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5"/>
            </p:custDataLst>
          </p:nvPr>
        </p:nvSpPr>
        <p:spPr>
          <a:xfrm>
            <a:off x="6989261" y="4266177"/>
            <a:ext cx="2879725" cy="83121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r>
              <a:rPr lang="zh-CN" altLang="en-US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游戏模块</a:t>
            </a:r>
            <a:endParaRPr lang="zh-CN" altLang="en-US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59732" y="575419"/>
            <a:ext cx="10852237" cy="441964"/>
          </a:xfrm>
        </p:spPr>
        <p:txBody>
          <a:bodyPr>
            <a:normAutofit fontScale="90000"/>
          </a:bodyPr>
          <a:lstStyle/>
          <a:p>
            <a:r>
              <a:rPr spc="150">
                <a:ea typeface="微软雅黑" panose="020B0503020204020204" charset="-122"/>
                <a:cs typeface="微软雅黑" panose="020B0503020204020204" charset="-122"/>
                <a:sym typeface="+mn-lt"/>
              </a:rPr>
              <a:t>游戏主要内容：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767424" y="2080756"/>
            <a:ext cx="4405267" cy="5388907"/>
          </a:xfrm>
        </p:spPr>
        <p:txBody>
          <a:bodyPr/>
          <a:lstStyle/>
          <a:p>
            <a:pPr marL="0" indent="0">
              <a:buNone/>
            </a:pPr>
            <a:r>
              <a:rPr sz="1800">
                <a:sym typeface="+mn-ea"/>
              </a:rPr>
              <a:t>玩家要“在敌人放出的大量子弹（弹幕）的细小空隙间闪避”，</a:t>
            </a:r>
            <a:r>
              <a:rPr sz="1800">
                <a:sym typeface="+mn-ea"/>
              </a:rPr>
              <a:t>提供给玩家闪避弹幕的时候的快感</a:t>
            </a:r>
            <a:endParaRPr sz="1800">
              <a:sym typeface="+mn-ea"/>
            </a:endParaRPr>
          </a:p>
          <a:p>
            <a:pPr marL="0" indent="0">
              <a:buNone/>
            </a:pPr>
            <a:endParaRPr sz="1800">
              <a:sym typeface="+mn-ea"/>
            </a:endParaRPr>
          </a:p>
          <a:p>
            <a:pPr marL="0" indent="0">
              <a:buNone/>
            </a:pPr>
            <a:r>
              <a:rPr sz="1800">
                <a:sym typeface="+mn-ea"/>
              </a:rPr>
              <a:t>玩家在击杀敌方时</a:t>
            </a:r>
            <a:r>
              <a:rPr sz="1800">
                <a:sym typeface="+mn-ea"/>
              </a:rPr>
              <a:t>有概率获得</a:t>
            </a:r>
            <a:r>
              <a:rPr sz="1800">
                <a:sym typeface="+mn-ea"/>
              </a:rPr>
              <a:t>强化，在多种强化的加持下过关</a:t>
            </a:r>
            <a:endParaRPr sz="1800">
              <a:sym typeface="+mn-ea"/>
            </a:endParaRPr>
          </a:p>
          <a:p>
            <a:pPr marL="0" indent="0">
              <a:buNone/>
            </a:pPr>
            <a:endParaRPr sz="1800">
              <a:sym typeface="+mn-ea"/>
            </a:endParaRPr>
          </a:p>
          <a:p>
            <a:pPr marL="0" indent="0">
              <a:buNone/>
            </a:pPr>
            <a:r>
              <a:rPr sz="1800">
                <a:sym typeface="+mn-ea"/>
              </a:rPr>
              <a:t>同种强化可以叠加，不同种强化互相替换，</a:t>
            </a:r>
            <a:r>
              <a:rPr sz="1800">
                <a:sym typeface="+mn-ea"/>
              </a:rPr>
              <a:t>提供给玩家不同的体验</a:t>
            </a:r>
            <a:endParaRPr lang="zh-CN" altLang="en-US" sz="1800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68233" y="2080756"/>
            <a:ext cx="4949607" cy="3931243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1800" dirty="0">
                <a:sym typeface="+mn-ea"/>
              </a:rPr>
              <a:t>玩家可以获得各种道具，学习技能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强大的技能用于在危急时造成大量伤害并清除弹幕，可以降低游戏的难度</a:t>
            </a: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/>
              <a:t>多种多样道具的使用也可以帮助玩家应付各种情况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 rot="16200000">
            <a:off x="11442069" y="-87887"/>
            <a:ext cx="738165" cy="916458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6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>
            <p:custDataLst>
              <p:tags r:id="rId7"/>
            </p:custDataLst>
          </p:nvPr>
        </p:nvGrpSpPr>
        <p:grpSpPr>
          <a:xfrm rot="5400000">
            <a:off x="11893" y="6030689"/>
            <a:ext cx="738165" cy="916458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8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>
              <p:custDataLst>
                <p:tags r:id="rId9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759778" y="1328147"/>
            <a:ext cx="2097036" cy="441959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射击与闪避：</a:t>
            </a:r>
            <a:endParaRPr lang="zh-CN" altLang="en-US" sz="20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039951" y="1349042"/>
            <a:ext cx="1947535" cy="3987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000"/>
              <a:t>技能与道具：</a:t>
            </a:r>
            <a:endParaRPr lang="zh-CN" altLang="en-US" sz="2000"/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spc="150">
                <a:ea typeface="微软雅黑" panose="020B0503020204020204" charset="-122"/>
                <a:cs typeface="微软雅黑" panose="020B0503020204020204" charset="-122"/>
                <a:sym typeface="+mn-lt"/>
              </a:rPr>
              <a:t>实现方法：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99062" y="443273"/>
            <a:ext cx="5707607" cy="46605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1800"/>
              <a:t>我们</a:t>
            </a:r>
            <a:r>
              <a:rPr lang="zh-CN" altLang="en-US" sz="1800" dirty="0"/>
              <a:t>计划使用</a:t>
            </a:r>
            <a:r>
              <a:rPr lang="en-US" altLang="zh-CN" sz="1800" dirty="0"/>
              <a:t>unity</a:t>
            </a:r>
            <a:r>
              <a:rPr sz="1800" dirty="0"/>
              <a:t>编写</a:t>
            </a:r>
            <a:endParaRPr sz="1800" dirty="0"/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 dirty="0"/>
              <a:t>写明子弹，敌人，物品以及自己四类实体，</a:t>
            </a:r>
            <a:r>
              <a:rPr sz="1800" dirty="0"/>
              <a:t>通过实体碰撞进行判断从而产生各种</a:t>
            </a:r>
            <a:r>
              <a:rPr sz="1800" dirty="0"/>
              <a:t>效果</a:t>
            </a:r>
            <a:endParaRPr sz="1800" dirty="0"/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 dirty="0"/>
              <a:t>同时，通过跟随控件实现部分子弹追踪效果和自己的移动效果，从而达到躲避弹幕的方式。这点与大多数弹幕射击游戏都</a:t>
            </a:r>
            <a:r>
              <a:rPr sz="1800" dirty="0"/>
              <a:t>相同</a:t>
            </a:r>
            <a:endParaRPr sz="1800" dirty="0"/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>
                <a:sym typeface="+mn-ea"/>
              </a:rPr>
              <a:t>在</a:t>
            </a:r>
            <a:r>
              <a:rPr lang="en-US" altLang="zh-CN" sz="1800">
                <a:sym typeface="+mn-ea"/>
              </a:rPr>
              <a:t>unity</a:t>
            </a:r>
            <a:r>
              <a:rPr sz="1800">
                <a:sym typeface="+mn-ea"/>
              </a:rPr>
              <a:t>编程软件的支持下，我们可以将飞机多样化，并且创造出多样的技能特效。</a:t>
            </a:r>
            <a:endParaRPr sz="1800" dirty="0"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 rot="16200000">
            <a:off x="11442069" y="-87887"/>
            <a:ext cx="738165" cy="916458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 rot="5400000">
            <a:off x="11893" y="6030689"/>
            <a:ext cx="738165" cy="916458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upload_post_object_v2_6833427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928" y="2414551"/>
            <a:ext cx="2321500" cy="2325487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91" y="1123021"/>
            <a:ext cx="5190185" cy="740727"/>
          </a:xfrm>
        </p:spPr>
        <p:txBody>
          <a:bodyPr/>
          <a:p>
            <a:r>
              <a:rPr lang="zh-CN" altLang="en-US"/>
              <a:t>类似游戏演示：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5651" y="754829"/>
            <a:ext cx="5190185" cy="1477027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upload_post_object_v2_6737298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011" y="2480930"/>
            <a:ext cx="3663744" cy="3473302"/>
          </a:xfrm>
          <a:prstGeom prst="rect">
            <a:avLst/>
          </a:prstGeom>
        </p:spPr>
      </p:pic>
      <p:pic>
        <p:nvPicPr>
          <p:cNvPr id="5" name="图片 4" descr="upload_post_object_v2_7818675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00" y="2480897"/>
            <a:ext cx="2602733" cy="34733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85487" y="651797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受众群体</a:t>
            </a:r>
            <a:r>
              <a:rPr lang="zh-CN" altLang="en-US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：</a:t>
            </a:r>
            <a:endParaRPr lang="zh-CN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185487" y="1861701"/>
            <a:ext cx="9626600" cy="344520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2400" b="1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同学好友：</a:t>
            </a: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同学之间可以在无聊之余一起游戏打发时间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2400" b="1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小朋友：   </a:t>
            </a:r>
            <a:r>
              <a:rPr lang="zh-CN" altLang="en-US" sz="2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小朋友玩应该不会上瘾</a:t>
            </a:r>
            <a:endParaRPr lang="zh-CN" altLang="en-US" sz="2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771" y="611882"/>
            <a:ext cx="4202216" cy="855677"/>
          </a:xfrm>
        </p:spPr>
        <p:txBody>
          <a:bodyPr>
            <a:normAutofit fontScale="90000"/>
          </a:bodyPr>
          <a:p>
            <a:r>
              <a:rPr lang="zh-CN" altLang="en-US"/>
              <a:t>游戏模块：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5824" y="2106422"/>
            <a:ext cx="3270267" cy="676319"/>
          </a:xfrm>
        </p:spPr>
        <p:txBody>
          <a:bodyPr/>
          <a:p>
            <a:r>
              <a:rPr lang="zh-CN" altLang="en-US"/>
              <a:t>单人闯关：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2386" y="2106444"/>
            <a:ext cx="5723125" cy="115316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4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由一关关的小关卡组成，通关后进入下一关，击败最终</a:t>
            </a:r>
            <a:r>
              <a:rPr lang="en-US" altLang="zh-CN" sz="24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boss</a:t>
            </a:r>
            <a:r>
              <a:rPr lang="zh-CN" altLang="en-US" sz="24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后视为通关一次</a:t>
            </a:r>
            <a:endParaRPr lang="zh-CN" altLang="en-US" sz="2400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555824" y="4324334"/>
            <a:ext cx="3270267" cy="676319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单人无尽：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092386" y="4324364"/>
            <a:ext cx="5472215" cy="11988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400"/>
              <a:t>同一关卡内敌人不断刷新，同时血量不断增加，直到你的生命耗尽为止，以击败敌人数量为据结算分数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7286" y="1983260"/>
            <a:ext cx="3580917" cy="676319"/>
          </a:xfrm>
        </p:spPr>
        <p:txBody>
          <a:bodyPr/>
          <a:p>
            <a:r>
              <a:rPr lang="zh-CN" altLang="en-US"/>
              <a:t>多人闯关模式：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6239401" y="1983260"/>
            <a:ext cx="4540266" cy="96570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400"/>
              <a:t>同单人闯关类似，支持多人一起游戏，过关后进入下一关</a:t>
            </a:r>
            <a:endParaRPr lang="zh-CN" altLang="en-US" sz="240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587248" y="4941952"/>
            <a:ext cx="3580917" cy="676319"/>
          </a:xfrm>
          <a:prstGeom prst="rect">
            <a:avLst/>
          </a:prstGeom>
        </p:spPr>
        <p:txBody>
          <a:bodyPr vert="horz" lIns="90000" tIns="46800" rIns="90000" bIns="46800" rtlCol="0" anchor="t">
            <a:norm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多人无尽模式：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6239401" y="4941960"/>
            <a:ext cx="4540266" cy="96570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400"/>
              <a:t>同单人无尽类似，支持多人游戏，直到所有玩家被淘汰，游戏结束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t>小组分工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Autofit/>
          </a:bodyPr>
          <a:p>
            <a:r>
              <a:rPr lang="zh-CN" altLang="en-US" sz="3200"/>
              <a:t>张津衔  将完成板块之间的链接和中立单位设计，包括联机系统，敌我识别等功能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charset="-122"/>
              </a:rPr>
              <a:t>石武杰  将完成敌方内容的设计，包括敌方弹幕，敌方数值及敌方碰撞体积等功能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charset="-122"/>
            </a:endParaRPr>
          </a:p>
          <a:p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charset="-122"/>
            </a:endParaRPr>
          </a:p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charset="-122"/>
              </a:rPr>
              <a:t>沈浩一  将完成友方单位的设计，包括子弹升级，装备效果，碰撞体积等功能</a:t>
            </a:r>
            <a:endParaRPr lang="zh-CN" altLang="en-US"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5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5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30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30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32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45_1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23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5_1*b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2545_3*i*4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2545_3*i*5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2545_3*i*6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45_3*l_h_i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545_3*i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45_3*l_h_i*1_1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45_3*l_h_i*1_1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5_3*l_h_i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545_3*i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5_3*l_h_i*1_2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45_3*l_h_i*1_2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3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545_3*i*3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3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3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3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1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5_3*l_h_f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2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5_3*l_h_f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3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5_3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44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5_3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545_3*i*3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3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3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3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49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3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ID" val="custom20202545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5"/>
  <p:tag name="KSO_WM_SLIDE_LAYOUT" val="a_b_l"/>
  <p:tag name="KSO_WM_SLIDE_LAYOUT_CNT" val="1_1_1"/>
</p:tagLst>
</file>

<file path=ppt/tags/tag3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2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0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12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0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45_12*f*2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12*i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545_12*i*2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545_12*i*3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2545_12*i*4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2545_12*i*5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2545_12*i*6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ID" val="custom20202545_12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2"/>
  <p:tag name="KSO_WM_SLIDE_SIZE" val="958*554"/>
  <p:tag name="KSO_WM_SLIDE_POSITION" val="0*-7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2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2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0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12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12*i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545_12*i*2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545_12*i*3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2545_12*i*4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2545_12*i*5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2545_12*i*6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SLIDE_ID" val="custom20202545_12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2"/>
  <p:tag name="KSO_WM_SLIDE_SIZE" val="958*554"/>
  <p:tag name="KSO_WM_SLIDE_POSITION" val="0*-7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</p:tagLst>
</file>

<file path=ppt/tags/tag3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9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9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SLIDE_ID" val="custom20202545_9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9"/>
  <p:tag name="KSO_WM_SLIDE_SIZE" val="758*343"/>
  <p:tag name="KSO_WM_SLIDE_POSITION" val="100*98"/>
  <p:tag name="KSO_WM_TAG_VERSION" val="1.0"/>
  <p:tag name="KSO_WM_BEAUTIFY_FLAG" val="#wm#"/>
  <p:tag name="KSO_WM_TEMPLATE_CATEGORY" val="custom"/>
  <p:tag name="KSO_WM_TEMPLATE_INDEX" val="20202545"/>
  <p:tag name="KSO_WM_SLIDE_LAYOUT" val="a_f"/>
  <p:tag name="KSO_WM_SLIDE_LAYOUT_CNT" val="1_1"/>
</p:tagLst>
</file>

<file path=ppt/tags/tag376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377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378.xml><?xml version="1.0" encoding="utf-8"?>
<p:tagLst xmlns:p="http://schemas.openxmlformats.org/presentationml/2006/main">
  <p:tag name="COMMONDATA" val="eyJoZGlkIjoiN2YzNjBkOTgyNWQ1YTMxYzM3MzMwNWFiODNmOWIzYWMifQ==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WPS Office WWO_wpscloud_20220915175655-9b9b052b9a</Application>
  <PresentationFormat>宽屏</PresentationFormat>
  <Paragraphs>103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汉仪旗黑KW 55S</vt:lpstr>
      <vt:lpstr>汉仪旗黑-85S</vt:lpstr>
      <vt:lpstr>Viner Hand ITC</vt:lpstr>
      <vt:lpstr>汉仪书宋二KW</vt:lpstr>
      <vt:lpstr>Kingsoft Confetti</vt:lpstr>
      <vt:lpstr>Comic Sans MS</vt:lpstr>
      <vt:lpstr>微软雅黑</vt:lpstr>
      <vt:lpstr>Office 主题</vt:lpstr>
      <vt:lpstr>1_Office 主题​​</vt:lpstr>
      <vt:lpstr>2_Office 主题​​</vt:lpstr>
      <vt:lpstr>G07小组报告</vt:lpstr>
      <vt:lpstr>PowerPoint 演示文稿</vt:lpstr>
      <vt:lpstr>游戏主要内容：</vt:lpstr>
      <vt:lpstr>实现方法：</vt:lpstr>
      <vt:lpstr>类似游戏演示：</vt:lpstr>
      <vt:lpstr>受众群体：</vt:lpstr>
      <vt:lpstr>游戏模块：</vt:lpstr>
      <vt:lpstr>PowerPoint 演示文稿</vt:lpstr>
      <vt:lpstr>小组分工</vt:lpstr>
      <vt:lpstr>参考资料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G07小组报告</dc:title>
  <dc:creator>zjx0710</dc:creator>
  <cp:lastModifiedBy>贪吃</cp:lastModifiedBy>
  <dcterms:created xsi:type="dcterms:W3CDTF">2022-10-02T12:03:40Z</dcterms:created>
  <dcterms:modified xsi:type="dcterms:W3CDTF">2022-10-02T12:03:40Z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AB3EF6904CFE4FF997FE140F6C7395C0</vt:lpwstr>
  </property>
  <property fmtid="{D5CDD505-2E9C-101B-9397-08002B2CF9AE}" pid="3" name="KSOProductBuildVer">
    <vt:lpwstr>2052-0.0.0.0</vt:lpwstr>
  </property>
</Properties>
</file>