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28"/>
  </p:notesMasterIdLst>
  <p:handoutMasterIdLst>
    <p:handoutMasterId r:id="rId29"/>
  </p:handoutMasterIdLst>
  <p:sldIdLst>
    <p:sldId id="256" r:id="rId3"/>
    <p:sldId id="294" r:id="rId4"/>
    <p:sldId id="257" r:id="rId5"/>
    <p:sldId id="260" r:id="rId6"/>
    <p:sldId id="263" r:id="rId7"/>
    <p:sldId id="259" r:id="rId8"/>
    <p:sldId id="276" r:id="rId9"/>
    <p:sldId id="261" r:id="rId10"/>
    <p:sldId id="295" r:id="rId11"/>
    <p:sldId id="258" r:id="rId12"/>
    <p:sldId id="262" r:id="rId13"/>
    <p:sldId id="264" r:id="rId14"/>
    <p:sldId id="267" r:id="rId15"/>
    <p:sldId id="268" r:id="rId16"/>
    <p:sldId id="269" r:id="rId17"/>
    <p:sldId id="272" r:id="rId18"/>
    <p:sldId id="288" r:id="rId19"/>
    <p:sldId id="271" r:id="rId20"/>
    <p:sldId id="265" r:id="rId21"/>
    <p:sldId id="293" r:id="rId22"/>
    <p:sldId id="289" r:id="rId23"/>
    <p:sldId id="290" r:id="rId24"/>
    <p:sldId id="291" r:id="rId25"/>
    <p:sldId id="275" r:id="rId26"/>
    <p:sldId id="296" r:id="rId2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1F1"/>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6314" autoAdjust="0"/>
  </p:normalViewPr>
  <p:slideViewPr>
    <p:cSldViewPr snapToGrid="0" showGuides="1">
      <p:cViewPr varScale="1">
        <p:scale>
          <a:sx n="108" d="100"/>
          <a:sy n="108" d="100"/>
        </p:scale>
        <p:origin x="870" y="114"/>
      </p:cViewPr>
      <p:guideLst>
        <p:guide orient="horz" pos="2160"/>
        <p:guide pos="385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2020/12/10</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510785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extLst>
      <p:ext uri="{BB962C8B-B14F-4D97-AF65-F5344CB8AC3E}">
        <p14:creationId xmlns:p14="http://schemas.microsoft.com/office/powerpoint/2010/main" val="228659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3295136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320553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2075112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415784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2594760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2375438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4264293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1907688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286012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2800779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409786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3892630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154068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674426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3704378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345176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302092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46955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106131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3688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3960770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267397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1617707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46597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332309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ransition advClick="0" advTm="2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advClick="0" advTm="200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0344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3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1681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170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1367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6972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5157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0456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09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ransition advClick="0" advTm="200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4607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762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ransition advClick="0"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ransition advClick="0" advTm="2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ransition advClick="0" advTm="2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ransition advClick="0" advTm="2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ransition advClick="0" advTm="200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2020/12/10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xmlns="" id="{770ED781-2B05-4D33-ADFD-715A40337ECC}"/>
              </a:ext>
            </a:extLst>
          </p:cNvPr>
          <p:cNvSpPr/>
          <p:nvPr userDrawn="1"/>
        </p:nvSpPr>
        <p:spPr>
          <a:xfrm>
            <a:off x="3048000" y="37142"/>
            <a:ext cx="6096000" cy="274242"/>
          </a:xfrm>
          <a:prstGeom prst="rect">
            <a:avLst/>
          </a:prstGeom>
        </p:spPr>
        <p:txBody>
          <a:bodyPr>
            <a:spAutoFit/>
          </a:bodyPr>
          <a:lstStyle/>
          <a:p>
            <a:pPr algn="ctr">
              <a:lnSpc>
                <a:spcPct val="150000"/>
              </a:lnSpc>
            </a:pPr>
            <a:r>
              <a:rPr lang="zh-CN" altLang="en-US" sz="300" b="1" dirty="0">
                <a:solidFill>
                  <a:srgbClr val="F1F1F1"/>
                </a:solidFill>
                <a:latin typeface="微软雅黑" panose="020B0503020204020204" charset="-122"/>
                <a:ea typeface="微软雅黑" panose="020B0503020204020204" charset="-122"/>
              </a:rPr>
              <a:t>版权声明</a:t>
            </a:r>
          </a:p>
          <a:p>
            <a:pPr algn="just">
              <a:lnSpc>
                <a:spcPct val="150000"/>
              </a:lnSpc>
            </a:pPr>
            <a:endParaRPr lang="zh-CN" altLang="en-US" sz="100" dirty="0">
              <a:solidFill>
                <a:srgbClr val="F1F1F1"/>
              </a:solidFill>
              <a:latin typeface="微软雅黑" panose="020B0503020204020204" charset="-122"/>
              <a:ea typeface="微软雅黑" panose="020B0503020204020204" charset="-122"/>
            </a:endParaRPr>
          </a:p>
          <a:p>
            <a:pPr algn="just">
              <a:lnSpc>
                <a:spcPct val="150000"/>
              </a:lnSpc>
            </a:pPr>
            <a:r>
              <a:rPr lang="zh-CN" altLang="en-US" sz="100" dirty="0">
                <a:solidFill>
                  <a:srgbClr val="F1F1F1"/>
                </a:solidFill>
                <a:latin typeface="微软雅黑" panose="020B0503020204020204" charset="-122"/>
                <a:ea typeface="微软雅黑" panose="020B0503020204020204" charset="-122"/>
              </a:rPr>
              <a:t>感谢您下载平台上提供的</a:t>
            </a:r>
            <a:r>
              <a:rPr lang="en-US" altLang="zh-CN" sz="100" dirty="0">
                <a:solidFill>
                  <a:srgbClr val="F1F1F1"/>
                </a:solidFill>
                <a:latin typeface="微软雅黑" panose="020B0503020204020204" charset="-122"/>
                <a:ea typeface="微软雅黑" panose="020B0503020204020204" charset="-122"/>
              </a:rPr>
              <a:t>PPT</a:t>
            </a:r>
            <a:r>
              <a:rPr lang="zh-CN" altLang="en-US" sz="100" dirty="0">
                <a:solidFill>
                  <a:srgbClr val="F1F1F1"/>
                </a:solidFill>
                <a:latin typeface="微软雅黑" panose="020B0503020204020204" charset="-122"/>
                <a:ea typeface="微软雅黑" panose="020B0503020204020204" charset="-122"/>
              </a:rPr>
              <a:t>作品，为了您和熊猫办公以及原创作者的利益，请勿复制、传播、销售，否则将承担法律责任！熊猫办公将对作品进行维权，按照传播下载次数进行十倍的索取赔偿！</a:t>
            </a:r>
            <a:endParaRPr lang="en-US" altLang="zh-CN" sz="100" dirty="0">
              <a:solidFill>
                <a:srgbClr val="F1F1F1"/>
              </a:solidFill>
              <a:latin typeface="微软雅黑" panose="020B0503020204020204" charset="-122"/>
              <a:ea typeface="微软雅黑" panose="020B0503020204020204" charset="-122"/>
            </a:endParaRPr>
          </a:p>
          <a:p>
            <a:pPr algn="just">
              <a:lnSpc>
                <a:spcPct val="150000"/>
              </a:lnSpc>
            </a:pPr>
            <a:endParaRPr lang="zh-CN" altLang="en-US" sz="100" dirty="0">
              <a:solidFill>
                <a:srgbClr val="F1F1F1"/>
              </a:solidFill>
              <a:latin typeface="微软雅黑" panose="020B0503020204020204" charset="-122"/>
              <a:ea typeface="微软雅黑" panose="020B0503020204020204" charset="-122"/>
            </a:endParaRPr>
          </a:p>
          <a:p>
            <a:pPr algn="just">
              <a:lnSpc>
                <a:spcPct val="150000"/>
              </a:lnSpc>
            </a:pPr>
            <a:r>
              <a:rPr lang="en-US" altLang="zh-CN" sz="100" dirty="0">
                <a:solidFill>
                  <a:srgbClr val="F1F1F1"/>
                </a:solidFill>
                <a:latin typeface="微软雅黑" panose="020B0503020204020204" charset="-122"/>
                <a:ea typeface="微软雅黑" panose="020B0503020204020204" charset="-122"/>
              </a:rPr>
              <a:t>1.</a:t>
            </a:r>
            <a:r>
              <a:rPr lang="zh-CN" altLang="en-US" sz="100" dirty="0">
                <a:solidFill>
                  <a:srgbClr val="F1F1F1"/>
                </a:solidFill>
                <a:latin typeface="微软雅黑" panose="020B0503020204020204" charset="-122"/>
                <a:ea typeface="微软雅黑" panose="020B0503020204020204" charset="-122"/>
              </a:rPr>
              <a:t>在熊猫办公出售的</a:t>
            </a:r>
            <a:r>
              <a:rPr lang="en-US" altLang="zh-CN" sz="100" dirty="0">
                <a:solidFill>
                  <a:srgbClr val="F1F1F1"/>
                </a:solidFill>
                <a:latin typeface="微软雅黑" panose="020B0503020204020204" charset="-122"/>
                <a:ea typeface="微软雅黑" panose="020B0503020204020204" charset="-122"/>
              </a:rPr>
              <a:t>PPT</a:t>
            </a:r>
            <a:r>
              <a:rPr lang="zh-CN" altLang="en-US" sz="100" dirty="0">
                <a:solidFill>
                  <a:srgbClr val="F1F1F1"/>
                </a:solidFill>
                <a:latin typeface="微软雅黑" panose="020B0503020204020204" charset="-122"/>
                <a:ea typeface="微软雅黑" panose="020B0503020204020204" charset="-122"/>
              </a:rPr>
              <a:t>模板是免版税类（</a:t>
            </a:r>
            <a:r>
              <a:rPr lang="en-US" altLang="zh-CN" sz="100" dirty="0">
                <a:solidFill>
                  <a:srgbClr val="F1F1F1"/>
                </a:solidFill>
                <a:latin typeface="微软雅黑" panose="020B0503020204020204" charset="-122"/>
                <a:ea typeface="微软雅黑" panose="020B0503020204020204" charset="-122"/>
              </a:rPr>
              <a:t>RF</a:t>
            </a:r>
            <a:r>
              <a:rPr lang="zh-CN" altLang="en-US" sz="100" dirty="0">
                <a:solidFill>
                  <a:srgbClr val="F1F1F1"/>
                </a:solidFill>
                <a:latin typeface="微软雅黑" panose="020B0503020204020204" charset="-122"/>
                <a:ea typeface="微软雅黑" panose="020B0503020204020204" charset="-122"/>
              </a:rPr>
              <a:t>：</a:t>
            </a:r>
            <a:r>
              <a:rPr lang="en-US" altLang="zh-CN" sz="100" dirty="0">
                <a:solidFill>
                  <a:srgbClr val="F1F1F1"/>
                </a:solidFill>
                <a:latin typeface="微软雅黑" panose="020B0503020204020204" charset="-122"/>
                <a:ea typeface="微软雅黑" panose="020B0503020204020204" charset="-122"/>
              </a:rPr>
              <a:t>Royalty-Free</a:t>
            </a:r>
            <a:r>
              <a:rPr lang="zh-CN" altLang="en-US" sz="100" dirty="0">
                <a:solidFill>
                  <a:srgbClr val="F1F1F1"/>
                </a:solidFill>
                <a:latin typeface="微软雅黑" panose="020B0503020204020204" charset="-122"/>
                <a:ea typeface="微软雅黑" panose="020B0503020204020204" charset="-122"/>
              </a:rPr>
              <a:t>）正版受</a:t>
            </a:r>
            <a:r>
              <a:rPr lang="en-US" altLang="zh-CN" sz="100" dirty="0">
                <a:solidFill>
                  <a:srgbClr val="F1F1F1"/>
                </a:solidFill>
                <a:latin typeface="微软雅黑" panose="020B0503020204020204" charset="-122"/>
                <a:ea typeface="微软雅黑" panose="020B0503020204020204" charset="-122"/>
              </a:rPr>
              <a:t>《</a:t>
            </a:r>
            <a:r>
              <a:rPr lang="zh-CN" altLang="en-US" sz="100" dirty="0">
                <a:solidFill>
                  <a:srgbClr val="F1F1F1"/>
                </a:solidFill>
                <a:latin typeface="微软雅黑" panose="020B0503020204020204" charset="-122"/>
                <a:ea typeface="微软雅黑" panose="020B0503020204020204" charset="-122"/>
              </a:rPr>
              <a:t>中国人民共和国著作法</a:t>
            </a:r>
            <a:r>
              <a:rPr lang="en-US" altLang="zh-CN" sz="100" dirty="0">
                <a:solidFill>
                  <a:srgbClr val="F1F1F1"/>
                </a:solidFill>
                <a:latin typeface="微软雅黑" panose="020B0503020204020204" charset="-122"/>
                <a:ea typeface="微软雅黑" panose="020B0503020204020204" charset="-122"/>
              </a:rPr>
              <a:t>》</a:t>
            </a:r>
            <a:r>
              <a:rPr lang="zh-CN" altLang="en-US" sz="100" dirty="0">
                <a:solidFill>
                  <a:srgbClr val="F1F1F1"/>
                </a:solidFill>
                <a:latin typeface="微软雅黑" panose="020B0503020204020204" charset="-122"/>
                <a:ea typeface="微软雅黑" panose="020B0503020204020204" charset="-122"/>
              </a:rPr>
              <a:t>和</a:t>
            </a:r>
            <a:r>
              <a:rPr lang="en-US" altLang="zh-CN" sz="100" dirty="0">
                <a:solidFill>
                  <a:srgbClr val="F1F1F1"/>
                </a:solidFill>
                <a:latin typeface="微软雅黑" panose="020B0503020204020204" charset="-122"/>
                <a:ea typeface="微软雅黑" panose="020B0503020204020204" charset="-122"/>
              </a:rPr>
              <a:t>《</a:t>
            </a:r>
            <a:r>
              <a:rPr lang="zh-CN" altLang="en-US" sz="100" dirty="0">
                <a:solidFill>
                  <a:srgbClr val="F1F1F1"/>
                </a:solidFill>
                <a:latin typeface="微软雅黑" panose="020B0503020204020204" charset="-122"/>
                <a:ea typeface="微软雅黑" panose="020B0503020204020204" charset="-122"/>
              </a:rPr>
              <a:t>世界版权公约</a:t>
            </a:r>
            <a:r>
              <a:rPr lang="en-US" altLang="zh-CN" sz="100" dirty="0">
                <a:solidFill>
                  <a:srgbClr val="F1F1F1"/>
                </a:solidFill>
                <a:latin typeface="微软雅黑" panose="020B0503020204020204" charset="-122"/>
                <a:ea typeface="微软雅黑" panose="020B0503020204020204" charset="-122"/>
              </a:rPr>
              <a:t>》</a:t>
            </a:r>
            <a:r>
              <a:rPr lang="zh-CN" altLang="en-US" sz="100" dirty="0">
                <a:solidFill>
                  <a:srgbClr val="F1F1F1"/>
                </a:solidFill>
                <a:latin typeface="微软雅黑" panose="020B0503020204020204" charset="-122"/>
                <a:ea typeface="微软雅黑" panose="020B0503020204020204" charset="-122"/>
              </a:rPr>
              <a:t>的保护，作品的所有权、版权和著作权归熊猫办公所有，您下载的是</a:t>
            </a:r>
            <a:r>
              <a:rPr lang="en-US" altLang="zh-CN" sz="100" dirty="0">
                <a:solidFill>
                  <a:srgbClr val="F1F1F1"/>
                </a:solidFill>
                <a:latin typeface="微软雅黑" panose="020B0503020204020204" charset="-122"/>
                <a:ea typeface="微软雅黑" panose="020B0503020204020204" charset="-122"/>
              </a:rPr>
              <a:t>PPT</a:t>
            </a:r>
            <a:r>
              <a:rPr lang="zh-CN" altLang="en-US" sz="100" dirty="0">
                <a:solidFill>
                  <a:srgbClr val="F1F1F1"/>
                </a:solidFill>
                <a:latin typeface="微软雅黑" panose="020B0503020204020204" charset="-122"/>
                <a:ea typeface="微软雅黑" panose="020B0503020204020204" charset="-122"/>
              </a:rPr>
              <a:t>模板素材的使用权。</a:t>
            </a:r>
          </a:p>
          <a:p>
            <a:pPr algn="just">
              <a:lnSpc>
                <a:spcPct val="150000"/>
              </a:lnSpc>
            </a:pPr>
            <a:r>
              <a:rPr lang="en-US" altLang="zh-CN" sz="100" dirty="0">
                <a:solidFill>
                  <a:srgbClr val="F1F1F1"/>
                </a:solidFill>
                <a:latin typeface="微软雅黑" panose="020B0503020204020204" charset="-122"/>
                <a:ea typeface="微软雅黑" panose="020B0503020204020204" charset="-122"/>
              </a:rPr>
              <a:t>2.</a:t>
            </a:r>
            <a:r>
              <a:rPr lang="zh-CN" altLang="en-US" sz="100" dirty="0">
                <a:solidFill>
                  <a:srgbClr val="F1F1F1"/>
                </a:solidFill>
                <a:latin typeface="微软雅黑" panose="020B0503020204020204" charset="-122"/>
                <a:ea typeface="微软雅黑" panose="020B0503020204020204" charset="-122"/>
              </a:rPr>
              <a:t>不得将熊猫办公的</a:t>
            </a:r>
            <a:r>
              <a:rPr lang="en-US" altLang="zh-CN" sz="100" dirty="0">
                <a:solidFill>
                  <a:srgbClr val="F1F1F1"/>
                </a:solidFill>
                <a:latin typeface="微软雅黑" panose="020B0503020204020204" charset="-122"/>
                <a:ea typeface="微软雅黑" panose="020B0503020204020204" charset="-122"/>
              </a:rPr>
              <a:t>PPT</a:t>
            </a:r>
            <a:r>
              <a:rPr lang="zh-CN" altLang="en-US" sz="100" dirty="0">
                <a:solidFill>
                  <a:srgbClr val="F1F1F1"/>
                </a:solidFill>
                <a:latin typeface="微软雅黑" panose="020B0503020204020204" charset="-122"/>
                <a:ea typeface="微软雅黑" panose="020B0503020204020204" charset="-122"/>
              </a:rPr>
              <a:t>模板、</a:t>
            </a:r>
            <a:r>
              <a:rPr lang="en-US" altLang="zh-CN" sz="100" dirty="0">
                <a:solidFill>
                  <a:srgbClr val="F1F1F1"/>
                </a:solidFill>
                <a:latin typeface="微软雅黑" panose="020B0503020204020204" charset="-122"/>
                <a:ea typeface="微软雅黑" panose="020B0503020204020204" charset="-122"/>
              </a:rPr>
              <a:t>PPT</a:t>
            </a:r>
            <a:r>
              <a:rPr lang="zh-CN" altLang="en-US" sz="100" dirty="0">
                <a:solidFill>
                  <a:srgbClr val="F1F1F1"/>
                </a:solidFill>
                <a:latin typeface="微软雅黑" panose="020B0503020204020204" charset="-122"/>
                <a:ea typeface="微软雅黑" panose="020B0503020204020204" charset="-122"/>
              </a:rPr>
              <a:t>素材，本身用于再出售，或者出租、出借、转让、分销、发布或者作为礼物供他人使用，不得转授权、出卖、转让本协议或者本协议中的权利。</a:t>
            </a:r>
          </a:p>
        </p:txBody>
      </p:sp>
    </p:spTree>
  </p:cSld>
  <p:clrMapOvr>
    <a:masterClrMapping/>
  </p:clrMapOvr>
  <p:transition advClick="0" advTm="200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ransition advClick="0" advTm="2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advClick="0" advTm="200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2020/12/10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708812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22.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885" y="743246"/>
            <a:ext cx="8228330" cy="5479458"/>
          </a:xfrm>
          <a:prstGeom prst="rect">
            <a:avLst/>
          </a:prstGeom>
        </p:spPr>
      </p:pic>
      <p:sp>
        <p:nvSpPr>
          <p:cNvPr id="22" name="直角三角形 21"/>
          <p:cNvSpPr/>
          <p:nvPr/>
        </p:nvSpPr>
        <p:spPr>
          <a:xfrm rot="5400000">
            <a:off x="579120" y="524510"/>
            <a:ext cx="2466340" cy="2459355"/>
          </a:xfrm>
          <a:prstGeom prst="rtTriangle">
            <a:avLst/>
          </a:prstGeom>
          <a:solidFill>
            <a:schemeClr val="bg1">
              <a:alpha val="15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518140" y="810260"/>
            <a:ext cx="921385" cy="3985895"/>
          </a:xfrm>
          <a:prstGeom prst="rect">
            <a:avLst/>
          </a:prstGeom>
          <a:noFill/>
        </p:spPr>
        <p:txBody>
          <a:bodyPr vert="eaVert" wrap="square" rtlCol="0" anchor="t">
            <a:spAutoFit/>
          </a:bodyPr>
          <a:lstStyle/>
          <a:p>
            <a:pPr algn="dist"/>
            <a:r>
              <a:rPr lang="zh-CN" altLang="en-US" sz="4800" dirty="0">
                <a:latin typeface="方正清刻本悦宋简体" panose="02000000000000000000" charset="-122"/>
                <a:ea typeface="方正清刻本悦宋简体" panose="02000000000000000000" charset="-122"/>
              </a:rPr>
              <a:t>冬天の旅行</a:t>
            </a:r>
          </a:p>
        </p:txBody>
      </p:sp>
      <p:sp>
        <p:nvSpPr>
          <p:cNvPr id="8" name="文本框 7"/>
          <p:cNvSpPr txBox="1"/>
          <p:nvPr/>
        </p:nvSpPr>
        <p:spPr>
          <a:xfrm>
            <a:off x="11252835" y="810260"/>
            <a:ext cx="459740" cy="1741170"/>
          </a:xfrm>
          <a:prstGeom prst="rect">
            <a:avLst/>
          </a:prstGeom>
          <a:noFill/>
        </p:spPr>
        <p:txBody>
          <a:bodyPr vert="eaVert" wrap="square" rtlCol="0">
            <a:spAutoFit/>
          </a:bodyPr>
          <a:lstStyle/>
          <a:p>
            <a:pPr algn="dist"/>
            <a:r>
              <a:rPr lang="zh-CN" altLang="en-US" dirty="0">
                <a:solidFill>
                  <a:schemeClr val="tx1">
                    <a:lumMod val="50000"/>
                    <a:lumOff val="50000"/>
                  </a:schemeClr>
                </a:solidFill>
                <a:latin typeface="仓耳新仿宋 W01" panose="02020400000000000000" charset="-122"/>
                <a:ea typeface="仓耳新仿宋 W01" panose="02020400000000000000" charset="-122"/>
              </a:rPr>
              <a:t>我的旅行日记</a:t>
            </a:r>
          </a:p>
        </p:txBody>
      </p:sp>
      <p:cxnSp>
        <p:nvCxnSpPr>
          <p:cNvPr id="9" name="直接连接符 8"/>
          <p:cNvCxnSpPr/>
          <p:nvPr/>
        </p:nvCxnSpPr>
        <p:spPr>
          <a:xfrm flipH="1">
            <a:off x="11480165" y="2629535"/>
            <a:ext cx="5080" cy="11487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7280" y="5762625"/>
            <a:ext cx="3645535" cy="245110"/>
          </a:xfrm>
          <a:prstGeom prst="rect">
            <a:avLst/>
          </a:prstGeom>
          <a:noFill/>
        </p:spPr>
        <p:txBody>
          <a:bodyPr wrap="square" rtlCol="0" anchor="t">
            <a:spAutoFit/>
          </a:bodyPr>
          <a:lstStyle/>
          <a:p>
            <a:r>
              <a:rPr lang="zh-CN" altLang="en-US" sz="1000" dirty="0">
                <a:latin typeface="方正细圆简体" panose="02010601030101010101" charset="-122"/>
                <a:ea typeface="方正细圆简体" panose="02010601030101010101" charset="-122"/>
              </a:rPr>
              <a:t>记录下每一次精彩的瞬间</a:t>
            </a:r>
          </a:p>
        </p:txBody>
      </p:sp>
      <p:grpSp>
        <p:nvGrpSpPr>
          <p:cNvPr id="15" name="组合 14"/>
          <p:cNvGrpSpPr/>
          <p:nvPr/>
        </p:nvGrpSpPr>
        <p:grpSpPr>
          <a:xfrm>
            <a:off x="1097280" y="5212715"/>
            <a:ext cx="1617980" cy="522605"/>
            <a:chOff x="2055" y="7871"/>
            <a:chExt cx="2548" cy="823"/>
          </a:xfrm>
        </p:grpSpPr>
        <p:sp>
          <p:nvSpPr>
            <p:cNvPr id="12" name="任意多边形 11"/>
            <p:cNvSpPr/>
            <p:nvPr/>
          </p:nvSpPr>
          <p:spPr>
            <a:xfrm>
              <a:off x="2055" y="7872"/>
              <a:ext cx="1508" cy="822"/>
            </a:xfrm>
            <a:custGeom>
              <a:avLst/>
              <a:gdLst>
                <a:gd name="connisteX0" fmla="*/ 565785 w 957580"/>
                <a:gd name="connsiteY0" fmla="*/ 0 h 521970"/>
                <a:gd name="connisteX1" fmla="*/ 0 w 957580"/>
                <a:gd name="connsiteY1" fmla="*/ 0 h 521970"/>
                <a:gd name="connisteX2" fmla="*/ 0 w 957580"/>
                <a:gd name="connsiteY2" fmla="*/ 521970 h 521970"/>
                <a:gd name="connisteX3" fmla="*/ 957580 w 957580"/>
                <a:gd name="connsiteY3" fmla="*/ 521970 h 521970"/>
              </a:gdLst>
              <a:ahLst/>
              <a:cxnLst>
                <a:cxn ang="0">
                  <a:pos x="connisteX0" y="connsiteY0"/>
                </a:cxn>
                <a:cxn ang="0">
                  <a:pos x="connisteX1" y="connsiteY1"/>
                </a:cxn>
                <a:cxn ang="0">
                  <a:pos x="connisteX2" y="connsiteY2"/>
                </a:cxn>
                <a:cxn ang="0">
                  <a:pos x="connisteX3" y="connsiteY3"/>
                </a:cxn>
              </a:cxnLst>
              <a:rect l="l" t="t" r="r" b="b"/>
              <a:pathLst>
                <a:path w="957580" h="521970">
                  <a:moveTo>
                    <a:pt x="565785" y="0"/>
                  </a:moveTo>
                  <a:lnTo>
                    <a:pt x="0" y="0"/>
                  </a:lnTo>
                  <a:lnTo>
                    <a:pt x="0" y="521970"/>
                  </a:lnTo>
                  <a:lnTo>
                    <a:pt x="957580" y="521970"/>
                  </a:lnTo>
                </a:path>
              </a:pathLst>
            </a:cu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H="1" flipV="1">
              <a:off x="3563" y="7871"/>
              <a:ext cx="1041" cy="823"/>
            </a:xfrm>
            <a:custGeom>
              <a:avLst/>
              <a:gdLst>
                <a:gd name="connisteX0" fmla="*/ 565785 w 957580"/>
                <a:gd name="connsiteY0" fmla="*/ 0 h 521970"/>
                <a:gd name="connisteX1" fmla="*/ 0 w 957580"/>
                <a:gd name="connsiteY1" fmla="*/ 0 h 521970"/>
                <a:gd name="connisteX2" fmla="*/ 0 w 957580"/>
                <a:gd name="connsiteY2" fmla="*/ 521970 h 521970"/>
                <a:gd name="connisteX3" fmla="*/ 957580 w 957580"/>
                <a:gd name="connsiteY3" fmla="*/ 521970 h 521970"/>
              </a:gdLst>
              <a:ahLst/>
              <a:cxnLst>
                <a:cxn ang="0">
                  <a:pos x="connisteX0" y="connsiteY0"/>
                </a:cxn>
                <a:cxn ang="0">
                  <a:pos x="connisteX1" y="connsiteY1"/>
                </a:cxn>
                <a:cxn ang="0">
                  <a:pos x="connisteX2" y="connsiteY2"/>
                </a:cxn>
                <a:cxn ang="0">
                  <a:pos x="connisteX3" y="connsiteY3"/>
                </a:cxn>
              </a:cxnLst>
              <a:rect l="l" t="t" r="r" b="b"/>
              <a:pathLst>
                <a:path w="957580" h="521970">
                  <a:moveTo>
                    <a:pt x="565785" y="0"/>
                  </a:moveTo>
                  <a:lnTo>
                    <a:pt x="0" y="0"/>
                  </a:lnTo>
                  <a:lnTo>
                    <a:pt x="0" y="521970"/>
                  </a:lnTo>
                  <a:lnTo>
                    <a:pt x="957580" y="521970"/>
                  </a:lnTo>
                </a:path>
              </a:pathLst>
            </a:cu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1194435" y="5290185"/>
            <a:ext cx="1401445" cy="368300"/>
          </a:xfrm>
          <a:prstGeom prst="rect">
            <a:avLst/>
          </a:prstGeom>
          <a:noFill/>
        </p:spPr>
        <p:txBody>
          <a:bodyPr wrap="square" rtlCol="0">
            <a:spAutoFit/>
          </a:bodyPr>
          <a:lstStyle/>
          <a:p>
            <a:pPr algn="dist"/>
            <a:r>
              <a:rPr lang="zh-CN" dirty="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旅行日记</a:t>
            </a:r>
          </a:p>
        </p:txBody>
      </p:sp>
      <p:sp>
        <p:nvSpPr>
          <p:cNvPr id="17" name="任意多边形 16"/>
          <p:cNvSpPr/>
          <p:nvPr/>
        </p:nvSpPr>
        <p:spPr>
          <a:xfrm>
            <a:off x="861695" y="648335"/>
            <a:ext cx="956945" cy="843915"/>
          </a:xfrm>
          <a:custGeom>
            <a:avLst/>
            <a:gdLst>
              <a:gd name="connisteX0" fmla="*/ 956945 w 956945"/>
              <a:gd name="connsiteY0" fmla="*/ 0 h 843915"/>
              <a:gd name="connisteX1" fmla="*/ 0 w 956945"/>
              <a:gd name="connsiteY1" fmla="*/ 0 h 843915"/>
              <a:gd name="connisteX2" fmla="*/ 0 w 956945"/>
              <a:gd name="connsiteY2" fmla="*/ 843915 h 843915"/>
            </a:gdLst>
            <a:ahLst/>
            <a:cxnLst>
              <a:cxn ang="0">
                <a:pos x="connisteX0" y="connsiteY0"/>
              </a:cxn>
              <a:cxn ang="0">
                <a:pos x="connisteX1" y="connsiteY1"/>
              </a:cxn>
              <a:cxn ang="0">
                <a:pos x="connisteX2" y="connsiteY2"/>
              </a:cxn>
            </a:cxnLst>
            <a:rect l="l" t="t" r="r" b="b"/>
            <a:pathLst>
              <a:path w="956945" h="843915">
                <a:moveTo>
                  <a:pt x="956945" y="0"/>
                </a:moveTo>
                <a:lnTo>
                  <a:pt x="0" y="0"/>
                </a:lnTo>
                <a:lnTo>
                  <a:pt x="0" y="843915"/>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10800000">
            <a:off x="10143490" y="5462905"/>
            <a:ext cx="956945" cy="843915"/>
          </a:xfrm>
          <a:custGeom>
            <a:avLst/>
            <a:gdLst>
              <a:gd name="connisteX0" fmla="*/ 956945 w 956945"/>
              <a:gd name="connsiteY0" fmla="*/ 0 h 843915"/>
              <a:gd name="connisteX1" fmla="*/ 0 w 956945"/>
              <a:gd name="connsiteY1" fmla="*/ 0 h 843915"/>
              <a:gd name="connisteX2" fmla="*/ 0 w 956945"/>
              <a:gd name="connsiteY2" fmla="*/ 843915 h 843915"/>
            </a:gdLst>
            <a:ahLst/>
            <a:cxnLst>
              <a:cxn ang="0">
                <a:pos x="connisteX0" y="connsiteY0"/>
              </a:cxn>
              <a:cxn ang="0">
                <a:pos x="connisteX1" y="connsiteY1"/>
              </a:cxn>
              <a:cxn ang="0">
                <a:pos x="connisteX2" y="connsiteY2"/>
              </a:cxn>
            </a:cxnLst>
            <a:rect l="l" t="t" r="r" b="b"/>
            <a:pathLst>
              <a:path w="956945" h="843915">
                <a:moveTo>
                  <a:pt x="956945" y="0"/>
                </a:moveTo>
                <a:lnTo>
                  <a:pt x="0" y="0"/>
                </a:lnTo>
                <a:lnTo>
                  <a:pt x="0" y="843915"/>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par>
                          <p:cTn id="23" fill="hold">
                            <p:stCondLst>
                              <p:cond delay="1500"/>
                            </p:stCondLst>
                            <p:childTnLst>
                              <p:par>
                                <p:cTn id="24" presetID="14" presetClass="entr" presetSubtype="1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5" y="-24816"/>
            <a:ext cx="12198985" cy="6903821"/>
          </a:xfrm>
          <a:prstGeom prst="rect">
            <a:avLst/>
          </a:prstGeom>
        </p:spPr>
      </p:pic>
      <p:sp>
        <p:nvSpPr>
          <p:cNvPr id="4" name="矩形 3"/>
          <p:cNvSpPr/>
          <p:nvPr/>
        </p:nvSpPr>
        <p:spPr>
          <a:xfrm>
            <a:off x="-9843" y="-26620"/>
            <a:ext cx="12212320" cy="6905625"/>
          </a:xfrm>
          <a:prstGeom prst="rect">
            <a:avLst/>
          </a:prstGeom>
          <a:solidFill>
            <a:schemeClr val="accent1">
              <a:lumMod val="20000"/>
              <a:lumOff val="8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10" y="4877435"/>
            <a:ext cx="12212320" cy="2004695"/>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187700" y="6218555"/>
            <a:ext cx="7588885" cy="275590"/>
          </a:xfrm>
          <a:prstGeom prst="rect">
            <a:avLst/>
          </a:prstGeom>
          <a:noFill/>
        </p:spPr>
        <p:txBody>
          <a:bodyPr wrap="square" rtlCol="0" anchor="t">
            <a:spAutoFit/>
          </a:bodyPr>
          <a:lstStyle/>
          <a:p>
            <a:pPr algn="l"/>
            <a:r>
              <a:rPr lang="zh-CN" altLang="en-US" sz="1200" dirty="0">
                <a:latin typeface="方正细圆简体" panose="02010601030101010101" charset="-122"/>
                <a:ea typeface="方正细圆简体" panose="02010601030101010101" charset="-122"/>
              </a:rPr>
              <a:t>Life is a journey, not the destination, but the scenery along the should be and the mood at the view.</a:t>
            </a:r>
          </a:p>
        </p:txBody>
      </p:sp>
      <p:sp>
        <p:nvSpPr>
          <p:cNvPr id="8" name="文本框 7"/>
          <p:cNvSpPr txBox="1"/>
          <p:nvPr/>
        </p:nvSpPr>
        <p:spPr>
          <a:xfrm>
            <a:off x="4973638" y="5166360"/>
            <a:ext cx="2231390" cy="583565"/>
          </a:xfrm>
          <a:prstGeom prst="rect">
            <a:avLst/>
          </a:prstGeom>
          <a:noFill/>
        </p:spPr>
        <p:txBody>
          <a:bodyPr vert="horz"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思念の旅</a:t>
            </a:r>
            <a:endParaRPr lang="zh-CN" altLang="en-US" sz="3200">
              <a:latin typeface="方正清刻本悦宋简体" panose="02000000000000000000" charset="-122"/>
              <a:ea typeface="方正清刻本悦宋简体" panose="02000000000000000000" charset="-122"/>
            </a:endParaRPr>
          </a:p>
        </p:txBody>
      </p:sp>
      <p:sp>
        <p:nvSpPr>
          <p:cNvPr id="5" name="文本框 4"/>
          <p:cNvSpPr txBox="1"/>
          <p:nvPr/>
        </p:nvSpPr>
        <p:spPr>
          <a:xfrm>
            <a:off x="3081655" y="5850255"/>
            <a:ext cx="8603615" cy="368300"/>
          </a:xfrm>
          <a:prstGeom prst="rect">
            <a:avLst/>
          </a:prstGeom>
          <a:noFill/>
        </p:spPr>
        <p:txBody>
          <a:bodyPr wrap="square" rtlCol="0" anchor="t">
            <a:spAutoFit/>
          </a:bodyPr>
          <a:lstStyle/>
          <a:p>
            <a:pPr algn="ctr"/>
            <a:r>
              <a:rPr lang="zh-CN" altLang="en-US" dirty="0">
                <a:latin typeface="仓耳新仿宋 W01" panose="02020400000000000000" charset="-122"/>
                <a:ea typeface="仓耳新仿宋 W01" panose="02020400000000000000" charset="-122"/>
                <a:sym typeface="+mn-ea"/>
              </a:rPr>
              <a:t>人生就是一场旅行，不在乎目旳地，在乎旳应当是沿途旳风景以及看风景旳心情。</a:t>
            </a:r>
          </a:p>
        </p:txBody>
      </p:sp>
      <p:sp>
        <p:nvSpPr>
          <p:cNvPr id="12" name="文本框 11"/>
          <p:cNvSpPr txBox="1"/>
          <p:nvPr/>
        </p:nvSpPr>
        <p:spPr>
          <a:xfrm>
            <a:off x="417830" y="5915660"/>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10" name="文本框 9"/>
          <p:cNvSpPr txBox="1"/>
          <p:nvPr/>
        </p:nvSpPr>
        <p:spPr>
          <a:xfrm>
            <a:off x="-321945" y="628586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26" name="文本框 25"/>
          <p:cNvSpPr txBox="1"/>
          <p:nvPr/>
        </p:nvSpPr>
        <p:spPr>
          <a:xfrm>
            <a:off x="803910" y="604075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childTnLst>
                          </p:cTn>
                        </p:par>
                        <p:par>
                          <p:cTn id="26" fill="hold">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 grpId="0"/>
      <p:bldP spid="8" grpId="0"/>
      <p:bldP spid="5" grpId="0"/>
      <p:bldP spid="12" grpId="0"/>
      <p:bldP spid="10"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9002713" y="622935"/>
            <a:ext cx="2231390" cy="583565"/>
          </a:xfrm>
          <a:prstGeom prst="rect">
            <a:avLst/>
          </a:prstGeom>
          <a:noFill/>
        </p:spPr>
        <p:txBody>
          <a:bodyPr vert="horz"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倾听の旅</a:t>
            </a:r>
            <a:endParaRPr lang="zh-CN" altLang="en-US" sz="3200">
              <a:latin typeface="方正清刻本悦宋简体" panose="02000000000000000000" charset="-122"/>
              <a:ea typeface="方正清刻本悦宋简体" panose="02000000000000000000"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827" y="1958023"/>
            <a:ext cx="5584316" cy="3724910"/>
          </a:xfrm>
          <a:prstGeom prst="rect">
            <a:avLst/>
          </a:prstGeom>
        </p:spPr>
      </p:pic>
      <p:sp>
        <p:nvSpPr>
          <p:cNvPr id="9" name="文本框 8"/>
          <p:cNvSpPr txBox="1"/>
          <p:nvPr/>
        </p:nvSpPr>
        <p:spPr>
          <a:xfrm>
            <a:off x="1273175" y="3353435"/>
            <a:ext cx="2540000" cy="1476375"/>
          </a:xfrm>
          <a:prstGeom prst="rect">
            <a:avLst/>
          </a:prstGeom>
          <a:noFill/>
        </p:spPr>
        <p:txBody>
          <a:bodyPr wrap="square" rtlCol="0" anchor="t">
            <a:spAutoFit/>
          </a:bodyPr>
          <a:lstStyle/>
          <a:p>
            <a:r>
              <a:rPr lang="zh-CN" altLang="en-US" dirty="0">
                <a:latin typeface="仓耳静雅体 W01" panose="02020400000000000000" charset="-122"/>
                <a:ea typeface="仓耳静雅体 W01" panose="02020400000000000000" charset="-122"/>
              </a:rPr>
              <a:t>当下雪之后，我最喜欢到比较高的地方去看雪景，在阳光的照映下，雪花发着银白色的光芒照射大地。</a:t>
            </a:r>
          </a:p>
        </p:txBody>
      </p:sp>
      <p:sp>
        <p:nvSpPr>
          <p:cNvPr id="10" name="文本框 9"/>
          <p:cNvSpPr txBox="1"/>
          <p:nvPr/>
        </p:nvSpPr>
        <p:spPr>
          <a:xfrm>
            <a:off x="5574665" y="1130300"/>
            <a:ext cx="5735320" cy="460375"/>
          </a:xfrm>
          <a:prstGeom prst="rect">
            <a:avLst/>
          </a:prstGeom>
          <a:noFill/>
        </p:spPr>
        <p:txBody>
          <a:bodyPr wrap="square" rtlCol="0" anchor="t">
            <a:spAutoFit/>
          </a:bodyPr>
          <a:lstStyle/>
          <a:p>
            <a:pPr algn="r"/>
            <a:r>
              <a:rPr lang="zh-CN" altLang="en-US" sz="1200">
                <a:latin typeface="仓耳新仿宋 W01" panose="02020400000000000000" charset="-122"/>
                <a:ea typeface="仓耳新仿宋 W01" panose="02020400000000000000" charset="-122"/>
                <a:sym typeface="+mn-ea"/>
              </a:rPr>
              <a:t>我喜欢自己安安静静的呆在一个能看到下雪的地方，欣赏银色的雪花漫天飞舞，然后铺满一地，就像是天使从天上投下了一张银白色的地毯。</a:t>
            </a:r>
          </a:p>
        </p:txBody>
      </p:sp>
      <p:sp>
        <p:nvSpPr>
          <p:cNvPr id="12" name="文本框 11"/>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16" name="雪花"/>
          <p:cNvSpPr/>
          <p:nvPr/>
        </p:nvSpPr>
        <p:spPr bwMode="auto">
          <a:xfrm rot="1500000">
            <a:off x="1517650" y="679450"/>
            <a:ext cx="328930" cy="36957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3" name="雪花"/>
          <p:cNvSpPr/>
          <p:nvPr/>
        </p:nvSpPr>
        <p:spPr bwMode="auto">
          <a:xfrm rot="1500000">
            <a:off x="5763895" y="1541145"/>
            <a:ext cx="216535" cy="243205"/>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雪花"/>
          <p:cNvSpPr/>
          <p:nvPr/>
        </p:nvSpPr>
        <p:spPr bwMode="auto">
          <a:xfrm rot="1500000">
            <a:off x="3608070" y="5612765"/>
            <a:ext cx="472440" cy="551815"/>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5" name="雪花"/>
          <p:cNvSpPr/>
          <p:nvPr/>
        </p:nvSpPr>
        <p:spPr bwMode="auto">
          <a:xfrm rot="1500000">
            <a:off x="11473180" y="349885"/>
            <a:ext cx="216535" cy="243205"/>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 name="文本框 1"/>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3" name="文本框 2"/>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par>
                          <p:cTn id="35" fill="hold">
                            <p:stCondLst>
                              <p:cond delay="500"/>
                            </p:stCondLst>
                            <p:childTnLst>
                              <p:par>
                                <p:cTn id="36" presetID="14" presetClass="entr" presetSubtype="1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6" grpId="0" animBg="1"/>
      <p:bldP spid="13" grpId="0" animBg="1"/>
      <p:bldP spid="14" grpId="0" animBg="1"/>
      <p:bldP spid="15" grpId="0" animBg="1"/>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G:\ppt文档和图片\500638821.jpg500638821"/>
          <p:cNvPicPr>
            <a:picLocks noChangeAspect="1"/>
          </p:cNvPicPr>
          <p:nvPr/>
        </p:nvPicPr>
        <p:blipFill>
          <a:blip r:embed="rId4"/>
          <a:srcRect/>
          <a:stretch>
            <a:fillRect/>
          </a:stretch>
        </p:blipFill>
        <p:spPr>
          <a:xfrm>
            <a:off x="949325" y="1381125"/>
            <a:ext cx="4533900" cy="4095750"/>
          </a:xfrm>
          <a:prstGeom prst="ellipse">
            <a:avLst/>
          </a:prstGeom>
        </p:spPr>
      </p:pic>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8" name="文本框 7"/>
          <p:cNvSpPr txBox="1"/>
          <p:nvPr/>
        </p:nvSpPr>
        <p:spPr>
          <a:xfrm>
            <a:off x="6700520" y="2417445"/>
            <a:ext cx="675005" cy="2275205"/>
          </a:xfrm>
          <a:prstGeom prst="rect">
            <a:avLst/>
          </a:prstGeom>
          <a:noFill/>
        </p:spPr>
        <p:txBody>
          <a:bodyPr vert="eaVert"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安静の旅</a:t>
            </a:r>
            <a:endParaRPr lang="zh-CN" altLang="en-US" sz="3200">
              <a:latin typeface="方正清刻本悦宋简体" panose="02000000000000000000" charset="-122"/>
              <a:ea typeface="方正清刻本悦宋简体" panose="02000000000000000000" charset="-122"/>
            </a:endParaRPr>
          </a:p>
        </p:txBody>
      </p:sp>
      <p:sp>
        <p:nvSpPr>
          <p:cNvPr id="16" name="文本框 15"/>
          <p:cNvSpPr txBox="1"/>
          <p:nvPr/>
        </p:nvSpPr>
        <p:spPr>
          <a:xfrm>
            <a:off x="7245985" y="2510155"/>
            <a:ext cx="367030" cy="3415030"/>
          </a:xfrm>
          <a:prstGeom prst="rect">
            <a:avLst/>
          </a:prstGeom>
          <a:noFill/>
        </p:spPr>
        <p:txBody>
          <a:bodyPr vert="eaVert" wrap="square" rtlCol="0">
            <a:spAutoFit/>
          </a:bodyPr>
          <a:lstStyle/>
          <a:p>
            <a:pPr algn="dist"/>
            <a:r>
              <a:rPr lang="zh-CN" altLang="en-US" sz="1200">
                <a:latin typeface="仓耳新仿宋 W01" panose="02020400000000000000" charset="-122"/>
                <a:ea typeface="仓耳新仿宋 W01" panose="02020400000000000000" charset="-122"/>
              </a:rPr>
              <a:t>因为冬天寒冷，使人会去寻找那难得的温暖。</a:t>
            </a:r>
          </a:p>
        </p:txBody>
      </p:sp>
      <p:sp>
        <p:nvSpPr>
          <p:cNvPr id="5" name="文本框 4"/>
          <p:cNvSpPr txBox="1"/>
          <p:nvPr/>
        </p:nvSpPr>
        <p:spPr>
          <a:xfrm>
            <a:off x="8512175" y="1535430"/>
            <a:ext cx="2931160" cy="2584450"/>
          </a:xfrm>
          <a:prstGeom prst="rect">
            <a:avLst/>
          </a:prstGeom>
          <a:noFill/>
        </p:spPr>
        <p:txBody>
          <a:bodyPr wrap="square" rtlCol="0" anchor="t">
            <a:spAutoFit/>
          </a:bodyPr>
          <a:lstStyle/>
          <a:p>
            <a:r>
              <a:rPr lang="en-US" altLang="zh-CN" dirty="0">
                <a:latin typeface="仓耳静雅体 W01" panose="02020400000000000000" charset="-122"/>
                <a:ea typeface="仓耳静雅体 W01" panose="02020400000000000000" charset="-122"/>
              </a:rPr>
              <a:t>        </a:t>
            </a:r>
            <a:r>
              <a:rPr lang="zh-CN" altLang="en-US" dirty="0">
                <a:latin typeface="仓耳静雅体 W01" panose="02020400000000000000" charset="-122"/>
                <a:ea typeface="仓耳静雅体 W01" panose="02020400000000000000" charset="-122"/>
              </a:rPr>
              <a:t>下过雪的下午，漫步在街头，任柔和灿烂的晖光洒在肩上头发上，也许会使你精神振奋，心情突然间变得舒畅开朗：也许你会心神一动，感到生活是多么美好：也许更会使你感觉惊呀，发现冬天原来也有如此醉人的，却没有被发觉的魅力。</a:t>
            </a:r>
          </a:p>
        </p:txBody>
      </p:sp>
      <p:sp>
        <p:nvSpPr>
          <p:cNvPr id="2" name="文本框 1"/>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6" name="文本框 5"/>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2000"/>
                                        <p:tgtEl>
                                          <p:spTgt spid="16"/>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par>
                          <p:cTn id="23" fill="hold">
                            <p:stCondLst>
                              <p:cond delay="2000"/>
                            </p:stCondLst>
                            <p:childTnLst>
                              <p:par>
                                <p:cTn id="24" presetID="14" presetClass="entr" presetSubtype="1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6" grpId="0"/>
      <p:bldP spid="5" grpId="0"/>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948" y="898525"/>
            <a:ext cx="4582038" cy="4594225"/>
          </a:xfrm>
          <a:prstGeom prst="rect">
            <a:avLst/>
          </a:prstGeom>
        </p:spPr>
      </p:pic>
      <p:sp>
        <p:nvSpPr>
          <p:cNvPr id="4" name="矩形 3"/>
          <p:cNvSpPr/>
          <p:nvPr/>
        </p:nvSpPr>
        <p:spPr>
          <a:xfrm>
            <a:off x="7729220" y="-18415"/>
            <a:ext cx="76200" cy="2014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85120" y="4443095"/>
            <a:ext cx="76200" cy="24326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719570" y="-24130"/>
            <a:ext cx="1000125" cy="687705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561320" y="-10160"/>
            <a:ext cx="746125" cy="687705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880870" y="1102995"/>
            <a:ext cx="2274570" cy="583565"/>
          </a:xfrm>
          <a:prstGeom prst="rect">
            <a:avLst/>
          </a:prstGeom>
          <a:noFill/>
        </p:spPr>
        <p:txBody>
          <a:bodyPr vert="horz"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安静の旅</a:t>
            </a:r>
            <a:endParaRPr lang="zh-CN" altLang="en-US" sz="3200">
              <a:latin typeface="方正清刻本悦宋简体" panose="02000000000000000000" charset="-122"/>
              <a:ea typeface="方正清刻本悦宋简体" panose="02000000000000000000" charset="-122"/>
            </a:endParaRPr>
          </a:p>
        </p:txBody>
      </p:sp>
      <p:sp>
        <p:nvSpPr>
          <p:cNvPr id="16" name="文本框 15"/>
          <p:cNvSpPr txBox="1"/>
          <p:nvPr/>
        </p:nvSpPr>
        <p:spPr>
          <a:xfrm>
            <a:off x="1122045" y="1686560"/>
            <a:ext cx="3967480" cy="275590"/>
          </a:xfrm>
          <a:prstGeom prst="rect">
            <a:avLst/>
          </a:prstGeom>
          <a:noFill/>
        </p:spPr>
        <p:txBody>
          <a:bodyPr vert="horz" wrap="square" rtlCol="0">
            <a:spAutoFit/>
          </a:bodyPr>
          <a:lstStyle/>
          <a:p>
            <a:pPr algn="dist"/>
            <a:r>
              <a:rPr lang="zh-CN" altLang="en-US" sz="1200">
                <a:latin typeface="仓耳新仿宋 W01" panose="02020400000000000000" charset="-122"/>
                <a:ea typeface="仓耳新仿宋 W01" panose="02020400000000000000" charset="-122"/>
              </a:rPr>
              <a:t>因为冬天寒冷，使人会去寻找那难得的温暖。</a:t>
            </a:r>
          </a:p>
        </p:txBody>
      </p:sp>
      <p:sp>
        <p:nvSpPr>
          <p:cNvPr id="9" name="文本框 8"/>
          <p:cNvSpPr txBox="1"/>
          <p:nvPr/>
        </p:nvSpPr>
        <p:spPr>
          <a:xfrm>
            <a:off x="1349375" y="3040380"/>
            <a:ext cx="4407535" cy="1753235"/>
          </a:xfrm>
          <a:prstGeom prst="rect">
            <a:avLst/>
          </a:prstGeom>
          <a:noFill/>
        </p:spPr>
        <p:txBody>
          <a:bodyPr wrap="square" rtlCol="0" anchor="t">
            <a:spAutoFit/>
          </a:bodyPr>
          <a:lstStyle/>
          <a:p>
            <a:r>
              <a:rPr lang="en-US" altLang="zh-CN" dirty="0">
                <a:latin typeface="仓耳静雅体 W01" panose="02020400000000000000" charset="-122"/>
                <a:ea typeface="仓耳静雅体 W01" panose="02020400000000000000" charset="-122"/>
              </a:rPr>
              <a:t>     </a:t>
            </a:r>
            <a:r>
              <a:rPr lang="zh-CN" dirty="0">
                <a:latin typeface="仓耳静雅体 W01" panose="02020400000000000000" charset="-122"/>
                <a:ea typeface="仓耳静雅体 W01" panose="02020400000000000000" charset="-122"/>
              </a:rPr>
              <a:t>下过雪</a:t>
            </a:r>
            <a:r>
              <a:rPr lang="zh-CN" altLang="en-US" dirty="0">
                <a:latin typeface="仓耳静雅体 W01" panose="02020400000000000000" charset="-122"/>
                <a:ea typeface="仓耳静雅体 W01" panose="02020400000000000000" charset="-122"/>
              </a:rPr>
              <a:t>的下午，漫步在街头，任柔和灿烂的晖光洒在肩上头发上，也许会使你精神振奋，心情突然间变得舒畅开朗：也许你会心神一动，感到生活是多么美好：也许更会使你感觉惊呀，发现冬天原来也有如此醉人的，却没有被发觉的魅力。</a:t>
            </a:r>
          </a:p>
        </p:txBody>
      </p:sp>
      <p:sp>
        <p:nvSpPr>
          <p:cNvPr id="12" name="文本框 11"/>
          <p:cNvSpPr txBox="1"/>
          <p:nvPr/>
        </p:nvSpPr>
        <p:spPr>
          <a:xfrm>
            <a:off x="417830" y="5915660"/>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3" name="文本框 2"/>
          <p:cNvSpPr txBox="1"/>
          <p:nvPr/>
        </p:nvSpPr>
        <p:spPr>
          <a:xfrm>
            <a:off x="56515" y="636079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26" name="文本框 25"/>
          <p:cNvSpPr txBox="1"/>
          <p:nvPr/>
        </p:nvSpPr>
        <p:spPr>
          <a:xfrm>
            <a:off x="1122045" y="611568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amond(in)">
                                      <p:cBhvr>
                                        <p:cTn id="10" dur="2000"/>
                                        <p:tgtEl>
                                          <p:spTgt spid="4"/>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amond(in)">
                                      <p:cBhvr>
                                        <p:cTn id="13" dur="2000"/>
                                        <p:tgtEl>
                                          <p:spTgt spid="5"/>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amond(in)">
                                      <p:cBhvr>
                                        <p:cTn id="16" dur="2000"/>
                                        <p:tgtEl>
                                          <p:spTgt spid="6"/>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amond(in)">
                                      <p:cBhvr>
                                        <p:cTn id="19" dur="2000"/>
                                        <p:tgtEl>
                                          <p:spTgt spid="7"/>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amond(in)">
                                      <p:cBhvr>
                                        <p:cTn id="25" dur="2000"/>
                                        <p:tgtEl>
                                          <p:spTgt spid="16"/>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amond(in)">
                                      <p:cBhvr>
                                        <p:cTn id="28" dur="2000"/>
                                        <p:tgtEl>
                                          <p:spTgt spid="12"/>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amond(in)">
                                      <p:cBhvr>
                                        <p:cTn id="31" dur="2000"/>
                                        <p:tgtEl>
                                          <p:spTgt spid="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amond(in)">
                                      <p:cBhvr>
                                        <p:cTn id="34" dur="2000"/>
                                        <p:tgtEl>
                                          <p:spTgt spid="26"/>
                                        </p:tgtEl>
                                      </p:cBhvr>
                                    </p:animEffect>
                                  </p:childTnLst>
                                </p:cTn>
                              </p:par>
                            </p:childTnLst>
                          </p:cTn>
                        </p:par>
                        <p:par>
                          <p:cTn id="35" fill="hold">
                            <p:stCondLst>
                              <p:cond delay="2000"/>
                            </p:stCondLst>
                            <p:childTnLst>
                              <p:par>
                                <p:cTn id="36" presetID="14" presetClass="entr" presetSubtype="1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6" grpId="0"/>
      <p:bldP spid="9" grpId="0"/>
      <p:bldP spid="12" grpId="0"/>
      <p:bldP spid="3"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5" y="7797"/>
            <a:ext cx="12279630" cy="6874155"/>
          </a:xfrm>
          <a:prstGeom prst="rect">
            <a:avLst/>
          </a:prstGeom>
        </p:spPr>
      </p:pic>
      <p:sp>
        <p:nvSpPr>
          <p:cNvPr id="4" name="矩形 3"/>
          <p:cNvSpPr/>
          <p:nvPr/>
        </p:nvSpPr>
        <p:spPr>
          <a:xfrm>
            <a:off x="-10160" y="5080"/>
            <a:ext cx="12212320" cy="6905625"/>
          </a:xfrm>
          <a:prstGeom prst="rect">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615295" y="569595"/>
            <a:ext cx="675005" cy="2275205"/>
          </a:xfrm>
          <a:prstGeom prst="rect">
            <a:avLst/>
          </a:prstGeom>
          <a:noFill/>
        </p:spPr>
        <p:txBody>
          <a:bodyPr vert="eaVert"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安静の旅</a:t>
            </a:r>
            <a:endParaRPr lang="zh-CN" altLang="en-US" sz="3200">
              <a:latin typeface="方正清刻本悦宋简体" panose="02000000000000000000" charset="-122"/>
              <a:ea typeface="方正清刻本悦宋简体" panose="02000000000000000000" charset="-122"/>
            </a:endParaRPr>
          </a:p>
        </p:txBody>
      </p:sp>
      <p:sp>
        <p:nvSpPr>
          <p:cNvPr id="16" name="文本框 15"/>
          <p:cNvSpPr txBox="1"/>
          <p:nvPr/>
        </p:nvSpPr>
        <p:spPr>
          <a:xfrm>
            <a:off x="11160760" y="662305"/>
            <a:ext cx="367030" cy="3415030"/>
          </a:xfrm>
          <a:prstGeom prst="rect">
            <a:avLst/>
          </a:prstGeom>
          <a:noFill/>
        </p:spPr>
        <p:txBody>
          <a:bodyPr vert="eaVert" wrap="square" rtlCol="0">
            <a:spAutoFit/>
          </a:bodyPr>
          <a:lstStyle/>
          <a:p>
            <a:pPr algn="dist"/>
            <a:r>
              <a:rPr lang="zh-CN" altLang="en-US" sz="1200">
                <a:latin typeface="仓耳新仿宋 W01" panose="02020400000000000000" charset="-122"/>
                <a:ea typeface="仓耳新仿宋 W01" panose="02020400000000000000" charset="-122"/>
              </a:rPr>
              <a:t>因为冬天寒冷，使人会去寻找那难得的温暖。</a:t>
            </a:r>
          </a:p>
        </p:txBody>
      </p:sp>
      <p:sp>
        <p:nvSpPr>
          <p:cNvPr id="3" name="文本框 2"/>
          <p:cNvSpPr txBox="1"/>
          <p:nvPr/>
        </p:nvSpPr>
        <p:spPr>
          <a:xfrm>
            <a:off x="8571230" y="1512570"/>
            <a:ext cx="1290320" cy="4362450"/>
          </a:xfrm>
          <a:prstGeom prst="rect">
            <a:avLst/>
          </a:prstGeom>
          <a:noFill/>
        </p:spPr>
        <p:txBody>
          <a:bodyPr vert="eaVert" wrap="square" rtlCol="0" anchor="t">
            <a:spAutoFit/>
          </a:bodyPr>
          <a:lstStyle/>
          <a:p>
            <a:r>
              <a:rPr lang="en-US" altLang="zh-CN">
                <a:latin typeface="仓耳静雅体 W01" panose="02020400000000000000" charset="-122"/>
                <a:ea typeface="仓耳静雅体 W01" panose="02020400000000000000" charset="-122"/>
              </a:rPr>
              <a:t>        </a:t>
            </a:r>
            <a:r>
              <a:rPr lang="zh-CN" altLang="en-US">
                <a:latin typeface="仓耳静雅体 W01" panose="02020400000000000000" charset="-122"/>
                <a:ea typeface="仓耳静雅体 W01" panose="02020400000000000000" charset="-122"/>
              </a:rPr>
              <a:t>冬天，虽然没有春天迷人的鸟语花香，没有夏天壮观的闪电雷鸣，没有秋天诱人的丰硕果实，但它也有献给大自然的含蓄的美。</a:t>
            </a:r>
          </a:p>
        </p:txBody>
      </p:sp>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5" name="文本框 4"/>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6" name="文本框 5"/>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6" grpId="0"/>
      <p:bldP spid="3" grpId="0"/>
      <p:bldP spid="11"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148" y="1956719"/>
            <a:ext cx="5748020" cy="3772602"/>
          </a:xfrm>
          <a:prstGeom prst="rect">
            <a:avLst/>
          </a:prstGeom>
        </p:spPr>
      </p:pic>
      <p:sp>
        <p:nvSpPr>
          <p:cNvPr id="4" name="矩形 3"/>
          <p:cNvSpPr/>
          <p:nvPr/>
        </p:nvSpPr>
        <p:spPr>
          <a:xfrm>
            <a:off x="-4445" y="1955165"/>
            <a:ext cx="6044565" cy="3775075"/>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980305" y="680085"/>
            <a:ext cx="2231390" cy="583565"/>
          </a:xfrm>
          <a:prstGeom prst="rect">
            <a:avLst/>
          </a:prstGeom>
          <a:noFill/>
        </p:spPr>
        <p:txBody>
          <a:bodyPr vert="horz"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倾听の旅</a:t>
            </a:r>
            <a:endParaRPr lang="zh-CN" altLang="en-US" sz="3200">
              <a:latin typeface="方正清刻本悦宋简体" panose="02000000000000000000" charset="-122"/>
              <a:ea typeface="方正清刻本悦宋简体" panose="02000000000000000000" charset="-122"/>
            </a:endParaRPr>
          </a:p>
        </p:txBody>
      </p:sp>
      <p:sp>
        <p:nvSpPr>
          <p:cNvPr id="10" name="文本框 9"/>
          <p:cNvSpPr txBox="1"/>
          <p:nvPr/>
        </p:nvSpPr>
        <p:spPr>
          <a:xfrm>
            <a:off x="3228340" y="1187450"/>
            <a:ext cx="5735320" cy="460375"/>
          </a:xfrm>
          <a:prstGeom prst="rect">
            <a:avLst/>
          </a:prstGeom>
          <a:noFill/>
        </p:spPr>
        <p:txBody>
          <a:bodyPr wrap="square" rtlCol="0" anchor="t">
            <a:spAutoFit/>
          </a:bodyPr>
          <a:lstStyle/>
          <a:p>
            <a:pPr algn="ctr"/>
            <a:r>
              <a:rPr lang="zh-CN" altLang="en-US" sz="1200">
                <a:latin typeface="仓耳新仿宋 W01" panose="02020400000000000000" charset="-122"/>
                <a:ea typeface="仓耳新仿宋 W01" panose="02020400000000000000" charset="-122"/>
                <a:sym typeface="+mn-ea"/>
              </a:rPr>
              <a:t>我喜欢自己安安静静的呆在一个能看到下雪的地方，欣赏银色的雪花漫天飞舞，然后铺满一地，就像是天使从天上投下了一张银白色的地毯。</a:t>
            </a:r>
          </a:p>
        </p:txBody>
      </p:sp>
      <p:sp>
        <p:nvSpPr>
          <p:cNvPr id="5" name="矩形 4"/>
          <p:cNvSpPr/>
          <p:nvPr/>
        </p:nvSpPr>
        <p:spPr>
          <a:xfrm>
            <a:off x="6048375" y="1804670"/>
            <a:ext cx="95250" cy="407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75005" y="2827655"/>
            <a:ext cx="5012055" cy="1476375"/>
          </a:xfrm>
          <a:prstGeom prst="rect">
            <a:avLst/>
          </a:prstGeom>
          <a:noFill/>
        </p:spPr>
        <p:txBody>
          <a:bodyPr wrap="square" rtlCol="0" anchor="t">
            <a:spAutoFit/>
          </a:bodyPr>
          <a:lstStyle/>
          <a:p>
            <a:r>
              <a:rPr lang="en-US" altLang="zh-CN">
                <a:latin typeface="仓耳静雅体 W01" panose="02020400000000000000" charset="-122"/>
                <a:ea typeface="仓耳静雅体 W01" panose="02020400000000000000" charset="-122"/>
              </a:rPr>
              <a:t>        </a:t>
            </a:r>
            <a:r>
              <a:rPr lang="zh-CN" altLang="en-US">
                <a:latin typeface="仓耳静雅体 W01" panose="02020400000000000000" charset="-122"/>
                <a:ea typeface="仓耳静雅体 W01" panose="02020400000000000000" charset="-122"/>
              </a:rPr>
              <a:t>冬天是一个温柔的姑娘，她给朝阳抹上红润，给大地披上白纱，你瞧，那堪蓝的天空中旭日像醉汉的面孔涨的通红地从树后出现了。它的光辉照射着大地，给人们带来了一丝温暖。乡间小路覆满了白霜，在人们脚下踏的簌簌作响。</a:t>
            </a:r>
          </a:p>
        </p:txBody>
      </p:sp>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2" name="文本框 1"/>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0" grpId="0"/>
      <p:bldP spid="5" grpId="0" animBg="1"/>
      <p:bldP spid="6" grpId="0"/>
      <p:bldP spid="11" grpId="0"/>
      <p:bldP spid="2"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G:\ppt文档和图片\279889.jpg279889"/>
          <p:cNvPicPr>
            <a:picLocks noChangeAspect="1"/>
          </p:cNvPicPr>
          <p:nvPr/>
        </p:nvPicPr>
        <p:blipFill>
          <a:blip r:embed="rId4"/>
          <a:srcRect/>
          <a:stretch>
            <a:fillRect/>
          </a:stretch>
        </p:blipFill>
        <p:spPr>
          <a:xfrm>
            <a:off x="4919345" y="1072515"/>
            <a:ext cx="3086735" cy="2647950"/>
          </a:xfrm>
          <a:prstGeom prst="ellipse">
            <a:avLst/>
          </a:prstGeom>
        </p:spPr>
      </p:pic>
      <p:pic>
        <p:nvPicPr>
          <p:cNvPr id="3" name="图片 2"/>
          <p:cNvPicPr>
            <a:picLocks noChangeAspect="1"/>
          </p:cNvPicPr>
          <p:nvPr/>
        </p:nvPicPr>
        <p:blipFill>
          <a:blip r:embed="rId5"/>
          <a:srcRect t="21743" b="11295"/>
          <a:stretch>
            <a:fillRect/>
          </a:stretch>
        </p:blipFill>
        <p:spPr>
          <a:xfrm>
            <a:off x="9001125" y="1461770"/>
            <a:ext cx="2248535" cy="2258695"/>
          </a:xfrm>
          <a:prstGeom prst="ellipse">
            <a:avLst/>
          </a:prstGeom>
        </p:spPr>
      </p:pic>
      <p:pic>
        <p:nvPicPr>
          <p:cNvPr id="4" name="图片 3"/>
          <p:cNvPicPr>
            <a:picLocks noChangeAspect="1"/>
          </p:cNvPicPr>
          <p:nvPr/>
        </p:nvPicPr>
        <p:blipFill>
          <a:blip r:embed="rId6"/>
          <a:srcRect t="28654" b="16473"/>
          <a:stretch>
            <a:fillRect/>
          </a:stretch>
        </p:blipFill>
        <p:spPr>
          <a:xfrm>
            <a:off x="457200" y="2566670"/>
            <a:ext cx="3651250" cy="3775710"/>
          </a:xfrm>
          <a:prstGeom prst="ellipse">
            <a:avLst/>
          </a:prstGeom>
        </p:spPr>
      </p:pic>
      <p:sp>
        <p:nvSpPr>
          <p:cNvPr id="8" name="文本框 7"/>
          <p:cNvSpPr txBox="1"/>
          <p:nvPr/>
        </p:nvSpPr>
        <p:spPr>
          <a:xfrm>
            <a:off x="6713855" y="4680585"/>
            <a:ext cx="2231390" cy="583565"/>
          </a:xfrm>
          <a:prstGeom prst="rect">
            <a:avLst/>
          </a:prstGeom>
          <a:noFill/>
        </p:spPr>
        <p:txBody>
          <a:bodyPr vert="horz"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倾听の旅</a:t>
            </a:r>
            <a:endParaRPr lang="zh-CN" altLang="en-US" sz="3200">
              <a:latin typeface="方正清刻本悦宋简体" panose="02000000000000000000" charset="-122"/>
              <a:ea typeface="方正清刻本悦宋简体" panose="02000000000000000000" charset="-122"/>
            </a:endParaRPr>
          </a:p>
        </p:txBody>
      </p:sp>
      <p:sp>
        <p:nvSpPr>
          <p:cNvPr id="10" name="文本框 9"/>
          <p:cNvSpPr txBox="1"/>
          <p:nvPr/>
        </p:nvSpPr>
        <p:spPr>
          <a:xfrm>
            <a:off x="4961890" y="5187950"/>
            <a:ext cx="5735320" cy="460375"/>
          </a:xfrm>
          <a:prstGeom prst="rect">
            <a:avLst/>
          </a:prstGeom>
          <a:noFill/>
        </p:spPr>
        <p:txBody>
          <a:bodyPr wrap="square" rtlCol="0" anchor="t">
            <a:spAutoFit/>
          </a:bodyPr>
          <a:lstStyle/>
          <a:p>
            <a:pPr algn="ctr"/>
            <a:r>
              <a:rPr lang="zh-CN" altLang="en-US" sz="1200">
                <a:latin typeface="仓耳新仿宋 W01" panose="02020400000000000000" charset="-122"/>
                <a:ea typeface="仓耳新仿宋 W01" panose="02020400000000000000" charset="-122"/>
                <a:sym typeface="+mn-ea"/>
              </a:rPr>
              <a:t>我喜欢自己安安静静的呆在一个能看到下雪的地方，欣赏银色的雪花漫天飞舞，然后铺满一地，就像是天使从天上投下了一张银白色的地毯。</a:t>
            </a:r>
          </a:p>
        </p:txBody>
      </p:sp>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6" name="文本框 5"/>
          <p:cNvSpPr txBox="1"/>
          <p:nvPr/>
        </p:nvSpPr>
        <p:spPr>
          <a:xfrm>
            <a:off x="855345" y="899795"/>
            <a:ext cx="3069590" cy="1198880"/>
          </a:xfrm>
          <a:prstGeom prst="rect">
            <a:avLst/>
          </a:prstGeom>
          <a:noFill/>
        </p:spPr>
        <p:txBody>
          <a:bodyPr wrap="square" rtlCol="0" anchor="t">
            <a:spAutoFit/>
          </a:bodyPr>
          <a:lstStyle/>
          <a:p>
            <a:r>
              <a:rPr lang="en-US" altLang="zh-CN">
                <a:latin typeface="仓耳静雅体 W01" panose="02020400000000000000" charset="-122"/>
                <a:ea typeface="仓耳静雅体 W01" panose="02020400000000000000" charset="-122"/>
              </a:rPr>
              <a:t>       </a:t>
            </a:r>
            <a:r>
              <a:rPr lang="zh-CN" altLang="en-US">
                <a:latin typeface="仓耳静雅体 W01" panose="02020400000000000000" charset="-122"/>
                <a:ea typeface="仓耳静雅体 W01" panose="02020400000000000000" charset="-122"/>
              </a:rPr>
              <a:t>冬天就像一位美丽的、高贵的、矜持的公主，舞动着她那神奇的面纱，送来阵阵凛冽的寒风。</a:t>
            </a:r>
          </a:p>
        </p:txBody>
      </p:sp>
      <p:sp>
        <p:nvSpPr>
          <p:cNvPr id="5" name="文本框 4"/>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heel(1)">
                                      <p:cBhvr>
                                        <p:cTn id="28" dur="2000"/>
                                        <p:tgtEl>
                                          <p:spTgt spid="5"/>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6" grpId="0"/>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570" y="1845785"/>
            <a:ext cx="4582795" cy="2699705"/>
          </a:xfrm>
          <a:prstGeom prst="rect">
            <a:avLst/>
          </a:prstGeom>
        </p:spPr>
      </p:pic>
      <p:sp>
        <p:nvSpPr>
          <p:cNvPr id="4" name="矩形 3"/>
          <p:cNvSpPr/>
          <p:nvPr/>
        </p:nvSpPr>
        <p:spPr>
          <a:xfrm>
            <a:off x="7729220" y="-18415"/>
            <a:ext cx="76200" cy="2014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85120" y="4443095"/>
            <a:ext cx="76200" cy="24326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719570" y="-24130"/>
            <a:ext cx="1000125" cy="687705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561320" y="-10160"/>
            <a:ext cx="746125" cy="687705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880870" y="1102995"/>
            <a:ext cx="2274570" cy="583565"/>
          </a:xfrm>
          <a:prstGeom prst="rect">
            <a:avLst/>
          </a:prstGeom>
          <a:noFill/>
        </p:spPr>
        <p:txBody>
          <a:bodyPr vert="horz"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安静の旅</a:t>
            </a:r>
            <a:endParaRPr lang="zh-CN" altLang="en-US" sz="3200">
              <a:latin typeface="方正清刻本悦宋简体" panose="02000000000000000000" charset="-122"/>
              <a:ea typeface="方正清刻本悦宋简体" panose="02000000000000000000" charset="-122"/>
            </a:endParaRPr>
          </a:p>
        </p:txBody>
      </p:sp>
      <p:sp>
        <p:nvSpPr>
          <p:cNvPr id="16" name="文本框 15"/>
          <p:cNvSpPr txBox="1"/>
          <p:nvPr/>
        </p:nvSpPr>
        <p:spPr>
          <a:xfrm>
            <a:off x="1122045" y="1686560"/>
            <a:ext cx="3967480" cy="275590"/>
          </a:xfrm>
          <a:prstGeom prst="rect">
            <a:avLst/>
          </a:prstGeom>
          <a:noFill/>
        </p:spPr>
        <p:txBody>
          <a:bodyPr vert="horz" wrap="square" rtlCol="0">
            <a:spAutoFit/>
          </a:bodyPr>
          <a:lstStyle/>
          <a:p>
            <a:pPr algn="dist"/>
            <a:r>
              <a:rPr lang="zh-CN" altLang="en-US" sz="1200">
                <a:latin typeface="仓耳新仿宋 W01" panose="02020400000000000000" charset="-122"/>
                <a:ea typeface="仓耳新仿宋 W01" panose="02020400000000000000" charset="-122"/>
              </a:rPr>
              <a:t>因为冬天寒冷，使人会去寻找那难得的温暖。</a:t>
            </a:r>
          </a:p>
        </p:txBody>
      </p:sp>
      <p:sp>
        <p:nvSpPr>
          <p:cNvPr id="9" name="文本框 8"/>
          <p:cNvSpPr txBox="1"/>
          <p:nvPr/>
        </p:nvSpPr>
        <p:spPr>
          <a:xfrm>
            <a:off x="1349375" y="3040380"/>
            <a:ext cx="4407535" cy="1753235"/>
          </a:xfrm>
          <a:prstGeom prst="rect">
            <a:avLst/>
          </a:prstGeom>
          <a:noFill/>
        </p:spPr>
        <p:txBody>
          <a:bodyPr wrap="square" rtlCol="0" anchor="t">
            <a:spAutoFit/>
          </a:bodyPr>
          <a:lstStyle/>
          <a:p>
            <a:r>
              <a:rPr lang="en-US" altLang="zh-CN">
                <a:latin typeface="仓耳静雅体 W01" panose="02020400000000000000" charset="-122"/>
                <a:ea typeface="仓耳静雅体 W01" panose="02020400000000000000" charset="-122"/>
              </a:rPr>
              <a:t>     </a:t>
            </a:r>
            <a:r>
              <a:rPr lang="zh-CN">
                <a:latin typeface="仓耳静雅体 W01" panose="02020400000000000000" charset="-122"/>
                <a:ea typeface="仓耳静雅体 W01" panose="02020400000000000000" charset="-122"/>
              </a:rPr>
              <a:t>下过雪</a:t>
            </a:r>
            <a:r>
              <a:rPr lang="zh-CN" altLang="en-US">
                <a:latin typeface="仓耳静雅体 W01" panose="02020400000000000000" charset="-122"/>
                <a:ea typeface="仓耳静雅体 W01" panose="02020400000000000000" charset="-122"/>
              </a:rPr>
              <a:t>的下午，漫步在街头，任柔和灿烂的晖光洒在肩上头发上，也许会使你精神振奋，心情突然间变得舒畅开朗：也许你会心神一动，感到生活是多么美好：也许更会使你感觉惊呀，发现冬天原来也有如此醉人的，却没有被发觉的魅力。</a:t>
            </a:r>
          </a:p>
        </p:txBody>
      </p:sp>
      <p:sp>
        <p:nvSpPr>
          <p:cNvPr id="12" name="文本框 11"/>
          <p:cNvSpPr txBox="1"/>
          <p:nvPr/>
        </p:nvSpPr>
        <p:spPr>
          <a:xfrm>
            <a:off x="417830" y="5915660"/>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3" name="文本框 2"/>
          <p:cNvSpPr txBox="1"/>
          <p:nvPr/>
        </p:nvSpPr>
        <p:spPr>
          <a:xfrm>
            <a:off x="56515" y="636079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26" name="文本框 25"/>
          <p:cNvSpPr txBox="1"/>
          <p:nvPr/>
        </p:nvSpPr>
        <p:spPr>
          <a:xfrm>
            <a:off x="1122045" y="611568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amond(in)">
                                      <p:cBhvr>
                                        <p:cTn id="10" dur="2000"/>
                                        <p:tgtEl>
                                          <p:spTgt spid="4"/>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amond(in)">
                                      <p:cBhvr>
                                        <p:cTn id="13" dur="2000"/>
                                        <p:tgtEl>
                                          <p:spTgt spid="5"/>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amond(in)">
                                      <p:cBhvr>
                                        <p:cTn id="16" dur="2000"/>
                                        <p:tgtEl>
                                          <p:spTgt spid="6"/>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amond(in)">
                                      <p:cBhvr>
                                        <p:cTn id="19" dur="2000"/>
                                        <p:tgtEl>
                                          <p:spTgt spid="7"/>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amond(in)">
                                      <p:cBhvr>
                                        <p:cTn id="25" dur="2000"/>
                                        <p:tgtEl>
                                          <p:spTgt spid="16"/>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amond(in)">
                                      <p:cBhvr>
                                        <p:cTn id="28" dur="2000"/>
                                        <p:tgtEl>
                                          <p:spTgt spid="9"/>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amond(in)">
                                      <p:cBhvr>
                                        <p:cTn id="31" dur="2000"/>
                                        <p:tgtEl>
                                          <p:spTgt spid="12"/>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amond(in)">
                                      <p:cBhvr>
                                        <p:cTn id="34" dur="2000"/>
                                        <p:tgtEl>
                                          <p:spTgt spid="3"/>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amond(in)">
                                      <p:cBhvr>
                                        <p:cTn id="3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p:bldP spid="16" grpId="0"/>
      <p:bldP spid="9" grpId="0"/>
      <p:bldP spid="12" grpId="0"/>
      <p:bldP spid="3"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0" y="1008698"/>
            <a:ext cx="4610735" cy="5207633"/>
          </a:xfrm>
          <a:prstGeom prst="rect">
            <a:avLst/>
          </a:prstGeom>
        </p:spPr>
      </p:pic>
      <p:sp>
        <p:nvSpPr>
          <p:cNvPr id="3" name="矩形 2"/>
          <p:cNvSpPr/>
          <p:nvPr/>
        </p:nvSpPr>
        <p:spPr>
          <a:xfrm>
            <a:off x="7891780" y="4631690"/>
            <a:ext cx="1819275" cy="781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439275" y="4090035"/>
            <a:ext cx="2231390" cy="583565"/>
          </a:xfrm>
          <a:prstGeom prst="rect">
            <a:avLst/>
          </a:prstGeom>
          <a:noFill/>
        </p:spPr>
        <p:txBody>
          <a:bodyPr vert="horz"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欣赏の旅</a:t>
            </a:r>
            <a:endParaRPr lang="zh-CN" altLang="en-US" sz="3200">
              <a:latin typeface="方正清刻本悦宋简体" panose="02000000000000000000" charset="-122"/>
              <a:ea typeface="方正清刻本悦宋简体" panose="02000000000000000000" charset="-122"/>
            </a:endParaRPr>
          </a:p>
        </p:txBody>
      </p:sp>
      <p:sp>
        <p:nvSpPr>
          <p:cNvPr id="10" name="文本框 9"/>
          <p:cNvSpPr txBox="1"/>
          <p:nvPr/>
        </p:nvSpPr>
        <p:spPr>
          <a:xfrm>
            <a:off x="8015605" y="4673600"/>
            <a:ext cx="3783330" cy="645160"/>
          </a:xfrm>
          <a:prstGeom prst="rect">
            <a:avLst/>
          </a:prstGeom>
          <a:noFill/>
        </p:spPr>
        <p:txBody>
          <a:bodyPr wrap="square" rtlCol="0" anchor="t">
            <a:spAutoFit/>
          </a:bodyPr>
          <a:lstStyle/>
          <a:p>
            <a:pPr algn="l"/>
            <a:r>
              <a:rPr lang="en-US" altLang="zh-CN" sz="1200">
                <a:latin typeface="仓耳新仿宋 W01" panose="02020400000000000000" charset="-122"/>
                <a:ea typeface="仓耳新仿宋 W01" panose="02020400000000000000" charset="-122"/>
                <a:sym typeface="+mn-ea"/>
              </a:rPr>
              <a:t>        </a:t>
            </a:r>
            <a:r>
              <a:rPr lang="zh-CN" altLang="en-US" sz="1200">
                <a:latin typeface="仓耳新仿宋 W01" panose="02020400000000000000" charset="-122"/>
                <a:ea typeface="仓耳新仿宋 W01" panose="02020400000000000000" charset="-122"/>
                <a:sym typeface="+mn-ea"/>
              </a:rPr>
              <a:t>我喜欢自己安安静静的呆在一个能看到下雪的地方，欣赏银色的雪花漫天飞舞，然后铺满一地，就像是天使从天上投下了一张银白色的地毯。</a:t>
            </a:r>
          </a:p>
        </p:txBody>
      </p:sp>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7" name="文本框 6"/>
          <p:cNvSpPr txBox="1"/>
          <p:nvPr/>
        </p:nvSpPr>
        <p:spPr>
          <a:xfrm>
            <a:off x="2799080" y="703580"/>
            <a:ext cx="1783715" cy="4246245"/>
          </a:xfrm>
          <a:prstGeom prst="rect">
            <a:avLst/>
          </a:prstGeom>
          <a:noFill/>
        </p:spPr>
        <p:txBody>
          <a:bodyPr wrap="square" rtlCol="0" anchor="t">
            <a:spAutoFit/>
          </a:bodyPr>
          <a:lstStyle/>
          <a:p>
            <a:r>
              <a:rPr lang="en-US" altLang="zh-CN">
                <a:latin typeface="仓耳静雅体 W01" panose="02020400000000000000" charset="-122"/>
                <a:ea typeface="仓耳静雅体 W01" panose="02020400000000000000" charset="-122"/>
              </a:rPr>
              <a:t>        </a:t>
            </a:r>
            <a:r>
              <a:rPr lang="zh-CN" altLang="en-US">
                <a:latin typeface="仓耳静雅体 W01" panose="02020400000000000000" charset="-122"/>
                <a:ea typeface="仓耳静雅体 W01" panose="02020400000000000000" charset="-122"/>
              </a:rPr>
              <a:t>冬天是一个温柔的姑娘，她给朝阳抹上红润，给大地披上白纱，你瞧，那堪蓝的天空中旭日像醉汉的面孔涨的通红地从树后出现了。它的光辉照射着大地，给人们带来了一丝温暖。乡间小路覆满了白霜，在人们脚下踏的簌簌作响。</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45" y="2541577"/>
            <a:ext cx="3654425" cy="4127520"/>
          </a:xfrm>
          <a:prstGeom prst="rect">
            <a:avLst/>
          </a:prstGeom>
        </p:spPr>
      </p:pic>
      <p:sp>
        <p:nvSpPr>
          <p:cNvPr id="6" name="文本框 5"/>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12" name="文本框 11"/>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par>
                                <p:cTn id="23" presetID="5"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heckerboard(across)">
                                      <p:cBhvr>
                                        <p:cTn id="28" dur="500"/>
                                        <p:tgtEl>
                                          <p:spTgt spid="6"/>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0" grpId="0"/>
      <p:bldP spid="11" grpId="0"/>
      <p:bldP spid="7" grpId="0"/>
      <p:bldP spid="6"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2630" y="577808"/>
            <a:ext cx="7346950" cy="4895934"/>
          </a:xfrm>
          <a:prstGeom prst="rect">
            <a:avLst/>
          </a:prstGeom>
        </p:spPr>
      </p:pic>
      <p:sp>
        <p:nvSpPr>
          <p:cNvPr id="8" name="文本框 7"/>
          <p:cNvSpPr txBox="1"/>
          <p:nvPr/>
        </p:nvSpPr>
        <p:spPr>
          <a:xfrm>
            <a:off x="1849755" y="2639060"/>
            <a:ext cx="675005" cy="2275205"/>
          </a:xfrm>
          <a:prstGeom prst="rect">
            <a:avLst/>
          </a:prstGeom>
          <a:noFill/>
        </p:spPr>
        <p:txBody>
          <a:bodyPr vert="eaVert"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回忆の旅</a:t>
            </a:r>
            <a:endParaRPr lang="zh-CN" altLang="en-US" sz="3200">
              <a:latin typeface="方正清刻本悦宋简体" panose="02000000000000000000" charset="-122"/>
              <a:ea typeface="方正清刻本悦宋简体" panose="02000000000000000000" charset="-122"/>
            </a:endParaRPr>
          </a:p>
        </p:txBody>
      </p:sp>
      <p:sp>
        <p:nvSpPr>
          <p:cNvPr id="16" name="文本框 15"/>
          <p:cNvSpPr txBox="1"/>
          <p:nvPr/>
        </p:nvSpPr>
        <p:spPr>
          <a:xfrm>
            <a:off x="2395220" y="2674620"/>
            <a:ext cx="367030" cy="3415030"/>
          </a:xfrm>
          <a:prstGeom prst="rect">
            <a:avLst/>
          </a:prstGeom>
          <a:noFill/>
        </p:spPr>
        <p:txBody>
          <a:bodyPr vert="eaVert" wrap="square" rtlCol="0">
            <a:spAutoFit/>
          </a:bodyPr>
          <a:lstStyle/>
          <a:p>
            <a:pPr algn="dist"/>
            <a:r>
              <a:rPr lang="zh-CN" altLang="en-US" sz="1200">
                <a:latin typeface="仓耳新仿宋 W01" panose="02020400000000000000" charset="-122"/>
                <a:ea typeface="仓耳新仿宋 W01" panose="02020400000000000000" charset="-122"/>
              </a:rPr>
              <a:t>因为冬天寒冷，使人会去寻找那难得的温暖。</a:t>
            </a:r>
          </a:p>
        </p:txBody>
      </p:sp>
      <p:sp>
        <p:nvSpPr>
          <p:cNvPr id="4" name="文本框 3"/>
          <p:cNvSpPr txBox="1"/>
          <p:nvPr/>
        </p:nvSpPr>
        <p:spPr>
          <a:xfrm>
            <a:off x="889635" y="1094105"/>
            <a:ext cx="3378200" cy="1198880"/>
          </a:xfrm>
          <a:prstGeom prst="rect">
            <a:avLst/>
          </a:prstGeom>
          <a:noFill/>
        </p:spPr>
        <p:txBody>
          <a:bodyPr wrap="square" rtlCol="0" anchor="t">
            <a:spAutoFit/>
          </a:bodyPr>
          <a:lstStyle/>
          <a:p>
            <a:r>
              <a:rPr lang="zh-CN" altLang="en-US">
                <a:latin typeface="仓耳静雅体 W01" panose="02020400000000000000" charset="-122"/>
                <a:ea typeface="仓耳静雅体 W01" panose="02020400000000000000" charset="-122"/>
              </a:rPr>
              <a:t>雪中的景色壮丽无比，天地之间浑然一色，只能看见一片银色，好象整个世界都是用白雪来装饰而成的。</a:t>
            </a:r>
          </a:p>
        </p:txBody>
      </p:sp>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6" name="文本框 5"/>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4" grpId="0"/>
      <p:bldP spid="11" grpId="0"/>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2" y="0"/>
            <a:ext cx="11262278" cy="6856095"/>
          </a:xfrm>
          <a:prstGeom prst="rect">
            <a:avLst/>
          </a:prstGeom>
        </p:spPr>
      </p:pic>
      <p:sp>
        <p:nvSpPr>
          <p:cNvPr id="4" name="矩形 3"/>
          <p:cNvSpPr/>
          <p:nvPr/>
        </p:nvSpPr>
        <p:spPr>
          <a:xfrm>
            <a:off x="-12065" y="1270"/>
            <a:ext cx="12204065" cy="685673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815580" y="0"/>
            <a:ext cx="4381500" cy="685800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205210" y="848995"/>
            <a:ext cx="675005" cy="2225040"/>
          </a:xfrm>
          <a:prstGeom prst="rect">
            <a:avLst/>
          </a:prstGeom>
          <a:noFill/>
        </p:spPr>
        <p:txBody>
          <a:bodyPr vert="eaVert" wrap="square" rtlCol="0">
            <a:spAutoFit/>
          </a:bodyPr>
          <a:lstStyle/>
          <a:p>
            <a:pPr algn="dist"/>
            <a:r>
              <a:rPr lang="zh-CN" altLang="en-US" sz="3200" dirty="0">
                <a:latin typeface="方正清刻本悦宋简体" panose="02000000000000000000" charset="-122"/>
                <a:ea typeface="方正清刻本悦宋简体" panose="02000000000000000000" charset="-122"/>
                <a:sym typeface="+mn-ea"/>
              </a:rPr>
              <a:t>初见の旅</a:t>
            </a:r>
            <a:endParaRPr lang="zh-CN" altLang="en-US" sz="3200" dirty="0">
              <a:latin typeface="方正清刻本悦宋简体" panose="02000000000000000000" charset="-122"/>
              <a:ea typeface="方正清刻本悦宋简体" panose="02000000000000000000" charset="-122"/>
            </a:endParaRPr>
          </a:p>
        </p:txBody>
      </p:sp>
      <p:sp>
        <p:nvSpPr>
          <p:cNvPr id="2" name="文本框 1"/>
          <p:cNvSpPr txBox="1"/>
          <p:nvPr/>
        </p:nvSpPr>
        <p:spPr>
          <a:xfrm>
            <a:off x="8418195" y="4243705"/>
            <a:ext cx="3298190" cy="1198880"/>
          </a:xfrm>
          <a:prstGeom prst="rect">
            <a:avLst/>
          </a:prstGeom>
          <a:noFill/>
        </p:spPr>
        <p:txBody>
          <a:bodyPr wrap="square" rtlCol="0" anchor="t">
            <a:spAutoFit/>
          </a:bodyPr>
          <a:lstStyle/>
          <a:p>
            <a:r>
              <a:rPr lang="en-US" altLang="zh-CN" dirty="0">
                <a:latin typeface="仓耳静雅体 W01" panose="02020400000000000000" charset="-122"/>
                <a:ea typeface="仓耳静雅体 W01" panose="02020400000000000000" charset="-122"/>
              </a:rPr>
              <a:t>       </a:t>
            </a:r>
            <a:r>
              <a:rPr lang="zh-CN" altLang="en-US" dirty="0">
                <a:latin typeface="仓耳静雅体 W01" panose="02020400000000000000" charset="-122"/>
                <a:ea typeface="仓耳静雅体 W01" panose="02020400000000000000" charset="-122"/>
              </a:rPr>
              <a:t>冬风，冷飕飕的风呼呼地刮着。光秃秃的树木，像一个个秃顶老头儿，受不住西北风的袭击，在寒风中摇曳</a:t>
            </a:r>
          </a:p>
        </p:txBody>
      </p:sp>
      <p:sp>
        <p:nvSpPr>
          <p:cNvPr id="11" name="文本框 10"/>
          <p:cNvSpPr txBox="1"/>
          <p:nvPr/>
        </p:nvSpPr>
        <p:spPr>
          <a:xfrm>
            <a:off x="11181080" y="588454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6" name="文本框 5"/>
          <p:cNvSpPr txBox="1"/>
          <p:nvPr/>
        </p:nvSpPr>
        <p:spPr>
          <a:xfrm>
            <a:off x="10856595" y="848995"/>
            <a:ext cx="348615" cy="3169285"/>
          </a:xfrm>
          <a:prstGeom prst="rect">
            <a:avLst/>
          </a:prstGeom>
          <a:noFill/>
        </p:spPr>
        <p:txBody>
          <a:bodyPr vert="eaVert" wrap="square" rtlCol="0">
            <a:spAutoFit/>
          </a:bodyPr>
          <a:lstStyle/>
          <a:p>
            <a:pPr algn="dist">
              <a:lnSpc>
                <a:spcPct val="90000"/>
              </a:lnSpc>
            </a:pPr>
            <a:r>
              <a:rPr lang="zh-CN" altLang="en-US" sz="1200">
                <a:latin typeface="仓耳新仿宋 W01" panose="02020400000000000000" charset="-122"/>
                <a:ea typeface="仓耳新仿宋 W01" panose="02020400000000000000" charset="-122"/>
              </a:rPr>
              <a:t>它藏着太多故事，揭开它的面纱去看一看吧！</a:t>
            </a:r>
          </a:p>
        </p:txBody>
      </p:sp>
      <p:sp>
        <p:nvSpPr>
          <p:cNvPr id="7" name="文本框 6"/>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par>
                          <p:cTn id="29" fill="hold">
                            <p:stCondLst>
                              <p:cond delay="500"/>
                            </p:stCondLst>
                            <p:childTnLst>
                              <p:par>
                                <p:cTn id="30" presetID="14" presetClass="entr" presetSubtype="1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randombar(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p:bldP spid="2" grpId="0"/>
      <p:bldP spid="11" grpId="0"/>
      <p:bldP spid="6" grpId="0"/>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9" y="1905"/>
            <a:ext cx="12163972" cy="5452110"/>
          </a:xfrm>
          <a:prstGeom prst="rect">
            <a:avLst/>
          </a:prstGeom>
        </p:spPr>
      </p:pic>
      <p:sp>
        <p:nvSpPr>
          <p:cNvPr id="4" name="矩形 3"/>
          <p:cNvSpPr/>
          <p:nvPr/>
        </p:nvSpPr>
        <p:spPr>
          <a:xfrm>
            <a:off x="-8934" y="1270"/>
            <a:ext cx="12204065" cy="685673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815580" y="0"/>
            <a:ext cx="4381500" cy="685800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205210" y="848995"/>
            <a:ext cx="675005" cy="2225040"/>
          </a:xfrm>
          <a:prstGeom prst="rect">
            <a:avLst/>
          </a:prstGeom>
          <a:noFill/>
        </p:spPr>
        <p:txBody>
          <a:bodyPr vert="eaVert"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初冬の旅</a:t>
            </a:r>
            <a:endParaRPr lang="zh-CN" altLang="en-US" sz="3200">
              <a:latin typeface="方正清刻本悦宋简体" panose="02000000000000000000" charset="-122"/>
              <a:ea typeface="方正清刻本悦宋简体" panose="02000000000000000000" charset="-122"/>
            </a:endParaRPr>
          </a:p>
        </p:txBody>
      </p:sp>
      <p:sp>
        <p:nvSpPr>
          <p:cNvPr id="2" name="文本框 1"/>
          <p:cNvSpPr txBox="1"/>
          <p:nvPr/>
        </p:nvSpPr>
        <p:spPr>
          <a:xfrm>
            <a:off x="8418195" y="4243705"/>
            <a:ext cx="3298190" cy="645160"/>
          </a:xfrm>
          <a:prstGeom prst="rect">
            <a:avLst/>
          </a:prstGeom>
          <a:noFill/>
        </p:spPr>
        <p:txBody>
          <a:bodyPr wrap="square" rtlCol="0" anchor="t">
            <a:spAutoFit/>
          </a:bodyPr>
          <a:lstStyle/>
          <a:p>
            <a:r>
              <a:rPr lang="en-US" altLang="zh-CN">
                <a:latin typeface="仓耳静雅体 W01" panose="02020400000000000000" charset="-122"/>
                <a:ea typeface="仓耳静雅体 W01" panose="02020400000000000000" charset="-122"/>
              </a:rPr>
              <a:t>       </a:t>
            </a:r>
            <a:r>
              <a:rPr lang="zh-CN" altLang="en-US">
                <a:latin typeface="仓耳静雅体 W01" panose="02020400000000000000" charset="-122"/>
                <a:ea typeface="仓耳静雅体 W01" panose="02020400000000000000" charset="-122"/>
              </a:rPr>
              <a:t>下过雪的山，好像被雪姑娘蒙上了一层神秘的面纱。</a:t>
            </a:r>
          </a:p>
        </p:txBody>
      </p:sp>
      <p:sp>
        <p:nvSpPr>
          <p:cNvPr id="11" name="文本框 10"/>
          <p:cNvSpPr txBox="1"/>
          <p:nvPr/>
        </p:nvSpPr>
        <p:spPr>
          <a:xfrm>
            <a:off x="11181080" y="588454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6" name="文本框 5"/>
          <p:cNvSpPr txBox="1"/>
          <p:nvPr/>
        </p:nvSpPr>
        <p:spPr>
          <a:xfrm>
            <a:off x="10856595" y="848995"/>
            <a:ext cx="348615" cy="3169285"/>
          </a:xfrm>
          <a:prstGeom prst="rect">
            <a:avLst/>
          </a:prstGeom>
          <a:noFill/>
        </p:spPr>
        <p:txBody>
          <a:bodyPr vert="eaVert" wrap="square" rtlCol="0">
            <a:spAutoFit/>
          </a:bodyPr>
          <a:lstStyle/>
          <a:p>
            <a:pPr algn="dist">
              <a:lnSpc>
                <a:spcPct val="90000"/>
              </a:lnSpc>
            </a:pPr>
            <a:r>
              <a:rPr lang="zh-CN" altLang="en-US" sz="1200">
                <a:latin typeface="仓耳新仿宋 W01" panose="02020400000000000000" charset="-122"/>
                <a:ea typeface="仓耳新仿宋 W01" panose="02020400000000000000" charset="-122"/>
              </a:rPr>
              <a:t>它藏着太多故事，揭开它的面纱去看一看吧！</a:t>
            </a:r>
          </a:p>
        </p:txBody>
      </p:sp>
      <p:sp>
        <p:nvSpPr>
          <p:cNvPr id="7" name="文本框 6"/>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p:bldP spid="2" grpId="0"/>
      <p:bldP spid="11" grpId="0"/>
      <p:bldP spid="6" grpId="0"/>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2956" y="757873"/>
            <a:ext cx="7346297" cy="4535805"/>
          </a:xfrm>
          <a:prstGeom prst="rect">
            <a:avLst/>
          </a:prstGeom>
        </p:spPr>
      </p:pic>
      <p:sp>
        <p:nvSpPr>
          <p:cNvPr id="8" name="文本框 7"/>
          <p:cNvSpPr txBox="1"/>
          <p:nvPr/>
        </p:nvSpPr>
        <p:spPr>
          <a:xfrm>
            <a:off x="1849755" y="2639060"/>
            <a:ext cx="675005" cy="2275205"/>
          </a:xfrm>
          <a:prstGeom prst="rect">
            <a:avLst/>
          </a:prstGeom>
          <a:noFill/>
        </p:spPr>
        <p:txBody>
          <a:bodyPr vert="eaVert" wrap="square" rtlCol="0">
            <a:spAutoFit/>
          </a:bodyPr>
          <a:lstStyle/>
          <a:p>
            <a:pPr algn="dist"/>
            <a:r>
              <a:rPr lang="zh-CN" altLang="en-US" sz="3200">
                <a:latin typeface="方正清刻本悦宋简体" panose="02000000000000000000" charset="-122"/>
                <a:ea typeface="方正清刻本悦宋简体" panose="02000000000000000000" charset="-122"/>
              </a:rPr>
              <a:t>旅行</a:t>
            </a:r>
          </a:p>
        </p:txBody>
      </p:sp>
      <p:sp>
        <p:nvSpPr>
          <p:cNvPr id="16" name="文本框 15"/>
          <p:cNvSpPr txBox="1"/>
          <p:nvPr/>
        </p:nvSpPr>
        <p:spPr>
          <a:xfrm>
            <a:off x="2395220" y="2674620"/>
            <a:ext cx="367030" cy="3415030"/>
          </a:xfrm>
          <a:prstGeom prst="rect">
            <a:avLst/>
          </a:prstGeom>
          <a:noFill/>
        </p:spPr>
        <p:txBody>
          <a:bodyPr vert="eaVert" wrap="square" rtlCol="0">
            <a:spAutoFit/>
          </a:bodyPr>
          <a:lstStyle/>
          <a:p>
            <a:pPr algn="dist"/>
            <a:r>
              <a:rPr lang="zh-CN" altLang="en-US" sz="1200">
                <a:latin typeface="仓耳新仿宋 W01" panose="02020400000000000000" charset="-122"/>
                <a:ea typeface="仓耳新仿宋 W01" panose="02020400000000000000" charset="-122"/>
              </a:rPr>
              <a:t>因为冬天寒冷，使人会去寻找那难得的温暖。</a:t>
            </a:r>
          </a:p>
        </p:txBody>
      </p:sp>
      <p:sp>
        <p:nvSpPr>
          <p:cNvPr id="4" name="文本框 3"/>
          <p:cNvSpPr txBox="1"/>
          <p:nvPr/>
        </p:nvSpPr>
        <p:spPr>
          <a:xfrm>
            <a:off x="889635" y="1094105"/>
            <a:ext cx="3378200" cy="1198880"/>
          </a:xfrm>
          <a:prstGeom prst="rect">
            <a:avLst/>
          </a:prstGeom>
          <a:noFill/>
        </p:spPr>
        <p:txBody>
          <a:bodyPr wrap="square" rtlCol="0" anchor="t">
            <a:spAutoFit/>
          </a:bodyPr>
          <a:lstStyle/>
          <a:p>
            <a:r>
              <a:rPr lang="zh-CN" altLang="en-US">
                <a:latin typeface="仓耳静雅体 W01" panose="02020400000000000000" charset="-122"/>
                <a:ea typeface="仓耳静雅体 W01" panose="02020400000000000000" charset="-122"/>
              </a:rPr>
              <a:t>雪中的景色壮丽无比，天地之间浑然一色，只能看见一片银色，好象整个世界都是用白雪来装饰而成的。</a:t>
            </a:r>
          </a:p>
        </p:txBody>
      </p:sp>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6" name="文本框 5"/>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4" grpId="0"/>
      <p:bldP spid="11" grpId="0"/>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6" name="文本框 5"/>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1037450"/>
            <a:ext cx="5493385" cy="407888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980" y="1037450"/>
            <a:ext cx="5493385" cy="4078884"/>
          </a:xfrm>
          <a:prstGeom prst="rect">
            <a:avLst/>
          </a:prstGeom>
        </p:spPr>
      </p:pic>
      <p:sp>
        <p:nvSpPr>
          <p:cNvPr id="7" name="矩形 6"/>
          <p:cNvSpPr/>
          <p:nvPr/>
        </p:nvSpPr>
        <p:spPr>
          <a:xfrm>
            <a:off x="-20320" y="-23813"/>
            <a:ext cx="12212320" cy="6905625"/>
          </a:xfrm>
          <a:prstGeom prst="rect">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par>
                          <p:cTn id="14" fill="hold">
                            <p:stCondLst>
                              <p:cond delay="500"/>
                            </p:stCondLst>
                            <p:childTnLst>
                              <p:par>
                                <p:cTn id="15" presetID="16" presetClass="entr" presetSubtype="21"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9" grpId="0"/>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6" name="文本框 5"/>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3360" y="466286"/>
            <a:ext cx="9225280" cy="4637013"/>
          </a:xfrm>
          <a:prstGeom prst="rect">
            <a:avLst/>
          </a:prstGeom>
        </p:spPr>
      </p:pic>
      <p:sp>
        <p:nvSpPr>
          <p:cNvPr id="2" name="文本框 1"/>
          <p:cNvSpPr txBox="1"/>
          <p:nvPr/>
        </p:nvSpPr>
        <p:spPr>
          <a:xfrm>
            <a:off x="974725" y="5103495"/>
            <a:ext cx="5012055" cy="1476375"/>
          </a:xfrm>
          <a:prstGeom prst="rect">
            <a:avLst/>
          </a:prstGeom>
          <a:noFill/>
        </p:spPr>
        <p:txBody>
          <a:bodyPr wrap="square" rtlCol="0" anchor="t">
            <a:spAutoFit/>
          </a:bodyPr>
          <a:lstStyle/>
          <a:p>
            <a:r>
              <a:rPr lang="en-US" altLang="zh-CN">
                <a:latin typeface="仓耳静雅体 W01" panose="02020400000000000000" charset="-122"/>
                <a:ea typeface="仓耳静雅体 W01" panose="02020400000000000000" charset="-122"/>
              </a:rPr>
              <a:t>        </a:t>
            </a:r>
            <a:r>
              <a:rPr lang="zh-CN" altLang="en-US">
                <a:latin typeface="仓耳静雅体 W01" panose="02020400000000000000" charset="-122"/>
                <a:ea typeface="仓耳静雅体 W01" panose="02020400000000000000" charset="-122"/>
              </a:rPr>
              <a:t>冬天是一个温柔的姑娘，她给朝阳抹上红润，给大地披上白纱，你瞧，那堪蓝的天空中旭日像醉汉的面孔涨的通红地从树后出现了。它的光辉照射着大地，给人们带来了一丝温暖。乡间小路覆满了白霜，在人们脚下踏的簌簌作响。</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par>
                          <p:cTn id="14" fill="hold">
                            <p:stCondLst>
                              <p:cond delay="500"/>
                            </p:stCondLst>
                            <p:childTnLst>
                              <p:par>
                                <p:cTn id="15" presetID="16" presetClass="entr" presetSubtype="21"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9"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2455" y="657437"/>
            <a:ext cx="8486140" cy="5657426"/>
          </a:xfrm>
          <a:prstGeom prst="rect">
            <a:avLst/>
          </a:prstGeom>
        </p:spPr>
      </p:pic>
      <p:sp>
        <p:nvSpPr>
          <p:cNvPr id="4" name="矩形 3"/>
          <p:cNvSpPr/>
          <p:nvPr/>
        </p:nvSpPr>
        <p:spPr>
          <a:xfrm>
            <a:off x="1004656" y="657648"/>
            <a:ext cx="10058400" cy="5657215"/>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634740" y="2748280"/>
            <a:ext cx="5360035" cy="829945"/>
          </a:xfrm>
          <a:prstGeom prst="rect">
            <a:avLst/>
          </a:prstGeom>
          <a:noFill/>
        </p:spPr>
        <p:txBody>
          <a:bodyPr vert="horz" wrap="square" rtlCol="0">
            <a:spAutoFit/>
          </a:bodyPr>
          <a:lstStyle/>
          <a:p>
            <a:pPr algn="ctr"/>
            <a:r>
              <a:rPr lang="zh-CN" altLang="en-US" sz="4800">
                <a:latin typeface="方正清刻本悦宋简体" panose="02000000000000000000" charset="-122"/>
                <a:ea typeface="方正清刻本悦宋简体" panose="02000000000000000000" charset="-122"/>
              </a:rPr>
              <a:t>谢谢您</a:t>
            </a:r>
            <a:r>
              <a:rPr lang="zh-CN" altLang="en-US" sz="4800">
                <a:latin typeface="方正清刻本悦宋简体" panose="02000000000000000000" charset="-122"/>
                <a:ea typeface="方正清刻本悦宋简体" panose="02000000000000000000" charset="-122"/>
                <a:sym typeface="+mn-ea"/>
              </a:rPr>
              <a:t>の</a:t>
            </a:r>
            <a:r>
              <a:rPr lang="zh-CN" altLang="en-US" sz="4800">
                <a:latin typeface="方正清刻本悦宋简体" panose="02000000000000000000" charset="-122"/>
                <a:ea typeface="方正清刻本悦宋简体" panose="02000000000000000000" charset="-122"/>
              </a:rPr>
              <a:t>观看</a:t>
            </a:r>
          </a:p>
        </p:txBody>
      </p:sp>
      <p:sp>
        <p:nvSpPr>
          <p:cNvPr id="17" name="文本框 16"/>
          <p:cNvSpPr txBox="1"/>
          <p:nvPr/>
        </p:nvSpPr>
        <p:spPr>
          <a:xfrm>
            <a:off x="3599180" y="3578225"/>
            <a:ext cx="5194935" cy="398780"/>
          </a:xfrm>
          <a:prstGeom prst="rect">
            <a:avLst/>
          </a:prstGeom>
          <a:noFill/>
        </p:spPr>
        <p:txBody>
          <a:bodyPr vert="horz" wrap="square" rtlCol="0">
            <a:spAutoFit/>
          </a:bodyPr>
          <a:lstStyle/>
          <a:p>
            <a:pPr algn="dist"/>
            <a:r>
              <a:rPr lang="zh-CN" altLang="en-US" sz="2000">
                <a:latin typeface="方正清刻本悦宋简体" panose="02000000000000000000" charset="-122"/>
                <a:ea typeface="方正清刻本悦宋简体" panose="02000000000000000000" charset="-122"/>
              </a:rPr>
              <a:t>THANK YOU FOR WATCHING</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905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57" y="2056130"/>
            <a:ext cx="4115565" cy="2745740"/>
          </a:xfrm>
          <a:prstGeom prst="rect">
            <a:avLst/>
          </a:prstGeom>
          <a:effectLst/>
        </p:spPr>
      </p:pic>
      <p:sp>
        <p:nvSpPr>
          <p:cNvPr id="17" name="矩形 16"/>
          <p:cNvSpPr/>
          <p:nvPr/>
        </p:nvSpPr>
        <p:spPr>
          <a:xfrm>
            <a:off x="3866515" y="2828290"/>
            <a:ext cx="2752090" cy="2218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03370" y="2944495"/>
            <a:ext cx="6347460" cy="1753235"/>
          </a:xfrm>
          <a:prstGeom prst="rect">
            <a:avLst/>
          </a:prstGeom>
          <a:noFill/>
        </p:spPr>
        <p:txBody>
          <a:bodyPr wrap="square" rtlCol="0" anchor="t">
            <a:spAutoFit/>
          </a:bodyPr>
          <a:lstStyle/>
          <a:p>
            <a:endParaRPr lang="zh-CN" altLang="en-US" dirty="0">
              <a:latin typeface="仓耳静雅体 W01" panose="02020400000000000000" charset="-122"/>
              <a:ea typeface="仓耳静雅体 W01" panose="02020400000000000000" charset="-122"/>
              <a:cs typeface="仓耳静雅体 W01" panose="02020400000000000000" charset="-122"/>
            </a:endParaRPr>
          </a:p>
          <a:p>
            <a:r>
              <a:rPr lang="zh-CN" altLang="en-US" dirty="0">
                <a:latin typeface="仓耳静雅体 W01" panose="02020400000000000000" charset="-122"/>
                <a:ea typeface="仓耳静雅体 W01" panose="02020400000000000000" charset="-122"/>
                <a:cs typeface="仓耳静雅体 W01" panose="02020400000000000000" charset="-122"/>
              </a:rPr>
              <a:t>旅行，是另一种修行。</a:t>
            </a:r>
          </a:p>
          <a:p>
            <a:r>
              <a:rPr lang="zh-CN" altLang="en-US" dirty="0">
                <a:latin typeface="仓耳静雅体 W01" panose="02020400000000000000" charset="-122"/>
                <a:ea typeface="仓耳静雅体 W01" panose="02020400000000000000" charset="-122"/>
                <a:cs typeface="仓耳静雅体 W01" panose="02020400000000000000" charset="-122"/>
              </a:rPr>
              <a:t>当我们走过灯红酒绿，尝过食不知味，试过夜不能寐......</a:t>
            </a:r>
          </a:p>
          <a:p>
            <a:r>
              <a:rPr lang="zh-CN" altLang="en-US" dirty="0">
                <a:latin typeface="仓耳静雅体 W01" panose="02020400000000000000" charset="-122"/>
                <a:ea typeface="仓耳静雅体 W01" panose="02020400000000000000" charset="-122"/>
                <a:cs typeface="仓耳静雅体 W01" panose="02020400000000000000" charset="-122"/>
              </a:rPr>
              <a:t>最后又回到最初的出发点，</a:t>
            </a:r>
          </a:p>
          <a:p>
            <a:r>
              <a:rPr lang="zh-CN" altLang="en-US" dirty="0">
                <a:latin typeface="仓耳静雅体 W01" panose="02020400000000000000" charset="-122"/>
                <a:ea typeface="仓耳静雅体 W01" panose="02020400000000000000" charset="-122"/>
                <a:cs typeface="仓耳静雅体 W01" panose="02020400000000000000" charset="-122"/>
              </a:rPr>
              <a:t>开始认真仔细的生活，</a:t>
            </a:r>
          </a:p>
          <a:p>
            <a:r>
              <a:rPr lang="zh-CN" altLang="en-US" dirty="0">
                <a:latin typeface="仓耳静雅体 W01" panose="02020400000000000000" charset="-122"/>
                <a:ea typeface="仓耳静雅体 W01" panose="02020400000000000000" charset="-122"/>
                <a:cs typeface="仓耳静雅体 W01" panose="02020400000000000000" charset="-122"/>
              </a:rPr>
              <a:t>我们会比以前更懂得生活的美好。</a:t>
            </a:r>
          </a:p>
        </p:txBody>
      </p:sp>
      <p:sp>
        <p:nvSpPr>
          <p:cNvPr id="4" name="文本框 3"/>
          <p:cNvSpPr txBox="1"/>
          <p:nvPr/>
        </p:nvSpPr>
        <p:spPr>
          <a:xfrm>
            <a:off x="8675370" y="751205"/>
            <a:ext cx="2644775" cy="583565"/>
          </a:xfrm>
          <a:prstGeom prst="rect">
            <a:avLst/>
          </a:prstGeom>
          <a:noFill/>
        </p:spPr>
        <p:txBody>
          <a:bodyPr vert="horz" wrap="square" rtlCol="0">
            <a:spAutoFit/>
          </a:bodyPr>
          <a:lstStyle/>
          <a:p>
            <a:pPr algn="dist"/>
            <a:r>
              <a:rPr lang="zh-CN" altLang="en-US" sz="3200">
                <a:latin typeface="方正清刻本悦宋简体" panose="02000000000000000000" charset="-122"/>
                <a:ea typeface="方正清刻本悦宋简体" panose="02000000000000000000" charset="-122"/>
              </a:rPr>
              <a:t>旅行</a:t>
            </a:r>
            <a:r>
              <a:rPr lang="zh-CN" altLang="en-US" sz="3200">
                <a:latin typeface="方正清刻本悦宋简体" panose="02000000000000000000" charset="-122"/>
                <a:ea typeface="方正清刻本悦宋简体" panose="02000000000000000000" charset="-122"/>
                <a:sym typeface="+mn-ea"/>
              </a:rPr>
              <a:t>の</a:t>
            </a:r>
            <a:r>
              <a:rPr lang="zh-CN" altLang="en-US" sz="3200">
                <a:latin typeface="方正清刻本悦宋简体" panose="02000000000000000000" charset="-122"/>
                <a:ea typeface="方正清刻本悦宋简体" panose="02000000000000000000" charset="-122"/>
              </a:rPr>
              <a:t>目地</a:t>
            </a:r>
          </a:p>
        </p:txBody>
      </p:sp>
      <p:sp>
        <p:nvSpPr>
          <p:cNvPr id="10" name="文本框 9"/>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11" name="文本框 10"/>
          <p:cNvSpPr txBox="1"/>
          <p:nvPr/>
        </p:nvSpPr>
        <p:spPr>
          <a:xfrm>
            <a:off x="11181080" y="588454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2050" name="雪花"/>
          <p:cNvSpPr/>
          <p:nvPr/>
        </p:nvSpPr>
        <p:spPr bwMode="auto">
          <a:xfrm rot="1500000">
            <a:off x="5203825" y="2332990"/>
            <a:ext cx="287020" cy="32258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5" name="雪花"/>
          <p:cNvSpPr/>
          <p:nvPr/>
        </p:nvSpPr>
        <p:spPr bwMode="auto">
          <a:xfrm rot="1500000">
            <a:off x="10770235" y="2157730"/>
            <a:ext cx="287020" cy="32258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6" name="雪花"/>
          <p:cNvSpPr/>
          <p:nvPr/>
        </p:nvSpPr>
        <p:spPr bwMode="auto">
          <a:xfrm rot="1500000">
            <a:off x="8698865" y="5014595"/>
            <a:ext cx="459740" cy="51689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8" name="雪花"/>
          <p:cNvSpPr/>
          <p:nvPr/>
        </p:nvSpPr>
        <p:spPr bwMode="auto">
          <a:xfrm rot="1500000">
            <a:off x="7070090" y="627380"/>
            <a:ext cx="199390" cy="224155"/>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9" name="文本框 18"/>
          <p:cNvSpPr txBox="1"/>
          <p:nvPr/>
        </p:nvSpPr>
        <p:spPr>
          <a:xfrm>
            <a:off x="6805930" y="1334770"/>
            <a:ext cx="4636770" cy="275590"/>
          </a:xfrm>
          <a:prstGeom prst="rect">
            <a:avLst/>
          </a:prstGeom>
          <a:noFill/>
        </p:spPr>
        <p:txBody>
          <a:bodyPr wrap="square" rtlCol="0" anchor="t">
            <a:spAutoFit/>
          </a:bodyPr>
          <a:lstStyle/>
          <a:p>
            <a:pPr algn="r"/>
            <a:r>
              <a:rPr lang="zh-CN" altLang="en-US" sz="1200">
                <a:latin typeface="仓耳新仿宋 W01" panose="02020400000000000000" charset="-122"/>
                <a:ea typeface="仓耳新仿宋 W01" panose="02020400000000000000" charset="-122"/>
                <a:sym typeface="+mn-ea"/>
              </a:rPr>
              <a:t>有人说冬天不适合旅行，但这些地方让你来了就不想走！</a:t>
            </a:r>
          </a:p>
        </p:txBody>
      </p:sp>
      <p:sp>
        <p:nvSpPr>
          <p:cNvPr id="20" name="雪花"/>
          <p:cNvSpPr/>
          <p:nvPr/>
        </p:nvSpPr>
        <p:spPr bwMode="auto">
          <a:xfrm rot="1500000">
            <a:off x="11807825" y="3580130"/>
            <a:ext cx="569595" cy="640715"/>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2" name="直角三角形 21"/>
          <p:cNvSpPr/>
          <p:nvPr/>
        </p:nvSpPr>
        <p:spPr>
          <a:xfrm>
            <a:off x="296545" y="2287270"/>
            <a:ext cx="2085975" cy="4372610"/>
          </a:xfrm>
          <a:prstGeom prst="rtTriangle">
            <a:avLst/>
          </a:prstGeom>
          <a:solidFill>
            <a:schemeClr val="bg1">
              <a:alpha val="47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amond(in)">
                                      <p:cBhvr>
                                        <p:cTn id="10" dur="2000"/>
                                        <p:tgtEl>
                                          <p:spTgt spid="17"/>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2000"/>
                                        <p:tgtEl>
                                          <p:spTgt spid="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amond(in)">
                                      <p:cBhvr>
                                        <p:cTn id="16" dur="2000"/>
                                        <p:tgtEl>
                                          <p:spTgt spid="10"/>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amond(in)">
                                      <p:cBhvr>
                                        <p:cTn id="19" dur="2000"/>
                                        <p:tgtEl>
                                          <p:spTgt spid="11"/>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diamond(in)">
                                      <p:cBhvr>
                                        <p:cTn id="22" dur="2000"/>
                                        <p:tgtEl>
                                          <p:spTgt spid="2050"/>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amond(in)">
                                      <p:cBhvr>
                                        <p:cTn id="25" dur="2000"/>
                                        <p:tgtEl>
                                          <p:spTgt spid="15"/>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amond(in)">
                                      <p:cBhvr>
                                        <p:cTn id="28" dur="2000"/>
                                        <p:tgtEl>
                                          <p:spTgt spid="16"/>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amond(in)">
                                      <p:cBhvr>
                                        <p:cTn id="31" dur="2000"/>
                                        <p:tgtEl>
                                          <p:spTgt spid="18"/>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amond(in)">
                                      <p:cBhvr>
                                        <p:cTn id="34" dur="2000"/>
                                        <p:tgtEl>
                                          <p:spTgt spid="19"/>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amond(in)">
                                      <p:cBhvr>
                                        <p:cTn id="37" dur="2000"/>
                                        <p:tgtEl>
                                          <p:spTgt spid="20"/>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amond(in)">
                                      <p:cBhvr>
                                        <p:cTn id="40" dur="2000"/>
                                        <p:tgtEl>
                                          <p:spTgt spid="22"/>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diamond(in)">
                                      <p:cBhvr>
                                        <p:cTn id="43" dur="2000"/>
                                        <p:tgtEl>
                                          <p:spTgt spid="26"/>
                                        </p:tgtEl>
                                      </p:cBhvr>
                                    </p:animEffect>
                                  </p:childTnLst>
                                </p:cTn>
                              </p:par>
                            </p:childTnLst>
                          </p:cTn>
                        </p:par>
                        <p:par>
                          <p:cTn id="44" fill="hold">
                            <p:stCondLst>
                              <p:cond delay="2000"/>
                            </p:stCondLst>
                            <p:childTnLst>
                              <p:par>
                                <p:cTn id="45" presetID="14" presetClass="entr" presetSubtype="1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p:bldP spid="4" grpId="0"/>
      <p:bldP spid="10" grpId="0"/>
      <p:bldP spid="11" grpId="0"/>
      <p:bldP spid="2050" grpId="0" animBg="1"/>
      <p:bldP spid="15" grpId="0" animBg="1"/>
      <p:bldP spid="16" grpId="0" animBg="1"/>
      <p:bldP spid="18" grpId="0" animBg="1"/>
      <p:bldP spid="19" grpId="0"/>
      <p:bldP spid="20" grpId="0" animBg="1"/>
      <p:bldP spid="22"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611" y="1014413"/>
            <a:ext cx="6663567" cy="4032250"/>
          </a:xfrm>
          <a:prstGeom prst="rect">
            <a:avLst/>
          </a:prstGeom>
        </p:spPr>
      </p:pic>
      <p:sp>
        <p:nvSpPr>
          <p:cNvPr id="7" name="文本框 6"/>
          <p:cNvSpPr txBox="1"/>
          <p:nvPr/>
        </p:nvSpPr>
        <p:spPr>
          <a:xfrm>
            <a:off x="3465830" y="1123950"/>
            <a:ext cx="847090" cy="4151630"/>
          </a:xfrm>
          <a:prstGeom prst="rect">
            <a:avLst/>
          </a:prstGeom>
          <a:noFill/>
        </p:spPr>
        <p:txBody>
          <a:bodyPr vert="eaVert" wrap="square" rtlCol="0" anchor="t">
            <a:spAutoFit/>
          </a:bodyPr>
          <a:lstStyle/>
          <a:p>
            <a:pPr>
              <a:lnSpc>
                <a:spcPct val="120000"/>
              </a:lnSpc>
            </a:pPr>
            <a:r>
              <a:rPr lang="zh-CN" altLang="en-US" dirty="0">
                <a:latin typeface="仓耳静雅体 W01" panose="02020400000000000000" charset="-122"/>
                <a:ea typeface="仓耳静雅体 W01" panose="02020400000000000000" charset="-122"/>
              </a:rPr>
              <a:t>与其懒洋洋地窝在被窝里，不如放飞自我，享受大雪纷飞的纯白世界。</a:t>
            </a:r>
          </a:p>
        </p:txBody>
      </p:sp>
      <p:sp>
        <p:nvSpPr>
          <p:cNvPr id="8" name="文本框 7"/>
          <p:cNvSpPr txBox="1"/>
          <p:nvPr/>
        </p:nvSpPr>
        <p:spPr>
          <a:xfrm>
            <a:off x="579755" y="2087245"/>
            <a:ext cx="675005" cy="2225040"/>
          </a:xfrm>
          <a:prstGeom prst="rect">
            <a:avLst/>
          </a:prstGeom>
          <a:noFill/>
        </p:spPr>
        <p:txBody>
          <a:bodyPr vert="eaVert" wrap="square" rtlCol="0">
            <a:spAutoFit/>
          </a:bodyPr>
          <a:lstStyle/>
          <a:p>
            <a:pPr algn="dist"/>
            <a:r>
              <a:rPr lang="zh-CN" altLang="en-US" sz="3200" dirty="0">
                <a:latin typeface="方正清刻本悦宋简体" panose="02000000000000000000" charset="-122"/>
                <a:ea typeface="方正清刻本悦宋简体" panose="02000000000000000000" charset="-122"/>
                <a:sym typeface="+mn-ea"/>
              </a:rPr>
              <a:t>雪人の旅</a:t>
            </a:r>
            <a:endParaRPr lang="zh-CN" altLang="en-US" sz="3200" dirty="0">
              <a:latin typeface="方正清刻本悦宋简体" panose="02000000000000000000" charset="-122"/>
              <a:ea typeface="方正清刻本悦宋简体" panose="02000000000000000000" charset="-122"/>
            </a:endParaRPr>
          </a:p>
        </p:txBody>
      </p:sp>
      <p:sp>
        <p:nvSpPr>
          <p:cNvPr id="15" name="雪花"/>
          <p:cNvSpPr/>
          <p:nvPr/>
        </p:nvSpPr>
        <p:spPr bwMode="auto">
          <a:xfrm rot="1500000">
            <a:off x="2133600" y="2731135"/>
            <a:ext cx="287020" cy="32258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8" name="雪花"/>
          <p:cNvSpPr/>
          <p:nvPr/>
        </p:nvSpPr>
        <p:spPr bwMode="auto">
          <a:xfrm rot="1500000">
            <a:off x="916305" y="809625"/>
            <a:ext cx="199390" cy="224155"/>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1" name="文本框 10"/>
          <p:cNvSpPr txBox="1"/>
          <p:nvPr/>
        </p:nvSpPr>
        <p:spPr>
          <a:xfrm>
            <a:off x="11181080" y="588454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9" name="文本框 8"/>
          <p:cNvSpPr txBox="1"/>
          <p:nvPr/>
        </p:nvSpPr>
        <p:spPr>
          <a:xfrm>
            <a:off x="1153795" y="2138680"/>
            <a:ext cx="367030" cy="2994025"/>
          </a:xfrm>
          <a:prstGeom prst="rect">
            <a:avLst/>
          </a:prstGeom>
          <a:noFill/>
        </p:spPr>
        <p:txBody>
          <a:bodyPr vert="eaVert" wrap="square" rtlCol="0" anchor="t">
            <a:spAutoFit/>
          </a:bodyPr>
          <a:lstStyle/>
          <a:p>
            <a:pPr algn="dist"/>
            <a:r>
              <a:rPr lang="zh-CN" altLang="en-US" sz="1200" dirty="0">
                <a:latin typeface="仓耳新仿宋 W01" panose="02020400000000000000" charset="-122"/>
                <a:ea typeface="仓耳新仿宋 W01" panose="02020400000000000000" charset="-122"/>
              </a:rPr>
              <a:t>我喜欢冬天，因为我喜欢雪人，你呢？</a:t>
            </a:r>
          </a:p>
        </p:txBody>
      </p:sp>
      <p:sp>
        <p:nvSpPr>
          <p:cNvPr id="12" name="文本框 11"/>
          <p:cNvSpPr txBox="1"/>
          <p:nvPr/>
        </p:nvSpPr>
        <p:spPr>
          <a:xfrm>
            <a:off x="8013065" y="5030470"/>
            <a:ext cx="3307080" cy="245110"/>
          </a:xfrm>
          <a:prstGeom prst="rect">
            <a:avLst/>
          </a:prstGeom>
          <a:noFill/>
        </p:spPr>
        <p:txBody>
          <a:bodyPr wrap="square" rtlCol="0" anchor="t">
            <a:spAutoFit/>
          </a:bodyPr>
          <a:lstStyle/>
          <a:p>
            <a:pPr algn="dist"/>
            <a:r>
              <a:rPr lang="zh-CN" altLang="en-US" sz="1000">
                <a:solidFill>
                  <a:schemeClr val="bg1"/>
                </a:solidFill>
                <a:latin typeface="方正细圆简体" panose="02010601030101010101" charset="-122"/>
                <a:ea typeface="方正细圆简体" panose="02010601030101010101" charset="-122"/>
                <a:cs typeface="方正细圆简体" panose="02010601030101010101" charset="-122"/>
              </a:rPr>
              <a:t>I like winter, because I like the snowman。And you? </a:t>
            </a:r>
          </a:p>
        </p:txBody>
      </p:sp>
      <p:sp>
        <p:nvSpPr>
          <p:cNvPr id="22" name="直角三角形 21"/>
          <p:cNvSpPr/>
          <p:nvPr/>
        </p:nvSpPr>
        <p:spPr>
          <a:xfrm rot="5400000" flipV="1">
            <a:off x="8778240" y="-28575"/>
            <a:ext cx="2085975" cy="3342005"/>
          </a:xfrm>
          <a:prstGeom prst="rtTriangle">
            <a:avLst/>
          </a:prstGeom>
          <a:solidFill>
            <a:schemeClr val="bg1">
              <a:alpha val="47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3" name="文本框 2"/>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2000"/>
                                        <p:tgtEl>
                                          <p:spTgt spid="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20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20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2000"/>
                                        <p:tgtEl>
                                          <p:spTgt spid="1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2000"/>
                                        <p:tgtEl>
                                          <p:spTgt spid="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ox(in)">
                                      <p:cBhvr>
                                        <p:cTn id="25" dur="2000"/>
                                        <p:tgtEl>
                                          <p:spTgt spid="1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20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ox(in)">
                                      <p:cBhvr>
                                        <p:cTn id="31" dur="2000"/>
                                        <p:tgtEl>
                                          <p:spTgt spid="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ox(in)">
                                      <p:cBhvr>
                                        <p:cTn id="34" dur="2000"/>
                                        <p:tgtEl>
                                          <p:spTgt spid="3"/>
                                        </p:tgtEl>
                                      </p:cBhvr>
                                    </p:animEffect>
                                  </p:childTnLst>
                                </p:cTn>
                              </p:par>
                            </p:childTnLst>
                          </p:cTn>
                        </p:par>
                        <p:par>
                          <p:cTn id="35" fill="hold">
                            <p:stCondLst>
                              <p:cond delay="2000"/>
                            </p:stCondLst>
                            <p:childTnLst>
                              <p:par>
                                <p:cTn id="36" presetID="14" presetClass="entr" presetSubtype="1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randombar(horizont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animBg="1"/>
      <p:bldP spid="18" grpId="0" animBg="1"/>
      <p:bldP spid="11" grpId="0"/>
      <p:bldP spid="9" grpId="0"/>
      <p:bldP spid="12" grpId="0"/>
      <p:bldP spid="22" grpId="0" animBg="1"/>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7" y="0"/>
            <a:ext cx="12164236" cy="6856095"/>
          </a:xfrm>
          <a:prstGeom prst="rect">
            <a:avLst/>
          </a:prstGeom>
        </p:spPr>
      </p:pic>
      <p:sp>
        <p:nvSpPr>
          <p:cNvPr id="4" name="矩形 3"/>
          <p:cNvSpPr/>
          <p:nvPr/>
        </p:nvSpPr>
        <p:spPr>
          <a:xfrm>
            <a:off x="-12065" y="-1905"/>
            <a:ext cx="12204065" cy="685673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815580" y="0"/>
            <a:ext cx="4381500" cy="685800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205210" y="848995"/>
            <a:ext cx="675005" cy="2225040"/>
          </a:xfrm>
          <a:prstGeom prst="rect">
            <a:avLst/>
          </a:prstGeom>
          <a:noFill/>
        </p:spPr>
        <p:txBody>
          <a:bodyPr vert="eaVert"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初冬の旅</a:t>
            </a:r>
            <a:endParaRPr lang="zh-CN" altLang="en-US" sz="3200">
              <a:latin typeface="方正清刻本悦宋简体" panose="02000000000000000000" charset="-122"/>
              <a:ea typeface="方正清刻本悦宋简体" panose="02000000000000000000" charset="-122"/>
            </a:endParaRPr>
          </a:p>
        </p:txBody>
      </p:sp>
      <p:sp>
        <p:nvSpPr>
          <p:cNvPr id="2" name="文本框 1"/>
          <p:cNvSpPr txBox="1"/>
          <p:nvPr/>
        </p:nvSpPr>
        <p:spPr>
          <a:xfrm>
            <a:off x="8418195" y="4243705"/>
            <a:ext cx="3298190" cy="645160"/>
          </a:xfrm>
          <a:prstGeom prst="rect">
            <a:avLst/>
          </a:prstGeom>
          <a:noFill/>
        </p:spPr>
        <p:txBody>
          <a:bodyPr wrap="square" rtlCol="0" anchor="t">
            <a:spAutoFit/>
          </a:bodyPr>
          <a:lstStyle/>
          <a:p>
            <a:r>
              <a:rPr lang="en-US" altLang="zh-CN">
                <a:latin typeface="仓耳静雅体 W01" panose="02020400000000000000" charset="-122"/>
                <a:ea typeface="仓耳静雅体 W01" panose="02020400000000000000" charset="-122"/>
              </a:rPr>
              <a:t>       </a:t>
            </a:r>
            <a:r>
              <a:rPr lang="zh-CN" altLang="en-US">
                <a:latin typeface="仓耳静雅体 W01" panose="02020400000000000000" charset="-122"/>
                <a:ea typeface="仓耳静雅体 W01" panose="02020400000000000000" charset="-122"/>
              </a:rPr>
              <a:t>下过雪的山，好像被雪姑娘蒙上了一层神秘的面纱。</a:t>
            </a:r>
          </a:p>
        </p:txBody>
      </p:sp>
      <p:sp>
        <p:nvSpPr>
          <p:cNvPr id="11" name="文本框 10"/>
          <p:cNvSpPr txBox="1"/>
          <p:nvPr/>
        </p:nvSpPr>
        <p:spPr>
          <a:xfrm>
            <a:off x="11181080" y="588454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6" name="文本框 5"/>
          <p:cNvSpPr txBox="1"/>
          <p:nvPr/>
        </p:nvSpPr>
        <p:spPr>
          <a:xfrm>
            <a:off x="10856595" y="848995"/>
            <a:ext cx="348615" cy="3169285"/>
          </a:xfrm>
          <a:prstGeom prst="rect">
            <a:avLst/>
          </a:prstGeom>
          <a:noFill/>
        </p:spPr>
        <p:txBody>
          <a:bodyPr vert="eaVert" wrap="square" rtlCol="0">
            <a:spAutoFit/>
          </a:bodyPr>
          <a:lstStyle/>
          <a:p>
            <a:pPr algn="dist">
              <a:lnSpc>
                <a:spcPct val="90000"/>
              </a:lnSpc>
            </a:pPr>
            <a:r>
              <a:rPr lang="zh-CN" altLang="en-US" sz="1200">
                <a:latin typeface="仓耳新仿宋 W01" panose="02020400000000000000" charset="-122"/>
                <a:ea typeface="仓耳新仿宋 W01" panose="02020400000000000000" charset="-122"/>
              </a:rPr>
              <a:t>它藏着太多故事，揭开它的面纱去看一看吧！</a:t>
            </a:r>
          </a:p>
        </p:txBody>
      </p:sp>
      <p:sp>
        <p:nvSpPr>
          <p:cNvPr id="7" name="文本框 6"/>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2" grpId="0"/>
      <p:bldP spid="11" grpId="0"/>
      <p:bldP spid="6"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713105" y="702310"/>
            <a:ext cx="5488305" cy="2416175"/>
          </a:xfrm>
          <a:prstGeom prst="rect">
            <a:avLst/>
          </a:prstGeom>
          <a:noFill/>
        </p:spPr>
        <p:txBody>
          <a:bodyPr wrap="square" rtlCol="0" anchor="t">
            <a:spAutoFit/>
          </a:bodyPr>
          <a:lstStyle/>
          <a:p>
            <a:pPr algn="l">
              <a:lnSpc>
                <a:spcPct val="120000"/>
              </a:lnSpc>
            </a:pPr>
            <a:r>
              <a:rPr lang="en-US" altLang="zh-CN" dirty="0">
                <a:latin typeface="仓耳静雅体 W01" panose="02020400000000000000" charset="-122"/>
                <a:ea typeface="仓耳静雅体 W01" panose="02020400000000000000" charset="-122"/>
                <a:cs typeface="仓耳静雅体 W01" panose="02020400000000000000" charset="-122"/>
              </a:rPr>
              <a:t>        </a:t>
            </a:r>
            <a:r>
              <a:rPr lang="zh-CN" altLang="en-US" dirty="0">
                <a:latin typeface="仓耳静雅体 W01" panose="02020400000000000000" charset="-122"/>
                <a:ea typeface="仓耳静雅体 W01" panose="02020400000000000000" charset="-122"/>
                <a:cs typeface="仓耳静雅体 W01" panose="02020400000000000000" charset="-122"/>
              </a:rPr>
              <a:t>冬日似乎真正来了，虽然没有雪花，但是寒风的呜咽声，挂霜的屋檐，都在提醒我们冬天的力量。你喜欢冬天吗？冬天在鲁迅先生的笔下是江南滋润美艳的雪，在老舍先生笔下是有山有水暖和安适地睡着的老城，在丰子恺先生笔下是沐浴冬阳的好日子，在青年作家安宁笔下是童年时冬日里卖豆腐人的声音以及一碗豆腐脑的味道……</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3850" y="1809562"/>
            <a:ext cx="5525135" cy="3238241"/>
          </a:xfrm>
          <a:prstGeom prst="rect">
            <a:avLst/>
          </a:prstGeom>
        </p:spPr>
      </p:pic>
      <p:sp>
        <p:nvSpPr>
          <p:cNvPr id="8" name="文本框 7"/>
          <p:cNvSpPr txBox="1"/>
          <p:nvPr/>
        </p:nvSpPr>
        <p:spPr>
          <a:xfrm>
            <a:off x="3052445" y="3606800"/>
            <a:ext cx="675005" cy="2225040"/>
          </a:xfrm>
          <a:prstGeom prst="rect">
            <a:avLst/>
          </a:prstGeom>
          <a:noFill/>
        </p:spPr>
        <p:txBody>
          <a:bodyPr vert="eaVert"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记忆の旅</a:t>
            </a:r>
            <a:endParaRPr lang="zh-CN" altLang="en-US" sz="3200">
              <a:latin typeface="方正清刻本悦宋简体" panose="02000000000000000000" charset="-122"/>
              <a:ea typeface="方正清刻本悦宋简体" panose="02000000000000000000" charset="-122"/>
            </a:endParaRPr>
          </a:p>
        </p:txBody>
      </p:sp>
      <p:sp>
        <p:nvSpPr>
          <p:cNvPr id="9" name="文本框 8"/>
          <p:cNvSpPr txBox="1"/>
          <p:nvPr/>
        </p:nvSpPr>
        <p:spPr>
          <a:xfrm>
            <a:off x="3632200" y="3451860"/>
            <a:ext cx="367030" cy="3414395"/>
          </a:xfrm>
          <a:prstGeom prst="rect">
            <a:avLst/>
          </a:prstGeom>
          <a:noFill/>
        </p:spPr>
        <p:txBody>
          <a:bodyPr vert="eaVert" wrap="square" rtlCol="0" anchor="t">
            <a:spAutoFit/>
          </a:bodyPr>
          <a:lstStyle/>
          <a:p>
            <a:pPr algn="l"/>
            <a:r>
              <a:rPr lang="zh-CN" altLang="en-US" sz="1200" dirty="0">
                <a:latin typeface="仓耳新仿宋 W01" panose="02020400000000000000" charset="-122"/>
                <a:ea typeface="仓耳新仿宋 W01" panose="02020400000000000000" charset="-122"/>
              </a:rPr>
              <a:t>在冬风的气息里，我们还能闻出烤白薯的香气。</a:t>
            </a:r>
          </a:p>
        </p:txBody>
      </p:sp>
      <p:sp>
        <p:nvSpPr>
          <p:cNvPr id="11" name="文本框 10"/>
          <p:cNvSpPr txBox="1"/>
          <p:nvPr/>
        </p:nvSpPr>
        <p:spPr>
          <a:xfrm>
            <a:off x="417830" y="5915660"/>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2050" name="雪花"/>
          <p:cNvSpPr/>
          <p:nvPr/>
        </p:nvSpPr>
        <p:spPr bwMode="auto">
          <a:xfrm rot="1500000">
            <a:off x="472440" y="1447165"/>
            <a:ext cx="287020" cy="32258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6" name="雪花"/>
          <p:cNvSpPr/>
          <p:nvPr/>
        </p:nvSpPr>
        <p:spPr bwMode="auto">
          <a:xfrm rot="1500000">
            <a:off x="4910455" y="4900930"/>
            <a:ext cx="459740" cy="51689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8" name="雪花"/>
          <p:cNvSpPr/>
          <p:nvPr/>
        </p:nvSpPr>
        <p:spPr bwMode="auto">
          <a:xfrm rot="1500000">
            <a:off x="1256665" y="4462780"/>
            <a:ext cx="199390" cy="224155"/>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4" name="文本框 3"/>
          <p:cNvSpPr txBox="1"/>
          <p:nvPr/>
        </p:nvSpPr>
        <p:spPr>
          <a:xfrm>
            <a:off x="-322580" y="6192520"/>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5" name="文本框 4"/>
          <p:cNvSpPr txBox="1"/>
          <p:nvPr/>
        </p:nvSpPr>
        <p:spPr>
          <a:xfrm>
            <a:off x="891540" y="6014720"/>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amond(in)">
                                      <p:cBhvr>
                                        <p:cTn id="13" dur="2000"/>
                                        <p:tgtEl>
                                          <p:spTgt spid="9"/>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amond(in)">
                                      <p:cBhvr>
                                        <p:cTn id="16" dur="2000"/>
                                        <p:tgtEl>
                                          <p:spTgt spid="11"/>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diamond(in)">
                                      <p:cBhvr>
                                        <p:cTn id="19" dur="2000"/>
                                        <p:tgtEl>
                                          <p:spTgt spid="2050"/>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amond(in)">
                                      <p:cBhvr>
                                        <p:cTn id="22" dur="2000"/>
                                        <p:tgtEl>
                                          <p:spTgt spid="16"/>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amond(in)">
                                      <p:cBhvr>
                                        <p:cTn id="25" dur="2000"/>
                                        <p:tgtEl>
                                          <p:spTgt spid="18"/>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amond(in)">
                                      <p:cBhvr>
                                        <p:cTn id="28" dur="2000"/>
                                        <p:tgtEl>
                                          <p:spTgt spid="4"/>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amond(in)">
                                      <p:cBhvr>
                                        <p:cTn id="31" dur="2000"/>
                                        <p:tgtEl>
                                          <p:spTgt spid="5"/>
                                        </p:tgtEl>
                                      </p:cBhvr>
                                    </p:animEffect>
                                  </p:childTnLst>
                                </p:cTn>
                              </p:par>
                            </p:childTnLst>
                          </p:cTn>
                        </p:par>
                        <p:par>
                          <p:cTn id="32" fill="hold">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randombar(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1" grpId="0"/>
      <p:bldP spid="2050" grpId="0" animBg="1"/>
      <p:bldP spid="16" grpId="0" animBg="1"/>
      <p:bldP spid="18" grpId="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96" y="1068070"/>
            <a:ext cx="4848532" cy="4915535"/>
          </a:xfrm>
          <a:prstGeom prst="rect">
            <a:avLst/>
          </a:prstGeom>
          <a:effectLst/>
        </p:spPr>
      </p:pic>
      <p:sp>
        <p:nvSpPr>
          <p:cNvPr id="17" name="矩形 16"/>
          <p:cNvSpPr/>
          <p:nvPr/>
        </p:nvSpPr>
        <p:spPr>
          <a:xfrm>
            <a:off x="3866515" y="2828290"/>
            <a:ext cx="2752090" cy="2218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03370" y="2944495"/>
            <a:ext cx="6347460" cy="1753235"/>
          </a:xfrm>
          <a:prstGeom prst="rect">
            <a:avLst/>
          </a:prstGeom>
          <a:noFill/>
        </p:spPr>
        <p:txBody>
          <a:bodyPr wrap="square" rtlCol="0" anchor="t">
            <a:spAutoFit/>
          </a:bodyPr>
          <a:lstStyle/>
          <a:p>
            <a:endParaRPr lang="zh-CN" altLang="en-US" dirty="0">
              <a:latin typeface="仓耳静雅体 W01" panose="02020400000000000000" charset="-122"/>
              <a:ea typeface="仓耳静雅体 W01" panose="02020400000000000000" charset="-122"/>
              <a:cs typeface="仓耳静雅体 W01" panose="02020400000000000000" charset="-122"/>
            </a:endParaRPr>
          </a:p>
          <a:p>
            <a:r>
              <a:rPr lang="zh-CN" altLang="en-US" dirty="0">
                <a:latin typeface="仓耳静雅体 W01" panose="02020400000000000000" charset="-122"/>
                <a:ea typeface="仓耳静雅体 W01" panose="02020400000000000000" charset="-122"/>
                <a:cs typeface="仓耳静雅体 W01" panose="02020400000000000000" charset="-122"/>
              </a:rPr>
              <a:t>旅行，是另一种修行。</a:t>
            </a:r>
          </a:p>
          <a:p>
            <a:r>
              <a:rPr lang="zh-CN" altLang="en-US" dirty="0">
                <a:latin typeface="仓耳静雅体 W01" panose="02020400000000000000" charset="-122"/>
                <a:ea typeface="仓耳静雅体 W01" panose="02020400000000000000" charset="-122"/>
                <a:cs typeface="仓耳静雅体 W01" panose="02020400000000000000" charset="-122"/>
              </a:rPr>
              <a:t>当我们走过灯红酒绿，尝过食不知味，试过夜不能寐......</a:t>
            </a:r>
          </a:p>
          <a:p>
            <a:r>
              <a:rPr lang="zh-CN" altLang="en-US" dirty="0">
                <a:latin typeface="仓耳静雅体 W01" panose="02020400000000000000" charset="-122"/>
                <a:ea typeface="仓耳静雅体 W01" panose="02020400000000000000" charset="-122"/>
                <a:cs typeface="仓耳静雅体 W01" panose="02020400000000000000" charset="-122"/>
              </a:rPr>
              <a:t>最后又回到最初的出发点，</a:t>
            </a:r>
          </a:p>
          <a:p>
            <a:r>
              <a:rPr lang="zh-CN" altLang="en-US" dirty="0">
                <a:latin typeface="仓耳静雅体 W01" panose="02020400000000000000" charset="-122"/>
                <a:ea typeface="仓耳静雅体 W01" panose="02020400000000000000" charset="-122"/>
                <a:cs typeface="仓耳静雅体 W01" panose="02020400000000000000" charset="-122"/>
              </a:rPr>
              <a:t>开始认真仔细的生活，</a:t>
            </a:r>
          </a:p>
          <a:p>
            <a:r>
              <a:rPr lang="zh-CN" altLang="en-US" dirty="0">
                <a:latin typeface="仓耳静雅体 W01" panose="02020400000000000000" charset="-122"/>
                <a:ea typeface="仓耳静雅体 W01" panose="02020400000000000000" charset="-122"/>
                <a:cs typeface="仓耳静雅体 W01" panose="02020400000000000000" charset="-122"/>
              </a:rPr>
              <a:t>我们会比以前更懂得生活的美好。</a:t>
            </a:r>
          </a:p>
        </p:txBody>
      </p:sp>
      <p:sp>
        <p:nvSpPr>
          <p:cNvPr id="4" name="文本框 3"/>
          <p:cNvSpPr txBox="1"/>
          <p:nvPr/>
        </p:nvSpPr>
        <p:spPr>
          <a:xfrm>
            <a:off x="8675370" y="751205"/>
            <a:ext cx="2644775" cy="583565"/>
          </a:xfrm>
          <a:prstGeom prst="rect">
            <a:avLst/>
          </a:prstGeom>
          <a:noFill/>
        </p:spPr>
        <p:txBody>
          <a:bodyPr vert="horz" wrap="square" rtlCol="0">
            <a:spAutoFit/>
          </a:bodyPr>
          <a:lstStyle/>
          <a:p>
            <a:pPr algn="dist"/>
            <a:r>
              <a:rPr lang="zh-CN" altLang="en-US" sz="3200">
                <a:latin typeface="方正清刻本悦宋简体" panose="02000000000000000000" charset="-122"/>
                <a:ea typeface="方正清刻本悦宋简体" panose="02000000000000000000" charset="-122"/>
              </a:rPr>
              <a:t>旅行</a:t>
            </a:r>
            <a:r>
              <a:rPr lang="zh-CN" altLang="en-US" sz="3200">
                <a:latin typeface="方正清刻本悦宋简体" panose="02000000000000000000" charset="-122"/>
                <a:ea typeface="方正清刻本悦宋简体" panose="02000000000000000000" charset="-122"/>
                <a:sym typeface="+mn-ea"/>
              </a:rPr>
              <a:t>の</a:t>
            </a:r>
            <a:r>
              <a:rPr lang="zh-CN" altLang="en-US" sz="3200">
                <a:latin typeface="方正清刻本悦宋简体" panose="02000000000000000000" charset="-122"/>
                <a:ea typeface="方正清刻本悦宋简体" panose="02000000000000000000" charset="-122"/>
              </a:rPr>
              <a:t>目地</a:t>
            </a:r>
          </a:p>
        </p:txBody>
      </p:sp>
      <p:sp>
        <p:nvSpPr>
          <p:cNvPr id="10" name="文本框 9"/>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11" name="文本框 10"/>
          <p:cNvSpPr txBox="1"/>
          <p:nvPr/>
        </p:nvSpPr>
        <p:spPr>
          <a:xfrm>
            <a:off x="11181080" y="588454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2050" name="雪花"/>
          <p:cNvSpPr/>
          <p:nvPr/>
        </p:nvSpPr>
        <p:spPr bwMode="auto">
          <a:xfrm rot="1500000">
            <a:off x="5203825" y="2332990"/>
            <a:ext cx="287020" cy="32258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5" name="雪花"/>
          <p:cNvSpPr/>
          <p:nvPr/>
        </p:nvSpPr>
        <p:spPr bwMode="auto">
          <a:xfrm rot="1500000">
            <a:off x="10770235" y="2157730"/>
            <a:ext cx="287020" cy="32258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6" name="雪花"/>
          <p:cNvSpPr/>
          <p:nvPr/>
        </p:nvSpPr>
        <p:spPr bwMode="auto">
          <a:xfrm rot="1500000">
            <a:off x="8698865" y="5014595"/>
            <a:ext cx="459740" cy="51689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8" name="雪花"/>
          <p:cNvSpPr/>
          <p:nvPr/>
        </p:nvSpPr>
        <p:spPr bwMode="auto">
          <a:xfrm rot="1500000">
            <a:off x="7070090" y="627380"/>
            <a:ext cx="199390" cy="224155"/>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9" name="文本框 18"/>
          <p:cNvSpPr txBox="1"/>
          <p:nvPr/>
        </p:nvSpPr>
        <p:spPr>
          <a:xfrm>
            <a:off x="6805930" y="1334770"/>
            <a:ext cx="4636770" cy="275590"/>
          </a:xfrm>
          <a:prstGeom prst="rect">
            <a:avLst/>
          </a:prstGeom>
          <a:noFill/>
        </p:spPr>
        <p:txBody>
          <a:bodyPr wrap="square" rtlCol="0" anchor="t">
            <a:spAutoFit/>
          </a:bodyPr>
          <a:lstStyle/>
          <a:p>
            <a:pPr algn="r"/>
            <a:r>
              <a:rPr lang="zh-CN" altLang="en-US" sz="1200">
                <a:latin typeface="仓耳新仿宋 W01" panose="02020400000000000000" charset="-122"/>
                <a:ea typeface="仓耳新仿宋 W01" panose="02020400000000000000" charset="-122"/>
                <a:sym typeface="+mn-ea"/>
              </a:rPr>
              <a:t>有人说冬天不适合旅行，但这些地方让你来了就不想走！</a:t>
            </a:r>
          </a:p>
        </p:txBody>
      </p:sp>
      <p:sp>
        <p:nvSpPr>
          <p:cNvPr id="20" name="雪花"/>
          <p:cNvSpPr/>
          <p:nvPr/>
        </p:nvSpPr>
        <p:spPr bwMode="auto">
          <a:xfrm rot="1500000">
            <a:off x="11807825" y="3580130"/>
            <a:ext cx="569595" cy="640715"/>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2" name="直角三角形 21"/>
          <p:cNvSpPr/>
          <p:nvPr/>
        </p:nvSpPr>
        <p:spPr>
          <a:xfrm>
            <a:off x="296545" y="2287270"/>
            <a:ext cx="2085975" cy="4372610"/>
          </a:xfrm>
          <a:prstGeom prst="rtTriangle">
            <a:avLst/>
          </a:prstGeom>
          <a:solidFill>
            <a:schemeClr val="bg1">
              <a:alpha val="47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amond(in)">
                                      <p:cBhvr>
                                        <p:cTn id="10" dur="2000"/>
                                        <p:tgtEl>
                                          <p:spTgt spid="17"/>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2000"/>
                                        <p:tgtEl>
                                          <p:spTgt spid="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amond(in)">
                                      <p:cBhvr>
                                        <p:cTn id="16" dur="2000"/>
                                        <p:tgtEl>
                                          <p:spTgt spid="10"/>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amond(in)">
                                      <p:cBhvr>
                                        <p:cTn id="19" dur="2000"/>
                                        <p:tgtEl>
                                          <p:spTgt spid="11"/>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diamond(in)">
                                      <p:cBhvr>
                                        <p:cTn id="22" dur="2000"/>
                                        <p:tgtEl>
                                          <p:spTgt spid="2050"/>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amond(in)">
                                      <p:cBhvr>
                                        <p:cTn id="25" dur="2000"/>
                                        <p:tgtEl>
                                          <p:spTgt spid="15"/>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amond(in)">
                                      <p:cBhvr>
                                        <p:cTn id="28" dur="2000"/>
                                        <p:tgtEl>
                                          <p:spTgt spid="16"/>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amond(in)">
                                      <p:cBhvr>
                                        <p:cTn id="31" dur="2000"/>
                                        <p:tgtEl>
                                          <p:spTgt spid="18"/>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amond(in)">
                                      <p:cBhvr>
                                        <p:cTn id="34" dur="2000"/>
                                        <p:tgtEl>
                                          <p:spTgt spid="19"/>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amond(in)">
                                      <p:cBhvr>
                                        <p:cTn id="37" dur="2000"/>
                                        <p:tgtEl>
                                          <p:spTgt spid="20"/>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amond(in)">
                                      <p:cBhvr>
                                        <p:cTn id="40" dur="2000"/>
                                        <p:tgtEl>
                                          <p:spTgt spid="22"/>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diamond(in)">
                                      <p:cBhvr>
                                        <p:cTn id="43" dur="2000"/>
                                        <p:tgtEl>
                                          <p:spTgt spid="26"/>
                                        </p:tgtEl>
                                      </p:cBhvr>
                                    </p:animEffect>
                                  </p:childTnLst>
                                </p:cTn>
                              </p:par>
                            </p:childTnLst>
                          </p:cTn>
                        </p:par>
                        <p:par>
                          <p:cTn id="44" fill="hold">
                            <p:stCondLst>
                              <p:cond delay="2000"/>
                            </p:stCondLst>
                            <p:childTnLst>
                              <p:par>
                                <p:cTn id="45" presetID="14" presetClass="entr" presetSubtype="1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5" grpId="0"/>
      <p:bldP spid="4" grpId="0"/>
      <p:bldP spid="10" grpId="0"/>
      <p:bldP spid="11" grpId="0"/>
      <p:bldP spid="2050" grpId="0" bldLvl="0" animBg="1"/>
      <p:bldP spid="15" grpId="0" bldLvl="0" animBg="1"/>
      <p:bldP spid="16" grpId="0" bldLvl="0" animBg="1"/>
      <p:bldP spid="18" grpId="0" bldLvl="0" animBg="1"/>
      <p:bldP spid="19" grpId="0"/>
      <p:bldP spid="20" grpId="0" bldLvl="0" animBg="1"/>
      <p:bldP spid="22" grpId="0" bldLvl="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7522845" y="793115"/>
            <a:ext cx="3907790" cy="2584450"/>
          </a:xfrm>
          <a:prstGeom prst="rect">
            <a:avLst/>
          </a:prstGeom>
          <a:noFill/>
        </p:spPr>
        <p:txBody>
          <a:bodyPr wrap="square" rtlCol="0" anchor="t">
            <a:spAutoFit/>
          </a:bodyPr>
          <a:lstStyle/>
          <a:p>
            <a:r>
              <a:rPr lang="en-US" altLang="zh-CN" dirty="0">
                <a:latin typeface="仓耳静雅体 W01" panose="02020400000000000000" charset="-122"/>
                <a:ea typeface="仓耳静雅体 W01" panose="02020400000000000000" charset="-122"/>
              </a:rPr>
              <a:t>        </a:t>
            </a:r>
            <a:r>
              <a:rPr lang="zh-CN" altLang="en-US" dirty="0">
                <a:latin typeface="仓耳静雅体 W01" panose="02020400000000000000" charset="-122"/>
                <a:ea typeface="仓耳静雅体 W01" panose="02020400000000000000" charset="-122"/>
              </a:rPr>
              <a:t>冬天的太阳是最迷人。因为冬天寒冷，使人很珍惜这难得的温暖。星期天的下午，漫步在街头，任柔和灿烂的晖光洒在肩上头发上，也许会使你精神振奋，心情突然间变得舒畅开朗：也许你会心神一动，感到生活是多么美好：也许更会使你感觉惊呀，发现冬天原来也有如此醉人的，却没有被发觉的魅力。</a:t>
            </a:r>
          </a:p>
        </p:txBody>
      </p:sp>
      <p:sp>
        <p:nvSpPr>
          <p:cNvPr id="8" name="文本框 7"/>
          <p:cNvSpPr txBox="1"/>
          <p:nvPr/>
        </p:nvSpPr>
        <p:spPr>
          <a:xfrm>
            <a:off x="5252720" y="2274570"/>
            <a:ext cx="675005" cy="2275205"/>
          </a:xfrm>
          <a:prstGeom prst="rect">
            <a:avLst/>
          </a:prstGeom>
          <a:noFill/>
        </p:spPr>
        <p:txBody>
          <a:bodyPr vert="eaVert"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快乐の旅</a:t>
            </a:r>
            <a:endParaRPr lang="zh-CN" altLang="en-US" sz="3200">
              <a:latin typeface="方正清刻本悦宋简体" panose="02000000000000000000" charset="-122"/>
              <a:ea typeface="方正清刻本悦宋简体" panose="02000000000000000000" charset="-122"/>
            </a:endParaRPr>
          </a:p>
        </p:txBody>
      </p:sp>
      <p:sp>
        <p:nvSpPr>
          <p:cNvPr id="11" name="文本框 10"/>
          <p:cNvSpPr txBox="1"/>
          <p:nvPr/>
        </p:nvSpPr>
        <p:spPr>
          <a:xfrm>
            <a:off x="11181080" y="592518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15" name="直角三角形 14"/>
          <p:cNvSpPr/>
          <p:nvPr/>
        </p:nvSpPr>
        <p:spPr>
          <a:xfrm flipV="1">
            <a:off x="635" y="3526790"/>
            <a:ext cx="4916805" cy="3044825"/>
          </a:xfrm>
          <a:prstGeom prst="rtTriangle">
            <a:avLst/>
          </a:prstGeom>
          <a:solidFill>
            <a:schemeClr val="bg1">
              <a:alpha val="42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859780" y="2552700"/>
            <a:ext cx="295910" cy="1753235"/>
          </a:xfrm>
          <a:prstGeom prst="rect">
            <a:avLst/>
          </a:prstGeom>
          <a:noFill/>
        </p:spPr>
        <p:txBody>
          <a:bodyPr wrap="square" rtlCol="0">
            <a:spAutoFit/>
          </a:bodyPr>
          <a:lstStyle/>
          <a:p>
            <a:r>
              <a:rPr lang="zh-CN" altLang="en-US" sz="1200">
                <a:latin typeface="仓耳新仿宋 W01" panose="02020400000000000000" charset="-122"/>
                <a:ea typeface="仓耳新仿宋 W01" panose="02020400000000000000" charset="-122"/>
              </a:rPr>
              <a:t>冬天不可辜负的快乐</a:t>
            </a:r>
          </a:p>
        </p:txBody>
      </p:sp>
      <p:sp>
        <p:nvSpPr>
          <p:cNvPr id="17" name="雪花"/>
          <p:cNvSpPr/>
          <p:nvPr/>
        </p:nvSpPr>
        <p:spPr bwMode="auto">
          <a:xfrm rot="1500000">
            <a:off x="6200775" y="1271905"/>
            <a:ext cx="287020" cy="32258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8" name="雪花"/>
          <p:cNvSpPr/>
          <p:nvPr/>
        </p:nvSpPr>
        <p:spPr bwMode="auto">
          <a:xfrm rot="1500000">
            <a:off x="10158730" y="4167505"/>
            <a:ext cx="459740" cy="516890"/>
          </a:xfrm>
          <a:custGeom>
            <a:avLst/>
            <a:gdLst>
              <a:gd name="T0" fmla="*/ 1442393 w 652"/>
              <a:gd name="T1" fmla="*/ 665321 h 733"/>
              <a:gd name="T2" fmla="*/ 1652904 w 652"/>
              <a:gd name="T3" fmla="*/ 899222 h 733"/>
              <a:gd name="T4" fmla="*/ 943403 w 652"/>
              <a:gd name="T5" fmla="*/ 951201 h 733"/>
              <a:gd name="T6" fmla="*/ 1652904 w 652"/>
              <a:gd name="T7" fmla="*/ 1003179 h 733"/>
              <a:gd name="T8" fmla="*/ 1442393 w 652"/>
              <a:gd name="T9" fmla="*/ 1234482 h 733"/>
              <a:gd name="T10" fmla="*/ 1652904 w 652"/>
              <a:gd name="T11" fmla="*/ 1468383 h 733"/>
              <a:gd name="T12" fmla="*/ 1390415 w 652"/>
              <a:gd name="T13" fmla="*/ 1619120 h 733"/>
              <a:gd name="T14" fmla="*/ 1294255 w 652"/>
              <a:gd name="T15" fmla="*/ 1265668 h 733"/>
              <a:gd name="T16" fmla="*/ 899222 w 652"/>
              <a:gd name="T17" fmla="*/ 1494372 h 733"/>
              <a:gd name="T18" fmla="*/ 1164310 w 652"/>
              <a:gd name="T19" fmla="*/ 1746467 h 733"/>
              <a:gd name="T20" fmla="*/ 899222 w 652"/>
              <a:gd name="T21" fmla="*/ 1905000 h 733"/>
              <a:gd name="T22" fmla="*/ 805661 w 652"/>
              <a:gd name="T23" fmla="*/ 1603527 h 733"/>
              <a:gd name="T24" fmla="*/ 498990 w 652"/>
              <a:gd name="T25" fmla="*/ 1671098 h 733"/>
              <a:gd name="T26" fmla="*/ 805661 w 652"/>
              <a:gd name="T27" fmla="*/ 1034366 h 733"/>
              <a:gd name="T28" fmla="*/ 408028 w 652"/>
              <a:gd name="T29" fmla="*/ 1619120 h 733"/>
              <a:gd name="T30" fmla="*/ 306671 w 652"/>
              <a:gd name="T31" fmla="*/ 1320246 h 733"/>
              <a:gd name="T32" fmla="*/ 0 w 652"/>
              <a:gd name="T33" fmla="*/ 1382619 h 733"/>
              <a:gd name="T34" fmla="*/ 0 w 652"/>
              <a:gd name="T35" fmla="*/ 1083745 h 733"/>
              <a:gd name="T36" fmla="*/ 358649 w 652"/>
              <a:gd name="T37" fmla="*/ 1177306 h 733"/>
              <a:gd name="T38" fmla="*/ 358649 w 652"/>
              <a:gd name="T39" fmla="*/ 725095 h 733"/>
              <a:gd name="T40" fmla="*/ 0 w 652"/>
              <a:gd name="T41" fmla="*/ 810859 h 733"/>
              <a:gd name="T42" fmla="*/ 0 w 652"/>
              <a:gd name="T43" fmla="*/ 519782 h 733"/>
              <a:gd name="T44" fmla="*/ 306671 w 652"/>
              <a:gd name="T45" fmla="*/ 584754 h 733"/>
              <a:gd name="T46" fmla="*/ 408028 w 652"/>
              <a:gd name="T47" fmla="*/ 285880 h 733"/>
              <a:gd name="T48" fmla="*/ 805661 w 652"/>
              <a:gd name="T49" fmla="*/ 870634 h 733"/>
              <a:gd name="T50" fmla="*/ 498990 w 652"/>
              <a:gd name="T51" fmla="*/ 233902 h 733"/>
              <a:gd name="T52" fmla="*/ 805661 w 652"/>
              <a:gd name="T53" fmla="*/ 298874 h 733"/>
              <a:gd name="T54" fmla="*/ 899222 w 652"/>
              <a:gd name="T55" fmla="*/ 0 h 733"/>
              <a:gd name="T56" fmla="*/ 1156513 w 652"/>
              <a:gd name="T57" fmla="*/ 145539 h 733"/>
              <a:gd name="T58" fmla="*/ 899222 w 652"/>
              <a:gd name="T59" fmla="*/ 410628 h 733"/>
              <a:gd name="T60" fmla="*/ 1294255 w 652"/>
              <a:gd name="T61" fmla="*/ 636733 h 733"/>
              <a:gd name="T62" fmla="*/ 1390415 w 652"/>
              <a:gd name="T63" fmla="*/ 285880 h 733"/>
              <a:gd name="T64" fmla="*/ 1652904 w 652"/>
              <a:gd name="T65" fmla="*/ 431419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70" y="1811167"/>
            <a:ext cx="4718050" cy="3096601"/>
          </a:xfrm>
          <a:prstGeom prst="rect">
            <a:avLst/>
          </a:prstGeom>
        </p:spPr>
      </p:pic>
      <p:sp>
        <p:nvSpPr>
          <p:cNvPr id="4" name="文本框 3"/>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5" name="文本框 4"/>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heckerboard(across)">
                                      <p:cBhvr>
                                        <p:cTn id="13" dur="500"/>
                                        <p:tgtEl>
                                          <p:spTgt spid="1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heckerboard(across)">
                                      <p:cBhvr>
                                        <p:cTn id="16" dur="500"/>
                                        <p:tgtEl>
                                          <p:spTgt spid="1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heckerboard(across)">
                                      <p:cBhvr>
                                        <p:cTn id="19" dur="500"/>
                                        <p:tgtEl>
                                          <p:spTgt spid="1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par>
                                <p:cTn id="23" presetID="5" presetClass="entr" presetSubtype="1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heckerboard(across)">
                                      <p:cBhvr>
                                        <p:cTn id="28" dur="500"/>
                                        <p:tgtEl>
                                          <p:spTgt spid="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heckerboard(across)">
                                      <p:cBhvr>
                                        <p:cTn id="31" dur="500"/>
                                        <p:tgtEl>
                                          <p:spTgt spid="5"/>
                                        </p:tgtEl>
                                      </p:cBhvr>
                                    </p:animEffect>
                                  </p:childTnLst>
                                </p:cTn>
                              </p:par>
                            </p:childTnLst>
                          </p:cTn>
                        </p:par>
                        <p:par>
                          <p:cTn id="32" fill="hold">
                            <p:stCondLst>
                              <p:cond delay="500"/>
                            </p:stCondLst>
                            <p:childTnLst>
                              <p:par>
                                <p:cTn id="33" presetID="14" presetClass="entr" presetSubtype="1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randombar(horizont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P spid="15" grpId="0" animBg="1"/>
      <p:bldP spid="16" grpId="0"/>
      <p:bldP spid="17" grpId="0" animBg="1"/>
      <p:bldP spid="18" grpId="0" animBg="1"/>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9" y="0"/>
            <a:ext cx="11237901" cy="6856095"/>
          </a:xfrm>
          <a:prstGeom prst="rect">
            <a:avLst/>
          </a:prstGeom>
        </p:spPr>
      </p:pic>
      <p:sp>
        <p:nvSpPr>
          <p:cNvPr id="4" name="矩形 3"/>
          <p:cNvSpPr/>
          <p:nvPr/>
        </p:nvSpPr>
        <p:spPr>
          <a:xfrm>
            <a:off x="-6985" y="1270"/>
            <a:ext cx="12204065" cy="685673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815580" y="0"/>
            <a:ext cx="4381500" cy="685800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205210" y="848995"/>
            <a:ext cx="675005" cy="2225040"/>
          </a:xfrm>
          <a:prstGeom prst="rect">
            <a:avLst/>
          </a:prstGeom>
          <a:noFill/>
        </p:spPr>
        <p:txBody>
          <a:bodyPr vert="eaVert" wrap="square" rtlCol="0">
            <a:spAutoFit/>
          </a:bodyPr>
          <a:lstStyle/>
          <a:p>
            <a:pPr algn="dist"/>
            <a:r>
              <a:rPr lang="zh-CN" altLang="en-US" sz="3200">
                <a:latin typeface="方正清刻本悦宋简体" panose="02000000000000000000" charset="-122"/>
                <a:ea typeface="方正清刻本悦宋简体" panose="02000000000000000000" charset="-122"/>
                <a:sym typeface="+mn-ea"/>
              </a:rPr>
              <a:t>行走の旅</a:t>
            </a:r>
            <a:endParaRPr lang="zh-CN" altLang="en-US" sz="3200">
              <a:latin typeface="方正清刻本悦宋简体" panose="02000000000000000000" charset="-122"/>
              <a:ea typeface="方正清刻本悦宋简体" panose="02000000000000000000" charset="-122"/>
            </a:endParaRPr>
          </a:p>
        </p:txBody>
      </p:sp>
      <p:sp>
        <p:nvSpPr>
          <p:cNvPr id="2" name="文本框 1"/>
          <p:cNvSpPr txBox="1"/>
          <p:nvPr/>
        </p:nvSpPr>
        <p:spPr>
          <a:xfrm>
            <a:off x="8418195" y="4243705"/>
            <a:ext cx="3462020" cy="1200329"/>
          </a:xfrm>
          <a:prstGeom prst="rect">
            <a:avLst/>
          </a:prstGeom>
          <a:noFill/>
        </p:spPr>
        <p:txBody>
          <a:bodyPr wrap="square" rtlCol="0" anchor="t">
            <a:spAutoFit/>
          </a:bodyPr>
          <a:lstStyle/>
          <a:p>
            <a:r>
              <a:rPr lang="en-US" altLang="zh-CN" dirty="0">
                <a:latin typeface="仓耳静雅体 W01" panose="02020400000000000000" charset="-122"/>
                <a:ea typeface="仓耳静雅体 W01" panose="02020400000000000000" charset="-122"/>
              </a:rPr>
              <a:t>    </a:t>
            </a:r>
            <a:r>
              <a:rPr dirty="0" err="1">
                <a:latin typeface="仓耳静雅体 W01" panose="02020400000000000000" charset="-122"/>
                <a:ea typeface="仓耳静雅体 W01" panose="02020400000000000000" charset="-122"/>
              </a:rPr>
              <a:t>我爱白雪，我爱雪景，我更爱冬天。冬天是心灵的年轮。冬天，虽然十分寒冷，但是它有着无可比拟的温馨和希望</a:t>
            </a:r>
            <a:r>
              <a:rPr dirty="0">
                <a:latin typeface="仓耳静雅体 W01" panose="02020400000000000000" charset="-122"/>
                <a:ea typeface="仓耳静雅体 W01" panose="02020400000000000000" charset="-122"/>
              </a:rPr>
              <a:t>。</a:t>
            </a:r>
          </a:p>
        </p:txBody>
      </p:sp>
      <p:sp>
        <p:nvSpPr>
          <p:cNvPr id="11" name="文本框 10"/>
          <p:cNvSpPr txBox="1"/>
          <p:nvPr/>
        </p:nvSpPr>
        <p:spPr>
          <a:xfrm>
            <a:off x="11181080" y="5884545"/>
            <a:ext cx="800735" cy="645160"/>
          </a:xfrm>
          <a:prstGeom prst="rect">
            <a:avLst/>
          </a:prstGeom>
          <a:noFill/>
        </p:spPr>
        <p:txBody>
          <a:bodyPr wrap="square" rtlCol="0">
            <a:spAutoFit/>
          </a:bodyPr>
          <a:lstStyle/>
          <a:p>
            <a:r>
              <a:rPr lang="zh-CN" altLang="en-US" sz="3600">
                <a:latin typeface="方正清刻本悦宋简体" panose="02000000000000000000" charset="-122"/>
                <a:ea typeface="方正清刻本悦宋简体" panose="02000000000000000000" charset="-122"/>
              </a:rPr>
              <a:t>冬</a:t>
            </a:r>
          </a:p>
        </p:txBody>
      </p:sp>
      <p:sp>
        <p:nvSpPr>
          <p:cNvPr id="6" name="文本框 5"/>
          <p:cNvSpPr txBox="1"/>
          <p:nvPr/>
        </p:nvSpPr>
        <p:spPr>
          <a:xfrm>
            <a:off x="10856595" y="848995"/>
            <a:ext cx="348615" cy="3169285"/>
          </a:xfrm>
          <a:prstGeom prst="rect">
            <a:avLst/>
          </a:prstGeom>
          <a:noFill/>
        </p:spPr>
        <p:txBody>
          <a:bodyPr vert="eaVert" wrap="square" rtlCol="0">
            <a:spAutoFit/>
          </a:bodyPr>
          <a:lstStyle/>
          <a:p>
            <a:pPr algn="dist">
              <a:lnSpc>
                <a:spcPct val="90000"/>
              </a:lnSpc>
            </a:pPr>
            <a:r>
              <a:rPr lang="zh-CN" altLang="en-US" sz="1200">
                <a:latin typeface="仓耳新仿宋 W01" panose="02020400000000000000" charset="-122"/>
                <a:ea typeface="仓耳新仿宋 W01" panose="02020400000000000000" charset="-122"/>
              </a:rPr>
              <a:t>它藏着太多故事，揭开它的面纱去看一看吧！</a:t>
            </a:r>
          </a:p>
        </p:txBody>
      </p:sp>
      <p:sp>
        <p:nvSpPr>
          <p:cNvPr id="7" name="文本框 6"/>
          <p:cNvSpPr txBox="1"/>
          <p:nvPr/>
        </p:nvSpPr>
        <p:spPr>
          <a:xfrm>
            <a:off x="9039225" y="6161405"/>
            <a:ext cx="2280920" cy="368300"/>
          </a:xfrm>
          <a:prstGeom prst="rect">
            <a:avLst/>
          </a:prstGeom>
          <a:noFill/>
        </p:spPr>
        <p:txBody>
          <a:bodyPr wrap="square" rtlCol="0">
            <a:spAutoFit/>
          </a:bodyPr>
          <a:lstStyle/>
          <a:p>
            <a:pPr algn="r"/>
            <a:r>
              <a:rPr lang="en-US" altLang="zh-CN">
                <a:latin typeface="创艺简仿宋" charset="0"/>
                <a:ea typeface="创艺简仿宋" charset="0"/>
              </a:rPr>
              <a:t>WINTER </a:t>
            </a:r>
          </a:p>
        </p:txBody>
      </p:sp>
      <p:sp>
        <p:nvSpPr>
          <p:cNvPr id="9" name="文本框 8"/>
          <p:cNvSpPr txBox="1"/>
          <p:nvPr/>
        </p:nvSpPr>
        <p:spPr>
          <a:xfrm>
            <a:off x="9359900" y="5983605"/>
            <a:ext cx="1821180" cy="245110"/>
          </a:xfrm>
          <a:prstGeom prst="rect">
            <a:avLst/>
          </a:prstGeom>
          <a:noFill/>
        </p:spPr>
        <p:txBody>
          <a:bodyPr wrap="square" rtlCol="0">
            <a:spAutoFit/>
          </a:bodyPr>
          <a:lstStyle/>
          <a:p>
            <a:pPr algn="dist"/>
            <a:r>
              <a:rPr lang="zh-CN" sz="1000">
                <a:solidFill>
                  <a:schemeClr val="tx1">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记录每一次精彩的瞬间</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par>
                          <p:cTn id="29" fill="hold">
                            <p:stCondLst>
                              <p:cond delay="500"/>
                            </p:stCondLst>
                            <p:childTnLst>
                              <p:par>
                                <p:cTn id="30" presetID="14" presetClass="entr" presetSubtype="1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randombar(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p:bldP spid="2" grpId="0"/>
      <p:bldP spid="11" grpId="0"/>
      <p:bldP spid="6" grpId="0"/>
      <p:bldP spid="7"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1.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3.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5.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8.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9.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1.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2.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3.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5.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6.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1826</Words>
  <Application>Microsoft Office PowerPoint</Application>
  <PresentationFormat>宽屏</PresentationFormat>
  <Paragraphs>176</Paragraphs>
  <Slides>25</Slides>
  <Notes>25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25</vt:i4>
      </vt:variant>
    </vt:vector>
  </HeadingPairs>
  <TitlesOfParts>
    <vt:vector size="39" baseType="lpstr">
      <vt:lpstr>Meiryo</vt:lpstr>
      <vt:lpstr>仓耳静雅体 W01</vt:lpstr>
      <vt:lpstr>仓耳新仿宋 W01</vt:lpstr>
      <vt:lpstr>创艺简仿宋</vt:lpstr>
      <vt:lpstr>等线</vt:lpstr>
      <vt:lpstr>方正清刻本悦宋简体</vt:lpstr>
      <vt:lpstr>方正细圆简体</vt:lpstr>
      <vt:lpstr>宋体</vt:lpstr>
      <vt:lpstr>微软雅黑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kan</cp:lastModifiedBy>
  <cp:revision>409</cp:revision>
  <dcterms:created xsi:type="dcterms:W3CDTF">2017-08-03T09:01:00Z</dcterms:created>
  <dcterms:modified xsi:type="dcterms:W3CDTF">2020-12-09T18:22:54Z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