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8" r:id="rId2"/>
  </p:sldMasterIdLst>
  <p:notesMasterIdLst>
    <p:notesMasterId r:id="rId23"/>
  </p:notesMasterIdLst>
  <p:sldIdLst>
    <p:sldId id="259" r:id="rId3"/>
    <p:sldId id="261" r:id="rId4"/>
    <p:sldId id="281" r:id="rId5"/>
    <p:sldId id="266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62" r:id="rId20"/>
    <p:sldId id="296" r:id="rId21"/>
    <p:sldId id="25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7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08:59:41.40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DA5D7-1895-4882-A1BA-CBE2FDE74A7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0A881-5D93-4820-96D8-3398FD593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45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B4B59-0C0E-A356-B829-83A2F7FD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944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D9C4-B415-54C4-B812-D9463C3D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72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B304F-7122-4BAD-A7ED-6B5DFE94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FD67C-53E0-ED84-5068-698791887BC8}"/>
              </a:ext>
            </a:extLst>
          </p:cNvPr>
          <p:cNvSpPr txBox="1"/>
          <p:nvPr userDrawn="1"/>
        </p:nvSpPr>
        <p:spPr>
          <a:xfrm>
            <a:off x="1196505" y="6492875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664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FFDBB-FE98-D80E-A20C-3D34B586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630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647DC-5245-B7C0-B78A-28665C4F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676D3-E10A-C100-B292-0B42CD7DC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3B9669-B64B-1668-7810-4BD990CF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C652-747E-4176-B12B-20D2BDAF12A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BC6D25-B051-2CE6-6A0A-2546DD02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6A1231-4E59-ACDC-2FAD-311DA5AD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57E1-3652-4BB2-9836-F4A6DAD5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22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68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19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C0E0E-3F65-85BD-AE3F-10DA466F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492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2562D-3EE1-5D12-F9C0-6C16E1FB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585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2CBEE-D02F-DEF8-F728-453FE55C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33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98721-B0B5-8551-6BB8-4B15234C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4138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89ED4-BEB9-D62E-6803-AC941C8B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0327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2E9EE-E5F2-B8F2-19C2-7D07EF09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54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A6FE5-4DB3-19DA-1608-E41D4D85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635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F57B-D7A5-A7D0-79EF-3867F021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983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8D62A29-6619-B903-D838-CADDA28272F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" y="3273"/>
            <a:ext cx="12192025" cy="685801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8B288CF-54E4-DA1A-537E-A3DA2743E460}"/>
              </a:ext>
            </a:extLst>
          </p:cNvPr>
          <p:cNvSpPr/>
          <p:nvPr userDrawn="1"/>
        </p:nvSpPr>
        <p:spPr>
          <a:xfrm>
            <a:off x="0" y="3273"/>
            <a:ext cx="12191999" cy="6851454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54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0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customXml" Target="../ink/ink1.xm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E3FA4AA-D2F6-0D34-CC45-72EEA7EFC1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1" y="2295"/>
            <a:ext cx="12192025" cy="6858014"/>
          </a:xfrm>
          <a:prstGeom prst="rect">
            <a:avLst/>
          </a:prstGeom>
        </p:spPr>
      </p:pic>
      <p:pic>
        <p:nvPicPr>
          <p:cNvPr id="28" name="图形 27" descr="用户 纯色填充">
            <a:extLst>
              <a:ext uri="{FF2B5EF4-FFF2-40B4-BE49-F238E27FC236}">
                <a16:creationId xmlns:a16="http://schemas.microsoft.com/office/drawing/2014/main" id="{B841965D-DB21-9EA8-186D-E2A826D203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406905" y="3160938"/>
            <a:ext cx="370438" cy="103372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7E90115-33FF-A51D-C2F0-299073607ADB}"/>
              </a:ext>
            </a:extLst>
          </p:cNvPr>
          <p:cNvSpPr txBox="1"/>
          <p:nvPr/>
        </p:nvSpPr>
        <p:spPr>
          <a:xfrm>
            <a:off x="2002913" y="2889458"/>
            <a:ext cx="818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sz="3600" b="1" dirty="0">
                <a:effectLst/>
                <a:ea typeface="DFKai-SB" panose="03000509000000000000" pitchFamily="65" charset="-120"/>
                <a:cs typeface="DFKai-SB" panose="03000509000000000000" pitchFamily="65" charset="-120"/>
              </a:rPr>
              <a:t>幻境與少女 Duolumi And Illusion</a:t>
            </a:r>
            <a:endParaRPr lang="en-US" sz="36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1AAB5E-CDD2-9A9A-08AA-F3258C5C20EA}"/>
              </a:ext>
            </a:extLst>
          </p:cNvPr>
          <p:cNvSpPr txBox="1"/>
          <p:nvPr/>
        </p:nvSpPr>
        <p:spPr>
          <a:xfrm>
            <a:off x="4829691" y="4916713"/>
            <a:ext cx="78953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					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指導教師：彭宇薰</a:t>
            </a: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專題學生： </a:t>
            </a: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資傳三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A	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姓名：莊婕榆	學號：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410919954</a:t>
            </a: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資傳三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A	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姓名：謝卉婷	學號：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410903864   </a:t>
            </a: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資傳三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B	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姓名：巫啟輝	學號：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410903872</a:t>
            </a:r>
          </a:p>
        </p:txBody>
      </p:sp>
    </p:spTree>
    <p:extLst>
      <p:ext uri="{BB962C8B-B14F-4D97-AF65-F5344CB8AC3E}">
        <p14:creationId xmlns:p14="http://schemas.microsoft.com/office/powerpoint/2010/main" val="297271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5526B0F-5F63-87D9-295A-1CC0BF514011}"/>
              </a:ext>
            </a:extLst>
          </p:cNvPr>
          <p:cNvSpPr txBox="1"/>
          <p:nvPr/>
        </p:nvSpPr>
        <p:spPr>
          <a:xfrm>
            <a:off x="471949" y="276395"/>
            <a:ext cx="3401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遊戲設計</a:t>
            </a:r>
            <a:r>
              <a:rPr lang="en-US" altLang="zh-TW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--UI</a:t>
            </a:r>
            <a:endParaRPr lang="en-US" sz="3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5" name="Picture 2" descr="圖片">
            <a:extLst>
              <a:ext uri="{FF2B5EF4-FFF2-40B4-BE49-F238E27FC236}">
                <a16:creationId xmlns:a16="http://schemas.microsoft.com/office/drawing/2014/main" id="{A7564053-9CEC-F46B-51E4-79B062DF4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17" y="1173533"/>
            <a:ext cx="8299869" cy="467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60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5526B0F-5F63-87D9-295A-1CC0BF514011}"/>
              </a:ext>
            </a:extLst>
          </p:cNvPr>
          <p:cNvSpPr txBox="1"/>
          <p:nvPr/>
        </p:nvSpPr>
        <p:spPr>
          <a:xfrm>
            <a:off x="471949" y="276395"/>
            <a:ext cx="3401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遊戲設計</a:t>
            </a:r>
            <a:r>
              <a:rPr lang="en-US" altLang="zh-TW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—</a:t>
            </a:r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地形</a:t>
            </a:r>
            <a:endParaRPr lang="en-US" sz="3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4C32E9-B9EB-2ECF-17FC-0DADA7A6EC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7" t="16109" r="4268" b="18260"/>
          <a:stretch/>
        </p:blipFill>
        <p:spPr>
          <a:xfrm>
            <a:off x="1282602" y="1170039"/>
            <a:ext cx="9626796" cy="517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5526B0F-5F63-87D9-295A-1CC0BF514011}"/>
              </a:ext>
            </a:extLst>
          </p:cNvPr>
          <p:cNvSpPr txBox="1"/>
          <p:nvPr/>
        </p:nvSpPr>
        <p:spPr>
          <a:xfrm>
            <a:off x="471949" y="276395"/>
            <a:ext cx="3401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遊戲設計</a:t>
            </a:r>
            <a:r>
              <a:rPr lang="en-US" altLang="zh-TW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—</a:t>
            </a:r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美術</a:t>
            </a:r>
            <a:endParaRPr lang="en-US" sz="3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995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BEF991A-EA13-8132-1038-CBD1C912E65E}"/>
              </a:ext>
            </a:extLst>
          </p:cNvPr>
          <p:cNvSpPr txBox="1"/>
          <p:nvPr/>
        </p:nvSpPr>
        <p:spPr>
          <a:xfrm>
            <a:off x="471949" y="276395"/>
            <a:ext cx="395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遊戲機制</a:t>
            </a:r>
            <a:endParaRPr lang="en-US" sz="3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C7FC4A90-9BE3-C5FC-FE24-73E0EE455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41430"/>
              </p:ext>
            </p:extLst>
          </p:nvPr>
        </p:nvGraphicFramePr>
        <p:xfrm>
          <a:off x="2546555" y="147115"/>
          <a:ext cx="8128000" cy="6563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6505649"/>
                    </a:ext>
                  </a:extLst>
                </a:gridCol>
                <a:gridCol w="816077">
                  <a:extLst>
                    <a:ext uri="{9D8B030D-6E8A-4147-A177-3AD203B41FA5}">
                      <a16:colId xmlns:a16="http://schemas.microsoft.com/office/drawing/2014/main" val="2351656580"/>
                    </a:ext>
                  </a:extLst>
                </a:gridCol>
                <a:gridCol w="3247923">
                  <a:extLst>
                    <a:ext uri="{9D8B030D-6E8A-4147-A177-3AD203B41FA5}">
                      <a16:colId xmlns:a16="http://schemas.microsoft.com/office/drawing/2014/main" val="1903881071"/>
                    </a:ext>
                  </a:extLst>
                </a:gridCol>
              </a:tblGrid>
              <a:tr h="876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日夜與天數系統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日、夜各占現實世界時間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15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分。晚上玩家自帶光源。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3861"/>
                  </a:ext>
                </a:extLst>
              </a:tr>
              <a:tr h="438765">
                <a:tc rowSpan="2"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存檔系統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手動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關閉遊戲</a:t>
                      </a:r>
                      <a:endParaRPr lang="en-US" altLang="zh-TW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  <a:p>
                      <a:pPr marL="457200" indent="-457200">
                        <a:buAutoNum type="arabicPeriod"/>
                      </a:pP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在祭祀殿堂殘骸進行祈禱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426178"/>
                  </a:ext>
                </a:extLst>
              </a:tr>
              <a:tr h="438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自動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過完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日</a:t>
                      </a:r>
                      <a:endParaRPr lang="en-US" altLang="zh-TW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一天調香超過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7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次</a:t>
                      </a:r>
                      <a:endParaRPr lang="en-US" altLang="zh-TW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崩壞程度到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791359"/>
                  </a:ext>
                </a:extLst>
              </a:tr>
              <a:tr h="877529">
                <a:tc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資源重生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最初初始區域會隨機位置生成一般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/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普通的動植物。</a:t>
                      </a:r>
                      <a:endParaRPr lang="en-US" altLang="zh-TW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每個區域只會有一個物種，且對應圖鑑的關鍵字。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52699"/>
                  </a:ext>
                </a:extLst>
              </a:tr>
              <a:tr h="877529">
                <a:tc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圖鑑、日記系統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每解鎖圖鑑，就會開啟新區域。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23170"/>
                  </a:ext>
                </a:extLst>
              </a:tr>
              <a:tr h="877529">
                <a:tc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物品欄與背包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存放玩家的道具，若要使用道具必須將道具放在快捷鍵。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784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41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71C6EBD-CCE5-E3CE-0AC2-900EE7661978}"/>
              </a:ext>
            </a:extLst>
          </p:cNvPr>
          <p:cNvSpPr txBox="1"/>
          <p:nvPr/>
        </p:nvSpPr>
        <p:spPr>
          <a:xfrm>
            <a:off x="471949" y="276395"/>
            <a:ext cx="395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遊戲系統</a:t>
            </a:r>
            <a:endParaRPr lang="en-US" sz="3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54402FB8-6B71-6E98-DBCB-AF1B69293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56994"/>
              </p:ext>
            </p:extLst>
          </p:nvPr>
        </p:nvGraphicFramePr>
        <p:xfrm>
          <a:off x="2032000" y="2164817"/>
          <a:ext cx="8128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626637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56450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家園系統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烹飪、種植、建造、日記、製香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69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交易系統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透過接取任務賺取金幣、與商人交易買賣。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71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野外系統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收集物資、採集果實、掠奪魔物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39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1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3ECE6BC-DF4A-8107-81CD-47AB321098B8}"/>
              </a:ext>
            </a:extLst>
          </p:cNvPr>
          <p:cNvSpPr txBox="1"/>
          <p:nvPr/>
        </p:nvSpPr>
        <p:spPr>
          <a:xfrm>
            <a:off x="471949" y="276395"/>
            <a:ext cx="395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使用技術</a:t>
            </a:r>
            <a:r>
              <a:rPr lang="en-US" altLang="zh-TW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—</a:t>
            </a:r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美術</a:t>
            </a:r>
            <a:endParaRPr lang="en-US" sz="3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4974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3ECE6BC-DF4A-8107-81CD-47AB321098B8}"/>
              </a:ext>
            </a:extLst>
          </p:cNvPr>
          <p:cNvSpPr txBox="1"/>
          <p:nvPr/>
        </p:nvSpPr>
        <p:spPr>
          <a:xfrm>
            <a:off x="471949" y="276395"/>
            <a:ext cx="395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使用技術</a:t>
            </a:r>
            <a:r>
              <a:rPr lang="en-US" altLang="zh-TW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—</a:t>
            </a:r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故事</a:t>
            </a:r>
            <a:endParaRPr lang="en-US" sz="3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071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018357F-981F-1EF1-1FC1-CAC12AB4EC1A}"/>
              </a:ext>
            </a:extLst>
          </p:cNvPr>
          <p:cNvSpPr txBox="1"/>
          <p:nvPr/>
        </p:nvSpPr>
        <p:spPr>
          <a:xfrm>
            <a:off x="471949" y="276395"/>
            <a:ext cx="395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使用技術</a:t>
            </a:r>
            <a:r>
              <a:rPr lang="en-US" altLang="zh-TW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—</a:t>
            </a:r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程式</a:t>
            </a:r>
            <a:endParaRPr lang="en-US" sz="3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1A71F23-CDEA-0473-9CFC-B3C4808685F4}"/>
              </a:ext>
            </a:extLst>
          </p:cNvPr>
          <p:cNvGrpSpPr/>
          <p:nvPr/>
        </p:nvGrpSpPr>
        <p:grpSpPr>
          <a:xfrm>
            <a:off x="1531834" y="1956465"/>
            <a:ext cx="3462953" cy="3440088"/>
            <a:chOff x="716751" y="2162943"/>
            <a:chExt cx="3462953" cy="3440088"/>
          </a:xfrm>
        </p:grpSpPr>
        <p:pic>
          <p:nvPicPr>
            <p:cNvPr id="5" name="Picture 2" descr="Unity Software logo in transparent PNG and vectorized SVG formats">
              <a:extLst>
                <a:ext uri="{FF2B5EF4-FFF2-40B4-BE49-F238E27FC236}">
                  <a16:creationId xmlns:a16="http://schemas.microsoft.com/office/drawing/2014/main" id="{EC0AF8BF-25CA-5E6A-C1E9-EC02F8D5D6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344" y="2162943"/>
              <a:ext cx="2009775" cy="2276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2C0B-4DE9-00C5-A2F6-BB9B0171E81E}"/>
                </a:ext>
              </a:extLst>
            </p:cNvPr>
            <p:cNvSpPr txBox="1"/>
            <p:nvPr/>
          </p:nvSpPr>
          <p:spPr>
            <a:xfrm>
              <a:off x="716751" y="5141366"/>
              <a:ext cx="34629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>
                  <a:latin typeface="DFKai-SB" panose="03000509000000000000" pitchFamily="65" charset="-120"/>
                  <a:ea typeface="DFKai-SB" panose="03000509000000000000" pitchFamily="65" charset="-120"/>
                </a:rPr>
                <a:t>遊戲主體框架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9923399-FBD6-5B82-FE98-4842BAC80A22}"/>
                </a:ext>
              </a:extLst>
            </p:cNvPr>
            <p:cNvSpPr txBox="1"/>
            <p:nvPr/>
          </p:nvSpPr>
          <p:spPr>
            <a:xfrm>
              <a:off x="716751" y="4528782"/>
              <a:ext cx="34629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800" b="1" dirty="0">
                  <a:latin typeface="DFKai-SB" panose="03000509000000000000" pitchFamily="65" charset="-120"/>
                  <a:ea typeface="DFKai-SB" panose="03000509000000000000" pitchFamily="65" charset="-120"/>
                </a:rPr>
                <a:t>Unity</a:t>
              </a:r>
              <a:endParaRPr lang="zh-TW" altLang="en-US" sz="2800" b="1" dirty="0"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2F0B571-6D6D-208C-2E73-73800BE8DC32}"/>
              </a:ext>
            </a:extLst>
          </p:cNvPr>
          <p:cNvGrpSpPr/>
          <p:nvPr/>
        </p:nvGrpSpPr>
        <p:grpSpPr>
          <a:xfrm>
            <a:off x="6679022" y="1905390"/>
            <a:ext cx="3462953" cy="3491163"/>
            <a:chOff x="6679022" y="1905390"/>
            <a:chExt cx="3462953" cy="3491163"/>
          </a:xfrm>
        </p:grpSpPr>
        <p:pic>
          <p:nvPicPr>
            <p:cNvPr id="9" name="Picture 4" descr="Shader Graph: Vertex Displacement - Unity Learn">
              <a:extLst>
                <a:ext uri="{FF2B5EF4-FFF2-40B4-BE49-F238E27FC236}">
                  <a16:creationId xmlns:a16="http://schemas.microsoft.com/office/drawing/2014/main" id="{CE518249-907E-974C-CD55-3A11E42AFB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8750" b="46071" l="25828" r="35478">
                          <a14:foregroundMark x1="34721" y1="36250" x2="35099" y2="38750"/>
                          <a14:foregroundMark x1="30274" y1="28750" x2="31220" y2="28929"/>
                          <a14:foregroundMark x1="35572" y1="36786" x2="35572" y2="36786"/>
                          <a14:foregroundMark x1="30464" y1="46071" x2="30464" y2="460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73" t="27048" r="63826" b="52000"/>
            <a:stretch/>
          </p:blipFill>
          <p:spPr bwMode="auto">
            <a:xfrm>
              <a:off x="7223326" y="1905390"/>
              <a:ext cx="2374343" cy="2352950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3E9EE9-0DEC-9A2D-D843-7151A6C6593C}"/>
                </a:ext>
              </a:extLst>
            </p:cNvPr>
            <p:cNvSpPr txBox="1"/>
            <p:nvPr/>
          </p:nvSpPr>
          <p:spPr>
            <a:xfrm>
              <a:off x="6679022" y="4934888"/>
              <a:ext cx="34629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>
                  <a:latin typeface="DFKai-SB" panose="03000509000000000000" pitchFamily="65" charset="-120"/>
                  <a:ea typeface="DFKai-SB" panose="03000509000000000000" pitchFamily="65" charset="-120"/>
                </a:rPr>
                <a:t>遊戲畫面渲染效果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F0747E6-E40D-DA08-D318-E2AA83C80A0E}"/>
                </a:ext>
              </a:extLst>
            </p:cNvPr>
            <p:cNvSpPr txBox="1"/>
            <p:nvPr/>
          </p:nvSpPr>
          <p:spPr>
            <a:xfrm>
              <a:off x="6679022" y="4322304"/>
              <a:ext cx="34629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800" b="1" dirty="0">
                  <a:latin typeface="DFKai-SB" panose="03000509000000000000" pitchFamily="65" charset="-120"/>
                  <a:ea typeface="DFKai-SB" panose="03000509000000000000" pitchFamily="65" charset="-120"/>
                </a:rPr>
                <a:t>Shader</a:t>
              </a:r>
              <a:r>
                <a:rPr lang="zh-TW" altLang="en-US" sz="2800" b="1" dirty="0">
                  <a:latin typeface="DFKai-SB" panose="03000509000000000000" pitchFamily="65" charset="-120"/>
                  <a:ea typeface="DFKai-SB" panose="03000509000000000000" pitchFamily="65" charset="-120"/>
                </a:rPr>
                <a:t> </a:t>
              </a:r>
              <a:r>
                <a:rPr lang="en-US" altLang="zh-TW" sz="2800" b="1" dirty="0">
                  <a:latin typeface="DFKai-SB" panose="03000509000000000000" pitchFamily="65" charset="-120"/>
                  <a:ea typeface="DFKai-SB" panose="03000509000000000000" pitchFamily="65" charset="-120"/>
                </a:rPr>
                <a:t>graph</a:t>
              </a:r>
              <a:endParaRPr lang="zh-TW" altLang="en-US" sz="2800" b="1" dirty="0"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076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23EB231-B067-2A9B-B0B7-CC5A85F559CB}"/>
              </a:ext>
            </a:extLst>
          </p:cNvPr>
          <p:cNvGraphicFramePr>
            <a:graphicFrameLocks noGrp="1"/>
          </p:cNvGraphicFramePr>
          <p:nvPr/>
        </p:nvGraphicFramePr>
        <p:xfrm>
          <a:off x="136013" y="1881658"/>
          <a:ext cx="1191997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921">
                  <a:extLst>
                    <a:ext uri="{9D8B030D-6E8A-4147-A177-3AD203B41FA5}">
                      <a16:colId xmlns:a16="http://schemas.microsoft.com/office/drawing/2014/main" val="3551063751"/>
                    </a:ext>
                  </a:extLst>
                </a:gridCol>
                <a:gridCol w="916921">
                  <a:extLst>
                    <a:ext uri="{9D8B030D-6E8A-4147-A177-3AD203B41FA5}">
                      <a16:colId xmlns:a16="http://schemas.microsoft.com/office/drawing/2014/main" val="3268565362"/>
                    </a:ext>
                  </a:extLst>
                </a:gridCol>
                <a:gridCol w="916921">
                  <a:extLst>
                    <a:ext uri="{9D8B030D-6E8A-4147-A177-3AD203B41FA5}">
                      <a16:colId xmlns:a16="http://schemas.microsoft.com/office/drawing/2014/main" val="1751375947"/>
                    </a:ext>
                  </a:extLst>
                </a:gridCol>
                <a:gridCol w="916921">
                  <a:extLst>
                    <a:ext uri="{9D8B030D-6E8A-4147-A177-3AD203B41FA5}">
                      <a16:colId xmlns:a16="http://schemas.microsoft.com/office/drawing/2014/main" val="2308216889"/>
                    </a:ext>
                  </a:extLst>
                </a:gridCol>
                <a:gridCol w="916921">
                  <a:extLst>
                    <a:ext uri="{9D8B030D-6E8A-4147-A177-3AD203B41FA5}">
                      <a16:colId xmlns:a16="http://schemas.microsoft.com/office/drawing/2014/main" val="1044163460"/>
                    </a:ext>
                  </a:extLst>
                </a:gridCol>
                <a:gridCol w="916921">
                  <a:extLst>
                    <a:ext uri="{9D8B030D-6E8A-4147-A177-3AD203B41FA5}">
                      <a16:colId xmlns:a16="http://schemas.microsoft.com/office/drawing/2014/main" val="4221157242"/>
                    </a:ext>
                  </a:extLst>
                </a:gridCol>
                <a:gridCol w="916921">
                  <a:extLst>
                    <a:ext uri="{9D8B030D-6E8A-4147-A177-3AD203B41FA5}">
                      <a16:colId xmlns:a16="http://schemas.microsoft.com/office/drawing/2014/main" val="2634881816"/>
                    </a:ext>
                  </a:extLst>
                </a:gridCol>
                <a:gridCol w="916921">
                  <a:extLst>
                    <a:ext uri="{9D8B030D-6E8A-4147-A177-3AD203B41FA5}">
                      <a16:colId xmlns:a16="http://schemas.microsoft.com/office/drawing/2014/main" val="2513118055"/>
                    </a:ext>
                  </a:extLst>
                </a:gridCol>
                <a:gridCol w="916921">
                  <a:extLst>
                    <a:ext uri="{9D8B030D-6E8A-4147-A177-3AD203B41FA5}">
                      <a16:colId xmlns:a16="http://schemas.microsoft.com/office/drawing/2014/main" val="3203335024"/>
                    </a:ext>
                  </a:extLst>
                </a:gridCol>
                <a:gridCol w="916921">
                  <a:extLst>
                    <a:ext uri="{9D8B030D-6E8A-4147-A177-3AD203B41FA5}">
                      <a16:colId xmlns:a16="http://schemas.microsoft.com/office/drawing/2014/main" val="3596972953"/>
                    </a:ext>
                  </a:extLst>
                </a:gridCol>
                <a:gridCol w="916921">
                  <a:extLst>
                    <a:ext uri="{9D8B030D-6E8A-4147-A177-3AD203B41FA5}">
                      <a16:colId xmlns:a16="http://schemas.microsoft.com/office/drawing/2014/main" val="3078401064"/>
                    </a:ext>
                  </a:extLst>
                </a:gridCol>
                <a:gridCol w="916921">
                  <a:extLst>
                    <a:ext uri="{9D8B030D-6E8A-4147-A177-3AD203B41FA5}">
                      <a16:colId xmlns:a16="http://schemas.microsoft.com/office/drawing/2014/main" val="231618420"/>
                    </a:ext>
                  </a:extLst>
                </a:gridCol>
                <a:gridCol w="916921">
                  <a:extLst>
                    <a:ext uri="{9D8B030D-6E8A-4147-A177-3AD203B41FA5}">
                      <a16:colId xmlns:a16="http://schemas.microsoft.com/office/drawing/2014/main" val="819256270"/>
                    </a:ext>
                  </a:extLst>
                </a:gridCol>
              </a:tblGrid>
              <a:tr h="308691">
                <a:tc>
                  <a:txBody>
                    <a:bodyPr/>
                    <a:lstStyle/>
                    <a:p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企劃</a:t>
                      </a:r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劇本</a:t>
                      </a:r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UI/UX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遊戲美術</a:t>
                      </a:r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動畫美術</a:t>
                      </a:r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劇情動畫</a:t>
                      </a:r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其餘動畫</a:t>
                      </a:r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3D</a:t>
                      </a:r>
                      <a:r>
                        <a:rPr lang="zh-TW" altLang="en-US" sz="20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建模</a:t>
                      </a:r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程式</a:t>
                      </a:r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音樂</a:t>
                      </a:r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企劃書</a:t>
                      </a:r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PPT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43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莊</a:t>
                      </a:r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6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謝</a:t>
                      </a:r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2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巫</a:t>
                      </a:r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5748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27A6DC2-ED3C-B428-CB73-BD344B17E312}"/>
              </a:ext>
            </a:extLst>
          </p:cNvPr>
          <p:cNvSpPr/>
          <p:nvPr/>
        </p:nvSpPr>
        <p:spPr>
          <a:xfrm>
            <a:off x="1078851" y="2595045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A9F991-27DF-C944-43F7-4EA03F9C22F7}"/>
              </a:ext>
            </a:extLst>
          </p:cNvPr>
          <p:cNvSpPr/>
          <p:nvPr/>
        </p:nvSpPr>
        <p:spPr>
          <a:xfrm>
            <a:off x="2874856" y="2595045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678D88-13FE-D4F2-97F4-EF304D84293F}"/>
              </a:ext>
            </a:extLst>
          </p:cNvPr>
          <p:cNvSpPr/>
          <p:nvPr/>
        </p:nvSpPr>
        <p:spPr>
          <a:xfrm>
            <a:off x="3816045" y="2597617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BDF3A6-726E-7BAF-51F8-35B89A46469A}"/>
              </a:ext>
            </a:extLst>
          </p:cNvPr>
          <p:cNvSpPr/>
          <p:nvPr/>
        </p:nvSpPr>
        <p:spPr>
          <a:xfrm>
            <a:off x="4745659" y="2595045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AE8285-46B5-4252-3306-00D507F9D73D}"/>
              </a:ext>
            </a:extLst>
          </p:cNvPr>
          <p:cNvSpPr/>
          <p:nvPr/>
        </p:nvSpPr>
        <p:spPr>
          <a:xfrm>
            <a:off x="10248480" y="2595045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7363B8-FBDE-7645-5564-F24B9C0B1C7D}"/>
              </a:ext>
            </a:extLst>
          </p:cNvPr>
          <p:cNvSpPr/>
          <p:nvPr/>
        </p:nvSpPr>
        <p:spPr>
          <a:xfrm>
            <a:off x="11204749" y="2595045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923B99-AA9F-A88B-E589-562046B263C9}"/>
              </a:ext>
            </a:extLst>
          </p:cNvPr>
          <p:cNvSpPr/>
          <p:nvPr/>
        </p:nvSpPr>
        <p:spPr>
          <a:xfrm>
            <a:off x="2008079" y="3032572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92D8B0-19E0-26BD-B116-4760131E2BD4}"/>
              </a:ext>
            </a:extLst>
          </p:cNvPr>
          <p:cNvSpPr/>
          <p:nvPr/>
        </p:nvSpPr>
        <p:spPr>
          <a:xfrm>
            <a:off x="5670380" y="3032572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036FA5-B660-15C3-7E07-47C8B39A85CA}"/>
              </a:ext>
            </a:extLst>
          </p:cNvPr>
          <p:cNvSpPr/>
          <p:nvPr/>
        </p:nvSpPr>
        <p:spPr>
          <a:xfrm>
            <a:off x="6586708" y="3032572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E7745B-0ADA-0C9C-013B-F9721D5A040C}"/>
              </a:ext>
            </a:extLst>
          </p:cNvPr>
          <p:cNvSpPr/>
          <p:nvPr/>
        </p:nvSpPr>
        <p:spPr>
          <a:xfrm>
            <a:off x="9332681" y="3032572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25B242-B428-DF8B-7917-CBCA7276C84B}"/>
              </a:ext>
            </a:extLst>
          </p:cNvPr>
          <p:cNvSpPr/>
          <p:nvPr/>
        </p:nvSpPr>
        <p:spPr>
          <a:xfrm>
            <a:off x="10248479" y="3015613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92F5C7-0219-972F-D078-07299AC8D62D}"/>
              </a:ext>
            </a:extLst>
          </p:cNvPr>
          <p:cNvSpPr/>
          <p:nvPr/>
        </p:nvSpPr>
        <p:spPr>
          <a:xfrm>
            <a:off x="11204748" y="3015613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4DA7832-DDF9-EAE3-1861-8CE89CBBFF39}"/>
              </a:ext>
            </a:extLst>
          </p:cNvPr>
          <p:cNvSpPr/>
          <p:nvPr/>
        </p:nvSpPr>
        <p:spPr>
          <a:xfrm>
            <a:off x="5676736" y="3401995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F975A6-A58C-7A73-5EA0-8F2B09020FB8}"/>
              </a:ext>
            </a:extLst>
          </p:cNvPr>
          <p:cNvSpPr/>
          <p:nvPr/>
        </p:nvSpPr>
        <p:spPr>
          <a:xfrm>
            <a:off x="7519040" y="3401995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3AA73F5-A992-E453-05B3-8F54007187B4}"/>
              </a:ext>
            </a:extLst>
          </p:cNvPr>
          <p:cNvSpPr/>
          <p:nvPr/>
        </p:nvSpPr>
        <p:spPr>
          <a:xfrm>
            <a:off x="8428152" y="3401995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819171-2B06-2B65-D335-EF7BA09E67F7}"/>
              </a:ext>
            </a:extLst>
          </p:cNvPr>
          <p:cNvSpPr/>
          <p:nvPr/>
        </p:nvSpPr>
        <p:spPr>
          <a:xfrm>
            <a:off x="10259430" y="3401995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B10CD1-78B1-BF3A-0158-2D41638C0A88}"/>
              </a:ext>
            </a:extLst>
          </p:cNvPr>
          <p:cNvSpPr/>
          <p:nvPr/>
        </p:nvSpPr>
        <p:spPr>
          <a:xfrm>
            <a:off x="11222111" y="3401995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24340A-DDE7-80B9-356F-85E9DCB672A9}"/>
              </a:ext>
            </a:extLst>
          </p:cNvPr>
          <p:cNvSpPr/>
          <p:nvPr/>
        </p:nvSpPr>
        <p:spPr>
          <a:xfrm>
            <a:off x="2006257" y="2595045"/>
            <a:ext cx="851237" cy="29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697A03-1C9D-4AE6-B93A-4C881C78185F}"/>
              </a:ext>
            </a:extLst>
          </p:cNvPr>
          <p:cNvSpPr/>
          <p:nvPr/>
        </p:nvSpPr>
        <p:spPr>
          <a:xfrm>
            <a:off x="6567455" y="2595045"/>
            <a:ext cx="851237" cy="29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D6DC8FF-C2DD-E433-61DE-69B0EF17684D}"/>
              </a:ext>
            </a:extLst>
          </p:cNvPr>
          <p:cNvSpPr/>
          <p:nvPr/>
        </p:nvSpPr>
        <p:spPr>
          <a:xfrm>
            <a:off x="1091751" y="3015613"/>
            <a:ext cx="851237" cy="29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23F879-5378-C1A9-BA19-ED7D224955C7}"/>
              </a:ext>
            </a:extLst>
          </p:cNvPr>
          <p:cNvSpPr/>
          <p:nvPr/>
        </p:nvSpPr>
        <p:spPr>
          <a:xfrm>
            <a:off x="2886430" y="3401995"/>
            <a:ext cx="851237" cy="29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2442AA1-7A25-3F6E-0075-307F2D75E55B}"/>
              </a:ext>
            </a:extLst>
          </p:cNvPr>
          <p:cNvSpPr/>
          <p:nvPr/>
        </p:nvSpPr>
        <p:spPr>
          <a:xfrm>
            <a:off x="4742237" y="3394298"/>
            <a:ext cx="851237" cy="29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5E5316C-0E1A-A78A-71A5-2DE347D8B3FD}"/>
              </a:ext>
            </a:extLst>
          </p:cNvPr>
          <p:cNvSpPr/>
          <p:nvPr/>
        </p:nvSpPr>
        <p:spPr>
          <a:xfrm>
            <a:off x="9332681" y="5074620"/>
            <a:ext cx="851237" cy="29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A91A902-491A-D5BC-DB0E-E879F59CC54B}"/>
              </a:ext>
            </a:extLst>
          </p:cNvPr>
          <p:cNvSpPr/>
          <p:nvPr/>
        </p:nvSpPr>
        <p:spPr>
          <a:xfrm>
            <a:off x="9332681" y="4257788"/>
            <a:ext cx="851237" cy="298628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31B8124-6A94-9718-4F2F-9E87B8455C54}"/>
              </a:ext>
            </a:extLst>
          </p:cNvPr>
          <p:cNvSpPr txBox="1"/>
          <p:nvPr/>
        </p:nvSpPr>
        <p:spPr>
          <a:xfrm>
            <a:off x="10326453" y="4183177"/>
            <a:ext cx="2326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主要負責</a:t>
            </a:r>
            <a:endParaRPr lang="en-US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8F1EF0F-3EC8-0FE2-8849-46D205A5AE0F}"/>
              </a:ext>
            </a:extLst>
          </p:cNvPr>
          <p:cNvSpPr txBox="1"/>
          <p:nvPr/>
        </p:nvSpPr>
        <p:spPr>
          <a:xfrm>
            <a:off x="10326454" y="4980987"/>
            <a:ext cx="2326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次要負責</a:t>
            </a:r>
            <a:endParaRPr lang="en-US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2D59B04-67E3-46BE-12EC-6D77E9978A59}"/>
              </a:ext>
            </a:extLst>
          </p:cNvPr>
          <p:cNvSpPr txBox="1"/>
          <p:nvPr/>
        </p:nvSpPr>
        <p:spPr>
          <a:xfrm>
            <a:off x="136013" y="29111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工作分配</a:t>
            </a:r>
            <a:endParaRPr lang="en-US" sz="28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0024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jpg">
            <a:extLst>
              <a:ext uri="{FF2B5EF4-FFF2-40B4-BE49-F238E27FC236}">
                <a16:creationId xmlns:a16="http://schemas.microsoft.com/office/drawing/2014/main" id="{2390B582-23DC-4FF5-D3D2-79B267C0BC0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14421" y="376754"/>
            <a:ext cx="8319545" cy="6204851"/>
          </a:xfrm>
          <a:prstGeom prst="rect">
            <a:avLst/>
          </a:prstGeom>
          <a:ln/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5CC8AB0-8CC6-438C-7DAD-B4E0BC688530}"/>
              </a:ext>
            </a:extLst>
          </p:cNvPr>
          <p:cNvSpPr txBox="1"/>
          <p:nvPr/>
        </p:nvSpPr>
        <p:spPr>
          <a:xfrm>
            <a:off x="471949" y="276395"/>
            <a:ext cx="3401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預期進度規劃</a:t>
            </a:r>
            <a:endParaRPr lang="en-US" sz="3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253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1CB4EA-7CF8-426C-C927-B1FDDBCF9E03}"/>
              </a:ext>
            </a:extLst>
          </p:cNvPr>
          <p:cNvSpPr txBox="1"/>
          <p:nvPr/>
        </p:nvSpPr>
        <p:spPr>
          <a:xfrm>
            <a:off x="1641987" y="2090172"/>
            <a:ext cx="88785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當初團隊一致希望打造一個撲朔迷離的故事，以聞到香水時產生的聯想為靈感，因此決定讓主角出生在香水世家並帶有精神疾病。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遊戲的玩法選擇方向則受到了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《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星露谷物語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》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和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《Minecraft》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的影響，我們希望打造一個玩家可以隨意探險、遊玩、摸索遊戲內容的遊戲，而不是受限於任務制的模式。我們將融合這兩個遊戲的主要玩法，成為我們遊戲的核心玩法內容。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E1A856-CE97-3192-5F3B-D5813CD387C4}"/>
              </a:ext>
            </a:extLst>
          </p:cNvPr>
          <p:cNvSpPr txBox="1"/>
          <p:nvPr/>
        </p:nvSpPr>
        <p:spPr>
          <a:xfrm>
            <a:off x="530942" y="530942"/>
            <a:ext cx="222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製作動機</a:t>
            </a:r>
            <a:endParaRPr lang="en-US" sz="3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523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71664" y="4437112"/>
            <a:ext cx="676875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1524000" y="2998276"/>
            <a:ext cx="9144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920306" y="3097346"/>
            <a:ext cx="4103687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6"/>
            <a:ext cx="4103688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网络转</a:t>
            </a:r>
            <a:r>
              <a:rPr lang="zh-CN" altLang="en-US" sz="1200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26" y="356246"/>
            <a:ext cx="5919787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EBBEC50-721B-9297-DE8C-65115C350AC0}"/>
                  </a:ext>
                </a:extLst>
              </p14:cNvPr>
              <p14:cNvContentPartPr/>
              <p14:nvPr/>
            </p14:nvContentPartPr>
            <p14:xfrm>
              <a:off x="-1269037" y="737060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EBBEC50-721B-9297-DE8C-65115C350AC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1287037" y="629060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4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224C2A0-5586-1E46-DF49-EFDB8F314A0D}"/>
              </a:ext>
            </a:extLst>
          </p:cNvPr>
          <p:cNvSpPr txBox="1"/>
          <p:nvPr/>
        </p:nvSpPr>
        <p:spPr>
          <a:xfrm>
            <a:off x="1656735" y="1536174"/>
            <a:ext cx="887852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父母的陪伴對幼年孩童的成長影響深遠，缺乏父母陪伴可能導致孩子心理、情感發展、社交能力等方面出現問題。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這種情況下，孩子可能會對自己價值產生懷疑和不安，產生自卑心理，情緒不穩等負面情緒。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如果這些負面情緒積累過多，對人的身心健康產生不好的影響。而缺乏病識感的情況下，孩子的病情可能會加重，最終導致思覺失調症等問題。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因此，我們的團隊希望透過遊戲，讓玩家認識這種情況，並且以正向結局帶給大家希望。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94E52CC-DEC5-6833-F93B-BA55D748D507}"/>
              </a:ext>
            </a:extLst>
          </p:cNvPr>
          <p:cNvSpPr txBox="1"/>
          <p:nvPr/>
        </p:nvSpPr>
        <p:spPr>
          <a:xfrm>
            <a:off x="530942" y="530942"/>
            <a:ext cx="222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目的</a:t>
            </a:r>
            <a:endParaRPr lang="en-US" sz="3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64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0076D5-5BE8-31ED-2327-43EC50BEF189}"/>
              </a:ext>
            </a:extLst>
          </p:cNvPr>
          <p:cNvSpPr txBox="1"/>
          <p:nvPr/>
        </p:nvSpPr>
        <p:spPr>
          <a:xfrm>
            <a:off x="545912" y="240757"/>
            <a:ext cx="3401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遊戲簡介</a:t>
            </a:r>
            <a:endParaRPr lang="en-US" sz="3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AAB9E12D-C3FD-FE52-6812-DA4D4C70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99050"/>
              </p:ext>
            </p:extLst>
          </p:nvPr>
        </p:nvGraphicFramePr>
        <p:xfrm>
          <a:off x="950451" y="2030658"/>
          <a:ext cx="10581184" cy="319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0592">
                  <a:extLst>
                    <a:ext uri="{9D8B030D-6E8A-4147-A177-3AD203B41FA5}">
                      <a16:colId xmlns:a16="http://schemas.microsoft.com/office/drawing/2014/main" val="3661306468"/>
                    </a:ext>
                  </a:extLst>
                </a:gridCol>
                <a:gridCol w="5290592">
                  <a:extLst>
                    <a:ext uri="{9D8B030D-6E8A-4147-A177-3AD203B41FA5}">
                      <a16:colId xmlns:a16="http://schemas.microsoft.com/office/drawing/2014/main" val="1550882245"/>
                    </a:ext>
                  </a:extLst>
                </a:gridCol>
              </a:tblGrid>
              <a:tr h="742156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遊戲類型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2.5D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經營養成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6828"/>
                  </a:ext>
                </a:extLst>
              </a:tr>
              <a:tr h="742156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遊戲玩法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種田、與</a:t>
                      </a:r>
                      <a:r>
                        <a:rPr lang="en-US" altLang="zh-TW" sz="2800" dirty="0"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NPC</a:t>
                      </a:r>
                      <a:r>
                        <a:rPr lang="zh-TW" altLang="en-US" sz="2800" dirty="0"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交易、建造房子、探索及打怪</a:t>
                      </a:r>
                      <a:endParaRPr lang="en-US" sz="28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768236"/>
                  </a:ext>
                </a:extLst>
              </a:tr>
              <a:tr h="742156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遊戲平台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電腦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417696"/>
                  </a:ext>
                </a:extLst>
              </a:tr>
              <a:tr h="742156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遊戲視角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第三人稱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530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92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0076D5-5BE8-31ED-2327-43EC50BEF189}"/>
              </a:ext>
            </a:extLst>
          </p:cNvPr>
          <p:cNvSpPr txBox="1"/>
          <p:nvPr/>
        </p:nvSpPr>
        <p:spPr>
          <a:xfrm>
            <a:off x="545912" y="240757"/>
            <a:ext cx="3401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遊戲過程設計</a:t>
            </a:r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AAB9E12D-C3FD-FE52-6812-DA4D4C70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10451"/>
              </p:ext>
            </p:extLst>
          </p:nvPr>
        </p:nvGraphicFramePr>
        <p:xfrm>
          <a:off x="950451" y="2030658"/>
          <a:ext cx="10581184" cy="288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0592">
                  <a:extLst>
                    <a:ext uri="{9D8B030D-6E8A-4147-A177-3AD203B41FA5}">
                      <a16:colId xmlns:a16="http://schemas.microsoft.com/office/drawing/2014/main" val="3661306468"/>
                    </a:ext>
                  </a:extLst>
                </a:gridCol>
                <a:gridCol w="5290592">
                  <a:extLst>
                    <a:ext uri="{9D8B030D-6E8A-4147-A177-3AD203B41FA5}">
                      <a16:colId xmlns:a16="http://schemas.microsoft.com/office/drawing/2014/main" val="1550882245"/>
                    </a:ext>
                  </a:extLst>
                </a:gridCol>
              </a:tblGrid>
              <a:tr h="742156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遊戲種類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沙盒生存</a:t>
                      </a: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6828"/>
                  </a:ext>
                </a:extLst>
              </a:tr>
              <a:tr h="742156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故事進行方式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2800" dirty="0"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日記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2800" dirty="0"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觸碰到特殊物品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2800" dirty="0"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調製香水</a:t>
                      </a: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768236"/>
                  </a:ext>
                </a:extLst>
              </a:tr>
              <a:tr h="742156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勝利條件</a:t>
                      </a: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玩家走到故事正確的結局。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417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15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0076D5-5BE8-31ED-2327-43EC50BEF189}"/>
              </a:ext>
            </a:extLst>
          </p:cNvPr>
          <p:cNvSpPr txBox="1"/>
          <p:nvPr/>
        </p:nvSpPr>
        <p:spPr>
          <a:xfrm>
            <a:off x="545912" y="240757"/>
            <a:ext cx="3401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作品特色</a:t>
            </a:r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AAB9E12D-C3FD-FE52-6812-DA4D4C70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23131"/>
              </p:ext>
            </p:extLst>
          </p:nvPr>
        </p:nvGraphicFramePr>
        <p:xfrm>
          <a:off x="950451" y="2030658"/>
          <a:ext cx="10581184" cy="3625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0592">
                  <a:extLst>
                    <a:ext uri="{9D8B030D-6E8A-4147-A177-3AD203B41FA5}">
                      <a16:colId xmlns:a16="http://schemas.microsoft.com/office/drawing/2014/main" val="3661306468"/>
                    </a:ext>
                  </a:extLst>
                </a:gridCol>
                <a:gridCol w="5290592">
                  <a:extLst>
                    <a:ext uri="{9D8B030D-6E8A-4147-A177-3AD203B41FA5}">
                      <a16:colId xmlns:a16="http://schemas.microsoft.com/office/drawing/2014/main" val="1550882245"/>
                    </a:ext>
                  </a:extLst>
                </a:gridCol>
              </a:tblGrid>
              <a:tr h="742156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種田生活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帶出有趣的場景互動感。</a:t>
                      </a: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6828"/>
                  </a:ext>
                </a:extLst>
              </a:tr>
              <a:tr h="742156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開闊的地圖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考驗玩家操作技巧的激情感。</a:t>
                      </a: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768236"/>
                  </a:ext>
                </a:extLst>
              </a:tr>
              <a:tr h="742156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挑戰魔獸</a:t>
                      </a: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  <a:cs typeface="DFKai-SB" panose="03000509000000000000" pitchFamily="65" charset="-120"/>
                        </a:rPr>
                        <a:t>玩家走到故事正確的結局。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417696"/>
                  </a:ext>
                </a:extLst>
              </a:tr>
              <a:tr h="742156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拼湊劇情</a:t>
                      </a: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在睡著的夢境、日記，透露出部分劇情，給予玩家拼湊劇情的解謎感。</a:t>
                      </a:r>
                    </a:p>
                  </a:txBody>
                  <a:tcPr marL="119038" marR="119038" marT="59519" marB="59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094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5487323-355D-B380-6102-8D76759AB2E0}"/>
              </a:ext>
            </a:extLst>
          </p:cNvPr>
          <p:cNvSpPr txBox="1"/>
          <p:nvPr/>
        </p:nvSpPr>
        <p:spPr>
          <a:xfrm>
            <a:off x="471949" y="276395"/>
            <a:ext cx="459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遊戲設計</a:t>
            </a:r>
            <a:r>
              <a:rPr lang="en-US" altLang="zh-TW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—</a:t>
            </a:r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故事背景</a:t>
            </a:r>
            <a:endParaRPr lang="en-US" sz="3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7D4272-D08C-5430-B1C0-576435424417}"/>
              </a:ext>
            </a:extLst>
          </p:cNvPr>
          <p:cNvSpPr txBox="1"/>
          <p:nvPr/>
        </p:nvSpPr>
        <p:spPr>
          <a:xfrm>
            <a:off x="2148551" y="949294"/>
            <a:ext cx="789489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effectLst/>
                <a:ea typeface="DFKai-SB" panose="03000509000000000000" pitchFamily="65" charset="-120"/>
                <a:cs typeface="DFKai-SB" panose="03000509000000000000" pitchFamily="65" charset="-120"/>
              </a:rPr>
              <a:t>薩比韋亞是一處奇幻的世界。除了擁有部分與地球相似的動、植物外，其餘皆是長著奇形怪狀樣。種族部分亦樣，除人族外，還存在著以動物為原型的獸人族、魔物族。自古以來，人和獸人天性善良，魔獸則未經開化，異常殘暴。久而久之，魔物便成了兩族的敵人。</a:t>
            </a:r>
          </a:p>
          <a:p>
            <a:r>
              <a:rPr lang="zh-TW" altLang="en-US" sz="2400" dirty="0">
                <a:effectLst/>
                <a:ea typeface="DFKai-SB" panose="03000509000000000000" pitchFamily="65" charset="-120"/>
                <a:cs typeface="DFKai-SB" panose="03000509000000000000" pitchFamily="65" charset="-120"/>
              </a:rPr>
              <a:t>隨著時間的發展，薩比韋亞上開始有了宗教體制。他們無非都信仰著一位名叫「迪奧」的神明。</a:t>
            </a:r>
            <a:br>
              <a:rPr lang="zh-TW" altLang="en-US" sz="2400" dirty="0">
                <a:effectLst/>
                <a:ea typeface="DFKai-SB" panose="03000509000000000000" pitchFamily="65" charset="-120"/>
                <a:cs typeface="DFKai-SB" panose="03000509000000000000" pitchFamily="65" charset="-120"/>
              </a:rPr>
            </a:br>
            <a:r>
              <a:rPr lang="zh-TW" altLang="en-US" sz="2400" dirty="0">
                <a:effectLst/>
                <a:ea typeface="DFKai-SB" panose="03000509000000000000" pitchFamily="65" charset="-120"/>
                <a:cs typeface="DFKai-SB" panose="03000509000000000000" pitchFamily="65" charset="-120"/>
              </a:rPr>
              <a:t>悲憫的迪奧，可憐弱小的人族，經常為了生理或心理的病痛，所傷心和煩惱。因此每</a:t>
            </a:r>
            <a:r>
              <a:rPr lang="en-US" altLang="zh-TW" sz="2400" dirty="0">
                <a:effectLst/>
                <a:ea typeface="DFKai-SB" panose="03000509000000000000" pitchFamily="65" charset="-120"/>
                <a:cs typeface="DFKai-SB" panose="03000509000000000000" pitchFamily="65" charset="-120"/>
              </a:rPr>
              <a:t>100</a:t>
            </a:r>
            <a:r>
              <a:rPr lang="zh-TW" altLang="en-US" sz="2400" dirty="0">
                <a:effectLst/>
                <a:ea typeface="DFKai-SB" panose="03000509000000000000" pitchFamily="65" charset="-120"/>
                <a:cs typeface="DFKai-SB" panose="03000509000000000000" pitchFamily="65" charset="-120"/>
              </a:rPr>
              <a:t>年，他便會親自選擇一名少女，來成為侍奉他、幫忙他的代理人，並給予一種偉大的稱呼</a:t>
            </a:r>
            <a:r>
              <a:rPr lang="en-US" altLang="zh-TW" sz="2400" dirty="0">
                <a:effectLst/>
                <a:ea typeface="DFKai-SB" panose="03000509000000000000" pitchFamily="65" charset="-120"/>
                <a:cs typeface="DFKai-SB" panose="03000509000000000000" pitchFamily="65" charset="-120"/>
              </a:rPr>
              <a:t>——</a:t>
            </a:r>
            <a:r>
              <a:rPr lang="zh-TW" altLang="en-US" sz="2400" dirty="0">
                <a:effectLst/>
                <a:ea typeface="DFKai-SB" panose="03000509000000000000" pitchFamily="65" charset="-120"/>
                <a:cs typeface="DFKai-SB" panose="03000509000000000000" pitchFamily="65" charset="-120"/>
              </a:rPr>
              <a:t>「聖女」。</a:t>
            </a:r>
          </a:p>
          <a:p>
            <a:r>
              <a:rPr lang="zh-TW" altLang="en-US" sz="2400" dirty="0">
                <a:effectLst/>
                <a:ea typeface="DFKai-SB" panose="03000509000000000000" pitchFamily="65" charset="-120"/>
                <a:cs typeface="DFKai-SB" panose="03000509000000000000" pitchFamily="65" charset="-120"/>
              </a:rPr>
              <a:t>一但少女被選為聖女，那就等同於被賦予了神的魔法。聖女的工作就是透過製造「潘多拉之香」，來治癒被神所喜愛的人族。</a:t>
            </a:r>
            <a:br>
              <a:rPr lang="zh-TW" altLang="en-US" sz="2400" dirty="0">
                <a:effectLst/>
                <a:ea typeface="DFKai-SB" panose="03000509000000000000" pitchFamily="65" charset="-120"/>
                <a:cs typeface="DFKai-SB" panose="03000509000000000000" pitchFamily="65" charset="-120"/>
              </a:rPr>
            </a:br>
            <a:r>
              <a:rPr lang="zh-TW" altLang="en-US" sz="2400" dirty="0">
                <a:effectLst/>
                <a:ea typeface="DFKai-SB" panose="03000509000000000000" pitchFamily="65" charset="-120"/>
                <a:cs typeface="DFKai-SB" panose="03000509000000000000" pitchFamily="65" charset="-120"/>
              </a:rPr>
              <a:t>這樣如此安穩、美好的世界，卻是故事的開章</a:t>
            </a:r>
            <a:r>
              <a:rPr lang="en-US" altLang="zh-TW" sz="2400" dirty="0">
                <a:effectLst/>
                <a:ea typeface="DFKai-SB" panose="03000509000000000000" pitchFamily="65" charset="-120"/>
                <a:cs typeface="DFKai-SB" panose="03000509000000000000" pitchFamily="65" charset="-120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121080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AA81020-CDEC-006E-0A17-98C511596FC8}"/>
              </a:ext>
            </a:extLst>
          </p:cNvPr>
          <p:cNvSpPr/>
          <p:nvPr/>
        </p:nvSpPr>
        <p:spPr>
          <a:xfrm>
            <a:off x="2513780" y="3210545"/>
            <a:ext cx="8082810" cy="22130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E3C6C2E1-38FE-8FCF-CAF0-ABC39C90B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37128"/>
              </p:ext>
            </p:extLst>
          </p:nvPr>
        </p:nvGraphicFramePr>
        <p:xfrm>
          <a:off x="2513780" y="1564745"/>
          <a:ext cx="8082810" cy="160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748">
                  <a:extLst>
                    <a:ext uri="{9D8B030D-6E8A-4147-A177-3AD203B41FA5}">
                      <a16:colId xmlns:a16="http://schemas.microsoft.com/office/drawing/2014/main" val="1608026368"/>
                    </a:ext>
                  </a:extLst>
                </a:gridCol>
                <a:gridCol w="6290062">
                  <a:extLst>
                    <a:ext uri="{9D8B030D-6E8A-4147-A177-3AD203B41FA5}">
                      <a16:colId xmlns:a16="http://schemas.microsoft.com/office/drawing/2014/main" val="910147599"/>
                    </a:ext>
                  </a:extLst>
                </a:gridCol>
              </a:tblGrid>
              <a:tr h="16064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75822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EE254513-DC1F-243F-5A25-D294FB8C6576}"/>
              </a:ext>
            </a:extLst>
          </p:cNvPr>
          <p:cNvSpPr txBox="1"/>
          <p:nvPr/>
        </p:nvSpPr>
        <p:spPr>
          <a:xfrm>
            <a:off x="471949" y="276395"/>
            <a:ext cx="3038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遊戲設計</a:t>
            </a:r>
            <a:r>
              <a:rPr lang="en-US" altLang="zh-TW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—</a:t>
            </a:r>
            <a:r>
              <a:rPr lang="zh-TW" altLang="en-US" sz="3200" dirty="0">
                <a:latin typeface="DFKai-SB" panose="03000509000000000000" pitchFamily="65" charset="-120"/>
                <a:ea typeface="DFKai-SB" panose="03000509000000000000" pitchFamily="65" charset="-120"/>
              </a:rPr>
              <a:t>故事</a:t>
            </a:r>
            <a:endParaRPr lang="en-US" sz="32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B7EF6D2-82B2-88D8-9104-E1DB89805664}"/>
              </a:ext>
            </a:extLst>
          </p:cNvPr>
          <p:cNvSpPr/>
          <p:nvPr/>
        </p:nvSpPr>
        <p:spPr>
          <a:xfrm>
            <a:off x="2701692" y="1816391"/>
            <a:ext cx="1400537" cy="6829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sz="2800" dirty="0">
                <a:solidFill>
                  <a:sysClr val="windowText" lastClr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cs typeface="DFKai-SB" panose="03000509000000000000" pitchFamily="65" charset="-120"/>
              </a:rPr>
              <a:t>序章</a:t>
            </a:r>
            <a:endParaRPr lang="en-US" sz="2800" dirty="0">
              <a:solidFill>
                <a:sysClr val="windowText" lastClr="00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6BE6A59-223D-9A52-0551-0322BE61B79F}"/>
              </a:ext>
            </a:extLst>
          </p:cNvPr>
          <p:cNvSpPr/>
          <p:nvPr/>
        </p:nvSpPr>
        <p:spPr>
          <a:xfrm>
            <a:off x="2701692" y="3299666"/>
            <a:ext cx="1400537" cy="6829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第一章</a:t>
            </a:r>
            <a:endParaRPr lang="en-US" sz="2800" dirty="0">
              <a:solidFill>
                <a:sysClr val="windowText" lastClr="00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5E6618E-4A53-393B-7078-420DD85E7492}"/>
              </a:ext>
            </a:extLst>
          </p:cNvPr>
          <p:cNvSpPr/>
          <p:nvPr/>
        </p:nvSpPr>
        <p:spPr>
          <a:xfrm>
            <a:off x="7565424" y="3299666"/>
            <a:ext cx="1400537" cy="6829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第四章</a:t>
            </a:r>
            <a:endParaRPr lang="en-US" sz="2800" dirty="0">
              <a:solidFill>
                <a:sysClr val="windowText" lastClr="00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FE88C2D-A2E7-9CD2-5C3E-2CF6F9359A89}"/>
              </a:ext>
            </a:extLst>
          </p:cNvPr>
          <p:cNvSpPr/>
          <p:nvPr/>
        </p:nvSpPr>
        <p:spPr>
          <a:xfrm>
            <a:off x="4332320" y="3299666"/>
            <a:ext cx="1400537" cy="6829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第二章</a:t>
            </a:r>
            <a:endParaRPr lang="en-US" sz="2800" dirty="0">
              <a:solidFill>
                <a:sysClr val="windowText" lastClr="00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19D6605-30C9-58CA-6274-BB72A9B19142}"/>
              </a:ext>
            </a:extLst>
          </p:cNvPr>
          <p:cNvSpPr/>
          <p:nvPr/>
        </p:nvSpPr>
        <p:spPr>
          <a:xfrm>
            <a:off x="5948872" y="3299666"/>
            <a:ext cx="1400537" cy="6829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第三章</a:t>
            </a:r>
            <a:endParaRPr lang="en-US" sz="2800" dirty="0">
              <a:solidFill>
                <a:sysClr val="windowText" lastClr="00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C26841-F252-0D8B-FB2A-CC26A62FD6B6}"/>
              </a:ext>
            </a:extLst>
          </p:cNvPr>
          <p:cNvSpPr txBox="1"/>
          <p:nvPr/>
        </p:nvSpPr>
        <p:spPr>
          <a:xfrm>
            <a:off x="4277032" y="1816391"/>
            <a:ext cx="63988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sz="2400" dirty="0">
                <a:effectLst/>
                <a:ea typeface="DFKai-SB" panose="03000509000000000000" pitchFamily="65" charset="-120"/>
                <a:cs typeface="DFKai-SB" panose="03000509000000000000" pitchFamily="65" charset="-120"/>
              </a:rPr>
              <a:t>以劇情動畫呈現，告訴玩家這是一個奇幻世界的世界觀。</a:t>
            </a:r>
            <a:endParaRPr 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E97F9B-6AE1-BB3F-E021-825093C2DFAA}"/>
              </a:ext>
            </a:extLst>
          </p:cNvPr>
          <p:cNvSpPr txBox="1"/>
          <p:nvPr/>
        </p:nvSpPr>
        <p:spPr>
          <a:xfrm>
            <a:off x="2701692" y="4183916"/>
            <a:ext cx="78948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effectLst/>
                <a:ea typeface="DFKai-SB" panose="03000509000000000000" pitchFamily="65" charset="-120"/>
                <a:cs typeface="DFKai-SB" panose="03000509000000000000" pitchFamily="65" charset="-120"/>
              </a:rPr>
              <a:t>新手教學階段。</a:t>
            </a:r>
          </a:p>
          <a:p>
            <a:r>
              <a:rPr lang="zh-TW" altLang="en-US" sz="2400" dirty="0">
                <a:effectLst/>
                <a:ea typeface="DFKai-SB" panose="03000509000000000000" pitchFamily="65" charset="-120"/>
                <a:cs typeface="DFKai-SB" panose="03000509000000000000" pitchFamily="65" charset="-120"/>
              </a:rPr>
              <a:t>透過故事劇情，來告訴玩家自己所扮演的角色為何。隨著劇情推動，會帶領玩家去熟悉我們遊戲的玩法。</a:t>
            </a:r>
          </a:p>
        </p:txBody>
      </p:sp>
    </p:spTree>
    <p:extLst>
      <p:ext uri="{BB962C8B-B14F-4D97-AF65-F5344CB8AC3E}">
        <p14:creationId xmlns:p14="http://schemas.microsoft.com/office/powerpoint/2010/main" val="186112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AEF8A6E-CAD1-344C-A3F8-48DDC9D7332A}"/>
              </a:ext>
            </a:extLst>
          </p:cNvPr>
          <p:cNvSpPr txBox="1"/>
          <p:nvPr/>
        </p:nvSpPr>
        <p:spPr>
          <a:xfrm>
            <a:off x="365864" y="40686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遊戲操作的方式</a:t>
            </a:r>
            <a:endParaRPr lang="en-US" sz="28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3C5E4C21-5BD7-DF8F-88D5-179E8C848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51107"/>
              </p:ext>
            </p:extLst>
          </p:nvPr>
        </p:nvGraphicFramePr>
        <p:xfrm>
          <a:off x="1776361" y="1257641"/>
          <a:ext cx="81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545623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7488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按鍵</a:t>
                      </a:r>
                      <a:endParaRPr lang="en-US" sz="24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功能</a:t>
                      </a:r>
                      <a:endParaRPr lang="en-US" sz="24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4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WASD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移動，雙擊奔跑</a:t>
                      </a:r>
                      <a:endParaRPr lang="en-US" sz="24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5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選單</a:t>
                      </a:r>
                      <a:endParaRPr lang="en-US" sz="24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1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地圖</a:t>
                      </a:r>
                      <a:endParaRPr lang="en-US" sz="24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2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背包</a:t>
                      </a:r>
                      <a:endParaRPr lang="en-US" sz="24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0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可進行場景、人物上的互動</a:t>
                      </a:r>
                      <a:endParaRPr lang="en-US" sz="24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8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滑鼠右鍵</a:t>
                      </a:r>
                      <a:endParaRPr lang="en-US" sz="24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轉操作視角</a:t>
                      </a:r>
                      <a:endParaRPr lang="en-US" sz="24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97663"/>
                  </a:ext>
                </a:extLst>
              </a:tr>
            </a:tbl>
          </a:graphicData>
        </a:graphic>
      </p:graphicFrame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333733A1-504B-8D28-F334-C0F1DA4D3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03465"/>
              </p:ext>
            </p:extLst>
          </p:nvPr>
        </p:nvGraphicFramePr>
        <p:xfrm>
          <a:off x="1776361" y="5079537"/>
          <a:ext cx="812800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545623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7488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按鍵</a:t>
                      </a:r>
                      <a:endParaRPr lang="en-US" sz="24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功能</a:t>
                      </a:r>
                      <a:endParaRPr lang="en-US" sz="24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4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數字鍵</a:t>
                      </a:r>
                      <a:r>
                        <a:rPr lang="en-US" altLang="zh-TW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1~8</a:t>
                      </a:r>
                      <a:r>
                        <a:rPr lang="zh-TW" alt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或滑鼠滾輪</a:t>
                      </a:r>
                      <a:endParaRPr lang="en-US" sz="24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切換道具</a:t>
                      </a:r>
                      <a:endParaRPr lang="en-US" sz="24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5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魔法技能</a:t>
                      </a:r>
                      <a:endParaRPr lang="en-US" sz="24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Q</a:t>
                      </a:r>
                      <a:r>
                        <a:rPr lang="zh-TW" altLang="en-US" sz="2400" dirty="0"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鍵</a:t>
                      </a:r>
                      <a:endParaRPr lang="en-US" sz="2400" dirty="0">
                        <a:latin typeface="DFKai-SB" panose="03000509000000000000" pitchFamily="65" charset="-120"/>
                        <a:ea typeface="DFKai-SB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1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88867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oj43srg">
      <a:majorFont>
        <a:latin typeface="微软雅黑 Light" panose="020F0302020204030204"/>
        <a:ea typeface="微软雅黑 Light"/>
        <a:cs typeface=""/>
      </a:majorFont>
      <a:minorFont>
        <a:latin typeface="微软雅黑 Light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Microsoft Office PowerPoint</Application>
  <PresentationFormat>寬螢幕</PresentationFormat>
  <Paragraphs>145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等线</vt:lpstr>
      <vt:lpstr>DFKai-SB</vt:lpstr>
      <vt:lpstr>微软雅黑</vt:lpstr>
      <vt:lpstr>微软雅黑 Light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www.1ppt.com</cp:keywords>
  <dc:description>www.1ppt.com</dc:description>
  <cp:lastModifiedBy/>
  <cp:revision>1</cp:revision>
  <dcterms:created xsi:type="dcterms:W3CDTF">2022-10-11T08:39:50Z</dcterms:created>
  <dcterms:modified xsi:type="dcterms:W3CDTF">2023-05-06T17:28:22Z</dcterms:modified>
</cp:coreProperties>
</file>