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85"/>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56" r:id="rId33"/>
    <p:sldId id="457" r:id="rId34"/>
    <p:sldId id="406" r:id="rId35"/>
    <p:sldId id="407" r:id="rId36"/>
    <p:sldId id="408" r:id="rId37"/>
    <p:sldId id="409" r:id="rId38"/>
    <p:sldId id="410" r:id="rId39"/>
    <p:sldId id="411" r:id="rId40"/>
    <p:sldId id="412" r:id="rId41"/>
    <p:sldId id="413" r:id="rId42"/>
    <p:sldId id="414" r:id="rId43"/>
    <p:sldId id="415" r:id="rId44"/>
    <p:sldId id="416" r:id="rId45"/>
    <p:sldId id="417" r:id="rId46"/>
    <p:sldId id="418" r:id="rId47"/>
    <p:sldId id="419" r:id="rId48"/>
    <p:sldId id="420" r:id="rId49"/>
    <p:sldId id="421" r:id="rId50"/>
    <p:sldId id="422" r:id="rId51"/>
    <p:sldId id="423" r:id="rId52"/>
    <p:sldId id="424" r:id="rId53"/>
    <p:sldId id="425" r:id="rId54"/>
    <p:sldId id="426" r:id="rId55"/>
    <p:sldId id="427" r:id="rId56"/>
    <p:sldId id="428" r:id="rId57"/>
    <p:sldId id="429" r:id="rId58"/>
    <p:sldId id="430" r:id="rId59"/>
    <p:sldId id="431" r:id="rId60"/>
    <p:sldId id="432" r:id="rId61"/>
    <p:sldId id="433" r:id="rId62"/>
    <p:sldId id="434" r:id="rId63"/>
    <p:sldId id="435" r:id="rId64"/>
    <p:sldId id="436" r:id="rId65"/>
    <p:sldId id="437" r:id="rId66"/>
    <p:sldId id="438" r:id="rId67"/>
    <p:sldId id="439" r:id="rId68"/>
    <p:sldId id="440" r:id="rId69"/>
    <p:sldId id="441" r:id="rId70"/>
    <p:sldId id="442" r:id="rId71"/>
    <p:sldId id="443" r:id="rId72"/>
    <p:sldId id="444" r:id="rId73"/>
    <p:sldId id="445" r:id="rId74"/>
    <p:sldId id="446" r:id="rId75"/>
    <p:sldId id="447" r:id="rId76"/>
    <p:sldId id="448" r:id="rId77"/>
    <p:sldId id="449" r:id="rId78"/>
    <p:sldId id="450" r:id="rId79"/>
    <p:sldId id="451" r:id="rId80"/>
    <p:sldId id="452" r:id="rId81"/>
    <p:sldId id="453" r:id="rId82"/>
    <p:sldId id="454" r:id="rId83"/>
    <p:sldId id="455" r:id="rId84"/>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3.1 COM</a:t>
          </a:r>
          <a:r>
            <a:rPr lang="zh-CN" altLang="en-US" sz="2800" dirty="0">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3.1 COM</a:t>
          </a:r>
          <a:r>
            <a:rPr lang="zh-CN" altLang="en-US" sz="2800" kern="1200" dirty="0">
              <a:latin typeface="微软雅黑" panose="020B0503020204020204" pitchFamily="34" charset="-122"/>
              <a:ea typeface="微软雅黑" panose="020B0503020204020204" pitchFamily="34" charset="-122"/>
            </a:rPr>
            <a:t>原理与技术简介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a:solidFill>
                  <a:schemeClr val="tx1"/>
                </a:solidFill>
                <a:effectLst/>
                <a:latin typeface="+mn-lt"/>
                <a:ea typeface="+mn-ea"/>
                <a:cs typeface="+mn-cs"/>
                <a:hlinkClick r:id="rId3"/>
              </a:rPr>
              <a:t>二进制代码</a:t>
            </a:r>
            <a:r>
              <a:rPr lang="zh-CN" altLang="en-US" sz="1200" b="0" i="0" kern="1200" dirty="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4"/>
              </a:rPr>
              <a:t>组件对象模型</a:t>
            </a:r>
            <a:r>
              <a:rPr lang="zh-CN" altLang="en-US" sz="1200" b="0" i="0" kern="1200" dirty="0">
                <a:solidFill>
                  <a:schemeClr val="tx1"/>
                </a:solidFill>
                <a:effectLst/>
                <a:latin typeface="+mn-lt"/>
                <a:ea typeface="+mn-ea"/>
                <a:cs typeface="+mn-cs"/>
              </a:rPr>
              <a:t>，是关于如何建立组件以及如何通过组件建立应用程序的一个规范，说明了如何可动态交替更新组件。</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既然</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是最早出现的，那么就从</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说起，自从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操作系统流行以来，“剪贴板”（ </a:t>
            </a:r>
            <a:r>
              <a:rPr lang="en-US" altLang="zh-CN" sz="1200" b="0" i="0" kern="1200" dirty="0">
                <a:solidFill>
                  <a:schemeClr val="tx1"/>
                </a:solidFill>
                <a:effectLst/>
                <a:latin typeface="+mn-lt"/>
                <a:ea typeface="+mn-ea"/>
                <a:cs typeface="+mn-cs"/>
              </a:rPr>
              <a:t>Clipboard</a:t>
            </a:r>
            <a:r>
              <a:rPr lang="zh-CN" altLang="en-US" sz="1200" b="0" i="0" kern="1200" dirty="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a:solidFill>
                  <a:schemeClr val="tx1"/>
                </a:solidFill>
                <a:effectLst/>
                <a:latin typeface="+mn-lt"/>
                <a:ea typeface="+mn-ea"/>
                <a:cs typeface="+mn-cs"/>
              </a:rPr>
              <a:t>Dynamic Data Exchange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DDE</a:t>
            </a:r>
            <a:r>
              <a:rPr lang="zh-CN" altLang="en-US" sz="1200" b="0" i="0" kern="1200" dirty="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a:solidFill>
                  <a:schemeClr val="tx1"/>
                </a:solidFill>
                <a:effectLst/>
                <a:latin typeface="+mn-lt"/>
                <a:ea typeface="+mn-ea"/>
                <a:cs typeface="+mn-cs"/>
              </a:rPr>
              <a:t>Object Linking and Embedded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Microsoft</a:t>
            </a:r>
            <a:r>
              <a:rPr lang="zh-CN" altLang="en-US" sz="1200" b="0" i="0" kern="1200" dirty="0">
                <a:solidFill>
                  <a:schemeClr val="tx1"/>
                </a:solidFill>
                <a:effectLst/>
                <a:latin typeface="+mn-lt"/>
                <a:ea typeface="+mn-ea"/>
                <a:cs typeface="+mn-cs"/>
              </a:rPr>
              <a:t>的复合文档技术，它的最初版本只是瞄准复合文档，但在后续版本</a:t>
            </a:r>
            <a:r>
              <a:rPr lang="en-US" altLang="zh-CN" sz="1200" b="0" i="0" kern="1200" dirty="0">
                <a:solidFill>
                  <a:schemeClr val="tx1"/>
                </a:solidFill>
                <a:effectLst/>
                <a:latin typeface="+mn-lt"/>
                <a:ea typeface="+mn-ea"/>
                <a:cs typeface="+mn-cs"/>
              </a:rPr>
              <a:t>OLE2</a:t>
            </a:r>
            <a:r>
              <a:rPr lang="zh-CN" altLang="en-US" sz="1200" b="0" i="0" kern="1200" dirty="0">
                <a:solidFill>
                  <a:schemeClr val="tx1"/>
                </a:solidFill>
                <a:effectLst/>
                <a:latin typeface="+mn-lt"/>
                <a:ea typeface="+mn-ea"/>
                <a:cs typeface="+mn-cs"/>
              </a:rPr>
              <a:t>中，导入了</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。由此可见，</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是应</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的需求而诞生的，所以虽然</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的基础，但</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的产生却在</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a:t>例如用户用自己的规则流程使用</a:t>
            </a:r>
            <a:r>
              <a:rPr lang="en-US" altLang="zh-CN" sz="1200" dirty="0"/>
              <a:t>Word</a:t>
            </a:r>
            <a:r>
              <a:rPr lang="zh-CN" altLang="en-US" sz="1200" dirty="0"/>
              <a:t>软件</a:t>
            </a:r>
            <a:r>
              <a:rPr lang="en-US" altLang="zh-CN" sz="1200" dirty="0"/>
              <a:t>,</a:t>
            </a:r>
            <a:r>
              <a:rPr lang="zh-CN" altLang="en-US" sz="1200" dirty="0"/>
              <a:t>开发使用 </a:t>
            </a:r>
            <a:r>
              <a:rPr lang="en-US" altLang="zh-CN" sz="1200" dirty="0"/>
              <a:t>Microsoft Office Word </a:t>
            </a:r>
            <a:r>
              <a:rPr lang="zh-CN" altLang="en-US" sz="1200" dirty="0"/>
              <a:t>的解决方案，可以与 </a:t>
            </a:r>
            <a:r>
              <a:rPr lang="en-US" altLang="zh-CN" sz="1200" dirty="0"/>
              <a:t>Word </a:t>
            </a:r>
            <a:r>
              <a:rPr lang="zh-CN" altLang="en-US" sz="1200" dirty="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68</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2018</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3.1 COM</a:t>
            </a:r>
            <a:r>
              <a:rPr lang="zh-CN" altLang="en-US" sz="2133" b="1" dirty="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3.2 COM</a:t>
            </a:r>
            <a:r>
              <a:rPr lang="zh-CN" altLang="en-US" sz="2133" b="1" dirty="0">
                <a:solidFill>
                  <a:srgbClr val="1C4885"/>
                </a:solidFill>
                <a:latin typeface="微软雅黑" panose="020B0503020204020204" pitchFamily="34" charset="-122"/>
                <a:ea typeface="微软雅黑" panose="020B0503020204020204" pitchFamily="34" charset="-122"/>
              </a:rPr>
              <a:t>创建与调用实例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3.3 COM</a:t>
            </a:r>
            <a:r>
              <a:rPr lang="zh-CN" altLang="en-US" sz="2133" b="1" dirty="0">
                <a:solidFill>
                  <a:srgbClr val="1C4885"/>
                </a:solidFill>
                <a:latin typeface="微软雅黑" panose="020B0503020204020204" pitchFamily="34" charset="-122"/>
                <a:ea typeface="微软雅黑" panose="020B0503020204020204" pitchFamily="34" charset="-122"/>
              </a:rPr>
              <a:t>技术与</a:t>
            </a:r>
            <a:r>
              <a:rPr lang="en-US" altLang="zh-CN" sz="2133" b="1" dirty="0">
                <a:solidFill>
                  <a:srgbClr val="1C4885"/>
                </a:solidFill>
                <a:latin typeface="微软雅黑" panose="020B0503020204020204" pitchFamily="34" charset="-122"/>
                <a:ea typeface="微软雅黑" panose="020B0503020204020204" pitchFamily="34" charset="-122"/>
              </a:rPr>
              <a:t>OFFICE</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3.4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WORD</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3.5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EXCEL</a:t>
            </a:r>
            <a:r>
              <a:rPr lang="zh-CN" altLang="en-US" sz="2133" b="1" dirty="0">
                <a:solidFill>
                  <a:srgbClr val="1C4885"/>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201</a:t>
            </a:r>
            <a:r>
              <a:rPr lang="en-US" altLang="zh-CN" sz="1333" dirty="0"/>
              <a:t>8</a:t>
            </a:r>
            <a:endParaRPr lang="en-US" sz="1333"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COM</a:t>
              </a:r>
              <a:r>
                <a:rPr lang="zh-CN" altLang="en-US" sz="2133" b="1" dirty="0">
                  <a:solidFill>
                    <a:srgbClr val="1C4885"/>
                  </a:solidFill>
                  <a:latin typeface="微软雅黑" panose="020B0503020204020204" pitchFamily="34" charset="-122"/>
                  <a:ea typeface="微软雅黑" panose="020B0503020204020204" pitchFamily="34" charset="-122"/>
                </a:rPr>
                <a:t>原理与技术</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3</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baike.baidu.com/item/%E5%A4%9A%E9%87%8D%E7%BB%A7%E6%89%BF" TargetMode="Externa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a:solidFill>
                  <a:schemeClr val="tx1"/>
                </a:solidFill>
              </a:rPr>
              <a:t>计算机学院</a:t>
            </a:r>
            <a:endParaRPr lang="en-US" altLang="zh-CN" sz="2400" dirty="0">
              <a:solidFill>
                <a:schemeClr val="tx1"/>
              </a:solidFill>
            </a:endParaRPr>
          </a:p>
          <a:p>
            <a:pPr marL="0" indent="0" algn="r">
              <a:buNone/>
            </a:pPr>
            <a:r>
              <a:rPr lang="zh-CN" altLang="en-US" sz="2400" dirty="0">
                <a:solidFill>
                  <a:schemeClr val="tx1"/>
                </a:solidFill>
              </a:rPr>
              <a:t>胡继承</a:t>
            </a:r>
            <a:endParaRPr lang="en-US" altLang="zh-CN" sz="2400" dirty="0">
              <a:solidFill>
                <a:schemeClr val="tx1"/>
              </a:solidFill>
            </a:endParaRPr>
          </a:p>
          <a:p>
            <a:pPr marL="0" indent="0" algn="r">
              <a:buNone/>
            </a:pPr>
            <a:r>
              <a:rPr lang="en-US" altLang="zh-CN" sz="2400" dirty="0">
                <a:solidFill>
                  <a:schemeClr val="tx1"/>
                </a:solidFill>
              </a:rPr>
              <a:t>jicheng @ yahoo . com</a:t>
            </a:r>
          </a:p>
          <a:p>
            <a:pPr marL="0" indent="0" algn="r">
              <a:buNone/>
            </a:pPr>
            <a:r>
              <a:rPr lang="en-US" altLang="zh-CN" sz="2400" dirty="0">
                <a:solidFill>
                  <a:schemeClr val="tx1"/>
                </a:solidFill>
              </a:rPr>
              <a:t>https://github.com/jichenghu/</a:t>
            </a:r>
          </a:p>
        </p:txBody>
      </p:sp>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3  COM</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原理与技术</a:t>
            </a:r>
            <a:endParaRPr lang="zh-CN" altLang="en-US" sz="7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a:t>COM</a:t>
            </a:r>
            <a:r>
              <a:rPr lang="zh-CN" altLang="en-US" dirty="0"/>
              <a:t>与</a:t>
            </a:r>
            <a:r>
              <a:rPr lang="en-US" altLang="zh-CN" dirty="0"/>
              <a:t>DLL</a:t>
            </a:r>
            <a:r>
              <a:rPr lang="zh-CN" altLang="en-US" dirty="0"/>
              <a:t>区别</a:t>
            </a:r>
          </a:p>
        </p:txBody>
      </p:sp>
      <p:sp>
        <p:nvSpPr>
          <p:cNvPr id="7172" name="Rectangle 3"/>
          <p:cNvSpPr>
            <a:spLocks noGrp="1" noChangeArrowheads="1"/>
          </p:cNvSpPr>
          <p:nvPr>
            <p:ph type="body" idx="4294967295"/>
          </p:nvPr>
        </p:nvSpPr>
        <p:spPr>
          <a:xfrm>
            <a:off x="1065475" y="1311070"/>
            <a:ext cx="10392355" cy="5427662"/>
          </a:xfrm>
        </p:spPr>
        <p:txBody>
          <a:bodyPr>
            <a:noAutofit/>
          </a:bodyPr>
          <a:lstStyle/>
          <a:p>
            <a:pPr>
              <a:buFont typeface="Wingdings" panose="05000000000000000000" pitchFamily="2" charset="2"/>
              <a:buChar char="p"/>
            </a:pPr>
            <a:r>
              <a:rPr lang="en-US" altLang="zh-CN" sz="2400" dirty="0"/>
              <a:t>  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“C“</a:t>
            </a:r>
            <a:r>
              <a:rPr lang="zh-CN" altLang="en-US" sz="2400" dirty="0"/>
              <a:t>；</a:t>
            </a:r>
            <a:endParaRPr lang="en-US" altLang="zh-CN" sz="2400" dirty="0"/>
          </a:p>
          <a:p>
            <a:pPr>
              <a:buFont typeface="Wingdings" panose="05000000000000000000" pitchFamily="2" charset="2"/>
              <a:buChar char="p"/>
            </a:pPr>
            <a:r>
              <a:rPr lang="en-US" altLang="zh-CN" sz="2400" dirty="0"/>
              <a:t>  DLL</a:t>
            </a:r>
            <a:r>
              <a:rPr lang="zh-CN" altLang="en-US" sz="2400" dirty="0"/>
              <a:t>是基于名字导入的，名字就是符号，</a:t>
            </a:r>
            <a:r>
              <a:rPr lang="en-US" altLang="zh-CN" sz="2400" dirty="0"/>
              <a:t>DLL</a:t>
            </a:r>
            <a:r>
              <a:rPr lang="zh-CN" altLang="en-US" sz="2400" dirty="0"/>
              <a:t>有符号表</a:t>
            </a:r>
            <a:endParaRPr lang="en-US" altLang="zh-CN" sz="2400" dirty="0"/>
          </a:p>
          <a:p>
            <a:pPr>
              <a:buFont typeface="Wingdings" panose="05000000000000000000" pitchFamily="2" charset="2"/>
              <a:buChar char="p"/>
            </a:pPr>
            <a:r>
              <a:rPr lang="zh-CN" altLang="en-US" sz="2400" dirty="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endParaRPr lang="en-US" altLang="zh-CN" sz="2400" dirty="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只能运行在本机上</a:t>
            </a:r>
            <a:endParaRPr lang="en-US" altLang="zh-CN" sz="2400" dirty="0"/>
          </a:p>
          <a:p>
            <a:pPr latinLnBrk="1">
              <a:buFont typeface="Wingdings" panose="05000000000000000000" pitchFamily="2" charset="2"/>
              <a:buChar char="p"/>
            </a:pPr>
            <a:r>
              <a:rPr lang="en-US" altLang="zh-CN" sz="2400" dirty="0"/>
              <a:t>  COM</a:t>
            </a:r>
            <a:r>
              <a:rPr lang="zh-CN" altLang="en-US" sz="2400" dirty="0"/>
              <a:t>有</a:t>
            </a:r>
            <a:r>
              <a:rPr lang="en-US" altLang="zh-CN" sz="2400" b="1" dirty="0"/>
              <a:t>DLL</a:t>
            </a:r>
            <a:r>
              <a:rPr lang="zh-CN" altLang="en-US" sz="2400" b="1" dirty="0"/>
              <a:t>和</a:t>
            </a:r>
            <a:r>
              <a:rPr lang="en-US" altLang="zh-CN" sz="2400" b="1" dirty="0"/>
              <a:t>EXE</a:t>
            </a:r>
            <a:r>
              <a:rPr lang="zh-CN" altLang="en-US" sz="2400" dirty="0"/>
              <a:t>两种存在形势，</a:t>
            </a:r>
            <a:r>
              <a:rPr lang="en-US" altLang="zh-CN" sz="2400" dirty="0"/>
              <a:t>DCOM</a:t>
            </a:r>
            <a:r>
              <a:rPr lang="zh-CN" altLang="en-US" sz="2400" dirty="0"/>
              <a:t>可以</a:t>
            </a:r>
            <a:r>
              <a:rPr lang="en-US" altLang="zh-CN" sz="2400" dirty="0"/>
              <a:t>RPC</a:t>
            </a:r>
            <a:endParaRPr lang="zh-CN" altLang="en-US" sz="2400" dirty="0"/>
          </a:p>
          <a:p>
            <a:pPr>
              <a:buFont typeface="Wingdings" panose="05000000000000000000" pitchFamily="2" charset="2"/>
              <a:buChar char="p"/>
            </a:pPr>
            <a:endParaRPr lang="en-US" altLang="zh-CN" sz="2400" dirty="0"/>
          </a:p>
          <a:p>
            <a:pPr>
              <a:buFont typeface="Wingdings" panose="05000000000000000000" pitchFamily="2" charset="2"/>
              <a:buChar char="p"/>
            </a:pPr>
            <a:r>
              <a:rPr lang="en-US" altLang="zh-CN" sz="2400" dirty="0"/>
              <a:t>  COM</a:t>
            </a:r>
            <a:r>
              <a:rPr lang="zh-CN" altLang="en-US" sz="2400" dirty="0"/>
              <a:t>所在的</a:t>
            </a:r>
            <a:r>
              <a:rPr lang="en-US" altLang="zh-CN" sz="2400" dirty="0"/>
              <a:t>DLL</a:t>
            </a:r>
            <a:r>
              <a:rPr lang="zh-CN" altLang="en-US" sz="2400" dirty="0"/>
              <a:t>中必须导出四个函数</a:t>
            </a:r>
            <a:r>
              <a:rPr lang="en-US" altLang="zh-CN" sz="2400" dirty="0"/>
              <a:t>:</a:t>
            </a:r>
          </a:p>
          <a:p>
            <a:pPr marL="457051" lvl="1" indent="0">
              <a:buNone/>
            </a:pPr>
            <a:r>
              <a:rPr lang="en-US" altLang="zh-CN" sz="2400" dirty="0"/>
              <a:t>1. </a:t>
            </a:r>
            <a:r>
              <a:rPr lang="en-US" altLang="zh-CN" sz="2400" dirty="0" err="1"/>
              <a:t>dllgetobjectclass</a:t>
            </a:r>
            <a:r>
              <a:rPr lang="en-US" altLang="zh-CN" sz="2400" dirty="0"/>
              <a:t>		2. </a:t>
            </a:r>
            <a:r>
              <a:rPr lang="en-US" altLang="zh-CN" sz="2400" dirty="0" err="1"/>
              <a:t>dllregisterserver</a:t>
            </a:r>
            <a:endParaRPr lang="en-US" altLang="zh-CN" sz="2400" dirty="0"/>
          </a:p>
          <a:p>
            <a:pPr marL="457051" lvl="1" indent="0">
              <a:buNone/>
            </a:pPr>
            <a:r>
              <a:rPr lang="en-US" altLang="zh-CN" sz="2400" dirty="0"/>
              <a:t>3. </a:t>
            </a:r>
            <a:r>
              <a:rPr lang="en-US" altLang="zh-CN" sz="2400" dirty="0" err="1"/>
              <a:t>dllunregisterserver</a:t>
            </a:r>
            <a:r>
              <a:rPr lang="en-US" altLang="zh-CN" sz="2400" dirty="0"/>
              <a:t>		4. </a:t>
            </a:r>
            <a:r>
              <a:rPr lang="en-US" altLang="zh-CN" sz="2400" dirty="0" err="1"/>
              <a:t>dllunloadnow</a:t>
            </a:r>
            <a:endParaRPr lang="en-US" altLang="zh-CN" sz="2400" dirty="0"/>
          </a:p>
          <a:p>
            <a:pPr>
              <a:buFont typeface="Wingdings" panose="05000000000000000000" pitchFamily="2" charset="2"/>
              <a:buChar char="p"/>
            </a:pPr>
            <a:r>
              <a:rPr lang="en-US" altLang="zh-CN" sz="2400" dirty="0"/>
              <a:t>  COM</a:t>
            </a:r>
            <a:r>
              <a:rPr lang="zh-CN" altLang="en-US" sz="2400" dirty="0"/>
              <a:t>载体：</a:t>
            </a:r>
            <a:r>
              <a:rPr lang="en-US" altLang="zh-CN" sz="2400" dirty="0"/>
              <a:t>DLL</a:t>
            </a:r>
            <a:r>
              <a:rPr lang="zh-CN" altLang="en-US" sz="2400" dirty="0"/>
              <a:t>、</a:t>
            </a:r>
            <a:r>
              <a:rPr lang="en-US" altLang="zh-CN" sz="2400" dirty="0"/>
              <a:t>EXE</a:t>
            </a:r>
            <a:r>
              <a:rPr lang="zh-CN" altLang="en-US" sz="2400" dirty="0"/>
              <a:t>（不常用）、</a:t>
            </a:r>
            <a:r>
              <a:rPr lang="en-US" altLang="zh-CN" sz="2400" dirty="0"/>
              <a:t>OCX(</a:t>
            </a:r>
            <a:r>
              <a:rPr lang="zh-CN" altLang="en-US" sz="2400" dirty="0"/>
              <a:t>用于</a:t>
            </a:r>
            <a:r>
              <a:rPr lang="en-US" altLang="zh-CN" sz="2400" dirty="0" err="1"/>
              <a:t>activeX</a:t>
            </a:r>
            <a:r>
              <a:rPr lang="zh-CN" altLang="en-US" sz="2400" dirty="0"/>
              <a:t>控件</a:t>
            </a:r>
            <a:r>
              <a:rPr lang="en-US" altLang="zh-CN" sz="2400" dirty="0"/>
              <a:t>)</a:t>
            </a:r>
            <a:endParaRPr lang="zh-CN" altLang="en-US" sz="2400" dirty="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89886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a:t>COM</a:t>
            </a:r>
            <a:r>
              <a:rPr lang="zh-CN" altLang="en-US" b="1" dirty="0"/>
              <a:t>之间的关系</a:t>
            </a:r>
          </a:p>
        </p:txBody>
      </p:sp>
      <p:sp>
        <p:nvSpPr>
          <p:cNvPr id="7172" name="Rectangle 3"/>
          <p:cNvSpPr>
            <a:spLocks noGrp="1" noChangeArrowheads="1"/>
          </p:cNvSpPr>
          <p:nvPr>
            <p:ph type="body" idx="4294967295"/>
          </p:nvPr>
        </p:nvSpPr>
        <p:spPr>
          <a:xfrm>
            <a:off x="1264257" y="1709530"/>
            <a:ext cx="8961119" cy="4770783"/>
          </a:xfrm>
        </p:spPr>
        <p:txBody>
          <a:bodyPr>
            <a:normAutofit fontScale="62500" lnSpcReduction="20000"/>
          </a:bodyPr>
          <a:lstStyle/>
          <a:p>
            <a:pPr>
              <a:lnSpc>
                <a:spcPct val="120000"/>
              </a:lnSpc>
              <a:buFont typeface="Wingdings" panose="05000000000000000000" pitchFamily="2" charset="2"/>
              <a:buChar char="p"/>
            </a:pPr>
            <a:r>
              <a:rPr lang="zh-CN" altLang="en-US" sz="2900" dirty="0"/>
              <a:t>  从时间的角度讲，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a:t>ActiveX</a:t>
            </a:r>
          </a:p>
          <a:p>
            <a:pPr>
              <a:lnSpc>
                <a:spcPct val="120000"/>
              </a:lnSpc>
              <a:buFont typeface="Wingdings" panose="05000000000000000000" pitchFamily="2" charset="2"/>
              <a:buChar char="p"/>
            </a:pPr>
            <a:r>
              <a:rPr lang="zh-CN" altLang="en-US" sz="2900" dirty="0"/>
              <a:t>  从体系结构角度讲，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是基础</a:t>
            </a:r>
            <a:endParaRPr lang="en-US" altLang="zh-CN" sz="2900" dirty="0"/>
          </a:p>
          <a:p>
            <a:pPr>
              <a:lnSpc>
                <a:spcPct val="120000"/>
              </a:lnSpc>
              <a:buFont typeface="Wingdings" panose="05000000000000000000" pitchFamily="2" charset="2"/>
              <a:buChar char="p"/>
            </a:pPr>
            <a:r>
              <a:rPr lang="zh-CN" altLang="en-US" sz="2900" dirty="0"/>
              <a:t>  从名称角度讲，</a:t>
            </a:r>
            <a:r>
              <a:rPr lang="en-US" altLang="zh-CN" sz="2900" dirty="0"/>
              <a:t>OLE</a:t>
            </a:r>
            <a:r>
              <a:rPr lang="zh-CN" altLang="en-US" sz="2900" dirty="0"/>
              <a:t>、</a:t>
            </a:r>
            <a:r>
              <a:rPr lang="en-US" altLang="zh-CN" sz="2900" dirty="0"/>
              <a:t>ActiveX</a:t>
            </a:r>
            <a:r>
              <a:rPr lang="zh-CN" altLang="en-US" sz="2900" dirty="0"/>
              <a:t>是两个商标名称，而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的原因</a:t>
            </a:r>
            <a:endParaRPr lang="en-US" altLang="zh-CN" sz="2900" dirty="0"/>
          </a:p>
          <a:p>
            <a:pPr lvl="1">
              <a:lnSpc>
                <a:spcPct val="120000"/>
              </a:lnSpc>
              <a:buFont typeface="Wingdings" panose="05000000000000000000" pitchFamily="2" charset="2"/>
              <a:buChar char="Ø"/>
            </a:pPr>
            <a:r>
              <a:rPr lang="en-US" altLang="zh-CN" dirty="0"/>
              <a:t>COM</a:t>
            </a:r>
            <a:r>
              <a:rPr lang="zh-CN" altLang="en-US" dirty="0"/>
              <a:t>是应</a:t>
            </a:r>
            <a:r>
              <a:rPr lang="en-US" altLang="zh-CN" dirty="0"/>
              <a:t>OLE</a:t>
            </a:r>
            <a:r>
              <a:rPr lang="zh-CN" altLang="en-US" dirty="0"/>
              <a:t>的动态数据交换需求，而产生的</a:t>
            </a:r>
            <a:endParaRPr lang="en-US" altLang="zh-CN" dirty="0"/>
          </a:p>
          <a:p>
            <a:pPr lvl="1">
              <a:lnSpc>
                <a:spcPct val="120000"/>
              </a:lnSpc>
              <a:buFont typeface="Wingdings" panose="05000000000000000000" pitchFamily="2" charset="2"/>
              <a:buChar char="Ø"/>
            </a:pPr>
            <a:r>
              <a:rPr lang="en-US" altLang="zh-CN" dirty="0"/>
              <a:t>COM</a:t>
            </a:r>
            <a:r>
              <a:rPr lang="zh-CN" altLang="en-US" dirty="0"/>
              <a:t>应用于</a:t>
            </a:r>
            <a:r>
              <a:rPr lang="en-US" altLang="zh-CN" dirty="0"/>
              <a:t>OLE2</a:t>
            </a:r>
          </a:p>
          <a:p>
            <a:pPr lvl="1">
              <a:lnSpc>
                <a:spcPct val="120000"/>
              </a:lnSpc>
              <a:buFont typeface="Wingdings" panose="05000000000000000000" pitchFamily="2" charset="2"/>
              <a:buChar char="Ø"/>
            </a:pPr>
            <a:r>
              <a:rPr lang="en-US" altLang="zh-CN" dirty="0"/>
              <a:t>ActiveX</a:t>
            </a:r>
            <a:r>
              <a:rPr lang="zh-CN" altLang="en-US" dirty="0"/>
              <a:t>是指宽松定义的、基于</a:t>
            </a:r>
            <a:r>
              <a:rPr lang="en-US" altLang="zh-CN" dirty="0"/>
              <a:t>COM</a:t>
            </a:r>
            <a:r>
              <a:rPr lang="zh-CN" altLang="en-US" dirty="0"/>
              <a:t>的技术集合</a:t>
            </a:r>
            <a:endParaRPr lang="en-US" altLang="zh-CN" dirty="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a:t>（</a:t>
            </a:r>
            <a:r>
              <a:rPr lang="en-US" altLang="zh-CN" dirty="0"/>
              <a:t>OCX</a:t>
            </a:r>
            <a:r>
              <a:rPr lang="zh-CN" altLang="en-US" dirty="0"/>
              <a:t>，</a:t>
            </a:r>
            <a:r>
              <a:rPr lang="en-US" altLang="zh-CN" dirty="0"/>
              <a:t>DLL</a:t>
            </a:r>
            <a:r>
              <a:rPr lang="zh-CN" altLang="en-US" dirty="0"/>
              <a:t>是扩展名） 。</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的前景 </a:t>
            </a:r>
            <a:r>
              <a:rPr lang="en-US" altLang="zh-CN" dirty="0"/>
              <a:t>— </a:t>
            </a:r>
            <a:r>
              <a:rPr lang="zh-CN" altLang="en-US" dirty="0"/>
              <a:t> </a:t>
            </a:r>
            <a:r>
              <a:rPr lang="en-US" altLang="zh-CN" dirty="0"/>
              <a:t>DCOM</a:t>
            </a:r>
            <a:r>
              <a:rPr lang="zh-CN" altLang="en-US" dirty="0"/>
              <a:t>一种比较理想的应用程序模式就是Ｗ</a:t>
            </a:r>
            <a:r>
              <a:rPr lang="en-US" altLang="zh-CN" dirty="0"/>
              <a:t>EB</a:t>
            </a:r>
            <a:r>
              <a:rPr lang="zh-CN" altLang="en-US" dirty="0"/>
              <a:t>化</a:t>
            </a:r>
            <a:endParaRPr lang="en-US" altLang="zh-CN" dirty="0"/>
          </a:p>
          <a:p>
            <a:pPr>
              <a:lnSpc>
                <a:spcPct val="120000"/>
              </a:lnSpc>
              <a:buFont typeface="Wingdings" panose="05000000000000000000" pitchFamily="2" charset="2"/>
              <a:buChar char="p"/>
            </a:pPr>
            <a:r>
              <a:rPr lang="zh-CN" altLang="en-US" sz="2900" dirty="0"/>
              <a:t>  可以把</a:t>
            </a:r>
            <a:r>
              <a:rPr lang="en-US" altLang="zh-CN" sz="2900" dirty="0"/>
              <a:t>COM</a:t>
            </a:r>
            <a:r>
              <a:rPr lang="zh-CN" altLang="en-US" sz="2900" dirty="0"/>
              <a:t>看作是某种（软件）打包技术，即把它看作是软件的不同部分，按照一定的面向对象的形式，组合成可以交互的过程和以组支持库。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a:t>对象浏览器，无需关心对象是用什么语言写的，也无须关心它是以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sz="2400" dirty="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a:t>COM</a:t>
            </a:r>
            <a:r>
              <a:rPr lang="zh-CN" altLang="en-US" dirty="0"/>
              <a:t>和</a:t>
            </a:r>
            <a:r>
              <a:rPr lang="en-US" altLang="zh-CN" dirty="0"/>
              <a:t>ActiveX</a:t>
            </a:r>
            <a:r>
              <a:rPr lang="zh-CN" altLang="en-US" dirty="0"/>
              <a:t>区别</a:t>
            </a:r>
          </a:p>
        </p:txBody>
      </p:sp>
      <p:sp>
        <p:nvSpPr>
          <p:cNvPr id="7172" name="Rectangle 3"/>
          <p:cNvSpPr>
            <a:spLocks noGrp="1" noChangeArrowheads="1"/>
          </p:cNvSpPr>
          <p:nvPr>
            <p:ph type="body" idx="4294967295"/>
          </p:nvPr>
        </p:nvSpPr>
        <p:spPr>
          <a:xfrm>
            <a:off x="2258171" y="2417331"/>
            <a:ext cx="7935402" cy="4114800"/>
          </a:xfrm>
        </p:spPr>
        <p:txBody>
          <a:bodyPr>
            <a:normAutofit/>
          </a:bodyPr>
          <a:lstStyle/>
          <a:p>
            <a:pPr latinLnBrk="1">
              <a:buFont typeface="Wingdings" panose="05000000000000000000" pitchFamily="2" charset="2"/>
              <a:buChar char="p"/>
            </a:pPr>
            <a:r>
              <a:rPr lang="zh-CN" altLang="en-US" dirty="0"/>
              <a:t>  两者没有质的区别，前者主要用于</a:t>
            </a:r>
            <a:r>
              <a:rPr lang="zh-CN" altLang="en-US" b="1" dirty="0"/>
              <a:t>服务器端</a:t>
            </a:r>
            <a:r>
              <a:rPr lang="zh-CN" altLang="en-US" dirty="0"/>
              <a:t>，后者用于</a:t>
            </a:r>
            <a:r>
              <a:rPr lang="zh-CN" altLang="en-US" b="1" dirty="0"/>
              <a:t>客户端</a:t>
            </a:r>
            <a:endParaRPr lang="en-US" altLang="zh-CN" dirty="0"/>
          </a:p>
          <a:p>
            <a:pPr latinLnBrk="1">
              <a:buFont typeface="Wingdings" panose="05000000000000000000" pitchFamily="2" charset="2"/>
              <a:buChar char="p"/>
            </a:pPr>
            <a:r>
              <a:rPr lang="zh-CN" altLang="en-US" dirty="0"/>
              <a:t>  前者绝没有</a:t>
            </a:r>
            <a:r>
              <a:rPr lang="zh-CN" altLang="en-US" b="1" dirty="0"/>
              <a:t>界面</a:t>
            </a:r>
            <a:r>
              <a:rPr lang="zh-CN" altLang="en-US" dirty="0"/>
              <a:t>而后者</a:t>
            </a:r>
            <a:r>
              <a:rPr lang="zh-CN" altLang="en-US" b="1" dirty="0"/>
              <a:t>可以有界面</a:t>
            </a:r>
            <a:endParaRPr lang="en-US" altLang="zh-CN" b="1" dirty="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226312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a:t>COM</a:t>
            </a:r>
            <a:r>
              <a:rPr lang="zh-CN" altLang="en-US" dirty="0"/>
              <a:t>的注册</a:t>
            </a:r>
          </a:p>
        </p:txBody>
      </p:sp>
      <p:sp>
        <p:nvSpPr>
          <p:cNvPr id="7172" name="Rectangle 3"/>
          <p:cNvSpPr>
            <a:spLocks noGrp="1" noChangeArrowheads="1"/>
          </p:cNvSpPr>
          <p:nvPr>
            <p:ph type="body" idx="4294967295"/>
          </p:nvPr>
        </p:nvSpPr>
        <p:spPr>
          <a:xfrm>
            <a:off x="2426178" y="1995571"/>
            <a:ext cx="9106299" cy="4452526"/>
          </a:xfrm>
        </p:spPr>
        <p:txBody>
          <a:bodyPr>
            <a:normAutofit/>
          </a:bodyPr>
          <a:lstStyle/>
          <a:p>
            <a:pPr eaLnBrk="1" hangingPunct="1">
              <a:buFont typeface="Wingdings" panose="05000000000000000000" pitchFamily="2" charset="2"/>
              <a:buChar char="p"/>
            </a:pPr>
            <a:r>
              <a:rPr lang="zh-CN" altLang="en-US" sz="2200" dirty="0"/>
              <a:t>  动态链接库</a:t>
            </a:r>
            <a:r>
              <a:rPr lang="en-US" altLang="zh-CN" sz="2200" dirty="0"/>
              <a:t>(DLL)</a:t>
            </a:r>
            <a:r>
              <a:rPr lang="zh-CN" altLang="en-US" sz="2200" dirty="0"/>
              <a:t>不需要在系统中注册，动态加载就能被调用</a:t>
            </a:r>
            <a:endParaRPr lang="en-US" altLang="zh-CN" sz="2200" dirty="0"/>
          </a:p>
          <a:p>
            <a:pPr eaLnBrk="1" hangingPunct="1">
              <a:buFont typeface="Wingdings" panose="05000000000000000000" pitchFamily="2" charset="2"/>
              <a:buChar char="p"/>
            </a:pPr>
            <a:r>
              <a:rPr lang="en-US" altLang="zh-CN" sz="2200" dirty="0"/>
              <a:t>  ActiveX</a:t>
            </a:r>
            <a:r>
              <a:rPr lang="zh-CN" altLang="en-US" sz="2200" dirty="0"/>
              <a:t>不注册不能被系统识别并使用</a:t>
            </a:r>
            <a:endParaRPr lang="en-US" altLang="zh-CN" sz="2200" dirty="0"/>
          </a:p>
          <a:p>
            <a:pPr lvl="1"/>
            <a:r>
              <a:rPr lang="en-US" altLang="zh-CN" sz="1800" dirty="0"/>
              <a:t> Windows</a:t>
            </a:r>
            <a:r>
              <a:rPr lang="zh-CN" altLang="en-US" sz="1800" dirty="0"/>
              <a:t>自带的</a:t>
            </a:r>
            <a:r>
              <a:rPr lang="en-US" altLang="zh-CN" sz="1800" dirty="0"/>
              <a:t>ActiveX</a:t>
            </a:r>
            <a:r>
              <a:rPr lang="zh-CN" altLang="en-US" sz="1800" dirty="0"/>
              <a:t>注册与反注册工具</a:t>
            </a:r>
            <a:r>
              <a:rPr lang="en-US" altLang="zh-CN" sz="1800" dirty="0"/>
              <a:t>regsvr32.exe</a:t>
            </a:r>
          </a:p>
          <a:p>
            <a:pPr lvl="1"/>
            <a:r>
              <a:rPr lang="zh-CN" altLang="en-US" sz="1800" dirty="0"/>
              <a:t> 注册 </a:t>
            </a:r>
            <a:r>
              <a:rPr lang="en-US" altLang="zh-CN" sz="1800" dirty="0"/>
              <a:t>regsvr32 /s </a:t>
            </a:r>
            <a:r>
              <a:rPr lang="en-US" altLang="zh-CN" sz="1800" dirty="0" err="1"/>
              <a:t>DLLName</a:t>
            </a:r>
            <a:r>
              <a:rPr lang="en-US" altLang="zh-CN" sz="1800" dirty="0"/>
              <a:t>(ActiveX</a:t>
            </a:r>
            <a:r>
              <a:rPr lang="zh-CN" altLang="en-US" sz="1800" dirty="0"/>
              <a:t>控件文件名</a:t>
            </a:r>
            <a:r>
              <a:rPr lang="en-US" altLang="zh-CN" sz="1800" dirty="0"/>
              <a:t>)</a:t>
            </a:r>
          </a:p>
          <a:p>
            <a:pPr lvl="1"/>
            <a:r>
              <a:rPr lang="zh-CN" altLang="en-US" sz="1800" dirty="0"/>
              <a:t> 反注册</a:t>
            </a:r>
            <a:r>
              <a:rPr lang="en-US" altLang="zh-CN" sz="1800" dirty="0"/>
              <a:t>regsvr32 /u </a:t>
            </a:r>
            <a:r>
              <a:rPr lang="en-US" altLang="zh-CN" sz="1800" dirty="0" err="1"/>
              <a:t>DLLName</a:t>
            </a:r>
            <a:r>
              <a:rPr lang="en-US" altLang="zh-CN" sz="1800" dirty="0"/>
              <a:t>(ActiveX</a:t>
            </a:r>
            <a:r>
              <a:rPr lang="zh-CN" altLang="en-US" sz="1800" dirty="0"/>
              <a:t>控件文件名</a:t>
            </a:r>
            <a:r>
              <a:rPr lang="en-US" altLang="zh-CN" sz="1800" dirty="0"/>
              <a:t>)</a:t>
            </a:r>
          </a:p>
          <a:p>
            <a:pPr>
              <a:buFont typeface="Wingdings" panose="05000000000000000000" pitchFamily="2" charset="2"/>
              <a:buChar char="p"/>
            </a:pPr>
            <a:r>
              <a:rPr lang="en-US" altLang="zh-CN" sz="2200" dirty="0"/>
              <a:t>  COM</a:t>
            </a:r>
            <a:r>
              <a:rPr lang="zh-CN" altLang="en-US" sz="2200" dirty="0"/>
              <a:t>不注册不能被系统使用</a:t>
            </a:r>
            <a:endParaRPr lang="en-US" altLang="zh-CN" sz="2200" dirty="0"/>
          </a:p>
          <a:p>
            <a:pPr lvl="1"/>
            <a:r>
              <a:rPr lang="en-US" altLang="zh-CN" sz="1800" dirty="0"/>
              <a:t> 32</a:t>
            </a:r>
            <a:r>
              <a:rPr lang="zh-CN" altLang="en-US" sz="1800" dirty="0"/>
              <a:t>位系统下 </a:t>
            </a:r>
            <a:r>
              <a:rPr lang="en-US" altLang="zh-CN" sz="1800" dirty="0"/>
              <a:t>%</a:t>
            </a:r>
            <a:r>
              <a:rPr lang="en-US" altLang="zh-CN" sz="1800" dirty="0" err="1"/>
              <a:t>systemroot</a:t>
            </a:r>
            <a:r>
              <a:rPr lang="en-US" altLang="zh-CN" sz="1800" dirty="0"/>
              <a:t>%\System32\regsvr32.exe</a:t>
            </a:r>
          </a:p>
          <a:p>
            <a:pPr lvl="1"/>
            <a:r>
              <a:rPr lang="en-US" altLang="zh-CN" sz="1800" dirty="0"/>
              <a:t> 64</a:t>
            </a:r>
            <a:r>
              <a:rPr lang="zh-CN" altLang="en-US" sz="1800" dirty="0"/>
              <a:t>位系统下 </a:t>
            </a:r>
            <a:r>
              <a:rPr lang="en-US" altLang="zh-CN" sz="1800" dirty="0"/>
              <a:t>%</a:t>
            </a:r>
            <a:r>
              <a:rPr lang="en-US" altLang="zh-CN" sz="1800" dirty="0" err="1"/>
              <a:t>systemroot</a:t>
            </a:r>
            <a:r>
              <a:rPr lang="en-US" altLang="zh-CN" sz="1800" dirty="0"/>
              <a:t>%\SysWoW64\regsvr32.exe</a:t>
            </a:r>
          </a:p>
          <a:p>
            <a:pPr lvl="1"/>
            <a:r>
              <a:rPr lang="zh-CN" altLang="en-US" sz="1800" dirty="0"/>
              <a:t> 一般要将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a:p>
          <a:p>
            <a:pPr lvl="1"/>
            <a:r>
              <a:rPr lang="en-US" altLang="zh-CN" sz="1800" dirty="0"/>
              <a:t> .NET</a:t>
            </a:r>
            <a:r>
              <a:rPr lang="zh-CN" altLang="en-US" sz="1800" dirty="0"/>
              <a:t>环境包含</a:t>
            </a:r>
            <a:r>
              <a:rPr lang="en-US" altLang="zh-CN" sz="1800" dirty="0" err="1"/>
              <a:t>Regasm</a:t>
            </a:r>
            <a:endParaRPr lang="en-US" altLang="zh-CN" sz="1800" dirty="0"/>
          </a:p>
          <a:p>
            <a:pPr lvl="1"/>
            <a:r>
              <a:rPr lang="en-US" altLang="zh-CN" sz="1800" dirty="0"/>
              <a:t> </a:t>
            </a:r>
            <a:r>
              <a:rPr lang="en-US" altLang="zh-CN" sz="1800" dirty="0" err="1"/>
              <a:t>Regasm</a:t>
            </a:r>
            <a:r>
              <a:rPr lang="en-US" altLang="zh-CN" sz="1800" dirty="0"/>
              <a:t> </a:t>
            </a:r>
            <a:r>
              <a:rPr lang="en-US" altLang="zh-CN" sz="1800" dirty="0" err="1"/>
              <a:t>DLLName</a:t>
            </a:r>
            <a:r>
              <a:rPr lang="en-US" altLang="zh-CN" sz="1800" dirty="0"/>
              <a:t>(COM</a:t>
            </a:r>
            <a:r>
              <a:rPr lang="zh-CN" altLang="en-US" sz="1800" dirty="0"/>
              <a:t>文件名</a:t>
            </a:r>
            <a:r>
              <a:rPr lang="en-US" altLang="zh-CN" sz="1800" dirty="0"/>
              <a:t>)</a:t>
            </a:r>
            <a:endParaRPr lang="zh-CN" altLang="en-US" sz="2200" dirty="0"/>
          </a:p>
        </p:txBody>
      </p:sp>
    </p:spTree>
    <p:extLst>
      <p:ext uri="{BB962C8B-B14F-4D97-AF65-F5344CB8AC3E}">
        <p14:creationId xmlns:p14="http://schemas.microsoft.com/office/powerpoint/2010/main" val="122664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FF"/>
                </a:solidFill>
                <a:latin typeface="Consolas" panose="020B0609020204030204" pitchFamily="49" charset="0"/>
                <a:ea typeface="新宋体" panose="02010609030101010101" pitchFamily="49" charset="-122"/>
              </a:rPr>
              <a:t>        </a:t>
            </a:r>
            <a:r>
              <a:rPr lang="en-US" altLang="zh-CN" sz="1800" dirty="0" err="1">
                <a:solidFill>
                  <a:srgbClr val="0000FF"/>
                </a:solidFill>
                <a:latin typeface="Consolas" panose="020B0609020204030204" pitchFamily="49" charset="0"/>
                <a:ea typeface="新宋体" panose="02010609030101010101" pitchFamily="49" charset="-122"/>
              </a:rPr>
              <a:t>int</a:t>
            </a:r>
            <a:r>
              <a:rPr lang="en-US" altLang="zh-CN" sz="1800" dirty="0">
                <a:solidFill>
                  <a:srgbClr val="000000"/>
                </a:solidFill>
                <a:latin typeface="Consolas" panose="020B0609020204030204" pitchFamily="49" charset="0"/>
                <a:ea typeface="新宋体" panose="02010609030101010101" pitchFamily="49" charset="-122"/>
              </a:rPr>
              <a:t> 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1</a:t>
            </a:r>
            <a:endParaRPr lang="zh-CN" altLang="en-US" sz="3600" dirty="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Sim</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2</a:t>
            </a:r>
            <a:endParaRPr lang="zh-CN" altLang="en-US" sz="3600" dirty="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UA</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p>
        </p:txBody>
      </p:sp>
    </p:spTree>
    <p:extLst>
      <p:ext uri="{BB962C8B-B14F-4D97-AF65-F5344CB8AC3E}">
        <p14:creationId xmlns:p14="http://schemas.microsoft.com/office/powerpoint/2010/main" val="1731645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a:t>COM</a:t>
            </a:r>
            <a:r>
              <a:rPr lang="zh-CN" altLang="en-US" sz="3600" dirty="0"/>
              <a:t>实例</a:t>
            </a:r>
            <a:r>
              <a:rPr lang="en-US" altLang="zh-CN" sz="3600" dirty="0"/>
              <a:t>-</a:t>
            </a:r>
            <a:r>
              <a:rPr lang="zh-CN" altLang="en-US" sz="3600" dirty="0"/>
              <a:t>创建</a:t>
            </a:r>
            <a:r>
              <a:rPr lang="en-US" altLang="zh-CN" sz="3600" dirty="0"/>
              <a:t>com</a:t>
            </a:r>
            <a:r>
              <a:rPr lang="zh-CN" altLang="en-US" sz="3600" dirty="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a:solidFill>
                  <a:srgbClr val="002060"/>
                </a:solidFill>
                <a:latin typeface="Consolas" panose="020B0609020204030204" pitchFamily="49" charset="0"/>
              </a:rPr>
              <a:t>public 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a:solidFill>
                  <a:srgbClr val="002060"/>
                </a:solidFill>
                <a:latin typeface="Consolas" panose="020B0609020204030204" pitchFamily="49" charset="0"/>
              </a:rPr>
              <a:t>try</a:t>
            </a:r>
          </a:p>
          <a:p>
            <a:pPr lvl="2"/>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object 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iTransaction.Connect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p>
          <a:p>
            <a:pPr lvl="1"/>
            <a:r>
              <a:rPr lang="en-US" altLang="zh-CN" sz="1600" dirty="0">
                <a:solidFill>
                  <a:srgbClr val="002060"/>
                </a:solidFill>
                <a:latin typeface="Consolas" panose="020B0609020204030204" pitchFamily="49" charset="0"/>
              </a:rPr>
              <a:t>	catch (Exception ex)</a:t>
            </a:r>
          </a:p>
          <a:p>
            <a:pPr lvl="1"/>
            <a:r>
              <a:rPr lang="en-US" altLang="zh-CN" sz="1600" dirty="0">
                <a:solidFill>
                  <a:srgbClr val="002060"/>
                </a:solidFill>
                <a:latin typeface="Consolas" panose="020B0609020204030204" pitchFamily="49" charset="0"/>
              </a:rPr>
              <a:t>	{}</a:t>
            </a:r>
          </a:p>
          <a:p>
            <a:endParaRPr lang="en-US" altLang="zh-CN" sz="1600" dirty="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a:t>-</a:t>
            </a:r>
            <a:r>
              <a:rPr lang="zh-CN" altLang="en-US" sz="3600" dirty="0"/>
              <a:t>调用</a:t>
            </a:r>
            <a:r>
              <a:rPr lang="en-US" altLang="zh-CN" sz="3600" dirty="0"/>
              <a:t>COM</a:t>
            </a:r>
            <a:r>
              <a:rPr lang="zh-CN" altLang="en-US" sz="3600" dirty="0"/>
              <a:t>对象</a:t>
            </a:r>
          </a:p>
        </p:txBody>
      </p:sp>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86608" y="2026209"/>
            <a:ext cx="7402513" cy="4638675"/>
          </a:xfrm>
        </p:spPr>
      </p:pic>
    </p:spTree>
    <p:extLst>
      <p:ext uri="{BB962C8B-B14F-4D97-AF65-F5344CB8AC3E}">
        <p14:creationId xmlns:p14="http://schemas.microsoft.com/office/powerpoint/2010/main" val="288882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a:t>COM</a:t>
            </a:r>
            <a:r>
              <a:rPr lang="zh-CN" altLang="en-US" sz="3600" dirty="0"/>
              <a:t>技术与</a:t>
            </a:r>
            <a:r>
              <a:rPr lang="en-US" altLang="zh-CN" sz="3600" dirty="0"/>
              <a:t>Office</a:t>
            </a:r>
            <a:r>
              <a:rPr lang="zh-CN" altLang="en-US" sz="3600" dirty="0"/>
              <a:t>对象简介</a:t>
            </a:r>
          </a:p>
        </p:txBody>
      </p:sp>
      <p:sp>
        <p:nvSpPr>
          <p:cNvPr id="9220" name="Rectangle 3"/>
          <p:cNvSpPr>
            <a:spLocks noGrp="1" noChangeArrowheads="1"/>
          </p:cNvSpPr>
          <p:nvPr>
            <p:ph type="body" idx="4294967295"/>
          </p:nvPr>
        </p:nvSpPr>
        <p:spPr>
          <a:xfrm>
            <a:off x="3232048" y="2446685"/>
            <a:ext cx="7410615" cy="3498850"/>
          </a:xfrm>
        </p:spPr>
        <p:txBody>
          <a:bodyPr>
            <a:normAutofit/>
          </a:bodyPr>
          <a:lstStyle/>
          <a:p>
            <a:pPr>
              <a:buFont typeface="Wingdings" panose="05000000000000000000" pitchFamily="2" charset="2"/>
              <a:buChar char="p"/>
            </a:pPr>
            <a:r>
              <a:rPr lang="en-US" altLang="zh-CN" sz="2800" dirty="0"/>
              <a:t>  Office2003</a:t>
            </a:r>
            <a:r>
              <a:rPr lang="zh-CN" altLang="en-US" sz="2800" dirty="0"/>
              <a:t>对应的</a:t>
            </a:r>
            <a:r>
              <a:rPr lang="en-US" altLang="zh-CN" sz="2800" dirty="0"/>
              <a:t>office11</a:t>
            </a:r>
          </a:p>
          <a:p>
            <a:pPr>
              <a:buFont typeface="Wingdings" panose="05000000000000000000" pitchFamily="2" charset="2"/>
              <a:buChar char="p"/>
            </a:pPr>
            <a:r>
              <a:rPr lang="en-US" altLang="zh-CN" sz="2800" dirty="0"/>
              <a:t>  Office2007</a:t>
            </a:r>
            <a:r>
              <a:rPr lang="zh-CN" altLang="en-US" sz="2800" dirty="0"/>
              <a:t>对应的</a:t>
            </a:r>
            <a:r>
              <a:rPr lang="en-US" altLang="zh-CN" sz="2800" dirty="0"/>
              <a:t>office12</a:t>
            </a:r>
          </a:p>
          <a:p>
            <a:pPr>
              <a:buFont typeface="Wingdings" panose="05000000000000000000" pitchFamily="2" charset="2"/>
              <a:buChar char="p"/>
            </a:pPr>
            <a:r>
              <a:rPr lang="en-US" altLang="zh-CN" sz="2800" dirty="0"/>
              <a:t>  Office2010</a:t>
            </a:r>
            <a:r>
              <a:rPr lang="zh-CN" altLang="en-US" sz="2800" dirty="0"/>
              <a:t>对应的</a:t>
            </a:r>
            <a:r>
              <a:rPr lang="en-US" altLang="zh-CN" sz="2800" dirty="0"/>
              <a:t>office14</a:t>
            </a:r>
          </a:p>
          <a:p>
            <a:pPr>
              <a:buFont typeface="Wingdings" panose="05000000000000000000" pitchFamily="2" charset="2"/>
              <a:buChar char="p"/>
            </a:pPr>
            <a:r>
              <a:rPr lang="en-US" altLang="zh-CN" sz="2800" dirty="0"/>
              <a:t>  Office2013</a:t>
            </a:r>
            <a:r>
              <a:rPr lang="zh-CN" altLang="en-US" sz="2800" dirty="0"/>
              <a:t>对应的</a:t>
            </a:r>
            <a:r>
              <a:rPr lang="en-US" altLang="zh-CN" sz="2800" dirty="0"/>
              <a:t>office15</a:t>
            </a:r>
          </a:p>
          <a:p>
            <a:pPr>
              <a:buFont typeface="Wingdings" panose="05000000000000000000" pitchFamily="2" charset="2"/>
              <a:buChar char="p"/>
            </a:pPr>
            <a:r>
              <a:rPr lang="en-US" altLang="zh-CN" sz="2800" dirty="0"/>
              <a:t>  Office2016</a:t>
            </a:r>
            <a:r>
              <a:rPr lang="zh-CN" altLang="en-US" sz="2800" dirty="0"/>
              <a:t>对应的</a:t>
            </a:r>
            <a:r>
              <a:rPr lang="en-US" altLang="zh-CN" sz="2800" dirty="0"/>
              <a:t>office16</a:t>
            </a:r>
          </a:p>
          <a:p>
            <a:pPr>
              <a:buFont typeface="Wingdings" panose="05000000000000000000" pitchFamily="2" charset="2"/>
              <a:buChar char="p"/>
            </a:pPr>
            <a:r>
              <a:rPr lang="zh-CN" altLang="en-US" sz="2800" dirty="0"/>
              <a:t>  不具备跨平台特性</a:t>
            </a:r>
          </a:p>
        </p:txBody>
      </p:sp>
    </p:spTree>
    <p:extLst>
      <p:ext uri="{BB962C8B-B14F-4D97-AF65-F5344CB8AC3E}">
        <p14:creationId xmlns:p14="http://schemas.microsoft.com/office/powerpoint/2010/main" val="403076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9796528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a:t>Word</a:t>
            </a:r>
            <a:r>
              <a:rPr lang="zh-CN" altLang="en-US" dirty="0"/>
              <a:t>对象模型概述</a:t>
            </a:r>
          </a:p>
        </p:txBody>
      </p:sp>
      <p:sp>
        <p:nvSpPr>
          <p:cNvPr id="10244" name="Rectangle 3"/>
          <p:cNvSpPr>
            <a:spLocks noGrp="1" noChangeArrowheads="1"/>
          </p:cNvSpPr>
          <p:nvPr>
            <p:ph type="body" idx="4294967295"/>
          </p:nvPr>
        </p:nvSpPr>
        <p:spPr>
          <a:xfrm>
            <a:off x="1779058" y="1417936"/>
            <a:ext cx="3860800" cy="4483889"/>
          </a:xfrm>
        </p:spPr>
        <p:txBody>
          <a:bodyPr>
            <a:normAutofit/>
          </a:bodyPr>
          <a:lstStyle/>
          <a:p>
            <a:pPr eaLnBrk="1" hangingPunct="1">
              <a:buFont typeface="Wingdings" panose="05000000000000000000" pitchFamily="2" charset="2"/>
              <a:buChar char="p"/>
            </a:pPr>
            <a:r>
              <a:rPr lang="en-US" altLang="zh-CN" sz="3200" dirty="0"/>
              <a:t>  Application</a:t>
            </a:r>
            <a:r>
              <a:rPr lang="zh-CN" altLang="en-US" sz="3200" dirty="0"/>
              <a:t>对象</a:t>
            </a:r>
          </a:p>
          <a:p>
            <a:pPr eaLnBrk="1" hangingPunct="1">
              <a:buFont typeface="Wingdings" panose="05000000000000000000" pitchFamily="2" charset="2"/>
              <a:buChar char="p"/>
            </a:pPr>
            <a:r>
              <a:rPr lang="en-US" altLang="zh-CN" sz="3200" dirty="0"/>
              <a:t>  Document</a:t>
            </a:r>
            <a:r>
              <a:rPr lang="zh-CN" altLang="en-US" sz="3200" dirty="0"/>
              <a:t>对象</a:t>
            </a:r>
          </a:p>
          <a:p>
            <a:pPr eaLnBrk="1" hangingPunct="1">
              <a:buFont typeface="Wingdings" panose="05000000000000000000" pitchFamily="2" charset="2"/>
              <a:buChar char="p"/>
            </a:pPr>
            <a:r>
              <a:rPr lang="en-US" altLang="zh-CN" sz="3200" dirty="0"/>
              <a:t>  Selection</a:t>
            </a:r>
            <a:r>
              <a:rPr lang="zh-CN" altLang="en-US" sz="3200" dirty="0"/>
              <a:t>对象</a:t>
            </a:r>
          </a:p>
          <a:p>
            <a:pPr eaLnBrk="1" hangingPunct="1">
              <a:buFont typeface="Wingdings" panose="05000000000000000000" pitchFamily="2" charset="2"/>
              <a:buChar char="p"/>
            </a:pPr>
            <a:r>
              <a:rPr lang="en-US" altLang="zh-CN" sz="3200" dirty="0"/>
              <a:t>  Section</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Paragraph </a:t>
            </a:r>
            <a:r>
              <a:rPr lang="zh-CN" altLang="en-US" sz="3200" dirty="0"/>
              <a:t>对象</a:t>
            </a:r>
          </a:p>
          <a:p>
            <a:pPr eaLnBrk="1" hangingPunct="1">
              <a:buFont typeface="Wingdings" panose="05000000000000000000" pitchFamily="2" charset="2"/>
              <a:buChar char="p"/>
            </a:pPr>
            <a:r>
              <a:rPr lang="en-US" altLang="zh-CN" sz="3200" dirty="0"/>
              <a:t>  Range</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Table</a:t>
            </a:r>
            <a:r>
              <a:rPr lang="zh-CN" altLang="en-US" sz="3200" dirty="0"/>
              <a:t>对象</a:t>
            </a:r>
          </a:p>
          <a:p>
            <a:pPr eaLnBrk="1" hangingPunct="1">
              <a:buFont typeface="Wingdings" panose="05000000000000000000" pitchFamily="2" charset="2"/>
              <a:buChar char="p"/>
            </a:pPr>
            <a:r>
              <a:rPr lang="en-US" altLang="zh-CN" sz="3200" dirty="0"/>
              <a:t>  Bookmark</a:t>
            </a:r>
            <a:r>
              <a:rPr lang="zh-CN" altLang="en-US" sz="3200" dirty="0"/>
              <a:t>对象</a:t>
            </a:r>
            <a:r>
              <a:rPr lang="en-US" altLang="zh-CN" sz="3200" dirty="0"/>
              <a:t>  </a:t>
            </a:r>
            <a:endParaRPr lang="zh-CN" altLang="en-US" sz="3200" dirty="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a:t>Application</a:t>
            </a:r>
            <a:r>
              <a:rPr lang="zh-CN" altLang="en-US" dirty="0"/>
              <a:t>对象</a:t>
            </a:r>
          </a:p>
        </p:txBody>
      </p:sp>
      <p:sp>
        <p:nvSpPr>
          <p:cNvPr id="11268" name="Rectangle 3"/>
          <p:cNvSpPr>
            <a:spLocks noGrp="1" noChangeArrowheads="1"/>
          </p:cNvSpPr>
          <p:nvPr>
            <p:ph type="body" idx="4294967295"/>
          </p:nvPr>
        </p:nvSpPr>
        <p:spPr>
          <a:xfrm>
            <a:off x="1485866" y="2680429"/>
            <a:ext cx="9304338" cy="2217738"/>
          </a:xfrm>
        </p:spPr>
        <p:txBody>
          <a:bodyPr>
            <a:normAutofit/>
          </a:bodyPr>
          <a:lstStyle/>
          <a:p>
            <a:pPr eaLnBrk="1" hangingPunct="1">
              <a:buFont typeface="Wingdings" panose="05000000000000000000" pitchFamily="2" charset="2"/>
              <a:buChar char="p"/>
            </a:pPr>
            <a:r>
              <a:rPr lang="en-US" altLang="zh-CN" sz="3200" dirty="0"/>
              <a:t>  Application </a:t>
            </a:r>
            <a:r>
              <a:rPr lang="zh-CN" altLang="en-US" sz="3200" dirty="0"/>
              <a:t>对象表示整个</a:t>
            </a:r>
            <a:r>
              <a:rPr lang="en-US" altLang="zh-CN" sz="3200" dirty="0"/>
              <a:t>word</a:t>
            </a:r>
            <a:r>
              <a:rPr lang="zh-CN" altLang="en-US" sz="3200" dirty="0"/>
              <a:t>应用程序的进程，例：</a:t>
            </a:r>
            <a:r>
              <a:rPr lang="en-US" altLang="zh-CN" sz="3200" dirty="0"/>
              <a:t>winword.exe</a:t>
            </a:r>
            <a:endParaRPr lang="zh-CN" altLang="en-US" sz="3200" dirty="0"/>
          </a:p>
          <a:p>
            <a:pPr eaLnBrk="1" hangingPunct="1">
              <a:buFont typeface="Wingdings" panose="05000000000000000000" pitchFamily="2" charset="2"/>
              <a:buChar char="p"/>
            </a:pPr>
            <a:r>
              <a:rPr lang="zh-CN" altLang="en-US" sz="3200" dirty="0"/>
              <a:t>  使用该对象的属性和方法来控制 </a:t>
            </a:r>
            <a:r>
              <a:rPr lang="en-US" altLang="zh-CN" sz="3200" dirty="0"/>
              <a:t>Word </a:t>
            </a:r>
            <a:r>
              <a:rPr lang="zh-CN" altLang="en-US" sz="3200" dirty="0"/>
              <a:t>环境。 </a:t>
            </a:r>
          </a:p>
          <a:p>
            <a:pPr eaLnBrk="1" hangingPunct="1">
              <a:buFont typeface="Wingdings" panose="05000000000000000000" pitchFamily="2" charset="2"/>
              <a:buChar char="p"/>
            </a:pPr>
            <a:endParaRPr lang="zh-CN" altLang="en-US" sz="3200" dirty="0"/>
          </a:p>
          <a:p>
            <a:pPr eaLnBrk="1" hangingPunct="1">
              <a:buFont typeface="Wingdings" panose="05000000000000000000" pitchFamily="2" charset="2"/>
              <a:buChar char="p"/>
            </a:pPr>
            <a:endParaRPr lang="en-US" altLang="zh-CN" sz="3200" dirty="0"/>
          </a:p>
        </p:txBody>
      </p:sp>
    </p:spTree>
    <p:extLst>
      <p:ext uri="{BB962C8B-B14F-4D97-AF65-F5344CB8AC3E}">
        <p14:creationId xmlns:p14="http://schemas.microsoft.com/office/powerpoint/2010/main" val="2367408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a:t> Document </a:t>
            </a:r>
            <a:r>
              <a:rPr lang="zh-CN" altLang="en-US" sz="3200" dirty="0"/>
              <a:t>对象</a:t>
            </a:r>
          </a:p>
        </p:txBody>
      </p:sp>
      <p:sp>
        <p:nvSpPr>
          <p:cNvPr id="12292" name="Rectangle 3"/>
          <p:cNvSpPr>
            <a:spLocks noGrp="1" noChangeArrowheads="1"/>
          </p:cNvSpPr>
          <p:nvPr>
            <p:ph type="body" idx="4294967295"/>
          </p:nvPr>
        </p:nvSpPr>
        <p:spPr>
          <a:xfrm>
            <a:off x="2361537" y="2739653"/>
            <a:ext cx="7758113" cy="1135062"/>
          </a:xfrm>
        </p:spPr>
        <p:txBody>
          <a:bodyPr/>
          <a:lstStyle/>
          <a:p>
            <a:pPr eaLnBrk="1" hangingPunct="1"/>
            <a:r>
              <a:rPr lang="en-US" altLang="zh-CN" sz="2800" dirty="0"/>
              <a:t>  </a:t>
            </a:r>
            <a:r>
              <a:rPr lang="en-US" altLang="zh-CN" sz="2800" dirty="0" err="1"/>
              <a:t>Microsoft.Office.Interop.</a:t>
            </a:r>
            <a:r>
              <a:rPr lang="en-US" altLang="zh-CN" sz="2800" dirty="0" err="1">
                <a:solidFill>
                  <a:srgbClr val="FF0000"/>
                </a:solidFill>
              </a:rPr>
              <a:t>Word</a:t>
            </a:r>
            <a:r>
              <a:rPr lang="en-US" altLang="zh-CN" sz="2800" dirty="0" err="1"/>
              <a:t>.Document</a:t>
            </a:r>
            <a:r>
              <a:rPr lang="en-US" altLang="zh-CN" sz="2800" dirty="0"/>
              <a:t> </a:t>
            </a:r>
          </a:p>
          <a:p>
            <a:pPr eaLnBrk="1" hangingPunct="1"/>
            <a:r>
              <a:rPr lang="zh-CN" altLang="en-US" sz="2800" dirty="0"/>
              <a:t>  代表一个文档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a:t>Selection</a:t>
            </a:r>
            <a:r>
              <a:rPr lang="zh-CN" altLang="en-US" sz="3200" dirty="0"/>
              <a:t>对象</a:t>
            </a:r>
          </a:p>
        </p:txBody>
      </p:sp>
      <p:sp>
        <p:nvSpPr>
          <p:cNvPr id="13316" name="Rectangle 3"/>
          <p:cNvSpPr>
            <a:spLocks noGrp="1" noChangeArrowheads="1"/>
          </p:cNvSpPr>
          <p:nvPr>
            <p:ph type="body" idx="4294967295"/>
          </p:nvPr>
        </p:nvSpPr>
        <p:spPr>
          <a:xfrm>
            <a:off x="2602613" y="2461806"/>
            <a:ext cx="8296275" cy="2654104"/>
          </a:xfrm>
        </p:spPr>
        <p:txBody>
          <a:bodyPr>
            <a:normAutofit/>
          </a:bodyPr>
          <a:lstStyle/>
          <a:p>
            <a:pPr eaLnBrk="1" hangingPunct="1">
              <a:buFont typeface="Wingdings" panose="05000000000000000000" pitchFamily="2" charset="2"/>
              <a:buChar char="p"/>
            </a:pPr>
            <a:r>
              <a:rPr lang="en-US" altLang="zh-CN" sz="2800" dirty="0"/>
              <a:t>  </a:t>
            </a:r>
            <a:r>
              <a:rPr lang="zh-CN" altLang="en-US" sz="2800" dirty="0"/>
              <a:t>表示当前选择的区域</a:t>
            </a:r>
            <a:endParaRPr lang="en-US" altLang="zh-CN" sz="2800" dirty="0"/>
          </a:p>
          <a:p>
            <a:pPr lvl="1"/>
            <a:r>
              <a:rPr lang="zh-CN" altLang="en-US" sz="2000" dirty="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Selection </a:t>
            </a:r>
            <a:r>
              <a:rPr lang="zh-CN" altLang="en-US" sz="2800" dirty="0"/>
              <a:t>对象始终存在于文档中</a:t>
            </a:r>
            <a:endParaRPr lang="en-US" altLang="zh-CN" sz="2800" dirty="0"/>
          </a:p>
          <a:p>
            <a:pPr lvl="1"/>
            <a:r>
              <a:rPr lang="zh-CN" altLang="en-US" sz="2000" dirty="0"/>
              <a:t>  如果当前未选中任何对象，则它表示插入点</a:t>
            </a:r>
            <a:endParaRPr lang="en-US" altLang="zh-CN" sz="2000" dirty="0"/>
          </a:p>
          <a:p>
            <a:pPr lvl="1"/>
            <a:r>
              <a:rPr lang="en-US" altLang="zh-CN" sz="2000" dirty="0"/>
              <a:t>  </a:t>
            </a:r>
            <a:r>
              <a:rPr lang="zh-CN" altLang="en-US" sz="2000" dirty="0"/>
              <a:t>也可以是不连续的多个文本块</a:t>
            </a:r>
          </a:p>
        </p:txBody>
      </p:sp>
    </p:spTree>
    <p:extLst>
      <p:ext uri="{BB962C8B-B14F-4D97-AF65-F5344CB8AC3E}">
        <p14:creationId xmlns:p14="http://schemas.microsoft.com/office/powerpoint/2010/main" val="2124792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a:t>Paragraph </a:t>
            </a:r>
            <a:r>
              <a:rPr lang="zh-CN" altLang="en-US" sz="3200" dirty="0"/>
              <a:t>对象</a:t>
            </a:r>
          </a:p>
        </p:txBody>
      </p:sp>
      <p:sp>
        <p:nvSpPr>
          <p:cNvPr id="14340" name="Rectangle 3"/>
          <p:cNvSpPr>
            <a:spLocks noGrp="1" noChangeArrowheads="1"/>
          </p:cNvSpPr>
          <p:nvPr>
            <p:ph type="body" idx="4294967295"/>
          </p:nvPr>
        </p:nvSpPr>
        <p:spPr>
          <a:xfrm>
            <a:off x="2563268" y="2581105"/>
            <a:ext cx="7380288" cy="695325"/>
          </a:xfrm>
        </p:spPr>
        <p:txBody>
          <a:bodyPr>
            <a:normAutofit/>
          </a:bodyPr>
          <a:lstStyle/>
          <a:p>
            <a:pPr eaLnBrk="1" hangingPunct="1"/>
            <a:r>
              <a:rPr lang="en-US" altLang="zh-CN" sz="2000" dirty="0"/>
              <a:t>  </a:t>
            </a:r>
            <a:r>
              <a:rPr lang="zh-CN" altLang="en-US" sz="2000" dirty="0"/>
              <a:t>单个文本段落</a:t>
            </a:r>
          </a:p>
        </p:txBody>
      </p:sp>
    </p:spTree>
    <p:extLst>
      <p:ext uri="{BB962C8B-B14F-4D97-AF65-F5344CB8AC3E}">
        <p14:creationId xmlns:p14="http://schemas.microsoft.com/office/powerpoint/2010/main" val="2574353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a:t>Range</a:t>
            </a:r>
            <a:r>
              <a:rPr lang="zh-CN" altLang="en-US" sz="3200" dirty="0"/>
              <a:t>对象</a:t>
            </a:r>
          </a:p>
        </p:txBody>
      </p:sp>
      <p:sp>
        <p:nvSpPr>
          <p:cNvPr id="15364" name="Rectangle 3"/>
          <p:cNvSpPr>
            <a:spLocks noGrp="1" noChangeArrowheads="1"/>
          </p:cNvSpPr>
          <p:nvPr>
            <p:ph type="body" idx="4294967295"/>
          </p:nvPr>
        </p:nvSpPr>
        <p:spPr>
          <a:xfrm>
            <a:off x="2015382" y="2541435"/>
            <a:ext cx="8882063" cy="3421062"/>
          </a:xfrm>
        </p:spPr>
        <p:txBody>
          <a:bodyPr>
            <a:normAutofit/>
          </a:bodyPr>
          <a:lstStyle/>
          <a:p>
            <a:pPr eaLnBrk="1" hangingPunct="1">
              <a:buFont typeface="Wingdings" panose="05000000000000000000" pitchFamily="2" charset="2"/>
              <a:buChar char="p"/>
            </a:pPr>
            <a:r>
              <a:rPr lang="en-US" altLang="zh-CN" sz="2000" dirty="0"/>
              <a:t>  </a:t>
            </a:r>
            <a:r>
              <a:rPr lang="zh-CN" altLang="en-US" sz="2000" dirty="0"/>
              <a:t>文档中的一个连续的区域，由一个起始字符位置和一个结束字符位置定义</a:t>
            </a:r>
            <a:endParaRPr lang="en-US" altLang="zh-CN" sz="2000" dirty="0"/>
          </a:p>
          <a:p>
            <a:pPr eaLnBrk="1" hangingPunct="1">
              <a:buFont typeface="Wingdings" panose="05000000000000000000" pitchFamily="2" charset="2"/>
              <a:buChar char="p"/>
            </a:pPr>
            <a:r>
              <a:rPr lang="zh-CN" altLang="en-US" sz="2000" dirty="0"/>
              <a:t>  通过</a:t>
            </a:r>
            <a:r>
              <a:rPr lang="en-US" altLang="zh-CN" sz="2000" dirty="0"/>
              <a:t>Range</a:t>
            </a:r>
            <a:r>
              <a:rPr lang="zh-CN" altLang="en-US" sz="2000" dirty="0"/>
              <a:t>对象设置段落格式</a:t>
            </a:r>
          </a:p>
        </p:txBody>
      </p:sp>
    </p:spTree>
    <p:extLst>
      <p:ext uri="{BB962C8B-B14F-4D97-AF65-F5344CB8AC3E}">
        <p14:creationId xmlns:p14="http://schemas.microsoft.com/office/powerpoint/2010/main" val="2979933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a:t>Section</a:t>
            </a:r>
            <a:r>
              <a:rPr lang="zh-CN" altLang="en-US" sz="3200" dirty="0"/>
              <a:t>对象</a:t>
            </a:r>
          </a:p>
        </p:txBody>
      </p:sp>
      <p:sp>
        <p:nvSpPr>
          <p:cNvPr id="15364" name="Rectangle 3"/>
          <p:cNvSpPr>
            <a:spLocks noGrp="1" noChangeArrowheads="1"/>
          </p:cNvSpPr>
          <p:nvPr>
            <p:ph type="body" idx="4294967295"/>
          </p:nvPr>
        </p:nvSpPr>
        <p:spPr>
          <a:xfrm>
            <a:off x="1606163" y="2811573"/>
            <a:ext cx="9231921" cy="2522537"/>
          </a:xfrm>
        </p:spPr>
        <p:txBody>
          <a:bodyPr>
            <a:normAutofit/>
          </a:bodyPr>
          <a:lstStyle/>
          <a:p>
            <a:pPr eaLnBrk="1" hangingPunct="1">
              <a:buFont typeface="Wingdings" panose="05000000000000000000" pitchFamily="2" charset="2"/>
              <a:buChar char="p"/>
            </a:pPr>
            <a:r>
              <a:rPr lang="en-US" altLang="zh-CN" sz="2000" dirty="0"/>
              <a:t>  section</a:t>
            </a:r>
            <a:r>
              <a:rPr lang="zh-CN" altLang="en-US" sz="2000" dirty="0"/>
              <a:t>指节，它将</a:t>
            </a:r>
            <a:r>
              <a:rPr lang="en-US" altLang="zh-CN" sz="2000" dirty="0"/>
              <a:t>word</a:t>
            </a:r>
            <a:r>
              <a:rPr lang="zh-CN" altLang="en-US" sz="2000" dirty="0"/>
              <a:t>文档划分为不同的部分，每部分可以有其独立的页眉、页脚，页码，页面设置（纸张大小）</a:t>
            </a:r>
            <a:endParaRPr lang="en-US" altLang="zh-CN" sz="2000" dirty="0"/>
          </a:p>
          <a:p>
            <a:pPr eaLnBrk="1" hangingPunct="1">
              <a:buFont typeface="Wingdings" panose="05000000000000000000" pitchFamily="2" charset="2"/>
              <a:buChar char="p"/>
            </a:pPr>
            <a:r>
              <a:rPr lang="en-US" altLang="zh-CN" sz="2000" dirty="0"/>
              <a:t>  </a:t>
            </a:r>
            <a:r>
              <a:rPr lang="zh-CN" altLang="en-US" sz="2000" dirty="0"/>
              <a:t>节对象是不可视对象，打印时不会显示</a:t>
            </a:r>
          </a:p>
        </p:txBody>
      </p:sp>
    </p:spTree>
    <p:extLst>
      <p:ext uri="{BB962C8B-B14F-4D97-AF65-F5344CB8AC3E}">
        <p14:creationId xmlns:p14="http://schemas.microsoft.com/office/powerpoint/2010/main" val="2126475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a:t>Bookmark</a:t>
            </a:r>
            <a:r>
              <a:rPr lang="zh-CN" altLang="en-US" sz="3200" dirty="0"/>
              <a:t>对象</a:t>
            </a:r>
          </a:p>
        </p:txBody>
      </p:sp>
      <p:sp>
        <p:nvSpPr>
          <p:cNvPr id="16388" name="Rectangle 3"/>
          <p:cNvSpPr>
            <a:spLocks noGrp="1" noChangeArrowheads="1"/>
          </p:cNvSpPr>
          <p:nvPr>
            <p:ph type="body" idx="4294967295"/>
          </p:nvPr>
        </p:nvSpPr>
        <p:spPr>
          <a:xfrm>
            <a:off x="2110180" y="1970293"/>
            <a:ext cx="8255000" cy="4321175"/>
          </a:xfrm>
        </p:spPr>
        <p:txBody>
          <a:bodyPr/>
          <a:lstStyle/>
          <a:p>
            <a:pPr eaLnBrk="1" hangingPunct="1">
              <a:lnSpc>
                <a:spcPct val="80000"/>
              </a:lnSpc>
              <a:buFont typeface="Wingdings" panose="05000000000000000000" pitchFamily="2" charset="2"/>
              <a:buChar char="p"/>
            </a:pPr>
            <a:r>
              <a:rPr lang="zh-CN" altLang="en-US" sz="2000" dirty="0"/>
              <a:t>  书签用于在文档中标记一个位置，或者用作文档中的文本容器</a:t>
            </a:r>
            <a:endParaRPr lang="en-US" altLang="zh-CN" sz="2000" dirty="0"/>
          </a:p>
          <a:p>
            <a:pPr eaLnBrk="1" hangingPunct="1">
              <a:lnSpc>
                <a:spcPct val="80000"/>
              </a:lnSpc>
              <a:buFont typeface="Wingdings" panose="05000000000000000000" pitchFamily="2" charset="2"/>
              <a:buChar char="p"/>
            </a:pPr>
            <a:r>
              <a:rPr lang="en-US" altLang="zh-CN" sz="2000" dirty="0"/>
              <a:t>  </a:t>
            </a:r>
            <a:r>
              <a:rPr lang="en-US" altLang="zh-CN" sz="2000" dirty="0" err="1"/>
              <a:t>Microsoft.Office.Interop.Word.Bookmark</a:t>
            </a:r>
            <a:r>
              <a:rPr lang="en-US" altLang="zh-CN" sz="2000" dirty="0"/>
              <a:t> </a:t>
            </a:r>
            <a:r>
              <a:rPr lang="zh-CN" altLang="en-US" sz="2000" dirty="0"/>
              <a:t>对象可以小到只有一个插入点，也可以大到整篇文档</a:t>
            </a:r>
          </a:p>
          <a:p>
            <a:pPr eaLnBrk="1" hangingPunct="1">
              <a:lnSpc>
                <a:spcPct val="80000"/>
              </a:lnSpc>
              <a:buFont typeface="Wingdings" panose="05000000000000000000" pitchFamily="2" charset="2"/>
              <a:buChar char="p"/>
            </a:pPr>
            <a:r>
              <a:rPr lang="zh-CN" altLang="en-US" sz="2000" dirty="0"/>
              <a:t>  可以在设计时命名书签</a:t>
            </a:r>
          </a:p>
          <a:p>
            <a:pPr eaLnBrk="1" hangingPunct="1">
              <a:lnSpc>
                <a:spcPct val="80000"/>
              </a:lnSpc>
              <a:buFont typeface="Wingdings" panose="05000000000000000000" pitchFamily="2" charset="2"/>
              <a:buChar char="p"/>
            </a:pPr>
            <a:r>
              <a:rPr lang="en-US" altLang="zh-CN" sz="2000" dirty="0"/>
              <a:t>  Bookmark </a:t>
            </a:r>
            <a:r>
              <a:rPr lang="zh-CN" altLang="en-US" sz="2000" dirty="0"/>
              <a:t>对象随文档一起保存，因此当代码停止运行或文档关闭时，它不会被删除</a:t>
            </a:r>
          </a:p>
          <a:p>
            <a:pPr eaLnBrk="1" hangingPunct="1">
              <a:lnSpc>
                <a:spcPct val="80000"/>
              </a:lnSpc>
              <a:buFont typeface="Wingdings" panose="05000000000000000000" pitchFamily="2" charset="2"/>
              <a:buChar char="p"/>
            </a:pPr>
            <a:r>
              <a:rPr lang="zh-CN" altLang="en-US" sz="2000" dirty="0"/>
              <a:t>  书签编辑时可以隐藏或可见，只要将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a:t>False</a:t>
            </a:r>
            <a:endParaRPr lang="zh-CN" altLang="en-US" sz="2000" dirty="0"/>
          </a:p>
        </p:txBody>
      </p:sp>
    </p:spTree>
    <p:extLst>
      <p:ext uri="{BB962C8B-B14F-4D97-AF65-F5344CB8AC3E}">
        <p14:creationId xmlns:p14="http://schemas.microsoft.com/office/powerpoint/2010/main" val="3080290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a:t>COM</a:t>
            </a:r>
            <a:r>
              <a:rPr lang="zh-CN" altLang="en-US" sz="3200" dirty="0"/>
              <a:t>操作</a:t>
            </a:r>
            <a:r>
              <a:rPr lang="en-US" altLang="zh-CN" sz="3200" dirty="0"/>
              <a:t>Word</a:t>
            </a:r>
            <a:r>
              <a:rPr lang="zh-CN" altLang="en-US" sz="3200" dirty="0"/>
              <a:t>流程与实例 </a:t>
            </a:r>
          </a:p>
        </p:txBody>
      </p:sp>
      <p:sp>
        <p:nvSpPr>
          <p:cNvPr id="17412" name="Rectangle 6"/>
          <p:cNvSpPr>
            <a:spLocks noGrp="1" noChangeArrowheads="1"/>
          </p:cNvSpPr>
          <p:nvPr>
            <p:ph type="body" idx="4294967295"/>
          </p:nvPr>
        </p:nvSpPr>
        <p:spPr>
          <a:xfrm>
            <a:off x="2035534" y="1965257"/>
            <a:ext cx="9470003" cy="3881437"/>
          </a:xfrm>
        </p:spPr>
        <p:txBody>
          <a:bodyPr>
            <a:normAutofit/>
          </a:bodyPr>
          <a:lstStyle/>
          <a:p>
            <a:pPr eaLnBrk="1" hangingPunct="1">
              <a:buFont typeface="Wingdings" panose="05000000000000000000" pitchFamily="2" charset="2"/>
              <a:buChar char="p"/>
            </a:pPr>
            <a:r>
              <a:rPr lang="zh-CN" altLang="en-US" sz="2800" dirty="0"/>
              <a:t>  安装</a:t>
            </a:r>
            <a:r>
              <a:rPr lang="en-US" altLang="zh-CN" sz="2800" dirty="0"/>
              <a:t>office</a:t>
            </a:r>
            <a:r>
              <a:rPr lang="zh-CN" altLang="en-US" sz="2800" dirty="0"/>
              <a:t>产品</a:t>
            </a:r>
          </a:p>
          <a:p>
            <a:pPr>
              <a:buFont typeface="Wingdings" panose="05000000000000000000" pitchFamily="2" charset="2"/>
              <a:buChar char="p"/>
            </a:pPr>
            <a:r>
              <a:rPr lang="zh-CN" altLang="en-US" sz="2800" dirty="0"/>
              <a:t>  用户程序中添加引用：</a:t>
            </a:r>
            <a:r>
              <a:rPr lang="en-US" altLang="zh-CN" sz="2800" dirty="0"/>
              <a:t>COM</a:t>
            </a:r>
            <a:r>
              <a:rPr lang="zh-CN" altLang="en-US" sz="2800" dirty="0"/>
              <a:t>对象库</a:t>
            </a:r>
          </a:p>
          <a:p>
            <a:pPr>
              <a:buFont typeface="Wingdings" panose="05000000000000000000" pitchFamily="2" charset="2"/>
              <a:buChar char="p"/>
            </a:pPr>
            <a:r>
              <a:rPr lang="en-US" altLang="zh-CN" sz="3000" dirty="0"/>
              <a:t>  using </a:t>
            </a:r>
            <a:r>
              <a:rPr lang="en-US" altLang="zh-CN" sz="3000" dirty="0" err="1"/>
              <a:t>MsWord</a:t>
            </a:r>
            <a:r>
              <a:rPr lang="en-US" altLang="zh-CN" sz="3000" dirty="0"/>
              <a:t> = </a:t>
            </a:r>
            <a:r>
              <a:rPr lang="en-US" altLang="zh-CN" sz="3000" dirty="0" err="1"/>
              <a:t>Microsoft.Office.Interop.Word</a:t>
            </a:r>
            <a:r>
              <a:rPr lang="en-US" altLang="zh-CN" sz="3000" dirty="0"/>
              <a:t>;</a:t>
            </a:r>
          </a:p>
          <a:p>
            <a:pPr eaLnBrk="1" hangingPunct="1">
              <a:buFont typeface="Wingdings" panose="05000000000000000000" pitchFamily="2" charset="2"/>
              <a:buChar char="p"/>
            </a:pPr>
            <a:r>
              <a:rPr lang="zh-CN" altLang="en-US" sz="2800" dirty="0"/>
              <a:t>  程序中使用</a:t>
            </a:r>
            <a:r>
              <a:rPr lang="en-US" altLang="zh-CN" sz="2800" dirty="0"/>
              <a:t>COM</a:t>
            </a:r>
            <a:r>
              <a:rPr lang="zh-CN" altLang="en-US" sz="2800" dirty="0"/>
              <a:t>对象操作（</a:t>
            </a:r>
            <a:r>
              <a:rPr lang="en-US" altLang="zh-CN" sz="2800" dirty="0"/>
              <a:t> word </a:t>
            </a:r>
            <a:r>
              <a:rPr lang="zh-CN" altLang="en-US" sz="2800" dirty="0"/>
              <a:t>数据）</a:t>
            </a:r>
            <a:endParaRPr lang="en-US" altLang="zh-CN" sz="2800" dirty="0"/>
          </a:p>
          <a:p>
            <a:pPr eaLnBrk="1" hangingPunct="1">
              <a:buFont typeface="Wingdings" panose="05000000000000000000" pitchFamily="2" charset="2"/>
              <a:buChar char="p"/>
            </a:pPr>
            <a:r>
              <a:rPr lang="zh-CN" altLang="en-US" sz="2800" dirty="0"/>
              <a:t>  关闭</a:t>
            </a:r>
            <a:r>
              <a:rPr lang="en-US" altLang="zh-CN" sz="2800" dirty="0"/>
              <a:t>COM</a:t>
            </a:r>
            <a:r>
              <a:rPr lang="zh-CN" altLang="en-US" sz="2800" dirty="0"/>
              <a:t>组件</a:t>
            </a:r>
          </a:p>
        </p:txBody>
      </p:sp>
    </p:spTree>
    <p:extLst>
      <p:ext uri="{BB962C8B-B14F-4D97-AF65-F5344CB8AC3E}">
        <p14:creationId xmlns:p14="http://schemas.microsoft.com/office/powerpoint/2010/main" val="2163082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a:t>安装</a:t>
            </a:r>
            <a:r>
              <a:rPr lang="en-US" altLang="zh-CN"/>
              <a:t>office</a:t>
            </a:r>
            <a:r>
              <a:rPr lang="zh-CN" altLang="en-US"/>
              <a:t>产品</a:t>
            </a:r>
          </a:p>
        </p:txBody>
      </p:sp>
    </p:spTree>
    <p:extLst>
      <p:ext uri="{BB962C8B-B14F-4D97-AF65-F5344CB8AC3E}">
        <p14:creationId xmlns:p14="http://schemas.microsoft.com/office/powerpoint/2010/main" val="1658228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3745506" y="1039578"/>
            <a:ext cx="3776428" cy="720725"/>
          </a:xfrm>
        </p:spPr>
        <p:txBody>
          <a:bodyPr/>
          <a:lstStyle/>
          <a:p>
            <a:pPr eaLnBrk="1" hangingPunct="1"/>
            <a:r>
              <a:rPr lang="en-US" altLang="zh-CN" dirty="0"/>
              <a:t>COM</a:t>
            </a:r>
            <a:r>
              <a:rPr lang="zh-CN" altLang="en-US" dirty="0"/>
              <a:t>简介</a:t>
            </a:r>
          </a:p>
        </p:txBody>
      </p:sp>
      <p:sp>
        <p:nvSpPr>
          <p:cNvPr id="6148" name="Rectangle 3"/>
          <p:cNvSpPr>
            <a:spLocks noGrp="1" noChangeArrowheads="1"/>
          </p:cNvSpPr>
          <p:nvPr>
            <p:ph type="body" idx="4294967295"/>
          </p:nvPr>
        </p:nvSpPr>
        <p:spPr>
          <a:xfrm>
            <a:off x="1049572" y="2146852"/>
            <a:ext cx="9611692" cy="2846567"/>
          </a:xfrm>
        </p:spPr>
        <p:txBody>
          <a:bodyPr>
            <a:normAutofit/>
          </a:bodyPr>
          <a:lstStyle/>
          <a:p>
            <a:pPr>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是组件对象模型（</a:t>
            </a:r>
            <a:r>
              <a:rPr lang="en-US" altLang="zh-CN" sz="2800" dirty="0">
                <a:solidFill>
                  <a:srgbClr val="002060"/>
                </a:solidFill>
              </a:rPr>
              <a:t>Component Object Model </a:t>
            </a:r>
            <a:r>
              <a:rPr lang="zh-CN" altLang="en-US" sz="2800" dirty="0">
                <a:solidFill>
                  <a:srgbClr val="002060"/>
                </a:solidFill>
              </a:rPr>
              <a:t>）</a:t>
            </a:r>
          </a:p>
          <a:p>
            <a:pPr eaLnBrk="1" hangingPunct="1">
              <a:buFont typeface="Wingdings" panose="05000000000000000000" pitchFamily="2" charset="2"/>
              <a:buChar char="p"/>
            </a:pPr>
            <a:r>
              <a:rPr lang="zh-CN" altLang="en-US" sz="2800" dirty="0">
                <a:solidFill>
                  <a:srgbClr val="002060"/>
                </a:solidFill>
              </a:rPr>
              <a:t>   遵循</a:t>
            </a:r>
            <a:r>
              <a:rPr lang="en-US" altLang="zh-CN" sz="2800" dirty="0">
                <a:solidFill>
                  <a:srgbClr val="002060"/>
                </a:solidFill>
              </a:rPr>
              <a:t>COM</a:t>
            </a:r>
            <a:r>
              <a:rPr lang="zh-CN" altLang="en-US" sz="2800" dirty="0">
                <a:solidFill>
                  <a:srgbClr val="002060"/>
                </a:solidFill>
              </a:rPr>
              <a:t>规范</a:t>
            </a:r>
          </a:p>
          <a:p>
            <a:pPr eaLnBrk="1" hangingPunct="1">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组件隐藏（封装）其内部实现细节</a:t>
            </a:r>
            <a:endParaRPr lang="en-US" altLang="zh-CN" sz="2800" dirty="0">
              <a:solidFill>
                <a:srgbClr val="002060"/>
              </a:solidFill>
            </a:endParaRPr>
          </a:p>
          <a:p>
            <a:pPr>
              <a:buFont typeface="Wingdings" panose="05000000000000000000" pitchFamily="2" charset="2"/>
              <a:buChar char="p"/>
            </a:pPr>
            <a:r>
              <a:rPr lang="en-US" altLang="zh-CN" sz="2800" dirty="0"/>
              <a:t>   COM</a:t>
            </a:r>
            <a:r>
              <a:rPr lang="zh-CN" altLang="en-US" sz="2800" dirty="0"/>
              <a:t>提供接口调用</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在运行时刻同其他组件连接起来构成应用程序</a:t>
            </a:r>
            <a:r>
              <a:rPr lang="en-US" altLang="zh-CN" sz="2800" dirty="0">
                <a:solidFill>
                  <a:srgbClr val="002060"/>
                </a:solidFill>
              </a:rPr>
              <a:t>  </a:t>
            </a:r>
            <a:r>
              <a:rPr lang="zh-CN" altLang="en-US" sz="2800" dirty="0">
                <a:solidFill>
                  <a:srgbClr val="002060"/>
                </a:solidFill>
              </a:rPr>
              <a:t> </a:t>
            </a:r>
          </a:p>
        </p:txBody>
      </p:sp>
    </p:spTree>
    <p:extLst>
      <p:ext uri="{BB962C8B-B14F-4D97-AF65-F5344CB8AC3E}">
        <p14:creationId xmlns:p14="http://schemas.microsoft.com/office/powerpoint/2010/main" val="371354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450" y="1512951"/>
            <a:ext cx="7448550" cy="5153025"/>
          </a:xfrm>
          <a:prstGeom prst="rect">
            <a:avLst/>
          </a:prstGeom>
        </p:spPr>
      </p:pic>
      <p:sp>
        <p:nvSpPr>
          <p:cNvPr id="5" name="文本框 4"/>
          <p:cNvSpPr txBox="1"/>
          <p:nvPr/>
        </p:nvSpPr>
        <p:spPr>
          <a:xfrm>
            <a:off x="0" y="5666105"/>
            <a:ext cx="5320862" cy="646331"/>
          </a:xfrm>
          <a:prstGeom prst="rect">
            <a:avLst/>
          </a:prstGeom>
          <a:noFill/>
        </p:spPr>
        <p:txBody>
          <a:bodyPr wrap="squar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作业：添加引用的详细操作流程？</a:t>
            </a:r>
            <a:endParaRPr lang="en-US" altLang="zh-CN" sz="1800" dirty="0">
              <a:solidFill>
                <a:srgbClr val="FF0000"/>
              </a:solidFill>
              <a:latin typeface="微软雅黑" panose="020B0503020204020204" pitchFamily="34" charset="-122"/>
              <a:ea typeface="微软雅黑" panose="020B0503020204020204" pitchFamily="34" charset="-122"/>
            </a:endParaRPr>
          </a:p>
          <a:p>
            <a:r>
              <a:rPr lang="zh-CN" altLang="en-US" sz="1800" dirty="0">
                <a:solidFill>
                  <a:srgbClr val="FF0000"/>
                </a:solidFill>
                <a:latin typeface="微软雅黑" panose="020B0503020204020204" pitchFamily="34" charset="-122"/>
                <a:ea typeface="微软雅黑" panose="020B0503020204020204" pitchFamily="34" charset="-122"/>
              </a:rPr>
              <a:t>优化这个教学幻灯片，上传到</a:t>
            </a:r>
            <a:r>
              <a:rPr lang="en-US" altLang="zh-CN" sz="1800" dirty="0" err="1">
                <a:solidFill>
                  <a:srgbClr val="FF0000"/>
                </a:solidFill>
                <a:latin typeface="微软雅黑" panose="020B0503020204020204" pitchFamily="34" charset="-122"/>
                <a:ea typeface="微软雅黑" panose="020B0503020204020204" pitchFamily="34" charset="-122"/>
              </a:rPr>
              <a:t>github</a:t>
            </a:r>
            <a:r>
              <a:rPr lang="zh-CN" altLang="en-US" sz="1800" dirty="0">
                <a:solidFill>
                  <a:srgbClr val="FF0000"/>
                </a:solidFill>
                <a:latin typeface="微软雅黑" panose="020B0503020204020204" pitchFamily="34" charset="-122"/>
                <a:ea typeface="微软雅黑" panose="020B0503020204020204" pitchFamily="34" charset="-122"/>
              </a:rPr>
              <a:t>，邮件通知我</a:t>
            </a:r>
          </a:p>
        </p:txBody>
      </p:sp>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sp>
        <p:nvSpPr>
          <p:cNvPr id="5" name="文本框 4"/>
          <p:cNvSpPr txBox="1"/>
          <p:nvPr/>
        </p:nvSpPr>
        <p:spPr>
          <a:xfrm>
            <a:off x="3814524" y="1125772"/>
            <a:ext cx="5320862" cy="369332"/>
          </a:xfrm>
          <a:prstGeom prst="rect">
            <a:avLst/>
          </a:prstGeom>
          <a:noFill/>
        </p:spPr>
        <p:txBody>
          <a:bodyPr wrap="square" rtlCol="0">
            <a:spAutoFit/>
          </a:bodyPr>
          <a:lstStyle/>
          <a:p>
            <a:r>
              <a:rPr lang="en-US" altLang="zh-CN" sz="1800" dirty="0">
                <a:solidFill>
                  <a:srgbClr val="FF0000"/>
                </a:solidFill>
                <a:latin typeface="微软雅黑" panose="020B0503020204020204" pitchFamily="34" charset="-122"/>
                <a:ea typeface="微软雅黑" panose="020B0503020204020204" pitchFamily="34" charset="-122"/>
              </a:rPr>
              <a:t>Step 1 </a:t>
            </a:r>
            <a:r>
              <a:rPr lang="zh-CN" altLang="en-US" sz="1800" dirty="0">
                <a:solidFill>
                  <a:srgbClr val="FF0000"/>
                </a:solidFill>
                <a:latin typeface="微软雅黑" panose="020B0503020204020204" pitchFamily="34" charset="-122"/>
                <a:ea typeface="微软雅黑" panose="020B0503020204020204" pitchFamily="34" charset="-122"/>
              </a:rPr>
              <a:t>右键点击引用选择添加引用</a:t>
            </a:r>
          </a:p>
        </p:txBody>
      </p:sp>
      <p:pic>
        <p:nvPicPr>
          <p:cNvPr id="4" name="图片 3">
            <a:extLst>
              <a:ext uri="{FF2B5EF4-FFF2-40B4-BE49-F238E27FC236}">
                <a16:creationId xmlns:a16="http://schemas.microsoft.com/office/drawing/2014/main" id="{D966B4E5-E0B7-4388-BCD4-4D7AC710F83F}"/>
              </a:ext>
            </a:extLst>
          </p:cNvPr>
          <p:cNvPicPr>
            <a:picLocks noChangeAspect="1"/>
          </p:cNvPicPr>
          <p:nvPr/>
        </p:nvPicPr>
        <p:blipFill>
          <a:blip r:embed="rId2"/>
          <a:stretch>
            <a:fillRect/>
          </a:stretch>
        </p:blipFill>
        <p:spPr>
          <a:xfrm>
            <a:off x="110286" y="2005505"/>
            <a:ext cx="11971428" cy="5095238"/>
          </a:xfrm>
          <a:prstGeom prst="rect">
            <a:avLst/>
          </a:prstGeom>
        </p:spPr>
      </p:pic>
    </p:spTree>
    <p:extLst>
      <p:ext uri="{BB962C8B-B14F-4D97-AF65-F5344CB8AC3E}">
        <p14:creationId xmlns:p14="http://schemas.microsoft.com/office/powerpoint/2010/main" val="4121772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4" name="图片 3">
            <a:extLst>
              <a:ext uri="{FF2B5EF4-FFF2-40B4-BE49-F238E27FC236}">
                <a16:creationId xmlns:a16="http://schemas.microsoft.com/office/drawing/2014/main" id="{83600DF0-AF30-4696-9728-B5351756E718}"/>
              </a:ext>
            </a:extLst>
          </p:cNvPr>
          <p:cNvPicPr>
            <a:picLocks noChangeAspect="1"/>
          </p:cNvPicPr>
          <p:nvPr/>
        </p:nvPicPr>
        <p:blipFill>
          <a:blip r:embed="rId2"/>
          <a:stretch>
            <a:fillRect/>
          </a:stretch>
        </p:blipFill>
        <p:spPr>
          <a:xfrm>
            <a:off x="1688923" y="2006489"/>
            <a:ext cx="7991974" cy="4851511"/>
          </a:xfrm>
          <a:prstGeom prst="rect">
            <a:avLst/>
          </a:prstGeom>
        </p:spPr>
      </p:pic>
      <p:sp>
        <p:nvSpPr>
          <p:cNvPr id="7" name="文本框 6">
            <a:extLst>
              <a:ext uri="{FF2B5EF4-FFF2-40B4-BE49-F238E27FC236}">
                <a16:creationId xmlns:a16="http://schemas.microsoft.com/office/drawing/2014/main" id="{1081BAF6-036C-4AC8-9EEE-50AA9334DE08}"/>
              </a:ext>
            </a:extLst>
          </p:cNvPr>
          <p:cNvSpPr txBox="1"/>
          <p:nvPr/>
        </p:nvSpPr>
        <p:spPr>
          <a:xfrm>
            <a:off x="3814524" y="1125772"/>
            <a:ext cx="5320862" cy="369332"/>
          </a:xfrm>
          <a:prstGeom prst="rect">
            <a:avLst/>
          </a:prstGeom>
          <a:noFill/>
        </p:spPr>
        <p:txBody>
          <a:bodyPr wrap="square" rtlCol="0">
            <a:spAutoFit/>
          </a:bodyPr>
          <a:lstStyle/>
          <a:p>
            <a:r>
              <a:rPr lang="en-US" altLang="zh-CN" sz="1800" dirty="0">
                <a:solidFill>
                  <a:srgbClr val="FF0000"/>
                </a:solidFill>
                <a:latin typeface="微软雅黑" panose="020B0503020204020204" pitchFamily="34" charset="-122"/>
                <a:ea typeface="微软雅黑" panose="020B0503020204020204" pitchFamily="34" charset="-122"/>
              </a:rPr>
              <a:t>Step 2 </a:t>
            </a:r>
            <a:r>
              <a:rPr lang="zh-CN" altLang="en-US" sz="1800" dirty="0">
                <a:solidFill>
                  <a:srgbClr val="FF0000"/>
                </a:solidFill>
                <a:latin typeface="微软雅黑" panose="020B0503020204020204" pitchFamily="34" charset="-122"/>
                <a:ea typeface="微软雅黑" panose="020B0503020204020204" pitchFamily="34" charset="-122"/>
              </a:rPr>
              <a:t>搜索</a:t>
            </a:r>
            <a:r>
              <a:rPr lang="en-US" altLang="zh-CN" sz="1800" dirty="0">
                <a:solidFill>
                  <a:srgbClr val="FF0000"/>
                </a:solidFill>
                <a:latin typeface="微软雅黑" panose="020B0503020204020204" pitchFamily="34" charset="-122"/>
                <a:ea typeface="微软雅黑" panose="020B0503020204020204" pitchFamily="34" charset="-122"/>
              </a:rPr>
              <a:t>word</a:t>
            </a:r>
            <a:r>
              <a:rPr lang="zh-CN" altLang="en-US" sz="1800" dirty="0">
                <a:solidFill>
                  <a:srgbClr val="FF0000"/>
                </a:solidFill>
                <a:latin typeface="微软雅黑" panose="020B0503020204020204" pitchFamily="34" charset="-122"/>
                <a:ea typeface="微软雅黑" panose="020B0503020204020204" pitchFamily="34" charset="-122"/>
              </a:rPr>
              <a:t>之后点击勾选之后确认</a:t>
            </a:r>
          </a:p>
        </p:txBody>
      </p:sp>
    </p:spTree>
    <p:extLst>
      <p:ext uri="{BB962C8B-B14F-4D97-AF65-F5344CB8AC3E}">
        <p14:creationId xmlns:p14="http://schemas.microsoft.com/office/powerpoint/2010/main" val="3112601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A6529B0-270A-4F50-B913-1AAE57036514}"/>
              </a:ext>
            </a:extLst>
          </p:cNvPr>
          <p:cNvPicPr>
            <a:picLocks noChangeAspect="1"/>
          </p:cNvPicPr>
          <p:nvPr/>
        </p:nvPicPr>
        <p:blipFill>
          <a:blip r:embed="rId2"/>
          <a:stretch>
            <a:fillRect/>
          </a:stretch>
        </p:blipFill>
        <p:spPr>
          <a:xfrm>
            <a:off x="4001549" y="868768"/>
            <a:ext cx="4899615" cy="5989232"/>
          </a:xfrm>
          <a:prstGeom prst="rect">
            <a:avLst/>
          </a:prstGeom>
        </p:spPr>
      </p:pic>
      <p:sp>
        <p:nvSpPr>
          <p:cNvPr id="5" name="文本框 4">
            <a:extLst>
              <a:ext uri="{FF2B5EF4-FFF2-40B4-BE49-F238E27FC236}">
                <a16:creationId xmlns:a16="http://schemas.microsoft.com/office/drawing/2014/main" id="{22D865F0-9FF0-4513-8A77-75FF9ED57409}"/>
              </a:ext>
            </a:extLst>
          </p:cNvPr>
          <p:cNvSpPr txBox="1"/>
          <p:nvPr/>
        </p:nvSpPr>
        <p:spPr>
          <a:xfrm>
            <a:off x="4334642" y="228150"/>
            <a:ext cx="5320862" cy="369332"/>
          </a:xfrm>
          <a:prstGeom prst="rect">
            <a:avLst/>
          </a:prstGeom>
          <a:noFill/>
        </p:spPr>
        <p:txBody>
          <a:bodyPr wrap="square" rtlCol="0">
            <a:spAutoFit/>
          </a:bodyPr>
          <a:lstStyle/>
          <a:p>
            <a:r>
              <a:rPr lang="en-US" altLang="zh-CN" sz="1800" dirty="0">
                <a:solidFill>
                  <a:srgbClr val="FF0000"/>
                </a:solidFill>
                <a:latin typeface="微软雅黑" panose="020B0503020204020204" pitchFamily="34" charset="-122"/>
                <a:ea typeface="微软雅黑" panose="020B0503020204020204" pitchFamily="34" charset="-122"/>
              </a:rPr>
              <a:t>Step3 </a:t>
            </a:r>
            <a:r>
              <a:rPr lang="zh-CN" altLang="en-US" sz="1800" dirty="0">
                <a:solidFill>
                  <a:srgbClr val="FF0000"/>
                </a:solidFill>
                <a:latin typeface="微软雅黑" panose="020B0503020204020204" pitchFamily="34" charset="-122"/>
                <a:ea typeface="微软雅黑" panose="020B0503020204020204" pitchFamily="34" charset="-122"/>
              </a:rPr>
              <a:t>成功添加引用</a:t>
            </a:r>
          </a:p>
        </p:txBody>
      </p:sp>
    </p:spTree>
    <p:extLst>
      <p:ext uri="{BB962C8B-B14F-4D97-AF65-F5344CB8AC3E}">
        <p14:creationId xmlns:p14="http://schemas.microsoft.com/office/powerpoint/2010/main" val="2729654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a:t>COM</a:t>
            </a:r>
            <a:r>
              <a:rPr lang="zh-CN" altLang="en-US" sz="3600" dirty="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a:t>程序添加</a:t>
            </a:r>
            <a:r>
              <a:rPr lang="en-US" altLang="zh-CN" dirty="0"/>
              <a:t>word</a:t>
            </a:r>
            <a:r>
              <a:rPr lang="zh-CN" altLang="en-US" dirty="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a:t>COM</a:t>
            </a:r>
            <a:r>
              <a:rPr lang="zh-CN" altLang="en-US" sz="3600" dirty="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接口方法在不同</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平台垃圾回收机制不处理</a:t>
            </a: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对象</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a:solidFill>
                  <a:srgbClr val="002060"/>
                </a:solidFill>
                <a:latin typeface="微软雅黑" panose="020B0503020204020204" pitchFamily="34" charset="-122"/>
                <a:ea typeface="微软雅黑" panose="020B0503020204020204" pitchFamily="34" charset="-122"/>
              </a:rPr>
            </a:br>
            <a:r>
              <a:rPr lang="en-US" altLang="en-US" sz="2400" dirty="0">
                <a:solidFill>
                  <a:srgbClr val="002060"/>
                </a:solidFill>
                <a:latin typeface="微软雅黑" panose="020B0503020204020204" pitchFamily="34" charset="-122"/>
                <a:ea typeface="微软雅黑" panose="020B0503020204020204" pitchFamily="34" charset="-122"/>
              </a:rPr>
              <a:t>object 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a:t>Word</a:t>
            </a:r>
            <a:r>
              <a:rPr lang="zh-CN" altLang="en-US" sz="3600" dirty="0"/>
              <a:t>对象操作方法</a:t>
            </a:r>
          </a:p>
        </p:txBody>
      </p:sp>
      <p:sp>
        <p:nvSpPr>
          <p:cNvPr id="23556" name="Rectangle 3"/>
          <p:cNvSpPr>
            <a:spLocks noGrp="1" noChangeArrowheads="1"/>
          </p:cNvSpPr>
          <p:nvPr>
            <p:ph type="body" idx="4294967295"/>
          </p:nvPr>
        </p:nvSpPr>
        <p:spPr>
          <a:xfrm>
            <a:off x="644055" y="1558443"/>
            <a:ext cx="3384550" cy="4589462"/>
          </a:xfrm>
        </p:spPr>
        <p:txBody>
          <a:bodyPr>
            <a:noAutofit/>
          </a:bodyPr>
          <a:lstStyle/>
          <a:p>
            <a:pPr eaLnBrk="1" hangingPunct="1"/>
            <a:r>
              <a:rPr lang="zh-CN" altLang="en-US" sz="3200" dirty="0"/>
              <a:t>创建文档</a:t>
            </a:r>
            <a:endParaRPr lang="en-US" altLang="zh-CN" sz="3200" dirty="0"/>
          </a:p>
          <a:p>
            <a:pPr eaLnBrk="1" hangingPunct="1"/>
            <a:r>
              <a:rPr lang="zh-CN" altLang="en-US" sz="3200" dirty="0"/>
              <a:t>保存文档</a:t>
            </a:r>
            <a:endParaRPr lang="en-US" altLang="zh-CN" sz="3200" dirty="0"/>
          </a:p>
          <a:p>
            <a:pPr eaLnBrk="1" hangingPunct="1"/>
            <a:r>
              <a:rPr lang="zh-CN" altLang="en-US" sz="3200" dirty="0"/>
              <a:t>打开文档</a:t>
            </a:r>
            <a:endParaRPr lang="en-US" altLang="zh-CN" sz="3200" dirty="0"/>
          </a:p>
          <a:p>
            <a:pPr eaLnBrk="1" hangingPunct="1"/>
            <a:r>
              <a:rPr lang="zh-CN" altLang="en-US" sz="3200" dirty="0"/>
              <a:t>设置标题</a:t>
            </a:r>
            <a:endParaRPr lang="en-US" altLang="zh-CN" sz="3200" dirty="0"/>
          </a:p>
          <a:p>
            <a:pPr eaLnBrk="1" hangingPunct="1"/>
            <a:r>
              <a:rPr lang="zh-CN" altLang="en-US" sz="3200" dirty="0"/>
              <a:t>设置文本格式</a:t>
            </a:r>
            <a:endParaRPr lang="en-US" altLang="zh-CN" sz="3200" dirty="0"/>
          </a:p>
          <a:p>
            <a:pPr eaLnBrk="1" hangingPunct="1"/>
            <a:r>
              <a:rPr lang="zh-CN" altLang="en-US" sz="3200" dirty="0"/>
              <a:t>插入表格</a:t>
            </a:r>
            <a:endParaRPr lang="en-US" altLang="zh-CN" sz="3200" dirty="0"/>
          </a:p>
          <a:p>
            <a:pPr eaLnBrk="1" hangingPunct="1"/>
            <a:r>
              <a:rPr lang="zh-CN" altLang="en-US" sz="3200" dirty="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设置标题格式</a:t>
            </a:r>
            <a:endParaRPr lang="en-US" altLang="zh-CN" sz="3200" dirty="0"/>
          </a:p>
          <a:p>
            <a:r>
              <a:rPr lang="zh-CN" altLang="en-US" sz="3200" dirty="0"/>
              <a:t>设置页码格式</a:t>
            </a:r>
            <a:endParaRPr lang="en-US" altLang="zh-CN" sz="3200" dirty="0"/>
          </a:p>
          <a:p>
            <a:r>
              <a:rPr lang="zh-CN" altLang="en-US" sz="3200" dirty="0"/>
              <a:t>表格单元格设置</a:t>
            </a:r>
            <a:endParaRPr lang="en-US" altLang="zh-CN" sz="3200" dirty="0"/>
          </a:p>
          <a:p>
            <a:endParaRPr lang="en-US" altLang="zh-CN" sz="3200" dirty="0"/>
          </a:p>
        </p:txBody>
      </p:sp>
    </p:spTree>
    <p:extLst>
      <p:ext uri="{BB962C8B-B14F-4D97-AF65-F5344CB8AC3E}">
        <p14:creationId xmlns:p14="http://schemas.microsoft.com/office/powerpoint/2010/main" val="2118859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a:t>word</a:t>
            </a:r>
            <a:r>
              <a:rPr lang="zh-CN" altLang="en-US" sz="3600" dirty="0"/>
              <a:t>任务</a:t>
            </a:r>
            <a:r>
              <a:rPr lang="en-US" altLang="zh-CN" sz="3600" dirty="0"/>
              <a:t>-</a:t>
            </a:r>
            <a:r>
              <a:rPr lang="zh-CN" altLang="en-US" sz="3600" dirty="0"/>
              <a:t>新建文档</a:t>
            </a:r>
          </a:p>
        </p:txBody>
      </p:sp>
      <p:sp>
        <p:nvSpPr>
          <p:cNvPr id="24580" name="Rectangle 3"/>
          <p:cNvSpPr>
            <a:spLocks noGrp="1" noChangeArrowheads="1"/>
          </p:cNvSpPr>
          <p:nvPr>
            <p:ph type="body" idx="4294967295"/>
          </p:nvPr>
        </p:nvSpPr>
        <p:spPr>
          <a:xfrm>
            <a:off x="1435987" y="2529424"/>
            <a:ext cx="10643187" cy="1798637"/>
          </a:xfrm>
        </p:spPr>
        <p:txBody>
          <a:bodyPr>
            <a:normAutofit/>
          </a:bodyPr>
          <a:lstStyle/>
          <a:p>
            <a:pPr eaLnBrk="1" hangingPunct="1"/>
            <a:r>
              <a:rPr lang="en-US" altLang="zh-CN" sz="1800" dirty="0" err="1">
                <a:latin typeface="Consolas" panose="020B0609020204030204" pitchFamily="49" charset="0"/>
              </a:rPr>
              <a:t>Application.Documents.Add</a:t>
            </a:r>
            <a:r>
              <a:rPr lang="en-US" altLang="zh-CN" sz="1800" dirty="0">
                <a:latin typeface="Consolas" panose="020B0609020204030204" pitchFamily="49" charset="0"/>
              </a:rPr>
              <a:t>(ref missing, ref missing, ref missing, ref missing);</a:t>
            </a:r>
          </a:p>
          <a:p>
            <a:pPr eaLnBrk="1" hangingPunct="1"/>
            <a:r>
              <a:rPr lang="zh-CN" altLang="en-US" sz="1800" dirty="0">
                <a:latin typeface="Consolas" panose="020B0609020204030204" pitchFamily="49" charset="0"/>
              </a:rPr>
              <a:t>默认以</a:t>
            </a:r>
            <a:r>
              <a:rPr lang="en-US" altLang="zh-CN" sz="1800" dirty="0">
                <a:latin typeface="Consolas" panose="020B0609020204030204" pitchFamily="49" charset="0"/>
              </a:rPr>
              <a:t>Normal.dot </a:t>
            </a:r>
            <a:r>
              <a:rPr lang="zh-CN" altLang="en-US" sz="1800" dirty="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a:t>创建一个</a:t>
            </a:r>
            <a:r>
              <a:rPr lang="en-US" altLang="zh-CN" sz="3600" dirty="0"/>
              <a:t>word</a:t>
            </a:r>
            <a:r>
              <a:rPr lang="zh-CN" altLang="en-US" sz="3600" dirty="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a:solidFill>
                  <a:schemeClr val="bg1"/>
                </a:solidFill>
                <a:latin typeface="Consolas" panose="020B0609020204030204" pitchFamily="49" charset="0"/>
              </a:rPr>
              <a:t>MsWord.Application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a:t>
            </a:r>
            <a:r>
              <a:rPr lang="en-US" altLang="zh-CN" sz="1800" dirty="0">
                <a:solidFill>
                  <a:schemeClr val="bg1"/>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a:solidFill>
                  <a:schemeClr val="bg1"/>
                </a:solidFill>
                <a:latin typeface="Consolas" panose="020B0609020204030204" pitchFamily="49" charset="0"/>
              </a:rPr>
              <a:t>MsWord.Document</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815229"/>
            <a:ext cx="3784821" cy="720725"/>
          </a:xfrm>
        </p:spPr>
        <p:txBody>
          <a:bodyPr/>
          <a:lstStyle/>
          <a:p>
            <a:pPr eaLnBrk="1" hangingPunct="1"/>
            <a:r>
              <a:rPr lang="en-US" altLang="zh-CN" dirty="0"/>
              <a:t>COM</a:t>
            </a:r>
            <a:r>
              <a:rPr lang="zh-CN" altLang="en-US" dirty="0"/>
              <a:t>方法</a:t>
            </a:r>
          </a:p>
        </p:txBody>
      </p:sp>
      <p:sp>
        <p:nvSpPr>
          <p:cNvPr id="6148" name="Rectangle 3"/>
          <p:cNvSpPr>
            <a:spLocks noGrp="1" noChangeArrowheads="1"/>
          </p:cNvSpPr>
          <p:nvPr>
            <p:ph type="body" idx="4294967295"/>
          </p:nvPr>
        </p:nvSpPr>
        <p:spPr>
          <a:xfrm>
            <a:off x="1892410" y="1833567"/>
            <a:ext cx="8596313" cy="4429663"/>
          </a:xfrm>
        </p:spPr>
        <p:txBody>
          <a:bodyPr>
            <a:noAutofit/>
          </a:bodyPr>
          <a:lstStyle/>
          <a:p>
            <a:pPr>
              <a:buFont typeface="Wingdings" panose="05000000000000000000" pitchFamily="2" charset="2"/>
              <a:buChar char="p"/>
            </a:pPr>
            <a:r>
              <a:rPr lang="en-US" altLang="zh-CN" sz="2000" dirty="0"/>
              <a:t>   COM</a:t>
            </a:r>
            <a:r>
              <a:rPr lang="zh-CN" altLang="en-US" sz="2000" dirty="0"/>
              <a:t>是开发</a:t>
            </a:r>
            <a:r>
              <a:rPr lang="zh-CN" altLang="en-US" sz="2000" dirty="0">
                <a:hlinkClick r:id="rId3"/>
              </a:rPr>
              <a:t>软件组件</a:t>
            </a:r>
            <a:r>
              <a:rPr lang="zh-CN" altLang="en-US" sz="2000" dirty="0"/>
              <a:t>的一种方法</a:t>
            </a:r>
            <a:endParaRPr lang="en-US" altLang="zh-CN" sz="2000" dirty="0"/>
          </a:p>
          <a:p>
            <a:pPr lvl="1">
              <a:buFont typeface="Wingdings" panose="05000000000000000000" pitchFamily="2" charset="2"/>
              <a:buChar char="Ø"/>
            </a:pPr>
            <a:r>
              <a:rPr lang="zh-CN" altLang="en-US" sz="1600" dirty="0"/>
              <a:t> 组件是一些模块化的二进制可执行程序，为应用程序、操作系统或其它组件提供服务</a:t>
            </a:r>
            <a:endParaRPr lang="en-US" altLang="zh-CN" sz="1600" dirty="0"/>
          </a:p>
          <a:p>
            <a:pPr lvl="1">
              <a:buFont typeface="Wingdings" panose="05000000000000000000" pitchFamily="2" charset="2"/>
              <a:buChar char="Ø"/>
            </a:pPr>
            <a:r>
              <a:rPr lang="zh-CN" altLang="en-US" sz="1600" dirty="0"/>
              <a:t> 开发</a:t>
            </a:r>
            <a:r>
              <a:rPr lang="en-US" altLang="zh-CN" sz="1600" dirty="0"/>
              <a:t>COM</a:t>
            </a:r>
            <a:r>
              <a:rPr lang="zh-CN" altLang="en-US" sz="1600" dirty="0"/>
              <a:t>组件如同开发动态的、</a:t>
            </a:r>
            <a:r>
              <a:rPr lang="zh-CN" altLang="en-US" sz="1600" dirty="0">
                <a:hlinkClick r:id="rId4"/>
              </a:rPr>
              <a:t>面向对象</a:t>
            </a:r>
            <a:r>
              <a:rPr lang="zh-CN" altLang="en-US" sz="1600" dirty="0"/>
              <a:t>的</a:t>
            </a:r>
            <a:r>
              <a:rPr lang="en-US" altLang="zh-CN" sz="1600" dirty="0"/>
              <a:t>API</a:t>
            </a:r>
          </a:p>
          <a:p>
            <a:pPr lvl="1">
              <a:buFont typeface="Wingdings" panose="05000000000000000000" pitchFamily="2" charset="2"/>
              <a:buChar char="Ø"/>
            </a:pPr>
            <a:r>
              <a:rPr lang="en-US" altLang="zh-CN" sz="1600" dirty="0"/>
              <a:t> </a:t>
            </a:r>
            <a:r>
              <a:rPr lang="zh-CN" altLang="en-US" sz="1600" dirty="0"/>
              <a:t>多个</a:t>
            </a:r>
            <a:r>
              <a:rPr lang="en-US" altLang="zh-CN" sz="1600" dirty="0"/>
              <a:t>COM</a:t>
            </a:r>
            <a:r>
              <a:rPr lang="zh-CN" altLang="en-US" sz="1600" dirty="0"/>
              <a:t>对象可以连接起来形成应用程序或组件系统</a:t>
            </a:r>
            <a:endParaRPr lang="en-US" altLang="zh-CN" sz="1600" dirty="0"/>
          </a:p>
          <a:p>
            <a:pPr lvl="1">
              <a:buFont typeface="Wingdings" panose="05000000000000000000" pitchFamily="2" charset="2"/>
              <a:buChar char="Ø"/>
            </a:pPr>
            <a:r>
              <a:rPr lang="zh-CN" altLang="en-US" sz="1600" dirty="0"/>
              <a:t> 组件在运行时能够在不被重新链接或编译应用程序的情况下被卸下或替换</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Microsoft</a:t>
            </a:r>
            <a:r>
              <a:rPr lang="zh-CN" altLang="en-US" sz="2000" dirty="0"/>
              <a:t>的许多技术都是基于</a:t>
            </a:r>
            <a:r>
              <a:rPr lang="en-US" altLang="zh-CN" sz="2000" dirty="0"/>
              <a:t>COM</a:t>
            </a:r>
          </a:p>
          <a:p>
            <a:pPr lvl="1">
              <a:buFont typeface="Wingdings" panose="05000000000000000000" pitchFamily="2" charset="2"/>
              <a:buChar char="Ø"/>
            </a:pPr>
            <a:r>
              <a:rPr lang="en-US" altLang="zh-CN" sz="1600" dirty="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COM</a:t>
            </a:r>
            <a:r>
              <a:rPr lang="zh-CN" altLang="en-US" sz="2000" dirty="0"/>
              <a:t>所含的概念并不止是在</a:t>
            </a:r>
            <a:r>
              <a:rPr lang="en-US" altLang="zh-CN" sz="2000" dirty="0">
                <a:hlinkClick r:id="rId5"/>
              </a:rPr>
              <a:t>Microsoft Windows</a:t>
            </a:r>
            <a:r>
              <a:rPr lang="zh-CN" altLang="en-US" sz="2000" dirty="0"/>
              <a:t>操作系统下才有效</a:t>
            </a:r>
            <a:endParaRPr lang="en-US" altLang="zh-CN" sz="2000" dirty="0"/>
          </a:p>
          <a:p>
            <a:pPr lvl="1">
              <a:buFont typeface="Wingdings" panose="05000000000000000000" pitchFamily="2" charset="2"/>
              <a:buChar char="Ø"/>
            </a:pPr>
            <a:r>
              <a:rPr lang="en-US" altLang="zh-CN" sz="1600" dirty="0"/>
              <a:t> COM</a:t>
            </a:r>
            <a:r>
              <a:rPr lang="zh-CN" altLang="en-US" sz="1600" dirty="0"/>
              <a:t>并不是一个大的</a:t>
            </a:r>
            <a:r>
              <a:rPr lang="en-US" altLang="zh-CN" sz="1600" dirty="0"/>
              <a:t>API</a:t>
            </a:r>
            <a:r>
              <a:rPr lang="zh-CN" altLang="en-US" sz="1600" dirty="0"/>
              <a:t>，而是一种编程方法，如同</a:t>
            </a:r>
            <a:r>
              <a:rPr lang="zh-CN" altLang="en-US" sz="1600" dirty="0">
                <a:hlinkClick r:id="rId6"/>
              </a:rPr>
              <a:t>结构化编程</a:t>
            </a:r>
            <a:r>
              <a:rPr lang="zh-CN" altLang="en-US" sz="1600" dirty="0"/>
              <a:t>及面向对象编程方法</a:t>
            </a:r>
            <a:endParaRPr lang="en-US" altLang="zh-CN" sz="1600" dirty="0"/>
          </a:p>
          <a:p>
            <a:pPr lvl="1">
              <a:buFont typeface="Wingdings" panose="05000000000000000000" pitchFamily="2" charset="2"/>
              <a:buChar char="Ø"/>
            </a:pPr>
            <a:r>
              <a:rPr lang="zh-CN" altLang="en-US" sz="1600" dirty="0"/>
              <a:t> 在任何一种操作系统中，开发人员均可以遵循“</a:t>
            </a:r>
            <a:r>
              <a:rPr lang="en-US" altLang="zh-CN" sz="1600" dirty="0"/>
              <a:t>COM</a:t>
            </a:r>
            <a:r>
              <a:rPr lang="zh-CN" altLang="en-US" sz="1600" dirty="0"/>
              <a:t>方法”即组件的思想</a:t>
            </a:r>
          </a:p>
        </p:txBody>
      </p:sp>
      <p:sp>
        <p:nvSpPr>
          <p:cNvPr id="2" name="矩形 1"/>
          <p:cNvSpPr/>
          <p:nvPr/>
        </p:nvSpPr>
        <p:spPr>
          <a:xfrm>
            <a:off x="10488723" y="2124182"/>
            <a:ext cx="1475083"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p>
        </p:txBody>
      </p:sp>
      <p:sp>
        <p:nvSpPr>
          <p:cNvPr id="5" name="矩形 4"/>
          <p:cNvSpPr/>
          <p:nvPr/>
        </p:nvSpPr>
        <p:spPr>
          <a:xfrm>
            <a:off x="10488723" y="2424709"/>
            <a:ext cx="1374094"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725236"/>
            <a:ext cx="121058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p>
        </p:txBody>
      </p:sp>
      <p:sp>
        <p:nvSpPr>
          <p:cNvPr id="7" name="矩形 6"/>
          <p:cNvSpPr/>
          <p:nvPr/>
        </p:nvSpPr>
        <p:spPr>
          <a:xfrm>
            <a:off x="10488723" y="3025763"/>
            <a:ext cx="146706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p>
        </p:txBody>
      </p:sp>
    </p:spTree>
    <p:extLst>
      <p:ext uri="{BB962C8B-B14F-4D97-AF65-F5344CB8AC3E}">
        <p14:creationId xmlns:p14="http://schemas.microsoft.com/office/powerpoint/2010/main" val="3808568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p>
          <a:p>
            <a:pPr eaLnBrk="1" hangingPunct="1">
              <a:spcBef>
                <a:spcPct val="0"/>
              </a:spcBef>
              <a:buClrTx/>
              <a:buSzTx/>
              <a:buFontTx/>
              <a:buNone/>
            </a:pPr>
            <a:r>
              <a:rPr lang="en-US" altLang="zh-CN" sz="2000" dirty="0" err="1">
                <a:solidFill>
                  <a:schemeClr val="bg1"/>
                </a:solidFill>
                <a:latin typeface="Consolas" panose="020B0609020204030204" pitchFamily="49" charset="0"/>
              </a:rPr>
              <a:t>this.Application.Documents.get_Item</a:t>
            </a:r>
            <a:r>
              <a:rPr lang="en-US" altLang="zh-CN" sz="2000" dirty="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a:t>打开一个</a:t>
            </a:r>
            <a:r>
              <a:rPr lang="en-US" altLang="zh-CN"/>
              <a:t>word</a:t>
            </a:r>
            <a:r>
              <a:rPr lang="zh-CN" altLang="en-US"/>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a:t>在 </a:t>
            </a:r>
            <a:r>
              <a:rPr lang="en-US" altLang="zh-CN" sz="3600" dirty="0"/>
              <a:t>Word </a:t>
            </a:r>
            <a:r>
              <a:rPr lang="zh-CN" altLang="en-US" sz="3600" dirty="0"/>
              <a:t>文档中插入文本</a:t>
            </a:r>
          </a:p>
        </p:txBody>
      </p:sp>
      <p:sp>
        <p:nvSpPr>
          <p:cNvPr id="29700" name="Rectangle 3"/>
          <p:cNvSpPr>
            <a:spLocks noGrp="1" noChangeArrowheads="1"/>
          </p:cNvSpPr>
          <p:nvPr>
            <p:ph type="body" idx="4294967295"/>
          </p:nvPr>
        </p:nvSpPr>
        <p:spPr>
          <a:xfrm>
            <a:off x="2608981" y="2543849"/>
            <a:ext cx="8596313" cy="2513578"/>
          </a:xfrm>
        </p:spPr>
        <p:txBody>
          <a:bodyPr>
            <a:normAutofit/>
          </a:bodyPr>
          <a:lstStyle/>
          <a:p>
            <a:pPr eaLnBrk="1" hangingPunct="1">
              <a:buFont typeface="Wingdings" panose="05000000000000000000" pitchFamily="2" charset="2"/>
              <a:buChar char="p"/>
            </a:pPr>
            <a:r>
              <a:rPr lang="zh-CN" altLang="en-US" sz="3200" dirty="0"/>
              <a:t> 使用</a:t>
            </a:r>
            <a:r>
              <a:rPr lang="en-US" altLang="zh-CN" sz="3200" dirty="0"/>
              <a:t>Range</a:t>
            </a:r>
          </a:p>
          <a:p>
            <a:pPr eaLnBrk="1" hangingPunct="1">
              <a:buFont typeface="Wingdings" panose="05000000000000000000" pitchFamily="2" charset="2"/>
              <a:buChar char="p"/>
            </a:pPr>
            <a:r>
              <a:rPr lang="zh-CN" altLang="en-US" sz="3200" dirty="0"/>
              <a:t> 使用替换方法</a:t>
            </a:r>
          </a:p>
          <a:p>
            <a:pPr eaLnBrk="1" hangingPunct="1">
              <a:buFont typeface="Wingdings" panose="05000000000000000000" pitchFamily="2" charset="2"/>
              <a:buChar char="p"/>
            </a:pPr>
            <a:r>
              <a:rPr lang="zh-CN" altLang="en-US" sz="3200" dirty="0"/>
              <a:t> 使用</a:t>
            </a:r>
            <a:r>
              <a:rPr lang="en-US" altLang="zh-CN" sz="3200" dirty="0"/>
              <a:t>Selection</a:t>
            </a:r>
            <a:r>
              <a:rPr lang="zh-CN" altLang="en-US" sz="3200" dirty="0"/>
              <a:t>对象的</a:t>
            </a:r>
            <a:r>
              <a:rPr lang="en-US" altLang="zh-CN" sz="3200" dirty="0" err="1"/>
              <a:t>TypeText</a:t>
            </a:r>
            <a:r>
              <a:rPr lang="zh-CN" altLang="en-US" sz="3200" dirty="0"/>
              <a:t>方法</a:t>
            </a:r>
          </a:p>
        </p:txBody>
      </p:sp>
    </p:spTree>
    <p:extLst>
      <p:ext uri="{BB962C8B-B14F-4D97-AF65-F5344CB8AC3E}">
        <p14:creationId xmlns:p14="http://schemas.microsoft.com/office/powerpoint/2010/main" val="170333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a:t>word</a:t>
            </a:r>
            <a:r>
              <a:rPr lang="zh-CN" altLang="en-US" sz="3600" dirty="0"/>
              <a:t>任务</a:t>
            </a:r>
            <a:r>
              <a:rPr lang="en-US" altLang="zh-CN" sz="3600" dirty="0"/>
              <a:t>-</a:t>
            </a:r>
            <a:r>
              <a:rPr lang="zh-CN" altLang="en-US" sz="3600" dirty="0"/>
              <a:t>定义</a:t>
            </a:r>
            <a:r>
              <a:rPr lang="en-US" altLang="zh-CN" sz="3600" dirty="0"/>
              <a:t>Range</a:t>
            </a:r>
          </a:p>
        </p:txBody>
      </p:sp>
      <p:sp>
        <p:nvSpPr>
          <p:cNvPr id="30724" name="Rectangle 3"/>
          <p:cNvSpPr>
            <a:spLocks noGrp="1" noChangeArrowheads="1"/>
          </p:cNvSpPr>
          <p:nvPr>
            <p:ph type="body" idx="4294967295"/>
          </p:nvPr>
        </p:nvSpPr>
        <p:spPr>
          <a:xfrm>
            <a:off x="2521757" y="2611998"/>
            <a:ext cx="7134307" cy="1895994"/>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rng.Select</a:t>
            </a:r>
            <a:r>
              <a:rPr lang="en-US" altLang="zh-CN"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29488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a:t>在 Word </a:t>
            </a:r>
            <a:r>
              <a:rPr lang="en-US" altLang="en-US" sz="3600" dirty="0" err="1"/>
              <a:t>文档中插入文本</a:t>
            </a:r>
            <a:endParaRPr lang="zh-CN" altLang="en-US" sz="3600" dirty="0"/>
          </a:p>
        </p:txBody>
      </p:sp>
      <p:sp>
        <p:nvSpPr>
          <p:cNvPr id="31748" name="Rectangle 3"/>
          <p:cNvSpPr>
            <a:spLocks noGrp="1" noChangeArrowheads="1"/>
          </p:cNvSpPr>
          <p:nvPr>
            <p:ph type="body" idx="4294967295"/>
          </p:nvPr>
        </p:nvSpPr>
        <p:spPr>
          <a:xfrm>
            <a:off x="2597691" y="2696948"/>
            <a:ext cx="7281009" cy="1783612"/>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0;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rng.Text</a:t>
            </a:r>
            <a:r>
              <a:rPr lang="en-US" altLang="zh-CN" sz="2000" dirty="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Application.Selection.Find.Text</a:t>
            </a:r>
            <a:r>
              <a:rPr lang="en-US" altLang="zh-CN" sz="1800" dirty="0">
                <a:solidFill>
                  <a:schemeClr val="bg1"/>
                </a:solidFill>
                <a:latin typeface="Consolas" panose="020B0609020204030204" pitchFamily="49" charset="0"/>
              </a:rPr>
              <a:t> = "find me";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Application.Selection.Find.Replacement.Text</a:t>
            </a:r>
            <a:r>
              <a:rPr lang="en-US" altLang="zh-CN" sz="1800" dirty="0">
                <a:solidFill>
                  <a:schemeClr val="bg1"/>
                </a:solidFill>
                <a:latin typeface="Consolas" panose="020B0609020204030204" pitchFamily="49" charset="0"/>
              </a:rPr>
              <a:t> = "Found";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a:t>-</a:t>
            </a:r>
            <a:r>
              <a:rPr lang="zh-CN" altLang="en-US" dirty="0"/>
              <a:t>模拟</a:t>
            </a:r>
            <a:r>
              <a:rPr lang="en-US" altLang="zh-CN" dirty="0"/>
              <a:t>word</a:t>
            </a:r>
            <a:r>
              <a:rPr lang="zh-CN" altLang="en-US" dirty="0"/>
              <a:t>论文制作</a:t>
            </a:r>
          </a:p>
        </p:txBody>
      </p:sp>
      <p:sp>
        <p:nvSpPr>
          <p:cNvPr id="33796" name="Rectangle 3"/>
          <p:cNvSpPr>
            <a:spLocks noGrp="1" noChangeArrowheads="1"/>
          </p:cNvSpPr>
          <p:nvPr>
            <p:ph type="body" idx="4294967295"/>
          </p:nvPr>
        </p:nvSpPr>
        <p:spPr>
          <a:xfrm>
            <a:off x="2981738" y="2761256"/>
            <a:ext cx="6941489" cy="1691474"/>
          </a:xfrm>
        </p:spPr>
        <p:txBody>
          <a:bodyPr>
            <a:noAutofit/>
          </a:bodyPr>
          <a:lstStyle/>
          <a:p>
            <a:pPr eaLnBrk="1" hangingPunct="1">
              <a:buFont typeface="Wingdings" panose="05000000000000000000" pitchFamily="2" charset="2"/>
              <a:buChar char="p"/>
            </a:pPr>
            <a:r>
              <a:rPr lang="zh-CN" altLang="en-US" sz="2800" dirty="0"/>
              <a:t> 论文结构与格式演示</a:t>
            </a:r>
          </a:p>
          <a:p>
            <a:pPr eaLnBrk="1" hangingPunct="1">
              <a:buFont typeface="Wingdings" panose="05000000000000000000" pitchFamily="2" charset="2"/>
              <a:buChar char="p"/>
            </a:pPr>
            <a:r>
              <a:rPr lang="en-US" altLang="zh-CN" sz="2800" dirty="0"/>
              <a:t> abstract.txt</a:t>
            </a:r>
            <a:r>
              <a:rPr lang="zh-CN" altLang="en-US" sz="2800" dirty="0"/>
              <a:t>与</a:t>
            </a:r>
            <a:r>
              <a:rPr lang="en-US" altLang="zh-CN" sz="2800" dirty="0"/>
              <a:t>content.txt</a:t>
            </a:r>
          </a:p>
        </p:txBody>
      </p:sp>
    </p:spTree>
    <p:extLst>
      <p:ext uri="{BB962C8B-B14F-4D97-AF65-F5344CB8AC3E}">
        <p14:creationId xmlns:p14="http://schemas.microsoft.com/office/powerpoint/2010/main" val="27360900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文档</a:t>
            </a:r>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4820" name="Text Box 4"/>
          <p:cNvSpPr txBox="1">
            <a:spLocks noChangeArrowheads="1"/>
          </p:cNvSpPr>
          <p:nvPr/>
        </p:nvSpPr>
        <p:spPr bwMode="auto">
          <a:xfrm>
            <a:off x="2673754" y="1789606"/>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2060"/>
                </a:solidFill>
              </a:rPr>
              <a:t>声明一个 </a:t>
            </a:r>
            <a:r>
              <a:rPr lang="en-US" altLang="zh-CN" sz="2000" b="1" dirty="0">
                <a:solidFill>
                  <a:srgbClr val="002060"/>
                </a:solidFill>
              </a:rPr>
              <a:t>Selection</a:t>
            </a:r>
            <a:r>
              <a:rPr lang="en-US" altLang="zh-CN" sz="2000" dirty="0">
                <a:solidFill>
                  <a:srgbClr val="002060"/>
                </a:solidFill>
              </a:rPr>
              <a:t> </a:t>
            </a:r>
            <a:r>
              <a:rPr lang="zh-CN" altLang="en-US" sz="2000" dirty="0">
                <a:solidFill>
                  <a:srgbClr val="002060"/>
                </a:solidFill>
              </a:rPr>
              <a:t>对象变量。</a:t>
            </a:r>
          </a:p>
          <a:p>
            <a:pPr eaLnBrk="1" hangingPunct="1">
              <a:spcBef>
                <a:spcPct val="0"/>
              </a:spcBef>
              <a:buClrTx/>
              <a:buSzTx/>
              <a:buFontTx/>
              <a:buNone/>
            </a:pPr>
            <a:r>
              <a:rPr lang="en-US" altLang="zh-CN" sz="2000" dirty="0" err="1">
                <a:solidFill>
                  <a:srgbClr val="002060"/>
                </a:solidFill>
              </a:rPr>
              <a:t>Word.Selection</a:t>
            </a:r>
            <a:r>
              <a:rPr lang="en-US" altLang="zh-CN" sz="2000" dirty="0">
                <a:solidFill>
                  <a:srgbClr val="002060"/>
                </a:solidFill>
              </a:rPr>
              <a:t> </a:t>
            </a:r>
            <a:r>
              <a:rPr lang="en-US" altLang="zh-CN" sz="2000" dirty="0" err="1">
                <a:solidFill>
                  <a:srgbClr val="002060"/>
                </a:solidFill>
              </a:rPr>
              <a:t>currentSelection</a:t>
            </a:r>
            <a:r>
              <a:rPr lang="en-US" altLang="zh-CN" sz="2000" dirty="0">
                <a:solidFill>
                  <a:srgbClr val="002060"/>
                </a:solidFill>
              </a:rPr>
              <a:t> = </a:t>
            </a:r>
            <a:r>
              <a:rPr lang="en-US" altLang="zh-CN" sz="2000" dirty="0" err="1">
                <a:solidFill>
                  <a:srgbClr val="002060"/>
                </a:solidFill>
              </a:rPr>
              <a:t>Application.Selection</a:t>
            </a:r>
            <a:r>
              <a:rPr lang="en-US" altLang="zh-CN" sz="2000" dirty="0">
                <a:solidFill>
                  <a:srgbClr val="002060"/>
                </a:solidFill>
              </a:rPr>
              <a:t>;</a:t>
            </a:r>
          </a:p>
          <a:p>
            <a:pPr eaLnBrk="1" hangingPunct="1">
              <a:spcBef>
                <a:spcPct val="0"/>
              </a:spcBef>
              <a:buClrTx/>
              <a:buSzTx/>
              <a:buFontTx/>
              <a:buNone/>
            </a:pPr>
            <a:r>
              <a:rPr lang="zh-CN" altLang="en-US" sz="2000" dirty="0">
                <a:solidFill>
                  <a:srgbClr val="002060"/>
                </a:solidFill>
              </a:rPr>
              <a:t>如果 </a:t>
            </a:r>
            <a:r>
              <a:rPr lang="en-US" altLang="zh-CN" sz="2000" dirty="0">
                <a:solidFill>
                  <a:srgbClr val="002060"/>
                </a:solidFill>
              </a:rPr>
              <a:t>Overtype </a:t>
            </a:r>
            <a:r>
              <a:rPr lang="zh-CN" altLang="en-US" sz="2000" dirty="0">
                <a:solidFill>
                  <a:srgbClr val="002060"/>
                </a:solidFill>
              </a:rPr>
              <a:t>选项是打开的，则将其关闭。</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Application.Options.Overtype</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Application.Options.Overtype</a:t>
            </a:r>
            <a:r>
              <a:rPr lang="en-US" altLang="zh-CN" sz="2000" dirty="0">
                <a:solidFill>
                  <a:srgbClr val="002060"/>
                </a:solidFill>
              </a:rPr>
              <a:t> = false;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zh-CN" altLang="en-US" sz="2000" dirty="0">
                <a:solidFill>
                  <a:srgbClr val="002060"/>
                </a:solidFill>
              </a:rPr>
              <a:t>测试当前选择是否是插入点</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currentSelection.Type</a:t>
            </a:r>
            <a:r>
              <a:rPr lang="en-US" altLang="zh-CN" sz="2000" dirty="0">
                <a:solidFill>
                  <a:srgbClr val="002060"/>
                </a:solidFill>
              </a:rPr>
              <a:t> == </a:t>
            </a:r>
            <a:r>
              <a:rPr lang="en-US" altLang="zh-CN" sz="2000" dirty="0" err="1">
                <a:solidFill>
                  <a:srgbClr val="002060"/>
                </a:solidFill>
              </a:rPr>
              <a:t>Word.WdSelectionType.wdSelectionIP</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currentSelection.TypeText</a:t>
            </a:r>
            <a:r>
              <a:rPr lang="en-US" altLang="zh-CN" sz="2000" dirty="0">
                <a:solidFill>
                  <a:srgbClr val="002060"/>
                </a:solidFill>
              </a:rPr>
              <a:t>("Inserting at insertion point.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currentSelection.TypeParagraph</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p:txBody>
      </p:sp>
    </p:spTree>
    <p:extLst>
      <p:ext uri="{BB962C8B-B14F-4D97-AF65-F5344CB8AC3E}">
        <p14:creationId xmlns:p14="http://schemas.microsoft.com/office/powerpoint/2010/main" val="81712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else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Word.WdSelectionType.wdSelectionNormal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("Inserting before a text block.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a:t>COM</a:t>
            </a:r>
            <a:r>
              <a:rPr lang="zh-CN" altLang="en-US" dirty="0"/>
              <a:t>组件是什么？</a:t>
            </a:r>
          </a:p>
        </p:txBody>
      </p:sp>
      <p:sp>
        <p:nvSpPr>
          <p:cNvPr id="7172" name="Rectangle 3"/>
          <p:cNvSpPr>
            <a:spLocks noGrp="1" noChangeArrowheads="1"/>
          </p:cNvSpPr>
          <p:nvPr>
            <p:ph type="body" idx="4294967295"/>
          </p:nvPr>
        </p:nvSpPr>
        <p:spPr>
          <a:xfrm>
            <a:off x="604299" y="1541656"/>
            <a:ext cx="11449878" cy="4596751"/>
          </a:xfrm>
        </p:spPr>
        <p:txBody>
          <a:bodyPr>
            <a:noAutofit/>
          </a:bodyPr>
          <a:lstStyle/>
          <a:p>
            <a:pPr>
              <a:buFont typeface="Wingdings" panose="05000000000000000000" pitchFamily="2" charset="2"/>
              <a:buChar char="p"/>
            </a:pPr>
            <a:r>
              <a:rPr lang="en-US" altLang="zh-CN" sz="2400" dirty="0"/>
              <a:t>  COM</a:t>
            </a:r>
            <a:r>
              <a:rPr lang="zh-CN" altLang="en-US" sz="2400" dirty="0"/>
              <a:t>组件是以动态链接库（</a:t>
            </a:r>
            <a:r>
              <a:rPr lang="en-US" altLang="zh-CN" sz="2400" dirty="0"/>
              <a:t>DLL</a:t>
            </a:r>
            <a:r>
              <a:rPr lang="zh-CN" altLang="en-US" sz="2400" dirty="0"/>
              <a:t>）或可执行文件（</a:t>
            </a:r>
            <a:r>
              <a:rPr lang="en-US" altLang="zh-CN" sz="2400" dirty="0"/>
              <a:t>EXE</a:t>
            </a:r>
            <a:r>
              <a:rPr lang="zh-CN" altLang="en-US" sz="2400" dirty="0"/>
              <a:t>）形式发布的可执行代码</a:t>
            </a:r>
          </a:p>
          <a:p>
            <a:pPr>
              <a:buFont typeface="Wingdings" panose="05000000000000000000" pitchFamily="2" charset="2"/>
              <a:buChar char="p"/>
            </a:pPr>
            <a:r>
              <a:rPr lang="en-US" altLang="zh-CN" sz="2400" dirty="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a:t>  自定义的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a:t>  COM</a:t>
            </a:r>
            <a:r>
              <a:rPr lang="zh-CN" altLang="en-US" sz="2400" dirty="0"/>
              <a:t>组件运行时可以动态的插入或卸出应用</a:t>
            </a:r>
          </a:p>
          <a:p>
            <a:pPr>
              <a:buFont typeface="Wingdings" panose="05000000000000000000" pitchFamily="2" charset="2"/>
              <a:buChar char="p"/>
            </a:pPr>
            <a:r>
              <a:rPr lang="en-US" altLang="zh-CN" sz="2400" dirty="0"/>
              <a:t>  COM</a:t>
            </a:r>
            <a:r>
              <a:rPr lang="zh-CN" altLang="en-US" sz="2400" dirty="0"/>
              <a:t>组件必须是动态链接的</a:t>
            </a:r>
          </a:p>
          <a:p>
            <a:pPr>
              <a:buFont typeface="Wingdings" panose="05000000000000000000" pitchFamily="2" charset="2"/>
              <a:buChar char="p"/>
            </a:pPr>
            <a:r>
              <a:rPr lang="en-US" altLang="zh-CN" sz="2400" dirty="0"/>
              <a:t>  COM</a:t>
            </a:r>
            <a:r>
              <a:rPr lang="zh-CN" altLang="en-US" sz="2400" dirty="0"/>
              <a:t>组件必须隐藏（封装）其内部实现细节</a:t>
            </a:r>
          </a:p>
          <a:p>
            <a:pPr>
              <a:buFont typeface="Wingdings" panose="05000000000000000000" pitchFamily="2" charset="2"/>
              <a:buChar char="p"/>
            </a:pPr>
            <a:r>
              <a:rPr lang="en-US" altLang="zh-CN" sz="2400" dirty="0"/>
              <a:t>  COM</a:t>
            </a:r>
            <a:r>
              <a:rPr lang="zh-CN" altLang="en-US" sz="2400" dirty="0"/>
              <a:t>组件必须将其实现的语言隐藏</a:t>
            </a:r>
          </a:p>
          <a:p>
            <a:pPr>
              <a:buFont typeface="Wingdings" panose="05000000000000000000" pitchFamily="2" charset="2"/>
              <a:buChar char="p"/>
            </a:pPr>
            <a:r>
              <a:rPr lang="en-US" altLang="zh-CN" sz="2400" dirty="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a:t>设置文本格式</a:t>
            </a:r>
          </a:p>
        </p:txBody>
      </p:sp>
      <p:sp>
        <p:nvSpPr>
          <p:cNvPr id="36868" name="Rectangle 3"/>
          <p:cNvSpPr>
            <a:spLocks noGrp="1" noChangeArrowheads="1"/>
          </p:cNvSpPr>
          <p:nvPr>
            <p:ph type="body" idx="4294967295"/>
          </p:nvPr>
        </p:nvSpPr>
        <p:spPr>
          <a:xfrm>
            <a:off x="2768246" y="2683988"/>
            <a:ext cx="7772400" cy="1123950"/>
          </a:xfrm>
        </p:spPr>
        <p:txBody>
          <a:bodyPr>
            <a:normAutofit/>
          </a:bodyPr>
          <a:lstStyle/>
          <a:p>
            <a:pPr eaLnBrk="1" hangingPunct="1"/>
            <a:r>
              <a:rPr lang="zh-CN" altLang="en-US" sz="2800" dirty="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a:t>段落格式</a:t>
            </a:r>
          </a:p>
        </p:txBody>
      </p:sp>
      <p:sp>
        <p:nvSpPr>
          <p:cNvPr id="38916" name="Rectangle 3"/>
          <p:cNvSpPr>
            <a:spLocks noGrp="1" noChangeArrowheads="1"/>
          </p:cNvSpPr>
          <p:nvPr>
            <p:ph type="body" idx="4294967295"/>
          </p:nvPr>
        </p:nvSpPr>
        <p:spPr>
          <a:xfrm>
            <a:off x="4174434" y="2887080"/>
            <a:ext cx="2446338" cy="1530350"/>
          </a:xfrm>
        </p:spPr>
        <p:txBody>
          <a:bodyPr>
            <a:noAutofit/>
          </a:bodyPr>
          <a:lstStyle/>
          <a:p>
            <a:pPr eaLnBrk="1" hangingPunct="1"/>
            <a:r>
              <a:rPr lang="zh-CN" altLang="en-US" sz="3200" dirty="0"/>
              <a:t>行距</a:t>
            </a:r>
          </a:p>
          <a:p>
            <a:pPr eaLnBrk="1" hangingPunct="1"/>
            <a:r>
              <a:rPr lang="zh-CN" altLang="en-US" sz="3200" dirty="0"/>
              <a:t>首行缩进</a:t>
            </a:r>
          </a:p>
        </p:txBody>
      </p:sp>
    </p:spTree>
    <p:extLst>
      <p:ext uri="{BB962C8B-B14F-4D97-AF65-F5344CB8AC3E}">
        <p14:creationId xmlns:p14="http://schemas.microsoft.com/office/powerpoint/2010/main" val="3725172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a:t>设置标题</a:t>
            </a:r>
          </a:p>
        </p:txBody>
      </p:sp>
      <p:sp>
        <p:nvSpPr>
          <p:cNvPr id="39940" name="Rectangle 3"/>
          <p:cNvSpPr>
            <a:spLocks noGrp="1" noChangeArrowheads="1"/>
          </p:cNvSpPr>
          <p:nvPr>
            <p:ph type="body" idx="4294967295"/>
          </p:nvPr>
        </p:nvSpPr>
        <p:spPr>
          <a:xfrm>
            <a:off x="4293704" y="2497179"/>
            <a:ext cx="3446463" cy="1177925"/>
          </a:xfrm>
        </p:spPr>
        <p:txBody>
          <a:bodyPr>
            <a:normAutofit/>
          </a:bodyPr>
          <a:lstStyle/>
          <a:p>
            <a:pPr eaLnBrk="1" hangingPunct="1"/>
            <a:r>
              <a:rPr lang="zh-CN" altLang="en-US" sz="3200" dirty="0"/>
              <a:t>标题格式</a:t>
            </a:r>
          </a:p>
          <a:p>
            <a:pPr eaLnBrk="1" hangingPunct="1"/>
            <a:r>
              <a:rPr lang="zh-CN" altLang="en-US" sz="3200" dirty="0"/>
              <a:t>文档结构与标题</a:t>
            </a:r>
          </a:p>
        </p:txBody>
      </p:sp>
    </p:spTree>
    <p:extLst>
      <p:ext uri="{BB962C8B-B14F-4D97-AF65-F5344CB8AC3E}">
        <p14:creationId xmlns:p14="http://schemas.microsoft.com/office/powerpoint/2010/main" val="631812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a:t>插入目录</a:t>
            </a:r>
          </a:p>
        </p:txBody>
      </p:sp>
      <p:sp>
        <p:nvSpPr>
          <p:cNvPr id="40964" name="Rectangle 3"/>
          <p:cNvSpPr>
            <a:spLocks noGrp="1" noChangeArrowheads="1"/>
          </p:cNvSpPr>
          <p:nvPr>
            <p:ph type="body" idx="4294967295"/>
          </p:nvPr>
        </p:nvSpPr>
        <p:spPr>
          <a:xfrm>
            <a:off x="3148716" y="2633471"/>
            <a:ext cx="6934200" cy="3615287"/>
          </a:xfrm>
        </p:spPr>
        <p:txBody>
          <a:bodyPr>
            <a:normAutofit/>
          </a:bodyPr>
          <a:lstStyle/>
          <a:p>
            <a:pPr eaLnBrk="1" hangingPunct="1"/>
            <a:r>
              <a:rPr lang="zh-CN" altLang="en-US" sz="3600" dirty="0"/>
              <a:t>目录级别</a:t>
            </a:r>
          </a:p>
          <a:p>
            <a:pPr eaLnBrk="1" hangingPunct="1"/>
            <a:r>
              <a:rPr lang="zh-CN" altLang="en-US" sz="3600" dirty="0"/>
              <a:t>页码</a:t>
            </a:r>
            <a:endParaRPr lang="en-US" altLang="zh-CN" sz="3600" dirty="0"/>
          </a:p>
          <a:p>
            <a:pPr eaLnBrk="1" hangingPunct="1"/>
            <a:r>
              <a:rPr lang="zh-CN" altLang="en-US" sz="3600" dirty="0"/>
              <a:t>目录的更新</a:t>
            </a:r>
            <a:endParaRPr lang="en-US" altLang="zh-CN" sz="3600" dirty="0"/>
          </a:p>
          <a:p>
            <a:pPr lvl="1"/>
            <a:r>
              <a:rPr lang="en-US" altLang="zh-CN" sz="3600" dirty="0" err="1"/>
              <a:t>oDoc.Fields</a:t>
            </a:r>
            <a:r>
              <a:rPr lang="en-US" altLang="zh-CN" sz="3600" dirty="0"/>
              <a:t>[1].Update</a:t>
            </a:r>
            <a:endParaRPr lang="zh-CN" altLang="en-US" sz="3400" dirty="0"/>
          </a:p>
        </p:txBody>
      </p:sp>
    </p:spTree>
    <p:extLst>
      <p:ext uri="{BB962C8B-B14F-4D97-AF65-F5344CB8AC3E}">
        <p14:creationId xmlns:p14="http://schemas.microsoft.com/office/powerpoint/2010/main" val="3751425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a:t>文档页控制符</a:t>
            </a:r>
          </a:p>
        </p:txBody>
      </p:sp>
      <p:sp>
        <p:nvSpPr>
          <p:cNvPr id="41988" name="Rectangle 3"/>
          <p:cNvSpPr>
            <a:spLocks noGrp="1" noChangeArrowheads="1"/>
          </p:cNvSpPr>
          <p:nvPr>
            <p:ph type="body" idx="4294967295"/>
          </p:nvPr>
        </p:nvSpPr>
        <p:spPr>
          <a:xfrm>
            <a:off x="4004277" y="2535776"/>
            <a:ext cx="3100388" cy="1454150"/>
          </a:xfrm>
        </p:spPr>
        <p:txBody>
          <a:bodyPr>
            <a:noAutofit/>
          </a:bodyPr>
          <a:lstStyle/>
          <a:p>
            <a:pPr eaLnBrk="1" hangingPunct="1"/>
            <a:r>
              <a:rPr lang="zh-CN" altLang="en-US" sz="3200" dirty="0"/>
              <a:t>分节符</a:t>
            </a:r>
          </a:p>
          <a:p>
            <a:pPr eaLnBrk="1" hangingPunct="1"/>
            <a:r>
              <a:rPr lang="zh-CN" altLang="en-US" sz="3200" dirty="0"/>
              <a:t>分页符</a:t>
            </a:r>
          </a:p>
        </p:txBody>
      </p:sp>
    </p:spTree>
    <p:extLst>
      <p:ext uri="{BB962C8B-B14F-4D97-AF65-F5344CB8AC3E}">
        <p14:creationId xmlns:p14="http://schemas.microsoft.com/office/powerpoint/2010/main" val="28128483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a:t>文档页眉页脚设置</a:t>
            </a:r>
          </a:p>
        </p:txBody>
      </p:sp>
      <p:sp>
        <p:nvSpPr>
          <p:cNvPr id="44036" name="Rectangle 3"/>
          <p:cNvSpPr>
            <a:spLocks noGrp="1" noChangeArrowheads="1"/>
          </p:cNvSpPr>
          <p:nvPr>
            <p:ph type="body" idx="4294967295"/>
          </p:nvPr>
        </p:nvSpPr>
        <p:spPr>
          <a:xfrm>
            <a:off x="3132814" y="2813674"/>
            <a:ext cx="6446838" cy="2212975"/>
          </a:xfrm>
        </p:spPr>
        <p:txBody>
          <a:bodyPr>
            <a:normAutofit/>
          </a:bodyPr>
          <a:lstStyle/>
          <a:p>
            <a:pPr eaLnBrk="1" hangingPunct="1"/>
            <a:r>
              <a:rPr lang="zh-CN" altLang="en-US" sz="3600" dirty="0"/>
              <a:t>进入页眉页脚编辑状态</a:t>
            </a:r>
          </a:p>
          <a:p>
            <a:pPr eaLnBrk="1" hangingPunct="1"/>
            <a:r>
              <a:rPr lang="zh-CN" altLang="en-US" sz="3600" dirty="0"/>
              <a:t>去掉页眉线</a:t>
            </a:r>
          </a:p>
          <a:p>
            <a:pPr eaLnBrk="1" hangingPunct="1"/>
            <a:r>
              <a:rPr lang="zh-CN" altLang="en-US" sz="3600" dirty="0"/>
              <a:t>插入页码</a:t>
            </a:r>
          </a:p>
        </p:txBody>
      </p:sp>
    </p:spTree>
    <p:extLst>
      <p:ext uri="{BB962C8B-B14F-4D97-AF65-F5344CB8AC3E}">
        <p14:creationId xmlns:p14="http://schemas.microsoft.com/office/powerpoint/2010/main" val="34207988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a:t>插入页码</a:t>
            </a:r>
          </a:p>
        </p:txBody>
      </p:sp>
      <p:sp>
        <p:nvSpPr>
          <p:cNvPr id="45060" name="Rectangle 3"/>
          <p:cNvSpPr>
            <a:spLocks noGrp="1" noChangeArrowheads="1"/>
          </p:cNvSpPr>
          <p:nvPr>
            <p:ph type="body" idx="4294967295"/>
          </p:nvPr>
        </p:nvSpPr>
        <p:spPr>
          <a:xfrm>
            <a:off x="4810539" y="2946859"/>
            <a:ext cx="3411538" cy="1349375"/>
          </a:xfrm>
        </p:spPr>
        <p:txBody>
          <a:bodyPr>
            <a:normAutofit/>
          </a:bodyPr>
          <a:lstStyle/>
          <a:p>
            <a:pPr eaLnBrk="1" hangingPunct="1"/>
            <a:r>
              <a:rPr lang="zh-CN" altLang="en-US" sz="3200" dirty="0"/>
              <a:t>设置页码样式</a:t>
            </a:r>
          </a:p>
          <a:p>
            <a:pPr eaLnBrk="1" hangingPunct="1"/>
            <a:r>
              <a:rPr lang="zh-CN" altLang="en-US" sz="3200" dirty="0"/>
              <a:t>页码对齐</a:t>
            </a:r>
          </a:p>
        </p:txBody>
      </p:sp>
    </p:spTree>
    <p:extLst>
      <p:ext uri="{BB962C8B-B14F-4D97-AF65-F5344CB8AC3E}">
        <p14:creationId xmlns:p14="http://schemas.microsoft.com/office/powerpoint/2010/main" val="9852212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a:t>文档中的 </a:t>
            </a:r>
            <a:r>
              <a:rPr lang="en-US" altLang="zh-CN" dirty="0"/>
              <a:t>Word </a:t>
            </a:r>
            <a:r>
              <a:rPr lang="zh-CN" altLang="en-US" dirty="0"/>
              <a:t>表格</a:t>
            </a:r>
          </a:p>
        </p:txBody>
      </p:sp>
      <p:sp>
        <p:nvSpPr>
          <p:cNvPr id="46084" name="Rectangle 3"/>
          <p:cNvSpPr>
            <a:spLocks noGrp="1" noChangeArrowheads="1"/>
          </p:cNvSpPr>
          <p:nvPr>
            <p:ph type="body" idx="4294967295"/>
          </p:nvPr>
        </p:nvSpPr>
        <p:spPr>
          <a:xfrm>
            <a:off x="3189212" y="2606049"/>
            <a:ext cx="5551488" cy="2524125"/>
          </a:xfrm>
        </p:spPr>
        <p:txBody>
          <a:bodyPr/>
          <a:lstStyle/>
          <a:p>
            <a:pPr eaLnBrk="1" hangingPunct="1"/>
            <a:r>
              <a:rPr lang="zh-CN" altLang="en-US" sz="3200" dirty="0"/>
              <a:t>设置行数和列数插入表格</a:t>
            </a:r>
          </a:p>
          <a:p>
            <a:pPr eaLnBrk="1" hangingPunct="1"/>
            <a:r>
              <a:rPr lang="zh-CN" altLang="en-US" sz="3200" dirty="0"/>
              <a:t>设置表格行列宽度</a:t>
            </a:r>
          </a:p>
          <a:p>
            <a:pPr eaLnBrk="1" hangingPunct="1"/>
            <a:r>
              <a:rPr lang="zh-CN" altLang="en-US" sz="3200" dirty="0"/>
              <a:t>单元格对齐方式</a:t>
            </a:r>
          </a:p>
          <a:p>
            <a:pPr eaLnBrk="1" hangingPunct="1"/>
            <a:r>
              <a:rPr lang="zh-CN" altLang="en-US" sz="3200" dirty="0"/>
              <a:t>表格单元格内容</a:t>
            </a:r>
          </a:p>
          <a:p>
            <a:pPr eaLnBrk="1" hangingPunct="1"/>
            <a:endParaRPr lang="en-US" altLang="zh-CN" dirty="0"/>
          </a:p>
        </p:txBody>
      </p:sp>
    </p:spTree>
    <p:extLst>
      <p:ext uri="{BB962C8B-B14F-4D97-AF65-F5344CB8AC3E}">
        <p14:creationId xmlns:p14="http://schemas.microsoft.com/office/powerpoint/2010/main" val="59884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a:t>COM</a:t>
            </a:r>
            <a:r>
              <a:rPr lang="zh-CN" altLang="en-US" dirty="0"/>
              <a:t>组件不是什么？</a:t>
            </a:r>
          </a:p>
        </p:txBody>
      </p:sp>
      <p:sp>
        <p:nvSpPr>
          <p:cNvPr id="7172" name="Rectangle 3"/>
          <p:cNvSpPr>
            <a:spLocks noGrp="1" noChangeArrowheads="1"/>
          </p:cNvSpPr>
          <p:nvPr>
            <p:ph type="body" idx="4294967295"/>
          </p:nvPr>
        </p:nvSpPr>
        <p:spPr>
          <a:xfrm>
            <a:off x="866692" y="2255839"/>
            <a:ext cx="10791825" cy="2521114"/>
          </a:xfrm>
        </p:spPr>
        <p:txBody>
          <a:bodyPr>
            <a:noAutofit/>
          </a:bodyPr>
          <a:lstStyle/>
          <a:p>
            <a:pPr>
              <a:buFont typeface="Wingdings" panose="05000000000000000000" pitchFamily="2" charset="2"/>
              <a:buChar char="p"/>
            </a:pPr>
            <a:r>
              <a:rPr lang="en-US" altLang="zh-CN" sz="2800" dirty="0"/>
              <a:t>  COM</a:t>
            </a:r>
            <a:r>
              <a:rPr lang="zh-CN" altLang="en-US" sz="2800" dirty="0"/>
              <a:t>组件不是一种计算机语言</a:t>
            </a:r>
          </a:p>
          <a:p>
            <a:pPr>
              <a:buFont typeface="Wingdings" panose="05000000000000000000" pitchFamily="2" charset="2"/>
              <a:buChar char="p"/>
            </a:pPr>
            <a:r>
              <a:rPr lang="en-US" altLang="zh-CN" sz="2800" dirty="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a:t>  COM</a:t>
            </a:r>
            <a:r>
              <a:rPr lang="zh-CN" altLang="en-US" sz="2800" dirty="0"/>
              <a:t>组件不是一个</a:t>
            </a:r>
            <a:r>
              <a:rPr lang="en-US" altLang="zh-CN" sz="2800" dirty="0"/>
              <a:t>API</a:t>
            </a:r>
            <a:r>
              <a:rPr lang="zh-CN" altLang="en-US" sz="2800" dirty="0"/>
              <a:t>函数集</a:t>
            </a:r>
          </a:p>
          <a:p>
            <a:pPr>
              <a:buFont typeface="Wingdings" panose="05000000000000000000" pitchFamily="2" charset="2"/>
              <a:buChar char="p"/>
            </a:pPr>
            <a:r>
              <a:rPr lang="en-US" altLang="zh-CN" sz="2800" dirty="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a:t>Word</a:t>
            </a:r>
            <a:r>
              <a:rPr lang="zh-CN" altLang="en-US" sz="3600" dirty="0"/>
              <a:t>中插入图片</a:t>
            </a:r>
            <a:r>
              <a:rPr lang="en-US" altLang="zh-CN" sz="3600" dirty="0" err="1"/>
              <a:t>InlineShapes.AddPicture</a:t>
            </a:r>
            <a:endParaRPr lang="zh-CN" altLang="en-US" sz="3600" dirty="0"/>
          </a:p>
        </p:txBody>
      </p:sp>
      <p:sp>
        <p:nvSpPr>
          <p:cNvPr id="48132" name="Rectangle 3"/>
          <p:cNvSpPr>
            <a:spLocks noGrp="1" noChangeArrowheads="1"/>
          </p:cNvSpPr>
          <p:nvPr>
            <p:ph type="body" idx="4294967295"/>
          </p:nvPr>
        </p:nvSpPr>
        <p:spPr>
          <a:xfrm>
            <a:off x="1995777" y="2698005"/>
            <a:ext cx="8596313" cy="1866900"/>
          </a:xfrm>
        </p:spPr>
        <p:txBody>
          <a:bodyPr>
            <a:normAutofit/>
          </a:bodyPr>
          <a:lstStyle/>
          <a:p>
            <a:r>
              <a:rPr lang="en-US" altLang="zh-CN" sz="3200" dirty="0" err="1"/>
              <a:t>currentSelection.InlineShapes.AddPicture</a:t>
            </a:r>
            <a:r>
              <a:rPr lang="en-US" altLang="zh-CN" sz="3200" dirty="0"/>
              <a:t>(@"D:\stu\cword\zsc-logo.png",</a:t>
            </a:r>
            <a:br>
              <a:rPr lang="en-US" altLang="zh-CN" sz="3200" dirty="0"/>
            </a:br>
            <a:r>
              <a:rPr lang="en-US" altLang="zh-CN" sz="3200" dirty="0"/>
              <a:t>ref missing, ref missing, ref missing);</a:t>
            </a:r>
          </a:p>
        </p:txBody>
      </p:sp>
    </p:spTree>
    <p:extLst>
      <p:ext uri="{BB962C8B-B14F-4D97-AF65-F5344CB8AC3E}">
        <p14:creationId xmlns:p14="http://schemas.microsoft.com/office/powerpoint/2010/main" val="1987975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a:t>Word</a:t>
            </a:r>
            <a:r>
              <a:rPr lang="zh-CN" altLang="en-US" dirty="0"/>
              <a:t>对象的结束和释放</a:t>
            </a:r>
          </a:p>
        </p:txBody>
      </p:sp>
      <p:sp>
        <p:nvSpPr>
          <p:cNvPr id="48132" name="Rectangle 3"/>
          <p:cNvSpPr>
            <a:spLocks noGrp="1" noChangeArrowheads="1"/>
          </p:cNvSpPr>
          <p:nvPr>
            <p:ph type="body" idx="4294967295"/>
          </p:nvPr>
        </p:nvSpPr>
        <p:spPr>
          <a:xfrm>
            <a:off x="1821247" y="2435074"/>
            <a:ext cx="8596313" cy="1868487"/>
          </a:xfrm>
        </p:spPr>
        <p:txBody>
          <a:bodyPr>
            <a:normAutofit/>
          </a:bodyPr>
          <a:lstStyle/>
          <a:p>
            <a:pPr eaLnBrk="1" hangingPunct="1"/>
            <a:r>
              <a:rPr lang="en-US" altLang="zh-CN" sz="3200" dirty="0" err="1"/>
              <a:t>oWordApplic.Quit</a:t>
            </a:r>
            <a:r>
              <a:rPr lang="zh-CN" altLang="en-US" sz="3200" dirty="0"/>
              <a:t>方法</a:t>
            </a:r>
          </a:p>
          <a:p>
            <a:pPr eaLnBrk="1" hangingPunct="1"/>
            <a:r>
              <a:rPr lang="en-US" altLang="zh-CN" sz="3200" dirty="0" err="1"/>
              <a:t>System.Runtime.InteropServices.Marshal</a:t>
            </a:r>
            <a:br>
              <a:rPr lang="en-US" altLang="zh-CN" sz="3200" dirty="0"/>
            </a:br>
            <a:r>
              <a:rPr lang="en-US" altLang="zh-CN" sz="3200" dirty="0"/>
              <a:t>.</a:t>
            </a:r>
            <a:r>
              <a:rPr lang="en-US" altLang="zh-CN" sz="3200" dirty="0" err="1"/>
              <a:t>ReleaseComObject</a:t>
            </a:r>
            <a:r>
              <a:rPr lang="en-US" altLang="zh-CN" sz="3200" dirty="0"/>
              <a:t>()</a:t>
            </a:r>
          </a:p>
          <a:p>
            <a:pPr eaLnBrk="1" hangingPunct="1"/>
            <a:endParaRPr lang="en-US" altLang="zh-CN" sz="3200" dirty="0"/>
          </a:p>
        </p:txBody>
      </p:sp>
    </p:spTree>
    <p:extLst>
      <p:ext uri="{BB962C8B-B14F-4D97-AF65-F5344CB8AC3E}">
        <p14:creationId xmlns:p14="http://schemas.microsoft.com/office/powerpoint/2010/main" val="18923509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a:t>程序运行演示</a:t>
            </a:r>
          </a:p>
        </p:txBody>
      </p:sp>
      <p:sp>
        <p:nvSpPr>
          <p:cNvPr id="49156" name="Rectangle 3"/>
          <p:cNvSpPr>
            <a:spLocks noGrp="1" noChangeArrowheads="1"/>
          </p:cNvSpPr>
          <p:nvPr>
            <p:ph type="body" idx="4294967295"/>
          </p:nvPr>
        </p:nvSpPr>
        <p:spPr>
          <a:xfrm>
            <a:off x="413467" y="1770184"/>
            <a:ext cx="7640638" cy="4953000"/>
          </a:xfrm>
        </p:spPr>
        <p:txBody>
          <a:bodyPr>
            <a:noAutofit/>
          </a:bodyPr>
          <a:lstStyle/>
          <a:p>
            <a:pPr eaLnBrk="1" hangingPunct="1"/>
            <a:r>
              <a:rPr lang="zh-CN" altLang="en-US" sz="3600" dirty="0"/>
              <a:t>创建</a:t>
            </a:r>
            <a:r>
              <a:rPr lang="en-US" altLang="zh-CN" sz="3600" dirty="0"/>
              <a:t>Word</a:t>
            </a:r>
            <a:r>
              <a:rPr lang="zh-CN" altLang="en-US" sz="3600" dirty="0"/>
              <a:t>文档的小节</a:t>
            </a:r>
            <a:endParaRPr lang="en-US" altLang="zh-CN" sz="3600" dirty="0"/>
          </a:p>
          <a:p>
            <a:pPr eaLnBrk="1" hangingPunct="1"/>
            <a:r>
              <a:rPr lang="zh-CN" altLang="en-US" sz="3600" dirty="0"/>
              <a:t>插入摘要并设置文本格式</a:t>
            </a:r>
            <a:endParaRPr lang="en-US" altLang="zh-CN" sz="3600" dirty="0"/>
          </a:p>
          <a:p>
            <a:pPr eaLnBrk="1" hangingPunct="1"/>
            <a:r>
              <a:rPr lang="zh-CN" altLang="en-US" sz="3600" dirty="0"/>
              <a:t>插入目录</a:t>
            </a:r>
            <a:endParaRPr lang="en-US" altLang="zh-CN" sz="3600" dirty="0"/>
          </a:p>
          <a:p>
            <a:pPr eaLnBrk="1" hangingPunct="1"/>
            <a:r>
              <a:rPr lang="zh-CN" altLang="en-US" sz="3600" dirty="0"/>
              <a:t>插入第一章正文并设置格式</a:t>
            </a:r>
            <a:endParaRPr lang="en-US" altLang="zh-CN" sz="3600" dirty="0"/>
          </a:p>
          <a:p>
            <a:pPr eaLnBrk="1" hangingPunct="1"/>
            <a:r>
              <a:rPr lang="zh-CN" altLang="en-US" sz="3600" dirty="0"/>
              <a:t>插入表格并设置边框线型</a:t>
            </a:r>
            <a:endParaRPr lang="en-US" altLang="zh-CN" sz="3600" dirty="0"/>
          </a:p>
          <a:p>
            <a:pPr eaLnBrk="1" hangingPunct="1"/>
            <a:r>
              <a:rPr lang="zh-CN" altLang="en-US" sz="3600" dirty="0"/>
              <a:t>插入图片</a:t>
            </a:r>
            <a:endParaRPr lang="en-US" altLang="zh-CN" sz="3600" dirty="0"/>
          </a:p>
          <a:p>
            <a:pPr eaLnBrk="1" hangingPunct="1"/>
            <a:r>
              <a:rPr lang="zh-CN" altLang="en-US" sz="3600" dirty="0"/>
              <a:t>设置各小节的页眉页脚</a:t>
            </a:r>
            <a:endParaRPr lang="zh-CN" altLang="zh-CN"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770184"/>
            <a:ext cx="5627822" cy="3540369"/>
          </a:xfrm>
          <a:prstGeom prst="rect">
            <a:avLst/>
          </a:prstGeom>
        </p:spPr>
      </p:pic>
    </p:spTree>
    <p:extLst>
      <p:ext uri="{BB962C8B-B14F-4D97-AF65-F5344CB8AC3E}">
        <p14:creationId xmlns:p14="http://schemas.microsoft.com/office/powerpoint/2010/main" val="34995371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a:t>程序调试中的问题</a:t>
            </a:r>
          </a:p>
        </p:txBody>
      </p:sp>
      <p:sp>
        <p:nvSpPr>
          <p:cNvPr id="50180" name="Rectangle 3"/>
          <p:cNvSpPr>
            <a:spLocks noGrp="1" noChangeArrowheads="1"/>
          </p:cNvSpPr>
          <p:nvPr>
            <p:ph type="body" idx="4294967295"/>
          </p:nvPr>
        </p:nvSpPr>
        <p:spPr>
          <a:xfrm>
            <a:off x="2083242" y="2465788"/>
            <a:ext cx="8597900" cy="3881438"/>
          </a:xfrm>
        </p:spPr>
        <p:txBody>
          <a:bodyPr>
            <a:normAutofit/>
          </a:bodyPr>
          <a:lstStyle/>
          <a:p>
            <a:pPr eaLnBrk="1" hangingPunct="1"/>
            <a:r>
              <a:rPr lang="zh-CN" altLang="en-US" sz="3600" dirty="0"/>
              <a:t>设置项目的输出路径 </a:t>
            </a:r>
            <a:r>
              <a:rPr lang="en-US" altLang="zh-CN" sz="3600" dirty="0"/>
              <a:t>. </a:t>
            </a:r>
            <a:r>
              <a:rPr lang="zh-CN" altLang="en-US" sz="3600" dirty="0"/>
              <a:t>代表当前路径</a:t>
            </a:r>
          </a:p>
          <a:p>
            <a:pPr eaLnBrk="1" hangingPunct="1"/>
            <a:r>
              <a:rPr lang="zh-CN" altLang="en-US" sz="3600" dirty="0"/>
              <a:t>读入文件是否存在</a:t>
            </a:r>
          </a:p>
          <a:p>
            <a:pPr eaLnBrk="1" hangingPunct="1"/>
            <a:r>
              <a:rPr lang="zh-CN" altLang="en-US" sz="3600" dirty="0"/>
              <a:t>掌握断点调试技能</a:t>
            </a:r>
          </a:p>
          <a:p>
            <a:pPr eaLnBrk="1" hangingPunct="1"/>
            <a:r>
              <a:rPr lang="zh-CN" altLang="en-US" sz="3600" dirty="0"/>
              <a:t>对</a:t>
            </a:r>
            <a:r>
              <a:rPr lang="en-US" altLang="zh-CN" sz="3600" dirty="0"/>
              <a:t>Word</a:t>
            </a:r>
            <a:r>
              <a:rPr lang="zh-CN" altLang="en-US" sz="3600" dirty="0"/>
              <a:t>文档当前位置的定位</a:t>
            </a:r>
          </a:p>
          <a:p>
            <a:pPr eaLnBrk="1" hangingPunct="1"/>
            <a:r>
              <a:rPr lang="zh-CN" altLang="en-US" sz="3600" dirty="0"/>
              <a:t>插入节类型与下一页区别</a:t>
            </a:r>
          </a:p>
        </p:txBody>
      </p:sp>
    </p:spTree>
    <p:extLst>
      <p:ext uri="{BB962C8B-B14F-4D97-AF65-F5344CB8AC3E}">
        <p14:creationId xmlns:p14="http://schemas.microsoft.com/office/powerpoint/2010/main" val="21320427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a:t>Excel</a:t>
            </a:r>
            <a:r>
              <a:rPr lang="zh-CN" altLang="en-US" dirty="0"/>
              <a:t>对象模型</a:t>
            </a:r>
          </a:p>
        </p:txBody>
      </p:sp>
      <p:sp>
        <p:nvSpPr>
          <p:cNvPr id="6148" name="Rectangle 3"/>
          <p:cNvSpPr>
            <a:spLocks noGrp="1" noChangeArrowheads="1"/>
          </p:cNvSpPr>
          <p:nvPr>
            <p:ph type="body" idx="4294967295"/>
          </p:nvPr>
        </p:nvSpPr>
        <p:spPr>
          <a:xfrm>
            <a:off x="508884" y="2071799"/>
            <a:ext cx="5800725" cy="4073525"/>
          </a:xfrm>
        </p:spPr>
        <p:txBody>
          <a:bodyPr>
            <a:noAutofit/>
          </a:bodyPr>
          <a:lstStyle/>
          <a:p>
            <a:pPr eaLnBrk="1" hangingPunct="1"/>
            <a:r>
              <a:rPr lang="en-US" altLang="zh-CN" sz="4000" dirty="0"/>
              <a:t>Application</a:t>
            </a:r>
            <a:r>
              <a:rPr lang="zh-CN" altLang="en-US" sz="4000" dirty="0"/>
              <a:t>对象</a:t>
            </a:r>
          </a:p>
          <a:p>
            <a:pPr eaLnBrk="1" hangingPunct="1"/>
            <a:r>
              <a:rPr lang="en-US" altLang="zh-CN" sz="4000" dirty="0"/>
              <a:t>Workbooks</a:t>
            </a:r>
            <a:r>
              <a:rPr lang="zh-CN" altLang="en-US" sz="4000" dirty="0"/>
              <a:t>工作簿</a:t>
            </a:r>
          </a:p>
          <a:p>
            <a:pPr eaLnBrk="1" hangingPunct="1"/>
            <a:r>
              <a:rPr lang="en-US" altLang="zh-CN" sz="4000" dirty="0"/>
              <a:t>Worksheet</a:t>
            </a:r>
            <a:r>
              <a:rPr lang="zh-CN" altLang="en-US" sz="4000" dirty="0"/>
              <a:t>工作表</a:t>
            </a:r>
          </a:p>
          <a:p>
            <a:pPr eaLnBrk="1" hangingPunct="1"/>
            <a:r>
              <a:rPr lang="en-US" altLang="zh-CN" sz="4000" dirty="0"/>
              <a:t>Range</a:t>
            </a:r>
            <a:r>
              <a:rPr lang="zh-CN" altLang="en-US" sz="4000" dirty="0"/>
              <a:t>对象 </a:t>
            </a:r>
          </a:p>
          <a:p>
            <a:pPr eaLnBrk="1" hangingPunct="1"/>
            <a:r>
              <a:rPr lang="en-US" altLang="zh-CN" sz="4000" dirty="0"/>
              <a:t>Charts</a:t>
            </a:r>
            <a:r>
              <a:rPr lang="zh-CN" altLang="en-US" sz="4000" dirty="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a:t>Application</a:t>
            </a:r>
            <a:r>
              <a:rPr lang="zh-CN" altLang="en-US" dirty="0"/>
              <a:t>对象</a:t>
            </a:r>
          </a:p>
        </p:txBody>
      </p:sp>
      <p:sp>
        <p:nvSpPr>
          <p:cNvPr id="7172" name="Rectangle 3"/>
          <p:cNvSpPr>
            <a:spLocks noGrp="1" noChangeArrowheads="1"/>
          </p:cNvSpPr>
          <p:nvPr>
            <p:ph type="body" idx="4294967295"/>
          </p:nvPr>
        </p:nvSpPr>
        <p:spPr>
          <a:xfrm>
            <a:off x="2234316" y="2750724"/>
            <a:ext cx="8596313" cy="3100387"/>
          </a:xfr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a:p>
        </p:txBody>
      </p:sp>
    </p:spTree>
    <p:extLst>
      <p:ext uri="{BB962C8B-B14F-4D97-AF65-F5344CB8AC3E}">
        <p14:creationId xmlns:p14="http://schemas.microsoft.com/office/powerpoint/2010/main" val="36762611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a:t>Workbooks</a:t>
            </a:r>
            <a:r>
              <a:rPr lang="zh-CN" altLang="en-US" dirty="0"/>
              <a:t>工作簿</a:t>
            </a:r>
          </a:p>
        </p:txBody>
      </p:sp>
      <p:sp>
        <p:nvSpPr>
          <p:cNvPr id="8196" name="Rectangle 3"/>
          <p:cNvSpPr>
            <a:spLocks noGrp="1" noChangeArrowheads="1"/>
          </p:cNvSpPr>
          <p:nvPr>
            <p:ph type="body" idx="4294967295"/>
          </p:nvPr>
        </p:nvSpPr>
        <p:spPr>
          <a:xfrm>
            <a:off x="1200647" y="2618492"/>
            <a:ext cx="9036050" cy="3135313"/>
          </a:xfrm>
        </p:spPr>
        <p:txBody>
          <a:bodyPr>
            <a:normAutofit/>
          </a:bodyPr>
          <a:lstStyle/>
          <a:p>
            <a:pPr eaLnBrk="1" hangingPunct="1"/>
            <a:r>
              <a:rPr lang="en-US" altLang="zh-CN" sz="3600" dirty="0"/>
              <a:t>Workbook</a:t>
            </a:r>
            <a:r>
              <a:rPr lang="zh-CN" altLang="en-US" sz="3600" dirty="0"/>
              <a:t>对象代表</a:t>
            </a:r>
            <a:r>
              <a:rPr lang="en-US" altLang="zh-CN" sz="3600" dirty="0"/>
              <a:t>Excel</a:t>
            </a:r>
            <a:r>
              <a:rPr lang="zh-CN" altLang="en-US" sz="3600" dirty="0"/>
              <a:t>应用程序中当前打开的一个工作簿，包含在</a:t>
            </a:r>
            <a:r>
              <a:rPr lang="en-US" altLang="zh-CN" sz="3600" dirty="0"/>
              <a:t>Workbooks</a:t>
            </a:r>
            <a:r>
              <a:rPr lang="zh-CN" altLang="en-US" sz="3600" dirty="0"/>
              <a:t>集合中。可以通过</a:t>
            </a:r>
            <a:r>
              <a:rPr lang="en-US" altLang="zh-CN" sz="3600" dirty="0"/>
              <a:t>Workbooks</a:t>
            </a:r>
            <a:r>
              <a:rPr lang="zh-CN" altLang="en-US" sz="3600" dirty="0"/>
              <a:t>集合或表示当前活动工作簿的</a:t>
            </a:r>
            <a:r>
              <a:rPr lang="en-US" altLang="zh-CN" sz="3600" dirty="0"/>
              <a:t>Active Workbook</a:t>
            </a:r>
            <a:r>
              <a:rPr lang="zh-CN" altLang="en-US" sz="3600" dirty="0"/>
              <a:t>对象访问</a:t>
            </a:r>
            <a:r>
              <a:rPr lang="en-US" altLang="zh-CN" sz="3600" dirty="0"/>
              <a:t>Workbook</a:t>
            </a:r>
            <a:r>
              <a:rPr lang="zh-CN" altLang="en-US" sz="3600" dirty="0"/>
              <a:t>对象。</a:t>
            </a:r>
          </a:p>
        </p:txBody>
      </p:sp>
    </p:spTree>
    <p:extLst>
      <p:ext uri="{BB962C8B-B14F-4D97-AF65-F5344CB8AC3E}">
        <p14:creationId xmlns:p14="http://schemas.microsoft.com/office/powerpoint/2010/main" val="27570668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a:t>Workbooks</a:t>
            </a:r>
            <a:r>
              <a:rPr lang="zh-CN" altLang="en-US" dirty="0"/>
              <a:t>工作簿</a:t>
            </a:r>
          </a:p>
        </p:txBody>
      </p:sp>
      <p:sp>
        <p:nvSpPr>
          <p:cNvPr id="9220" name="Rectangle 3"/>
          <p:cNvSpPr>
            <a:spLocks noGrp="1" noChangeArrowheads="1"/>
          </p:cNvSpPr>
          <p:nvPr>
            <p:ph type="body" idx="4294967295"/>
          </p:nvPr>
        </p:nvSpPr>
        <p:spPr>
          <a:xfrm>
            <a:off x="1598213" y="2111679"/>
            <a:ext cx="8597900" cy="4308475"/>
          </a:xfr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a:t>新建</a:t>
            </a:r>
            <a:r>
              <a:rPr lang="en-US" altLang="zh-CN" dirty="0" err="1"/>
              <a:t>WorkBook</a:t>
            </a:r>
            <a:endParaRPr lang="en-US" altLang="zh-CN" dirty="0"/>
          </a:p>
        </p:txBody>
      </p:sp>
      <p:sp>
        <p:nvSpPr>
          <p:cNvPr id="10244" name="Rectangle 3"/>
          <p:cNvSpPr>
            <a:spLocks noGrp="1" noChangeArrowheads="1"/>
          </p:cNvSpPr>
          <p:nvPr>
            <p:ph type="body" idx="4294967295"/>
          </p:nvPr>
        </p:nvSpPr>
        <p:spPr>
          <a:xfrm>
            <a:off x="1534602" y="1716578"/>
            <a:ext cx="4471988" cy="1065213"/>
          </a:xfrm>
        </p:spPr>
        <p:txBody>
          <a:bodyPr>
            <a:normAutofit/>
          </a:bodyPr>
          <a:lstStyle/>
          <a:p>
            <a:pPr eaLnBrk="1" hangingPunct="1"/>
            <a:r>
              <a:rPr lang="en-US" altLang="zh-CN" sz="3200" dirty="0" err="1"/>
              <a:t>WorkBooks.Add</a:t>
            </a:r>
            <a:endParaRPr lang="en-US" altLang="zh-CN" sz="3200" dirty="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打开</a:t>
            </a:r>
            <a:r>
              <a:rPr lang="en-US" altLang="zh-CN" dirty="0" err="1"/>
              <a:t>WorkBook</a:t>
            </a:r>
            <a:endParaRPr lang="en-US" altLang="zh-CN" dirty="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a:t>Workbooks.Open</a:t>
            </a:r>
            <a:r>
              <a:rPr lang="en-US" altLang="zh-CN" sz="2800" dirty="0"/>
              <a:t>("C:\MyFolder\MyBook.xlsx") </a:t>
            </a:r>
          </a:p>
        </p:txBody>
      </p:sp>
    </p:spTree>
    <p:extLst>
      <p:ext uri="{BB962C8B-B14F-4D97-AF65-F5344CB8AC3E}">
        <p14:creationId xmlns:p14="http://schemas.microsoft.com/office/powerpoint/2010/main" val="16882218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a:t>Worksheet</a:t>
            </a:r>
            <a:r>
              <a:rPr lang="zh-CN" altLang="en-US" dirty="0"/>
              <a:t>工作表</a:t>
            </a:r>
          </a:p>
        </p:txBody>
      </p:sp>
      <p:sp>
        <p:nvSpPr>
          <p:cNvPr id="12292" name="Rectangle 3"/>
          <p:cNvSpPr>
            <a:spLocks noGrp="1" noChangeArrowheads="1"/>
          </p:cNvSpPr>
          <p:nvPr>
            <p:ph type="body" idx="4294967295"/>
          </p:nvPr>
        </p:nvSpPr>
        <p:spPr>
          <a:xfrm>
            <a:off x="1144988" y="2510403"/>
            <a:ext cx="9239415" cy="3881438"/>
          </a:xfrm>
        </p:spPr>
        <p:txBody>
          <a:bodyPr>
            <a:normAutofit/>
          </a:bodyPr>
          <a:lstStyle/>
          <a:p>
            <a:pPr eaLnBrk="1" hangingPunct="1"/>
            <a:r>
              <a:rPr lang="en-US" altLang="zh-CN" sz="3600" dirty="0"/>
              <a:t>Sheets</a:t>
            </a:r>
            <a:r>
              <a:rPr lang="zh-CN" altLang="en-US" sz="3600" dirty="0"/>
              <a:t>集合表示工作簿中所有的工作表。可以通过</a:t>
            </a:r>
            <a:r>
              <a:rPr lang="en-US" altLang="zh-CN" sz="3600" dirty="0"/>
              <a:t>Sheets</a:t>
            </a:r>
            <a:r>
              <a:rPr lang="zh-CN" altLang="en-US" sz="3600" dirty="0"/>
              <a:t>集合来访问、激活、增加、更名和删除工作表。一个</a:t>
            </a:r>
            <a:r>
              <a:rPr lang="en-US" altLang="zh-CN" sz="3600" dirty="0"/>
              <a:t>Worksheet</a:t>
            </a:r>
            <a:r>
              <a:rPr lang="zh-CN" altLang="en-US" sz="3600" dirty="0"/>
              <a:t>对象代表一个工作表。</a:t>
            </a:r>
          </a:p>
        </p:txBody>
      </p:sp>
    </p:spTree>
    <p:extLst>
      <p:ext uri="{BB962C8B-B14F-4D97-AF65-F5344CB8AC3E}">
        <p14:creationId xmlns:p14="http://schemas.microsoft.com/office/powerpoint/2010/main" val="3967945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832529" y="1162960"/>
            <a:ext cx="4126727" cy="720725"/>
          </a:xfrm>
        </p:spPr>
        <p:txBody>
          <a:bodyPr/>
          <a:lstStyle/>
          <a:p>
            <a:pPr eaLnBrk="1" hangingPunct="1"/>
            <a:r>
              <a:rPr lang="zh-CN" altLang="en-US" dirty="0"/>
              <a:t>什么是接口？</a:t>
            </a:r>
          </a:p>
        </p:txBody>
      </p:sp>
      <p:sp>
        <p:nvSpPr>
          <p:cNvPr id="7172" name="Rectangle 3"/>
          <p:cNvSpPr>
            <a:spLocks noGrp="1" noChangeArrowheads="1"/>
          </p:cNvSpPr>
          <p:nvPr>
            <p:ph type="body" idx="4294967295"/>
          </p:nvPr>
        </p:nvSpPr>
        <p:spPr>
          <a:xfrm>
            <a:off x="970059" y="2427137"/>
            <a:ext cx="10791825" cy="3616325"/>
          </a:xfrm>
        </p:spPr>
        <p:txBody>
          <a:bodyPr>
            <a:noAutofit/>
          </a:bodyPr>
          <a:lstStyle/>
          <a:p>
            <a:pPr>
              <a:buFont typeface="Wingdings" panose="05000000000000000000" pitchFamily="2" charset="2"/>
              <a:buChar char="p"/>
            </a:pPr>
            <a:r>
              <a:rPr lang="zh-CN" altLang="en-US" dirty="0"/>
              <a:t>  接口是不同对象间的连接方法</a:t>
            </a:r>
          </a:p>
          <a:p>
            <a:pPr>
              <a:buFont typeface="Wingdings" panose="05000000000000000000" pitchFamily="2" charset="2"/>
              <a:buChar char="p"/>
            </a:pPr>
            <a:r>
              <a:rPr lang="zh-CN" altLang="en-US" dirty="0"/>
              <a:t>  程序通过一组函数进行连接，从而定义了程序不同部分间的接口</a:t>
            </a:r>
          </a:p>
          <a:p>
            <a:pPr lvl="1"/>
            <a:r>
              <a:rPr lang="en-US" altLang="zh-CN" dirty="0"/>
              <a:t>DLL</a:t>
            </a:r>
            <a:r>
              <a:rPr lang="zh-CN" altLang="en-US" dirty="0"/>
              <a:t>接口是其所输出的函数</a:t>
            </a:r>
          </a:p>
          <a:p>
            <a:pPr lvl="1"/>
            <a:r>
              <a:rPr lang="en-US" altLang="zh-CN" dirty="0"/>
              <a:t>C++</a:t>
            </a:r>
            <a:r>
              <a:rPr lang="zh-CN" altLang="en-US" dirty="0"/>
              <a:t>类的接口就是该类的成员函数集</a:t>
            </a:r>
          </a:p>
          <a:p>
            <a:pPr lvl="1"/>
            <a:r>
              <a:rPr lang="en-US" altLang="zh-CN" dirty="0"/>
              <a:t>COM</a:t>
            </a:r>
            <a:r>
              <a:rPr lang="zh-CN" altLang="en-US" dirty="0"/>
              <a:t>接口是一组由组件实现的提供给客户使用的函数</a:t>
            </a:r>
          </a:p>
        </p:txBody>
      </p:sp>
    </p:spTree>
    <p:extLst>
      <p:ext uri="{BB962C8B-B14F-4D97-AF65-F5344CB8AC3E}">
        <p14:creationId xmlns:p14="http://schemas.microsoft.com/office/powerpoint/2010/main" val="1671923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a:t>Worksheet</a:t>
            </a:r>
            <a:r>
              <a:rPr lang="zh-CN" altLang="en-US" dirty="0"/>
              <a:t>工作表</a:t>
            </a:r>
          </a:p>
        </p:txBody>
      </p:sp>
      <p:sp>
        <p:nvSpPr>
          <p:cNvPr id="13316" name="Rectangle 3"/>
          <p:cNvSpPr>
            <a:spLocks noGrp="1" noChangeArrowheads="1"/>
          </p:cNvSpPr>
          <p:nvPr>
            <p:ph type="body" idx="4294967295"/>
          </p:nvPr>
        </p:nvSpPr>
        <p:spPr>
          <a:xfrm>
            <a:off x="1812898" y="2114868"/>
            <a:ext cx="8316913" cy="4114800"/>
          </a:xfr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a:t>引用</a:t>
            </a:r>
            <a:r>
              <a:rPr lang="en-US" altLang="zh-CN" dirty="0"/>
              <a:t>Worksheets</a:t>
            </a:r>
          </a:p>
        </p:txBody>
      </p:sp>
      <p:sp>
        <p:nvSpPr>
          <p:cNvPr id="14340" name="Rectangle 3"/>
          <p:cNvSpPr>
            <a:spLocks noGrp="1" noChangeArrowheads="1"/>
          </p:cNvSpPr>
          <p:nvPr>
            <p:ph type="body" idx="4294967295"/>
          </p:nvPr>
        </p:nvSpPr>
        <p:spPr>
          <a:xfrm>
            <a:off x="2178658" y="3400660"/>
            <a:ext cx="6297613" cy="1306512"/>
          </a:xfr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Worksheets(1).Activate </a:t>
            </a:r>
          </a:p>
          <a:p>
            <a:pPr eaLnBrk="1" hangingPunct="1"/>
            <a:r>
              <a:rPr lang="en-US" altLang="zh-CN" sz="2800" dirty="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a:t>Range</a:t>
            </a:r>
            <a:r>
              <a:rPr lang="zh-CN" altLang="en-US" dirty="0"/>
              <a:t>对象 </a:t>
            </a:r>
          </a:p>
        </p:txBody>
      </p:sp>
      <p:sp>
        <p:nvSpPr>
          <p:cNvPr id="15364" name="Rectangle 3"/>
          <p:cNvSpPr>
            <a:spLocks noGrp="1" noChangeArrowheads="1"/>
          </p:cNvSpPr>
          <p:nvPr>
            <p:ph type="body" idx="4294967295"/>
          </p:nvPr>
        </p:nvSpPr>
        <p:spPr>
          <a:xfrm>
            <a:off x="1709531" y="2796361"/>
            <a:ext cx="8207375" cy="995362"/>
          </a:xfr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Range</a:t>
            </a:r>
            <a:r>
              <a:rPr lang="zh-CN" altLang="en-US" sz="2400" dirty="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a:t>Range</a:t>
            </a:r>
            <a:r>
              <a:rPr lang="zh-CN" altLang="en-US" sz="3200" dirty="0"/>
              <a:t>对象 </a:t>
            </a:r>
          </a:p>
        </p:txBody>
      </p:sp>
      <p:sp>
        <p:nvSpPr>
          <p:cNvPr id="16388" name="Rectangle 3"/>
          <p:cNvSpPr>
            <a:spLocks noGrp="1" noChangeArrowheads="1"/>
          </p:cNvSpPr>
          <p:nvPr>
            <p:ph type="body" idx="4294967295"/>
          </p:nvPr>
        </p:nvSpPr>
        <p:spPr>
          <a:xfrm>
            <a:off x="2194560" y="1408914"/>
            <a:ext cx="8128000" cy="5199062"/>
          </a:xfr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a:t>引用单元格范围</a:t>
            </a:r>
          </a:p>
        </p:txBody>
      </p:sp>
      <p:sp>
        <p:nvSpPr>
          <p:cNvPr id="17412" name="Rectangle 3"/>
          <p:cNvSpPr>
            <a:spLocks noGrp="1" noChangeArrowheads="1"/>
          </p:cNvSpPr>
          <p:nvPr>
            <p:ph type="body" idx="4294967295"/>
          </p:nvPr>
        </p:nvSpPr>
        <p:spPr>
          <a:xfrm>
            <a:off x="310100" y="3295678"/>
            <a:ext cx="11608904" cy="767439"/>
          </a:xfr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a:t>Charts</a:t>
            </a:r>
            <a:r>
              <a:rPr lang="zh-CN" altLang="en-US" sz="3200" dirty="0"/>
              <a:t>图表</a:t>
            </a:r>
          </a:p>
        </p:txBody>
      </p:sp>
      <p:sp>
        <p:nvSpPr>
          <p:cNvPr id="19460" name="Rectangle 3"/>
          <p:cNvSpPr>
            <a:spLocks noGrp="1" noChangeArrowheads="1"/>
          </p:cNvSpPr>
          <p:nvPr>
            <p:ph type="body" idx="4294967295"/>
          </p:nvPr>
        </p:nvSpPr>
        <p:spPr>
          <a:xfrm>
            <a:off x="1129085" y="4328271"/>
            <a:ext cx="7896225" cy="1720850"/>
          </a:xfr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Chart</a:t>
            </a:r>
            <a:r>
              <a:rPr lang="zh-CN" altLang="en-US" sz="2400" dirty="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包含于</a:t>
            </a:r>
            <a:r>
              <a:rPr lang="en-US" altLang="zh-CN" sz="2400" dirty="0" err="1">
                <a:latin typeface="微软雅黑" panose="020B0503020204020204" pitchFamily="34" charset="-122"/>
                <a:ea typeface="微软雅黑" panose="020B0503020204020204" pitchFamily="34" charset="-122"/>
              </a:rPr>
              <a:t>ChartObject</a:t>
            </a:r>
            <a:r>
              <a:rPr lang="zh-CN" altLang="en-US" sz="2400" dirty="0">
                <a:latin typeface="微软雅黑" panose="020B0503020204020204" pitchFamily="34" charset="-122"/>
                <a:ea typeface="微软雅黑" panose="020B0503020204020204" pitchFamily="34" charset="-122"/>
              </a:rPr>
              <a:t>对象中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a:t>WorksheetFunction</a:t>
            </a:r>
            <a:r>
              <a:rPr lang="zh-CN" altLang="en-US" sz="3200" dirty="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98497"/>
            <a:ext cx="6805613" cy="984250"/>
          </a:xfrm>
        </p:spPr>
        <p:txBody>
          <a:bodyPr/>
          <a:lstStyle/>
          <a:p>
            <a:pPr eaLnBrk="1" hangingPunct="1"/>
            <a:r>
              <a:rPr lang="zh-CN" altLang="en-US" dirty="0"/>
              <a:t>程序添加</a:t>
            </a:r>
            <a:r>
              <a:rPr lang="en-US" altLang="zh-CN" dirty="0"/>
              <a:t>Excel</a:t>
            </a:r>
            <a:r>
              <a:rPr lang="zh-CN" altLang="en-US" dirty="0"/>
              <a:t>对象引用</a:t>
            </a:r>
          </a:p>
        </p:txBody>
      </p:sp>
      <p:pic>
        <p:nvPicPr>
          <p:cNvPr id="2" name="图片 1"/>
          <p:cNvPicPr>
            <a:picLocks noChangeAspect="1"/>
          </p:cNvPicPr>
          <p:nvPr/>
        </p:nvPicPr>
        <p:blipFill>
          <a:blip r:embed="rId2"/>
          <a:stretch>
            <a:fillRect/>
          </a:stretch>
        </p:blipFill>
        <p:spPr>
          <a:xfrm>
            <a:off x="1631491" y="2537023"/>
            <a:ext cx="8952118" cy="3747727"/>
          </a:xfrm>
          <a:prstGeom prst="rect">
            <a:avLst/>
          </a:prstGeom>
        </p:spPr>
      </p:pic>
    </p:spTree>
    <p:extLst>
      <p:ext uri="{BB962C8B-B14F-4D97-AF65-F5344CB8AC3E}">
        <p14:creationId xmlns:p14="http://schemas.microsoft.com/office/powerpoint/2010/main" val="19443729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a:t>示例程序</a:t>
            </a:r>
            <a:r>
              <a:rPr lang="en-US" altLang="zh-CN" dirty="0"/>
              <a:t>-</a:t>
            </a:r>
            <a:r>
              <a:rPr lang="zh-CN" altLang="en-US" dirty="0"/>
              <a:t>读写</a:t>
            </a:r>
            <a:r>
              <a:rPr lang="en-US" altLang="zh-CN" dirty="0"/>
              <a:t>Excel</a:t>
            </a:r>
            <a:endParaRPr lang="zh-CN" altLang="en-US" dirty="0"/>
          </a:p>
        </p:txBody>
      </p:sp>
      <p:sp>
        <p:nvSpPr>
          <p:cNvPr id="23556" name="Rectangle 3"/>
          <p:cNvSpPr>
            <a:spLocks noGrp="1" noChangeArrowheads="1"/>
          </p:cNvSpPr>
          <p:nvPr>
            <p:ph type="body" idx="4294967295"/>
          </p:nvPr>
        </p:nvSpPr>
        <p:spPr>
          <a:xfrm>
            <a:off x="0" y="2163639"/>
            <a:ext cx="4240213" cy="3397250"/>
          </a:xfrm>
        </p:spPr>
        <p:txBody>
          <a:bodyPr/>
          <a:lstStyle/>
          <a:p>
            <a:pPr eaLnBrk="1" hangingPunct="1"/>
            <a:r>
              <a:rPr lang="zh-CN" altLang="en-US" sz="2800" dirty="0">
                <a:latin typeface="微软雅黑" panose="020B0503020204020204" pitchFamily="34" charset="-122"/>
                <a:ea typeface="微软雅黑" panose="020B0503020204020204" pitchFamily="34" charset="-122"/>
              </a:rPr>
              <a:t>读入文本</a:t>
            </a:r>
          </a:p>
          <a:p>
            <a:pPr eaLnBrk="1" hangingPunct="1"/>
            <a:r>
              <a:rPr lang="zh-CN" altLang="en-US" sz="2800" dirty="0">
                <a:latin typeface="微软雅黑" panose="020B0503020204020204" pitchFamily="34" charset="-122"/>
                <a:ea typeface="微软雅黑" panose="020B0503020204020204" pitchFamily="34" charset="-122"/>
              </a:rPr>
              <a:t>添加单元格内容</a:t>
            </a:r>
          </a:p>
          <a:p>
            <a:pPr eaLnBrk="1" hangingPunct="1"/>
            <a:r>
              <a:rPr lang="zh-CN" altLang="en-US" sz="2800" dirty="0">
                <a:latin typeface="微软雅黑" panose="020B0503020204020204" pitchFamily="34" charset="-122"/>
                <a:ea typeface="微软雅黑" panose="020B0503020204020204" pitchFamily="34" charset="-122"/>
              </a:rPr>
              <a:t>设置单元格颜色</a:t>
            </a:r>
          </a:p>
          <a:p>
            <a:pPr eaLnBrk="1" hangingPunct="1"/>
            <a:r>
              <a:rPr lang="zh-CN" altLang="en-US" sz="2800" dirty="0">
                <a:latin typeface="微软雅黑" panose="020B0503020204020204" pitchFamily="34" charset="-122"/>
                <a:ea typeface="微软雅黑" panose="020B0503020204020204" pitchFamily="34" charset="-122"/>
              </a:rPr>
              <a:t>设置行宽列宽</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插入图表</a:t>
            </a:r>
          </a:p>
          <a:p>
            <a:pPr eaLnBrk="1" hangingPunct="1"/>
            <a:r>
              <a:rPr lang="zh-CN" altLang="en-US" sz="2800" dirty="0">
                <a:latin typeface="微软雅黑" panose="020B0503020204020204" pitchFamily="34" charset="-122"/>
                <a:ea typeface="微软雅黑" panose="020B0503020204020204" pitchFamily="34" charset="-122"/>
              </a:rPr>
              <a:t>关闭</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495671"/>
            <a:ext cx="8438146" cy="5282780"/>
          </a:xfrm>
          <a:prstGeom prst="rect">
            <a:avLst/>
          </a:prstGeom>
        </p:spPr>
      </p:pic>
    </p:spTree>
    <p:extLst>
      <p:ext uri="{BB962C8B-B14F-4D97-AF65-F5344CB8AC3E}">
        <p14:creationId xmlns:p14="http://schemas.microsoft.com/office/powerpoint/2010/main" val="32473803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设置数据源</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添加图表</a:t>
            </a:r>
            <a:endParaRPr lang="en-US" altLang="zh-CN" sz="2800" dirty="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a:t>
            </a:r>
          </a:p>
          <a:p>
            <a:pPr lvl="1"/>
            <a:r>
              <a:rPr lang="en-US" altLang="zh-CN" sz="2600" dirty="0">
                <a:latin typeface="微软雅黑" panose="020B0503020204020204" pitchFamily="34" charset="-122"/>
                <a:ea typeface="微软雅黑" panose="020B0503020204020204" pitchFamily="34" charset="-122"/>
              </a:rPr>
              <a:t>MsExcel.XlChartType.xl3DColumn,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a:t>接口是如何实现的？</a:t>
            </a:r>
          </a:p>
        </p:txBody>
      </p:sp>
      <p:sp>
        <p:nvSpPr>
          <p:cNvPr id="7172" name="Rectangle 3"/>
          <p:cNvSpPr>
            <a:spLocks noGrp="1" noChangeArrowheads="1"/>
          </p:cNvSpPr>
          <p:nvPr>
            <p:ph type="body" idx="4294967295"/>
          </p:nvPr>
        </p:nvSpPr>
        <p:spPr>
          <a:xfrm>
            <a:off x="771277" y="2670537"/>
            <a:ext cx="10791825" cy="2546749"/>
          </a:xfrm>
        </p:spPr>
        <p:txBody>
          <a:bodyPr>
            <a:noAutofit/>
          </a:bodyPr>
          <a:lstStyle/>
          <a:p>
            <a:pPr>
              <a:buFont typeface="Wingdings" panose="05000000000000000000" pitchFamily="2" charset="2"/>
              <a:buChar char="p"/>
            </a:pPr>
            <a:r>
              <a:rPr lang="zh-CN" altLang="en-US" sz="2400" dirty="0"/>
              <a:t>  组件可以支持任意数目的接口</a:t>
            </a:r>
          </a:p>
          <a:p>
            <a:pPr>
              <a:buFont typeface="Wingdings" panose="05000000000000000000" pitchFamily="2" charset="2"/>
              <a:buChar char="p"/>
            </a:pPr>
            <a:r>
              <a:rPr lang="zh-CN" altLang="en-US" sz="2400" dirty="0"/>
              <a:t>  接口应具有不变性，组件升级时不应该修改原来的接口，而是添加新的接口</a:t>
            </a:r>
            <a:endParaRPr lang="en-US" altLang="zh-CN" sz="2400" dirty="0"/>
          </a:p>
          <a:p>
            <a:pPr lvl="1"/>
            <a:r>
              <a:rPr lang="en-US" altLang="zh-CN" sz="2000" dirty="0"/>
              <a:t> COM</a:t>
            </a:r>
            <a:r>
              <a:rPr lang="zh-CN" altLang="en-US" sz="2000" dirty="0"/>
              <a:t>接口在</a:t>
            </a:r>
            <a:r>
              <a:rPr lang="en-US" altLang="zh-CN" sz="2000" dirty="0"/>
              <a:t>C++</a:t>
            </a:r>
            <a:r>
              <a:rPr lang="zh-CN" altLang="en-US" sz="2000" dirty="0"/>
              <a:t>中是用纯抽象基类实现</a:t>
            </a:r>
          </a:p>
          <a:p>
            <a:pPr lvl="1"/>
            <a:r>
              <a:rPr lang="zh-CN" altLang="en-US" sz="2000" dirty="0"/>
              <a:t> 一个</a:t>
            </a:r>
            <a:r>
              <a:rPr lang="en-US" altLang="zh-CN" sz="2000" dirty="0"/>
              <a:t>COM</a:t>
            </a:r>
            <a:r>
              <a:rPr lang="zh-CN" altLang="en-US" sz="2000" dirty="0"/>
              <a:t>组件可以支多个接口</a:t>
            </a:r>
          </a:p>
          <a:p>
            <a:pPr lvl="1"/>
            <a:r>
              <a:rPr lang="zh-CN" altLang="en-US" sz="2000" dirty="0"/>
              <a:t> 一个</a:t>
            </a:r>
            <a:r>
              <a:rPr lang="en-US" altLang="zh-CN" sz="2000" dirty="0"/>
              <a:t>C++</a:t>
            </a:r>
            <a:r>
              <a:rPr lang="zh-CN" altLang="en-US" sz="2000" dirty="0"/>
              <a:t>类可以使用</a:t>
            </a:r>
            <a:r>
              <a:rPr lang="zh-CN" altLang="en-US" sz="2000" dirty="0">
                <a:hlinkClick r:id="rId2"/>
              </a:rPr>
              <a:t>多重继承</a:t>
            </a:r>
            <a:r>
              <a:rPr lang="zh-CN" altLang="en-US" sz="2000" dirty="0"/>
              <a:t>来实现一个支持多个接口的组件</a:t>
            </a:r>
          </a:p>
        </p:txBody>
      </p:sp>
    </p:spTree>
    <p:extLst>
      <p:ext uri="{BB962C8B-B14F-4D97-AF65-F5344CB8AC3E}">
        <p14:creationId xmlns:p14="http://schemas.microsoft.com/office/powerpoint/2010/main" val="2644103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1252728" y="444500"/>
            <a:ext cx="5788025" cy="727075"/>
          </a:xfrm>
        </p:spPr>
        <p:txBody>
          <a:bodyPr>
            <a:normAutofit/>
          </a:bodyPr>
          <a:lstStyle/>
          <a:p>
            <a:pPr eaLnBrk="1" hangingPunct="1"/>
            <a:r>
              <a:rPr lang="zh-CN" altLang="en-US" dirty="0"/>
              <a:t>上机练习作业</a:t>
            </a:r>
          </a:p>
        </p:txBody>
      </p:sp>
      <p:sp>
        <p:nvSpPr>
          <p:cNvPr id="24580" name="Rectangle 3"/>
          <p:cNvSpPr>
            <a:spLocks noGrp="1" noChangeArrowheads="1"/>
          </p:cNvSpPr>
          <p:nvPr>
            <p:ph type="body" idx="4294967295"/>
          </p:nvPr>
        </p:nvSpPr>
        <p:spPr>
          <a:xfrm>
            <a:off x="1252728" y="1171575"/>
            <a:ext cx="10852150" cy="5686425"/>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创建自定义</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对象</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定义</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组件接口</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实现</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t>1. </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编写一个窗体应用程序，将给定</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表格中信息显示到窗体界面。</a:t>
            </a: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编写功能设置</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表格的边框为黑实线。</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向</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文档中添加图表</a:t>
            </a:r>
            <a:endParaRPr lang="en-US" altLang="zh-CN" sz="22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823735" y="3229337"/>
            <a:ext cx="4467611" cy="718868"/>
          </a:xfrm>
        </p:spPr>
        <p:txBody>
          <a:bodyPr>
            <a:noAutofit/>
          </a:bodyPr>
          <a:lstStyle/>
          <a:p>
            <a:pPr lvl="0"/>
            <a:r>
              <a:rPr lang="zh-CN" altLang="en-US" sz="6000" dirty="0"/>
              <a:t>思考与练习</a:t>
            </a: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a:t>COM</a:t>
            </a:r>
            <a:r>
              <a:rPr lang="zh-CN" altLang="en-US" dirty="0"/>
              <a:t>是</a:t>
            </a:r>
            <a:r>
              <a:rPr lang="en-US" altLang="zh-CN" dirty="0"/>
              <a:t>DLL</a:t>
            </a:r>
            <a:r>
              <a:rPr lang="zh-CN" altLang="en-US" dirty="0"/>
              <a:t>吗？</a:t>
            </a:r>
          </a:p>
        </p:txBody>
      </p:sp>
      <p:sp>
        <p:nvSpPr>
          <p:cNvPr id="7172" name="Rectangle 3"/>
          <p:cNvSpPr>
            <a:spLocks noGrp="1" noChangeArrowheads="1"/>
          </p:cNvSpPr>
          <p:nvPr>
            <p:ph type="body" idx="4294967295"/>
          </p:nvPr>
        </p:nvSpPr>
        <p:spPr>
          <a:xfrm>
            <a:off x="405516" y="2079737"/>
            <a:ext cx="11233150" cy="4124408"/>
          </a:xfrm>
        </p:spPr>
        <p:txBody>
          <a:bodyPr>
            <a:noAutofit/>
          </a:bodyPr>
          <a:lstStyle/>
          <a:p>
            <a:pPr>
              <a:buFont typeface="Wingdings" panose="05000000000000000000" pitchFamily="2" charset="2"/>
              <a:buChar char="p"/>
            </a:pPr>
            <a:r>
              <a:rPr lang="en-US" altLang="zh-CN" sz="2800" dirty="0"/>
              <a:t>  DLL</a:t>
            </a:r>
            <a:r>
              <a:rPr lang="zh-CN" altLang="en-US" sz="2800" dirty="0"/>
              <a:t>是对静态连接的一种改进，带来了更细的开发分工，包括二进制如何交互的问题，尤其是当</a:t>
            </a:r>
            <a:r>
              <a:rPr lang="en-US" altLang="zh-CN" sz="2800" dirty="0"/>
              <a:t>DLL</a:t>
            </a:r>
            <a:r>
              <a:rPr lang="zh-CN" altLang="en-US" sz="2800" dirty="0"/>
              <a:t>输出类时的二进制交互问题</a:t>
            </a:r>
            <a:endParaRPr lang="en-US" altLang="zh-CN" sz="2800" dirty="0"/>
          </a:p>
          <a:p>
            <a:pPr>
              <a:buFont typeface="Wingdings" panose="05000000000000000000" pitchFamily="2" charset="2"/>
              <a:buChar char="p"/>
            </a:pPr>
            <a:r>
              <a:rPr lang="en-US" altLang="zh-CN" sz="2800" dirty="0"/>
              <a:t>  COM</a:t>
            </a:r>
            <a:r>
              <a:rPr lang="zh-CN" altLang="en-US" sz="2800" dirty="0"/>
              <a:t>的各种努力都是在规定一种二进制交互协议</a:t>
            </a:r>
            <a:endParaRPr lang="en-US" altLang="zh-CN" sz="2800" dirty="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升级困难，函数不能随意改变</a:t>
            </a:r>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a:t>没有</a:t>
            </a:r>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很困难</a:t>
            </a:r>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a:t>不可能</a:t>
            </a:r>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a:t>等</a:t>
            </a:r>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5395</TotalTime>
  <Words>4147</Words>
  <Application>Microsoft Office PowerPoint</Application>
  <PresentationFormat>宽屏</PresentationFormat>
  <Paragraphs>540</Paragraphs>
  <Slides>82</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82</vt:i4>
      </vt:variant>
    </vt:vector>
  </HeadingPairs>
  <TitlesOfParts>
    <vt:vector size="94" baseType="lpstr">
      <vt:lpstr>宋体</vt:lpstr>
      <vt:lpstr>微软雅黑</vt:lpstr>
      <vt:lpstr>新宋体</vt:lpstr>
      <vt:lpstr>Arial</vt:lpstr>
      <vt:lpstr>Calibri</vt:lpstr>
      <vt:lpstr>Calibri Light</vt:lpstr>
      <vt:lpstr>Consolas</vt:lpstr>
      <vt:lpstr>Tahoma</vt:lpstr>
      <vt:lpstr>Wingdings</vt:lpstr>
      <vt:lpstr>Wingdings 3</vt:lpstr>
      <vt:lpstr>自定义设计方案</vt:lpstr>
      <vt:lpstr>2_蓝色互联网</vt:lpstr>
      <vt:lpstr>Windows编程实践</vt:lpstr>
      <vt:lpstr>内容提要</vt:lpstr>
      <vt:lpstr>COM简介</vt:lpstr>
      <vt:lpstr>COM方法</vt:lpstr>
      <vt:lpstr>COM组件是什么？</vt:lpstr>
      <vt:lpstr>COM组件不是什么？</vt:lpstr>
      <vt:lpstr>什么是接口？</vt:lpstr>
      <vt:lpstr>接口是如何实现的？</vt:lpstr>
      <vt:lpstr>COM是DLL吗？</vt:lpstr>
      <vt:lpstr>COM与DLL区别</vt:lpstr>
      <vt:lpstr>ActiveX、OLE、COM之间的关系</vt:lpstr>
      <vt:lpstr>COM和ActiveX区别</vt:lpstr>
      <vt:lpstr>COM的注册</vt:lpstr>
      <vt:lpstr>COM实例-接口定义</vt:lpstr>
      <vt:lpstr>COM实例-接口实现1</vt:lpstr>
      <vt:lpstr>COM实例-接口实现2</vt:lpstr>
      <vt:lpstr>COM实例-创建com接口对象</vt:lpstr>
      <vt:lpstr>COM实例-调用COM对象</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COM操作Word流程与实例 </vt:lpstr>
      <vt:lpstr>安装office产品</vt:lpstr>
      <vt:lpstr>程序添加word对象引用</vt:lpstr>
      <vt:lpstr>程序添加word对象引用</vt:lpstr>
      <vt:lpstr>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上机练习作业</vt:lpstr>
      <vt:lpstr>思考与练习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Administrator</cp:lastModifiedBy>
  <cp:revision>318</cp:revision>
  <dcterms:created xsi:type="dcterms:W3CDTF">2014-12-05T07:09:50Z</dcterms:created>
  <dcterms:modified xsi:type="dcterms:W3CDTF">2018-10-11T07:24:23Z</dcterms:modified>
</cp:coreProperties>
</file>