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5EB"/>
          </a:solidFill>
        </a:fill>
      </a:tcStyle>
    </a:wholeTbl>
    <a:band2H>
      <a:tcTxStyle b="def" i="def"/>
      <a:tcStyle>
        <a:tcBdr/>
        <a:fill>
          <a:solidFill>
            <a:srgbClr val="E8F2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0"/>
          </a:solidFill>
        </a:fill>
      </a:tcStyle>
    </a:wholeTbl>
    <a:band2H>
      <a:tcTxStyle b="def" i="def"/>
      <a:tcStyle>
        <a:tcBdr/>
        <a:fill>
          <a:solidFill>
            <a:srgbClr val="EFEE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2DE"/>
          </a:solidFill>
        </a:fill>
      </a:tcStyle>
    </a:wholeTbl>
    <a:band2H>
      <a:tcTxStyle b="def" i="def"/>
      <a:tcStyle>
        <a:tcBdr/>
        <a:fill>
          <a:solidFill>
            <a:srgbClr val="ECF1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6"/>
          <p:cNvSpPr/>
          <p:nvPr/>
        </p:nvSpPr>
        <p:spPr>
          <a:xfrm>
            <a:off x="822121" y="419449"/>
            <a:ext cx="10563684" cy="5889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169"/>
                </a:moveTo>
                <a:cubicBezTo>
                  <a:pt x="6" y="4779"/>
                  <a:pt x="11" y="2390"/>
                  <a:pt x="1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7600"/>
                </a:lnTo>
              </a:path>
            </a:pathLst>
          </a:custGeom>
          <a:ln w="28575">
            <a:solidFill>
              <a:srgbClr val="82CAD8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2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1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5" name="图片占位符 2"/>
          <p:cNvSpPr/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6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/>
          <p:nvPr>
            <p:ph type="title"/>
          </p:nvPr>
        </p:nvSpPr>
        <p:spPr>
          <a:xfrm>
            <a:off x="10098155" y="365125"/>
            <a:ext cx="1255644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idx="1"/>
          </p:nvPr>
        </p:nvSpPr>
        <p:spPr>
          <a:xfrm>
            <a:off x="838199" y="365125"/>
            <a:ext cx="9090991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"/>
          <p:cNvSpPr txBox="1"/>
          <p:nvPr/>
        </p:nvSpPr>
        <p:spPr>
          <a:xfrm>
            <a:off x="9708515" y="-6985"/>
            <a:ext cx="249301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机密文件禁止外传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什么是总结规划</a:t>
            </a:r>
          </a:p>
        </p:txBody>
      </p:sp>
      <p:sp>
        <p:nvSpPr>
          <p:cNvPr id="104" name="文本框 3"/>
          <p:cNvSpPr txBox="1"/>
          <p:nvPr/>
        </p:nvSpPr>
        <p:spPr>
          <a:xfrm>
            <a:off x="1126489" y="2301875"/>
            <a:ext cx="9864092" cy="255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工作总结是对前段社会实践活动进行全面回顾、检查、分析、评判，从</a:t>
            </a:r>
            <a:r>
              <a:rPr b="1">
                <a:solidFill>
                  <a:srgbClr val="FF0000"/>
                </a:solidFill>
              </a:rPr>
              <a:t>理论认识</a:t>
            </a:r>
            <a:r>
              <a:t>的高度</a:t>
            </a:r>
            <a:r>
              <a:rPr b="1">
                <a:solidFill>
                  <a:srgbClr val="FF0000"/>
                </a:solidFill>
              </a:rPr>
              <a:t>概括经验教训</a:t>
            </a:r>
            <a:r>
              <a:t>，以明确</a:t>
            </a:r>
            <a:r>
              <a:rPr b="1">
                <a:solidFill>
                  <a:srgbClr val="FF0000"/>
                </a:solidFill>
              </a:rPr>
              <a:t>努力方向</a:t>
            </a:r>
            <a:r>
              <a:t>，指导今后工作的一种机关事务文体。</a:t>
            </a:r>
          </a:p>
          <a:p>
            <a:pPr>
              <a:lnSpc>
                <a:spcPct val="13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总结的写作过程，既是对自身社会实践活动的回顾过程，又是人们思想认识提高的过程。</a:t>
            </a:r>
            <a:r>
              <a:rPr b="1"/>
              <a:t>通过总结，人们可以把零散的、肤浅的</a:t>
            </a:r>
            <a:r>
              <a:rPr b="1">
                <a:solidFill>
                  <a:srgbClr val="FF0000"/>
                </a:solidFill>
              </a:rPr>
              <a:t>感性认识</a:t>
            </a:r>
            <a:r>
              <a:rPr b="1"/>
              <a:t>上升为系统、深刻的</a:t>
            </a:r>
            <a:r>
              <a:rPr b="1">
                <a:solidFill>
                  <a:srgbClr val="FF0000"/>
                </a:solidFill>
              </a:rPr>
              <a:t>理性认识</a:t>
            </a:r>
            <a:r>
              <a:rPr b="1"/>
              <a:t>，从而得出</a:t>
            </a:r>
            <a:r>
              <a:rPr b="1">
                <a:solidFill>
                  <a:srgbClr val="FF0000"/>
                </a:solidFill>
              </a:rPr>
              <a:t>科学的结论</a:t>
            </a:r>
            <a:r>
              <a:rPr b="1"/>
              <a:t>，以便发扬成绩，克服缺点，吸取经验教训，使今后的工作少走弯路，多出成果。</a:t>
            </a:r>
            <a:r>
              <a:t>它还可以作为先进经验被上级推广开来，为其他单位所汲取、借鉴，推动实际工作的顺利开展。</a:t>
            </a:r>
          </a:p>
        </p:txBody>
      </p:sp>
      <p:sp>
        <p:nvSpPr>
          <p:cNvPr id="105" name=" 202"/>
          <p:cNvSpPr/>
          <p:nvPr/>
        </p:nvSpPr>
        <p:spPr>
          <a:xfrm>
            <a:off x="909319" y="2131695"/>
            <a:ext cx="733426" cy="733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556"/>
                </a:lnTo>
                <a:lnTo>
                  <a:pt x="2585" y="2556"/>
                </a:lnTo>
                <a:lnTo>
                  <a:pt x="258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 202"/>
          <p:cNvSpPr/>
          <p:nvPr/>
        </p:nvSpPr>
        <p:spPr>
          <a:xfrm rot="10800000">
            <a:off x="10349865" y="3938904"/>
            <a:ext cx="733426" cy="733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556"/>
                </a:lnTo>
                <a:lnTo>
                  <a:pt x="2585" y="2556"/>
                </a:lnTo>
                <a:lnTo>
                  <a:pt x="258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文本框 2"/>
          <p:cNvSpPr txBox="1"/>
          <p:nvPr/>
        </p:nvSpPr>
        <p:spPr>
          <a:xfrm>
            <a:off x="3449320" y="5260975"/>
            <a:ext cx="5292726" cy="123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3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业绩是干出来的也是总结出来的（两层含义）</a:t>
            </a:r>
          </a:p>
          <a:p>
            <a:pPr algn="ctr">
              <a:lnSpc>
                <a:spcPct val="13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凡事豫则立不豫则废</a:t>
            </a:r>
          </a:p>
          <a:p>
            <a:pPr algn="ctr">
              <a:lnSpc>
                <a:spcPct val="13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总结规划是升级认知、提升能力的机会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1419" y="673100"/>
            <a:ext cx="9788798" cy="5511601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435" y="673100"/>
            <a:ext cx="9802605" cy="5511601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610" y="673100"/>
            <a:ext cx="9796561" cy="5511601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如何引领创新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304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创新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需要花时间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过程很痛苦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需要放空自己然后填进去新的东西（学习）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需要打破自己然后进行重塑（谦虚）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创新不是显而易见的东西（大家都说好往往不是真的好）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创新是一旦想到你自己会为之兴奋的东西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304"/>
            </a:pPr>
            <a:endParaRPr sz="1919"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304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创新从哪里来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犯错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借鉴：机器学习</a:t>
            </a:r>
            <a:r>
              <a:t>+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迁移学习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综合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让创新称为习惯</a:t>
            </a:r>
          </a:p>
        </p:txBody>
      </p:sp>
      <p:sp>
        <p:nvSpPr>
          <p:cNvPr id="16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304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平常多创新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鼓励自己多尝试新鲜东西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去商场不去去过的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即便是去同一家商场，不吃去过的餐厅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304"/>
            </a:pPr>
            <a:endParaRPr sz="1919"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304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平常多复盘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凡事都要做好复盘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屁大点小事也要复盘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每次复盘不用全面细致，重点</a:t>
            </a:r>
            <a:r>
              <a:t>1-3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点足够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讲求的是一种</a:t>
            </a:r>
            <a:r>
              <a:t>“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仪式感</a:t>
            </a:r>
            <a:r>
              <a:t>”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追求的是养成</a:t>
            </a:r>
            <a:r>
              <a:t>“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思维惯性</a:t>
            </a:r>
            <a:r>
              <a:t>”</a:t>
            </a:r>
          </a:p>
          <a:p>
            <a:pPr lvl="1" marL="658368" indent="-219455" defTabSz="877823">
              <a:lnSpc>
                <a:spcPct val="81000"/>
              </a:lnSpc>
              <a:spcBef>
                <a:spcPts val="400"/>
              </a:spcBef>
              <a:defRPr sz="1919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最牛逼的复盘是复盘别人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总结规划的结构</a:t>
            </a:r>
          </a:p>
        </p:txBody>
      </p:sp>
      <p:grpSp>
        <p:nvGrpSpPr>
          <p:cNvPr id="112" name=" 167"/>
          <p:cNvGrpSpPr/>
          <p:nvPr/>
        </p:nvGrpSpPr>
        <p:grpSpPr>
          <a:xfrm>
            <a:off x="1465580" y="2174875"/>
            <a:ext cx="1743076" cy="962025"/>
            <a:chOff x="0" y="0"/>
            <a:chExt cx="1743075" cy="962025"/>
          </a:xfrm>
        </p:grpSpPr>
        <p:sp>
          <p:nvSpPr>
            <p:cNvPr id="110" name="圆角矩形"/>
            <p:cNvSpPr/>
            <p:nvPr/>
          </p:nvSpPr>
          <p:spPr>
            <a:xfrm>
              <a:off x="0" y="0"/>
              <a:ext cx="1743075" cy="9620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11" name="1-总结部分"/>
            <p:cNvSpPr txBox="1"/>
            <p:nvPr/>
          </p:nvSpPr>
          <p:spPr>
            <a:xfrm>
              <a:off x="46961" y="257492"/>
              <a:ext cx="164915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1-</a:t>
              </a:r>
              <a:r>
                <a:t>总结部分</a:t>
              </a:r>
            </a:p>
          </p:txBody>
        </p:sp>
      </p:grpSp>
      <p:grpSp>
        <p:nvGrpSpPr>
          <p:cNvPr id="115" name=" 167"/>
          <p:cNvGrpSpPr/>
          <p:nvPr/>
        </p:nvGrpSpPr>
        <p:grpSpPr>
          <a:xfrm>
            <a:off x="5224779" y="2174875"/>
            <a:ext cx="1743076" cy="962025"/>
            <a:chOff x="0" y="0"/>
            <a:chExt cx="1743075" cy="962025"/>
          </a:xfrm>
        </p:grpSpPr>
        <p:sp>
          <p:nvSpPr>
            <p:cNvPr id="113" name="圆角矩形"/>
            <p:cNvSpPr/>
            <p:nvPr/>
          </p:nvSpPr>
          <p:spPr>
            <a:xfrm>
              <a:off x="0" y="0"/>
              <a:ext cx="1743075" cy="9620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14" name="2-宏观思考"/>
            <p:cNvSpPr txBox="1"/>
            <p:nvPr/>
          </p:nvSpPr>
          <p:spPr>
            <a:xfrm>
              <a:off x="46961" y="257492"/>
              <a:ext cx="164915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2-</a:t>
              </a:r>
              <a:r>
                <a:t>宏观思考</a:t>
              </a:r>
            </a:p>
          </p:txBody>
        </p:sp>
      </p:grpSp>
      <p:grpSp>
        <p:nvGrpSpPr>
          <p:cNvPr id="118" name=" 167"/>
          <p:cNvGrpSpPr/>
          <p:nvPr/>
        </p:nvGrpSpPr>
        <p:grpSpPr>
          <a:xfrm>
            <a:off x="8983980" y="2174875"/>
            <a:ext cx="1743076" cy="962025"/>
            <a:chOff x="0" y="0"/>
            <a:chExt cx="1743075" cy="962025"/>
          </a:xfrm>
        </p:grpSpPr>
        <p:sp>
          <p:nvSpPr>
            <p:cNvPr id="116" name="圆角矩形"/>
            <p:cNvSpPr/>
            <p:nvPr/>
          </p:nvSpPr>
          <p:spPr>
            <a:xfrm>
              <a:off x="0" y="0"/>
              <a:ext cx="1743075" cy="9620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17" name="3-规划部分"/>
            <p:cNvSpPr txBox="1"/>
            <p:nvPr/>
          </p:nvSpPr>
          <p:spPr>
            <a:xfrm>
              <a:off x="46961" y="257492"/>
              <a:ext cx="164915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3-</a:t>
              </a:r>
              <a:r>
                <a:t>规划部分</a:t>
              </a:r>
            </a:p>
          </p:txBody>
        </p:sp>
      </p:grpSp>
      <p:sp>
        <p:nvSpPr>
          <p:cNvPr id="119" name=" 162"/>
          <p:cNvSpPr/>
          <p:nvPr/>
        </p:nvSpPr>
        <p:spPr>
          <a:xfrm>
            <a:off x="4035425" y="2474595"/>
            <a:ext cx="362585" cy="362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127" y="19481"/>
                </a:moveTo>
                <a:lnTo>
                  <a:pt x="13516" y="19481"/>
                </a:lnTo>
                <a:lnTo>
                  <a:pt x="13516" y="21600"/>
                </a:lnTo>
                <a:lnTo>
                  <a:pt x="12127" y="21600"/>
                </a:lnTo>
                <a:close/>
                <a:moveTo>
                  <a:pt x="14148" y="16234"/>
                </a:moveTo>
                <a:lnTo>
                  <a:pt x="15537" y="16234"/>
                </a:lnTo>
                <a:lnTo>
                  <a:pt x="15537" y="18353"/>
                </a:lnTo>
                <a:lnTo>
                  <a:pt x="14148" y="18353"/>
                </a:lnTo>
                <a:close/>
                <a:moveTo>
                  <a:pt x="12127" y="16234"/>
                </a:moveTo>
                <a:lnTo>
                  <a:pt x="13516" y="16234"/>
                </a:lnTo>
                <a:lnTo>
                  <a:pt x="13516" y="18353"/>
                </a:lnTo>
                <a:lnTo>
                  <a:pt x="12127" y="18353"/>
                </a:lnTo>
                <a:close/>
                <a:moveTo>
                  <a:pt x="16169" y="12987"/>
                </a:moveTo>
                <a:lnTo>
                  <a:pt x="17558" y="12987"/>
                </a:lnTo>
                <a:lnTo>
                  <a:pt x="17558" y="15106"/>
                </a:lnTo>
                <a:lnTo>
                  <a:pt x="16169" y="15106"/>
                </a:lnTo>
                <a:close/>
                <a:moveTo>
                  <a:pt x="14148" y="12987"/>
                </a:moveTo>
                <a:lnTo>
                  <a:pt x="15537" y="12987"/>
                </a:lnTo>
                <a:lnTo>
                  <a:pt x="15537" y="15106"/>
                </a:lnTo>
                <a:lnTo>
                  <a:pt x="14148" y="15106"/>
                </a:lnTo>
                <a:close/>
                <a:moveTo>
                  <a:pt x="12127" y="12987"/>
                </a:moveTo>
                <a:lnTo>
                  <a:pt x="13516" y="12987"/>
                </a:lnTo>
                <a:lnTo>
                  <a:pt x="13516" y="15106"/>
                </a:lnTo>
                <a:lnTo>
                  <a:pt x="12127" y="15106"/>
                </a:lnTo>
                <a:close/>
                <a:moveTo>
                  <a:pt x="10106" y="12987"/>
                </a:moveTo>
                <a:lnTo>
                  <a:pt x="11494" y="12987"/>
                </a:lnTo>
                <a:lnTo>
                  <a:pt x="11494" y="15106"/>
                </a:lnTo>
                <a:lnTo>
                  <a:pt x="10106" y="15106"/>
                </a:lnTo>
                <a:close/>
                <a:moveTo>
                  <a:pt x="8084" y="12987"/>
                </a:moveTo>
                <a:lnTo>
                  <a:pt x="9473" y="12987"/>
                </a:lnTo>
                <a:lnTo>
                  <a:pt x="9473" y="15106"/>
                </a:lnTo>
                <a:lnTo>
                  <a:pt x="8084" y="15106"/>
                </a:lnTo>
                <a:close/>
                <a:moveTo>
                  <a:pt x="6063" y="12987"/>
                </a:moveTo>
                <a:lnTo>
                  <a:pt x="7452" y="12987"/>
                </a:lnTo>
                <a:lnTo>
                  <a:pt x="7452" y="15106"/>
                </a:lnTo>
                <a:lnTo>
                  <a:pt x="6063" y="15106"/>
                </a:lnTo>
                <a:close/>
                <a:moveTo>
                  <a:pt x="4042" y="12987"/>
                </a:moveTo>
                <a:lnTo>
                  <a:pt x="5431" y="12987"/>
                </a:lnTo>
                <a:lnTo>
                  <a:pt x="5431" y="15106"/>
                </a:lnTo>
                <a:lnTo>
                  <a:pt x="4042" y="15106"/>
                </a:lnTo>
                <a:close/>
                <a:moveTo>
                  <a:pt x="2021" y="12987"/>
                </a:moveTo>
                <a:lnTo>
                  <a:pt x="3410" y="12987"/>
                </a:lnTo>
                <a:lnTo>
                  <a:pt x="3410" y="15106"/>
                </a:lnTo>
                <a:lnTo>
                  <a:pt x="2021" y="15106"/>
                </a:lnTo>
                <a:close/>
                <a:moveTo>
                  <a:pt x="0" y="12987"/>
                </a:moveTo>
                <a:lnTo>
                  <a:pt x="1389" y="12987"/>
                </a:lnTo>
                <a:lnTo>
                  <a:pt x="1389" y="15106"/>
                </a:lnTo>
                <a:lnTo>
                  <a:pt x="0" y="15106"/>
                </a:lnTo>
                <a:close/>
                <a:moveTo>
                  <a:pt x="18190" y="11364"/>
                </a:moveTo>
                <a:lnTo>
                  <a:pt x="19579" y="11364"/>
                </a:lnTo>
                <a:lnTo>
                  <a:pt x="19579" y="13483"/>
                </a:lnTo>
                <a:lnTo>
                  <a:pt x="18190" y="13483"/>
                </a:lnTo>
                <a:close/>
                <a:moveTo>
                  <a:pt x="20211" y="9741"/>
                </a:moveTo>
                <a:lnTo>
                  <a:pt x="21600" y="9741"/>
                </a:lnTo>
                <a:lnTo>
                  <a:pt x="21600" y="11859"/>
                </a:lnTo>
                <a:lnTo>
                  <a:pt x="20211" y="11859"/>
                </a:lnTo>
                <a:close/>
                <a:moveTo>
                  <a:pt x="16169" y="9741"/>
                </a:moveTo>
                <a:lnTo>
                  <a:pt x="17558" y="9741"/>
                </a:lnTo>
                <a:lnTo>
                  <a:pt x="17558" y="11859"/>
                </a:lnTo>
                <a:lnTo>
                  <a:pt x="16169" y="11859"/>
                </a:lnTo>
                <a:close/>
                <a:moveTo>
                  <a:pt x="14148" y="9741"/>
                </a:moveTo>
                <a:lnTo>
                  <a:pt x="15537" y="9741"/>
                </a:lnTo>
                <a:lnTo>
                  <a:pt x="15537" y="11859"/>
                </a:lnTo>
                <a:lnTo>
                  <a:pt x="14148" y="11859"/>
                </a:lnTo>
                <a:close/>
                <a:moveTo>
                  <a:pt x="12127" y="9741"/>
                </a:moveTo>
                <a:lnTo>
                  <a:pt x="13516" y="9741"/>
                </a:lnTo>
                <a:lnTo>
                  <a:pt x="13516" y="11859"/>
                </a:lnTo>
                <a:lnTo>
                  <a:pt x="12127" y="11859"/>
                </a:lnTo>
                <a:close/>
                <a:moveTo>
                  <a:pt x="10106" y="9741"/>
                </a:moveTo>
                <a:lnTo>
                  <a:pt x="11494" y="9741"/>
                </a:lnTo>
                <a:lnTo>
                  <a:pt x="11494" y="11859"/>
                </a:lnTo>
                <a:lnTo>
                  <a:pt x="10106" y="11859"/>
                </a:lnTo>
                <a:close/>
                <a:moveTo>
                  <a:pt x="8084" y="9741"/>
                </a:moveTo>
                <a:lnTo>
                  <a:pt x="9473" y="9741"/>
                </a:lnTo>
                <a:lnTo>
                  <a:pt x="9473" y="11859"/>
                </a:lnTo>
                <a:lnTo>
                  <a:pt x="8084" y="11859"/>
                </a:lnTo>
                <a:close/>
                <a:moveTo>
                  <a:pt x="6063" y="9741"/>
                </a:moveTo>
                <a:lnTo>
                  <a:pt x="7452" y="9741"/>
                </a:lnTo>
                <a:lnTo>
                  <a:pt x="7452" y="11859"/>
                </a:lnTo>
                <a:lnTo>
                  <a:pt x="6063" y="11859"/>
                </a:lnTo>
                <a:close/>
                <a:moveTo>
                  <a:pt x="4042" y="9741"/>
                </a:moveTo>
                <a:lnTo>
                  <a:pt x="5431" y="9741"/>
                </a:lnTo>
                <a:lnTo>
                  <a:pt x="5431" y="11859"/>
                </a:lnTo>
                <a:lnTo>
                  <a:pt x="4042" y="11859"/>
                </a:lnTo>
                <a:close/>
                <a:moveTo>
                  <a:pt x="2021" y="9741"/>
                </a:moveTo>
                <a:lnTo>
                  <a:pt x="3410" y="9741"/>
                </a:lnTo>
                <a:lnTo>
                  <a:pt x="3410" y="11859"/>
                </a:lnTo>
                <a:lnTo>
                  <a:pt x="2021" y="11859"/>
                </a:lnTo>
                <a:close/>
                <a:moveTo>
                  <a:pt x="0" y="9741"/>
                </a:moveTo>
                <a:lnTo>
                  <a:pt x="1389" y="9741"/>
                </a:lnTo>
                <a:lnTo>
                  <a:pt x="1389" y="11859"/>
                </a:lnTo>
                <a:lnTo>
                  <a:pt x="0" y="11859"/>
                </a:lnTo>
                <a:close/>
                <a:moveTo>
                  <a:pt x="18190" y="8117"/>
                </a:moveTo>
                <a:lnTo>
                  <a:pt x="19579" y="8117"/>
                </a:lnTo>
                <a:lnTo>
                  <a:pt x="19579" y="10236"/>
                </a:lnTo>
                <a:lnTo>
                  <a:pt x="18190" y="10236"/>
                </a:lnTo>
                <a:close/>
                <a:moveTo>
                  <a:pt x="16169" y="6494"/>
                </a:moveTo>
                <a:lnTo>
                  <a:pt x="17558" y="6494"/>
                </a:lnTo>
                <a:lnTo>
                  <a:pt x="17558" y="8613"/>
                </a:lnTo>
                <a:lnTo>
                  <a:pt x="16169" y="8613"/>
                </a:lnTo>
                <a:close/>
                <a:moveTo>
                  <a:pt x="14148" y="6494"/>
                </a:moveTo>
                <a:lnTo>
                  <a:pt x="15537" y="6494"/>
                </a:lnTo>
                <a:lnTo>
                  <a:pt x="15537" y="8613"/>
                </a:lnTo>
                <a:lnTo>
                  <a:pt x="14148" y="8613"/>
                </a:lnTo>
                <a:close/>
                <a:moveTo>
                  <a:pt x="12127" y="6494"/>
                </a:moveTo>
                <a:lnTo>
                  <a:pt x="13516" y="6494"/>
                </a:lnTo>
                <a:lnTo>
                  <a:pt x="13516" y="8613"/>
                </a:lnTo>
                <a:lnTo>
                  <a:pt x="12127" y="8613"/>
                </a:lnTo>
                <a:close/>
                <a:moveTo>
                  <a:pt x="10106" y="6494"/>
                </a:moveTo>
                <a:lnTo>
                  <a:pt x="11494" y="6494"/>
                </a:lnTo>
                <a:lnTo>
                  <a:pt x="11494" y="8613"/>
                </a:lnTo>
                <a:lnTo>
                  <a:pt x="10106" y="8613"/>
                </a:lnTo>
                <a:close/>
                <a:moveTo>
                  <a:pt x="8084" y="6494"/>
                </a:moveTo>
                <a:lnTo>
                  <a:pt x="9473" y="6494"/>
                </a:lnTo>
                <a:lnTo>
                  <a:pt x="9473" y="8613"/>
                </a:lnTo>
                <a:lnTo>
                  <a:pt x="8084" y="8613"/>
                </a:lnTo>
                <a:close/>
                <a:moveTo>
                  <a:pt x="6063" y="6494"/>
                </a:moveTo>
                <a:lnTo>
                  <a:pt x="7452" y="6494"/>
                </a:lnTo>
                <a:lnTo>
                  <a:pt x="7452" y="8613"/>
                </a:lnTo>
                <a:lnTo>
                  <a:pt x="6063" y="8613"/>
                </a:lnTo>
                <a:close/>
                <a:moveTo>
                  <a:pt x="4042" y="6494"/>
                </a:moveTo>
                <a:lnTo>
                  <a:pt x="5431" y="6494"/>
                </a:lnTo>
                <a:lnTo>
                  <a:pt x="5431" y="8613"/>
                </a:lnTo>
                <a:lnTo>
                  <a:pt x="4042" y="8613"/>
                </a:lnTo>
                <a:close/>
                <a:moveTo>
                  <a:pt x="2021" y="6494"/>
                </a:moveTo>
                <a:lnTo>
                  <a:pt x="3410" y="6494"/>
                </a:lnTo>
                <a:lnTo>
                  <a:pt x="3410" y="8613"/>
                </a:lnTo>
                <a:lnTo>
                  <a:pt x="2021" y="8613"/>
                </a:lnTo>
                <a:close/>
                <a:moveTo>
                  <a:pt x="0" y="6494"/>
                </a:moveTo>
                <a:lnTo>
                  <a:pt x="1389" y="6494"/>
                </a:lnTo>
                <a:lnTo>
                  <a:pt x="1389" y="8613"/>
                </a:lnTo>
                <a:lnTo>
                  <a:pt x="0" y="8613"/>
                </a:lnTo>
                <a:close/>
                <a:moveTo>
                  <a:pt x="14148" y="3247"/>
                </a:moveTo>
                <a:lnTo>
                  <a:pt x="15537" y="3247"/>
                </a:lnTo>
                <a:lnTo>
                  <a:pt x="15537" y="5366"/>
                </a:lnTo>
                <a:lnTo>
                  <a:pt x="14148" y="5366"/>
                </a:lnTo>
                <a:close/>
                <a:moveTo>
                  <a:pt x="12127" y="3247"/>
                </a:moveTo>
                <a:lnTo>
                  <a:pt x="13516" y="3247"/>
                </a:lnTo>
                <a:lnTo>
                  <a:pt x="13516" y="5366"/>
                </a:lnTo>
                <a:lnTo>
                  <a:pt x="12127" y="5366"/>
                </a:lnTo>
                <a:close/>
                <a:moveTo>
                  <a:pt x="12127" y="0"/>
                </a:moveTo>
                <a:lnTo>
                  <a:pt x="13516" y="0"/>
                </a:lnTo>
                <a:lnTo>
                  <a:pt x="13516" y="2119"/>
                </a:lnTo>
                <a:lnTo>
                  <a:pt x="12127" y="211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 162"/>
          <p:cNvSpPr/>
          <p:nvPr/>
        </p:nvSpPr>
        <p:spPr>
          <a:xfrm>
            <a:off x="7794625" y="2474595"/>
            <a:ext cx="362585" cy="362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127" y="19481"/>
                </a:moveTo>
                <a:lnTo>
                  <a:pt x="13516" y="19481"/>
                </a:lnTo>
                <a:lnTo>
                  <a:pt x="13516" y="21600"/>
                </a:lnTo>
                <a:lnTo>
                  <a:pt x="12127" y="21600"/>
                </a:lnTo>
                <a:close/>
                <a:moveTo>
                  <a:pt x="14148" y="16234"/>
                </a:moveTo>
                <a:lnTo>
                  <a:pt x="15537" y="16234"/>
                </a:lnTo>
                <a:lnTo>
                  <a:pt x="15537" y="18353"/>
                </a:lnTo>
                <a:lnTo>
                  <a:pt x="14148" y="18353"/>
                </a:lnTo>
                <a:close/>
                <a:moveTo>
                  <a:pt x="12127" y="16234"/>
                </a:moveTo>
                <a:lnTo>
                  <a:pt x="13516" y="16234"/>
                </a:lnTo>
                <a:lnTo>
                  <a:pt x="13516" y="18353"/>
                </a:lnTo>
                <a:lnTo>
                  <a:pt x="12127" y="18353"/>
                </a:lnTo>
                <a:close/>
                <a:moveTo>
                  <a:pt x="16169" y="12987"/>
                </a:moveTo>
                <a:lnTo>
                  <a:pt x="17558" y="12987"/>
                </a:lnTo>
                <a:lnTo>
                  <a:pt x="17558" y="15106"/>
                </a:lnTo>
                <a:lnTo>
                  <a:pt x="16169" y="15106"/>
                </a:lnTo>
                <a:close/>
                <a:moveTo>
                  <a:pt x="14148" y="12987"/>
                </a:moveTo>
                <a:lnTo>
                  <a:pt x="15537" y="12987"/>
                </a:lnTo>
                <a:lnTo>
                  <a:pt x="15537" y="15106"/>
                </a:lnTo>
                <a:lnTo>
                  <a:pt x="14148" y="15106"/>
                </a:lnTo>
                <a:close/>
                <a:moveTo>
                  <a:pt x="12127" y="12987"/>
                </a:moveTo>
                <a:lnTo>
                  <a:pt x="13516" y="12987"/>
                </a:lnTo>
                <a:lnTo>
                  <a:pt x="13516" y="15106"/>
                </a:lnTo>
                <a:lnTo>
                  <a:pt x="12127" y="15106"/>
                </a:lnTo>
                <a:close/>
                <a:moveTo>
                  <a:pt x="10106" y="12987"/>
                </a:moveTo>
                <a:lnTo>
                  <a:pt x="11494" y="12987"/>
                </a:lnTo>
                <a:lnTo>
                  <a:pt x="11494" y="15106"/>
                </a:lnTo>
                <a:lnTo>
                  <a:pt x="10106" y="15106"/>
                </a:lnTo>
                <a:close/>
                <a:moveTo>
                  <a:pt x="8084" y="12987"/>
                </a:moveTo>
                <a:lnTo>
                  <a:pt x="9473" y="12987"/>
                </a:lnTo>
                <a:lnTo>
                  <a:pt x="9473" y="15106"/>
                </a:lnTo>
                <a:lnTo>
                  <a:pt x="8084" y="15106"/>
                </a:lnTo>
                <a:close/>
                <a:moveTo>
                  <a:pt x="6063" y="12987"/>
                </a:moveTo>
                <a:lnTo>
                  <a:pt x="7452" y="12987"/>
                </a:lnTo>
                <a:lnTo>
                  <a:pt x="7452" y="15106"/>
                </a:lnTo>
                <a:lnTo>
                  <a:pt x="6063" y="15106"/>
                </a:lnTo>
                <a:close/>
                <a:moveTo>
                  <a:pt x="4042" y="12987"/>
                </a:moveTo>
                <a:lnTo>
                  <a:pt x="5431" y="12987"/>
                </a:lnTo>
                <a:lnTo>
                  <a:pt x="5431" y="15106"/>
                </a:lnTo>
                <a:lnTo>
                  <a:pt x="4042" y="15106"/>
                </a:lnTo>
                <a:close/>
                <a:moveTo>
                  <a:pt x="2021" y="12987"/>
                </a:moveTo>
                <a:lnTo>
                  <a:pt x="3410" y="12987"/>
                </a:lnTo>
                <a:lnTo>
                  <a:pt x="3410" y="15106"/>
                </a:lnTo>
                <a:lnTo>
                  <a:pt x="2021" y="15106"/>
                </a:lnTo>
                <a:close/>
                <a:moveTo>
                  <a:pt x="0" y="12987"/>
                </a:moveTo>
                <a:lnTo>
                  <a:pt x="1389" y="12987"/>
                </a:lnTo>
                <a:lnTo>
                  <a:pt x="1389" y="15106"/>
                </a:lnTo>
                <a:lnTo>
                  <a:pt x="0" y="15106"/>
                </a:lnTo>
                <a:close/>
                <a:moveTo>
                  <a:pt x="18190" y="11364"/>
                </a:moveTo>
                <a:lnTo>
                  <a:pt x="19579" y="11364"/>
                </a:lnTo>
                <a:lnTo>
                  <a:pt x="19579" y="13483"/>
                </a:lnTo>
                <a:lnTo>
                  <a:pt x="18190" y="13483"/>
                </a:lnTo>
                <a:close/>
                <a:moveTo>
                  <a:pt x="20211" y="9741"/>
                </a:moveTo>
                <a:lnTo>
                  <a:pt x="21600" y="9741"/>
                </a:lnTo>
                <a:lnTo>
                  <a:pt x="21600" y="11859"/>
                </a:lnTo>
                <a:lnTo>
                  <a:pt x="20211" y="11859"/>
                </a:lnTo>
                <a:close/>
                <a:moveTo>
                  <a:pt x="16169" y="9741"/>
                </a:moveTo>
                <a:lnTo>
                  <a:pt x="17558" y="9741"/>
                </a:lnTo>
                <a:lnTo>
                  <a:pt x="17558" y="11859"/>
                </a:lnTo>
                <a:lnTo>
                  <a:pt x="16169" y="11859"/>
                </a:lnTo>
                <a:close/>
                <a:moveTo>
                  <a:pt x="14148" y="9741"/>
                </a:moveTo>
                <a:lnTo>
                  <a:pt x="15537" y="9741"/>
                </a:lnTo>
                <a:lnTo>
                  <a:pt x="15537" y="11859"/>
                </a:lnTo>
                <a:lnTo>
                  <a:pt x="14148" y="11859"/>
                </a:lnTo>
                <a:close/>
                <a:moveTo>
                  <a:pt x="12127" y="9741"/>
                </a:moveTo>
                <a:lnTo>
                  <a:pt x="13516" y="9741"/>
                </a:lnTo>
                <a:lnTo>
                  <a:pt x="13516" y="11859"/>
                </a:lnTo>
                <a:lnTo>
                  <a:pt x="12127" y="11859"/>
                </a:lnTo>
                <a:close/>
                <a:moveTo>
                  <a:pt x="10106" y="9741"/>
                </a:moveTo>
                <a:lnTo>
                  <a:pt x="11494" y="9741"/>
                </a:lnTo>
                <a:lnTo>
                  <a:pt x="11494" y="11859"/>
                </a:lnTo>
                <a:lnTo>
                  <a:pt x="10106" y="11859"/>
                </a:lnTo>
                <a:close/>
                <a:moveTo>
                  <a:pt x="8084" y="9741"/>
                </a:moveTo>
                <a:lnTo>
                  <a:pt x="9473" y="9741"/>
                </a:lnTo>
                <a:lnTo>
                  <a:pt x="9473" y="11859"/>
                </a:lnTo>
                <a:lnTo>
                  <a:pt x="8084" y="11859"/>
                </a:lnTo>
                <a:close/>
                <a:moveTo>
                  <a:pt x="6063" y="9741"/>
                </a:moveTo>
                <a:lnTo>
                  <a:pt x="7452" y="9741"/>
                </a:lnTo>
                <a:lnTo>
                  <a:pt x="7452" y="11859"/>
                </a:lnTo>
                <a:lnTo>
                  <a:pt x="6063" y="11859"/>
                </a:lnTo>
                <a:close/>
                <a:moveTo>
                  <a:pt x="4042" y="9741"/>
                </a:moveTo>
                <a:lnTo>
                  <a:pt x="5431" y="9741"/>
                </a:lnTo>
                <a:lnTo>
                  <a:pt x="5431" y="11859"/>
                </a:lnTo>
                <a:lnTo>
                  <a:pt x="4042" y="11859"/>
                </a:lnTo>
                <a:close/>
                <a:moveTo>
                  <a:pt x="2021" y="9741"/>
                </a:moveTo>
                <a:lnTo>
                  <a:pt x="3410" y="9741"/>
                </a:lnTo>
                <a:lnTo>
                  <a:pt x="3410" y="11859"/>
                </a:lnTo>
                <a:lnTo>
                  <a:pt x="2021" y="11859"/>
                </a:lnTo>
                <a:close/>
                <a:moveTo>
                  <a:pt x="0" y="9741"/>
                </a:moveTo>
                <a:lnTo>
                  <a:pt x="1389" y="9741"/>
                </a:lnTo>
                <a:lnTo>
                  <a:pt x="1389" y="11859"/>
                </a:lnTo>
                <a:lnTo>
                  <a:pt x="0" y="11859"/>
                </a:lnTo>
                <a:close/>
                <a:moveTo>
                  <a:pt x="18190" y="8117"/>
                </a:moveTo>
                <a:lnTo>
                  <a:pt x="19579" y="8117"/>
                </a:lnTo>
                <a:lnTo>
                  <a:pt x="19579" y="10236"/>
                </a:lnTo>
                <a:lnTo>
                  <a:pt x="18190" y="10236"/>
                </a:lnTo>
                <a:close/>
                <a:moveTo>
                  <a:pt x="16169" y="6494"/>
                </a:moveTo>
                <a:lnTo>
                  <a:pt x="17558" y="6494"/>
                </a:lnTo>
                <a:lnTo>
                  <a:pt x="17558" y="8613"/>
                </a:lnTo>
                <a:lnTo>
                  <a:pt x="16169" y="8613"/>
                </a:lnTo>
                <a:close/>
                <a:moveTo>
                  <a:pt x="14148" y="6494"/>
                </a:moveTo>
                <a:lnTo>
                  <a:pt x="15537" y="6494"/>
                </a:lnTo>
                <a:lnTo>
                  <a:pt x="15537" y="8613"/>
                </a:lnTo>
                <a:lnTo>
                  <a:pt x="14148" y="8613"/>
                </a:lnTo>
                <a:close/>
                <a:moveTo>
                  <a:pt x="12127" y="6494"/>
                </a:moveTo>
                <a:lnTo>
                  <a:pt x="13516" y="6494"/>
                </a:lnTo>
                <a:lnTo>
                  <a:pt x="13516" y="8613"/>
                </a:lnTo>
                <a:lnTo>
                  <a:pt x="12127" y="8613"/>
                </a:lnTo>
                <a:close/>
                <a:moveTo>
                  <a:pt x="10106" y="6494"/>
                </a:moveTo>
                <a:lnTo>
                  <a:pt x="11494" y="6494"/>
                </a:lnTo>
                <a:lnTo>
                  <a:pt x="11494" y="8613"/>
                </a:lnTo>
                <a:lnTo>
                  <a:pt x="10106" y="8613"/>
                </a:lnTo>
                <a:close/>
                <a:moveTo>
                  <a:pt x="8084" y="6494"/>
                </a:moveTo>
                <a:lnTo>
                  <a:pt x="9473" y="6494"/>
                </a:lnTo>
                <a:lnTo>
                  <a:pt x="9473" y="8613"/>
                </a:lnTo>
                <a:lnTo>
                  <a:pt x="8084" y="8613"/>
                </a:lnTo>
                <a:close/>
                <a:moveTo>
                  <a:pt x="6063" y="6494"/>
                </a:moveTo>
                <a:lnTo>
                  <a:pt x="7452" y="6494"/>
                </a:lnTo>
                <a:lnTo>
                  <a:pt x="7452" y="8613"/>
                </a:lnTo>
                <a:lnTo>
                  <a:pt x="6063" y="8613"/>
                </a:lnTo>
                <a:close/>
                <a:moveTo>
                  <a:pt x="4042" y="6494"/>
                </a:moveTo>
                <a:lnTo>
                  <a:pt x="5431" y="6494"/>
                </a:lnTo>
                <a:lnTo>
                  <a:pt x="5431" y="8613"/>
                </a:lnTo>
                <a:lnTo>
                  <a:pt x="4042" y="8613"/>
                </a:lnTo>
                <a:close/>
                <a:moveTo>
                  <a:pt x="2021" y="6494"/>
                </a:moveTo>
                <a:lnTo>
                  <a:pt x="3410" y="6494"/>
                </a:lnTo>
                <a:lnTo>
                  <a:pt x="3410" y="8613"/>
                </a:lnTo>
                <a:lnTo>
                  <a:pt x="2021" y="8613"/>
                </a:lnTo>
                <a:close/>
                <a:moveTo>
                  <a:pt x="0" y="6494"/>
                </a:moveTo>
                <a:lnTo>
                  <a:pt x="1389" y="6494"/>
                </a:lnTo>
                <a:lnTo>
                  <a:pt x="1389" y="8613"/>
                </a:lnTo>
                <a:lnTo>
                  <a:pt x="0" y="8613"/>
                </a:lnTo>
                <a:close/>
                <a:moveTo>
                  <a:pt x="14148" y="3247"/>
                </a:moveTo>
                <a:lnTo>
                  <a:pt x="15537" y="3247"/>
                </a:lnTo>
                <a:lnTo>
                  <a:pt x="15537" y="5366"/>
                </a:lnTo>
                <a:lnTo>
                  <a:pt x="14148" y="5366"/>
                </a:lnTo>
                <a:close/>
                <a:moveTo>
                  <a:pt x="12127" y="3247"/>
                </a:moveTo>
                <a:lnTo>
                  <a:pt x="13516" y="3247"/>
                </a:lnTo>
                <a:lnTo>
                  <a:pt x="13516" y="5366"/>
                </a:lnTo>
                <a:lnTo>
                  <a:pt x="12127" y="5366"/>
                </a:lnTo>
                <a:close/>
                <a:moveTo>
                  <a:pt x="12127" y="0"/>
                </a:moveTo>
                <a:lnTo>
                  <a:pt x="13516" y="0"/>
                </a:lnTo>
                <a:lnTo>
                  <a:pt x="13516" y="2119"/>
                </a:lnTo>
                <a:lnTo>
                  <a:pt x="12127" y="211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文本框 13"/>
          <p:cNvSpPr txBox="1"/>
          <p:nvPr/>
        </p:nvSpPr>
        <p:spPr>
          <a:xfrm>
            <a:off x="871219" y="3517900"/>
            <a:ext cx="2931797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核心目标是什么，完成情况如何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围绕核心目标的</a:t>
            </a:r>
            <a:r>
              <a:rPr b="1">
                <a:solidFill>
                  <a:srgbClr val="FF0000"/>
                </a:solidFill>
              </a:rPr>
              <a:t>重点事宜</a:t>
            </a:r>
            <a:r>
              <a:t>有哪些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围绕核心目标的团队人才和管理</a:t>
            </a:r>
          </a:p>
        </p:txBody>
      </p:sp>
      <p:sp>
        <p:nvSpPr>
          <p:cNvPr id="122" name="文本框 20"/>
          <p:cNvSpPr txBox="1"/>
          <p:nvPr/>
        </p:nvSpPr>
        <p:spPr>
          <a:xfrm>
            <a:off x="4217034" y="3517900"/>
            <a:ext cx="3759835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团队所负责的业务/技术的</a:t>
            </a:r>
            <a:r>
              <a:rPr b="1">
                <a:solidFill>
                  <a:srgbClr val="FF0000"/>
                </a:solidFill>
              </a:rPr>
              <a:t>核心价值</a:t>
            </a:r>
            <a:r>
              <a:t>是什么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完整梳理</a:t>
            </a:r>
            <a:r>
              <a:t>&amp;</a:t>
            </a:r>
            <a:r>
              <a:t>分析ROI（可以不含在</a:t>
            </a:r>
            <a:r>
              <a:t>PPT</a:t>
            </a:r>
            <a:r>
              <a:t>中）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确定目标、策略、人力资源投入</a:t>
            </a:r>
          </a:p>
        </p:txBody>
      </p:sp>
      <p:sp>
        <p:nvSpPr>
          <p:cNvPr id="123" name="文本框 21"/>
          <p:cNvSpPr txBox="1"/>
          <p:nvPr/>
        </p:nvSpPr>
        <p:spPr>
          <a:xfrm>
            <a:off x="8029575" y="3517900"/>
            <a:ext cx="360456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Overiew的核心目标+策略重点+达成方法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围绕策略方向的重点项目有哪些（2-5个）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围绕核心目标的团队资源分配与人才发展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/>
              <a:buChar char="•"/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新的季度或者年度的核心KPI</a:t>
            </a:r>
          </a:p>
        </p:txBody>
      </p:sp>
      <p:grpSp>
        <p:nvGrpSpPr>
          <p:cNvPr id="132" name="组合 24"/>
          <p:cNvGrpSpPr/>
          <p:nvPr/>
        </p:nvGrpSpPr>
        <p:grpSpPr>
          <a:xfrm>
            <a:off x="4775834" y="5189220"/>
            <a:ext cx="2640331" cy="953771"/>
            <a:chOff x="0" y="0"/>
            <a:chExt cx="2640329" cy="953769"/>
          </a:xfrm>
        </p:grpSpPr>
        <p:grpSp>
          <p:nvGrpSpPr>
            <p:cNvPr id="130" name="组合 23"/>
            <p:cNvGrpSpPr/>
            <p:nvPr/>
          </p:nvGrpSpPr>
          <p:grpSpPr>
            <a:xfrm>
              <a:off x="0" y="0"/>
              <a:ext cx="2640330" cy="953770"/>
              <a:chOff x="0" y="0"/>
              <a:chExt cx="2640329" cy="953769"/>
            </a:xfrm>
          </p:grpSpPr>
          <p:grpSp>
            <p:nvGrpSpPr>
              <p:cNvPr id="126" name=" 184"/>
              <p:cNvGrpSpPr/>
              <p:nvPr/>
            </p:nvGrpSpPr>
            <p:grpSpPr>
              <a:xfrm>
                <a:off x="0" y="0"/>
                <a:ext cx="953771" cy="953770"/>
                <a:chOff x="0" y="0"/>
                <a:chExt cx="953769" cy="953769"/>
              </a:xfrm>
            </p:grpSpPr>
            <p:sp>
              <p:nvSpPr>
                <p:cNvPr id="124" name="圆形"/>
                <p:cNvSpPr/>
                <p:nvPr/>
              </p:nvSpPr>
              <p:spPr>
                <a:xfrm>
                  <a:off x="0" y="0"/>
                  <a:ext cx="953770" cy="95377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" name="核心…"/>
                <p:cNvSpPr txBox="1"/>
                <p:nvPr/>
              </p:nvSpPr>
              <p:spPr>
                <a:xfrm>
                  <a:off x="139676" y="113664"/>
                  <a:ext cx="674418" cy="726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r>
                    <a:rPr>
                      <a:latin typeface="+mn-lt"/>
                      <a:ea typeface="+mn-ea"/>
                      <a:cs typeface="+mn-cs"/>
                      <a:sym typeface="Helvetica"/>
                    </a:rPr>
                    <a:t>核心</a:t>
                  </a:r>
                </a:p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r>
                    <a:rPr>
                      <a:latin typeface="+mn-lt"/>
                      <a:ea typeface="+mn-ea"/>
                      <a:cs typeface="+mn-cs"/>
                      <a:sym typeface="Helvetica"/>
                    </a:rPr>
                    <a:t>逻辑</a:t>
                  </a:r>
                </a:p>
              </p:txBody>
            </p:sp>
          </p:grpSp>
          <p:grpSp>
            <p:nvGrpSpPr>
              <p:cNvPr id="129" name=" 184"/>
              <p:cNvGrpSpPr/>
              <p:nvPr/>
            </p:nvGrpSpPr>
            <p:grpSpPr>
              <a:xfrm>
                <a:off x="1686559" y="0"/>
                <a:ext cx="953771" cy="953770"/>
                <a:chOff x="0" y="0"/>
                <a:chExt cx="953769" cy="953769"/>
              </a:xfrm>
            </p:grpSpPr>
            <p:sp>
              <p:nvSpPr>
                <p:cNvPr id="127" name="圆形"/>
                <p:cNvSpPr/>
                <p:nvPr/>
              </p:nvSpPr>
              <p:spPr>
                <a:xfrm>
                  <a:off x="0" y="0"/>
                  <a:ext cx="953770" cy="95377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" name="关键细节"/>
                <p:cNvSpPr txBox="1"/>
                <p:nvPr/>
              </p:nvSpPr>
              <p:spPr>
                <a:xfrm>
                  <a:off x="139676" y="113664"/>
                  <a:ext cx="674418" cy="726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>
                      <a:latin typeface="+mn-lt"/>
                      <a:ea typeface="+mn-ea"/>
                      <a:cs typeface="+mn-cs"/>
                      <a:sym typeface="Helvetica"/>
                    </a:rPr>
                    <a:t>关键细节</a:t>
                  </a:r>
                </a:p>
              </p:txBody>
            </p:sp>
          </p:grpSp>
        </p:grpSp>
        <p:sp>
          <p:nvSpPr>
            <p:cNvPr id="131" name=" 252"/>
            <p:cNvSpPr/>
            <p:nvPr/>
          </p:nvSpPr>
          <p:spPr>
            <a:xfrm>
              <a:off x="1088233" y="244953"/>
              <a:ext cx="463862" cy="46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445"/>
                  </a:moveTo>
                  <a:lnTo>
                    <a:pt x="9445" y="9445"/>
                  </a:lnTo>
                  <a:lnTo>
                    <a:pt x="9445" y="0"/>
                  </a:lnTo>
                  <a:lnTo>
                    <a:pt x="12155" y="0"/>
                  </a:lnTo>
                  <a:lnTo>
                    <a:pt x="12155" y="9445"/>
                  </a:lnTo>
                  <a:lnTo>
                    <a:pt x="21600" y="9445"/>
                  </a:lnTo>
                  <a:lnTo>
                    <a:pt x="21600" y="12155"/>
                  </a:lnTo>
                  <a:lnTo>
                    <a:pt x="12155" y="12155"/>
                  </a:lnTo>
                  <a:lnTo>
                    <a:pt x="12155" y="21600"/>
                  </a:lnTo>
                  <a:lnTo>
                    <a:pt x="9445" y="21600"/>
                  </a:lnTo>
                  <a:lnTo>
                    <a:pt x="9445" y="12155"/>
                  </a:lnTo>
                  <a:lnTo>
                    <a:pt x="0" y="1215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好总结规划</a:t>
            </a:r>
            <a:r>
              <a:t>PPT</a:t>
            </a:r>
            <a:r>
              <a:t>的关键</a:t>
            </a:r>
          </a:p>
        </p:txBody>
      </p:sp>
      <p:sp>
        <p:nvSpPr>
          <p:cNvPr id="13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lnSpc>
                <a:spcPct val="81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绝对不只是</a:t>
            </a:r>
            <a:r>
              <a:rPr b="1">
                <a:solidFill>
                  <a:srgbClr val="FF0000"/>
                </a:solidFill>
              </a:rPr>
              <a:t>陈述</a:t>
            </a:r>
            <a:r>
              <a:t>，而是要</a:t>
            </a:r>
            <a:r>
              <a:rPr b="1">
                <a:solidFill>
                  <a:srgbClr val="00B050"/>
                </a:solidFill>
              </a:rPr>
              <a:t>梳理归纳</a:t>
            </a:r>
            <a:endParaRPr b="1">
              <a:solidFill>
                <a:srgbClr val="00B050"/>
              </a:solidFill>
            </a:endParaRPr>
          </a:p>
          <a:p>
            <a:pPr marL="0" indent="0">
              <a:lnSpc>
                <a:spcPct val="81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81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绝对不只是</a:t>
            </a:r>
            <a:r>
              <a:rPr b="1">
                <a:solidFill>
                  <a:srgbClr val="FF0000"/>
                </a:solidFill>
              </a:rPr>
              <a:t>罗列</a:t>
            </a:r>
            <a:r>
              <a:t>，而是要</a:t>
            </a:r>
            <a:r>
              <a:rPr b="1">
                <a:solidFill>
                  <a:srgbClr val="00B050"/>
                </a:solidFill>
              </a:rPr>
              <a:t>详略得当</a:t>
            </a:r>
            <a:endParaRPr b="1">
              <a:solidFill>
                <a:srgbClr val="00B050"/>
              </a:solidFill>
            </a:endParaRPr>
          </a:p>
          <a:p>
            <a:pPr marL="0" indent="0">
              <a:lnSpc>
                <a:spcPct val="81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81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绝对不只是</a:t>
            </a:r>
            <a:r>
              <a:rPr b="1">
                <a:solidFill>
                  <a:srgbClr val="FF0000"/>
                </a:solidFill>
              </a:rPr>
              <a:t>说结果</a:t>
            </a:r>
            <a:r>
              <a:t>，而是要</a:t>
            </a:r>
            <a:r>
              <a:rPr b="1">
                <a:solidFill>
                  <a:srgbClr val="00B050"/>
                </a:solidFill>
              </a:rPr>
              <a:t>有骨架有血肉</a:t>
            </a:r>
            <a:endParaRPr b="1">
              <a:solidFill>
                <a:srgbClr val="00B050"/>
              </a:solidFill>
            </a:endParaRPr>
          </a:p>
          <a:p>
            <a:pPr>
              <a:lnSpc>
                <a:spcPct val="81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81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绝对不只是</a:t>
            </a:r>
            <a:r>
              <a:rPr b="1">
                <a:solidFill>
                  <a:srgbClr val="FF0000"/>
                </a:solidFill>
              </a:rPr>
              <a:t>讲成功</a:t>
            </a:r>
            <a:r>
              <a:t>，而是要</a:t>
            </a:r>
            <a:r>
              <a:rPr b="1">
                <a:solidFill>
                  <a:srgbClr val="00B050"/>
                </a:solidFill>
              </a:rPr>
              <a:t>得失兼顾</a:t>
            </a:r>
            <a:endParaRPr b="1">
              <a:solidFill>
                <a:srgbClr val="00B050"/>
              </a:solidFill>
            </a:endParaRPr>
          </a:p>
          <a:p>
            <a:pPr marL="0" indent="0">
              <a:lnSpc>
                <a:spcPct val="81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81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绝对不只是</a:t>
            </a:r>
            <a:r>
              <a:rPr b="1">
                <a:solidFill>
                  <a:srgbClr val="FF0000"/>
                </a:solidFill>
              </a:rPr>
              <a:t>已知结论</a:t>
            </a:r>
            <a:r>
              <a:t>，而是要</a:t>
            </a:r>
            <a:r>
              <a:rPr b="1">
                <a:solidFill>
                  <a:srgbClr val="00B050"/>
                </a:solidFill>
              </a:rPr>
              <a:t>独到的发现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1-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总结部分</a:t>
            </a:r>
            <a:r>
              <a:t>(1)</a:t>
            </a:r>
          </a:p>
        </p:txBody>
      </p:sp>
      <p:pic>
        <p:nvPicPr>
          <p:cNvPr id="13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4" y="1691004"/>
            <a:ext cx="12149457" cy="441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435" y="673100"/>
            <a:ext cx="9804012" cy="5511601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1894" y="673734"/>
            <a:ext cx="9807576" cy="5511167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1-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总结部分</a:t>
            </a:r>
            <a:r>
              <a:t>(2)</a:t>
            </a:r>
          </a:p>
        </p:txBody>
      </p:sp>
      <p:pic>
        <p:nvPicPr>
          <p:cNvPr id="14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0720" y="1584325"/>
            <a:ext cx="8290560" cy="5113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xfrm rot="5400000">
            <a:off x="-498158" y="3029267"/>
            <a:ext cx="3549651" cy="809626"/>
          </a:xfrm>
          <a:prstGeom prst="rect">
            <a:avLst/>
          </a:prstGeom>
        </p:spPr>
        <p:txBody>
          <a:bodyPr/>
          <a:lstStyle/>
          <a:p>
            <a:pPr defTabSz="868680">
              <a:defRPr sz="4084"/>
            </a:pPr>
            <a:r>
              <a:t>2-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宏观思考</a:t>
            </a:r>
          </a:p>
        </p:txBody>
      </p:sp>
      <p:pic>
        <p:nvPicPr>
          <p:cNvPr id="14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4889" y="128904"/>
            <a:ext cx="9485632" cy="6610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规划部分</a:t>
            </a:r>
          </a:p>
        </p:txBody>
      </p:sp>
      <p:pic>
        <p:nvPicPr>
          <p:cNvPr id="15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780" y="2054225"/>
            <a:ext cx="9362441" cy="4303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自定义设计方案">
  <a:themeElements>
    <a:clrScheme name="1_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0000FF"/>
      </a:hlink>
      <a:folHlink>
        <a:srgbClr val="FF00FF"/>
      </a:folHlink>
    </a:clrScheme>
    <a:fontScheme name="1_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自定义设计方案">
  <a:themeElements>
    <a:clrScheme name="1_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0000FF"/>
      </a:hlink>
      <a:folHlink>
        <a:srgbClr val="FF00FF"/>
      </a:folHlink>
    </a:clrScheme>
    <a:fontScheme name="1_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