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316" r:id="rId3"/>
    <p:sldId id="313" r:id="rId4"/>
    <p:sldId id="317" r:id="rId5"/>
    <p:sldId id="318" r:id="rId6"/>
    <p:sldId id="319" r:id="rId7"/>
    <p:sldId id="321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262" r:id="rId18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B59"/>
    <a:srgbClr val="FF2250"/>
    <a:srgbClr val="E61E48"/>
    <a:srgbClr val="FF025E"/>
    <a:srgbClr val="84D68E"/>
    <a:srgbClr val="FA9B2D"/>
    <a:srgbClr val="FF3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0595" autoAdjust="0"/>
  </p:normalViewPr>
  <p:slideViewPr>
    <p:cSldViewPr snapToGrid="0" snapToObjects="1">
      <p:cViewPr varScale="1">
        <p:scale>
          <a:sx n="121" d="100"/>
          <a:sy n="121" d="100"/>
        </p:scale>
        <p:origin x="-62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45C04-6849-4ED3-AE51-76D4A765B916}" type="datetimeFigureOut">
              <a:rPr lang="zh-CN" altLang="en-US" smtClean="0"/>
              <a:t>17/12/5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673A-3F3B-4F89-858E-ED5E53431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866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</a:t>
            </a:r>
            <a:r>
              <a:rPr lang="en-US" altLang="zh-CN" dirty="0" err="1" smtClean="0"/>
              <a:t>doc.husor.com</a:t>
            </a:r>
            <a:r>
              <a:rPr lang="en-US" altLang="zh-CN" dirty="0" smtClean="0"/>
              <a:t>/pages/</a:t>
            </a:r>
            <a:r>
              <a:rPr lang="en-US" altLang="zh-CN" dirty="0" err="1" smtClean="0"/>
              <a:t>viewpage.action?pageId</a:t>
            </a:r>
            <a:r>
              <a:rPr lang="en-US" altLang="zh-CN" dirty="0" smtClean="0"/>
              <a:t>=36897391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673A-3F3B-4F89-858E-ED5E5343191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54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673A-3F3B-4F89-858E-ED5E5343191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54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673A-3F3B-4F89-858E-ED5E5343191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54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673A-3F3B-4F89-858E-ED5E5343191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54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673A-3F3B-4F89-858E-ED5E5343191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54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673A-3F3B-4F89-858E-ED5E5343191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54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673A-3F3B-4F89-858E-ED5E5343191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5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673A-3F3B-4F89-858E-ED5E5343191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54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673A-3F3B-4F89-858E-ED5E5343191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54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673A-3F3B-4F89-858E-ED5E5343191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54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673A-3F3B-4F89-858E-ED5E5343191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54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673A-3F3B-4F89-858E-ED5E5343191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54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673A-3F3B-4F89-858E-ED5E5343191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54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673A-3F3B-4F89-858E-ED5E5343191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54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3073-FDC9-FA4A-90ED-EC283F12D0E6}" type="datetimeFigureOut">
              <a:rPr kumimoji="1" lang="zh-CN" altLang="en-US" smtClean="0"/>
              <a:t>17/12/5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DF2A-D39E-F745-8FA1-C8DA1D263F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518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3073-FDC9-FA4A-90ED-EC283F12D0E6}" type="datetimeFigureOut">
              <a:rPr kumimoji="1" lang="zh-CN" altLang="en-US" smtClean="0"/>
              <a:t>17/12/5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DF2A-D39E-F745-8FA1-C8DA1D263F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480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3073-FDC9-FA4A-90ED-EC283F12D0E6}" type="datetimeFigureOut">
              <a:rPr kumimoji="1" lang="zh-CN" altLang="en-US" smtClean="0"/>
              <a:t>17/12/5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DF2A-D39E-F745-8FA1-C8DA1D263F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5970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3832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3073-FDC9-FA4A-90ED-EC283F12D0E6}" type="datetimeFigureOut">
              <a:rPr kumimoji="1" lang="zh-CN" altLang="en-US" smtClean="0"/>
              <a:t>17/12/5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DF2A-D39E-F745-8FA1-C8DA1D263F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96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3073-FDC9-FA4A-90ED-EC283F12D0E6}" type="datetimeFigureOut">
              <a:rPr kumimoji="1" lang="zh-CN" altLang="en-US" smtClean="0"/>
              <a:t>17/12/5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DF2A-D39E-F745-8FA1-C8DA1D263F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55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3073-FDC9-FA4A-90ED-EC283F12D0E6}" type="datetimeFigureOut">
              <a:rPr kumimoji="1" lang="zh-CN" altLang="en-US" smtClean="0"/>
              <a:t>17/12/5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DF2A-D39E-F745-8FA1-C8DA1D263F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568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3073-FDC9-FA4A-90ED-EC283F12D0E6}" type="datetimeFigureOut">
              <a:rPr kumimoji="1" lang="zh-CN" altLang="en-US" smtClean="0"/>
              <a:t>17/12/5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DF2A-D39E-F745-8FA1-C8DA1D263F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3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3073-FDC9-FA4A-90ED-EC283F12D0E6}" type="datetimeFigureOut">
              <a:rPr kumimoji="1" lang="zh-CN" altLang="en-US" smtClean="0"/>
              <a:t>17/12/5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DF2A-D39E-F745-8FA1-C8DA1D263F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158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3073-FDC9-FA4A-90ED-EC283F12D0E6}" type="datetimeFigureOut">
              <a:rPr kumimoji="1" lang="zh-CN" altLang="en-US" smtClean="0"/>
              <a:t>17/12/5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DF2A-D39E-F745-8FA1-C8DA1D263F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674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3073-FDC9-FA4A-90ED-EC283F12D0E6}" type="datetimeFigureOut">
              <a:rPr kumimoji="1" lang="zh-CN" altLang="en-US" smtClean="0"/>
              <a:t>17/12/5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DF2A-D39E-F745-8FA1-C8DA1D263F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133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3073-FDC9-FA4A-90ED-EC283F12D0E6}" type="datetimeFigureOut">
              <a:rPr kumimoji="1" lang="zh-CN" altLang="en-US" smtClean="0"/>
              <a:t>17/12/5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DF2A-D39E-F745-8FA1-C8DA1D263F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414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B3073-FDC9-FA4A-90ED-EC283F12D0E6}" type="datetimeFigureOut">
              <a:rPr kumimoji="1" lang="zh-CN" altLang="en-US" smtClean="0"/>
              <a:t>17/12/5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0DF2A-D39E-F745-8FA1-C8DA1D263F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591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2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文本框 4"/>
          <p:cNvSpPr txBox="1">
            <a:spLocks noChangeArrowheads="1"/>
          </p:cNvSpPr>
          <p:nvPr/>
        </p:nvSpPr>
        <p:spPr bwMode="auto">
          <a:xfrm>
            <a:off x="3319775" y="3067312"/>
            <a:ext cx="2406278" cy="39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800" spc="100" dirty="0" smtClean="0">
                <a:solidFill>
                  <a:schemeClr val="bg1"/>
                </a:solidFill>
                <a:latin typeface="Kai"/>
                <a:ea typeface="Kai"/>
                <a:cs typeface="Kai"/>
              </a:rPr>
              <a:t>技术保障</a:t>
            </a:r>
            <a:r>
              <a:rPr lang="en-US" altLang="zh-CN" sz="1800" spc="100" dirty="0" smtClean="0">
                <a:solidFill>
                  <a:schemeClr val="bg1"/>
                </a:solidFill>
                <a:latin typeface="Kai"/>
                <a:ea typeface="Kai"/>
                <a:cs typeface="Kai"/>
              </a:rPr>
              <a:t>--</a:t>
            </a:r>
            <a:r>
              <a:rPr lang="zh-CN" altLang="en-US" sz="1800" spc="100" dirty="0" smtClean="0">
                <a:solidFill>
                  <a:schemeClr val="bg1"/>
                </a:solidFill>
                <a:latin typeface="Kai"/>
                <a:ea typeface="Kai"/>
                <a:cs typeface="Kai"/>
              </a:rPr>
              <a:t>李杰</a:t>
            </a:r>
            <a:endParaRPr lang="en-US" altLang="zh-CN" sz="1800" spc="100" dirty="0" smtClean="0">
              <a:solidFill>
                <a:schemeClr val="bg1"/>
              </a:solidFill>
              <a:latin typeface="Kai"/>
              <a:ea typeface="Kai"/>
              <a:cs typeface="Kai"/>
            </a:endParaRPr>
          </a:p>
        </p:txBody>
      </p:sp>
      <p:sp>
        <p:nvSpPr>
          <p:cNvPr id="5" name="Shape 121"/>
          <p:cNvSpPr/>
          <p:nvPr/>
        </p:nvSpPr>
        <p:spPr>
          <a:xfrm>
            <a:off x="1396436" y="2928817"/>
            <a:ext cx="6213545" cy="535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lnSpc>
                <a:spcPct val="120000"/>
              </a:lnSpc>
              <a:defRPr spc="20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endParaRPr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Shape 122"/>
          <p:cNvSpPr/>
          <p:nvPr/>
        </p:nvSpPr>
        <p:spPr>
          <a:xfrm>
            <a:off x="1500249" y="2125750"/>
            <a:ext cx="5789151" cy="70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rPr lang="en-US" altLang="zh-CN" sz="4000" b="1" spc="300" dirty="0" smtClean="0">
                <a:latin typeface="Kai"/>
                <a:ea typeface="Kai"/>
                <a:cs typeface="Kai"/>
              </a:rPr>
              <a:t>MySQL</a:t>
            </a:r>
            <a:r>
              <a:rPr lang="zh-CN" altLang="en-US" sz="4000" b="1" spc="300" dirty="0" smtClean="0">
                <a:latin typeface="Kai"/>
                <a:ea typeface="Kai"/>
                <a:cs typeface="Kai"/>
              </a:rPr>
              <a:t>开发规范及优化</a:t>
            </a:r>
            <a:endParaRPr sz="4000" b="1" spc="300" dirty="0">
              <a:latin typeface="Kai"/>
              <a:ea typeface="Kai"/>
              <a:cs typeface="Kai"/>
            </a:endParaRPr>
          </a:p>
        </p:txBody>
      </p:sp>
      <p:pic>
        <p:nvPicPr>
          <p:cNvPr id="3" name="图片 2" descr="logo-0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75"/>
          <a:stretch/>
        </p:blipFill>
        <p:spPr>
          <a:xfrm>
            <a:off x="3621101" y="516333"/>
            <a:ext cx="1574142" cy="112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6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 51"/>
          <p:cNvGrpSpPr/>
          <p:nvPr/>
        </p:nvGrpSpPr>
        <p:grpSpPr>
          <a:xfrm>
            <a:off x="237343" y="4613677"/>
            <a:ext cx="8546861" cy="373624"/>
            <a:chOff x="237343" y="4613677"/>
            <a:chExt cx="8546861" cy="373624"/>
          </a:xfrm>
        </p:grpSpPr>
        <p:pic>
          <p:nvPicPr>
            <p:cNvPr id="53" name="image8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43" y="4940202"/>
              <a:ext cx="7929002" cy="47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图片 53" descr="贝贝 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140" y="4613677"/>
              <a:ext cx="515064" cy="373624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40"/>
            <a:ext cx="1936285" cy="73576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54126" y="160693"/>
            <a:ext cx="1685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Symbol" charset="2"/>
              <a:buChar char="-"/>
            </a:pPr>
            <a:r>
              <a:rPr kumimoji="1" lang="zh-CN" altLang="en-US" sz="2400" dirty="0" smtClean="0">
                <a:solidFill>
                  <a:schemeClr val="bg1"/>
                </a:solidFill>
                <a:latin typeface="Kai"/>
                <a:ea typeface="Kai"/>
                <a:cs typeface="Kai"/>
              </a:rPr>
              <a:t>执行计划</a:t>
            </a:r>
            <a:endParaRPr kumimoji="1" lang="en-US" altLang="zh-CN" sz="2400" dirty="0">
              <a:solidFill>
                <a:schemeClr val="bg1"/>
              </a:solidFill>
              <a:latin typeface="Kai"/>
              <a:ea typeface="Kai"/>
              <a:cs typeface="Kai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967" y="837681"/>
            <a:ext cx="7199672" cy="243475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967" y="3272435"/>
            <a:ext cx="4778251" cy="170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1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 51"/>
          <p:cNvGrpSpPr/>
          <p:nvPr/>
        </p:nvGrpSpPr>
        <p:grpSpPr>
          <a:xfrm>
            <a:off x="237343" y="4613677"/>
            <a:ext cx="8546861" cy="373624"/>
            <a:chOff x="237343" y="4613677"/>
            <a:chExt cx="8546861" cy="373624"/>
          </a:xfrm>
        </p:grpSpPr>
        <p:pic>
          <p:nvPicPr>
            <p:cNvPr id="53" name="image8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43" y="4940202"/>
              <a:ext cx="7929002" cy="47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图片 53" descr="贝贝 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140" y="4613677"/>
              <a:ext cx="515064" cy="373624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40"/>
            <a:ext cx="2153592" cy="73576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54126" y="160693"/>
            <a:ext cx="19994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Kai"/>
                <a:ea typeface="Kai"/>
                <a:cs typeface="Kai"/>
              </a:rPr>
              <a:t>SQL</a:t>
            </a:r>
            <a:r>
              <a:rPr lang="zh-CN" altLang="en-US" sz="2400" dirty="0">
                <a:solidFill>
                  <a:schemeClr val="bg1"/>
                </a:solidFill>
                <a:latin typeface="Kai"/>
                <a:ea typeface="Kai"/>
                <a:cs typeface="Kai"/>
              </a:rPr>
              <a:t>优化实战</a:t>
            </a:r>
            <a:endParaRPr lang="en-US" altLang="zh-CN" sz="2400" dirty="0">
              <a:solidFill>
                <a:schemeClr val="bg1"/>
              </a:solidFill>
              <a:latin typeface="Kai"/>
              <a:ea typeface="Kai"/>
              <a:cs typeface="Kai"/>
            </a:endParaRPr>
          </a:p>
          <a:p>
            <a:endParaRPr kumimoji="1" lang="en-US" altLang="zh-CN" sz="2400" dirty="0">
              <a:solidFill>
                <a:schemeClr val="bg1"/>
              </a:solidFill>
              <a:latin typeface="Kai"/>
              <a:ea typeface="Kai"/>
              <a:cs typeface="Ka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71317" y="99169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sz="24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in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子查询优化</a:t>
            </a:r>
            <a:endParaRPr kumimoji="1" lang="en-US" altLang="zh-CN" sz="2400" dirty="0">
              <a:solidFill>
                <a:srgbClr val="000000"/>
              </a:solidFill>
              <a:latin typeface="Kai"/>
              <a:ea typeface="Kai"/>
              <a:cs typeface="Kai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631" y="1769582"/>
            <a:ext cx="8362033" cy="266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23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 51"/>
          <p:cNvGrpSpPr/>
          <p:nvPr/>
        </p:nvGrpSpPr>
        <p:grpSpPr>
          <a:xfrm>
            <a:off x="237343" y="4613677"/>
            <a:ext cx="8546861" cy="373624"/>
            <a:chOff x="237343" y="4613677"/>
            <a:chExt cx="8546861" cy="373624"/>
          </a:xfrm>
        </p:grpSpPr>
        <p:pic>
          <p:nvPicPr>
            <p:cNvPr id="53" name="image8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43" y="4940202"/>
              <a:ext cx="7929002" cy="47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图片 53" descr="贝贝 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140" y="4613677"/>
              <a:ext cx="515064" cy="373624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40"/>
            <a:ext cx="2153592" cy="73576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54126" y="160693"/>
            <a:ext cx="19994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Kai"/>
                <a:ea typeface="Kai"/>
                <a:cs typeface="Kai"/>
              </a:rPr>
              <a:t>SQL</a:t>
            </a:r>
            <a:r>
              <a:rPr lang="zh-CN" altLang="en-US" sz="2400" dirty="0">
                <a:solidFill>
                  <a:schemeClr val="bg1"/>
                </a:solidFill>
                <a:latin typeface="Kai"/>
                <a:ea typeface="Kai"/>
                <a:cs typeface="Kai"/>
              </a:rPr>
              <a:t>优化实战</a:t>
            </a:r>
            <a:endParaRPr lang="en-US" altLang="zh-CN" sz="2400" dirty="0">
              <a:solidFill>
                <a:schemeClr val="bg1"/>
              </a:solidFill>
              <a:latin typeface="Kai"/>
              <a:ea typeface="Kai"/>
              <a:cs typeface="Kai"/>
            </a:endParaRPr>
          </a:p>
          <a:p>
            <a:endParaRPr kumimoji="1" lang="en-US" altLang="zh-CN" sz="2400" dirty="0">
              <a:solidFill>
                <a:schemeClr val="bg1"/>
              </a:solidFill>
              <a:latin typeface="Kai"/>
              <a:ea typeface="Kai"/>
              <a:cs typeface="Ka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94345" y="99169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zh-CN" altLang="en-US" sz="24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分页优化延迟查询</a:t>
            </a:r>
            <a:endParaRPr kumimoji="1" lang="en-US" altLang="zh-CN" sz="2400" dirty="0">
              <a:solidFill>
                <a:srgbClr val="000000"/>
              </a:solidFill>
              <a:latin typeface="Kai"/>
              <a:ea typeface="Kai"/>
              <a:cs typeface="Kai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675" y="1661285"/>
            <a:ext cx="8546861" cy="283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32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 51"/>
          <p:cNvGrpSpPr/>
          <p:nvPr/>
        </p:nvGrpSpPr>
        <p:grpSpPr>
          <a:xfrm>
            <a:off x="237343" y="4613677"/>
            <a:ext cx="8546861" cy="373624"/>
            <a:chOff x="237343" y="4613677"/>
            <a:chExt cx="8546861" cy="373624"/>
          </a:xfrm>
        </p:grpSpPr>
        <p:pic>
          <p:nvPicPr>
            <p:cNvPr id="53" name="image8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43" y="4940202"/>
              <a:ext cx="7929002" cy="47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图片 53" descr="贝贝 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140" y="4613677"/>
              <a:ext cx="515064" cy="373624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40"/>
            <a:ext cx="2153592" cy="73576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54126" y="160693"/>
            <a:ext cx="19994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Kai"/>
                <a:ea typeface="Kai"/>
                <a:cs typeface="Kai"/>
              </a:rPr>
              <a:t>SQL</a:t>
            </a:r>
            <a:r>
              <a:rPr lang="zh-CN" altLang="en-US" sz="2400" dirty="0">
                <a:solidFill>
                  <a:schemeClr val="bg1"/>
                </a:solidFill>
                <a:latin typeface="Kai"/>
                <a:ea typeface="Kai"/>
                <a:cs typeface="Kai"/>
              </a:rPr>
              <a:t>优化实战</a:t>
            </a:r>
            <a:endParaRPr lang="en-US" altLang="zh-CN" sz="2400" dirty="0">
              <a:solidFill>
                <a:schemeClr val="bg1"/>
              </a:solidFill>
              <a:latin typeface="Kai"/>
              <a:ea typeface="Kai"/>
              <a:cs typeface="Kai"/>
            </a:endParaRPr>
          </a:p>
          <a:p>
            <a:endParaRPr kumimoji="1" lang="en-US" altLang="zh-CN" sz="2400" dirty="0">
              <a:solidFill>
                <a:schemeClr val="bg1"/>
              </a:solidFill>
              <a:latin typeface="Kai"/>
              <a:ea typeface="Kai"/>
              <a:cs typeface="Ka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94345" y="56149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zh-CN" altLang="en-US" sz="24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避免排序</a:t>
            </a:r>
            <a:endParaRPr kumimoji="1" lang="en-US" altLang="zh-CN" sz="2400" dirty="0">
              <a:solidFill>
                <a:srgbClr val="000000"/>
              </a:solidFill>
              <a:latin typeface="Kai"/>
              <a:ea typeface="Kai"/>
              <a:cs typeface="Kai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343" y="1023159"/>
            <a:ext cx="8613085" cy="401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42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 51"/>
          <p:cNvGrpSpPr/>
          <p:nvPr/>
        </p:nvGrpSpPr>
        <p:grpSpPr>
          <a:xfrm>
            <a:off x="237343" y="4613677"/>
            <a:ext cx="8546861" cy="373624"/>
            <a:chOff x="237343" y="4613677"/>
            <a:chExt cx="8546861" cy="373624"/>
          </a:xfrm>
        </p:grpSpPr>
        <p:pic>
          <p:nvPicPr>
            <p:cNvPr id="53" name="image8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43" y="4940202"/>
              <a:ext cx="7929002" cy="47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图片 53" descr="贝贝 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140" y="4613677"/>
              <a:ext cx="515064" cy="373624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40"/>
            <a:ext cx="2153592" cy="73576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54126" y="160693"/>
            <a:ext cx="19994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Kai"/>
                <a:ea typeface="Kai"/>
                <a:cs typeface="Kai"/>
              </a:rPr>
              <a:t>SQL</a:t>
            </a:r>
            <a:r>
              <a:rPr lang="zh-CN" altLang="en-US" sz="2400" dirty="0">
                <a:solidFill>
                  <a:schemeClr val="bg1"/>
                </a:solidFill>
                <a:latin typeface="Kai"/>
                <a:ea typeface="Kai"/>
                <a:cs typeface="Kai"/>
              </a:rPr>
              <a:t>优化实战</a:t>
            </a:r>
            <a:endParaRPr lang="en-US" altLang="zh-CN" sz="2400" dirty="0">
              <a:solidFill>
                <a:schemeClr val="bg1"/>
              </a:solidFill>
              <a:latin typeface="Kai"/>
              <a:ea typeface="Kai"/>
              <a:cs typeface="Kai"/>
            </a:endParaRPr>
          </a:p>
          <a:p>
            <a:endParaRPr kumimoji="1" lang="en-US" altLang="zh-CN" sz="2400" dirty="0">
              <a:solidFill>
                <a:schemeClr val="bg1"/>
              </a:solidFill>
              <a:latin typeface="Kai"/>
              <a:ea typeface="Kai"/>
              <a:cs typeface="Ka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84248" y="55023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sz="24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order</a:t>
            </a:r>
            <a:r>
              <a:rPr kumimoji="1" lang="zh-CN" altLang="en-US" sz="24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by</a:t>
            </a:r>
            <a:r>
              <a:rPr kumimoji="1" lang="zh-CN" altLang="en-US" sz="24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 </a:t>
            </a:r>
            <a:r>
              <a:rPr kumimoji="1" lang="en-US" altLang="zh-CN" sz="2400" dirty="0" err="1">
                <a:solidFill>
                  <a:srgbClr val="000000"/>
                </a:solidFill>
                <a:latin typeface="Kai"/>
                <a:ea typeface="Kai"/>
                <a:cs typeface="Kai"/>
              </a:rPr>
              <a:t>desc</a:t>
            </a:r>
            <a:r>
              <a:rPr kumimoji="1" lang="en-US" altLang="zh-CN" sz="24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/</a:t>
            </a:r>
            <a:r>
              <a:rPr kumimoji="1" lang="en-US" altLang="zh-CN" sz="2400" dirty="0" err="1">
                <a:solidFill>
                  <a:srgbClr val="000000"/>
                </a:solidFill>
                <a:latin typeface="Kai"/>
                <a:ea typeface="Kai"/>
                <a:cs typeface="Kai"/>
              </a:rPr>
              <a:t>asc</a:t>
            </a:r>
            <a:r>
              <a:rPr kumimoji="1" lang="en-US" altLang="zh-CN" sz="24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 limit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4560" y="1011899"/>
            <a:ext cx="6988913" cy="396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13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 51"/>
          <p:cNvGrpSpPr/>
          <p:nvPr/>
        </p:nvGrpSpPr>
        <p:grpSpPr>
          <a:xfrm>
            <a:off x="237343" y="4613677"/>
            <a:ext cx="8546861" cy="373624"/>
            <a:chOff x="237343" y="4613677"/>
            <a:chExt cx="8546861" cy="373624"/>
          </a:xfrm>
        </p:grpSpPr>
        <p:pic>
          <p:nvPicPr>
            <p:cNvPr id="53" name="image8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43" y="4940202"/>
              <a:ext cx="7929002" cy="47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图片 53" descr="贝贝 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140" y="4613677"/>
              <a:ext cx="515064" cy="373624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40"/>
            <a:ext cx="2153592" cy="73576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54126" y="160693"/>
            <a:ext cx="2031325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Kai"/>
                <a:ea typeface="Kai"/>
                <a:cs typeface="Kai"/>
              </a:rPr>
              <a:t>结合业务优化</a:t>
            </a:r>
            <a:endParaRPr lang="en-US" altLang="zh-CN" sz="2400" dirty="0">
              <a:solidFill>
                <a:schemeClr val="bg1"/>
              </a:solidFill>
              <a:latin typeface="Kai"/>
              <a:ea typeface="Kai"/>
              <a:cs typeface="Kai"/>
            </a:endParaRPr>
          </a:p>
          <a:p>
            <a:endParaRPr lang="en-US" altLang="zh-CN" sz="2400" dirty="0">
              <a:solidFill>
                <a:schemeClr val="bg1"/>
              </a:solidFill>
              <a:latin typeface="Kai"/>
              <a:ea typeface="Kai"/>
              <a:cs typeface="Kai"/>
            </a:endParaRPr>
          </a:p>
          <a:p>
            <a:endParaRPr kumimoji="1" lang="en-US" altLang="zh-CN" sz="2400" dirty="0">
              <a:solidFill>
                <a:schemeClr val="bg1"/>
              </a:solidFill>
              <a:latin typeface="Kai"/>
              <a:ea typeface="Kai"/>
              <a:cs typeface="Kai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343" y="1007104"/>
            <a:ext cx="83301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业务需</a:t>
            </a:r>
            <a:r>
              <a:rPr lang="zh-CN" altLang="en-US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求：查询某用户最近</a:t>
            </a:r>
            <a:r>
              <a:rPr lang="en-US" altLang="zh-CN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条的评论</a:t>
            </a:r>
            <a:endParaRPr lang="en-US" altLang="zh-CN" dirty="0">
              <a:solidFill>
                <a:srgbClr val="000000"/>
              </a:solidFill>
              <a:latin typeface="Kai"/>
              <a:ea typeface="Kai"/>
              <a:cs typeface="Kai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业务情况：开发同学以</a:t>
            </a:r>
            <a:r>
              <a:rPr lang="en-US" altLang="zh-CN" dirty="0" err="1">
                <a:solidFill>
                  <a:srgbClr val="000000"/>
                </a:solidFill>
                <a:latin typeface="Kai"/>
                <a:ea typeface="Kai"/>
                <a:cs typeface="Kai"/>
              </a:rPr>
              <a:t>gmt_create</a:t>
            </a:r>
            <a:r>
              <a:rPr lang="zh-CN" altLang="en-US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排序，但索引建在</a:t>
            </a:r>
            <a:r>
              <a:rPr lang="en-US" altLang="zh-CN" dirty="0" err="1">
                <a:solidFill>
                  <a:srgbClr val="000000"/>
                </a:solidFill>
                <a:latin typeface="Kai"/>
                <a:ea typeface="Kai"/>
                <a:cs typeface="Kai"/>
              </a:rPr>
              <a:t>user_id</a:t>
            </a:r>
            <a:r>
              <a:rPr lang="zh-CN" altLang="en-US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上面，导致需要排序</a:t>
            </a:r>
            <a:endParaRPr lang="en-US" altLang="zh-CN" dirty="0">
              <a:solidFill>
                <a:srgbClr val="000000"/>
              </a:solidFill>
              <a:latin typeface="Kai"/>
              <a:ea typeface="Kai"/>
              <a:cs typeface="Kai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统计</a:t>
            </a:r>
            <a:r>
              <a:rPr lang="en-US" altLang="zh-CN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SQL</a:t>
            </a:r>
            <a:r>
              <a:rPr lang="zh-CN" altLang="en-US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select</a:t>
            </a:r>
            <a:r>
              <a:rPr lang="zh-CN" altLang="en-US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xx</a:t>
            </a:r>
            <a:r>
              <a:rPr lang="zh-CN" altLang="en-US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from</a:t>
            </a:r>
            <a:r>
              <a:rPr lang="zh-CN" altLang="en-US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comment</a:t>
            </a:r>
            <a:r>
              <a:rPr lang="zh-CN" altLang="en-US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where</a:t>
            </a:r>
            <a:r>
              <a:rPr lang="zh-CN" altLang="en-US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Kai"/>
                <a:ea typeface="Kai"/>
                <a:cs typeface="Kai"/>
              </a:rPr>
              <a:t>user_id</a:t>
            </a:r>
            <a:r>
              <a:rPr lang="zh-CN" altLang="en-US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=xx</a:t>
            </a:r>
            <a:r>
              <a:rPr lang="zh-CN" altLang="en-US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order</a:t>
            </a:r>
            <a:r>
              <a:rPr lang="zh-CN" altLang="en-US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by</a:t>
            </a:r>
            <a:r>
              <a:rPr lang="zh-CN" altLang="en-US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id</a:t>
            </a:r>
            <a:r>
              <a:rPr lang="zh-CN" altLang="en-US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limit</a:t>
            </a:r>
            <a:r>
              <a:rPr lang="zh-CN" altLang="en-US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5(</a:t>
            </a:r>
            <a:r>
              <a:rPr lang="zh-CN" altLang="en-US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可以考虑延迟分页写法</a:t>
            </a:r>
            <a:r>
              <a:rPr lang="en-US" altLang="zh-CN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)</a:t>
            </a:r>
          </a:p>
        </p:txBody>
      </p:sp>
      <p:sp>
        <p:nvSpPr>
          <p:cNvPr id="4" name="矩形 3"/>
          <p:cNvSpPr/>
          <p:nvPr/>
        </p:nvSpPr>
        <p:spPr>
          <a:xfrm>
            <a:off x="237343" y="2585736"/>
            <a:ext cx="7322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rgbClr val="000000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154126" y="2477415"/>
            <a:ext cx="8808998" cy="0"/>
          </a:xfrm>
          <a:prstGeom prst="line">
            <a:avLst/>
          </a:prstGeom>
          <a:ln>
            <a:solidFill>
              <a:srgbClr val="FF3C4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343" y="2665208"/>
            <a:ext cx="4508180" cy="21245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5130" y="2894083"/>
            <a:ext cx="2724232" cy="189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50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 51"/>
          <p:cNvGrpSpPr/>
          <p:nvPr/>
        </p:nvGrpSpPr>
        <p:grpSpPr>
          <a:xfrm>
            <a:off x="237343" y="4613677"/>
            <a:ext cx="8546861" cy="373624"/>
            <a:chOff x="237343" y="4613677"/>
            <a:chExt cx="8546861" cy="373624"/>
          </a:xfrm>
        </p:grpSpPr>
        <p:pic>
          <p:nvPicPr>
            <p:cNvPr id="53" name="image8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43" y="4940202"/>
              <a:ext cx="7929002" cy="47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图片 53" descr="贝贝 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140" y="4613677"/>
              <a:ext cx="515064" cy="373624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40"/>
            <a:ext cx="1538039" cy="73576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54126" y="160693"/>
            <a:ext cx="13839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Kai"/>
                <a:ea typeface="Kai"/>
                <a:cs typeface="Kai"/>
              </a:rPr>
              <a:t>SQL</a:t>
            </a:r>
            <a:r>
              <a:rPr lang="zh-CN" altLang="en-US" sz="2400" dirty="0" smtClean="0">
                <a:solidFill>
                  <a:schemeClr val="bg1"/>
                </a:solidFill>
                <a:latin typeface="Kai"/>
                <a:ea typeface="Kai"/>
                <a:cs typeface="Kai"/>
              </a:rPr>
              <a:t>注入</a:t>
            </a:r>
            <a:endParaRPr lang="en-US" altLang="zh-CN" sz="2400" dirty="0">
              <a:solidFill>
                <a:schemeClr val="bg1"/>
              </a:solidFill>
              <a:latin typeface="Kai"/>
              <a:ea typeface="Kai"/>
              <a:cs typeface="Kai"/>
            </a:endParaRPr>
          </a:p>
          <a:p>
            <a:endParaRPr kumimoji="1" lang="en-US" altLang="zh-CN" sz="2400" dirty="0">
              <a:solidFill>
                <a:schemeClr val="bg1"/>
              </a:solidFill>
              <a:latin typeface="Kai"/>
              <a:ea typeface="Kai"/>
              <a:cs typeface="Kai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7343" y="2585736"/>
            <a:ext cx="7322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4126" y="991690"/>
            <a:ext cx="8189299" cy="1001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dirty="0" smtClean="0">
                <a:latin typeface="Kai"/>
                <a:ea typeface="Kai"/>
                <a:cs typeface="Kai"/>
              </a:rPr>
              <a:t>小白：</a:t>
            </a:r>
            <a:r>
              <a:rPr kumimoji="1" lang="en-US" altLang="zh-CN" dirty="0" smtClean="0">
                <a:latin typeface="Kai"/>
                <a:ea typeface="Kai"/>
                <a:cs typeface="Kai"/>
              </a:rPr>
              <a:t>$</a:t>
            </a:r>
            <a:r>
              <a:rPr kumimoji="1" lang="en-US" altLang="zh-CN" dirty="0" err="1">
                <a:latin typeface="Kai"/>
                <a:ea typeface="Kai"/>
                <a:cs typeface="Kai"/>
              </a:rPr>
              <a:t>sql</a:t>
            </a:r>
            <a:r>
              <a:rPr kumimoji="1" lang="en-US" altLang="zh-CN" dirty="0">
                <a:latin typeface="Kai"/>
                <a:ea typeface="Kai"/>
                <a:cs typeface="Kai"/>
              </a:rPr>
              <a:t> = "SELECT xx FROM user WHERE </a:t>
            </a:r>
            <a:r>
              <a:rPr kumimoji="1" lang="en-US" altLang="zh-CN" dirty="0" smtClean="0">
                <a:latin typeface="Kai"/>
                <a:ea typeface="Kai"/>
                <a:cs typeface="Kai"/>
              </a:rPr>
              <a:t>username </a:t>
            </a:r>
            <a:r>
              <a:rPr kumimoji="1" lang="en-US" altLang="zh-CN" dirty="0">
                <a:latin typeface="Kai"/>
                <a:ea typeface="Kai"/>
                <a:cs typeface="Kai"/>
              </a:rPr>
              <a:t>= $_GET[</a:t>
            </a:r>
            <a:r>
              <a:rPr kumimoji="1" lang="en-US" altLang="zh-CN" dirty="0" smtClean="0">
                <a:latin typeface="Kai"/>
                <a:ea typeface="Kai"/>
                <a:cs typeface="Kai"/>
              </a:rPr>
              <a:t>username]”</a:t>
            </a:r>
          </a:p>
          <a:p>
            <a:pPr>
              <a:lnSpc>
                <a:spcPct val="110000"/>
              </a:lnSpc>
            </a:pPr>
            <a:r>
              <a:rPr kumimoji="1" lang="zh-CN" altLang="en-US" dirty="0">
                <a:latin typeface="Kai"/>
                <a:ea typeface="Kai"/>
                <a:cs typeface="Kai"/>
              </a:rPr>
              <a:t>小黑</a:t>
            </a:r>
            <a:r>
              <a:rPr kumimoji="1" lang="zh-CN" altLang="en-US" dirty="0" smtClean="0">
                <a:latin typeface="Kai"/>
                <a:ea typeface="Kai"/>
                <a:cs typeface="Kai"/>
              </a:rPr>
              <a:t>：</a:t>
            </a:r>
            <a:r>
              <a:rPr kumimoji="1" lang="en-US" altLang="zh-CN" dirty="0">
                <a:latin typeface="Kai"/>
                <a:ea typeface="Kai"/>
                <a:cs typeface="Kai"/>
              </a:rPr>
              <a:t>http://</a:t>
            </a:r>
            <a:r>
              <a:rPr kumimoji="1" lang="en-US" altLang="zh-CN" dirty="0" err="1">
                <a:latin typeface="Kai"/>
                <a:ea typeface="Kai"/>
                <a:cs typeface="Kai"/>
              </a:rPr>
              <a:t>localhost</a:t>
            </a:r>
            <a:r>
              <a:rPr kumimoji="1" lang="en-US" altLang="zh-CN" dirty="0">
                <a:latin typeface="Kai"/>
                <a:ea typeface="Kai"/>
                <a:cs typeface="Kai"/>
              </a:rPr>
              <a:t>/xx/</a:t>
            </a:r>
            <a:r>
              <a:rPr kumimoji="1" lang="en-US" altLang="zh-CN" dirty="0" err="1">
                <a:latin typeface="Kai"/>
                <a:ea typeface="Kai"/>
                <a:cs typeface="Kai"/>
              </a:rPr>
              <a:t>user.php?</a:t>
            </a:r>
            <a:r>
              <a:rPr kumimoji="1" lang="en-US" altLang="zh-CN" dirty="0" err="1" smtClean="0">
                <a:latin typeface="Kai"/>
                <a:ea typeface="Kai"/>
                <a:cs typeface="Kai"/>
              </a:rPr>
              <a:t>username</a:t>
            </a:r>
            <a:r>
              <a:rPr kumimoji="1" lang="en-US" altLang="zh-CN" dirty="0" smtClean="0">
                <a:latin typeface="Kai"/>
                <a:ea typeface="Kai"/>
                <a:cs typeface="Kai"/>
              </a:rPr>
              <a:t>=</a:t>
            </a:r>
            <a:r>
              <a:rPr kumimoji="1" lang="en-US" altLang="zh-CN" dirty="0" err="1">
                <a:latin typeface="Kai"/>
                <a:ea typeface="Kai"/>
                <a:cs typeface="Kai"/>
              </a:rPr>
              <a:t>yy</a:t>
            </a:r>
            <a:r>
              <a:rPr kumimoji="1" lang="en-US" altLang="zh-CN" dirty="0">
                <a:latin typeface="Kai"/>
                <a:ea typeface="Kai"/>
                <a:cs typeface="Kai"/>
              </a:rPr>
              <a:t> or 1=</a:t>
            </a:r>
            <a:r>
              <a:rPr kumimoji="1" lang="en-US" altLang="zh-CN" dirty="0" smtClean="0">
                <a:latin typeface="Kai"/>
                <a:ea typeface="Kai"/>
                <a:cs typeface="Kai"/>
              </a:rPr>
              <a:t>1</a:t>
            </a:r>
          </a:p>
          <a:p>
            <a:pPr>
              <a:lnSpc>
                <a:spcPct val="110000"/>
              </a:lnSpc>
            </a:pPr>
            <a:r>
              <a:rPr kumimoji="1" lang="zh-CN" altLang="en-US" dirty="0" smtClean="0">
                <a:latin typeface="Kai"/>
                <a:ea typeface="Kai"/>
                <a:cs typeface="Kai"/>
              </a:rPr>
              <a:t>小黑：</a:t>
            </a:r>
            <a:r>
              <a:rPr kumimoji="1" lang="en-US" altLang="zh-CN" dirty="0">
                <a:latin typeface="Kai"/>
                <a:ea typeface="Kai"/>
                <a:cs typeface="Kai"/>
              </a:rPr>
              <a:t>http://</a:t>
            </a:r>
            <a:r>
              <a:rPr kumimoji="1" lang="en-US" altLang="zh-CN" dirty="0" err="1">
                <a:latin typeface="Kai"/>
                <a:ea typeface="Kai"/>
                <a:cs typeface="Kai"/>
              </a:rPr>
              <a:t>localhost</a:t>
            </a:r>
            <a:r>
              <a:rPr kumimoji="1" lang="en-US" altLang="zh-CN" dirty="0">
                <a:latin typeface="Kai"/>
                <a:ea typeface="Kai"/>
                <a:cs typeface="Kai"/>
              </a:rPr>
              <a:t>/xx/</a:t>
            </a:r>
            <a:r>
              <a:rPr kumimoji="1" lang="en-US" altLang="zh-CN" dirty="0" err="1">
                <a:latin typeface="Kai"/>
                <a:ea typeface="Kai"/>
                <a:cs typeface="Kai"/>
              </a:rPr>
              <a:t>user.php?</a:t>
            </a:r>
            <a:r>
              <a:rPr kumimoji="1" lang="en-US" altLang="zh-CN" dirty="0" err="1" smtClean="0">
                <a:latin typeface="Kai"/>
                <a:ea typeface="Kai"/>
                <a:cs typeface="Kai"/>
              </a:rPr>
              <a:t>username</a:t>
            </a:r>
            <a:r>
              <a:rPr kumimoji="1" lang="en-US" altLang="zh-CN" dirty="0" smtClean="0">
                <a:latin typeface="Kai"/>
                <a:ea typeface="Kai"/>
                <a:cs typeface="Kai"/>
              </a:rPr>
              <a:t>=</a:t>
            </a:r>
            <a:r>
              <a:rPr kumimoji="1" lang="en-US" altLang="zh-CN" dirty="0" err="1" smtClean="0">
                <a:latin typeface="Kai"/>
                <a:ea typeface="Kai"/>
                <a:cs typeface="Kai"/>
              </a:rPr>
              <a:t>yy;</a:t>
            </a:r>
            <a:r>
              <a:rPr kumimoji="1" lang="en-US" altLang="zh-CN" dirty="0" err="1">
                <a:latin typeface="Kai"/>
                <a:ea typeface="Kai"/>
                <a:cs typeface="Kai"/>
              </a:rPr>
              <a:t>delete</a:t>
            </a:r>
            <a:r>
              <a:rPr kumimoji="1" lang="en-US" altLang="zh-CN" dirty="0">
                <a:latin typeface="Kai"/>
                <a:ea typeface="Kai"/>
                <a:cs typeface="Kai"/>
              </a:rPr>
              <a:t> from user</a:t>
            </a:r>
            <a:endParaRPr kumimoji="1" lang="zh-CN" altLang="en-US" dirty="0">
              <a:latin typeface="Kai"/>
              <a:ea typeface="Kai"/>
              <a:cs typeface="Kai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7343" y="2468309"/>
            <a:ext cx="8598769" cy="2529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>
                <a:latin typeface="Kai"/>
                <a:ea typeface="Kai"/>
                <a:cs typeface="Kai"/>
              </a:rPr>
              <a:t>检查变量数据类型和</a:t>
            </a:r>
            <a:r>
              <a:rPr lang="zh-CN" altLang="en-US" dirty="0" smtClean="0">
                <a:latin typeface="Kai"/>
                <a:ea typeface="Kai"/>
                <a:cs typeface="Kai"/>
              </a:rPr>
              <a:t>格式</a:t>
            </a:r>
            <a:endParaRPr lang="en-US" altLang="zh-CN" dirty="0" smtClean="0">
              <a:latin typeface="Kai"/>
              <a:ea typeface="Kai"/>
              <a:cs typeface="Kai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 smtClean="0">
                <a:latin typeface="Kai"/>
                <a:ea typeface="Kai"/>
                <a:cs typeface="Kai"/>
              </a:rPr>
              <a:t>绑定变量使用预编译语句</a:t>
            </a:r>
            <a:endParaRPr lang="en-US" altLang="zh-CN" dirty="0" smtClean="0">
              <a:latin typeface="Kai"/>
              <a:ea typeface="Kai"/>
              <a:cs typeface="Kai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>
                <a:latin typeface="Kai"/>
                <a:ea typeface="Kai"/>
                <a:cs typeface="Kai"/>
              </a:rPr>
              <a:t>数据库帐号权限</a:t>
            </a:r>
            <a:r>
              <a:rPr lang="zh-CN" altLang="en-US" dirty="0" smtClean="0">
                <a:latin typeface="Kai"/>
                <a:ea typeface="Kai"/>
                <a:cs typeface="Kai"/>
              </a:rPr>
              <a:t>管理</a:t>
            </a:r>
            <a:endParaRPr lang="en-US" altLang="zh-CN" dirty="0" smtClean="0">
              <a:latin typeface="Kai"/>
              <a:ea typeface="Kai"/>
              <a:cs typeface="Kai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 smtClean="0">
                <a:latin typeface="Kai"/>
                <a:ea typeface="Kai"/>
                <a:cs typeface="Kai"/>
              </a:rPr>
              <a:t>禁止存储明文密码</a:t>
            </a:r>
            <a:endParaRPr lang="en-US" altLang="zh-CN" dirty="0" smtClean="0">
              <a:latin typeface="Kai"/>
              <a:ea typeface="Kai"/>
              <a:cs typeface="Kai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7343" y="208373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3300" y="2585736"/>
            <a:ext cx="5600700" cy="1041400"/>
          </a:xfrm>
          <a:prstGeom prst="rect">
            <a:avLst/>
          </a:prstGeom>
        </p:spPr>
      </p:pic>
      <p:cxnSp>
        <p:nvCxnSpPr>
          <p:cNvPr id="14" name="直线箭头连接符 13"/>
          <p:cNvCxnSpPr/>
          <p:nvPr/>
        </p:nvCxnSpPr>
        <p:spPr>
          <a:xfrm>
            <a:off x="3175090" y="3038344"/>
            <a:ext cx="3682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21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2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9" t="-4144" r="19269" b="43880"/>
          <a:stretch/>
        </p:blipFill>
        <p:spPr>
          <a:xfrm>
            <a:off x="2718319" y="1251804"/>
            <a:ext cx="3075052" cy="24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50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2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2"/>
          <p:cNvSpPr txBox="1">
            <a:spLocks noChangeArrowheads="1"/>
          </p:cNvSpPr>
          <p:nvPr/>
        </p:nvSpPr>
        <p:spPr bwMode="auto">
          <a:xfrm>
            <a:off x="2848986" y="1704406"/>
            <a:ext cx="4720214" cy="294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457200" indent="-457200">
              <a:buFont typeface="Symbol" charset="2"/>
              <a:buChar char="-"/>
            </a:pPr>
            <a:r>
              <a:rPr lang="en-US" altLang="zh-CN" dirty="0" smtClean="0">
                <a:solidFill>
                  <a:schemeClr val="bg1"/>
                </a:solidFill>
                <a:latin typeface="Kai"/>
                <a:ea typeface="Kai"/>
                <a:cs typeface="Kai"/>
              </a:rPr>
              <a:t>MySQL</a:t>
            </a:r>
            <a:r>
              <a:rPr lang="zh-CN" altLang="en-US" dirty="0" smtClean="0">
                <a:solidFill>
                  <a:schemeClr val="bg1"/>
                </a:solidFill>
                <a:latin typeface="Kai"/>
                <a:ea typeface="Kai"/>
                <a:cs typeface="Kai"/>
              </a:rPr>
              <a:t>开发规范</a:t>
            </a:r>
            <a:endParaRPr lang="en-US" altLang="zh-CN" dirty="0" smtClean="0">
              <a:solidFill>
                <a:schemeClr val="bg1"/>
              </a:solidFill>
              <a:latin typeface="Kai"/>
              <a:ea typeface="Kai"/>
              <a:cs typeface="Kai"/>
            </a:endParaRPr>
          </a:p>
          <a:p>
            <a:pPr marL="457200" indent="-457200">
              <a:buFont typeface="Symbol" charset="2"/>
              <a:buChar char="-"/>
            </a:pPr>
            <a:r>
              <a:rPr lang="en-US" altLang="zh-CN" dirty="0" smtClean="0">
                <a:solidFill>
                  <a:schemeClr val="bg1"/>
                </a:solidFill>
                <a:latin typeface="Kai"/>
                <a:ea typeface="Kai"/>
                <a:cs typeface="Kai"/>
              </a:rPr>
              <a:t>SQL</a:t>
            </a:r>
            <a:r>
              <a:rPr lang="zh-CN" altLang="en-US" dirty="0" smtClean="0">
                <a:solidFill>
                  <a:schemeClr val="bg1"/>
                </a:solidFill>
                <a:latin typeface="Kai"/>
                <a:ea typeface="Kai"/>
                <a:cs typeface="Kai"/>
              </a:rPr>
              <a:t>优化基础</a:t>
            </a:r>
            <a:endParaRPr lang="en-US" altLang="zh-CN" dirty="0" smtClean="0">
              <a:solidFill>
                <a:schemeClr val="bg1"/>
              </a:solidFill>
              <a:latin typeface="Kai"/>
              <a:ea typeface="Kai"/>
              <a:cs typeface="Kai"/>
            </a:endParaRPr>
          </a:p>
          <a:p>
            <a:pPr marL="457200" indent="-457200">
              <a:buFont typeface="Symbol" charset="2"/>
              <a:buChar char="-"/>
            </a:pPr>
            <a:r>
              <a:rPr lang="en-US" altLang="zh-CN" dirty="0" smtClean="0">
                <a:solidFill>
                  <a:schemeClr val="bg1"/>
                </a:solidFill>
                <a:latin typeface="Kai"/>
                <a:ea typeface="Kai"/>
                <a:cs typeface="Kai"/>
              </a:rPr>
              <a:t>SQL</a:t>
            </a:r>
            <a:r>
              <a:rPr lang="zh-CN" altLang="en-US" dirty="0" smtClean="0">
                <a:solidFill>
                  <a:schemeClr val="bg1"/>
                </a:solidFill>
                <a:latin typeface="Kai"/>
                <a:ea typeface="Kai"/>
                <a:cs typeface="Kai"/>
              </a:rPr>
              <a:t>优化实战</a:t>
            </a:r>
            <a:endParaRPr lang="en-US" altLang="zh-CN" dirty="0" smtClean="0">
              <a:solidFill>
                <a:schemeClr val="bg1"/>
              </a:solidFill>
              <a:latin typeface="Kai"/>
              <a:ea typeface="Kai"/>
              <a:cs typeface="Kai"/>
            </a:endParaRPr>
          </a:p>
          <a:p>
            <a:pPr marL="457200" indent="-457200">
              <a:buFont typeface="Symbol" charset="2"/>
              <a:buChar char="-"/>
            </a:pPr>
            <a:r>
              <a:rPr lang="zh-CN" altLang="en-US" dirty="0" smtClean="0">
                <a:solidFill>
                  <a:schemeClr val="bg1"/>
                </a:solidFill>
                <a:latin typeface="Kai"/>
                <a:ea typeface="Kai"/>
                <a:cs typeface="Kai"/>
              </a:rPr>
              <a:t>结合业务优化</a:t>
            </a:r>
            <a:endParaRPr lang="en-US" altLang="zh-CN" dirty="0" smtClean="0">
              <a:solidFill>
                <a:schemeClr val="bg1"/>
              </a:solidFill>
              <a:latin typeface="Kai"/>
              <a:ea typeface="Kai"/>
              <a:cs typeface="Kai"/>
            </a:endParaRPr>
          </a:p>
          <a:p>
            <a:pPr marL="457200" indent="-457200">
              <a:buFont typeface="Symbol" charset="2"/>
              <a:buChar char="-"/>
            </a:pPr>
            <a:r>
              <a:rPr lang="en-US" altLang="zh-CN" dirty="0" smtClean="0">
                <a:solidFill>
                  <a:schemeClr val="bg1"/>
                </a:solidFill>
                <a:latin typeface="Kai"/>
                <a:ea typeface="Kai"/>
                <a:cs typeface="Kai"/>
              </a:rPr>
              <a:t>SQL</a:t>
            </a:r>
            <a:r>
              <a:rPr lang="zh-CN" altLang="en-US" dirty="0" smtClean="0">
                <a:solidFill>
                  <a:schemeClr val="bg1"/>
                </a:solidFill>
                <a:latin typeface="Kai"/>
                <a:ea typeface="Kai"/>
                <a:cs typeface="Kai"/>
              </a:rPr>
              <a:t>注入</a:t>
            </a:r>
          </a:p>
        </p:txBody>
      </p:sp>
      <p:pic>
        <p:nvPicPr>
          <p:cNvPr id="7" name="图片 6" descr="logo-0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75"/>
          <a:stretch/>
        </p:blipFill>
        <p:spPr>
          <a:xfrm>
            <a:off x="8144820" y="4580297"/>
            <a:ext cx="642031" cy="458882"/>
          </a:xfrm>
          <a:prstGeom prst="rect">
            <a:avLst/>
          </a:prstGeom>
        </p:spPr>
      </p:pic>
      <p:pic>
        <p:nvPicPr>
          <p:cNvPr id="14" name="image1.png"/>
          <p:cNvPicPr>
            <a:picLocks noChangeAspect="1"/>
          </p:cNvPicPr>
          <p:nvPr/>
        </p:nvPicPr>
        <p:blipFill rotWithShape="1">
          <a:blip r:embed="rId3">
            <a:extLst/>
          </a:blip>
          <a:srcRect t="-1" r="77258" b="-19990"/>
          <a:stretch/>
        </p:blipFill>
        <p:spPr>
          <a:xfrm flipV="1">
            <a:off x="371682" y="4951473"/>
            <a:ext cx="7691663" cy="461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组 4"/>
          <p:cNvGrpSpPr/>
          <p:nvPr/>
        </p:nvGrpSpPr>
        <p:grpSpPr>
          <a:xfrm>
            <a:off x="2848986" y="565208"/>
            <a:ext cx="3321517" cy="923330"/>
            <a:chOff x="2899688" y="565208"/>
            <a:chExt cx="3321517" cy="923330"/>
          </a:xfrm>
        </p:grpSpPr>
        <p:sp>
          <p:nvSpPr>
            <p:cNvPr id="2" name="文本框 1"/>
            <p:cNvSpPr txBox="1"/>
            <p:nvPr/>
          </p:nvSpPr>
          <p:spPr>
            <a:xfrm>
              <a:off x="3790038" y="565208"/>
              <a:ext cx="1569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dirty="0" smtClean="0">
                  <a:solidFill>
                    <a:schemeClr val="bg1"/>
                  </a:solidFill>
                  <a:latin typeface="Kai"/>
                  <a:ea typeface="Kai"/>
                  <a:cs typeface="Kai"/>
                </a:rPr>
                <a:t>目录</a:t>
              </a:r>
              <a:endParaRPr lang="en-US" altLang="zh-CN" sz="5400" dirty="0">
                <a:solidFill>
                  <a:schemeClr val="bg1"/>
                </a:solidFill>
                <a:latin typeface="Kai"/>
                <a:ea typeface="Kai"/>
                <a:cs typeface="Kai"/>
              </a:endParaRPr>
            </a:p>
          </p:txBody>
        </p:sp>
        <p:pic>
          <p:nvPicPr>
            <p:cNvPr id="15" name="image1.png"/>
            <p:cNvPicPr>
              <a:picLocks noChangeAspect="1"/>
            </p:cNvPicPr>
            <p:nvPr/>
          </p:nvPicPr>
          <p:blipFill rotWithShape="1">
            <a:blip r:embed="rId3">
              <a:extLst/>
            </a:blip>
            <a:srcRect t="-1" r="77258" b="-19990"/>
            <a:stretch/>
          </p:blipFill>
          <p:spPr>
            <a:xfrm flipV="1">
              <a:off x="5359698" y="1077287"/>
              <a:ext cx="861507" cy="45719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6" name="image1.png"/>
            <p:cNvPicPr>
              <a:picLocks noChangeAspect="1"/>
            </p:cNvPicPr>
            <p:nvPr/>
          </p:nvPicPr>
          <p:blipFill rotWithShape="1">
            <a:blip r:embed="rId3">
              <a:extLst/>
            </a:blip>
            <a:srcRect t="-1" r="77258" b="-19990"/>
            <a:stretch/>
          </p:blipFill>
          <p:spPr>
            <a:xfrm flipV="1">
              <a:off x="2899688" y="1077287"/>
              <a:ext cx="861507" cy="45719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5287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 51"/>
          <p:cNvGrpSpPr/>
          <p:nvPr/>
        </p:nvGrpSpPr>
        <p:grpSpPr>
          <a:xfrm>
            <a:off x="237343" y="4613677"/>
            <a:ext cx="8546861" cy="373624"/>
            <a:chOff x="237343" y="4613677"/>
            <a:chExt cx="8546861" cy="373624"/>
          </a:xfrm>
        </p:grpSpPr>
        <p:pic>
          <p:nvPicPr>
            <p:cNvPr id="53" name="image8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43" y="4940202"/>
              <a:ext cx="7929002" cy="47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图片 53" descr="贝贝 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140" y="4613677"/>
              <a:ext cx="515064" cy="373624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40"/>
            <a:ext cx="2579640" cy="73576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54126" y="160693"/>
            <a:ext cx="2425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Kai"/>
                <a:ea typeface="Kai"/>
                <a:cs typeface="Kai"/>
              </a:rPr>
              <a:t>MySQL</a:t>
            </a:r>
            <a:r>
              <a:rPr lang="zh-CN" altLang="en-US" sz="2400" dirty="0">
                <a:solidFill>
                  <a:schemeClr val="bg1"/>
                </a:solidFill>
                <a:latin typeface="Kai"/>
                <a:ea typeface="Kai"/>
                <a:cs typeface="Kai"/>
              </a:rPr>
              <a:t>开发规范</a:t>
            </a:r>
            <a:endParaRPr lang="en-US" altLang="zh-CN" sz="2400" dirty="0">
              <a:solidFill>
                <a:schemeClr val="bg1"/>
              </a:solidFill>
              <a:latin typeface="Kai"/>
              <a:ea typeface="Kai"/>
              <a:cs typeface="Ka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359" y="1014970"/>
            <a:ext cx="7698985" cy="3319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kumimoji="1" lang="zh-CN" altLang="en-US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存储引擎选型</a:t>
            </a:r>
            <a:r>
              <a:rPr kumimoji="1" lang="en-US" altLang="zh-CN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：</a:t>
            </a:r>
            <a:r>
              <a:rPr kumimoji="1" lang="zh-CN" altLang="en-US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事务</a:t>
            </a:r>
            <a:r>
              <a:rPr kumimoji="1" lang="zh-CN" altLang="en-US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、</a:t>
            </a:r>
            <a:r>
              <a:rPr kumimoji="1" lang="zh-CN" altLang="en-US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行锁、高并发（</a:t>
            </a:r>
            <a:r>
              <a:rPr kumimoji="1" lang="en-US" altLang="zh-CN" dirty="0" err="1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InnoDB</a:t>
            </a:r>
            <a:r>
              <a:rPr kumimoji="1" lang="zh-CN" altLang="en-US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 </a:t>
            </a:r>
            <a:r>
              <a:rPr kumimoji="1" lang="en-US" altLang="zh-CN" dirty="0" err="1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vs</a:t>
            </a:r>
            <a:r>
              <a:rPr kumimoji="1" lang="zh-CN" altLang="en-US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 </a:t>
            </a:r>
            <a:r>
              <a:rPr kumimoji="1" lang="en-US" altLang="zh-CN" dirty="0" err="1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MyISAM</a:t>
            </a:r>
            <a:r>
              <a:rPr kumimoji="1" lang="zh-CN" altLang="en-US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）</a:t>
            </a:r>
            <a:endParaRPr kumimoji="1" lang="en-US" altLang="zh-CN" dirty="0" smtClean="0">
              <a:solidFill>
                <a:srgbClr val="000000"/>
              </a:solidFill>
              <a:latin typeface="Kai"/>
              <a:ea typeface="Kai"/>
              <a:cs typeface="Kai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kumimoji="1" lang="zh-CN" altLang="en-US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单表</a:t>
            </a:r>
            <a:r>
              <a:rPr kumimoji="1" lang="zh-CN" altLang="en-US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大小控制（</a:t>
            </a:r>
            <a:r>
              <a:rPr kumimoji="1" lang="en-US" altLang="zh-CN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MySQL</a:t>
            </a:r>
            <a:r>
              <a:rPr kumimoji="1" lang="zh-CN" altLang="en-US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 </a:t>
            </a:r>
            <a:r>
              <a:rPr kumimoji="1" lang="en-US" altLang="zh-CN" dirty="0" err="1">
                <a:solidFill>
                  <a:srgbClr val="000000"/>
                </a:solidFill>
                <a:latin typeface="Kai"/>
                <a:ea typeface="Kai"/>
                <a:cs typeface="Kai"/>
              </a:rPr>
              <a:t>vs</a:t>
            </a:r>
            <a:r>
              <a:rPr kumimoji="1" lang="zh-CN" altLang="en-US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Oracle</a:t>
            </a:r>
            <a:r>
              <a:rPr kumimoji="1" lang="zh-CN" altLang="en-US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）</a:t>
            </a:r>
            <a:endParaRPr kumimoji="1" lang="en-US" altLang="zh-CN" dirty="0" smtClean="0">
              <a:solidFill>
                <a:srgbClr val="000000"/>
              </a:solidFill>
              <a:latin typeface="Kai"/>
              <a:ea typeface="Kai"/>
              <a:cs typeface="Kai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kumimoji="1" lang="zh-CN" altLang="en-US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字符集选择（</a:t>
            </a:r>
            <a:r>
              <a:rPr kumimoji="1" lang="en-US" altLang="zh-CN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UTF-8</a:t>
            </a:r>
            <a:r>
              <a:rPr kumimoji="1" lang="zh-CN" altLang="en-US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 </a:t>
            </a:r>
            <a:r>
              <a:rPr kumimoji="1" lang="en-US" altLang="zh-CN" dirty="0" err="1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vs</a:t>
            </a:r>
            <a:r>
              <a:rPr kumimoji="1" lang="zh-CN" altLang="en-US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GBK</a:t>
            </a:r>
            <a:r>
              <a:rPr kumimoji="1" lang="zh-CN" altLang="en-US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）</a:t>
            </a:r>
            <a:endParaRPr kumimoji="1" lang="en-US" altLang="zh-CN" dirty="0" smtClean="0">
              <a:solidFill>
                <a:srgbClr val="000000"/>
              </a:solidFill>
              <a:latin typeface="Kai"/>
              <a:ea typeface="Kai"/>
              <a:cs typeface="Kai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kumimoji="1" lang="en-US" altLang="zh-CN" dirty="0" err="1">
                <a:solidFill>
                  <a:srgbClr val="000000"/>
                </a:solidFill>
                <a:latin typeface="Kai"/>
                <a:ea typeface="Kai"/>
                <a:cs typeface="Kai"/>
              </a:rPr>
              <a:t>InnoDB</a:t>
            </a:r>
            <a:r>
              <a:rPr kumimoji="1" lang="zh-CN" altLang="en-US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表行记录长</a:t>
            </a:r>
            <a:r>
              <a:rPr kumimoji="1" lang="zh-CN" altLang="en-US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度不超过</a:t>
            </a:r>
            <a:r>
              <a:rPr kumimoji="1" lang="en-US" altLang="zh-CN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8KB(</a:t>
            </a:r>
            <a:r>
              <a:rPr kumimoji="1" lang="en-US" altLang="zh-CN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TEXT</a:t>
            </a:r>
            <a:r>
              <a:rPr kumimoji="1" lang="zh-CN" altLang="en-US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与</a:t>
            </a:r>
            <a:r>
              <a:rPr kumimoji="1" lang="en-US" altLang="zh-CN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BLOB</a:t>
            </a:r>
            <a:r>
              <a:rPr kumimoji="1" lang="en-US" altLang="zh-CN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)</a:t>
            </a:r>
            <a:endParaRPr kumimoji="1" lang="en-US" altLang="zh-CN" dirty="0">
              <a:solidFill>
                <a:srgbClr val="000000"/>
              </a:solidFill>
              <a:latin typeface="Kai"/>
              <a:ea typeface="Kai"/>
              <a:cs typeface="Kai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kumimoji="1" lang="zh-CN" altLang="en-US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字段定义为</a:t>
            </a:r>
            <a:r>
              <a:rPr kumimoji="1" lang="en-US" altLang="zh-CN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NOT</a:t>
            </a:r>
            <a:r>
              <a:rPr kumimoji="1" lang="zh-CN" altLang="en-US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NULL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kumimoji="1" lang="zh-CN" altLang="en-US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表必须有主键且为无符号单调递增的整形</a:t>
            </a:r>
            <a:endParaRPr kumimoji="1" lang="en-US" altLang="zh-CN" dirty="0">
              <a:solidFill>
                <a:srgbClr val="000000"/>
              </a:solidFill>
              <a:latin typeface="Kai"/>
              <a:ea typeface="Kai"/>
              <a:cs typeface="Kai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kumimoji="1" lang="zh-CN" altLang="en-US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禁止</a:t>
            </a:r>
            <a:r>
              <a:rPr kumimoji="1" lang="en-US" altLang="zh-CN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select </a:t>
            </a:r>
            <a:r>
              <a:rPr kumimoji="1" lang="en-US" altLang="zh-CN" dirty="0" smtClean="0">
                <a:solidFill>
                  <a:srgbClr val="FA9B2D"/>
                </a:solidFill>
                <a:latin typeface="Kai"/>
                <a:ea typeface="Kai"/>
                <a:cs typeface="Kai"/>
              </a:rPr>
              <a:t>*</a:t>
            </a:r>
            <a:r>
              <a:rPr kumimoji="1" lang="zh-CN" altLang="en-US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from</a:t>
            </a:r>
            <a:r>
              <a:rPr kumimoji="1" lang="zh-CN" altLang="en-US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t</a:t>
            </a:r>
            <a:r>
              <a:rPr kumimoji="1" lang="zh-CN" altLang="en-US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where</a:t>
            </a:r>
            <a:r>
              <a:rPr kumimoji="1" lang="zh-CN" altLang="en-US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x</a:t>
            </a:r>
            <a:r>
              <a:rPr kumimoji="1" lang="zh-CN" altLang="en-US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=</a:t>
            </a:r>
          </a:p>
          <a:p>
            <a:pPr>
              <a:lnSpc>
                <a:spcPct val="130000"/>
              </a:lnSpc>
            </a:pPr>
            <a:endParaRPr kumimoji="1" lang="en-US" altLang="zh-CN" dirty="0" smtClean="0">
              <a:solidFill>
                <a:srgbClr val="000000"/>
              </a:solidFill>
              <a:latin typeface="Kai"/>
              <a:ea typeface="Kai"/>
              <a:cs typeface="Kai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kumimoji="1" lang="zh-CN" altLang="en-US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选择合适的数据类型</a:t>
            </a:r>
            <a:endParaRPr kumimoji="1" lang="en-US" altLang="zh-CN" dirty="0">
              <a:solidFill>
                <a:srgbClr val="000000"/>
              </a:solidFill>
              <a:latin typeface="Kai"/>
              <a:ea typeface="Kai"/>
              <a:cs typeface="Kai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7661" y="4570870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kumimoji="1" lang="en-US" altLang="zh-CN" dirty="0">
              <a:solidFill>
                <a:srgbClr val="FF0000"/>
              </a:solidFill>
              <a:latin typeface="Kai"/>
              <a:ea typeface="Kai"/>
              <a:cs typeface="Kai"/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3220720" y="3587516"/>
            <a:ext cx="477520" cy="1149485"/>
          </a:xfrm>
          <a:prstGeom prst="lef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98240" y="3368225"/>
            <a:ext cx="5220036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INT UNSIGNED</a:t>
            </a:r>
            <a:r>
              <a:rPr kumimoji="1" lang="zh-CN" altLang="en-US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存储</a:t>
            </a:r>
            <a:r>
              <a:rPr kumimoji="1" lang="en-US" altLang="zh-CN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IPV4</a:t>
            </a:r>
            <a:r>
              <a:rPr kumimoji="1" lang="zh-CN" altLang="en-US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（</a:t>
            </a:r>
            <a:r>
              <a:rPr kumimoji="1" lang="en-US" altLang="zh-CN" dirty="0" err="1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inet_aton</a:t>
            </a:r>
            <a:r>
              <a:rPr kumimoji="1" lang="zh-CN" altLang="en-US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/</a:t>
            </a:r>
            <a:r>
              <a:rPr kumimoji="1" lang="en-US" altLang="zh-CN" dirty="0" err="1">
                <a:solidFill>
                  <a:srgbClr val="000000"/>
                </a:solidFill>
                <a:latin typeface="Kai"/>
                <a:ea typeface="Kai"/>
                <a:cs typeface="Kai"/>
              </a:rPr>
              <a:t>inet_ntoa</a:t>
            </a:r>
            <a:r>
              <a:rPr kumimoji="1" lang="zh-CN" altLang="en-US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Kai"/>
              <a:ea typeface="Kai"/>
              <a:cs typeface="Kai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98240" y="3965008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Kai"/>
                <a:ea typeface="Kai"/>
                <a:cs typeface="Kai"/>
              </a:rPr>
              <a:t>枚举类型不用</a:t>
            </a:r>
            <a:r>
              <a:rPr lang="en-US" altLang="zh-CN" dirty="0" smtClean="0">
                <a:latin typeface="Kai"/>
                <a:ea typeface="Kai"/>
                <a:cs typeface="Kai"/>
              </a:rPr>
              <a:t>CHAR</a:t>
            </a:r>
            <a:r>
              <a:rPr lang="zh-CN" altLang="en-US" dirty="0" smtClean="0">
                <a:latin typeface="Kai"/>
                <a:ea typeface="Kai"/>
                <a:cs typeface="Kai"/>
              </a:rPr>
              <a:t>或</a:t>
            </a:r>
            <a:r>
              <a:rPr lang="en-US" altLang="zh-CN" dirty="0" smtClean="0">
                <a:latin typeface="Kai"/>
                <a:ea typeface="Kai"/>
                <a:cs typeface="Kai"/>
              </a:rPr>
              <a:t>VARCHAR</a:t>
            </a:r>
            <a:endParaRPr lang="zh-CN" altLang="en-US" dirty="0">
              <a:latin typeface="Kai"/>
              <a:ea typeface="Kai"/>
              <a:cs typeface="Kai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98240" y="4438422"/>
            <a:ext cx="3181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Kai"/>
                <a:ea typeface="Kai"/>
                <a:cs typeface="Kai"/>
              </a:rPr>
              <a:t>TIMESTAMP</a:t>
            </a:r>
            <a:r>
              <a:rPr lang="zh-CN" altLang="en-US" dirty="0">
                <a:latin typeface="Kai"/>
                <a:ea typeface="Kai"/>
                <a:cs typeface="Kai"/>
              </a:rPr>
              <a:t> </a:t>
            </a:r>
            <a:r>
              <a:rPr lang="en-US" altLang="zh-CN" dirty="0" smtClean="0">
                <a:latin typeface="Kai"/>
                <a:ea typeface="Kai"/>
                <a:cs typeface="Kai"/>
              </a:rPr>
              <a:t>VS</a:t>
            </a:r>
            <a:r>
              <a:rPr lang="zh-CN" altLang="en-US" dirty="0" smtClean="0">
                <a:latin typeface="Kai"/>
                <a:ea typeface="Kai"/>
                <a:cs typeface="Kai"/>
              </a:rPr>
              <a:t> </a:t>
            </a:r>
            <a:r>
              <a:rPr lang="en-US" altLang="zh-CN" dirty="0" smtClean="0">
                <a:latin typeface="Kai"/>
                <a:ea typeface="Kai"/>
                <a:cs typeface="Kai"/>
              </a:rPr>
              <a:t>DATETIME</a:t>
            </a:r>
            <a:endParaRPr lang="zh-CN" altLang="en-US" dirty="0">
              <a:latin typeface="Kai"/>
              <a:ea typeface="Kai"/>
              <a:cs typeface="Kai"/>
            </a:endParaRPr>
          </a:p>
        </p:txBody>
      </p:sp>
    </p:spTree>
    <p:extLst>
      <p:ext uri="{BB962C8B-B14F-4D97-AF65-F5344CB8AC3E}">
        <p14:creationId xmlns:p14="http://schemas.microsoft.com/office/powerpoint/2010/main" val="216724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 51"/>
          <p:cNvGrpSpPr/>
          <p:nvPr/>
        </p:nvGrpSpPr>
        <p:grpSpPr>
          <a:xfrm>
            <a:off x="237343" y="4613677"/>
            <a:ext cx="8546861" cy="373624"/>
            <a:chOff x="237343" y="4613677"/>
            <a:chExt cx="8546861" cy="373624"/>
          </a:xfrm>
        </p:grpSpPr>
        <p:pic>
          <p:nvPicPr>
            <p:cNvPr id="53" name="image8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43" y="4940202"/>
              <a:ext cx="7929002" cy="47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图片 53" descr="贝贝 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140" y="4613677"/>
              <a:ext cx="515064" cy="373624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40"/>
            <a:ext cx="2579640" cy="73576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54126" y="160693"/>
            <a:ext cx="1999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Kai"/>
                <a:ea typeface="Kai"/>
                <a:cs typeface="Kai"/>
              </a:rPr>
              <a:t>SQL</a:t>
            </a:r>
            <a:r>
              <a:rPr lang="zh-CN" altLang="en-US" sz="2400" dirty="0">
                <a:solidFill>
                  <a:schemeClr val="bg1"/>
                </a:solidFill>
                <a:latin typeface="Kai"/>
                <a:ea typeface="Kai"/>
                <a:cs typeface="Kai"/>
              </a:rPr>
              <a:t>优化基础</a:t>
            </a:r>
            <a:endParaRPr lang="en-US" altLang="zh-CN" sz="2400" dirty="0">
              <a:solidFill>
                <a:schemeClr val="bg1"/>
              </a:solidFill>
              <a:latin typeface="Kai"/>
              <a:ea typeface="Kai"/>
              <a:cs typeface="Ka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359" y="1014970"/>
            <a:ext cx="7698985" cy="273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sz="3200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索引</a:t>
            </a:r>
            <a:endParaRPr kumimoji="1" lang="en-US" altLang="zh-CN" sz="3200" dirty="0" smtClean="0">
              <a:solidFill>
                <a:srgbClr val="000000"/>
              </a:solidFill>
              <a:latin typeface="Kai"/>
              <a:ea typeface="Kai"/>
              <a:cs typeface="Kai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sz="3200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表设计</a:t>
            </a:r>
            <a:endParaRPr kumimoji="1" lang="en-US" altLang="zh-CN" sz="3200" dirty="0" smtClean="0">
              <a:solidFill>
                <a:srgbClr val="000000"/>
              </a:solidFill>
              <a:latin typeface="Kai"/>
              <a:ea typeface="Kai"/>
              <a:cs typeface="Kai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sz="3200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如何写好</a:t>
            </a:r>
            <a:r>
              <a:rPr kumimoji="1" lang="en-US" altLang="zh-CN" sz="3200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SQL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sz="3200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执行计划</a:t>
            </a:r>
            <a:endParaRPr kumimoji="1" lang="en-US" altLang="zh-CN" sz="3200" dirty="0" smtClean="0">
              <a:solidFill>
                <a:srgbClr val="000000"/>
              </a:solidFill>
              <a:latin typeface="Kai"/>
              <a:ea typeface="Kai"/>
              <a:cs typeface="Kai"/>
            </a:endParaRPr>
          </a:p>
          <a:p>
            <a:pPr algn="ctr"/>
            <a:endParaRPr kumimoji="1" lang="en-US" altLang="zh-CN" dirty="0">
              <a:solidFill>
                <a:srgbClr val="000000"/>
              </a:solidFill>
              <a:latin typeface="Kai"/>
              <a:ea typeface="Kai"/>
              <a:cs typeface="Kai"/>
            </a:endParaRPr>
          </a:p>
        </p:txBody>
      </p:sp>
    </p:spTree>
    <p:extLst>
      <p:ext uri="{BB962C8B-B14F-4D97-AF65-F5344CB8AC3E}">
        <p14:creationId xmlns:p14="http://schemas.microsoft.com/office/powerpoint/2010/main" val="622975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 51"/>
          <p:cNvGrpSpPr/>
          <p:nvPr/>
        </p:nvGrpSpPr>
        <p:grpSpPr>
          <a:xfrm>
            <a:off x="237343" y="4613677"/>
            <a:ext cx="8546861" cy="373624"/>
            <a:chOff x="237343" y="4613677"/>
            <a:chExt cx="8546861" cy="373624"/>
          </a:xfrm>
        </p:grpSpPr>
        <p:pic>
          <p:nvPicPr>
            <p:cNvPr id="53" name="image8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43" y="4940202"/>
              <a:ext cx="7929002" cy="47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图片 53" descr="贝贝 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140" y="4613677"/>
              <a:ext cx="515064" cy="373624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40"/>
            <a:ext cx="1330960" cy="73576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54126" y="160693"/>
            <a:ext cx="1043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Symbol" charset="2"/>
              <a:buChar char="-"/>
            </a:pPr>
            <a:r>
              <a:rPr lang="zh-CN" altLang="en-US" sz="2400" dirty="0" smtClean="0">
                <a:solidFill>
                  <a:schemeClr val="bg1"/>
                </a:solidFill>
                <a:latin typeface="Kai"/>
                <a:ea typeface="Kai"/>
                <a:cs typeface="Kai"/>
              </a:rPr>
              <a:t>索引</a:t>
            </a:r>
            <a:endParaRPr lang="en-US" altLang="zh-CN" sz="2400" dirty="0">
              <a:solidFill>
                <a:schemeClr val="bg1"/>
              </a:solidFill>
              <a:latin typeface="Kai"/>
              <a:ea typeface="Kai"/>
              <a:cs typeface="Kai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0960" y="0"/>
            <a:ext cx="3271600" cy="34576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2371" y="0"/>
            <a:ext cx="2961833" cy="410499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70800" y="2072640"/>
            <a:ext cx="1977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000000"/>
                </a:solidFill>
              </a:rPr>
              <a:t>Secondary Indexes</a:t>
            </a:r>
            <a:endParaRPr kumimoji="1"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126" y="3627120"/>
            <a:ext cx="5664109" cy="115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35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 51"/>
          <p:cNvGrpSpPr/>
          <p:nvPr/>
        </p:nvGrpSpPr>
        <p:grpSpPr>
          <a:xfrm>
            <a:off x="237343" y="4613677"/>
            <a:ext cx="8546861" cy="373624"/>
            <a:chOff x="237343" y="4613677"/>
            <a:chExt cx="8546861" cy="373624"/>
          </a:xfrm>
        </p:grpSpPr>
        <p:pic>
          <p:nvPicPr>
            <p:cNvPr id="53" name="image8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43" y="4940202"/>
              <a:ext cx="7929002" cy="47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图片 53" descr="贝贝 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140" y="4613677"/>
              <a:ext cx="515064" cy="373624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40"/>
            <a:ext cx="1280446" cy="73576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54126" y="160693"/>
            <a:ext cx="1043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Symbol" charset="2"/>
              <a:buChar char="-"/>
            </a:pPr>
            <a:r>
              <a:rPr lang="zh-CN" altLang="en-US" sz="2400" dirty="0" smtClean="0">
                <a:solidFill>
                  <a:schemeClr val="bg1"/>
                </a:solidFill>
                <a:latin typeface="Kai"/>
                <a:ea typeface="Kai"/>
                <a:cs typeface="Kai"/>
              </a:rPr>
              <a:t>索引</a:t>
            </a:r>
            <a:endParaRPr lang="en-US" altLang="zh-CN" sz="2400" dirty="0">
              <a:solidFill>
                <a:schemeClr val="bg1"/>
              </a:solidFill>
              <a:latin typeface="Kai"/>
              <a:ea typeface="Kai"/>
              <a:cs typeface="Ka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1765" y="1087669"/>
            <a:ext cx="8623819" cy="3402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buFont typeface="Arial"/>
              <a:buChar char="•"/>
            </a:pPr>
            <a:r>
              <a:rPr kumimoji="1" lang="zh-CN" altLang="en-US" sz="2800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需要建索引吗？</a:t>
            </a:r>
            <a:endParaRPr kumimoji="1" lang="en-US" altLang="zh-CN" sz="2800" dirty="0">
              <a:solidFill>
                <a:srgbClr val="000000"/>
              </a:solidFill>
              <a:latin typeface="Kai"/>
              <a:ea typeface="Kai"/>
              <a:cs typeface="Kai"/>
            </a:endParaRPr>
          </a:p>
          <a:p>
            <a:pPr marL="457200" indent="-457200">
              <a:lnSpc>
                <a:spcPct val="110000"/>
              </a:lnSpc>
              <a:buFont typeface="Arial"/>
              <a:buChar char="•"/>
            </a:pPr>
            <a:r>
              <a:rPr kumimoji="1" lang="zh-CN" altLang="en-US" sz="28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索引怎么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建</a:t>
            </a:r>
            <a:r>
              <a:rPr kumimoji="1" lang="zh-CN" altLang="zh-CN" sz="28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？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index</a:t>
            </a:r>
            <a:r>
              <a:rPr kumimoji="1" lang="en-US" altLang="zh-CN" sz="28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(col1,col2) or  index(col2,col1)</a:t>
            </a:r>
          </a:p>
          <a:p>
            <a:pPr marL="457200" indent="-457200">
              <a:lnSpc>
                <a:spcPct val="110000"/>
              </a:lnSpc>
              <a:buFont typeface="Arial"/>
              <a:buChar char="•"/>
            </a:pPr>
            <a:r>
              <a:rPr kumimoji="1" lang="en-US" altLang="zh-CN" sz="28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Cover</a:t>
            </a:r>
            <a:r>
              <a:rPr kumimoji="1" lang="zh-CN" altLang="en-US" sz="28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index</a:t>
            </a:r>
            <a:r>
              <a:rPr kumimoji="1" lang="zh-CN" altLang="en-US" sz="28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避免回表</a:t>
            </a:r>
            <a:endParaRPr kumimoji="1" lang="en-US" altLang="zh-CN" sz="2800" dirty="0">
              <a:solidFill>
                <a:srgbClr val="000000"/>
              </a:solidFill>
              <a:latin typeface="Kai"/>
              <a:ea typeface="Kai"/>
              <a:cs typeface="Kai"/>
            </a:endParaRPr>
          </a:p>
          <a:p>
            <a:pPr marL="457200" indent="-457200">
              <a:lnSpc>
                <a:spcPct val="110000"/>
              </a:lnSpc>
              <a:buFont typeface="Arial"/>
              <a:buChar char="•"/>
            </a:pPr>
            <a:r>
              <a:rPr kumimoji="1" lang="zh-CN" altLang="en-US" sz="28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利用索引有序性消除排序</a:t>
            </a:r>
            <a:endParaRPr kumimoji="1" lang="en-US" altLang="zh-CN" sz="2800" dirty="0">
              <a:solidFill>
                <a:srgbClr val="000000"/>
              </a:solidFill>
              <a:latin typeface="Kai"/>
              <a:ea typeface="Kai"/>
              <a:cs typeface="Kai"/>
            </a:endParaRPr>
          </a:p>
          <a:p>
            <a:pPr marL="457200" indent="-457200">
              <a:lnSpc>
                <a:spcPct val="110000"/>
              </a:lnSpc>
              <a:buFont typeface="Arial"/>
              <a:buChar char="•"/>
            </a:pPr>
            <a:r>
              <a:rPr kumimoji="1" lang="zh-CN" altLang="en-US" sz="28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什么情况建前缀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索引？</a:t>
            </a:r>
            <a:endParaRPr kumimoji="1" lang="en-US" altLang="zh-CN" sz="2800" dirty="0" smtClean="0">
              <a:solidFill>
                <a:srgbClr val="000000"/>
              </a:solidFill>
              <a:latin typeface="Kai"/>
              <a:ea typeface="Kai"/>
              <a:cs typeface="Kai"/>
            </a:endParaRPr>
          </a:p>
          <a:p>
            <a:pPr marL="457200" indent="-457200">
              <a:lnSpc>
                <a:spcPct val="110000"/>
              </a:lnSpc>
              <a:buFont typeface="Arial"/>
              <a:buChar char="•"/>
            </a:pPr>
            <a:r>
              <a:rPr kumimoji="1" lang="zh-CN" altLang="en-US" sz="2800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尽量不在索引例上频繁更新</a:t>
            </a:r>
            <a:endParaRPr kumimoji="1" lang="en-US" altLang="zh-CN" sz="2800" dirty="0">
              <a:solidFill>
                <a:srgbClr val="000000"/>
              </a:solidFill>
              <a:latin typeface="Kai"/>
              <a:ea typeface="Kai"/>
              <a:cs typeface="Kai"/>
            </a:endParaRPr>
          </a:p>
          <a:p>
            <a:pPr marL="457200" indent="-457200">
              <a:lnSpc>
                <a:spcPct val="110000"/>
              </a:lnSpc>
              <a:buFont typeface="Arial"/>
              <a:buChar char="•"/>
            </a:pPr>
            <a:r>
              <a:rPr kumimoji="1" lang="zh-CN" altLang="en-US" sz="2800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索引的越多越好？</a:t>
            </a:r>
            <a:endParaRPr kumimoji="1" lang="en-US" altLang="zh-CN" sz="2800" dirty="0">
              <a:solidFill>
                <a:srgbClr val="000000"/>
              </a:solidFill>
              <a:latin typeface="Kai"/>
              <a:ea typeface="Kai"/>
              <a:cs typeface="Kai"/>
            </a:endParaRPr>
          </a:p>
        </p:txBody>
      </p:sp>
    </p:spTree>
    <p:extLst>
      <p:ext uri="{BB962C8B-B14F-4D97-AF65-F5344CB8AC3E}">
        <p14:creationId xmlns:p14="http://schemas.microsoft.com/office/powerpoint/2010/main" val="765427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 51"/>
          <p:cNvGrpSpPr/>
          <p:nvPr/>
        </p:nvGrpSpPr>
        <p:grpSpPr>
          <a:xfrm>
            <a:off x="237343" y="4613677"/>
            <a:ext cx="8546861" cy="373624"/>
            <a:chOff x="237343" y="4613677"/>
            <a:chExt cx="8546861" cy="373624"/>
          </a:xfrm>
        </p:grpSpPr>
        <p:pic>
          <p:nvPicPr>
            <p:cNvPr id="53" name="image8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43" y="4940202"/>
              <a:ext cx="7929002" cy="47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图片 53" descr="贝贝 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140" y="4613677"/>
              <a:ext cx="515064" cy="373624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40"/>
            <a:ext cx="1551110" cy="73576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54126" y="160693"/>
            <a:ext cx="1390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Symbol" charset="2"/>
              <a:buChar char="-"/>
            </a:pPr>
            <a:r>
              <a:rPr lang="en-US" altLang="en-US" sz="2400" dirty="0" smtClean="0">
                <a:solidFill>
                  <a:schemeClr val="bg1"/>
                </a:solidFill>
                <a:latin typeface="Kai"/>
                <a:ea typeface="Kai"/>
                <a:cs typeface="Kai"/>
              </a:rPr>
              <a:t>表设计</a:t>
            </a:r>
            <a:endParaRPr lang="en-US" altLang="zh-CN" sz="2400" dirty="0">
              <a:solidFill>
                <a:schemeClr val="bg1"/>
              </a:solidFill>
              <a:latin typeface="Kai"/>
              <a:ea typeface="Kai"/>
              <a:cs typeface="Ka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1765" y="1087669"/>
            <a:ext cx="8623819" cy="310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zh-CN" altLang="en-US" sz="2800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表显示指定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PK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，避免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FK</a:t>
            </a:r>
          </a:p>
          <a:p>
            <a:pPr marL="457200" indent="-457200">
              <a:buFont typeface="Arial"/>
              <a:buChar char="•"/>
            </a:pPr>
            <a:r>
              <a:rPr kumimoji="1" lang="zh-CN" altLang="en-US" sz="2800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字段类型定义，</a:t>
            </a:r>
            <a:r>
              <a:rPr kumimoji="1" lang="zh-CN" altLang="en-US" sz="28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尽量保证整条记录较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小</a:t>
            </a:r>
            <a:endParaRPr kumimoji="1" lang="en-US" altLang="zh-CN" sz="2800" dirty="0" smtClean="0">
              <a:solidFill>
                <a:srgbClr val="000000"/>
              </a:solidFill>
              <a:latin typeface="Kai"/>
              <a:ea typeface="Kai"/>
              <a:cs typeface="Kai"/>
            </a:endParaRPr>
          </a:p>
          <a:p>
            <a:pPr marL="457200" indent="-457200">
              <a:buFont typeface="Arial"/>
              <a:buChar char="•"/>
            </a:pPr>
            <a:r>
              <a:rPr kumimoji="1" lang="zh-CN" altLang="en-US" sz="2800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字符集必须一致</a:t>
            </a:r>
            <a:endParaRPr kumimoji="1" lang="en-US" altLang="zh-CN" sz="2800" dirty="0" smtClean="0">
              <a:solidFill>
                <a:srgbClr val="000000"/>
              </a:solidFill>
              <a:latin typeface="Kai"/>
              <a:ea typeface="Kai"/>
              <a:cs typeface="Kai"/>
            </a:endParaRPr>
          </a:p>
          <a:p>
            <a:pPr marL="457200" indent="-457200">
              <a:buFont typeface="Arial"/>
              <a:buChar char="•"/>
            </a:pPr>
            <a:r>
              <a:rPr kumimoji="1" lang="en-US" altLang="zh-CN" sz="2800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Text</a:t>
            </a:r>
            <a:r>
              <a:rPr kumimoji="1" lang="en-US" altLang="zh-CN" sz="28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/BLOB</a:t>
            </a:r>
            <a:r>
              <a:rPr kumimoji="1" lang="zh-CN" altLang="en-US" sz="28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单独拆出来存放（</a:t>
            </a:r>
            <a:r>
              <a:rPr kumimoji="1" lang="en-US" altLang="zh-CN" sz="28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PK</a:t>
            </a:r>
            <a:r>
              <a:rPr kumimoji="1" lang="zh-CN" altLang="en-US" sz="28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关联）</a:t>
            </a:r>
            <a:endParaRPr kumimoji="1" lang="en-US" altLang="zh-CN" sz="2800" dirty="0">
              <a:solidFill>
                <a:srgbClr val="000000"/>
              </a:solidFill>
              <a:latin typeface="Kai"/>
              <a:ea typeface="Kai"/>
              <a:cs typeface="Kai"/>
            </a:endParaRPr>
          </a:p>
          <a:p>
            <a:pPr marL="457200" indent="-457200">
              <a:buFont typeface="Arial"/>
              <a:buChar char="•"/>
            </a:pPr>
            <a:r>
              <a:rPr kumimoji="1" lang="zh-CN" altLang="en-US" sz="28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热数据和冷数据分开存放（</a:t>
            </a:r>
            <a:r>
              <a:rPr kumimoji="1" lang="en-US" altLang="zh-CN" sz="28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PK</a:t>
            </a:r>
            <a:r>
              <a:rPr kumimoji="1" lang="zh-CN" altLang="en-US" sz="28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关联）</a:t>
            </a:r>
            <a:endParaRPr kumimoji="1" lang="en-US" altLang="zh-CN" sz="2800" dirty="0">
              <a:solidFill>
                <a:srgbClr val="000000"/>
              </a:solidFill>
              <a:latin typeface="Kai"/>
              <a:ea typeface="Kai"/>
              <a:cs typeface="Kai"/>
            </a:endParaRPr>
          </a:p>
          <a:p>
            <a:pPr marL="457200" indent="-457200">
              <a:buFont typeface="Arial"/>
              <a:buChar char="•"/>
            </a:pPr>
            <a:r>
              <a:rPr kumimoji="1" lang="zh-CN" altLang="en-US" sz="2800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适当冗余</a:t>
            </a:r>
            <a:r>
              <a:rPr kumimoji="1" lang="zh-CN" altLang="en-US" sz="28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（反范式）</a:t>
            </a:r>
            <a:endParaRPr kumimoji="1" lang="en-US" altLang="zh-CN" sz="2800" dirty="0">
              <a:solidFill>
                <a:srgbClr val="000000"/>
              </a:solidFill>
              <a:latin typeface="Kai"/>
              <a:ea typeface="Kai"/>
              <a:cs typeface="Kai"/>
            </a:endParaRPr>
          </a:p>
          <a:p>
            <a:pPr marL="457200" indent="-457200">
              <a:buFont typeface="Arial"/>
              <a:buChar char="•"/>
            </a:pPr>
            <a:r>
              <a:rPr kumimoji="1" lang="zh-CN" altLang="en-US" sz="28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高并发</a:t>
            </a:r>
            <a:r>
              <a:rPr kumimoji="1" lang="en-US" altLang="zh-CN" sz="28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count(</a:t>
            </a:r>
            <a:r>
              <a:rPr kumimoji="1" lang="zh-CN" altLang="en-US" sz="28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*</a:t>
            </a:r>
            <a:r>
              <a:rPr kumimoji="1" lang="en-US" altLang="zh-CN" sz="28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)</a:t>
            </a:r>
            <a:r>
              <a:rPr kumimoji="1" lang="zh-CN" altLang="en-US" sz="28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  </a:t>
            </a:r>
            <a:endParaRPr kumimoji="1" lang="en-US" altLang="zh-CN" sz="2800" dirty="0">
              <a:solidFill>
                <a:srgbClr val="000000"/>
              </a:solidFill>
              <a:latin typeface="Kai"/>
              <a:ea typeface="Kai"/>
              <a:cs typeface="Kai"/>
            </a:endParaRPr>
          </a:p>
        </p:txBody>
      </p:sp>
    </p:spTree>
    <p:extLst>
      <p:ext uri="{BB962C8B-B14F-4D97-AF65-F5344CB8AC3E}">
        <p14:creationId xmlns:p14="http://schemas.microsoft.com/office/powerpoint/2010/main" val="724064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 51"/>
          <p:cNvGrpSpPr/>
          <p:nvPr/>
        </p:nvGrpSpPr>
        <p:grpSpPr>
          <a:xfrm>
            <a:off x="237343" y="4613677"/>
            <a:ext cx="8546861" cy="373624"/>
            <a:chOff x="237343" y="4613677"/>
            <a:chExt cx="8546861" cy="373624"/>
          </a:xfrm>
        </p:grpSpPr>
        <p:pic>
          <p:nvPicPr>
            <p:cNvPr id="53" name="image8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43" y="4940202"/>
              <a:ext cx="7929002" cy="47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图片 53" descr="贝贝 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140" y="4613677"/>
              <a:ext cx="515064" cy="373624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540"/>
            <a:ext cx="2560893" cy="73576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54126" y="160693"/>
            <a:ext cx="2326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Symbol" charset="2"/>
              <a:buChar char="-"/>
            </a:pPr>
            <a:r>
              <a:rPr lang="en-US" altLang="en-US" sz="2400" dirty="0" err="1" smtClean="0">
                <a:solidFill>
                  <a:schemeClr val="bg1"/>
                </a:solidFill>
                <a:latin typeface="Kai"/>
                <a:ea typeface="Kai"/>
                <a:cs typeface="Kai"/>
              </a:rPr>
              <a:t>如何写好SQL</a:t>
            </a:r>
            <a:endParaRPr lang="en-US" altLang="zh-CN" sz="2400" dirty="0">
              <a:solidFill>
                <a:schemeClr val="bg1"/>
              </a:solidFill>
              <a:latin typeface="Kai"/>
              <a:ea typeface="Kai"/>
              <a:cs typeface="Ka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7343" y="879483"/>
            <a:ext cx="95503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en-US" altLang="zh-CN" sz="20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in</a:t>
            </a:r>
            <a:r>
              <a:rPr kumimoji="1" lang="zh-CN" altLang="en-US" sz="20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子查询改写链接查询，除非</a:t>
            </a:r>
            <a:r>
              <a:rPr kumimoji="1" lang="en-US" altLang="zh-CN" sz="20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in</a:t>
            </a:r>
            <a:r>
              <a:rPr kumimoji="1" lang="zh-CN" altLang="en-US" sz="20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的个数在</a:t>
            </a:r>
            <a:r>
              <a:rPr kumimoji="1" lang="en-US" altLang="zh-CN" sz="20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10</a:t>
            </a:r>
            <a:r>
              <a:rPr kumimoji="1" lang="zh-CN" altLang="en-US" sz="20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个以下</a:t>
            </a:r>
            <a:endParaRPr kumimoji="1" lang="en-US" altLang="zh-CN" sz="2000" dirty="0">
              <a:solidFill>
                <a:srgbClr val="000000"/>
              </a:solidFill>
              <a:latin typeface="Kai"/>
              <a:ea typeface="Kai"/>
              <a:cs typeface="Kai"/>
            </a:endParaRPr>
          </a:p>
          <a:p>
            <a:pPr marL="342900" indent="-342900">
              <a:buFont typeface="Arial"/>
              <a:buChar char="•"/>
            </a:pPr>
            <a:r>
              <a:rPr kumimoji="1" lang="en-US" altLang="zh-CN" sz="20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select</a:t>
            </a:r>
            <a:r>
              <a:rPr kumimoji="1" lang="zh-CN" altLang="en-US" sz="20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及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where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后不要</a:t>
            </a:r>
            <a:r>
              <a:rPr kumimoji="1" lang="zh-CN" altLang="en-US" sz="20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加入不需要的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字段</a:t>
            </a:r>
            <a:endParaRPr kumimoji="1" lang="en-US" altLang="zh-CN" sz="2000" dirty="0" smtClean="0">
              <a:solidFill>
                <a:srgbClr val="000000"/>
              </a:solidFill>
              <a:latin typeface="Kai"/>
              <a:ea typeface="Kai"/>
              <a:cs typeface="Kai"/>
            </a:endParaRPr>
          </a:p>
          <a:p>
            <a:pPr marL="342900" indent="-342900">
              <a:buFont typeface="Arial"/>
              <a:buChar char="•"/>
            </a:pPr>
            <a:r>
              <a:rPr kumimoji="1" lang="zh-CN" altLang="en-US" sz="2000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控制返回结果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limit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 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1</a:t>
            </a:r>
            <a:endParaRPr kumimoji="1" lang="en-US" altLang="zh-CN" sz="2000" dirty="0">
              <a:solidFill>
                <a:srgbClr val="000000"/>
              </a:solidFill>
              <a:latin typeface="Kai"/>
              <a:ea typeface="Kai"/>
              <a:cs typeface="Kai"/>
            </a:endParaRPr>
          </a:p>
          <a:p>
            <a:pPr marL="342900" indent="-342900">
              <a:buFont typeface="Arial"/>
              <a:buChar char="•"/>
            </a:pPr>
            <a:r>
              <a:rPr kumimoji="1" lang="en-US" altLang="zh-CN" sz="20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or</a:t>
            </a:r>
            <a:r>
              <a:rPr kumimoji="1" lang="zh-CN" altLang="en-US" sz="20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条件如果不能正确使用索引，可以拆成多少</a:t>
            </a:r>
            <a:r>
              <a:rPr kumimoji="1" lang="en-US" altLang="zh-CN" sz="20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SQL</a:t>
            </a:r>
            <a:r>
              <a:rPr kumimoji="1" lang="zh-CN" altLang="en-US" sz="20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，在应用中把结果集合并</a:t>
            </a:r>
            <a:endParaRPr kumimoji="1" lang="en-US" altLang="zh-CN" sz="2000" dirty="0">
              <a:solidFill>
                <a:srgbClr val="000000"/>
              </a:solidFill>
              <a:latin typeface="Kai"/>
              <a:ea typeface="Kai"/>
              <a:cs typeface="Kai"/>
            </a:endParaRPr>
          </a:p>
          <a:p>
            <a:pPr marL="342900" indent="-342900">
              <a:buFont typeface="Arial"/>
              <a:buChar char="•"/>
            </a:pPr>
            <a:r>
              <a:rPr kumimoji="1" lang="zh-CN" altLang="en-US" sz="20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没有必要的分组用</a:t>
            </a:r>
            <a:r>
              <a:rPr kumimoji="1" lang="en-US" altLang="zh-CN" sz="20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order</a:t>
            </a:r>
            <a:r>
              <a:rPr kumimoji="1" lang="zh-CN" altLang="en-US" sz="20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 </a:t>
            </a:r>
            <a:r>
              <a:rPr kumimoji="1" lang="en-US" altLang="zh-CN" sz="20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by</a:t>
            </a:r>
            <a:r>
              <a:rPr kumimoji="1" lang="zh-CN" altLang="en-US" sz="20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 </a:t>
            </a:r>
            <a:r>
              <a:rPr kumimoji="1" lang="en-US" altLang="zh-CN" sz="20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null</a:t>
            </a:r>
            <a:r>
              <a:rPr kumimoji="1" lang="zh-CN" altLang="en-US" sz="20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来避免</a:t>
            </a:r>
            <a:r>
              <a:rPr kumimoji="1" lang="en-US" altLang="zh-CN" sz="20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sort</a:t>
            </a:r>
          </a:p>
          <a:p>
            <a:pPr marL="342900" indent="-342900">
              <a:buFont typeface="Arial"/>
              <a:buChar char="•"/>
            </a:pPr>
            <a:r>
              <a:rPr kumimoji="1" lang="zh-CN" altLang="en-US" sz="20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禁止在</a:t>
            </a:r>
            <a:r>
              <a:rPr kumimoji="1" lang="en-US" altLang="zh-CN" sz="20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order</a:t>
            </a:r>
            <a:r>
              <a:rPr kumimoji="1" lang="zh-CN" altLang="en-US" sz="20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 </a:t>
            </a:r>
            <a:r>
              <a:rPr kumimoji="1" lang="en-US" altLang="zh-CN" sz="20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by</a:t>
            </a:r>
            <a:r>
              <a:rPr kumimoji="1" lang="zh-CN" altLang="en-US" sz="20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 </a:t>
            </a:r>
            <a:r>
              <a:rPr kumimoji="1" lang="en-US" altLang="zh-CN" sz="2000" dirty="0" err="1">
                <a:solidFill>
                  <a:srgbClr val="000000"/>
                </a:solidFill>
                <a:latin typeface="Kai"/>
                <a:ea typeface="Kai"/>
                <a:cs typeface="Kai"/>
              </a:rPr>
              <a:t>varchar</a:t>
            </a:r>
            <a:r>
              <a:rPr kumimoji="1" lang="en-US" altLang="zh-CN" sz="20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(</a:t>
            </a:r>
            <a:r>
              <a:rPr kumimoji="1" lang="zh-CN" altLang="en-US" sz="20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大于</a:t>
            </a:r>
            <a:r>
              <a:rPr kumimoji="1" lang="zh-CN" altLang="zh-CN" sz="20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1</a:t>
            </a:r>
            <a:r>
              <a:rPr kumimoji="1" lang="en-US" altLang="zh-CN" sz="20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28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kumimoji="1" lang="zh-CN" altLang="en-US" sz="20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禁止在</a:t>
            </a:r>
            <a:r>
              <a:rPr kumimoji="1" lang="en-US" altLang="zh-CN" sz="20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where</a:t>
            </a:r>
            <a:r>
              <a:rPr kumimoji="1" lang="zh-CN" altLang="en-US" sz="20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条件列上使用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函数</a:t>
            </a:r>
            <a:endParaRPr kumimoji="1" lang="en-US" altLang="zh-CN" sz="2000" dirty="0" smtClean="0">
              <a:solidFill>
                <a:srgbClr val="000000"/>
              </a:solidFill>
              <a:latin typeface="Kai"/>
              <a:ea typeface="Kai"/>
              <a:cs typeface="Kai"/>
            </a:endParaRPr>
          </a:p>
          <a:p>
            <a:pPr marL="342900" indent="-342900">
              <a:buFont typeface="Arial"/>
              <a:buChar char="•"/>
            </a:pPr>
            <a:r>
              <a:rPr kumimoji="1" lang="zh-CN" altLang="en-US" sz="2000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禁用大事务</a:t>
            </a:r>
            <a:endParaRPr kumimoji="1" lang="en-US" altLang="zh-CN" sz="2000" dirty="0">
              <a:solidFill>
                <a:srgbClr val="000000"/>
              </a:solidFill>
              <a:latin typeface="Kai"/>
              <a:ea typeface="Kai"/>
              <a:cs typeface="Kai"/>
            </a:endParaRPr>
          </a:p>
          <a:p>
            <a:pPr marL="342900" indent="-342900">
              <a:buFont typeface="Arial"/>
              <a:buChar char="•"/>
            </a:pPr>
            <a:r>
              <a:rPr kumimoji="1" lang="en-US" altLang="zh-CN" sz="20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SQL</a:t>
            </a:r>
            <a:r>
              <a:rPr kumimoji="1" lang="zh-CN" altLang="en-US" sz="20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分页的延迟查询</a:t>
            </a:r>
            <a:endParaRPr kumimoji="1" lang="en-US" altLang="zh-CN" sz="2000" dirty="0">
              <a:solidFill>
                <a:srgbClr val="000000"/>
              </a:solidFill>
              <a:latin typeface="Kai"/>
              <a:ea typeface="Kai"/>
              <a:cs typeface="Kai"/>
            </a:endParaRPr>
          </a:p>
          <a:p>
            <a:pPr marL="342900" indent="-342900">
              <a:buFont typeface="Arial"/>
              <a:buChar char="•"/>
            </a:pPr>
            <a:r>
              <a:rPr kumimoji="1" lang="en-US" altLang="zh-CN" sz="20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union</a:t>
            </a:r>
            <a:r>
              <a:rPr kumimoji="1" lang="zh-CN" altLang="en-US" sz="20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 </a:t>
            </a:r>
            <a:r>
              <a:rPr kumimoji="1" lang="en-US" altLang="zh-CN" sz="20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all</a:t>
            </a:r>
            <a:r>
              <a:rPr kumimoji="1" lang="zh-CN" altLang="en-US" sz="20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 代替 </a:t>
            </a:r>
            <a:r>
              <a:rPr kumimoji="1" lang="en-US" altLang="zh-CN" sz="20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union</a:t>
            </a:r>
            <a:r>
              <a:rPr kumimoji="1" lang="zh-CN" altLang="en-US" sz="20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，不在乎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唯一性</a:t>
            </a:r>
            <a:endParaRPr kumimoji="1" lang="en-US" altLang="zh-CN" sz="2000" dirty="0" smtClean="0">
              <a:solidFill>
                <a:srgbClr val="000000"/>
              </a:solidFill>
              <a:latin typeface="Kai"/>
              <a:ea typeface="Kai"/>
              <a:cs typeface="Kai"/>
            </a:endParaRPr>
          </a:p>
          <a:p>
            <a:pPr marL="342900" indent="-342900">
              <a:buFont typeface="Arial"/>
              <a:buChar char="•"/>
            </a:pPr>
            <a:r>
              <a:rPr kumimoji="1" lang="zh-CN" altLang="en-US" sz="2000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防止隐式转换</a:t>
            </a:r>
            <a:endParaRPr kumimoji="1" lang="en-US" altLang="zh-CN" sz="2000" dirty="0" smtClean="0">
              <a:solidFill>
                <a:srgbClr val="000000"/>
              </a:solidFill>
              <a:latin typeface="Kai"/>
              <a:ea typeface="Kai"/>
              <a:cs typeface="Kai"/>
            </a:endParaRPr>
          </a:p>
          <a:p>
            <a:pPr marL="342900" indent="-342900">
              <a:buFont typeface="Arial"/>
              <a:buChar char="•"/>
            </a:pPr>
            <a:r>
              <a:rPr kumimoji="1" lang="en-US" altLang="zh-CN" sz="2000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like</a:t>
            </a:r>
            <a:r>
              <a:rPr kumimoji="1" lang="zh-CN" altLang="en-US" sz="20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模糊匹配，</a:t>
            </a:r>
            <a:r>
              <a:rPr kumimoji="1" lang="en-US" altLang="zh-CN" sz="20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%</a:t>
            </a:r>
            <a:r>
              <a:rPr kumimoji="1" lang="zh-CN" altLang="en-US" sz="2000" dirty="0">
                <a:solidFill>
                  <a:srgbClr val="000000"/>
                </a:solidFill>
                <a:latin typeface="Kai"/>
                <a:ea typeface="Kai"/>
                <a:cs typeface="Kai"/>
              </a:rPr>
              <a:t>不要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Kai"/>
                <a:ea typeface="Kai"/>
                <a:cs typeface="Kai"/>
              </a:rPr>
              <a:t>放左边</a:t>
            </a:r>
            <a:endParaRPr kumimoji="1" lang="en-US" altLang="zh-CN" sz="2000" dirty="0">
              <a:solidFill>
                <a:srgbClr val="000000"/>
              </a:solidFill>
              <a:latin typeface="Kai"/>
              <a:ea typeface="Kai"/>
              <a:cs typeface="Kai"/>
            </a:endParaRPr>
          </a:p>
        </p:txBody>
      </p:sp>
    </p:spTree>
    <p:extLst>
      <p:ext uri="{BB962C8B-B14F-4D97-AF65-F5344CB8AC3E}">
        <p14:creationId xmlns:p14="http://schemas.microsoft.com/office/powerpoint/2010/main" val="330909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 51"/>
          <p:cNvGrpSpPr/>
          <p:nvPr/>
        </p:nvGrpSpPr>
        <p:grpSpPr>
          <a:xfrm>
            <a:off x="237343" y="4613677"/>
            <a:ext cx="8546861" cy="373624"/>
            <a:chOff x="237343" y="4613677"/>
            <a:chExt cx="8546861" cy="373624"/>
          </a:xfrm>
        </p:grpSpPr>
        <p:pic>
          <p:nvPicPr>
            <p:cNvPr id="53" name="image8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43" y="4940202"/>
              <a:ext cx="7929002" cy="47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图片 53" descr="贝贝 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140" y="4613677"/>
              <a:ext cx="515064" cy="373624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40"/>
            <a:ext cx="1977925" cy="73576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54126" y="160693"/>
            <a:ext cx="1685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Symbol" charset="2"/>
              <a:buChar char="-"/>
            </a:pPr>
            <a:r>
              <a:rPr kumimoji="1" lang="zh-CN" altLang="en-US" sz="2400" dirty="0" smtClean="0">
                <a:solidFill>
                  <a:schemeClr val="bg1"/>
                </a:solidFill>
                <a:latin typeface="Kai"/>
                <a:ea typeface="Kai"/>
                <a:cs typeface="Kai"/>
              </a:rPr>
              <a:t>执行计划</a:t>
            </a:r>
            <a:endParaRPr kumimoji="1" lang="en-US" altLang="zh-CN" sz="2400" dirty="0">
              <a:solidFill>
                <a:schemeClr val="bg1"/>
              </a:solidFill>
              <a:latin typeface="Kai"/>
              <a:ea typeface="Kai"/>
              <a:cs typeface="Kai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531" y="934254"/>
            <a:ext cx="9020469" cy="367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47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latin typeface="Palatino Linotype" panose="02040502050505030304" pitchFamily="18" charset="0"/>
            <a:ea typeface="楷体" panose="02010609060101010101" pitchFamily="49" charset="-122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10179</TotalTime>
  <Words>409</Words>
  <Application>Microsoft Macintosh PowerPoint</Application>
  <PresentationFormat>全屏显示(16:9)</PresentationFormat>
  <Paragraphs>96</Paragraphs>
  <Slides>17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兰娅 付</dc:creator>
  <cp:lastModifiedBy>Jie Li</cp:lastModifiedBy>
  <cp:revision>1607</cp:revision>
  <dcterms:created xsi:type="dcterms:W3CDTF">2016-07-11T05:09:02Z</dcterms:created>
  <dcterms:modified xsi:type="dcterms:W3CDTF">2017-12-05T12:43:07Z</dcterms:modified>
</cp:coreProperties>
</file>