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公众号通过消息会话和公众号网页提供服务</a:t>
            </a:r>
          </a:p>
          <a:p>
            <a:pPr/>
            <a:r>
              <a:t>消息会话由消息和菜单构成</a:t>
            </a:r>
          </a:p>
          <a:p>
            <a:pPr/>
            <a:r>
              <a:t>公众号网页中提供了授权获取用户基本信息和微信JS-SDK</a:t>
            </a:r>
          </a:p>
          <a:p>
            <a:pPr/>
            <a:r>
              <a:t>不同的公众号类型具备不同的接口权限</a:t>
            </a:r>
          </a:p>
          <a:p>
            <a:pPr/>
            <a:r>
              <a:t>公众号调用接口并不是无限制的,有频率次数限制。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微信JS-SDK是微信公众平台面向网页开发者提供的基于微信内的网页开发工具包。</a:t>
            </a:r>
          </a:p>
          <a:p>
            <a:pPr/>
            <a:r>
              <a:t>通过使用微信JS-SDK，网页开发者可借助微信高效地使用拍照、选图、语音、位置等手机系统的能力，同时可以直接使用微信分享、扫一扫、卡券、支付等微信特有的能力，为微信用户提供更优质的网页体验。</a:t>
            </a:r>
          </a:p>
          <a:p>
            <a:pP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SELECT * FROM wechat_account_detail WHERE appid = ‘wx34b7ce14d35d7243'</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公众号可以通过微信网页授权机制，来获取微信用户基本信息。</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公众号可以通过微信网页授权机制，来获取微信用户基本信息。</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公众号可以通过微信网页授权机制，来获取微信用户基本信息。</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公众号可以通过微信网页授权机制，来获取微信用户基本信息。</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微信JS-SDK是微信公众平台面向网页开发者提供的基于微信内的网页开发工具包。</a:t>
            </a:r>
          </a:p>
          <a:p>
            <a:pPr/>
            <a:r>
              <a:t>通过使用微信JS-SDK，网页开发者可借助微信高效地使用拍照、选图、语音、位置等手机系统的能力，同时可以直接使用微信分享、扫一扫、卡券、支付等微信特有的能力，为微信用户提供更优质的网页体验。</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微信JS-SDK是微信公众平台面向网页开发者提供的基于微信内的网页开发工具包。</a:t>
            </a:r>
          </a:p>
          <a:p>
            <a:pPr/>
            <a:r>
              <a:t>通过使用微信JS-SDK，网页开发者可借助微信高效地使用拍照、选图、语音、位置等手机系统的能力，同时可以直接使用微信分享、扫一扫、卡券、支付等微信特有的能力，为微信用户提供更优质的网页体验。</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微信JS-SDK是微信公众平台面向网页开发者提供的基于微信内的网页开发工具包。</a:t>
            </a:r>
          </a:p>
          <a:p>
            <a:pPr/>
            <a:r>
              <a:t>通过使用微信JS-SDK，网页开发者可借助微信高效地使用拍照、选图、语音、位置等手机系统的能力，同时可以直接使用微信分享、扫一扫、卡券、支付等微信特有的能力，为微信用户提供更优质的网页体验。</a:t>
            </a:r>
          </a:p>
          <a:p>
            <a:pPr/>
          </a:p>
          <a:p>
            <a:p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在此键入引文。”"/>
          <p:cNvSpPr txBox="1"/>
          <p:nvPr>
            <p:ph type="body" sz="quarter" idx="14"/>
          </p:nvPr>
        </p:nvSpPr>
        <p:spPr>
          <a:xfrm>
            <a:off x="1270000" y="4257886"/>
            <a:ext cx="10464800" cy="711201"/>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“在此键入引文。”</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open.weixin.qq.com/connect/oauth2/authorize?appid=APPID&amp;redirect_uri=REDIRECT_URI&amp;response_type=code&amp;scope=SCOPE&amp;state=STATE#wechat_redirect" TargetMode="External"/><Relationship Id="rId3" Type="http://schemas.openxmlformats.org/officeDocument/2006/relationships/hyperlink" Target="https://api.weixin.qq.com/sns/oauth2/access_token?appid=APPID&amp;secret=SECRET&amp;code=CODE&amp;grant_type=authorization_code" TargetMode="External"/><Relationship Id="rId4" Type="http://schemas.openxmlformats.org/officeDocument/2006/relationships/hyperlink" Target="https://api.weixin.qq.com/sns/oauth2/refresh_token?appid=APPID&amp;grant_type=refresh_token&amp;refresh_token=REFRESH_TOKEN" TargetMode="External"/><Relationship Id="rId5" Type="http://schemas.openxmlformats.org/officeDocument/2006/relationships/hyperlink" Target="https://api.weixin.qq.com/sns/userinfo?access_token=ACCESS_TOKEN&amp;openid=OPENID&amp;lang=zh_CN"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api.weixin.qq.com/sns/oauth2/access_token?appid=APPID&amp;secret=SECRET&amp;code=CODE&amp;grant_type=authorization_code" TargetMode="External"/><Relationship Id="rId4" Type="http://schemas.openxmlformats.org/officeDocument/2006/relationships/image" Target="../media/image14.png"/><Relationship Id="rId5" Type="http://schemas.openxmlformats.org/officeDocument/2006/relationships/image" Target="../media/image1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api.weixin.qq.com/sns/oauth2/refresh_token?appid=APPID&amp;grant_type=refresh_token&amp;refresh_token=REFRESH_TOKEN"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api.weixin.qq.com/sns/userinfo?access_token=ACCESS_TOKEN&amp;openid=OPENID&amp;lang=zh_CN"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res.wx.qq.com/open/js/jweixin-1.2.0.js"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api.weixin.qq.com/cgi-bin/token?grant_type=client_credential&amp;appid=wx34b7ce14d35d7243&amp;secret=33306da72089a69c79432cfe2b0389ea" TargetMode="External"/><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微信开发者文档"/>
          <p:cNvSpPr txBox="1"/>
          <p:nvPr>
            <p:ph type="ctrTitle"/>
          </p:nvPr>
        </p:nvSpPr>
        <p:spPr>
          <a:prstGeom prst="rect">
            <a:avLst/>
          </a:prstGeom>
        </p:spPr>
        <p:txBody>
          <a:bodyPr/>
          <a:lstStyle>
            <a:lvl1pPr>
              <a:defRPr sz="6400"/>
            </a:lvl1pPr>
          </a:lstStyle>
          <a:p>
            <a:pPr/>
            <a:r>
              <a:t>微信开发者文档</a:t>
            </a:r>
          </a:p>
        </p:txBody>
      </p:sp>
      <p:sp>
        <p:nvSpPr>
          <p:cNvPr id="120" name="余彰显"/>
          <p:cNvSpPr txBox="1"/>
          <p:nvPr>
            <p:ph type="subTitle" sz="quarter" idx="1"/>
          </p:nvPr>
        </p:nvSpPr>
        <p:spPr>
          <a:prstGeom prst="rect">
            <a:avLst/>
          </a:prstGeom>
        </p:spPr>
        <p:txBody>
          <a:bodyPr/>
          <a:lstStyle/>
          <a:p>
            <a:pPr/>
            <a:r>
              <a:t>余彰显</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消息"/>
          <p:cNvSpPr txBox="1"/>
          <p:nvPr>
            <p:ph type="title"/>
          </p:nvPr>
        </p:nvSpPr>
        <p:spPr>
          <a:prstGeom prst="rect">
            <a:avLst/>
          </a:prstGeom>
        </p:spPr>
        <p:txBody>
          <a:bodyPr/>
          <a:lstStyle/>
          <a:p>
            <a:pPr/>
            <a:r>
              <a:t>消息</a:t>
            </a:r>
          </a:p>
        </p:txBody>
      </p:sp>
      <p:sp>
        <p:nvSpPr>
          <p:cNvPr id="160" name="接受消息 - 接受事件推送…"/>
          <p:cNvSpPr txBox="1"/>
          <p:nvPr>
            <p:ph type="body" idx="1"/>
          </p:nvPr>
        </p:nvSpPr>
        <p:spPr>
          <a:prstGeom prst="rect">
            <a:avLst/>
          </a:prstGeom>
        </p:spPr>
        <p:txBody>
          <a:bodyPr/>
          <a:lstStyle/>
          <a:p>
            <a:pPr/>
            <a:r>
              <a:t>接受消息 - 接受事件推送</a:t>
            </a:r>
          </a:p>
          <a:p>
            <a:pPr lvl="1"/>
            <a:r>
              <a:t>在微信用户和公众号产生交互的过程中，用户的某些操作，微信服务器通过事件推送的形式通知给服务器，从而开发者可以获取到该信息。</a:t>
            </a:r>
          </a:p>
          <a:p>
            <a:pPr lvl="1"/>
            <a:r>
              <a:t>关注/取消关注事件  /  扫描带参数二维码事件 / 上报地理位置事件 / 自定义菜单事件 / 点击菜单拉取消息时的事件推送 / 点击菜单跳转链接时的事件推送</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消息"/>
          <p:cNvSpPr txBox="1"/>
          <p:nvPr>
            <p:ph type="title"/>
          </p:nvPr>
        </p:nvSpPr>
        <p:spPr>
          <a:prstGeom prst="rect">
            <a:avLst/>
          </a:prstGeom>
        </p:spPr>
        <p:txBody>
          <a:bodyPr/>
          <a:lstStyle/>
          <a:p>
            <a:pPr/>
            <a:r>
              <a:t>消息</a:t>
            </a:r>
          </a:p>
        </p:txBody>
      </p:sp>
      <p:sp>
        <p:nvSpPr>
          <p:cNvPr id="163" name="发送请求 - 客服消息…"/>
          <p:cNvSpPr txBox="1"/>
          <p:nvPr>
            <p:ph type="body" idx="1"/>
          </p:nvPr>
        </p:nvSpPr>
        <p:spPr>
          <a:prstGeom prst="rect">
            <a:avLst/>
          </a:prstGeom>
        </p:spPr>
        <p:txBody>
          <a:bodyPr/>
          <a:lstStyle/>
          <a:p>
            <a:pPr marL="435609" indent="-435609" defTabSz="572516">
              <a:spcBef>
                <a:spcPts val="4100"/>
              </a:spcBef>
              <a:defRPr sz="3136"/>
            </a:pPr>
            <a:r>
              <a:t>发送请求 - 客服消息</a:t>
            </a:r>
          </a:p>
          <a:p>
            <a:pPr lvl="1" marL="871219" indent="-435609" defTabSz="572516">
              <a:spcBef>
                <a:spcPts val="4100"/>
              </a:spcBef>
              <a:defRPr sz="3136"/>
            </a:pPr>
            <a:r>
              <a:t>当用户和公众号产生特定动作的交互时，微信将会把消息数据推送给开发者，开发者可以在一段时间内（目前修改为48小时）调用客服接口，通过POST一个JSON数据包来发送消息给普通用户。</a:t>
            </a:r>
          </a:p>
          <a:p>
            <a:pPr lvl="1" marL="871219" indent="-435609" defTabSz="572516">
              <a:spcBef>
                <a:spcPts val="4100"/>
              </a:spcBef>
              <a:defRPr sz="3136"/>
            </a:pPr>
            <a:r>
              <a:t>用户发送信息 /  点击自定义菜单（仅有点击推事件、扫码推事件、扫码推事件且弹出“消息接收中”提示框这3种菜单类型是会触发客服接口的） / 关注公众号 / 扫描二维码 / 支付成功 / 用户维权</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消息"/>
          <p:cNvSpPr txBox="1"/>
          <p:nvPr>
            <p:ph type="title"/>
          </p:nvPr>
        </p:nvSpPr>
        <p:spPr>
          <a:prstGeom prst="rect">
            <a:avLst/>
          </a:prstGeom>
        </p:spPr>
        <p:txBody>
          <a:bodyPr/>
          <a:lstStyle/>
          <a:p>
            <a:pPr/>
            <a:r>
              <a:t>消息</a:t>
            </a:r>
          </a:p>
        </p:txBody>
      </p:sp>
      <p:sp>
        <p:nvSpPr>
          <p:cNvPr id="166" name="发送请求 - 群发消息…"/>
          <p:cNvSpPr txBox="1"/>
          <p:nvPr>
            <p:ph type="body" idx="1"/>
          </p:nvPr>
        </p:nvSpPr>
        <p:spPr>
          <a:prstGeom prst="rect">
            <a:avLst/>
          </a:prstGeom>
        </p:spPr>
        <p:txBody>
          <a:bodyPr/>
          <a:lstStyle/>
          <a:p>
            <a:pPr marL="400050" indent="-400050" defTabSz="525779">
              <a:spcBef>
                <a:spcPts val="3700"/>
              </a:spcBef>
              <a:defRPr sz="2880"/>
            </a:pPr>
            <a:r>
              <a:t>发送请求 - 群发消息</a:t>
            </a:r>
          </a:p>
          <a:p>
            <a:pPr lvl="1" marL="800100" indent="-400050" defTabSz="525779">
              <a:spcBef>
                <a:spcPts val="3700"/>
              </a:spcBef>
              <a:defRPr sz="2880"/>
            </a:pPr>
            <a:r>
              <a:t>在公众平台网站上，为订阅号提供了每天一条的群发权限，为服务号提供每月（自然月）4条的群发权限。</a:t>
            </a:r>
          </a:p>
          <a:p>
            <a:pPr lvl="2" marL="1200150" indent="-400050" defTabSz="525779">
              <a:spcBef>
                <a:spcPts val="3700"/>
              </a:spcBef>
              <a:defRPr sz="2880"/>
            </a:pPr>
            <a:r>
              <a:t>对于认证订阅号，群发接口每天可成功调用1次，此次群发可选择发送给全部用户或某个标签；</a:t>
            </a:r>
          </a:p>
          <a:p>
            <a:pPr lvl="2" marL="1200150" indent="-400050" defTabSz="525779">
              <a:spcBef>
                <a:spcPts val="3700"/>
              </a:spcBef>
              <a:defRPr sz="2880"/>
            </a:pPr>
            <a:r>
              <a:t>对于认证服务号虽然开发者使用高级群发接口的每日调用限制为100次，但是用户每月只能接收4条，无论在公众平台网站上，还是使用接口群发，用户每月只能接收4条群发消息，多于4条的群发将对该用户发送失败；</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消息"/>
          <p:cNvSpPr txBox="1"/>
          <p:nvPr>
            <p:ph type="title"/>
          </p:nvPr>
        </p:nvSpPr>
        <p:spPr>
          <a:prstGeom prst="rect">
            <a:avLst/>
          </a:prstGeom>
        </p:spPr>
        <p:txBody>
          <a:bodyPr/>
          <a:lstStyle/>
          <a:p>
            <a:pPr/>
            <a:r>
              <a:t>消息</a:t>
            </a:r>
          </a:p>
        </p:txBody>
      </p:sp>
      <p:sp>
        <p:nvSpPr>
          <p:cNvPr id="169" name="发送请求 - 模板消息…"/>
          <p:cNvSpPr txBox="1"/>
          <p:nvPr>
            <p:ph type="body" sz="half" idx="1"/>
          </p:nvPr>
        </p:nvSpPr>
        <p:spPr>
          <a:xfrm>
            <a:off x="952500" y="2597150"/>
            <a:ext cx="7316988" cy="6190289"/>
          </a:xfrm>
          <a:prstGeom prst="rect">
            <a:avLst/>
          </a:prstGeom>
        </p:spPr>
        <p:txBody>
          <a:bodyPr/>
          <a:lstStyle/>
          <a:p>
            <a:pPr/>
            <a:r>
              <a:t>发送请求 - 模板消息</a:t>
            </a:r>
          </a:p>
          <a:p>
            <a:pPr lvl="1"/>
            <a:r>
              <a:t>服务号后台设置消息模板</a:t>
            </a:r>
          </a:p>
          <a:p>
            <a:pPr lvl="1"/>
            <a:r>
              <a:t>接口获取消息模板ID,配置data,调用接口发送模板消息</a:t>
            </a:r>
          </a:p>
        </p:txBody>
      </p:sp>
      <p:pic>
        <p:nvPicPr>
          <p:cNvPr id="170" name="Image" descr="Image"/>
          <p:cNvPicPr>
            <a:picLocks noChangeAspect="1"/>
          </p:cNvPicPr>
          <p:nvPr/>
        </p:nvPicPr>
        <p:blipFill>
          <a:blip r:embed="rId2">
            <a:extLst/>
          </a:blip>
          <a:stretch>
            <a:fillRect/>
          </a:stretch>
        </p:blipFill>
        <p:spPr>
          <a:xfrm>
            <a:off x="8706556" y="2384601"/>
            <a:ext cx="3370263" cy="2400550"/>
          </a:xfrm>
          <a:prstGeom prst="rect">
            <a:avLst/>
          </a:prstGeom>
          <a:ln w="12700">
            <a:miter lim="400000"/>
          </a:ln>
        </p:spPr>
      </p:pic>
      <p:pic>
        <p:nvPicPr>
          <p:cNvPr id="171" name="Image" descr="Image"/>
          <p:cNvPicPr>
            <a:picLocks noChangeAspect="1"/>
          </p:cNvPicPr>
          <p:nvPr/>
        </p:nvPicPr>
        <p:blipFill>
          <a:blip r:embed="rId3">
            <a:extLst/>
          </a:blip>
          <a:stretch>
            <a:fillRect/>
          </a:stretch>
        </p:blipFill>
        <p:spPr>
          <a:xfrm>
            <a:off x="8224348" y="5350657"/>
            <a:ext cx="4334680" cy="296616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消息"/>
          <p:cNvSpPr txBox="1"/>
          <p:nvPr>
            <p:ph type="title"/>
          </p:nvPr>
        </p:nvSpPr>
        <p:spPr>
          <a:prstGeom prst="rect">
            <a:avLst/>
          </a:prstGeom>
        </p:spPr>
        <p:txBody>
          <a:bodyPr/>
          <a:lstStyle/>
          <a:p>
            <a:pPr/>
            <a:r>
              <a:t>消息</a:t>
            </a:r>
          </a:p>
        </p:txBody>
      </p:sp>
      <p:sp>
        <p:nvSpPr>
          <p:cNvPr id="174" name="发送请求 - 一次性订阅消息…"/>
          <p:cNvSpPr txBox="1"/>
          <p:nvPr>
            <p:ph type="body" idx="1"/>
          </p:nvPr>
        </p:nvSpPr>
        <p:spPr>
          <a:prstGeom prst="rect">
            <a:avLst/>
          </a:prstGeom>
        </p:spPr>
        <p:txBody>
          <a:bodyPr/>
          <a:lstStyle/>
          <a:p>
            <a:pPr/>
            <a:r>
              <a:t>发送请求 - 一次性订阅消息</a:t>
            </a:r>
          </a:p>
          <a:p>
            <a:pPr lvl="1"/>
            <a:r>
              <a:t>第一步：需要用户同意授权，获取一次给用户推送一条订阅模板消息的机会</a:t>
            </a:r>
          </a:p>
          <a:p>
            <a:pPr lvl="1"/>
            <a:r>
              <a:t>第二步：通过API推送订阅模板消息给到授权微信用户</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微信网页授权"/>
          <p:cNvSpPr txBox="1"/>
          <p:nvPr>
            <p:ph type="title"/>
          </p:nvPr>
        </p:nvSpPr>
        <p:spPr>
          <a:prstGeom prst="rect">
            <a:avLst/>
          </a:prstGeom>
        </p:spPr>
        <p:txBody>
          <a:bodyPr/>
          <a:lstStyle/>
          <a:p>
            <a:pPr/>
            <a:r>
              <a:t>微信网页授权</a:t>
            </a:r>
          </a:p>
        </p:txBody>
      </p:sp>
      <p:sp>
        <p:nvSpPr>
          <p:cNvPr id="177" name="如何进行网页授权…"/>
          <p:cNvSpPr txBox="1"/>
          <p:nvPr>
            <p:ph type="body" idx="1"/>
          </p:nvPr>
        </p:nvSpPr>
        <p:spPr>
          <a:prstGeom prst="rect">
            <a:avLst/>
          </a:prstGeom>
        </p:spPr>
        <p:txBody>
          <a:bodyPr/>
          <a:lstStyle/>
          <a:p>
            <a:pPr/>
            <a:r>
              <a:t>如何进行网页授权</a:t>
            </a:r>
          </a:p>
          <a:p>
            <a:pPr/>
            <a:r>
              <a:t>第一步：用户同意授权，获取code。 （前端跳转到微信授权页面）</a:t>
            </a:r>
          </a:p>
          <a:p>
            <a:pPr/>
            <a:r>
              <a:t>第二步：通过code换取网页授权access_token</a:t>
            </a:r>
          </a:p>
          <a:p>
            <a:pPr/>
            <a:r>
              <a:t>第三步：刷新access_token（如果需要）</a:t>
            </a:r>
          </a:p>
          <a:p>
            <a:pPr/>
            <a:r>
              <a:t>第四步：拉取用户信息(需scope为 snsapi_userinfo)</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微信网页授权"/>
          <p:cNvSpPr txBox="1"/>
          <p:nvPr>
            <p:ph type="title"/>
          </p:nvPr>
        </p:nvSpPr>
        <p:spPr>
          <a:prstGeom prst="rect">
            <a:avLst/>
          </a:prstGeom>
        </p:spPr>
        <p:txBody>
          <a:bodyPr/>
          <a:lstStyle/>
          <a:p>
            <a:pPr/>
            <a:r>
              <a:t>微信网页授权</a:t>
            </a:r>
          </a:p>
        </p:txBody>
      </p:sp>
      <p:sp>
        <p:nvSpPr>
          <p:cNvPr id="182" name="https://open.weixin.qq.com/connect/oauth2/authorize?appid=APPID&amp;redirect_uri=REDIRECT_URI&amp;response_type=code&amp;scope=SCOPE&amp;state=STATE#wechat_redirect…"/>
          <p:cNvSpPr txBox="1"/>
          <p:nvPr>
            <p:ph type="body" idx="1"/>
          </p:nvPr>
        </p:nvSpPr>
        <p:spPr>
          <a:xfrm>
            <a:off x="952500" y="2597150"/>
            <a:ext cx="11099800" cy="6286500"/>
          </a:xfrm>
          <a:prstGeom prst="rect">
            <a:avLst/>
          </a:prstGeom>
        </p:spPr>
        <p:txBody>
          <a:bodyPr/>
          <a:lstStyle/>
          <a:p>
            <a:pPr marL="400050" indent="-400050" defTabSz="525779">
              <a:spcBef>
                <a:spcPts val="3700"/>
              </a:spcBef>
              <a:defRPr sz="2880"/>
            </a:pPr>
            <a:r>
              <a:rPr u="sng">
                <a:hlinkClick r:id="rId2" invalidUrl="" action="" tgtFrame="" tooltip="" history="1" highlightClick="0" endSnd="0"/>
              </a:rPr>
              <a:t>https://open.weixin.qq.com/connect/oauth2/authorize?appid=APPID&amp;redirect_uri=REDIRECT_URI&amp;response_type=code&amp;scope=SCOPE&amp;state=STATE#wechat_redirect</a:t>
            </a:r>
          </a:p>
          <a:p>
            <a:pPr marL="400050" indent="-400050" defTabSz="525779">
              <a:spcBef>
                <a:spcPts val="3700"/>
              </a:spcBef>
              <a:defRPr sz="2880"/>
            </a:pPr>
            <a:r>
              <a:rPr u="sng">
                <a:hlinkClick r:id="rId3" invalidUrl="" action="" tgtFrame="" tooltip="" history="1" highlightClick="0" endSnd="0"/>
              </a:rPr>
              <a:t>https://api.weixin.qq.com/sns/oauth2/access_token?appid=APPID&amp;secret=SECRET&amp;code=CODE&amp;grant_type=authorization_code</a:t>
            </a:r>
          </a:p>
          <a:p>
            <a:pPr marL="400050" indent="-400050" defTabSz="525779">
              <a:spcBef>
                <a:spcPts val="3700"/>
              </a:spcBef>
              <a:defRPr sz="2880"/>
            </a:pPr>
            <a:r>
              <a:rPr u="sng">
                <a:hlinkClick r:id="rId4" invalidUrl="" action="" tgtFrame="" tooltip="" history="1" highlightClick="0" endSnd="0"/>
              </a:rPr>
              <a:t>https://api.weixin.qq.com/sns/oauth2/refresh_token?appid=APPID&amp;grant_type=refresh_token&amp;refresh_token=REFRESH_TOKEN</a:t>
            </a:r>
          </a:p>
          <a:p>
            <a:pPr marL="400050" indent="-400050" defTabSz="525779">
              <a:spcBef>
                <a:spcPts val="3700"/>
              </a:spcBef>
              <a:defRPr sz="2880"/>
            </a:pPr>
            <a:r>
              <a:rPr u="sng">
                <a:hlinkClick r:id="rId5" invalidUrl="" action="" tgtFrame="" tooltip="" history="1" highlightClick="0" endSnd="0"/>
              </a:rPr>
              <a:t>https://api.weixin.qq.com/sns/userinfo?access_token=ACCESS_TOKEN&amp;openid=OPENID&amp;lang=zh_CN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4" name="Image" descr="Image"/>
          <p:cNvPicPr>
            <a:picLocks noChangeAspect="1"/>
          </p:cNvPicPr>
          <p:nvPr/>
        </p:nvPicPr>
        <p:blipFill>
          <a:blip r:embed="rId2">
            <a:extLst/>
          </a:blip>
          <a:stretch>
            <a:fillRect/>
          </a:stretch>
        </p:blipFill>
        <p:spPr>
          <a:xfrm>
            <a:off x="2261233" y="2597560"/>
            <a:ext cx="9131301" cy="6692901"/>
          </a:xfrm>
          <a:prstGeom prst="rect">
            <a:avLst/>
          </a:prstGeom>
          <a:ln w="12700">
            <a:miter lim="400000"/>
          </a:ln>
        </p:spPr>
      </p:pic>
      <p:sp>
        <p:nvSpPr>
          <p:cNvPr id="185" name="https://open.weixin.qq.com/connect/oauth2/authorize?appid=APPID&amp;redirect_uri=REDIRECT_URI&amp;response_type=code&amp;scope=SCOPE&amp;state=STATE#wechat_redirect"/>
          <p:cNvSpPr txBox="1"/>
          <p:nvPr/>
        </p:nvSpPr>
        <p:spPr>
          <a:xfrm>
            <a:off x="1143957" y="323189"/>
            <a:ext cx="10716887" cy="20206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4500" indent="-444500" algn="l">
              <a:spcBef>
                <a:spcPts val="4200"/>
              </a:spcBef>
              <a:buSzPct val="145000"/>
              <a:buChar char="•"/>
              <a:defRPr b="0" sz="3200"/>
            </a:lvl1pPr>
          </a:lstStyle>
          <a:p>
            <a:pPr/>
            <a:r>
              <a:t>https://open.weixin.qq.com/connect/oauth2/authorize?appid=APPID&amp;redirect_uri=REDIRECT_URI&amp;response_type=code&amp;scope=SCOPE&amp;state=STATE#wechat_redirect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Image" descr="Image"/>
          <p:cNvPicPr>
            <a:picLocks noChangeAspect="1"/>
          </p:cNvPicPr>
          <p:nvPr/>
        </p:nvPicPr>
        <p:blipFill>
          <a:blip r:embed="rId2">
            <a:extLst/>
          </a:blip>
          <a:stretch>
            <a:fillRect/>
          </a:stretch>
        </p:blipFill>
        <p:spPr>
          <a:xfrm>
            <a:off x="3327400" y="685800"/>
            <a:ext cx="6350000" cy="83820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思考下：参数列表为什么是这几个字段"/>
          <p:cNvSpPr txBox="1"/>
          <p:nvPr>
            <p:ph type="title"/>
          </p:nvPr>
        </p:nvSpPr>
        <p:spPr>
          <a:prstGeom prst="rect">
            <a:avLst/>
          </a:prstGeom>
        </p:spPr>
        <p:txBody>
          <a:bodyPr/>
          <a:lstStyle>
            <a:lvl1pPr defTabSz="420624">
              <a:defRPr sz="5760"/>
            </a:lvl1pPr>
          </a:lstStyle>
          <a:p>
            <a:pPr/>
            <a:r>
              <a:t>思考下：参数列表为什么是这几个字段</a:t>
            </a:r>
          </a:p>
        </p:txBody>
      </p:sp>
      <p:sp>
        <p:nvSpPr>
          <p:cNvPr id="190" name="appid 是用来做标识的，授权微信用户在哪个应用下…"/>
          <p:cNvSpPr txBox="1"/>
          <p:nvPr>
            <p:ph type="body" idx="1"/>
          </p:nvPr>
        </p:nvSpPr>
        <p:spPr>
          <a:prstGeom prst="rect">
            <a:avLst/>
          </a:prstGeom>
        </p:spPr>
        <p:txBody>
          <a:bodyPr/>
          <a:lstStyle/>
          <a:p>
            <a:pPr marL="324485" indent="-324485" defTabSz="426466">
              <a:spcBef>
                <a:spcPts val="3000"/>
              </a:spcBef>
              <a:defRPr sz="2336"/>
            </a:pPr>
            <a:r>
              <a:t>appid 是用来做标识的，授权微信用户在哪个应用下</a:t>
            </a:r>
          </a:p>
          <a:p>
            <a:pPr marL="324485" indent="-324485" defTabSz="426466">
              <a:spcBef>
                <a:spcPts val="3000"/>
              </a:spcBef>
              <a:defRPr sz="2336"/>
            </a:pPr>
            <a:r>
              <a:t>redirect_uri 授权成功之后跳转的地址，为了安全，需要在指定的appid下指定网页授权回调域名</a:t>
            </a:r>
          </a:p>
          <a:p>
            <a:pPr marL="324485" indent="-324485" defTabSz="426466">
              <a:spcBef>
                <a:spcPts val="3000"/>
              </a:spcBef>
              <a:defRPr sz="2336"/>
            </a:pPr>
            <a:r>
              <a:t>response_type 指定返回值</a:t>
            </a:r>
          </a:p>
          <a:p>
            <a:pPr marL="324485" indent="-324485" defTabSz="426466">
              <a:spcBef>
                <a:spcPts val="3000"/>
              </a:spcBef>
              <a:defRPr sz="2336"/>
            </a:pPr>
            <a:r>
              <a:t>scope 用户授权类型</a:t>
            </a:r>
          </a:p>
          <a:p>
            <a:pPr marL="324485" indent="-324485" defTabSz="426466">
              <a:spcBef>
                <a:spcPts val="3000"/>
              </a:spcBef>
              <a:defRPr sz="2336"/>
            </a:pPr>
            <a:r>
              <a:t>state 便于接入方扩展</a:t>
            </a:r>
          </a:p>
          <a:p>
            <a:pPr marL="324485" indent="-324485" defTabSz="426466">
              <a:spcBef>
                <a:spcPts val="3000"/>
              </a:spcBef>
              <a:defRPr sz="2336"/>
            </a:pPr>
            <a:r>
              <a:t>#wechat_redirect 权限校验</a:t>
            </a:r>
          </a:p>
          <a:p>
            <a:pPr marL="324485" indent="-324485" defTabSz="426466">
              <a:spcBef>
                <a:spcPts val="3000"/>
              </a:spcBef>
              <a:defRPr sz="2336"/>
            </a:pPr>
            <a:r>
              <a:t>注意：由于授权操作安全等级较高，所以在发起授权请求时，微信会对授权链接做正则强匹配校验，如果链接的参数顺序不对，授权页面将无法正常访问</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微信开发平台体系"/>
          <p:cNvSpPr txBox="1"/>
          <p:nvPr>
            <p:ph type="title"/>
          </p:nvPr>
        </p:nvSpPr>
        <p:spPr>
          <a:prstGeom prst="rect">
            <a:avLst/>
          </a:prstGeom>
        </p:spPr>
        <p:txBody>
          <a:bodyPr/>
          <a:lstStyle>
            <a:lvl1pPr>
              <a:defRPr sz="4800"/>
            </a:lvl1pPr>
          </a:lstStyle>
          <a:p>
            <a:pPr/>
            <a:r>
              <a:t>微信开发平台体系</a:t>
            </a:r>
          </a:p>
        </p:txBody>
      </p:sp>
      <p:sp>
        <p:nvSpPr>
          <p:cNvPr id="123" name="每一个公众号，移动应用，小程序在微信开放平台都有唯一的一个标识，就是appID。…"/>
          <p:cNvSpPr txBox="1"/>
          <p:nvPr>
            <p:ph type="body" sz="half" idx="1"/>
          </p:nvPr>
        </p:nvSpPr>
        <p:spPr>
          <a:xfrm>
            <a:off x="6832600" y="2235200"/>
            <a:ext cx="5334000" cy="6286500"/>
          </a:xfrm>
          <a:prstGeom prst="rect">
            <a:avLst/>
          </a:prstGeom>
        </p:spPr>
        <p:txBody>
          <a:bodyPr/>
          <a:lstStyle/>
          <a:p>
            <a:pPr/>
            <a:r>
              <a:t>每一个公众号，移动应用，小程序在微信开放平台都有唯一的一个标识，就是appID。</a:t>
            </a:r>
          </a:p>
          <a:p>
            <a:pPr/>
            <a:r>
              <a:t>和用户名密码一样，每一个公众号，移动应用，小程序除了appID，还有自己的AppSecret</a:t>
            </a:r>
          </a:p>
        </p:txBody>
      </p:sp>
      <p:pic>
        <p:nvPicPr>
          <p:cNvPr id="124" name="Image" descr="Image"/>
          <p:cNvPicPr>
            <a:picLocks noChangeAspect="1"/>
          </p:cNvPicPr>
          <p:nvPr/>
        </p:nvPicPr>
        <p:blipFill>
          <a:blip r:embed="rId2">
            <a:extLst/>
          </a:blip>
          <a:stretch>
            <a:fillRect/>
          </a:stretch>
        </p:blipFill>
        <p:spPr>
          <a:xfrm>
            <a:off x="736600" y="3873500"/>
            <a:ext cx="5765800" cy="373380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微信网页授权"/>
          <p:cNvSpPr txBox="1"/>
          <p:nvPr>
            <p:ph type="title"/>
          </p:nvPr>
        </p:nvSpPr>
        <p:spPr>
          <a:prstGeom prst="rect">
            <a:avLst/>
          </a:prstGeom>
        </p:spPr>
        <p:txBody>
          <a:bodyPr/>
          <a:lstStyle/>
          <a:p>
            <a:pPr/>
            <a:r>
              <a:t>微信网页授权</a:t>
            </a:r>
          </a:p>
        </p:txBody>
      </p:sp>
      <p:sp>
        <p:nvSpPr>
          <p:cNvPr id="193" name="第二步：通过code换取网页授权access_token…"/>
          <p:cNvSpPr txBox="1"/>
          <p:nvPr>
            <p:ph type="body" sz="half" idx="1"/>
          </p:nvPr>
        </p:nvSpPr>
        <p:spPr>
          <a:xfrm>
            <a:off x="1887776" y="2233211"/>
            <a:ext cx="9229248" cy="3532863"/>
          </a:xfrm>
          <a:prstGeom prst="rect">
            <a:avLst/>
          </a:prstGeom>
        </p:spPr>
        <p:txBody>
          <a:bodyPr/>
          <a:lstStyle/>
          <a:p>
            <a:pPr marL="400050" indent="-400050" defTabSz="525779">
              <a:spcBef>
                <a:spcPts val="3700"/>
              </a:spcBef>
              <a:defRPr sz="2880"/>
            </a:pPr>
            <a:r>
              <a:t>第二步：通过code换取网页授权access_token</a:t>
            </a:r>
          </a:p>
          <a:p>
            <a:pPr marL="400050" indent="-400050" defTabSz="525779">
              <a:spcBef>
                <a:spcPts val="3700"/>
              </a:spcBef>
              <a:defRPr sz="2880"/>
            </a:pPr>
            <a:r>
              <a:t>注意注意，code只能被使用一次</a:t>
            </a:r>
          </a:p>
          <a:p>
            <a:pPr marL="400050" indent="-400050" defTabSz="525779">
              <a:spcBef>
                <a:spcPts val="3700"/>
              </a:spcBef>
              <a:defRPr sz="2880"/>
            </a:pPr>
            <a:r>
              <a:rPr u="sng">
                <a:hlinkClick r:id="rId3" invalidUrl="" action="" tgtFrame="" tooltip="" history="1" highlightClick="0" endSnd="0"/>
              </a:rPr>
              <a:t>https://api.weixin.qq.com/sns/oauth2/access_token?appid=APPID&amp;secret=SECRET&amp;code=CODE&amp;grant_type=authorization_code</a:t>
            </a:r>
          </a:p>
        </p:txBody>
      </p:sp>
      <p:pic>
        <p:nvPicPr>
          <p:cNvPr id="194" name="Image" descr="Image"/>
          <p:cNvPicPr>
            <a:picLocks noChangeAspect="1"/>
          </p:cNvPicPr>
          <p:nvPr/>
        </p:nvPicPr>
        <p:blipFill>
          <a:blip r:embed="rId4">
            <a:extLst/>
          </a:blip>
          <a:stretch>
            <a:fillRect/>
          </a:stretch>
        </p:blipFill>
        <p:spPr>
          <a:xfrm>
            <a:off x="1079500" y="6410653"/>
            <a:ext cx="10845800" cy="2781301"/>
          </a:xfrm>
          <a:prstGeom prst="rect">
            <a:avLst/>
          </a:prstGeom>
          <a:ln w="12700">
            <a:miter lim="400000"/>
          </a:ln>
        </p:spPr>
      </p:pic>
      <p:pic>
        <p:nvPicPr>
          <p:cNvPr id="195" name="Image" descr="Image"/>
          <p:cNvPicPr>
            <a:picLocks noChangeAspect="1"/>
          </p:cNvPicPr>
          <p:nvPr/>
        </p:nvPicPr>
        <p:blipFill>
          <a:blip r:embed="rId5">
            <a:extLst/>
          </a:blip>
          <a:stretch>
            <a:fillRect/>
          </a:stretch>
        </p:blipFill>
        <p:spPr>
          <a:xfrm>
            <a:off x="1335538" y="6810703"/>
            <a:ext cx="9766301" cy="19812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2"/>
      <p:bldP build="whole" bldLvl="1" animBg="1" rev="0" advAuto="0" spid="194"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微信网页授权"/>
          <p:cNvSpPr txBox="1"/>
          <p:nvPr>
            <p:ph type="title"/>
          </p:nvPr>
        </p:nvSpPr>
        <p:spPr>
          <a:prstGeom prst="rect">
            <a:avLst/>
          </a:prstGeom>
        </p:spPr>
        <p:txBody>
          <a:bodyPr/>
          <a:lstStyle/>
          <a:p>
            <a:pPr/>
            <a:r>
              <a:t>微信网页授权</a:t>
            </a:r>
          </a:p>
        </p:txBody>
      </p:sp>
      <p:sp>
        <p:nvSpPr>
          <p:cNvPr id="200" name="第三步：刷新access_token（如果需要）…"/>
          <p:cNvSpPr txBox="1"/>
          <p:nvPr>
            <p:ph type="body" idx="1"/>
          </p:nvPr>
        </p:nvSpPr>
        <p:spPr>
          <a:prstGeom prst="rect">
            <a:avLst/>
          </a:prstGeom>
        </p:spPr>
        <p:txBody>
          <a:bodyPr/>
          <a:lstStyle/>
          <a:p>
            <a:pPr/>
            <a:r>
              <a:t>第三步：刷新access_token（如果需要）</a:t>
            </a:r>
          </a:p>
          <a:p>
            <a:pPr/>
            <a:r>
              <a:rPr u="sng">
                <a:hlinkClick r:id="rId3" invalidUrl="" action="" tgtFrame="" tooltip="" history="1" highlightClick="0" endSnd="0"/>
              </a:rPr>
              <a:t>https://api.weixin.qq.com/sns/oauth2/refresh_token?appid=APPID&amp;grant_type=refresh_token&amp;refresh_token=REFRESH_TOKEN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微信网页授权"/>
          <p:cNvSpPr txBox="1"/>
          <p:nvPr>
            <p:ph type="title"/>
          </p:nvPr>
        </p:nvSpPr>
        <p:spPr>
          <a:prstGeom prst="rect">
            <a:avLst/>
          </a:prstGeom>
        </p:spPr>
        <p:txBody>
          <a:bodyPr/>
          <a:lstStyle/>
          <a:p>
            <a:pPr/>
            <a:r>
              <a:t>微信网页授权</a:t>
            </a:r>
          </a:p>
        </p:txBody>
      </p:sp>
      <p:sp>
        <p:nvSpPr>
          <p:cNvPr id="205" name="第四步：拉取用户信息(需scope为 snsapi_userinfo…"/>
          <p:cNvSpPr txBox="1"/>
          <p:nvPr>
            <p:ph type="body" sz="half" idx="1"/>
          </p:nvPr>
        </p:nvSpPr>
        <p:spPr>
          <a:xfrm>
            <a:off x="1887776" y="3110369"/>
            <a:ext cx="9229248" cy="3532862"/>
          </a:xfrm>
          <a:prstGeom prst="rect">
            <a:avLst/>
          </a:prstGeom>
        </p:spPr>
        <p:txBody>
          <a:bodyPr/>
          <a:lstStyle/>
          <a:p>
            <a:pPr/>
            <a:r>
              <a:t>第四步：拉取用户信息(需scope为 snsapi_userinfo</a:t>
            </a:r>
          </a:p>
          <a:p>
            <a:pPr/>
            <a:r>
              <a:rPr u="sng">
                <a:hlinkClick r:id="rId3" invalidUrl="" action="" tgtFrame="" tooltip="" history="1" highlightClick="0" endSnd="0"/>
              </a:rPr>
              <a:t>https://api.weixin.qq.com/sns/userinfo?access_token=ACCESS_TOKEN&amp;openid=OPENID&amp;lang=zh_CN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微信js - sdk"/>
          <p:cNvSpPr txBox="1"/>
          <p:nvPr>
            <p:ph type="title"/>
          </p:nvPr>
        </p:nvSpPr>
        <p:spPr>
          <a:prstGeom prst="rect">
            <a:avLst/>
          </a:prstGeom>
        </p:spPr>
        <p:txBody>
          <a:bodyPr/>
          <a:lstStyle/>
          <a:p>
            <a:pPr/>
            <a:r>
              <a:t>微信js - sdk</a:t>
            </a:r>
          </a:p>
        </p:txBody>
      </p:sp>
      <p:sp>
        <p:nvSpPr>
          <p:cNvPr id="210" name="步骤一：绑定域名…"/>
          <p:cNvSpPr txBox="1"/>
          <p:nvPr>
            <p:ph type="body" idx="1"/>
          </p:nvPr>
        </p:nvSpPr>
        <p:spPr>
          <a:prstGeom prst="rect">
            <a:avLst/>
          </a:prstGeom>
        </p:spPr>
        <p:txBody>
          <a:bodyPr/>
          <a:lstStyle/>
          <a:p>
            <a:pPr/>
            <a:r>
              <a:t>步骤一：绑定域名</a:t>
            </a:r>
          </a:p>
          <a:p>
            <a:pPr lvl="1"/>
            <a:r>
              <a:t>先登录微信公众平台进入“公众号设置”的“功能设置”里填写“JS接口安全域名”。</a:t>
            </a:r>
          </a:p>
          <a:p>
            <a:pPr/>
            <a:r>
              <a:t>步骤二：引入JS文件</a:t>
            </a:r>
          </a:p>
          <a:p>
            <a:pPr lvl="1"/>
            <a:r>
              <a:t>在需要调用JS接口的页面引入如下JS文件，（支持https）：</a:t>
            </a:r>
            <a:r>
              <a:rPr u="sng">
                <a:hlinkClick r:id="rId3" invalidUrl="" action="" tgtFrame="" tooltip="" history="1" highlightClick="0" endSnd="0"/>
              </a:rPr>
              <a:t>http://res.wx.qq.com/open/js/jweixin-1.2.0.js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微信js - sdk"/>
          <p:cNvSpPr txBox="1"/>
          <p:nvPr>
            <p:ph type="title"/>
          </p:nvPr>
        </p:nvSpPr>
        <p:spPr>
          <a:prstGeom prst="rect">
            <a:avLst/>
          </a:prstGeom>
        </p:spPr>
        <p:txBody>
          <a:bodyPr/>
          <a:lstStyle/>
          <a:p>
            <a:pPr/>
            <a:r>
              <a:t>微信js - sdk</a:t>
            </a:r>
          </a:p>
        </p:txBody>
      </p:sp>
      <p:sp>
        <p:nvSpPr>
          <p:cNvPr id="215" name="步骤三：通过config接口注入权限验证配置"/>
          <p:cNvSpPr txBox="1"/>
          <p:nvPr>
            <p:ph type="body" sz="quarter" idx="1"/>
          </p:nvPr>
        </p:nvSpPr>
        <p:spPr>
          <a:xfrm>
            <a:off x="2030558" y="2140086"/>
            <a:ext cx="8943684" cy="2747973"/>
          </a:xfrm>
          <a:prstGeom prst="rect">
            <a:avLst/>
          </a:prstGeom>
        </p:spPr>
        <p:txBody>
          <a:bodyPr/>
          <a:lstStyle/>
          <a:p>
            <a:pPr/>
            <a:r>
              <a:t>步骤三：通过config接口注入权限验证配置</a:t>
            </a:r>
          </a:p>
        </p:txBody>
      </p:sp>
      <p:pic>
        <p:nvPicPr>
          <p:cNvPr id="216" name="Image" descr="Image"/>
          <p:cNvPicPr>
            <a:picLocks noChangeAspect="1"/>
          </p:cNvPicPr>
          <p:nvPr/>
        </p:nvPicPr>
        <p:blipFill>
          <a:blip r:embed="rId3">
            <a:extLst/>
          </a:blip>
          <a:stretch>
            <a:fillRect/>
          </a:stretch>
        </p:blipFill>
        <p:spPr>
          <a:xfrm>
            <a:off x="882650" y="4677514"/>
            <a:ext cx="11239500" cy="44069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微信js - sdk"/>
          <p:cNvSpPr txBox="1"/>
          <p:nvPr>
            <p:ph type="title"/>
          </p:nvPr>
        </p:nvSpPr>
        <p:spPr>
          <a:prstGeom prst="rect">
            <a:avLst/>
          </a:prstGeom>
        </p:spPr>
        <p:txBody>
          <a:bodyPr/>
          <a:lstStyle/>
          <a:p>
            <a:pPr/>
            <a:r>
              <a:t>微信js - sdk</a:t>
            </a:r>
          </a:p>
        </p:txBody>
      </p:sp>
      <p:sp>
        <p:nvSpPr>
          <p:cNvPr id="221" name="步骤四：通过ready接口处理成功验证"/>
          <p:cNvSpPr txBox="1"/>
          <p:nvPr>
            <p:ph type="body" sz="quarter" idx="1"/>
          </p:nvPr>
        </p:nvSpPr>
        <p:spPr>
          <a:xfrm>
            <a:off x="2030558" y="2140086"/>
            <a:ext cx="8943684" cy="2747973"/>
          </a:xfrm>
          <a:prstGeom prst="rect">
            <a:avLst/>
          </a:prstGeom>
        </p:spPr>
        <p:txBody>
          <a:bodyPr/>
          <a:lstStyle/>
          <a:p>
            <a:pPr/>
            <a:r>
              <a:t>步骤四：通过ready接口处理成功验证</a:t>
            </a:r>
          </a:p>
        </p:txBody>
      </p:sp>
      <p:pic>
        <p:nvPicPr>
          <p:cNvPr id="222" name="Image" descr="Image"/>
          <p:cNvPicPr>
            <a:picLocks noChangeAspect="1"/>
          </p:cNvPicPr>
          <p:nvPr/>
        </p:nvPicPr>
        <p:blipFill>
          <a:blip r:embed="rId3">
            <a:extLst/>
          </a:blip>
          <a:stretch>
            <a:fillRect/>
          </a:stretch>
        </p:blipFill>
        <p:spPr>
          <a:xfrm>
            <a:off x="762000" y="4489450"/>
            <a:ext cx="11480800" cy="25019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微信js - sdk"/>
          <p:cNvSpPr txBox="1"/>
          <p:nvPr>
            <p:ph type="title"/>
          </p:nvPr>
        </p:nvSpPr>
        <p:spPr>
          <a:prstGeom prst="rect">
            <a:avLst/>
          </a:prstGeom>
        </p:spPr>
        <p:txBody>
          <a:bodyPr/>
          <a:lstStyle/>
          <a:p>
            <a:pPr/>
            <a:r>
              <a:t>微信js - sdk</a:t>
            </a:r>
          </a:p>
        </p:txBody>
      </p:sp>
      <p:sp>
        <p:nvSpPr>
          <p:cNvPr id="227" name="步骤五：通过wx.XXXX({参数列表})调用微信js-sdk提供的方式…"/>
          <p:cNvSpPr txBox="1"/>
          <p:nvPr>
            <p:ph type="body" idx="1"/>
          </p:nvPr>
        </p:nvSpPr>
        <p:spPr>
          <a:xfrm>
            <a:off x="410935" y="2055175"/>
            <a:ext cx="12182930" cy="7370450"/>
          </a:xfrm>
          <a:prstGeom prst="rect">
            <a:avLst/>
          </a:prstGeom>
        </p:spPr>
        <p:txBody>
          <a:bodyPr/>
          <a:lstStyle/>
          <a:p>
            <a:pPr/>
            <a:r>
              <a:t>步骤五：通过wx.XXXX({参数列表})调用微信js-sdk提供的方式</a:t>
            </a:r>
          </a:p>
          <a:p>
            <a:pPr lvl="1"/>
            <a:r>
              <a:t>调用的方法需要在wx.config的jsApiList中申明</a:t>
            </a:r>
          </a:p>
          <a:p>
            <a:pPr lvl="1"/>
            <a:r>
              <a:t>wx.config()是异步执行的，直接调用的wx.XXXX需要在wx.ready中去执行，保证初始化成功</a:t>
            </a:r>
          </a:p>
          <a:p>
            <a:pPr lvl="1"/>
            <a:r>
              <a:t>通过使用微信JS-SDK，网页开发者可借助微信高效地使用拍照、选图、语音、位置等手机系统的能力，同时可以直接使用微信分享、扫一扫、卡券、支付等微信特有的能力</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记录一个聊天记录"/>
          <p:cNvSpPr txBox="1"/>
          <p:nvPr>
            <p:ph type="title"/>
          </p:nvPr>
        </p:nvSpPr>
        <p:spPr>
          <a:prstGeom prst="rect">
            <a:avLst/>
          </a:prstGeom>
        </p:spPr>
        <p:txBody>
          <a:bodyPr/>
          <a:lstStyle/>
          <a:p>
            <a:pPr/>
            <a:r>
              <a:t>记录一个聊天记录</a:t>
            </a:r>
          </a:p>
        </p:txBody>
      </p:sp>
      <p:pic>
        <p:nvPicPr>
          <p:cNvPr id="232" name="Image" descr="Image"/>
          <p:cNvPicPr>
            <a:picLocks noChangeAspect="1"/>
          </p:cNvPicPr>
          <p:nvPr/>
        </p:nvPicPr>
        <p:blipFill>
          <a:blip r:embed="rId2">
            <a:extLst/>
          </a:blip>
          <a:stretch>
            <a:fillRect/>
          </a:stretch>
        </p:blipFill>
        <p:spPr>
          <a:xfrm>
            <a:off x="4000500" y="2368550"/>
            <a:ext cx="5003800" cy="5016500"/>
          </a:xfrm>
          <a:prstGeom prst="rect">
            <a:avLst/>
          </a:prstGeom>
          <a:ln w="12700">
            <a:miter lim="400000"/>
          </a:ln>
        </p:spPr>
      </p:pic>
      <p:sp>
        <p:nvSpPr>
          <p:cNvPr id="233" name="当前页面的域名 + wx.configJS(appid) === appid对应公众号配置的接口安全域名"/>
          <p:cNvSpPr txBox="1"/>
          <p:nvPr/>
        </p:nvSpPr>
        <p:spPr>
          <a:xfrm>
            <a:off x="640492" y="7462380"/>
            <a:ext cx="1109980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32993">
              <a:defRPr b="0" sz="4560">
                <a:latin typeface="+mn-lt"/>
                <a:ea typeface="+mn-ea"/>
                <a:cs typeface="+mn-cs"/>
                <a:sym typeface="Helvetica Neue Medium"/>
              </a:defRPr>
            </a:lvl1pPr>
          </a:lstStyle>
          <a:p>
            <a:pPr/>
            <a:r>
              <a:t>当前页面的域名 + wx.configJS(appid) === appid对应公众号配置的接口安全域名</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3"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贝贝用户体系和微信用户体系结合"/>
          <p:cNvSpPr txBox="1"/>
          <p:nvPr>
            <p:ph type="title"/>
          </p:nvPr>
        </p:nvSpPr>
        <p:spPr>
          <a:xfrm>
            <a:off x="1467856" y="254000"/>
            <a:ext cx="11099801" cy="2159000"/>
          </a:xfrm>
          <a:prstGeom prst="rect">
            <a:avLst/>
          </a:prstGeom>
        </p:spPr>
        <p:txBody>
          <a:bodyPr/>
          <a:lstStyle>
            <a:lvl1pPr defTabSz="420624">
              <a:defRPr sz="5760"/>
            </a:lvl1pPr>
          </a:lstStyle>
          <a:p>
            <a:pPr/>
            <a:r>
              <a:t>贝贝用户体系和微信用户体系结合</a:t>
            </a:r>
          </a:p>
        </p:txBody>
      </p:sp>
      <p:pic>
        <p:nvPicPr>
          <p:cNvPr id="236" name="Image" descr="Image"/>
          <p:cNvPicPr>
            <a:picLocks noChangeAspect="1"/>
          </p:cNvPicPr>
          <p:nvPr/>
        </p:nvPicPr>
        <p:blipFill>
          <a:blip r:embed="rId2">
            <a:extLst/>
          </a:blip>
          <a:stretch>
            <a:fillRect/>
          </a:stretch>
        </p:blipFill>
        <p:spPr>
          <a:xfrm>
            <a:off x="2427808" y="2035692"/>
            <a:ext cx="8149184" cy="7409416"/>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高危域名切换"/>
          <p:cNvSpPr txBox="1"/>
          <p:nvPr>
            <p:ph type="title"/>
          </p:nvPr>
        </p:nvSpPr>
        <p:spPr>
          <a:prstGeom prst="rect">
            <a:avLst/>
          </a:prstGeom>
        </p:spPr>
        <p:txBody>
          <a:bodyPr/>
          <a:lstStyle/>
          <a:p>
            <a:pPr/>
            <a:r>
              <a:t>高危域名切换</a:t>
            </a:r>
          </a:p>
        </p:txBody>
      </p:sp>
      <p:sp>
        <p:nvSpPr>
          <p:cNvPr id="239" name="内部机密，领导不让对外说…"/>
          <p:cNvSpPr txBox="1"/>
          <p:nvPr>
            <p:ph type="body" idx="1"/>
          </p:nvPr>
        </p:nvSpPr>
        <p:spPr>
          <a:prstGeom prst="rect">
            <a:avLst/>
          </a:prstGeom>
        </p:spPr>
        <p:txBody>
          <a:bodyPr/>
          <a:lstStyle/>
          <a:p>
            <a:pPr/>
            <a:r>
              <a:t>内部机密，领导不让对外说</a:t>
            </a:r>
          </a:p>
          <a:p>
            <a:pPr/>
            <a:r>
              <a:t>内部机密，领导不让对外说</a:t>
            </a:r>
          </a:p>
          <a:p>
            <a:pPr/>
            <a:r>
              <a:t>内部机密，领导不让对外说</a:t>
            </a:r>
          </a:p>
          <a:p>
            <a:pPr/>
            <a:r>
              <a:t>内部机密，领导不让对外说</a:t>
            </a:r>
          </a:p>
          <a:p>
            <a:pPr/>
            <a:r>
              <a:t>内部机密，领导不让对外说</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微信用户体系"/>
          <p:cNvSpPr txBox="1"/>
          <p:nvPr>
            <p:ph type="title"/>
          </p:nvPr>
        </p:nvSpPr>
        <p:spPr>
          <a:prstGeom prst="rect">
            <a:avLst/>
          </a:prstGeom>
        </p:spPr>
        <p:txBody>
          <a:bodyPr/>
          <a:lstStyle/>
          <a:p>
            <a:pPr/>
            <a:r>
              <a:t>微信用户体系</a:t>
            </a:r>
          </a:p>
        </p:txBody>
      </p:sp>
      <p:sp>
        <p:nvSpPr>
          <p:cNvPr id="127" name="微信用户在不同的公众号，移动应用和小程序下都有自己唯一对应的OpenID，也就是AppID和OpenID唯一对应。…"/>
          <p:cNvSpPr txBox="1"/>
          <p:nvPr>
            <p:ph type="body" sz="half" idx="1"/>
          </p:nvPr>
        </p:nvSpPr>
        <p:spPr>
          <a:xfrm>
            <a:off x="952500" y="2597150"/>
            <a:ext cx="5334000" cy="6286500"/>
          </a:xfrm>
          <a:prstGeom prst="rect">
            <a:avLst/>
          </a:prstGeom>
        </p:spPr>
        <p:txBody>
          <a:bodyPr/>
          <a:lstStyle/>
          <a:p>
            <a:pPr marL="336042" indent="-336042" defTabSz="572516">
              <a:spcBef>
                <a:spcPts val="3100"/>
              </a:spcBef>
              <a:defRPr sz="2744"/>
            </a:pPr>
            <a:r>
              <a:t>微信用户在不同的公众号，移动应用和小程序下都有自己唯一对应的OpenID，也就是AppID和OpenID唯一对应。</a:t>
            </a:r>
          </a:p>
          <a:p>
            <a:pPr marL="336042" indent="-336042" defTabSz="572516">
              <a:spcBef>
                <a:spcPts val="3100"/>
              </a:spcBef>
              <a:defRPr sz="2744"/>
            </a:pPr>
            <a:r>
              <a:t>可以将多个公众号，移动应用和小程序绑定到一个开放平台账号下。</a:t>
            </a:r>
          </a:p>
          <a:p>
            <a:pPr marL="336042" indent="-336042" defTabSz="572516">
              <a:spcBef>
                <a:spcPts val="3100"/>
              </a:spcBef>
              <a:defRPr sz="2744"/>
            </a:pPr>
            <a:r>
              <a:t>一个用户虽然对多个公众号和应用有多个不同的OpenID,但他对同一个开放平台账号的所有公众号和应用，只有一个UnionID</a:t>
            </a:r>
          </a:p>
        </p:txBody>
      </p:sp>
      <p:pic>
        <p:nvPicPr>
          <p:cNvPr id="128" name="Image" descr="Image"/>
          <p:cNvPicPr>
            <a:picLocks noChangeAspect="1"/>
          </p:cNvPicPr>
          <p:nvPr/>
        </p:nvPicPr>
        <p:blipFill>
          <a:blip r:embed="rId2">
            <a:extLst/>
          </a:blip>
          <a:stretch>
            <a:fillRect/>
          </a:stretch>
        </p:blipFill>
        <p:spPr>
          <a:xfrm>
            <a:off x="6855504" y="3973014"/>
            <a:ext cx="5592993" cy="353477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微信公众平台"/>
          <p:cNvSpPr txBox="1"/>
          <p:nvPr>
            <p:ph type="title"/>
          </p:nvPr>
        </p:nvSpPr>
        <p:spPr>
          <a:prstGeom prst="rect">
            <a:avLst/>
          </a:prstGeom>
        </p:spPr>
        <p:txBody>
          <a:bodyPr/>
          <a:lstStyle/>
          <a:p>
            <a:pPr/>
            <a:r>
              <a:t>微信公众平台</a:t>
            </a:r>
          </a:p>
        </p:txBody>
      </p:sp>
      <p:pic>
        <p:nvPicPr>
          <p:cNvPr id="131" name="Image" descr="Image"/>
          <p:cNvPicPr>
            <a:picLocks noChangeAspect="1"/>
          </p:cNvPicPr>
          <p:nvPr/>
        </p:nvPicPr>
        <p:blipFill>
          <a:blip r:embed="rId3">
            <a:extLst/>
          </a:blip>
          <a:stretch>
            <a:fillRect/>
          </a:stretch>
        </p:blipFill>
        <p:spPr>
          <a:xfrm>
            <a:off x="4597387" y="2408329"/>
            <a:ext cx="3810026" cy="6365532"/>
          </a:xfrm>
          <a:prstGeom prst="rect">
            <a:avLst/>
          </a:prstGeom>
          <a:ln w="12700">
            <a:miter lim="400000"/>
          </a:ln>
        </p:spPr>
      </p:pic>
      <p:pic>
        <p:nvPicPr>
          <p:cNvPr id="132" name="Image" descr="Image"/>
          <p:cNvPicPr>
            <a:picLocks noChangeAspect="1"/>
          </p:cNvPicPr>
          <p:nvPr/>
        </p:nvPicPr>
        <p:blipFill>
          <a:blip r:embed="rId4">
            <a:extLst/>
          </a:blip>
          <a:stretch>
            <a:fillRect/>
          </a:stretch>
        </p:blipFill>
        <p:spPr>
          <a:xfrm>
            <a:off x="2478040" y="2974894"/>
            <a:ext cx="3124201" cy="5232401"/>
          </a:xfrm>
          <a:prstGeom prst="rect">
            <a:avLst/>
          </a:prstGeom>
          <a:ln w="12700">
            <a:miter lim="400000"/>
          </a:ln>
        </p:spPr>
      </p:pic>
      <p:pic>
        <p:nvPicPr>
          <p:cNvPr id="133" name="Image" descr="Image"/>
          <p:cNvPicPr>
            <a:picLocks noChangeAspect="1"/>
          </p:cNvPicPr>
          <p:nvPr/>
        </p:nvPicPr>
        <p:blipFill>
          <a:blip r:embed="rId5">
            <a:extLst/>
          </a:blip>
          <a:stretch>
            <a:fillRect/>
          </a:stretch>
        </p:blipFill>
        <p:spPr>
          <a:xfrm>
            <a:off x="6447845" y="2892587"/>
            <a:ext cx="4274609" cy="5695626"/>
          </a:xfrm>
          <a:prstGeom prst="rect">
            <a:avLst/>
          </a:prstGeom>
          <a:ln w="12700">
            <a:miter lim="400000"/>
          </a:ln>
        </p:spPr>
      </p:pic>
      <p:pic>
        <p:nvPicPr>
          <p:cNvPr id="134" name="Image" descr="Image"/>
          <p:cNvPicPr>
            <a:picLocks noChangeAspect="1"/>
          </p:cNvPicPr>
          <p:nvPr/>
        </p:nvPicPr>
        <p:blipFill>
          <a:blip r:embed="rId6">
            <a:extLst/>
          </a:blip>
          <a:stretch>
            <a:fillRect/>
          </a:stretch>
        </p:blipFill>
        <p:spPr>
          <a:xfrm>
            <a:off x="2571750" y="3571794"/>
            <a:ext cx="7861300" cy="40386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32" presetID="4" grpId="2" fill="hold">
                                  <p:stCondLst>
                                    <p:cond delay="0"/>
                                  </p:stCondLst>
                                  <p:iterate type="el" backwards="0">
                                    <p:tmAbs val="0"/>
                                  </p:iterate>
                                  <p:childTnLst>
                                    <p:animEffect filter="box(out)" transition="out">
                                      <p:cBhvr>
                                        <p:cTn id="10" dur="1000" fill="hold"/>
                                        <p:tgtEl>
                                          <p:spTgt spid="134"/>
                                        </p:tgtEl>
                                      </p:cBhvr>
                                    </p:animEffect>
                                    <p:set>
                                      <p:cBhvr>
                                        <p:cTn id="11" fill="hold">
                                          <p:stCondLst>
                                            <p:cond delay="999"/>
                                          </p:stCondLst>
                                        </p:cTn>
                                        <p:tgtEl>
                                          <p:spTgt spid="13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1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13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5" fill="hold">
                                  <p:stCondLst>
                                    <p:cond delay="0"/>
                                  </p:stCondLst>
                                  <p:iterate type="el" backwards="0">
                                    <p:tmAbs val="0"/>
                                  </p:iterate>
                                  <p:childTnLst>
                                    <p:set>
                                      <p:cBhvr>
                                        <p:cTn id="23" fill="hold"/>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4"/>
      <p:bldP build="whole" bldLvl="1" animBg="1" rev="0" advAuto="0" spid="131" grpId="3"/>
      <p:bldP build="whole" bldLvl="1" animBg="1" rev="0" advAuto="0" spid="133" grpId="5"/>
      <p:bldP build="whole" bldLvl="1" animBg="1" rev="0" advAuto="0" spid="134" grpId="1"/>
      <p:bldP build="whole" bldLvl="1" animBg="1" rev="0" advAuto="0" spid="134"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微信如何开放能力给后端"/>
          <p:cNvSpPr txBox="1"/>
          <p:nvPr>
            <p:ph type="title"/>
          </p:nvPr>
        </p:nvSpPr>
        <p:spPr>
          <a:prstGeom prst="rect">
            <a:avLst/>
          </a:prstGeom>
        </p:spPr>
        <p:txBody>
          <a:bodyPr/>
          <a:lstStyle>
            <a:lvl1pPr defTabSz="572516">
              <a:defRPr sz="7840"/>
            </a:lvl1pPr>
          </a:lstStyle>
          <a:p>
            <a:pPr/>
            <a:r>
              <a:t>微信如何开放能力给后端</a:t>
            </a:r>
          </a:p>
        </p:txBody>
      </p:sp>
      <p:sp>
        <p:nvSpPr>
          <p:cNvPr id="139" name="开发平台应该如何设计和后端的交互 ？…"/>
          <p:cNvSpPr txBox="1"/>
          <p:nvPr>
            <p:ph type="body" sz="half" idx="1"/>
          </p:nvPr>
        </p:nvSpPr>
        <p:spPr>
          <a:xfrm>
            <a:off x="952500" y="2590800"/>
            <a:ext cx="10968948" cy="3282043"/>
          </a:xfrm>
          <a:prstGeom prst="rect">
            <a:avLst/>
          </a:prstGeom>
        </p:spPr>
        <p:txBody>
          <a:bodyPr/>
          <a:lstStyle/>
          <a:p>
            <a:pPr/>
            <a:r>
              <a:t>开发平台应该如何设计和后端的交互 ？ </a:t>
            </a:r>
          </a:p>
          <a:p>
            <a:pPr/>
            <a:r>
              <a:t>或者说 ，开发平台和后端交互基本要求是什么？</a:t>
            </a:r>
          </a:p>
        </p:txBody>
      </p:sp>
      <p:sp>
        <p:nvSpPr>
          <p:cNvPr id="140" name="开发平台能正确识别接入方的请求…"/>
          <p:cNvSpPr txBox="1"/>
          <p:nvPr/>
        </p:nvSpPr>
        <p:spPr>
          <a:xfrm>
            <a:off x="1726789" y="6316447"/>
            <a:ext cx="9131301"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889000" indent="-444500" algn="l">
              <a:spcBef>
                <a:spcPts val="4200"/>
              </a:spcBef>
              <a:buSzPct val="145000"/>
              <a:buChar char="•"/>
              <a:defRPr b="0" sz="3200"/>
            </a:pPr>
            <a:r>
              <a:t>开发平台能正确识别接入方的请求</a:t>
            </a:r>
          </a:p>
          <a:p>
            <a:pPr lvl="1" marL="889000" indent="-444500" algn="l">
              <a:spcBef>
                <a:spcPts val="4200"/>
              </a:spcBef>
              <a:buSzPct val="145000"/>
              <a:buChar char="•"/>
              <a:defRPr b="0" sz="3200"/>
            </a:pPr>
            <a:r>
              <a:t>接入方能够正确得接受到开放平台的消息通知</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32" presetID="4" grpId="2" fill="hold">
                                  <p:stCondLst>
                                    <p:cond delay="0"/>
                                  </p:stCondLst>
                                  <p:iterate type="el" backwards="0">
                                    <p:tmAbs val="0"/>
                                  </p:iterate>
                                  <p:childTnLst>
                                    <p:set>
                                      <p:cBhvr>
                                        <p:cTn id="10" fill="hold"/>
                                        <p:tgtEl>
                                          <p:spTgt spid="140"/>
                                        </p:tgtEl>
                                        <p:attrNameLst>
                                          <p:attrName>style.visibility</p:attrName>
                                        </p:attrNameLst>
                                      </p:cBhvr>
                                      <p:to>
                                        <p:strVal val="visible"/>
                                      </p:to>
                                    </p:set>
                                    <p:animEffect filter="box(out)" transition="in">
                                      <p:cBhvr>
                                        <p:cTn id="11"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1"/>
      <p:bldP build="whole" bldLvl="1" animBg="1" rev="0" advAuto="0" spid="140" grpId="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微信如何和贝贝后端通信"/>
          <p:cNvSpPr txBox="1"/>
          <p:nvPr>
            <p:ph type="title"/>
          </p:nvPr>
        </p:nvSpPr>
        <p:spPr>
          <a:prstGeom prst="rect">
            <a:avLst/>
          </a:prstGeom>
        </p:spPr>
        <p:txBody>
          <a:bodyPr/>
          <a:lstStyle>
            <a:lvl1pPr defTabSz="572516">
              <a:defRPr sz="7840"/>
            </a:lvl1pPr>
          </a:lstStyle>
          <a:p>
            <a:pPr/>
            <a:r>
              <a:t>微信如何和贝贝后端通信</a:t>
            </a:r>
          </a:p>
        </p:txBody>
      </p:sp>
      <p:pic>
        <p:nvPicPr>
          <p:cNvPr id="143" name="Image" descr="Image"/>
          <p:cNvPicPr>
            <a:picLocks noChangeAspect="1"/>
          </p:cNvPicPr>
          <p:nvPr/>
        </p:nvPicPr>
        <p:blipFill>
          <a:blip r:embed="rId2">
            <a:extLst/>
          </a:blip>
          <a:stretch>
            <a:fillRect/>
          </a:stretch>
        </p:blipFill>
        <p:spPr>
          <a:xfrm>
            <a:off x="1295820" y="5562533"/>
            <a:ext cx="10413160" cy="2886456"/>
          </a:xfrm>
          <a:prstGeom prst="rect">
            <a:avLst/>
          </a:prstGeom>
          <a:ln w="12700">
            <a:miter lim="400000"/>
          </a:ln>
        </p:spPr>
      </p:pic>
      <p:sp>
        <p:nvSpPr>
          <p:cNvPr id="144" name="开发平台能正确识别接入方的请求…"/>
          <p:cNvSpPr txBox="1"/>
          <p:nvPr/>
        </p:nvSpPr>
        <p:spPr>
          <a:xfrm>
            <a:off x="1764964" y="3098767"/>
            <a:ext cx="9131301"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889000" indent="-444500" algn="l">
              <a:spcBef>
                <a:spcPts val="4200"/>
              </a:spcBef>
              <a:buSzPct val="145000"/>
              <a:buChar char="•"/>
              <a:defRPr b="0" sz="3200"/>
            </a:pPr>
            <a:r>
              <a:t>开发平台能正确识别接入方的请求</a:t>
            </a:r>
          </a:p>
          <a:p>
            <a:pPr lvl="1" marL="889000" indent="-444500" algn="l">
              <a:spcBef>
                <a:spcPts val="4200"/>
              </a:spcBef>
              <a:buSzPct val="145000"/>
              <a:buChar char="•"/>
              <a:defRPr b="0" sz="3200"/>
            </a:pPr>
            <a:r>
              <a:t>接入方能够正确得接受到开放平台的消息通知</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44"/>
                                        </p:tgtEl>
                                        <p:attrNameLst>
                                          <p:attrName>style.visibility</p:attrName>
                                        </p:attrNameLst>
                                      </p:cBhvr>
                                      <p:to>
                                        <p:strVal val="visible"/>
                                      </p:to>
                                    </p:set>
                                    <p:animEffect filter="box(out)" transition="in">
                                      <p:cBhvr>
                                        <p:cTn id="7"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Image" descr="Image"/>
          <p:cNvPicPr>
            <a:picLocks noChangeAspect="1"/>
          </p:cNvPicPr>
          <p:nvPr/>
        </p:nvPicPr>
        <p:blipFill>
          <a:blip r:embed="rId2">
            <a:extLst/>
          </a:blip>
          <a:stretch>
            <a:fillRect/>
          </a:stretch>
        </p:blipFill>
        <p:spPr>
          <a:xfrm>
            <a:off x="6521387" y="2238742"/>
            <a:ext cx="5778626" cy="5816396"/>
          </a:xfrm>
          <a:prstGeom prst="rect">
            <a:avLst/>
          </a:prstGeom>
          <a:ln w="12700">
            <a:miter lim="400000"/>
          </a:ln>
        </p:spPr>
      </p:pic>
      <p:sp>
        <p:nvSpPr>
          <p:cNvPr id="147" name="基础配置…"/>
          <p:cNvSpPr txBox="1"/>
          <p:nvPr>
            <p:ph type="body" sz="half" idx="4294967295"/>
          </p:nvPr>
        </p:nvSpPr>
        <p:spPr>
          <a:xfrm>
            <a:off x="952500" y="2003690"/>
            <a:ext cx="5334000" cy="6286501"/>
          </a:xfrm>
          <a:prstGeom prst="rect">
            <a:avLst/>
          </a:prstGeom>
        </p:spPr>
        <p:txBody>
          <a:bodyPr/>
          <a:lstStyle/>
          <a:p>
            <a:pPr marL="342900" indent="-342900">
              <a:spcBef>
                <a:spcPts val="3200"/>
              </a:spcBef>
              <a:buClrTx/>
              <a:defRPr sz="2400"/>
            </a:pPr>
            <a:r>
              <a:t>基础配置</a:t>
            </a:r>
          </a:p>
          <a:p>
            <a:pPr lvl="1" marL="685800" indent="-342900">
              <a:spcBef>
                <a:spcPts val="3200"/>
              </a:spcBef>
              <a:buClrTx/>
              <a:defRPr sz="2400"/>
            </a:pPr>
            <a:r>
              <a:t>URL:发者用来接收微信消息和事件的接口URL</a:t>
            </a:r>
          </a:p>
          <a:p>
            <a:pPr lvl="1" marL="685800" indent="-342900">
              <a:spcBef>
                <a:spcPts val="3200"/>
              </a:spcBef>
              <a:buClrTx/>
              <a:defRPr sz="2400"/>
            </a:pPr>
            <a:r>
              <a:t>Token用作生成签名</a:t>
            </a:r>
          </a:p>
          <a:p>
            <a:pPr lvl="1" marL="685800" indent="-342900">
              <a:spcBef>
                <a:spcPts val="3200"/>
              </a:spcBef>
              <a:buClrTx/>
              <a:defRPr sz="2400"/>
            </a:pPr>
            <a:r>
              <a:t>EncodingAESKey用作消息体加解密密钥</a:t>
            </a:r>
          </a:p>
          <a:p>
            <a:pPr marL="342900" indent="-342900">
              <a:spcBef>
                <a:spcPts val="3200"/>
              </a:spcBef>
              <a:buClrTx/>
              <a:defRPr sz="2400"/>
            </a:pPr>
            <a:r>
              <a:t>例子：beibei/application/controllers/api/WechatDeveloperMode.php</a:t>
            </a:r>
          </a:p>
        </p:txBody>
      </p:sp>
      <p:pic>
        <p:nvPicPr>
          <p:cNvPr id="148" name="Image" descr="Image"/>
          <p:cNvPicPr>
            <a:picLocks noChangeAspect="1"/>
          </p:cNvPicPr>
          <p:nvPr/>
        </p:nvPicPr>
        <p:blipFill>
          <a:blip r:embed="rId3">
            <a:extLst/>
          </a:blip>
          <a:stretch>
            <a:fillRect/>
          </a:stretch>
        </p:blipFill>
        <p:spPr>
          <a:xfrm>
            <a:off x="1115657" y="2310592"/>
            <a:ext cx="10773486" cy="567269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8"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access_token是公众号的全局唯一接口调用凭据。公众号调用各接口时都需使用access_token。…"/>
          <p:cNvSpPr txBox="1"/>
          <p:nvPr>
            <p:ph type="body" idx="4294967295"/>
          </p:nvPr>
        </p:nvSpPr>
        <p:spPr>
          <a:xfrm>
            <a:off x="848054" y="1773924"/>
            <a:ext cx="11308692" cy="5977152"/>
          </a:xfrm>
          <a:prstGeom prst="rect">
            <a:avLst/>
          </a:prstGeom>
        </p:spPr>
        <p:txBody>
          <a:bodyPr/>
          <a:lstStyle/>
          <a:p>
            <a:pPr marL="342900" indent="-342900">
              <a:spcBef>
                <a:spcPts val="3200"/>
              </a:spcBef>
              <a:buClrTx/>
              <a:defRPr sz="2400"/>
            </a:pPr>
            <a:r>
              <a:t>access_token是公众号的全局唯一接口调用凭据。公众号调用各接口时都需使用access_token。</a:t>
            </a:r>
          </a:p>
          <a:p>
            <a:pPr marL="342900" indent="-342900">
              <a:spcBef>
                <a:spcPts val="3200"/>
              </a:spcBef>
              <a:buClrTx/>
              <a:defRPr sz="2400"/>
            </a:pPr>
            <a:r>
              <a:t>公众号可以使用AppID和AppSecret来获取access_token。</a:t>
            </a:r>
          </a:p>
          <a:p>
            <a:pPr marL="342900" indent="-342900">
              <a:spcBef>
                <a:spcPts val="3200"/>
              </a:spcBef>
              <a:buClrTx/>
              <a:defRPr sz="2400"/>
            </a:pPr>
            <a:r>
              <a:t>access_token存在在过期时间，最佳实践方式：中控服务器统一获取和刷新Access_token，其他业务逻辑服务器所使用的access_token均来自于该中控服务器</a:t>
            </a:r>
            <a:r>
              <a:rPr>
                <a:latin typeface="Courier"/>
                <a:ea typeface="Courier"/>
                <a:cs typeface="Courier"/>
                <a:sym typeface="Courier"/>
              </a:rPr>
              <a:t>。</a:t>
            </a:r>
            <a:endParaRPr>
              <a:latin typeface="Courier"/>
              <a:ea typeface="Courier"/>
              <a:cs typeface="Courier"/>
              <a:sym typeface="Courier"/>
            </a:endParaRPr>
          </a:p>
          <a:p>
            <a:pPr marL="342900" indent="-342900">
              <a:spcBef>
                <a:spcPts val="3200"/>
              </a:spcBef>
              <a:buClrTx/>
              <a:defRPr sz="2400">
                <a:latin typeface="Courier"/>
                <a:ea typeface="Courier"/>
                <a:cs typeface="Courier"/>
                <a:sym typeface="Courier"/>
              </a:defRPr>
            </a:pPr>
            <a:r>
              <a:t>具体接口连接：</a:t>
            </a:r>
            <a:r>
              <a:rPr u="sng">
                <a:hlinkClick r:id="rId3" invalidUrl="" action="" tgtFrame="" tooltip="" history="1" highlightClick="0" endSnd="0"/>
              </a:rPr>
              <a:t>https://api.weixin.qq.com/cgi-bin/token?grant_type=client_credential&amp;appid=wx34b7ce14d35d7243&amp;secret=33306da72089a69c79432cfe2b0389ea</a:t>
            </a:r>
          </a:p>
        </p:txBody>
      </p:sp>
      <p:pic>
        <p:nvPicPr>
          <p:cNvPr id="151" name="Image" descr="Image"/>
          <p:cNvPicPr>
            <a:picLocks noChangeAspect="1"/>
          </p:cNvPicPr>
          <p:nvPr/>
        </p:nvPicPr>
        <p:blipFill>
          <a:blip r:embed="rId4">
            <a:extLst/>
          </a:blip>
          <a:stretch>
            <a:fillRect/>
          </a:stretch>
        </p:blipFill>
        <p:spPr>
          <a:xfrm>
            <a:off x="806450" y="940060"/>
            <a:ext cx="11391900" cy="8140701"/>
          </a:xfrm>
          <a:prstGeom prst="rect">
            <a:avLst/>
          </a:prstGeom>
          <a:ln w="12700">
            <a:miter lim="400000"/>
          </a:ln>
        </p:spPr>
      </p:pic>
      <p:pic>
        <p:nvPicPr>
          <p:cNvPr id="152" name="Image" descr="Image"/>
          <p:cNvPicPr>
            <a:picLocks noChangeAspect="1"/>
          </p:cNvPicPr>
          <p:nvPr/>
        </p:nvPicPr>
        <p:blipFill>
          <a:blip r:embed="rId5">
            <a:extLst/>
          </a:blip>
          <a:stretch>
            <a:fillRect/>
          </a:stretch>
        </p:blipFill>
        <p:spPr>
          <a:xfrm>
            <a:off x="355600" y="2978150"/>
            <a:ext cx="12293600" cy="37973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32" presetID="4" grpId="2" fill="hold">
                                  <p:stCondLst>
                                    <p:cond delay="0"/>
                                  </p:stCondLst>
                                  <p:iterate type="el" backwards="0">
                                    <p:tmAbs val="0"/>
                                  </p:iterate>
                                  <p:childTnLst>
                                    <p:animEffect filter="box(out)" transition="out">
                                      <p:cBhvr>
                                        <p:cTn id="10" dur="1000" fill="hold"/>
                                        <p:tgtEl>
                                          <p:spTgt spid="151"/>
                                        </p:tgtEl>
                                      </p:cBhvr>
                                    </p:animEffect>
                                    <p:set>
                                      <p:cBhvr>
                                        <p:cTn id="11" fill="hold">
                                          <p:stCondLst>
                                            <p:cond delay="999"/>
                                          </p:stCondLst>
                                        </p:cTn>
                                        <p:tgtEl>
                                          <p:spTgt spid="15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2"/>
      <p:bldP build="whole" bldLvl="1" animBg="1" rev="0" advAuto="0" spid="152" grpId="3"/>
      <p:bldP build="whole" bldLvl="1" animBg="1" rev="0" advAuto="0" spid="151"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消息"/>
          <p:cNvSpPr txBox="1"/>
          <p:nvPr>
            <p:ph type="title"/>
          </p:nvPr>
        </p:nvSpPr>
        <p:spPr>
          <a:prstGeom prst="rect">
            <a:avLst/>
          </a:prstGeom>
        </p:spPr>
        <p:txBody>
          <a:bodyPr/>
          <a:lstStyle/>
          <a:p>
            <a:pPr/>
            <a:r>
              <a:t>消息</a:t>
            </a:r>
          </a:p>
        </p:txBody>
      </p:sp>
      <p:sp>
        <p:nvSpPr>
          <p:cNvPr id="157" name="接受消息 - 接受普通消息…"/>
          <p:cNvSpPr txBox="1"/>
          <p:nvPr>
            <p:ph type="body" idx="1"/>
          </p:nvPr>
        </p:nvSpPr>
        <p:spPr>
          <a:prstGeom prst="rect">
            <a:avLst/>
          </a:prstGeom>
        </p:spPr>
        <p:txBody>
          <a:bodyPr/>
          <a:lstStyle/>
          <a:p>
            <a:pPr/>
            <a:r>
              <a:t>接受消息 - 接受普通消息</a:t>
            </a:r>
          </a:p>
          <a:p>
            <a:pPr lvl="1"/>
            <a:r>
              <a:t>文字消息 / 图片消息 / 语音消息 / 视频消息 / 小视频消息 / 地理位置消息 / 链接消息 </a:t>
            </a:r>
          </a:p>
          <a:p>
            <a:pPr/>
            <a:r>
              <a:t>被动回复用户消息</a:t>
            </a:r>
          </a:p>
          <a:p>
            <a:pPr lvl="1"/>
            <a:r>
              <a:t>回复文本消息 / 回复图片消息 / 回复语音消息 / 回复视频消息 / 回复音乐消息/ 回复图文消息</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