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这里的hybrid是什么？</a:t>
            </a:r>
          </a:p>
          <a:p>
            <a:pPr/>
            <a:r>
              <a:t>Native通过对Webview容器进行定制化，提供H5更多的扩展能力。</a:t>
            </a:r>
          </a:p>
          <a:p>
            <a:pPr/>
            <a:r>
              <a:t>为什么有hybrid开发方式？</a:t>
            </a:r>
          </a:p>
          <a:p>
            <a:pPr/>
            <a:r>
              <a:t>H5相对App来说，不受版本限制，快速响应需求，但是在体验上不如原生，功能没有原生那么强大。</a:t>
            </a:r>
          </a:p>
          <a:p>
            <a:pPr/>
          </a:p>
          <a:p>
            <a:pPr/>
            <a:r>
              <a:t>那么今天分享的 贝贝的Hybrid体系 ，就是来介绍下贝贝在Hybrid方面做得事情。</a:t>
            </a:r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57886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beibei://share?titile=" TargetMode="Externa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beibei://share?titile=" TargetMode="Externa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贝贝的Hybrid体系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贝贝的Hybrid体系</a:t>
            </a:r>
          </a:p>
        </p:txBody>
      </p:sp>
      <p:sp>
        <p:nvSpPr>
          <p:cNvPr id="120" name="- 余彰显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余彰显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38" y="1071693"/>
            <a:ext cx="12810924" cy="76102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跳转地址如何同时做到对H5和App的兼容"/>
          <p:cNvSpPr txBox="1"/>
          <p:nvPr/>
        </p:nvSpPr>
        <p:spPr>
          <a:xfrm>
            <a:off x="952500" y="37973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414781">
              <a:defRPr b="0" sz="568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跳转地址如何同时做到对H5和App的兼容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beibeiapp_inf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beibeiapp_info</a:t>
            </a:r>
          </a:p>
        </p:txBody>
      </p:sp>
      <p:sp>
        <p:nvSpPr>
          <p:cNvPr id="162" name="https://m.beibei.com/mpt123/group/detail.html?iid=20671553&amp;beibeiapp_info={&quot;target&quot;:&quot;detail&quot;,&quot;iid&quot;:20671553}"/>
          <p:cNvSpPr txBox="1"/>
          <p:nvPr>
            <p:ph type="body" sz="half" idx="1"/>
          </p:nvPr>
        </p:nvSpPr>
        <p:spPr>
          <a:xfrm>
            <a:off x="775094" y="3215218"/>
            <a:ext cx="11454612" cy="33231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</a:lstStyle>
          <a:p>
            <a:pPr/>
            <a:r>
              <a:t>https://m.beibei.com/mpt123/group/detail.html?iid=20671553&amp;beibeiapp_info={"target":"detail","iid":20671553}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beibeiapp_inf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beibeiapp_info</a:t>
            </a:r>
          </a:p>
        </p:txBody>
      </p:sp>
      <p:sp>
        <p:nvSpPr>
          <p:cNvPr id="165" name="在浏览器中，正常识别URL地址，只是beibeiapp_info字段没有任何作用。…"/>
          <p:cNvSpPr txBox="1"/>
          <p:nvPr/>
        </p:nvSpPr>
        <p:spPr>
          <a:xfrm>
            <a:off x="876871" y="3540959"/>
            <a:ext cx="11251058" cy="3813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231139" indent="-231139" algn="l" defTabSz="303783">
              <a:spcBef>
                <a:spcPts val="2100"/>
              </a:spcBef>
              <a:buSzPct val="145000"/>
              <a:buChar char="•"/>
              <a:defRPr b="0" sz="3120"/>
            </a:pPr>
            <a:r>
              <a:t>在浏览器中，正常识别URL地址，只是beibeiapp_info字段没有任何作用。</a:t>
            </a:r>
          </a:p>
          <a:p>
            <a:pPr marL="231139" indent="-231139" algn="l" defTabSz="303783">
              <a:spcBef>
                <a:spcPts val="2100"/>
              </a:spcBef>
              <a:buSzPct val="145000"/>
              <a:buChar char="•"/>
              <a:defRPr b="0" sz="3120"/>
            </a:pPr>
            <a:r>
              <a:t>在App内，Webview解析到url链接的beibeiapp_info字段时，按照URL Scheme的规范去解析，假如有对应的原生页面存在时，发生跳转；没有对应的原生页面存在时，按照正常的url做H5解析。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H5如何唤醒App,并跳转到Native页面"/>
          <p:cNvSpPr txBox="1"/>
          <p:nvPr/>
        </p:nvSpPr>
        <p:spPr>
          <a:xfrm>
            <a:off x="952500" y="37973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414781">
              <a:defRPr b="0" sz="568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H5如何唤醒App,并跳转到Native页面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URL Scheme"/>
          <p:cNvSpPr txBox="1"/>
          <p:nvPr>
            <p:ph type="title"/>
          </p:nvPr>
        </p:nvSpPr>
        <p:spPr>
          <a:xfrm>
            <a:off x="952500" y="1140690"/>
            <a:ext cx="11099800" cy="1400513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URL Scheme</a:t>
            </a:r>
          </a:p>
        </p:txBody>
      </p:sp>
      <p:sp>
        <p:nvSpPr>
          <p:cNvPr id="170" name="beibeiapp://target?参数=值"/>
          <p:cNvSpPr txBox="1"/>
          <p:nvPr/>
        </p:nvSpPr>
        <p:spPr>
          <a:xfrm>
            <a:off x="952500" y="37973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403097">
              <a:defRPr b="0" sz="69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beibeiapp://target?参数=值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生活中总会有给朕给使绊子"/>
          <p:cNvSpPr txBox="1"/>
          <p:nvPr/>
        </p:nvSpPr>
        <p:spPr>
          <a:xfrm>
            <a:off x="952500" y="271145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420624">
              <a:defRPr b="0" sz="7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生活中总会有给朕给使绊子</a:t>
            </a:r>
          </a:p>
        </p:txBody>
      </p:sp>
      <p:pic>
        <p:nvPicPr>
          <p:cNvPr id="1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87778" y="5406827"/>
            <a:ext cx="3711511" cy="27988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Universal Lin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Universal Link</a:t>
            </a:r>
          </a:p>
        </p:txBody>
      </p:sp>
      <p:sp>
        <p:nvSpPr>
          <p:cNvPr id="176" name="Universal Link是指IOS9支持通过指定格式的链接跳转到特定的app的功能"/>
          <p:cNvSpPr txBox="1"/>
          <p:nvPr>
            <p:ph type="body" sz="half" idx="1"/>
          </p:nvPr>
        </p:nvSpPr>
        <p:spPr>
          <a:xfrm>
            <a:off x="925658" y="2590800"/>
            <a:ext cx="5110171" cy="6299200"/>
          </a:xfrm>
          <a:prstGeom prst="rect">
            <a:avLst/>
          </a:prstGeom>
        </p:spPr>
        <p:txBody>
          <a:bodyPr/>
          <a:lstStyle/>
          <a:p>
            <a:pPr/>
            <a:r>
              <a:t>Universal Link是指IOS9支持通过指定格式的链接跳转到特定的app的功能</a:t>
            </a:r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80848" y="2860436"/>
            <a:ext cx="4932352" cy="57599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贝贝的Universal Lin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贝贝的Universal Link</a:t>
            </a:r>
          </a:p>
        </p:txBody>
      </p:sp>
      <p:pic>
        <p:nvPicPr>
          <p:cNvPr id="18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6550" y="2527300"/>
            <a:ext cx="9791700" cy="4699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贝贝的Universal Lin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贝贝的Universal Link</a:t>
            </a:r>
          </a:p>
        </p:txBody>
      </p:sp>
      <p:pic>
        <p:nvPicPr>
          <p:cNvPr id="1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0350" y="2444750"/>
            <a:ext cx="7404100" cy="4864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解读下主题"/>
          <p:cNvSpPr txBox="1"/>
          <p:nvPr>
            <p:ph type="title"/>
          </p:nvPr>
        </p:nvSpPr>
        <p:spPr>
          <a:xfrm>
            <a:off x="1270000" y="1143215"/>
            <a:ext cx="10464800" cy="1452611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解读下主题</a:t>
            </a:r>
          </a:p>
        </p:txBody>
      </p:sp>
      <p:sp>
        <p:nvSpPr>
          <p:cNvPr id="123" name="贝贝的Hybrid体系"/>
          <p:cNvSpPr txBox="1"/>
          <p:nvPr/>
        </p:nvSpPr>
        <p:spPr>
          <a:xfrm>
            <a:off x="1428211" y="3936999"/>
            <a:ext cx="10345421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贝贝的Hybrid体系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Android呢"/>
          <p:cNvSpPr txBox="1"/>
          <p:nvPr/>
        </p:nvSpPr>
        <p:spPr>
          <a:xfrm>
            <a:off x="952500" y="37973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8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Android呢</a:t>
            </a:r>
          </a:p>
        </p:txBody>
      </p:sp>
      <p:sp>
        <p:nvSpPr>
          <p:cNvPr id="186" name="😰"/>
          <p:cNvSpPr txBox="1"/>
          <p:nvPr/>
        </p:nvSpPr>
        <p:spPr>
          <a:xfrm>
            <a:off x="9338565" y="4159250"/>
            <a:ext cx="1130301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H5如何使用客户端的原生能力，例如登陆，分享"/>
          <p:cNvSpPr txBox="1"/>
          <p:nvPr/>
        </p:nvSpPr>
        <p:spPr>
          <a:xfrm>
            <a:off x="952500" y="37973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414781">
              <a:defRPr b="0" sz="568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H5如何使用客户端的原生能力，例如登陆，分享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URL Sche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URL Scheme</a:t>
            </a:r>
          </a:p>
        </p:txBody>
      </p:sp>
      <p:sp>
        <p:nvSpPr>
          <p:cNvPr id="191" name="beibei://login?callback=xxx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beibei://login?callback=xxxx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beibei://share?titile=</a:t>
            </a:r>
            <a:r>
              <a:t>分享标题&amp;image=http://xxxx&amp;callback=xxxx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讲一个悲凉的故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讲一个悲凉的故事</a:t>
            </a:r>
          </a:p>
        </p:txBody>
      </p:sp>
      <p:sp>
        <p:nvSpPr>
          <p:cNvPr id="194" name="那是发生在一个叫做hmp基础库的地方，有一个美丽的姑娘，叫做宝宝👶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那是发生在一个叫做hmp基础库的地方，有一个美丽的姑娘，叫做宝宝👶。</a:t>
            </a:r>
          </a:p>
          <a:p>
            <a:pPr/>
            <a:r>
              <a:t>“为什么2个scheme只有一个方式作用”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讲一个悲凉的故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讲一个悲凉的故事</a:t>
            </a:r>
          </a:p>
        </p:txBody>
      </p:sp>
      <p:sp>
        <p:nvSpPr>
          <p:cNvPr id="197" name="window.location.href = beibei://login?callback=xxx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window.location.href = beibei://login?callback=xxxx</a:t>
            </a:r>
          </a:p>
          <a:p>
            <a:pPr/>
            <a:r>
              <a:t>window.location.href = </a:t>
            </a:r>
            <a:r>
              <a:rPr u="sng">
                <a:hlinkClick r:id="rId2" invalidUrl="" action="" tgtFrame="" tooltip="" history="1" highlightClick="0" endSnd="0"/>
              </a:rPr>
              <a:t>beibei://share?titile=</a:t>
            </a:r>
            <a:r>
              <a:t>分享标题&amp;image=http://xxxx&amp;callback=xxxx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URL Scheme调用原生方式不合适"/>
          <p:cNvSpPr txBox="1"/>
          <p:nvPr/>
        </p:nvSpPr>
        <p:spPr>
          <a:xfrm>
            <a:off x="952500" y="37973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414781">
              <a:defRPr b="0" sz="568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URL Scheme调用原生方式不合适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需要一套更合理的设计"/>
          <p:cNvSpPr txBox="1"/>
          <p:nvPr/>
        </p:nvSpPr>
        <p:spPr>
          <a:xfrm>
            <a:off x="952500" y="37973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8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需要一套更合理的设计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先来看看微信 - js-sd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先来看看微信 - js-sdk</a:t>
            </a:r>
          </a:p>
        </p:txBody>
      </p:sp>
      <p:sp>
        <p:nvSpPr>
          <p:cNvPr id="204" name="步骤1：页面引入jweixin.j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步骤1：页面引入jweixin.js</a:t>
            </a:r>
          </a:p>
          <a:p>
            <a:pPr/>
            <a:r>
              <a:t>步骤2：wx.config({ jsApiList: [ hideMenuItems , …] }); </a:t>
            </a:r>
          </a:p>
          <a:p>
            <a:pPr/>
            <a:r>
              <a:t>步骤3：wx.ready(function(){ wx.hideMenuItems( { })});</a:t>
            </a:r>
          </a:p>
          <a:p>
            <a:pPr/>
            <a:r>
              <a:t>步骤4：wx.hideMenuItems({success:function(){ }});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weixin js sdk流程图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weixin js sdk流程图</a:t>
            </a:r>
          </a:p>
        </p:txBody>
      </p:sp>
      <p:sp>
        <p:nvSpPr>
          <p:cNvPr id="207" name="前端页面"/>
          <p:cNvSpPr/>
          <p:nvPr/>
        </p:nvSpPr>
        <p:spPr>
          <a:xfrm>
            <a:off x="1657350" y="2991780"/>
            <a:ext cx="1270000" cy="5497240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前端页面</a:t>
            </a:r>
          </a:p>
        </p:txBody>
      </p:sp>
      <p:sp>
        <p:nvSpPr>
          <p:cNvPr id="208" name="客户端"/>
          <p:cNvSpPr/>
          <p:nvPr/>
        </p:nvSpPr>
        <p:spPr>
          <a:xfrm>
            <a:off x="10725150" y="2991780"/>
            <a:ext cx="1270000" cy="5497240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客户端</a:t>
            </a:r>
          </a:p>
        </p:txBody>
      </p:sp>
      <p:sp>
        <p:nvSpPr>
          <p:cNvPr id="209" name="Line"/>
          <p:cNvSpPr/>
          <p:nvPr/>
        </p:nvSpPr>
        <p:spPr>
          <a:xfrm>
            <a:off x="5039794" y="4858820"/>
            <a:ext cx="292521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0" name="Line"/>
          <p:cNvSpPr/>
          <p:nvPr/>
        </p:nvSpPr>
        <p:spPr>
          <a:xfrm flipH="1">
            <a:off x="5039794" y="5999280"/>
            <a:ext cx="292521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1" name="2. 通知客户端初始化Class"/>
          <p:cNvSpPr/>
          <p:nvPr/>
        </p:nvSpPr>
        <p:spPr>
          <a:xfrm>
            <a:off x="4706144" y="3977515"/>
            <a:ext cx="3592512" cy="622152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2. 通知客户端初始化Class</a:t>
            </a:r>
          </a:p>
        </p:txBody>
      </p:sp>
      <p:sp>
        <p:nvSpPr>
          <p:cNvPr id="212" name="3.通知前端初始化结果"/>
          <p:cNvSpPr/>
          <p:nvPr/>
        </p:nvSpPr>
        <p:spPr>
          <a:xfrm>
            <a:off x="4706144" y="5117975"/>
            <a:ext cx="3592512" cy="622152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3.通知前端初始化结果</a:t>
            </a:r>
          </a:p>
        </p:txBody>
      </p:sp>
      <p:sp>
        <p:nvSpPr>
          <p:cNvPr id="213" name="4.调用客户端提供的方法"/>
          <p:cNvSpPr/>
          <p:nvPr/>
        </p:nvSpPr>
        <p:spPr>
          <a:xfrm>
            <a:off x="4706145" y="6669027"/>
            <a:ext cx="3592512" cy="622152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4.调用客户端提供的方法</a:t>
            </a:r>
          </a:p>
        </p:txBody>
      </p:sp>
      <p:sp>
        <p:nvSpPr>
          <p:cNvPr id="214" name="Line"/>
          <p:cNvSpPr/>
          <p:nvPr/>
        </p:nvSpPr>
        <p:spPr>
          <a:xfrm>
            <a:off x="5039795" y="7550332"/>
            <a:ext cx="292521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5" name="5.通知前端调用结果"/>
          <p:cNvSpPr/>
          <p:nvPr/>
        </p:nvSpPr>
        <p:spPr>
          <a:xfrm>
            <a:off x="4706145" y="7870372"/>
            <a:ext cx="3592512" cy="622152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5.通知前端调用结果</a:t>
            </a:r>
          </a:p>
        </p:txBody>
      </p:sp>
      <p:sp>
        <p:nvSpPr>
          <p:cNvPr id="216" name="Line"/>
          <p:cNvSpPr/>
          <p:nvPr/>
        </p:nvSpPr>
        <p:spPr>
          <a:xfrm>
            <a:off x="5039795" y="8812563"/>
            <a:ext cx="292521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" name="4,5重复"/>
          <p:cNvSpPr/>
          <p:nvPr/>
        </p:nvSpPr>
        <p:spPr>
          <a:xfrm>
            <a:off x="8876903" y="7139487"/>
            <a:ext cx="1270001" cy="1193280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4,5重复</a:t>
            </a:r>
          </a:p>
        </p:txBody>
      </p:sp>
      <p:sp>
        <p:nvSpPr>
          <p:cNvPr id="218" name="1.初始化bridge"/>
          <p:cNvSpPr/>
          <p:nvPr/>
        </p:nvSpPr>
        <p:spPr>
          <a:xfrm>
            <a:off x="4706144" y="2746577"/>
            <a:ext cx="3592512" cy="622152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1.初始化bridge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更好的 js sdk流程图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更好的 js sdk流程图</a:t>
            </a:r>
          </a:p>
        </p:txBody>
      </p:sp>
      <p:sp>
        <p:nvSpPr>
          <p:cNvPr id="221" name="前端页面"/>
          <p:cNvSpPr/>
          <p:nvPr/>
        </p:nvSpPr>
        <p:spPr>
          <a:xfrm>
            <a:off x="1657350" y="2991780"/>
            <a:ext cx="1270000" cy="5497240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前端页面</a:t>
            </a:r>
          </a:p>
        </p:txBody>
      </p:sp>
      <p:sp>
        <p:nvSpPr>
          <p:cNvPr id="222" name="客户端"/>
          <p:cNvSpPr/>
          <p:nvPr/>
        </p:nvSpPr>
        <p:spPr>
          <a:xfrm>
            <a:off x="10077450" y="2991780"/>
            <a:ext cx="1270000" cy="5497240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客户端</a:t>
            </a:r>
          </a:p>
        </p:txBody>
      </p:sp>
      <p:sp>
        <p:nvSpPr>
          <p:cNvPr id="223" name="Line"/>
          <p:cNvSpPr/>
          <p:nvPr/>
        </p:nvSpPr>
        <p:spPr>
          <a:xfrm>
            <a:off x="4277596" y="5037780"/>
            <a:ext cx="292521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" name="Line"/>
          <p:cNvSpPr/>
          <p:nvPr/>
        </p:nvSpPr>
        <p:spPr>
          <a:xfrm flipH="1">
            <a:off x="4277596" y="6178240"/>
            <a:ext cx="292521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" name="2. 通知客户端初始化Class"/>
          <p:cNvSpPr/>
          <p:nvPr/>
        </p:nvSpPr>
        <p:spPr>
          <a:xfrm>
            <a:off x="3943946" y="4156475"/>
            <a:ext cx="3592512" cy="622152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2. 通知客户端初始化Class</a:t>
            </a:r>
          </a:p>
        </p:txBody>
      </p:sp>
      <p:sp>
        <p:nvSpPr>
          <p:cNvPr id="226" name="3.通知前端初始化结果"/>
          <p:cNvSpPr/>
          <p:nvPr/>
        </p:nvSpPr>
        <p:spPr>
          <a:xfrm>
            <a:off x="3943946" y="5296935"/>
            <a:ext cx="3592512" cy="622152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3.通知前端初始化结果</a:t>
            </a:r>
          </a:p>
        </p:txBody>
      </p:sp>
      <p:sp>
        <p:nvSpPr>
          <p:cNvPr id="227" name="4.调用客户端提供的方法"/>
          <p:cNvSpPr/>
          <p:nvPr/>
        </p:nvSpPr>
        <p:spPr>
          <a:xfrm>
            <a:off x="3943946" y="6498280"/>
            <a:ext cx="3592512" cy="622153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4.调用客户端提供的方法</a:t>
            </a:r>
          </a:p>
        </p:txBody>
      </p:sp>
      <p:sp>
        <p:nvSpPr>
          <p:cNvPr id="228" name="Line"/>
          <p:cNvSpPr/>
          <p:nvPr/>
        </p:nvSpPr>
        <p:spPr>
          <a:xfrm>
            <a:off x="4277597" y="7379586"/>
            <a:ext cx="292521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9" name="5.通知前端调用结果"/>
          <p:cNvSpPr/>
          <p:nvPr/>
        </p:nvSpPr>
        <p:spPr>
          <a:xfrm>
            <a:off x="3943946" y="7699626"/>
            <a:ext cx="3592512" cy="622153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5.通知前端调用结果</a:t>
            </a:r>
          </a:p>
        </p:txBody>
      </p:sp>
      <p:sp>
        <p:nvSpPr>
          <p:cNvPr id="230" name="2,3,4,5重复"/>
          <p:cNvSpPr/>
          <p:nvPr/>
        </p:nvSpPr>
        <p:spPr>
          <a:xfrm>
            <a:off x="8171953" y="5143760"/>
            <a:ext cx="1270001" cy="1193280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2,3,4,5重复</a:t>
            </a:r>
          </a:p>
        </p:txBody>
      </p:sp>
      <p:sp>
        <p:nvSpPr>
          <p:cNvPr id="231" name="1.初始化bridge"/>
          <p:cNvSpPr/>
          <p:nvPr/>
        </p:nvSpPr>
        <p:spPr>
          <a:xfrm>
            <a:off x="3943945" y="2991780"/>
            <a:ext cx="3592512" cy="622152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1.初始化bridge</a:t>
            </a:r>
          </a:p>
        </p:txBody>
      </p:sp>
      <p:sp>
        <p:nvSpPr>
          <p:cNvPr id="232" name="Line"/>
          <p:cNvSpPr/>
          <p:nvPr/>
        </p:nvSpPr>
        <p:spPr>
          <a:xfrm flipH="1">
            <a:off x="4277596" y="8580932"/>
            <a:ext cx="292521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H5如何获取App版本信息"/>
          <p:cNvSpPr txBox="1"/>
          <p:nvPr/>
        </p:nvSpPr>
        <p:spPr>
          <a:xfrm>
            <a:off x="952500" y="37973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560831">
              <a:defRPr b="0" sz="7679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H5如何获取App版本信息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bbhybrid"/>
          <p:cNvSpPr txBox="1"/>
          <p:nvPr/>
        </p:nvSpPr>
        <p:spPr>
          <a:xfrm>
            <a:off x="952500" y="37973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8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bbhybrid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bbhybrid介绍"/>
          <p:cNvSpPr txBox="1"/>
          <p:nvPr/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8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bbhybrid介绍</a:t>
            </a:r>
          </a:p>
        </p:txBody>
      </p:sp>
      <p:sp>
        <p:nvSpPr>
          <p:cNvPr id="237" name="步骤1：@beibei/hybrid 初始化bridge…"/>
          <p:cNvSpPr txBox="1"/>
          <p:nvPr>
            <p:ph type="body" sz="quarter" idx="1"/>
          </p:nvPr>
        </p:nvSpPr>
        <p:spPr>
          <a:xfrm>
            <a:off x="952500" y="2597150"/>
            <a:ext cx="11355241" cy="1864045"/>
          </a:xfrm>
          <a:prstGeom prst="rect">
            <a:avLst/>
          </a:prstGeom>
        </p:spPr>
        <p:txBody>
          <a:bodyPr/>
          <a:lstStyle/>
          <a:p>
            <a:pPr/>
            <a:r>
              <a:t>步骤1：@beibei/hybrid 初始化bridge</a:t>
            </a:r>
          </a:p>
          <a:p>
            <a:pPr/>
            <a:r>
              <a:t>步骤2:  直接使用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bbhybrid介绍"/>
          <p:cNvSpPr txBox="1"/>
          <p:nvPr/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8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bbhybrid介绍</a:t>
            </a:r>
          </a:p>
        </p:txBody>
      </p:sp>
      <p:pic>
        <p:nvPicPr>
          <p:cNvPr id="24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3146" y="2641328"/>
            <a:ext cx="11598508" cy="6198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@base/simple_hybrid"/>
          <p:cNvSpPr txBox="1"/>
          <p:nvPr/>
        </p:nvSpPr>
        <p:spPr>
          <a:xfrm>
            <a:off x="952500" y="37973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8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@base/simple_hybrid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hybrid开发，如何做的更好"/>
          <p:cNvSpPr txBox="1"/>
          <p:nvPr/>
        </p:nvSpPr>
        <p:spPr>
          <a:xfrm>
            <a:off x="952500" y="37973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525779">
              <a:defRPr b="0" sz="7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hybrid开发，如何做的更好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学习客户端相关知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学习客户端相关知识</a:t>
            </a:r>
          </a:p>
        </p:txBody>
      </p:sp>
      <p:sp>
        <p:nvSpPr>
          <p:cNvPr id="247" name="Android WebViewActiv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Android WebViewActivity</a:t>
            </a:r>
          </a:p>
          <a:p>
            <a:pPr/>
            <a:r>
              <a:t>IOS UIWebview &amp;&amp; WKWebView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hanks"/>
          <p:cNvSpPr txBox="1"/>
          <p:nvPr>
            <p:ph type="body" idx="1"/>
          </p:nvPr>
        </p:nvSpPr>
        <p:spPr>
          <a:xfrm>
            <a:off x="952500" y="1733550"/>
            <a:ext cx="11099800" cy="62865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8000"/>
            </a:lvl1pPr>
          </a:lstStyle>
          <a:p>
            <a:pPr/>
            <a:r>
              <a:t>Thanks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Q &amp; A"/>
          <p:cNvSpPr txBox="1"/>
          <p:nvPr>
            <p:ph type="body" idx="1"/>
          </p:nvPr>
        </p:nvSpPr>
        <p:spPr>
          <a:xfrm>
            <a:off x="952500" y="1733550"/>
            <a:ext cx="11099800" cy="62865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8000"/>
            </a:lvl1pPr>
          </a:lstStyle>
          <a:p>
            <a:pPr/>
            <a:r>
              <a:t>Q &amp; 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User Ag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 Agent</a:t>
            </a:r>
          </a:p>
        </p:txBody>
      </p:sp>
      <p:sp>
        <p:nvSpPr>
          <p:cNvPr id="130" name="在浏览器中，User Agent来标识当前浏览器的操作系统，版本等等信息"/>
          <p:cNvSpPr txBox="1"/>
          <p:nvPr>
            <p:ph type="body" sz="quarter" idx="1"/>
          </p:nvPr>
        </p:nvSpPr>
        <p:spPr>
          <a:xfrm>
            <a:off x="1328441" y="6539092"/>
            <a:ext cx="10843735" cy="1709022"/>
          </a:xfrm>
          <a:prstGeom prst="rect">
            <a:avLst/>
          </a:prstGeom>
        </p:spPr>
        <p:txBody>
          <a:bodyPr/>
          <a:lstStyle>
            <a:lvl1pPr marL="444500" indent="-444500">
              <a:spcBef>
                <a:spcPts val="4200"/>
              </a:spcBef>
              <a:defRPr sz="3200"/>
            </a:lvl1pPr>
          </a:lstStyle>
          <a:p>
            <a:pPr/>
            <a:r>
              <a:t>在浏览器中，User Agent来标识当前浏览器的操作系统，版本等等信息</a:t>
            </a:r>
          </a:p>
        </p:txBody>
      </p:sp>
      <p:pic>
        <p:nvPicPr>
          <p:cNvPr id="1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8108" y="2911300"/>
            <a:ext cx="9364401" cy="31294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User Ag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 Agent</a:t>
            </a:r>
          </a:p>
        </p:txBody>
      </p:sp>
      <p:pic>
        <p:nvPicPr>
          <p:cNvPr id="1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1982" y="3572281"/>
            <a:ext cx="10380836" cy="2203932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在贝贝内，App对webview的UA进行了修改，标识贝贝App，App版本号等信息"/>
          <p:cNvSpPr txBox="1"/>
          <p:nvPr/>
        </p:nvSpPr>
        <p:spPr>
          <a:xfrm>
            <a:off x="952500" y="6651724"/>
            <a:ext cx="11243498" cy="1601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444500" indent="-444500" algn="l">
              <a:spcBef>
                <a:spcPts val="4200"/>
              </a:spcBef>
              <a:buSzPct val="145000"/>
              <a:buChar char="•"/>
              <a:defRPr b="0" sz="3200"/>
            </a:lvl1pPr>
          </a:lstStyle>
          <a:p>
            <a:pPr/>
            <a:r>
              <a:t>在贝贝内，App对webview的UA进行了修改，标识贝贝App，App版本号等信息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H5如何跳转到Native页面"/>
          <p:cNvSpPr txBox="1"/>
          <p:nvPr/>
        </p:nvSpPr>
        <p:spPr>
          <a:xfrm>
            <a:off x="952500" y="37973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560831">
              <a:defRPr b="0" sz="7679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H5如何跳转到Native页面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UR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URL</a:t>
            </a:r>
          </a:p>
        </p:txBody>
      </p:sp>
      <p:sp>
        <p:nvSpPr>
          <p:cNvPr id="140" name="URL(Uniform Resource Locator) 统一资源定位符。"/>
          <p:cNvSpPr txBox="1"/>
          <p:nvPr>
            <p:ph type="body" sz="quarter" idx="1"/>
          </p:nvPr>
        </p:nvSpPr>
        <p:spPr>
          <a:xfrm>
            <a:off x="952500" y="4541115"/>
            <a:ext cx="11099800" cy="1014173"/>
          </a:xfrm>
          <a:prstGeom prst="rect">
            <a:avLst/>
          </a:prstGeom>
        </p:spPr>
        <p:txBody>
          <a:bodyPr/>
          <a:lstStyle/>
          <a:p>
            <a:pPr/>
            <a:r>
              <a:t>URL(Uniform Resource Locator) </a:t>
            </a:r>
            <a:r>
              <a:t>统一资源定位符。</a:t>
            </a:r>
          </a:p>
        </p:txBody>
      </p:sp>
      <p:sp>
        <p:nvSpPr>
          <p:cNvPr id="141" name="http://zhangxian:123@gitlab.husor.com:80/fed/index.html?id=1#mine"/>
          <p:cNvSpPr txBox="1"/>
          <p:nvPr/>
        </p:nvSpPr>
        <p:spPr>
          <a:xfrm>
            <a:off x="952500" y="7163346"/>
            <a:ext cx="11099800" cy="1014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422275" indent="-422275" algn="l" defTabSz="554990">
              <a:spcBef>
                <a:spcPts val="3900"/>
              </a:spcBef>
              <a:buSzPct val="145000"/>
              <a:buChar char="•"/>
              <a:defRPr b="0" sz="3040"/>
            </a:lvl1pPr>
          </a:lstStyle>
          <a:p>
            <a:pPr/>
            <a:r>
              <a:t>http://zhangxian:123@gitlab.husor.com:80/fed/index.html?id=1#mine</a:t>
            </a:r>
          </a:p>
        </p:txBody>
      </p:sp>
      <p:sp>
        <p:nvSpPr>
          <p:cNvPr id="142" name="协议://用户名:密码@域名:端口号/目录/文件名.文件后缀?参数=值#标志"/>
          <p:cNvSpPr txBox="1"/>
          <p:nvPr/>
        </p:nvSpPr>
        <p:spPr>
          <a:xfrm>
            <a:off x="952500" y="5852231"/>
            <a:ext cx="11099800" cy="1014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373379" indent="-373379" algn="l" defTabSz="490727">
              <a:spcBef>
                <a:spcPts val="3500"/>
              </a:spcBef>
              <a:buSzPct val="145000"/>
              <a:buChar char="•"/>
              <a:defRPr b="0" sz="2688"/>
            </a:lvl1pPr>
          </a:lstStyle>
          <a:p>
            <a:pPr/>
            <a:r>
              <a:t>协议://用户名:密码@域名:端口号/目录/文件名.文件后缀?参数=值#标志</a:t>
            </a:r>
          </a:p>
        </p:txBody>
      </p:sp>
      <p:pic>
        <p:nvPicPr>
          <p:cNvPr id="14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296" y="2514239"/>
            <a:ext cx="10794397" cy="19254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3"/>
      <p:bldP build="whole" bldLvl="1" animBg="1" rev="0" advAuto="0" spid="142" grpId="2"/>
      <p:bldP build="whole" bldLvl="1" animBg="1" rev="0" advAuto="0" spid="14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RL Sche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URL Scheme</a:t>
            </a:r>
          </a:p>
        </p:txBody>
      </p:sp>
      <p:sp>
        <p:nvSpPr>
          <p:cNvPr id="146" name="协议://用户名:密码@域名:端口号/目录/文件名.文件后缀?参数=值#标志"/>
          <p:cNvSpPr txBox="1"/>
          <p:nvPr>
            <p:ph type="body" sz="quarter" idx="1"/>
          </p:nvPr>
        </p:nvSpPr>
        <p:spPr>
          <a:xfrm>
            <a:off x="952500" y="2504594"/>
            <a:ext cx="5334000" cy="2432243"/>
          </a:xfrm>
          <a:prstGeom prst="rect">
            <a:avLst/>
          </a:prstGeom>
        </p:spPr>
        <p:txBody>
          <a:bodyPr/>
          <a:lstStyle>
            <a:lvl1pPr marL="444500" indent="-444500">
              <a:spcBef>
                <a:spcPts val="4200"/>
              </a:spcBef>
              <a:defRPr sz="3200"/>
            </a:lvl1pPr>
          </a:lstStyle>
          <a:p>
            <a:pPr/>
            <a:r>
              <a:t>协议://用户名:密码@域名:端口号/目录/文件名.文件后缀?参数=值#标志</a:t>
            </a:r>
          </a:p>
        </p:txBody>
      </p:sp>
      <p:pic>
        <p:nvPicPr>
          <p:cNvPr id="1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86745" y="2708401"/>
            <a:ext cx="3397110" cy="6063998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贝贝, 商详页,  iid119023"/>
          <p:cNvSpPr txBox="1"/>
          <p:nvPr/>
        </p:nvSpPr>
        <p:spPr>
          <a:xfrm>
            <a:off x="952500" y="5028430"/>
            <a:ext cx="5334000" cy="936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444500" indent="-444500" algn="l">
              <a:spcBef>
                <a:spcPts val="4200"/>
              </a:spcBef>
              <a:buSzPct val="145000"/>
              <a:buChar char="•"/>
              <a:defRPr b="0" sz="3200"/>
            </a:lvl1pPr>
          </a:lstStyle>
          <a:p>
            <a:pPr/>
            <a:r>
              <a:t>贝贝, 商详页,  iid119023</a:t>
            </a:r>
          </a:p>
        </p:txBody>
      </p:sp>
      <p:sp>
        <p:nvSpPr>
          <p:cNvPr id="149" name="beibei://用户名:密码@域名:端口号/目录/文件名.文件后缀?参数=值#标志"/>
          <p:cNvSpPr txBox="1"/>
          <p:nvPr/>
        </p:nvSpPr>
        <p:spPr>
          <a:xfrm>
            <a:off x="952500" y="5956684"/>
            <a:ext cx="5334000" cy="2432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444500" indent="-444500" algn="l">
              <a:spcBef>
                <a:spcPts val="4200"/>
              </a:spcBef>
              <a:buSzPct val="145000"/>
              <a:buChar char="•"/>
              <a:defRPr b="0" sz="3200"/>
            </a:lvl1pPr>
          </a:lstStyle>
          <a:p>
            <a:pPr/>
            <a:r>
              <a:t>beibei://用户名:密码@域名:端口号/目录/文件名.文件后缀?参数=值#标志</a:t>
            </a:r>
          </a:p>
        </p:txBody>
      </p:sp>
      <p:sp>
        <p:nvSpPr>
          <p:cNvPr id="150" name="beibei://bb/base/product?参数=值#标志"/>
          <p:cNvSpPr txBox="1"/>
          <p:nvPr/>
        </p:nvSpPr>
        <p:spPr>
          <a:xfrm>
            <a:off x="952500" y="5661121"/>
            <a:ext cx="5334000" cy="2432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444500" indent="-444500" algn="l">
              <a:spcBef>
                <a:spcPts val="4200"/>
              </a:spcBef>
              <a:buSzPct val="145000"/>
              <a:buChar char="•"/>
              <a:defRPr b="0" sz="3200"/>
            </a:lvl1pPr>
          </a:lstStyle>
          <a:p>
            <a:pPr/>
            <a:r>
              <a:t>beibei://bb/base/product?参数=值#标志</a:t>
            </a:r>
          </a:p>
        </p:txBody>
      </p:sp>
      <p:sp>
        <p:nvSpPr>
          <p:cNvPr id="151" name="beibei://bb/base/product?iid=119023"/>
          <p:cNvSpPr txBox="1"/>
          <p:nvPr/>
        </p:nvSpPr>
        <p:spPr>
          <a:xfrm>
            <a:off x="952500" y="5661121"/>
            <a:ext cx="5334000" cy="2432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444500" indent="-444500" algn="l">
              <a:spcBef>
                <a:spcPts val="4200"/>
              </a:spcBef>
              <a:buSzPct val="145000"/>
              <a:buChar char="•"/>
              <a:defRPr b="0" sz="3200"/>
            </a:lvl1pPr>
          </a:lstStyle>
          <a:p>
            <a:pPr/>
            <a:r>
              <a:t>beibei://bb/base/product?iid=119023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" grpId="1"/>
      <p:bldP build="whole" bldLvl="1" animBg="1" rev="0" advAuto="0" spid="149" grpId="2"/>
      <p:bldP build="whole" bldLvl="1" animBg="1" rev="0" advAuto="0" spid="150" grpId="4"/>
      <p:bldP build="whole" bldLvl="1" animBg="1" rev="0" advAuto="0" spid="151" grpId="5"/>
      <p:bldP build="whole" bldLvl="1" animBg="1" rev="0" advAuto="0" spid="150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URL Scheme"/>
          <p:cNvSpPr txBox="1"/>
          <p:nvPr>
            <p:ph type="title"/>
          </p:nvPr>
        </p:nvSpPr>
        <p:spPr>
          <a:xfrm>
            <a:off x="952500" y="1140690"/>
            <a:ext cx="11099800" cy="1400513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URL Scheme</a:t>
            </a:r>
          </a:p>
        </p:txBody>
      </p:sp>
      <p:sp>
        <p:nvSpPr>
          <p:cNvPr id="154" name="beibei://target?参数=值"/>
          <p:cNvSpPr txBox="1"/>
          <p:nvPr/>
        </p:nvSpPr>
        <p:spPr>
          <a:xfrm>
            <a:off x="952500" y="37973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473201">
              <a:defRPr b="0" sz="8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beibei://target?参数=值</a:t>
            </a:r>
          </a:p>
        </p:txBody>
      </p:sp>
      <p:sp>
        <p:nvSpPr>
          <p:cNvPr id="155" name="http://apollo.husor.com/admin/target/"/>
          <p:cNvSpPr txBox="1"/>
          <p:nvPr/>
        </p:nvSpPr>
        <p:spPr>
          <a:xfrm>
            <a:off x="727710" y="6890108"/>
            <a:ext cx="115493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http://apollo.husor.com/admin/target/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5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