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zb.beibei.com" TargetMode="External"/><Relationship Id="rId3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n.vuejs.org/" TargetMode="External"/><Relationship Id="rId3" Type="http://schemas.openxmlformats.org/officeDocument/2006/relationships/hyperlink" Target="https://ssr.vuejs.org/" TargetMode="External"/><Relationship Id="rId4" Type="http://schemas.openxmlformats.org/officeDocument/2006/relationships/hyperlink" Target="https://router.vuejs.org/" TargetMode="External"/><Relationship Id="rId5" Type="http://schemas.openxmlformats.org/officeDocument/2006/relationships/hyperlink" Target="https://vuex.vuejs.org/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赚宝技术专项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赚宝技术专项</a:t>
            </a:r>
          </a:p>
        </p:txBody>
      </p:sp>
      <p:sp>
        <p:nvSpPr>
          <p:cNvPr id="120" name="竺路鸣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竺路鸣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导航守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导航守卫</a:t>
            </a:r>
          </a:p>
        </p:txBody>
      </p:sp>
      <p:sp>
        <p:nvSpPr>
          <p:cNvPr id="155" name="导航被触发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导航被触发。</a:t>
            </a:r>
          </a:p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在失活的组件里调用beforeRouteLeave守卫。</a:t>
            </a:r>
          </a:p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调用全局的 beforeEach 守卫。</a:t>
            </a:r>
          </a:p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在重用的组件里调用 beforeRouteUpdate 守卫 (2.2+)。</a:t>
            </a:r>
          </a:p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在路由配置里调用 beforeEnter。</a:t>
            </a:r>
          </a:p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解析异步路由组件。</a:t>
            </a:r>
          </a:p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在被激活的组件里调用 beforeRouteEnter。</a:t>
            </a:r>
          </a:p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调用全局的 beforeResolve 守卫 (2.5+)。</a:t>
            </a:r>
          </a:p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导航被确认。</a:t>
            </a:r>
          </a:p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调用全局的 afterEach 钩子。</a:t>
            </a:r>
          </a:p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 触发 DOM 更新。</a:t>
            </a:r>
          </a:p>
          <a:p>
            <a:pPr marL="329184" indent="-329184" algn="ctr" defTabSz="329184">
              <a:lnSpc>
                <a:spcPts val="3800"/>
              </a:lnSpc>
              <a:spcBef>
                <a:spcPts val="0"/>
              </a:spcBef>
              <a:buSzTx/>
              <a:buNone/>
              <a:tabLst>
                <a:tab pos="88900" algn="l"/>
                <a:tab pos="317500" algn="l"/>
              </a:tabLst>
              <a:defRPr sz="1728">
                <a:solidFill>
                  <a:srgbClr val="333333"/>
                </a:solidFill>
              </a:defRPr>
            </a:pPr>
            <a:r>
              <a:t>用创建好的实例调用 beforeRouteEnter 守卫中传给 next 的回调函数。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每个守卫方法接收三个参数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93192">
              <a:lnSpc>
                <a:spcPts val="3600"/>
              </a:lnSpc>
              <a:spcBef>
                <a:spcPts val="1500"/>
              </a:spcBef>
              <a:buSzTx/>
              <a:buNone/>
              <a:defRPr sz="1290">
                <a:solidFill>
                  <a:srgbClr val="333333"/>
                </a:solidFill>
              </a:defRPr>
            </a:pPr>
            <a:r>
              <a:t>每个守卫方法接收三个参数：</a:t>
            </a:r>
          </a:p>
          <a:p>
            <a:pPr marL="393192" indent="-393192" defTabSz="393192">
              <a:lnSpc>
                <a:spcPts val="3600"/>
              </a:lnSpc>
              <a:spcBef>
                <a:spcPts val="1500"/>
              </a:spcBef>
              <a:buSzTx/>
              <a:buNone/>
              <a:tabLst>
                <a:tab pos="114300" algn="l"/>
                <a:tab pos="381000" algn="l"/>
              </a:tabLst>
              <a:defRPr sz="1096">
                <a:solidFill>
                  <a:srgbClr val="2C3E5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•	</a:t>
            </a:r>
            <a:r>
              <a:t>to: Route</a:t>
            </a:r>
            <a:r>
              <a:rPr sz="129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即将要进入的目标路由对象</a:t>
            </a:r>
            <a:br>
              <a:rPr sz="129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29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93192" indent="-393192" defTabSz="393192">
              <a:lnSpc>
                <a:spcPts val="3600"/>
              </a:lnSpc>
              <a:spcBef>
                <a:spcPts val="1500"/>
              </a:spcBef>
              <a:buSzTx/>
              <a:buNone/>
              <a:tabLst>
                <a:tab pos="114300" algn="l"/>
                <a:tab pos="381000" algn="l"/>
              </a:tabLst>
              <a:defRPr sz="1290">
                <a:solidFill>
                  <a:srgbClr val="333333"/>
                </a:solidFill>
              </a:defRPr>
            </a:pPr>
            <a:r>
              <a:rPr sz="1096">
                <a:solidFill>
                  <a:srgbClr val="2C3E50"/>
                </a:solidFill>
                <a:latin typeface="Monaco"/>
                <a:ea typeface="Monaco"/>
                <a:cs typeface="Monaco"/>
                <a:sym typeface="Monaco"/>
              </a:rPr>
              <a:t>	•	</a:t>
            </a:r>
            <a:r>
              <a:rPr sz="1096">
                <a:solidFill>
                  <a:srgbClr val="2C3E50"/>
                </a:solidFill>
                <a:latin typeface="Monaco"/>
                <a:ea typeface="Monaco"/>
                <a:cs typeface="Monaco"/>
                <a:sym typeface="Monaco"/>
              </a:rPr>
              <a:t>from: Route</a:t>
            </a:r>
            <a:r>
              <a:t>: 当前导航正要离开的路由</a:t>
            </a:r>
            <a:br/>
          </a:p>
          <a:p>
            <a:pPr marL="393192" indent="-393192" defTabSz="393192">
              <a:lnSpc>
                <a:spcPts val="3600"/>
              </a:lnSpc>
              <a:spcBef>
                <a:spcPts val="1500"/>
              </a:spcBef>
              <a:buSzTx/>
              <a:buNone/>
              <a:tabLst>
                <a:tab pos="114300" algn="l"/>
                <a:tab pos="381000" algn="l"/>
              </a:tabLst>
              <a:defRPr sz="1096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C3E50"/>
                </a:solidFill>
              </a:rPr>
              <a:t>	•	</a:t>
            </a:r>
            <a:r>
              <a:rPr>
                <a:solidFill>
                  <a:srgbClr val="2C3E50"/>
                </a:solidFill>
              </a:rPr>
              <a:t>next: Function</a:t>
            </a:r>
            <a:r>
              <a:rPr sz="1290">
                <a:latin typeface="Helvetica Neue"/>
                <a:ea typeface="Helvetica Neue"/>
                <a:cs typeface="Helvetica Neue"/>
                <a:sym typeface="Helvetica Neue"/>
              </a:rPr>
              <a:t>: 一定要调用该方法来 </a:t>
            </a:r>
            <a:r>
              <a:rPr b="1" sz="1290">
                <a:solidFill>
                  <a:srgbClr val="2C3E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resolve</a:t>
            </a:r>
            <a:r>
              <a:rPr sz="1290">
                <a:latin typeface="Helvetica Neue"/>
                <a:ea typeface="Helvetica Neue"/>
                <a:cs typeface="Helvetica Neue"/>
                <a:sym typeface="Helvetica Neue"/>
              </a:rPr>
              <a:t> 这个钩子。执行效果依赖 </a:t>
            </a:r>
            <a:r>
              <a:t>next</a:t>
            </a:r>
            <a:r>
              <a:rPr sz="1290">
                <a:latin typeface="Helvetica Neue"/>
                <a:ea typeface="Helvetica Neue"/>
                <a:cs typeface="Helvetica Neue"/>
                <a:sym typeface="Helvetica Neue"/>
              </a:rPr>
              <a:t> 方法的调用参数。</a:t>
            </a:r>
            <a:endParaRPr sz="129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86384" indent="-786384" defTabSz="393192">
              <a:lnSpc>
                <a:spcPts val="3600"/>
              </a:lnSpc>
              <a:spcBef>
                <a:spcPts val="1500"/>
              </a:spcBef>
              <a:buSzTx/>
              <a:buNone/>
              <a:tabLst>
                <a:tab pos="508000" algn="l"/>
                <a:tab pos="774700" algn="l"/>
              </a:tabLst>
              <a:defRPr sz="1290">
                <a:solidFill>
                  <a:srgbClr val="333333"/>
                </a:solidFill>
              </a:defRPr>
            </a:pPr>
            <a:r>
              <a:rPr sz="1096">
                <a:solidFill>
                  <a:srgbClr val="2C3E50"/>
                </a:solidFill>
                <a:latin typeface="Monaco"/>
                <a:ea typeface="Monaco"/>
                <a:cs typeface="Monaco"/>
                <a:sym typeface="Monaco"/>
              </a:rPr>
              <a:t>	◦	</a:t>
            </a:r>
            <a:r>
              <a:rPr sz="1096">
                <a:solidFill>
                  <a:srgbClr val="2C3E50"/>
                </a:solidFill>
                <a:latin typeface="Monaco"/>
                <a:ea typeface="Monaco"/>
                <a:cs typeface="Monaco"/>
                <a:sym typeface="Monaco"/>
              </a:rPr>
              <a:t>next()</a:t>
            </a:r>
            <a:r>
              <a:t>: 进行管道中的下一个钩子。如果全部钩子执行完了，则导航的状态就是 </a:t>
            </a:r>
            <a:r>
              <a:rPr b="1">
                <a:solidFill>
                  <a:srgbClr val="2C3E50"/>
                </a:solidFill>
              </a:rPr>
              <a:t>confirmed</a:t>
            </a:r>
            <a:r>
              <a:t> （确认的）。</a:t>
            </a:r>
            <a:br/>
          </a:p>
          <a:p>
            <a:pPr marL="786384" indent="-786384" defTabSz="393192">
              <a:lnSpc>
                <a:spcPts val="3600"/>
              </a:lnSpc>
              <a:spcBef>
                <a:spcPts val="1500"/>
              </a:spcBef>
              <a:buSzTx/>
              <a:buNone/>
              <a:tabLst>
                <a:tab pos="508000" algn="l"/>
                <a:tab pos="774700" algn="l"/>
              </a:tabLst>
              <a:defRPr sz="1290">
                <a:solidFill>
                  <a:srgbClr val="333333"/>
                </a:solidFill>
              </a:defRPr>
            </a:pPr>
            <a:r>
              <a:rPr sz="1096">
                <a:solidFill>
                  <a:srgbClr val="2C3E50"/>
                </a:solidFill>
                <a:latin typeface="Monaco"/>
                <a:ea typeface="Monaco"/>
                <a:cs typeface="Monaco"/>
                <a:sym typeface="Monaco"/>
              </a:rPr>
              <a:t>	◦	</a:t>
            </a:r>
            <a:r>
              <a:rPr sz="1096">
                <a:solidFill>
                  <a:srgbClr val="2C3E50"/>
                </a:solidFill>
                <a:latin typeface="Monaco"/>
                <a:ea typeface="Monaco"/>
                <a:cs typeface="Monaco"/>
                <a:sym typeface="Monaco"/>
              </a:rPr>
              <a:t>next(false)</a:t>
            </a:r>
            <a:r>
              <a:t>: 中断当前的导航。如果浏览器的 URL 改变了（可能是用户手动或者浏览器后退按钮），那么 URL 地址会重置到 </a:t>
            </a:r>
            <a:r>
              <a:rPr sz="1096"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t> 路由对应的地址。</a:t>
            </a:r>
            <a:br/>
          </a:p>
          <a:p>
            <a:pPr marL="786384" indent="-786384" defTabSz="393192">
              <a:lnSpc>
                <a:spcPts val="3600"/>
              </a:lnSpc>
              <a:spcBef>
                <a:spcPts val="1500"/>
              </a:spcBef>
              <a:buSzTx/>
              <a:buNone/>
              <a:tabLst>
                <a:tab pos="508000" algn="l"/>
                <a:tab pos="774700" algn="l"/>
              </a:tabLst>
              <a:defRPr sz="1290">
                <a:solidFill>
                  <a:srgbClr val="2C3E50"/>
                </a:solidFill>
              </a:defRPr>
            </a:pPr>
            <a:r>
              <a:rPr sz="1096">
                <a:latin typeface="Monaco"/>
                <a:ea typeface="Monaco"/>
                <a:cs typeface="Monaco"/>
                <a:sym typeface="Monaco"/>
              </a:rPr>
              <a:t>	◦	</a:t>
            </a:r>
            <a:r>
              <a:rPr sz="1096">
                <a:latin typeface="Monaco"/>
                <a:ea typeface="Monaco"/>
                <a:cs typeface="Monaco"/>
                <a:sym typeface="Monaco"/>
              </a:rPr>
              <a:t>next('/')</a:t>
            </a:r>
            <a:r>
              <a:rPr b="1"/>
              <a:t> 或者 </a:t>
            </a:r>
            <a:r>
              <a:rPr sz="1096">
                <a:latin typeface="Monaco"/>
                <a:ea typeface="Monaco"/>
                <a:cs typeface="Monaco"/>
                <a:sym typeface="Monaco"/>
              </a:rPr>
              <a:t>next({ path: '/' })</a:t>
            </a:r>
            <a:r>
              <a:rPr>
                <a:solidFill>
                  <a:srgbClr val="333333"/>
                </a:solidFill>
              </a:rPr>
              <a:t>: 跳转到一个不同的地址。当前的导航被中断，然后进行一个新的导航。</a:t>
            </a:r>
            <a:br>
              <a:rPr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  <a:p>
            <a:pPr marL="786384" indent="-786384" defTabSz="393192">
              <a:lnSpc>
                <a:spcPts val="3600"/>
              </a:lnSpc>
              <a:spcBef>
                <a:spcPts val="1500"/>
              </a:spcBef>
              <a:buSzTx/>
              <a:buNone/>
              <a:tabLst>
                <a:tab pos="508000" algn="l"/>
                <a:tab pos="774700" algn="l"/>
              </a:tabLst>
              <a:defRPr sz="1290">
                <a:solidFill>
                  <a:srgbClr val="333333"/>
                </a:solidFill>
              </a:defRPr>
            </a:pPr>
            <a:r>
              <a:rPr sz="1096">
                <a:solidFill>
                  <a:srgbClr val="2C3E50"/>
                </a:solidFill>
                <a:latin typeface="Monaco"/>
                <a:ea typeface="Monaco"/>
                <a:cs typeface="Monaco"/>
                <a:sym typeface="Monaco"/>
              </a:rPr>
              <a:t>	◦	</a:t>
            </a:r>
            <a:r>
              <a:rPr sz="1096">
                <a:solidFill>
                  <a:srgbClr val="2C3E50"/>
                </a:solidFill>
                <a:latin typeface="Monaco"/>
                <a:ea typeface="Monaco"/>
                <a:cs typeface="Monaco"/>
                <a:sym typeface="Monaco"/>
              </a:rPr>
              <a:t>next(error)</a:t>
            </a:r>
            <a:r>
              <a:t>: (2.4.0+) 如果传入 </a:t>
            </a:r>
            <a:r>
              <a:rPr sz="1096">
                <a:latin typeface="Monaco"/>
                <a:ea typeface="Monaco"/>
                <a:cs typeface="Monaco"/>
                <a:sym typeface="Monaco"/>
              </a:rPr>
              <a:t>next</a:t>
            </a:r>
            <a:r>
              <a:t> 的参数是一个 </a:t>
            </a:r>
            <a:r>
              <a:rPr sz="1096">
                <a:latin typeface="Monaco"/>
                <a:ea typeface="Monaco"/>
                <a:cs typeface="Monaco"/>
                <a:sym typeface="Monaco"/>
              </a:rPr>
              <a:t>Error</a:t>
            </a:r>
            <a:r>
              <a:t> 实例，则导航会被终止且该错误会被传递给 </a:t>
            </a:r>
            <a:r>
              <a:rPr sz="1096">
                <a:latin typeface="Monaco"/>
                <a:ea typeface="Monaco"/>
                <a:cs typeface="Monaco"/>
                <a:sym typeface="Monaco"/>
              </a:rPr>
              <a:t>router.onError()</a:t>
            </a:r>
            <a:r>
              <a:t> 注册过的回调。</a:t>
            </a:r>
            <a:br/>
          </a:p>
          <a:p>
            <a:pPr marL="0" indent="0" defTabSz="393192">
              <a:lnSpc>
                <a:spcPts val="3600"/>
              </a:lnSpc>
              <a:spcBef>
                <a:spcPts val="1500"/>
              </a:spcBef>
              <a:buSzTx/>
              <a:buNone/>
              <a:defRPr b="1" sz="1290">
                <a:solidFill>
                  <a:srgbClr val="2C3E50"/>
                </a:solidFill>
              </a:defRPr>
            </a:pPr>
            <a:r>
              <a:t>确保要调用 </a:t>
            </a:r>
            <a:r>
              <a:rPr b="0" sz="1096">
                <a:latin typeface="Monaco"/>
                <a:ea typeface="Monaco"/>
                <a:cs typeface="Monaco"/>
                <a:sym typeface="Monaco"/>
              </a:rPr>
              <a:t>next</a:t>
            </a:r>
            <a:r>
              <a:t> 方法，否则钩子就不会被 resolved。</a:t>
            </a:r>
          </a:p>
          <a:p>
            <a:pPr marL="0" indent="0" defTabSz="393192">
              <a:lnSpc>
                <a:spcPts val="3600"/>
              </a:lnSpc>
              <a:spcBef>
                <a:spcPts val="1500"/>
              </a:spcBef>
              <a:buSzTx/>
              <a:buNone/>
              <a:defRPr sz="1290">
                <a:solidFill>
                  <a:srgbClr val="333333"/>
                </a:solidFill>
              </a:defRPr>
            </a:pPr>
            <a:r>
              <a:t>注意事项：</a:t>
            </a:r>
          </a:p>
          <a:p>
            <a:pPr marL="179189" indent="-179189" defTabSz="393192">
              <a:lnSpc>
                <a:spcPts val="3600"/>
              </a:lnSpc>
              <a:spcBef>
                <a:spcPts val="1500"/>
              </a:spcBef>
              <a:defRPr sz="1290">
                <a:solidFill>
                  <a:srgbClr val="333333"/>
                </a:solidFill>
              </a:defRPr>
            </a:pPr>
            <a:r>
              <a:t>afterEach 没有next参数</a:t>
            </a:r>
          </a:p>
          <a:p>
            <a:pPr marL="179189" indent="-179189" defTabSz="393192">
              <a:lnSpc>
                <a:spcPts val="3600"/>
              </a:lnSpc>
              <a:spcBef>
                <a:spcPts val="1500"/>
              </a:spcBef>
              <a:defRPr sz="1290">
                <a:solidFill>
                  <a:srgbClr val="333333"/>
                </a:solidFill>
              </a:defRPr>
            </a:pPr>
            <a:r>
              <a:t>beforeRouteEnter 不能访问this，支持在next中传入回调函数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嵌套路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嵌套路由</a:t>
            </a:r>
          </a:p>
        </p:txBody>
      </p:sp>
      <p:sp>
        <p:nvSpPr>
          <p:cNvPr id="160" name="路由切换后共有的component不会重新渲染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3953" indent="-513953" algn="l">
              <a:buSzPct val="145000"/>
              <a:buChar char="•"/>
            </a:pPr>
            <a:r>
              <a:t>路由切换后共有的component不会重新渲染</a:t>
            </a:r>
          </a:p>
          <a:p>
            <a:pPr marL="513953" indent="-513953" algn="l">
              <a:buSzPct val="145000"/>
              <a:buChar char="•"/>
            </a:pPr>
            <a:r>
              <a:t>path可以任意定义，但推荐按层级来</a:t>
            </a:r>
          </a:p>
          <a:p>
            <a:pPr marL="513953" indent="-513953" algn="l">
              <a:buSzPct val="145000"/>
              <a:buChar char="•"/>
            </a:pPr>
            <a:r>
              <a:t>子路由的path可以为空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4850" y="867910"/>
            <a:ext cx="5021727" cy="8246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Vu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Vuex</a:t>
            </a:r>
          </a:p>
        </p:txBody>
      </p:sp>
      <p:sp>
        <p:nvSpPr>
          <p:cNvPr id="164" name="物尽其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物尽其用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物尽其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物尽其用</a:t>
            </a:r>
          </a:p>
        </p:txBody>
      </p:sp>
      <p:sp>
        <p:nvSpPr>
          <p:cNvPr id="167" name="State 类比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类比data</a:t>
            </a:r>
          </a:p>
          <a:p>
            <a:pPr/>
            <a:r>
              <a:t>Getter 类比computed</a:t>
            </a:r>
          </a:p>
          <a:p>
            <a:pPr/>
            <a:r>
              <a:t>Mutation 唯一修改state的途径</a:t>
            </a:r>
          </a:p>
          <a:p>
            <a:pPr/>
            <a:r>
              <a:t>Action 组合mutation，并且支持异步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Vue SS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SSR</a:t>
            </a:r>
          </a:p>
        </p:txBody>
      </p:sp>
      <p:sp>
        <p:nvSpPr>
          <p:cNvPr id="170" name="服务端渲染初始的页面快照并直出，类似jsp和php"/>
          <p:cNvSpPr txBox="1"/>
          <p:nvPr>
            <p:ph type="body" sz="quarter" idx="1"/>
          </p:nvPr>
        </p:nvSpPr>
        <p:spPr>
          <a:xfrm>
            <a:off x="952500" y="2286000"/>
            <a:ext cx="11099800" cy="1645839"/>
          </a:xfrm>
          <a:prstGeom prst="rect">
            <a:avLst/>
          </a:prstGeom>
        </p:spPr>
        <p:txBody>
          <a:bodyPr/>
          <a:lstStyle/>
          <a:p>
            <a:pPr marL="0" indent="0" algn="ctr" defTabSz="457200">
              <a:spcBef>
                <a:spcPts val="0"/>
              </a:spcBef>
              <a:buSzTx/>
              <a:buNone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服务端渲染初始的页面</a:t>
            </a:r>
            <a:r>
              <a:rPr b="1" sz="4800"/>
              <a:t>快照</a:t>
            </a:r>
            <a:r>
              <a:t>并直出，类似jsp和php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334" y="4978309"/>
            <a:ext cx="6045201" cy="264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4464" y="4616359"/>
            <a:ext cx="5080001" cy="336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优点：首屏加载时间和体验提升…"/>
          <p:cNvSpPr txBox="1"/>
          <p:nvPr>
            <p:ph type="body" idx="1"/>
          </p:nvPr>
        </p:nvSpPr>
        <p:spPr>
          <a:xfrm>
            <a:off x="2311400" y="2527300"/>
            <a:ext cx="11099800" cy="72136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优点：首屏加载时间和体验提升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缺点：更复杂的后端环境</a:t>
            </a:r>
          </a:p>
          <a:p>
            <a:pPr lvl="3" marL="0" indent="685800">
              <a:buSzTx/>
              <a:buNone/>
            </a:pPr>
            <a:r>
              <a:t>     更高的后端负载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示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示例</a:t>
            </a:r>
          </a:p>
        </p:txBody>
      </p:sp>
      <p:sp>
        <p:nvSpPr>
          <p:cNvPr id="177" name="vue官方提供vue-server-render组件来实现功能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vue官方提供vue-server-render组件来实现功能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2700" y="584200"/>
            <a:ext cx="6299200" cy="759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同构的代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同构的代码</a:t>
            </a:r>
          </a:p>
        </p:txBody>
      </p:sp>
      <p:sp>
        <p:nvSpPr>
          <p:cNvPr id="181" name="服务端中数据是非响应式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服务端中数据是非响应式的</a:t>
            </a:r>
          </a:p>
          <a:p>
            <a:pPr/>
            <a:r>
              <a:t>服务端只执行created 和 beforeCreate 生命周期函数</a:t>
            </a:r>
          </a:p>
          <a:p>
            <a:pPr/>
            <a:r>
              <a:t>注意特定平台API的使用，组件库优先选择支持多平台的。如 axios</a:t>
            </a:r>
          </a:p>
          <a:p>
            <a:pPr/>
            <a:r>
              <a:t>自定义指定，需要做兼容。常规做法是服务端不渲染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其他注意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其他注意点</a:t>
            </a:r>
          </a:p>
        </p:txBody>
      </p:sp>
      <p:sp>
        <p:nvSpPr>
          <p:cNvPr id="184" name="注意单例的使用，使用不当会引起交叉污染，推荐用工厂方法模式来创建实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注意单例的使用，使用不当会引起交叉污染，推荐用工厂方法模式来创建实例</a:t>
            </a:r>
          </a:p>
          <a:p>
            <a:pPr/>
            <a:r>
              <a:t>避免过多实例，为了性能也要合理重用实例，推荐用装饰者模式来包装实例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V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Vue</a:t>
            </a:r>
          </a:p>
          <a:p>
            <a:pPr marL="0" indent="0" algn="ctr">
              <a:buSzTx/>
              <a:buNone/>
            </a:pPr>
            <a:r>
              <a:t>Vue Router</a:t>
            </a:r>
          </a:p>
          <a:p>
            <a:pPr marL="0" indent="0" algn="ctr">
              <a:buSzTx/>
              <a:buNone/>
            </a:pPr>
            <a:r>
              <a:t>Vuex</a:t>
            </a:r>
          </a:p>
          <a:p>
            <a:pPr marL="0" indent="0" algn="ctr">
              <a:buSzTx/>
              <a:buNone/>
            </a:pPr>
            <a:r>
              <a:t>Vue SSR</a:t>
            </a:r>
          </a:p>
        </p:txBody>
      </p:sp>
      <p:sp>
        <p:nvSpPr>
          <p:cNvPr id="123" name="体验：https://zb.beibei.com"/>
          <p:cNvSpPr txBox="1"/>
          <p:nvPr/>
        </p:nvSpPr>
        <p:spPr>
          <a:xfrm>
            <a:off x="4444542" y="8017757"/>
            <a:ext cx="41157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体验：</a:t>
            </a:r>
            <a:r>
              <a:rPr u="sng">
                <a:hlinkClick r:id="rId2" invalidUrl="" action="" tgtFrame="" tooltip="" history="1" highlightClick="0" endSnd="0"/>
              </a:rPr>
              <a:t>https://zb.beibei.com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14157" y="5557196"/>
            <a:ext cx="3352801" cy="304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代码构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代码构建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859" y="2998609"/>
            <a:ext cx="12315082" cy="5483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325" y="3111500"/>
            <a:ext cx="3594100" cy="359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9600" y="3111500"/>
            <a:ext cx="4254500" cy="212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58275" y="3048000"/>
            <a:ext cx="3505200" cy="2247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app.js"/>
          <p:cNvSpPr txBox="1"/>
          <p:nvPr/>
        </p:nvSpPr>
        <p:spPr>
          <a:xfrm>
            <a:off x="594766" y="2233270"/>
            <a:ext cx="9948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app.js</a:t>
            </a:r>
          </a:p>
        </p:txBody>
      </p:sp>
      <p:sp>
        <p:nvSpPr>
          <p:cNvPr id="193" name="entry-client.js"/>
          <p:cNvSpPr txBox="1"/>
          <p:nvPr/>
        </p:nvSpPr>
        <p:spPr>
          <a:xfrm>
            <a:off x="4395063" y="2233270"/>
            <a:ext cx="21064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entry-client.js</a:t>
            </a:r>
          </a:p>
        </p:txBody>
      </p:sp>
      <p:sp>
        <p:nvSpPr>
          <p:cNvPr id="194" name="entry-server.js"/>
          <p:cNvSpPr txBox="1"/>
          <p:nvPr/>
        </p:nvSpPr>
        <p:spPr>
          <a:xfrm>
            <a:off x="9076486" y="2233270"/>
            <a:ext cx="21924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entry-server.js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路由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路由处理</a:t>
            </a:r>
          </a:p>
        </p:txBody>
      </p:sp>
      <p:sp>
        <p:nvSpPr>
          <p:cNvPr id="197" name="为了达到前后端路由同步，服务端路由计算实际上委托给了Vue Route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为了达到前后端路由同步，服务端路由计算实际上委托给了Vue Router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1900" y="2540000"/>
            <a:ext cx="6426200" cy="657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数据获取和同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数据获取和同步</a:t>
            </a:r>
          </a:p>
        </p:txBody>
      </p:sp>
      <p:sp>
        <p:nvSpPr>
          <p:cNvPr id="201" name="数据是异步获取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数据是异步获取的</a:t>
            </a:r>
          </a:p>
          <a:p>
            <a:pPr/>
            <a:r>
              <a:t>服务端使用的数据要同步给客户端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250" y="590550"/>
            <a:ext cx="4686300" cy="834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66100" y="717550"/>
            <a:ext cx="4419600" cy="641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页面数据和路由信息同步到Vuex中"/>
          <p:cNvSpPr txBox="1"/>
          <p:nvPr/>
        </p:nvSpPr>
        <p:spPr>
          <a:xfrm>
            <a:off x="481359" y="3456331"/>
            <a:ext cx="2325341" cy="136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页面数据和路由信息同步到Vuex中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748" y="3744291"/>
            <a:ext cx="5943601" cy="567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3481" y="444500"/>
            <a:ext cx="6591301" cy="8864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asyncData函数处理数据获取逻辑…"/>
          <p:cNvSpPr txBox="1"/>
          <p:nvPr/>
        </p:nvSpPr>
        <p:spPr>
          <a:xfrm>
            <a:off x="592276" y="719797"/>
            <a:ext cx="5409210" cy="220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>
              <a:lnSpc>
                <a:spcPct val="200000"/>
              </a:lnSpc>
              <a:buSzPct val="145000"/>
              <a:buChar char="•"/>
              <a:defRPr b="0"/>
            </a:pPr>
            <a:r>
              <a:t>asyncData函数处理数据获取逻辑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•"/>
              <a:defRPr b="0"/>
            </a:pPr>
            <a:r>
              <a:t>路由初始化完成后执行函数获取数据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•"/>
              <a:defRPr b="0"/>
            </a:pPr>
            <a:r>
              <a:t>数据通过context.state注入到页面上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3678" y="3217370"/>
            <a:ext cx="47498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5791" y="393700"/>
            <a:ext cx="6146801" cy="896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8404" y="5425948"/>
            <a:ext cx="4127501" cy="3860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客户端同步store数据…"/>
          <p:cNvSpPr txBox="1"/>
          <p:nvPr/>
        </p:nvSpPr>
        <p:spPr>
          <a:xfrm>
            <a:off x="944861" y="214908"/>
            <a:ext cx="5502162" cy="306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200000"/>
              </a:lnSpc>
              <a:buSzPct val="145000"/>
              <a:buChar char="•"/>
              <a:defRPr b="0"/>
            </a:pPr>
            <a:r>
              <a:t>客户端同步store数据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•"/>
              <a:defRPr b="0"/>
            </a:pPr>
            <a:r>
              <a:t>前端路由兼容切换和update两种场景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•"/>
              <a:defRPr b="0"/>
            </a:pPr>
            <a:r>
              <a:t>客户端混合html；注意写组件的时候html标签要写全，如table下的tbody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ss模块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css模块化</a:t>
            </a:r>
          </a:p>
        </p:txBody>
      </p:sp>
      <p:sp>
        <p:nvSpPr>
          <p:cNvPr id="217" name="启用css module 和 less…"/>
          <p:cNvSpPr txBox="1"/>
          <p:nvPr>
            <p:ph type="body" sz="half" idx="1"/>
          </p:nvPr>
        </p:nvSpPr>
        <p:spPr>
          <a:xfrm>
            <a:off x="952500" y="2590800"/>
            <a:ext cx="6038189" cy="6286500"/>
          </a:xfrm>
          <a:prstGeom prst="rect">
            <a:avLst/>
          </a:prstGeom>
        </p:spPr>
        <p:txBody>
          <a:bodyPr/>
          <a:lstStyle/>
          <a:p>
            <a:pPr/>
            <a:r>
              <a:t>启用css module 和 less</a:t>
            </a:r>
          </a:p>
          <a:p>
            <a:pPr/>
            <a:r>
              <a:t>css module实现css模块化功能</a:t>
            </a:r>
          </a:p>
          <a:p>
            <a:pPr/>
            <a:r>
              <a:t>less 提供变量及函数，同时也是为了兼容我们的旧代码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4166" y="3323138"/>
            <a:ext cx="5422901" cy="415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ookie传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cookie传递</a:t>
            </a:r>
          </a:p>
        </p:txBody>
      </p:sp>
      <p:sp>
        <p:nvSpPr>
          <p:cNvPr id="221" name="借助vue-server-render的context传递cooki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借助vue-server-render的context传递cookie</a:t>
            </a:r>
          </a:p>
          <a:p>
            <a:pPr/>
            <a:r>
              <a:t>通过cookie获取一个axios包装对象</a:t>
            </a:r>
          </a:p>
          <a:p>
            <a:pPr/>
            <a:r>
              <a:t>把包装实例赋值给Store实例</a:t>
            </a:r>
          </a:p>
          <a:p>
            <a:pPr/>
            <a:r>
              <a:t>请求-&gt;Vue根实例-&gt;Store实例-&gt;axios包装对象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后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后续</a:t>
            </a:r>
          </a:p>
        </p:txBody>
      </p:sp>
      <p:sp>
        <p:nvSpPr>
          <p:cNvPr id="224" name="完善的登录态处理（主要是app内发起的请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完善的登录态处理（主要是app内发起的请求）</a:t>
            </a:r>
          </a:p>
          <a:p>
            <a:pPr/>
            <a:r>
              <a:t>微信授权服务端化</a:t>
            </a:r>
          </a:p>
          <a:p>
            <a:pPr/>
            <a:r>
              <a:t>多页应用的服务端渲染</a:t>
            </a:r>
          </a:p>
          <a:p>
            <a:pPr/>
            <a:r>
              <a:t>服务端渲染性能优化</a:t>
            </a:r>
          </a:p>
          <a:p>
            <a:pPr/>
            <a:r>
              <a:t>其他。。。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V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</a:t>
            </a:r>
          </a:p>
        </p:txBody>
      </p:sp>
      <p:sp>
        <p:nvSpPr>
          <p:cNvPr id="127" name="物尽所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物尽所用</a:t>
            </a:r>
          </a:p>
          <a:p>
            <a:pPr marL="0" indent="0" algn="ctr">
              <a:buSzTx/>
              <a:buNone/>
            </a:pPr>
            <a:r>
              <a:t>父子通信</a:t>
            </a:r>
          </a:p>
          <a:p>
            <a:pPr marL="0" indent="0" algn="ctr">
              <a:buSzTx/>
              <a:buNone/>
            </a:pPr>
            <a:r>
              <a:t>组件化</a:t>
            </a:r>
          </a:p>
          <a:p>
            <a:pPr marL="0" indent="0" algn="ctr">
              <a:buSzTx/>
              <a:buNone/>
            </a:pPr>
            <a:r>
              <a:t>指令化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参考资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参考资料</a:t>
            </a:r>
          </a:p>
        </p:txBody>
      </p:sp>
      <p:sp>
        <p:nvSpPr>
          <p:cNvPr id="227" name="Vue官网 https://cn.vuejs.org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Vue官网 </a:t>
            </a:r>
            <a:r>
              <a:rPr u="sng">
                <a:hlinkClick r:id="rId2" invalidUrl="" action="" tgtFrame="" tooltip="" history="1" highlightClick="0" endSnd="0"/>
              </a:rPr>
              <a:t>https://cn.vuejs.org/</a:t>
            </a:r>
          </a:p>
          <a:p>
            <a:pPr/>
            <a:r>
              <a:t>Vue SSR </a:t>
            </a:r>
            <a:r>
              <a:rPr u="sng">
                <a:hlinkClick r:id="rId3" invalidUrl="" action="" tgtFrame="" tooltip="" history="1" highlightClick="0" endSnd="0"/>
              </a:rPr>
              <a:t>https://ssr.vuejs.org/</a:t>
            </a:r>
          </a:p>
          <a:p>
            <a:pPr/>
            <a:r>
              <a:t>Vue Router </a:t>
            </a:r>
            <a:r>
              <a:rPr u="sng">
                <a:hlinkClick r:id="rId4" invalidUrl="" action="" tgtFrame="" tooltip="" history="1" highlightClick="0" endSnd="0"/>
              </a:rPr>
              <a:t>https://router.vuejs.org/</a:t>
            </a:r>
          </a:p>
          <a:p>
            <a:pPr/>
            <a:r>
              <a:t>Vuex </a:t>
            </a:r>
            <a:r>
              <a:rPr u="sng">
                <a:hlinkClick r:id="rId5" invalidUrl="" action="" tgtFrame="" tooltip="" history="1" highlightClick="0" endSnd="0"/>
              </a:rPr>
              <a:t>https://vuex.vuejs.org/</a:t>
            </a:r>
          </a:p>
          <a:p>
            <a:pPr/>
            <a:r>
              <a:t>CSS module https://github.com/css-modules/css-modules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“谢谢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“谢谢”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物尽其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物尽其用</a:t>
            </a:r>
          </a:p>
        </p:txBody>
      </p:sp>
      <p:sp>
        <p:nvSpPr>
          <p:cNvPr id="130" name="Data 提供静态数据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提供静态数据</a:t>
            </a:r>
          </a:p>
          <a:p>
            <a:pPr/>
            <a:r>
              <a:t>computed 本质也是数据，依赖其他数据进行计算</a:t>
            </a:r>
          </a:p>
          <a:p>
            <a:pPr/>
            <a:r>
              <a:t>methods 提供方法</a:t>
            </a:r>
          </a:p>
          <a:p>
            <a:pPr/>
            <a:r>
              <a:t>watch 本质也是方法，触发时机是在某个数据变化时执行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0350" y="2565400"/>
            <a:ext cx="5549900" cy="5643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父子通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父子通信</a:t>
            </a:r>
          </a:p>
        </p:txBody>
      </p:sp>
      <p:sp>
        <p:nvSpPr>
          <p:cNvPr id="134" name="父组件通过props向子组件传递信息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父组件通过props向子组件传递信息</a:t>
            </a:r>
          </a:p>
          <a:p>
            <a:pPr/>
            <a:r>
              <a:t>父组件通过事件预置子组件对父组件的通信</a:t>
            </a:r>
          </a:p>
          <a:p>
            <a:pPr/>
            <a:r>
              <a:t>子组件通过$emit触发父组件的事件传递信息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1450" y="2584450"/>
            <a:ext cx="6032500" cy="3771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1450" y="6369050"/>
            <a:ext cx="4787900" cy="266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组件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组件化</a:t>
            </a:r>
          </a:p>
        </p:txBody>
      </p:sp>
      <p:sp>
        <p:nvSpPr>
          <p:cNvPr id="139" name="高内聚（包括css）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13953" indent="-513953" algn="l">
              <a:buSzPct val="145000"/>
              <a:buChar char="•"/>
            </a:pPr>
            <a:r>
              <a:t>高内聚（包括css）</a:t>
            </a:r>
          </a:p>
          <a:p>
            <a:pPr marL="513953" indent="-513953" algn="l">
              <a:buSzPct val="145000"/>
              <a:buChar char="•"/>
            </a:pPr>
            <a:r>
              <a:t>只通过props和event和外部交流</a:t>
            </a:r>
          </a:p>
          <a:p>
            <a:pPr marL="513953" indent="-513953" algn="l">
              <a:buSzPct val="145000"/>
              <a:buChar char="•"/>
            </a:pPr>
            <a:r>
              <a:t>合理使用嵌套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9700" y="571500"/>
            <a:ext cx="6273800" cy="861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指令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指令化</a:t>
            </a:r>
          </a:p>
        </p:txBody>
      </p:sp>
      <p:sp>
        <p:nvSpPr>
          <p:cNvPr id="143" name="行为和能力的抽象（比组件薄）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行为和能力的抽象（比组件薄）</a:t>
            </a:r>
          </a:p>
          <a:p>
            <a:pPr/>
            <a:r>
              <a:t>操作dom</a:t>
            </a:r>
          </a:p>
          <a:p>
            <a:pPr/>
            <a:r>
              <a:t>要注意销毁</a:t>
            </a:r>
          </a:p>
          <a:p>
            <a:pPr/>
            <a:r>
              <a:t>SSR中要兼容处理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3300" y="3733800"/>
            <a:ext cx="3581400" cy="317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Vue Rou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Router</a:t>
            </a:r>
          </a:p>
        </p:txBody>
      </p:sp>
      <p:sp>
        <p:nvSpPr>
          <p:cNvPr id="147" name="过渡动效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过渡动效</a:t>
            </a:r>
          </a:p>
          <a:p>
            <a:pPr marL="0" indent="0" algn="ctr">
              <a:buSzTx/>
              <a:buNone/>
            </a:pPr>
            <a:r>
              <a:t>导航守卫</a:t>
            </a:r>
          </a:p>
          <a:p>
            <a:pPr marL="0" indent="0" algn="ctr">
              <a:buSzTx/>
              <a:buNone/>
            </a:pPr>
            <a:r>
              <a:t>嵌套路由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过渡动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过渡动效</a:t>
            </a:r>
          </a:p>
        </p:txBody>
      </p:sp>
      <p:sp>
        <p:nvSpPr>
          <p:cNvPr id="150" name="transition name=“xxx”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name=“xxx”</a:t>
            </a:r>
          </a:p>
          <a:p>
            <a:pPr/>
            <a:r>
              <a:t>watch $route </a:t>
            </a:r>
          </a:p>
          <a:p>
            <a:pPr/>
            <a:r>
              <a:t>meta 辅助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2597" y="1936750"/>
            <a:ext cx="5686606" cy="3452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9181" y="5518150"/>
            <a:ext cx="3233438" cy="370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