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1" r:id="rId4"/>
    <p:sldId id="263" r:id="rId5"/>
    <p:sldId id="283" r:id="rId6"/>
    <p:sldId id="307" r:id="rId7"/>
    <p:sldId id="285" r:id="rId8"/>
    <p:sldId id="286" r:id="rId9"/>
    <p:sldId id="289" r:id="rId10"/>
    <p:sldId id="290" r:id="rId11"/>
    <p:sldId id="292" r:id="rId12"/>
    <p:sldId id="293" r:id="rId13"/>
    <p:sldId id="294" r:id="rId14"/>
    <p:sldId id="295" r:id="rId15"/>
    <p:sldId id="291" r:id="rId16"/>
    <p:sldId id="296" r:id="rId17"/>
    <p:sldId id="297" r:id="rId18"/>
    <p:sldId id="288" r:id="rId19"/>
    <p:sldId id="309" r:id="rId20"/>
    <p:sldId id="299" r:id="rId21"/>
    <p:sldId id="298" r:id="rId22"/>
    <p:sldId id="300" r:id="rId23"/>
    <p:sldId id="301" r:id="rId24"/>
    <p:sldId id="302" r:id="rId25"/>
    <p:sldId id="305" r:id="rId26"/>
    <p:sldId id="308" r:id="rId27"/>
    <p:sldId id="262" r:id="rId2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A2"/>
    <a:srgbClr val="FF4B72"/>
    <a:srgbClr val="FF2F5C"/>
    <a:srgbClr val="FF7996"/>
    <a:srgbClr val="FF2250"/>
    <a:srgbClr val="FF3C4E"/>
    <a:srgbClr val="FF025E"/>
    <a:srgbClr val="84D68E"/>
    <a:srgbClr val="FA9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86406" autoAdjust="0"/>
  </p:normalViewPr>
  <p:slideViewPr>
    <p:cSldViewPr snapToGrid="0" snapToObjects="1">
      <p:cViewPr varScale="1">
        <p:scale>
          <a:sx n="132" d="100"/>
          <a:sy n="132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2B728-6337-4142-917D-14A919186C94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07C61-9EA5-43E3-AC09-293A3BCBB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9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在贝贝的应用：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主搜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后台、商家中心的搜索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smtClean="0"/>
              <a:t>ELK</a:t>
            </a:r>
          </a:p>
          <a:p>
            <a:pPr marL="0" indent="0">
              <a:buNone/>
            </a:pPr>
            <a:r>
              <a:rPr lang="en-US" altLang="zh-CN" dirty="0" err="1" smtClean="0"/>
              <a:t>es</a:t>
            </a:r>
            <a:r>
              <a:rPr lang="zh-CN" altLang="en-US" dirty="0" smtClean="0"/>
              <a:t>的来历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2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32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20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634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字符串字段进行排序，这个字段应仅包含一项： 整个 </a:t>
            </a:r>
            <a:r>
              <a:rPr lang="en-US" altLang="zh-CN" dirty="0" err="1"/>
              <a:t>not_analyzed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1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字符串字段进行排序，这个字段应仅包含一项： 整个 </a:t>
            </a:r>
            <a:r>
              <a:rPr lang="en-US" altLang="zh-CN" dirty="0" err="1"/>
              <a:t>not_analyzed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32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46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连续类型：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int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，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date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58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42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4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73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主分片数量不能更改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0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ES</a:t>
            </a:r>
            <a:r>
              <a:rPr lang="zh-CN" altLang="en-US" dirty="0" smtClean="0"/>
              <a:t>会根据文档格式自动创建</a:t>
            </a:r>
            <a:r>
              <a:rPr lang="en-US" altLang="zh-CN" dirty="0" smtClean="0"/>
              <a:t>mapping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8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mapping</a:t>
            </a:r>
            <a:r>
              <a:rPr lang="zh-CN" altLang="en-US" dirty="0"/>
              <a:t>创建后不能修改，但可以添加新的</a:t>
            </a:r>
            <a:r>
              <a:rPr lang="en-US" altLang="zh-CN" dirty="0"/>
              <a:t>mapping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添加文档时，</a:t>
            </a:r>
            <a:r>
              <a:rPr lang="en-US" altLang="zh-CN" dirty="0"/>
              <a:t>id</a:t>
            </a:r>
            <a:r>
              <a:rPr lang="zh-CN" altLang="en-US" dirty="0"/>
              <a:t>可以不存在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文档不能修改，只能替换</a:t>
            </a:r>
          </a:p>
          <a:p>
            <a:r>
              <a:rPr lang="zh-CN" altLang="en-US" dirty="0"/>
              <a:t>更新实际上是做了查询、替换的操作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29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文档不能修改，只能替换</a:t>
            </a:r>
          </a:p>
          <a:p>
            <a:r>
              <a:rPr lang="zh-CN" altLang="en-US" dirty="0"/>
              <a:t>更新实际上是做了查询、替换的操作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16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文档不能修改，只能替换</a:t>
            </a:r>
          </a:p>
          <a:p>
            <a:r>
              <a:rPr lang="zh-CN" altLang="en-US" dirty="0"/>
              <a:t>更新实际上是做了查询、替换的操作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7C61-9EA5-43E3-AC09-293A3BCBB43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0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18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8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97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83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96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5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68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58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74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3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1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3073-FDC9-FA4A-90ED-EC283F12D0E6}" type="datetimeFigureOut">
              <a:rPr kumimoji="1" lang="zh-CN" altLang="en-US" smtClean="0"/>
              <a:t>2018/1/12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DF2A-D39E-F745-8FA1-C8DA1D263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91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6"/>
          <p:cNvSpPr txBox="1">
            <a:spLocks noChangeArrowheads="1"/>
          </p:cNvSpPr>
          <p:nvPr/>
        </p:nvSpPr>
        <p:spPr bwMode="auto">
          <a:xfrm>
            <a:off x="-542925" y="1364456"/>
            <a:ext cx="184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文本框 4"/>
          <p:cNvSpPr txBox="1">
            <a:spLocks noChangeArrowheads="1"/>
          </p:cNvSpPr>
          <p:nvPr/>
        </p:nvSpPr>
        <p:spPr bwMode="auto">
          <a:xfrm>
            <a:off x="3319775" y="3623804"/>
            <a:ext cx="2406278" cy="37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2018</a:t>
            </a:r>
            <a:r>
              <a:rPr lang="zh-CN" altLang="en-US" sz="18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年</a:t>
            </a:r>
            <a:r>
              <a:rPr lang="zh-CN" altLang="zh-CN" sz="18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0</a:t>
            </a:r>
            <a:r>
              <a:rPr lang="en-US" altLang="zh-CN" sz="18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</a:t>
            </a:r>
            <a:r>
              <a:rPr lang="zh-CN" altLang="en-US" sz="18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月</a:t>
            </a:r>
            <a:r>
              <a:rPr lang="en-US" altLang="zh-CN" sz="18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01</a:t>
            </a:r>
            <a:r>
              <a:rPr lang="zh-CN" altLang="en-US" sz="18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日</a:t>
            </a:r>
          </a:p>
        </p:txBody>
      </p:sp>
      <p:sp>
        <p:nvSpPr>
          <p:cNvPr id="6" name="Shape 122"/>
          <p:cNvSpPr/>
          <p:nvPr/>
        </p:nvSpPr>
        <p:spPr>
          <a:xfrm>
            <a:off x="2351502" y="1952754"/>
            <a:ext cx="4303418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ES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学习心得</a:t>
            </a:r>
            <a:endParaRPr b="1" spc="3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6" charset="-122"/>
            </a:endParaRPr>
          </a:p>
        </p:txBody>
      </p:sp>
      <p:pic>
        <p:nvPicPr>
          <p:cNvPr id="7" name="image1.png"/>
          <p:cNvPicPr>
            <a:picLocks noChangeAspect="1"/>
          </p:cNvPicPr>
          <p:nvPr/>
        </p:nvPicPr>
        <p:blipFill rotWithShape="1">
          <a:blip r:embed="rId2">
            <a:extLst/>
          </a:blip>
          <a:srcRect t="-1" r="77258" b="-19990"/>
          <a:stretch/>
        </p:blipFill>
        <p:spPr>
          <a:xfrm>
            <a:off x="851728" y="2463778"/>
            <a:ext cx="1181576" cy="41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1.png"/>
          <p:cNvPicPr>
            <a:picLocks noChangeAspect="1"/>
          </p:cNvPicPr>
          <p:nvPr/>
        </p:nvPicPr>
        <p:blipFill rotWithShape="1">
          <a:blip r:embed="rId2">
            <a:extLst/>
          </a:blip>
          <a:srcRect t="-1" r="77258" b="-19990"/>
          <a:stretch/>
        </p:blipFill>
        <p:spPr>
          <a:xfrm>
            <a:off x="6973114" y="2455635"/>
            <a:ext cx="1181576" cy="41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2" descr="logo-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75"/>
          <a:stretch/>
        </p:blipFill>
        <p:spPr>
          <a:xfrm>
            <a:off x="3621101" y="516333"/>
            <a:ext cx="1574142" cy="11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832603" y="1248802"/>
            <a:ext cx="5127505" cy="1069845"/>
            <a:chOff x="2133686" y="1399401"/>
            <a:chExt cx="5127505" cy="1069845"/>
          </a:xfrm>
        </p:grpSpPr>
        <p:sp>
          <p:nvSpPr>
            <p:cNvPr id="10" name="文本框 9"/>
            <p:cNvSpPr txBox="1"/>
            <p:nvPr/>
          </p:nvSpPr>
          <p:spPr>
            <a:xfrm>
              <a:off x="3179488" y="1399401"/>
              <a:ext cx="2646878" cy="1069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defTabSz="914400">
                <a:lnSpc>
                  <a:spcPct val="150000"/>
                </a:lnSpc>
                <a:defRPr/>
              </a:pPr>
              <a:r>
                <a:rPr lang="zh-CN" altLang="en-US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添加数据</a:t>
              </a:r>
              <a:endPara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2133686" y="2070284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6376039" y="2071960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13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图片 13" descr="贝贝 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143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011614" y="59058"/>
            <a:ext cx="1472515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替换文档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72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命令：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PUT /{index}/{type}/{id}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A58B53-B31F-4862-9CE2-404558773EB1}"/>
              </a:ext>
            </a:extLst>
          </p:cNvPr>
          <p:cNvSpPr txBox="1"/>
          <p:nvPr/>
        </p:nvSpPr>
        <p:spPr>
          <a:xfrm>
            <a:off x="498707" y="1440773"/>
            <a:ext cx="5029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请求：</a:t>
            </a:r>
            <a:endParaRPr lang="en-US" altLang="zh-CN" dirty="0"/>
          </a:p>
          <a:p>
            <a:pPr lvl="1"/>
            <a:r>
              <a:rPr lang="en-US" altLang="zh-CN" dirty="0"/>
              <a:t>PUT /</a:t>
            </a:r>
            <a:r>
              <a:rPr lang="en-US" altLang="zh-CN" dirty="0" err="1"/>
              <a:t>megacorp</a:t>
            </a:r>
            <a:r>
              <a:rPr lang="en-US" altLang="zh-CN" dirty="0"/>
              <a:t>/employee/1</a:t>
            </a:r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  "</a:t>
            </a:r>
            <a:r>
              <a:rPr lang="en-US" altLang="zh-CN" dirty="0" err="1"/>
              <a:t>first_name</a:t>
            </a:r>
            <a:r>
              <a:rPr lang="en-US" altLang="zh-CN" dirty="0"/>
              <a:t>" : "John",</a:t>
            </a:r>
          </a:p>
          <a:p>
            <a:pPr lvl="1"/>
            <a:r>
              <a:rPr lang="en-US" altLang="zh-CN" dirty="0"/>
              <a:t>    "</a:t>
            </a:r>
            <a:r>
              <a:rPr lang="en-US" altLang="zh-CN" dirty="0" err="1"/>
              <a:t>last_name</a:t>
            </a:r>
            <a:r>
              <a:rPr lang="en-US" altLang="zh-CN" dirty="0"/>
              <a:t>" :  "Smith",</a:t>
            </a:r>
          </a:p>
          <a:p>
            <a:pPr lvl="1"/>
            <a:r>
              <a:rPr lang="en-US" altLang="zh-CN" dirty="0"/>
              <a:t>    "age" :        25,</a:t>
            </a:r>
          </a:p>
          <a:p>
            <a:pPr lvl="1"/>
            <a:r>
              <a:rPr lang="en-US" altLang="zh-CN" dirty="0"/>
              <a:t>    "about" :      "I love to go rock climbing",</a:t>
            </a:r>
          </a:p>
          <a:p>
            <a:pPr lvl="1"/>
            <a:r>
              <a:rPr lang="en-US" altLang="zh-CN" dirty="0"/>
              <a:t>    "interests": [ "sports", "music" ]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C45AEC1-60AB-48A3-AD70-0F8377825900}"/>
              </a:ext>
            </a:extLst>
          </p:cNvPr>
          <p:cNvSpPr txBox="1"/>
          <p:nvPr/>
        </p:nvSpPr>
        <p:spPr>
          <a:xfrm>
            <a:off x="5527906" y="1579272"/>
            <a:ext cx="299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"_index":    "website",</a:t>
            </a:r>
          </a:p>
          <a:p>
            <a:r>
              <a:rPr lang="en-US" altLang="zh-CN" dirty="0"/>
              <a:t>   "_type":     "blog",</a:t>
            </a:r>
          </a:p>
          <a:p>
            <a:r>
              <a:rPr lang="en-US" altLang="zh-CN" dirty="0"/>
              <a:t>   "_id":       "123",</a:t>
            </a:r>
          </a:p>
          <a:p>
            <a:r>
              <a:rPr lang="en-US" altLang="zh-CN" dirty="0"/>
              <a:t>   "_version":  1,</a:t>
            </a:r>
          </a:p>
          <a:p>
            <a:r>
              <a:rPr lang="en-US" altLang="zh-CN" dirty="0"/>
              <a:t>   "created":   true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71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271866" y="81919"/>
            <a:ext cx="973981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更新文档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478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命令：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POST  /{index}/{type}/{id}/_update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       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EAAE77E-F69A-4B6B-BEBF-CB9D044465D8}"/>
              </a:ext>
            </a:extLst>
          </p:cNvPr>
          <p:cNvSpPr/>
          <p:nvPr/>
        </p:nvSpPr>
        <p:spPr>
          <a:xfrm>
            <a:off x="350754" y="1661423"/>
            <a:ext cx="6096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：修改</a:t>
            </a:r>
            <a:r>
              <a:rPr lang="en-US" altLang="zh-CN" dirty="0"/>
              <a:t>/</a:t>
            </a:r>
            <a:r>
              <a:rPr lang="zh-CN" altLang="en-US" dirty="0"/>
              <a:t>添加内容</a:t>
            </a:r>
            <a:endParaRPr lang="en-US" altLang="zh-CN" dirty="0"/>
          </a:p>
          <a:p>
            <a:pPr lvl="1">
              <a:lnSpc>
                <a:spcPts val="1800"/>
              </a:lnSpc>
            </a:pPr>
            <a:r>
              <a:rPr lang="en-US" altLang="zh-CN" dirty="0"/>
              <a:t>POST /website/blog/1/_update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{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   "doc" : {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      "tags" : [ "testing" ],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      "views": 0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   }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}</a:t>
            </a:r>
          </a:p>
          <a:p>
            <a:pPr lvl="1">
              <a:lnSpc>
                <a:spcPts val="1800"/>
              </a:lnSpc>
            </a:pPr>
            <a:endParaRPr lang="en-US" altLang="zh-CN" dirty="0"/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：用 </a:t>
            </a:r>
            <a:r>
              <a:rPr lang="en-US" altLang="zh-CN" dirty="0"/>
              <a:t>Groovy </a:t>
            </a:r>
            <a:r>
              <a:rPr lang="zh-CN" altLang="en-US" dirty="0"/>
              <a:t>脚本编程</a:t>
            </a:r>
            <a:endParaRPr lang="en-US" altLang="zh-CN" dirty="0"/>
          </a:p>
          <a:p>
            <a:pPr lvl="1">
              <a:lnSpc>
                <a:spcPts val="1800"/>
              </a:lnSpc>
            </a:pPr>
            <a:r>
              <a:rPr lang="en-US" altLang="zh-CN" dirty="0"/>
              <a:t>POST /website/blog/1/_update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{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   "script" : "</a:t>
            </a:r>
            <a:r>
              <a:rPr lang="en-US" altLang="zh-CN" dirty="0" err="1"/>
              <a:t>ctx</a:t>
            </a:r>
            <a:r>
              <a:rPr lang="en-US" altLang="zh-CN" dirty="0"/>
              <a:t>._</a:t>
            </a:r>
            <a:r>
              <a:rPr lang="en-US" altLang="zh-CN" dirty="0" err="1"/>
              <a:t>source.views</a:t>
            </a:r>
            <a:r>
              <a:rPr lang="en-US" altLang="zh-CN" dirty="0"/>
              <a:t>+=1"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}</a:t>
            </a:r>
          </a:p>
          <a:p>
            <a:pPr lvl="1">
              <a:lnSpc>
                <a:spcPts val="1800"/>
              </a:lnSpc>
            </a:pP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6077634-15FC-4DD0-8937-A34976B4928B}"/>
              </a:ext>
            </a:extLst>
          </p:cNvPr>
          <p:cNvSpPr/>
          <p:nvPr/>
        </p:nvSpPr>
        <p:spPr>
          <a:xfrm>
            <a:off x="4692470" y="1431871"/>
            <a:ext cx="373539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1800"/>
              </a:lnSpc>
            </a:pPr>
            <a:endParaRPr lang="en-US" altLang="zh-CN" dirty="0"/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：更新冲突</a:t>
            </a:r>
            <a:endParaRPr lang="en-US" altLang="zh-CN" dirty="0"/>
          </a:p>
          <a:p>
            <a:pPr lvl="1">
              <a:lnSpc>
                <a:spcPts val="1800"/>
              </a:lnSpc>
            </a:pPr>
            <a:r>
              <a:rPr lang="en-US" altLang="zh-CN" dirty="0"/>
              <a:t>POST /website/pageviews/1/_</a:t>
            </a:r>
            <a:r>
              <a:rPr lang="en-US" altLang="zh-CN" dirty="0" err="1"/>
              <a:t>update?retry_on_conflict</a:t>
            </a:r>
            <a:r>
              <a:rPr lang="en-US" altLang="zh-CN" dirty="0"/>
              <a:t>=5 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{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   "script" : "</a:t>
            </a:r>
            <a:r>
              <a:rPr lang="en-US" altLang="zh-CN" dirty="0" err="1"/>
              <a:t>ctx</a:t>
            </a:r>
            <a:r>
              <a:rPr lang="en-US" altLang="zh-CN" dirty="0"/>
              <a:t>._</a:t>
            </a:r>
            <a:r>
              <a:rPr lang="en-US" altLang="zh-CN" dirty="0" err="1"/>
              <a:t>source.views</a:t>
            </a:r>
            <a:r>
              <a:rPr lang="en-US" altLang="zh-CN" dirty="0"/>
              <a:t>+=1",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   "</a:t>
            </a:r>
            <a:r>
              <a:rPr lang="en-US" altLang="zh-CN" dirty="0" err="1"/>
              <a:t>upsert</a:t>
            </a:r>
            <a:r>
              <a:rPr lang="en-US" altLang="zh-CN" dirty="0"/>
              <a:t>": {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       "views": 0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   }</a:t>
            </a:r>
          </a:p>
          <a:p>
            <a:pPr lvl="1">
              <a:lnSpc>
                <a:spcPts val="1800"/>
              </a:lnSpc>
            </a:pPr>
            <a:r>
              <a:rPr lang="en-US" altLang="zh-CN" dirty="0"/>
              <a:t>}</a:t>
            </a:r>
            <a:endParaRPr lang="zh-CN" altLang="en-US" dirty="0"/>
          </a:p>
          <a:p>
            <a:pPr lvl="1">
              <a:lnSpc>
                <a:spcPts val="18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06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271866" y="81919"/>
            <a:ext cx="973981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删除文档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478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命令：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Delete /{index}/{type}/{id}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3242794-0161-428F-9433-4FCD95A36BCA}"/>
              </a:ext>
            </a:extLst>
          </p:cNvPr>
          <p:cNvSpPr txBox="1"/>
          <p:nvPr/>
        </p:nvSpPr>
        <p:spPr>
          <a:xfrm>
            <a:off x="498707" y="2476578"/>
            <a:ext cx="4287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删除成功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"found" :    true,</a:t>
            </a:r>
          </a:p>
          <a:p>
            <a:pPr lvl="1"/>
            <a:r>
              <a:rPr lang="en-US" altLang="zh-CN" dirty="0"/>
              <a:t>  "_index" :   "website",</a:t>
            </a:r>
          </a:p>
          <a:p>
            <a:pPr lvl="1"/>
            <a:r>
              <a:rPr lang="en-US" altLang="zh-CN" dirty="0"/>
              <a:t>  "_type" :    "blog",</a:t>
            </a:r>
          </a:p>
          <a:p>
            <a:pPr lvl="1"/>
            <a:r>
              <a:rPr lang="en-US" altLang="zh-CN" dirty="0"/>
              <a:t>  "_id" :      "123",</a:t>
            </a:r>
          </a:p>
          <a:p>
            <a:pPr lvl="1"/>
            <a:r>
              <a:rPr lang="en-US" altLang="zh-CN" dirty="0"/>
              <a:t>  "_version" : 3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44D274F-603A-42C1-AD4E-9A4437951F7E}"/>
              </a:ext>
            </a:extLst>
          </p:cNvPr>
          <p:cNvSpPr txBox="1"/>
          <p:nvPr/>
        </p:nvSpPr>
        <p:spPr>
          <a:xfrm>
            <a:off x="4575885" y="2598361"/>
            <a:ext cx="4208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文档不存在：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"found" :    false,</a:t>
            </a:r>
          </a:p>
          <a:p>
            <a:pPr lvl="1"/>
            <a:r>
              <a:rPr lang="en-US" altLang="zh-CN" dirty="0"/>
              <a:t>  "_index" :   "website",</a:t>
            </a:r>
          </a:p>
          <a:p>
            <a:pPr lvl="1"/>
            <a:r>
              <a:rPr lang="en-US" altLang="zh-CN" dirty="0"/>
              <a:t>  "_type" :    "blog",</a:t>
            </a:r>
          </a:p>
          <a:p>
            <a:pPr lvl="1"/>
            <a:r>
              <a:rPr lang="en-US" altLang="zh-CN" dirty="0"/>
              <a:t>  "_id" :      "123",</a:t>
            </a:r>
          </a:p>
          <a:p>
            <a:pPr lvl="1"/>
            <a:r>
              <a:rPr lang="en-US" altLang="zh-CN" dirty="0"/>
              <a:t>  "_version" : 4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EAAE77E-F69A-4B6B-BEBF-CB9D044465D8}"/>
              </a:ext>
            </a:extLst>
          </p:cNvPr>
          <p:cNvSpPr/>
          <p:nvPr/>
        </p:nvSpPr>
        <p:spPr>
          <a:xfrm>
            <a:off x="498707" y="14533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例子</a:t>
            </a:r>
            <a:endParaRPr lang="en-US" altLang="zh-CN" dirty="0"/>
          </a:p>
          <a:p>
            <a:pPr lvl="1"/>
            <a:r>
              <a:rPr lang="en-US" altLang="zh-CN" dirty="0"/>
              <a:t>DELETE /website/blog/123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88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066682" y="72678"/>
            <a:ext cx="1384349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命令执行过程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673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shard = hash(routing) % 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number_of_primary_shards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pic>
        <p:nvPicPr>
          <p:cNvPr id="12" name="Picture 6" descr="新建、索引和删除单个文档">
            <a:extLst>
              <a:ext uri="{FF2B5EF4-FFF2-40B4-BE49-F238E27FC236}">
                <a16:creationId xmlns:a16="http://schemas.microsoft.com/office/drawing/2014/main" xmlns="" id="{A3F8953C-929F-4AEA-ADF2-E4B6126E3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8" y="1168296"/>
            <a:ext cx="7942804" cy="356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6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832603" y="1248802"/>
            <a:ext cx="5127505" cy="1069845"/>
            <a:chOff x="2133686" y="1399401"/>
            <a:chExt cx="5127505" cy="1069845"/>
          </a:xfrm>
        </p:grpSpPr>
        <p:sp>
          <p:nvSpPr>
            <p:cNvPr id="10" name="文本框 9"/>
            <p:cNvSpPr txBox="1"/>
            <p:nvPr/>
          </p:nvSpPr>
          <p:spPr>
            <a:xfrm>
              <a:off x="3179488" y="1399401"/>
              <a:ext cx="2646878" cy="1069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defTabSz="914400">
                <a:lnSpc>
                  <a:spcPct val="150000"/>
                </a:lnSpc>
                <a:defRPr/>
              </a:pPr>
              <a:r>
                <a:rPr lang="zh-CN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查询数据</a:t>
              </a:r>
              <a:endPara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2133686" y="2070284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6376039" y="2071960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13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图片 13" descr="贝贝 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39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990539" y="81919"/>
            <a:ext cx="1536635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两种搜索的方式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72959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查询：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计算评分、速度较慢、结果不能缓存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过滤：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Filter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不计算评分、速度较快、结果可以缓存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0391" y="2164144"/>
            <a:ext cx="478697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命令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：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lvl="1">
              <a:lnSpc>
                <a:spcPts val="2000"/>
              </a:lnSpc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GET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{index}/{type}/_search</a:t>
            </a:r>
          </a:p>
          <a:p>
            <a:pPr lvl="1">
              <a:lnSpc>
                <a:spcPts val="2000"/>
              </a:lnSpc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{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lvl="1">
              <a:lnSpc>
                <a:spcPts val="2000"/>
              </a:lnSpc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     "query":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{</a:t>
            </a:r>
          </a:p>
          <a:p>
            <a:pPr lvl="1">
              <a:lnSpc>
                <a:spcPts val="2000"/>
              </a:lnSpc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           "filtered":{</a:t>
            </a:r>
          </a:p>
          <a:p>
            <a:pPr lvl="1">
              <a:lnSpc>
                <a:spcPts val="2000"/>
              </a:lnSpc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                    "query": {},</a:t>
            </a:r>
          </a:p>
          <a:p>
            <a:pPr lvl="1">
              <a:lnSpc>
                <a:spcPts val="2000"/>
              </a:lnSpc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                   "filter": {}</a:t>
            </a:r>
          </a:p>
          <a:p>
            <a:pPr lvl="1">
              <a:lnSpc>
                <a:spcPts val="2000"/>
              </a:lnSpc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            }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，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      </a:t>
            </a:r>
          </a:p>
          <a:p>
            <a:pPr lvl="1">
              <a:lnSpc>
                <a:spcPts val="2000"/>
              </a:lnSpc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      }   </a:t>
            </a:r>
          </a:p>
          <a:p>
            <a:pPr lvl="1">
              <a:lnSpc>
                <a:spcPts val="2000"/>
              </a:lnSpc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}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28767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199731" y="81919"/>
            <a:ext cx="1118251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常用的查询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405300" y="1060790"/>
            <a:ext cx="2707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精确查询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term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查询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terms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查询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range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查询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9727" y="1040444"/>
            <a:ext cx="2390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组合（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bool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）查询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must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should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filter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34606" y="1040444"/>
            <a:ext cx="2994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全文查询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match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查询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multi_match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查询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match_phrase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查询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3846" y="2881094"/>
            <a:ext cx="519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地理位置查询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geo_bounding_box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geo_distance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geo_distance_range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73981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302323" y="106755"/>
            <a:ext cx="913066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倒排索引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7295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文档内容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The quick brown fox jumped over the lazy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dog.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Quick brown foxes leap over lazy dogs in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summer.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838" y="1894421"/>
            <a:ext cx="2989921" cy="2349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Term        Doc_1  Doc_2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-------------------------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brown     |   X   |  X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dog       |   X   |  X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fox       |   X   |  X</a:t>
            </a: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jump      </a:t>
            </a:r>
            <a:r>
              <a:rPr lang="en-US" altLang="zh-CN" sz="1600" dirty="0">
                <a:latin typeface="Consolas" panose="020B0609020204030204" pitchFamily="49" charset="0"/>
              </a:rPr>
              <a:t>|   X   </a:t>
            </a:r>
            <a:r>
              <a:rPr lang="en-US" altLang="zh-CN" sz="1600" dirty="0" smtClean="0">
                <a:latin typeface="Consolas" panose="020B0609020204030204" pitchFamily="49" charset="0"/>
              </a:rPr>
              <a:t>|</a:t>
            </a: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lazy      |   X   |  X</a:t>
            </a: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over      </a:t>
            </a:r>
            <a:r>
              <a:rPr lang="en-US" altLang="zh-CN" sz="1600" dirty="0">
                <a:latin typeface="Consolas" panose="020B0609020204030204" pitchFamily="49" charset="0"/>
              </a:rPr>
              <a:t>|   X   |  X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quick     |   X   |  X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summer    |       |  X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leap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|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|  </a:t>
            </a:r>
            <a:r>
              <a:rPr lang="en-US" altLang="zh-CN" sz="16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37157" y="3214852"/>
            <a:ext cx="293785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Term      Doc_1  Doc_2</a:t>
            </a:r>
          </a:p>
          <a:p>
            <a:pPr>
              <a:lnSpc>
                <a:spcPts val="17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------------------------</a:t>
            </a:r>
          </a:p>
          <a:p>
            <a:pPr>
              <a:lnSpc>
                <a:spcPts val="17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fox     |   </a:t>
            </a:r>
            <a:r>
              <a:rPr lang="en-US" altLang="zh-CN" sz="1600" dirty="0">
                <a:latin typeface="Consolas" panose="020B0609020204030204" pitchFamily="49" charset="0"/>
              </a:rPr>
              <a:t>X   |  X</a:t>
            </a:r>
          </a:p>
          <a:p>
            <a:pPr>
              <a:lnSpc>
                <a:spcPts val="17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jump    </a:t>
            </a:r>
            <a:r>
              <a:rPr lang="en-US" altLang="zh-CN" sz="1600" dirty="0">
                <a:latin typeface="Consolas" panose="020B0609020204030204" pitchFamily="49" charset="0"/>
              </a:rPr>
              <a:t>|   X   </a:t>
            </a:r>
            <a:r>
              <a:rPr lang="en-US" altLang="zh-CN" sz="1600" dirty="0" smtClean="0">
                <a:latin typeface="Consolas" panose="020B0609020204030204" pitchFamily="49" charset="0"/>
              </a:rPr>
              <a:t>|   </a:t>
            </a:r>
          </a:p>
          <a:p>
            <a:pPr>
              <a:lnSpc>
                <a:spcPts val="17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------------------------</a:t>
            </a:r>
          </a:p>
          <a:p>
            <a:pPr>
              <a:lnSpc>
                <a:spcPts val="17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Total   </a:t>
            </a:r>
            <a:r>
              <a:rPr lang="en-US" altLang="zh-CN" sz="1600" dirty="0">
                <a:latin typeface="Consolas" panose="020B0609020204030204" pitchFamily="49" charset="0"/>
              </a:rPr>
              <a:t>|   2   |  </a:t>
            </a:r>
            <a:r>
              <a:rPr lang="en-US" altLang="zh-CN" sz="1600" dirty="0" smtClean="0">
                <a:latin typeface="Consolas" panose="020B0609020204030204" pitchFamily="49" charset="0"/>
              </a:rPr>
              <a:t>1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974998" y="2515107"/>
            <a:ext cx="2045859" cy="610117"/>
          </a:xfrm>
          <a:prstGeom prst="bentConnector3">
            <a:avLst>
              <a:gd name="adj1" fmla="val 99867"/>
            </a:avLst>
          </a:prstGeom>
          <a:ln w="31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0333" y="2109564"/>
            <a:ext cx="209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搜索：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foxes jump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02543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281237" y="59058"/>
            <a:ext cx="56361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72959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单字段匹配（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match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）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检索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词频率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反向文档频率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字段长度准则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多字段批量（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multi-match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）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^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字符增加权重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best_fields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：取所有字段最高评分作为总分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most_fields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：匹配文档的字段越多分数越高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cross_fields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：将所有字段视为一个大字段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bool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查询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boost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参数增加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权重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more-matches-is-better 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8653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"/>
          <p:cNvSpPr txBox="1">
            <a:spLocks noChangeArrowheads="1"/>
          </p:cNvSpPr>
          <p:nvPr/>
        </p:nvSpPr>
        <p:spPr bwMode="auto">
          <a:xfrm>
            <a:off x="2898211" y="1587218"/>
            <a:ext cx="327229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1028700" lvl="1" defTabSz="9144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ES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简介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marL="1028700" lvl="1" defTabSz="9144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创建索引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marL="1028700" lvl="1" defTabSz="9144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增删数据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marL="1028700" lvl="1" defTabSz="9144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查询数据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marL="1028700" lvl="1" defTabSz="9144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聚合数据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marL="1028700" lvl="1" defTabSz="9144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编程开发</a:t>
            </a:r>
          </a:p>
          <a:p>
            <a:pPr marL="457200" indent="-457200" defTabSz="914400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pic>
        <p:nvPicPr>
          <p:cNvPr id="7" name="图片 6" descr="logo-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75"/>
          <a:stretch/>
        </p:blipFill>
        <p:spPr>
          <a:xfrm>
            <a:off x="7992813" y="4323693"/>
            <a:ext cx="870243" cy="621993"/>
          </a:xfrm>
          <a:prstGeom prst="rect">
            <a:avLst/>
          </a:prstGeom>
        </p:spPr>
      </p:pic>
      <p:pic>
        <p:nvPicPr>
          <p:cNvPr id="14" name="image1.png"/>
          <p:cNvPicPr>
            <a:picLocks noChangeAspect="1"/>
          </p:cNvPicPr>
          <p:nvPr/>
        </p:nvPicPr>
        <p:blipFill rotWithShape="1">
          <a:blip r:embed="rId3">
            <a:extLst/>
          </a:blip>
          <a:srcRect t="-1" r="77258" b="-19990"/>
          <a:stretch/>
        </p:blipFill>
        <p:spPr>
          <a:xfrm flipV="1">
            <a:off x="371682" y="4847987"/>
            <a:ext cx="7621131" cy="457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组 4"/>
          <p:cNvGrpSpPr/>
          <p:nvPr/>
        </p:nvGrpSpPr>
        <p:grpSpPr>
          <a:xfrm>
            <a:off x="2848986" y="676968"/>
            <a:ext cx="3321517" cy="830997"/>
            <a:chOff x="2899688" y="676968"/>
            <a:chExt cx="3321517" cy="830997"/>
          </a:xfrm>
        </p:grpSpPr>
        <p:sp>
          <p:nvSpPr>
            <p:cNvPr id="2" name="文本框 1"/>
            <p:cNvSpPr txBox="1"/>
            <p:nvPr/>
          </p:nvSpPr>
          <p:spPr>
            <a:xfrm>
              <a:off x="3828474" y="676968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目录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  <p:pic>
          <p:nvPicPr>
            <p:cNvPr id="15" name="image1.png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t="-1" r="77258" b="-19990"/>
            <a:stretch/>
          </p:blipFill>
          <p:spPr>
            <a:xfrm flipV="1">
              <a:off x="5359698" y="1077287"/>
              <a:ext cx="861507" cy="4571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" name="image1.png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t="-1" r="77258" b="-19990"/>
            <a:stretch/>
          </p:blipFill>
          <p:spPr>
            <a:xfrm flipV="1">
              <a:off x="2899688" y="1077287"/>
              <a:ext cx="861507" cy="45719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53059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281237" y="59058"/>
            <a:ext cx="56361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7295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默认按照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_score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降序排序，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_score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是指相关性，包含以下几个维度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检索词频率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反向文档频率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字段长度准则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按照字段排序：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GET {index}/{type}/_search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{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   "query": {…},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    "sort": {"FIELD":{"order":"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desc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"}}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}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096229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887947" y="59058"/>
            <a:ext cx="973981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查询过程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341391" y="704180"/>
            <a:ext cx="7295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查询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取回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pic>
        <p:nvPicPr>
          <p:cNvPr id="9" name="Picture 2" descr="查询过程分布式搜索">
            <a:extLst>
              <a:ext uri="{FF2B5EF4-FFF2-40B4-BE49-F238E27FC236}">
                <a16:creationId xmlns:a16="http://schemas.microsoft.com/office/drawing/2014/main" xmlns="" id="{E59EDFCF-8BD0-463F-A65C-68611AF3A8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37" y="251194"/>
            <a:ext cx="5759386" cy="25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分布式搜索的取回阶段">
            <a:extLst>
              <a:ext uri="{FF2B5EF4-FFF2-40B4-BE49-F238E27FC236}">
                <a16:creationId xmlns:a16="http://schemas.microsoft.com/office/drawing/2014/main" xmlns="" id="{2D3677FF-F621-4B61-92D8-5076BD73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922" y="2438400"/>
            <a:ext cx="6020252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5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832603" y="1254958"/>
            <a:ext cx="5127505" cy="1069845"/>
            <a:chOff x="2133686" y="1405557"/>
            <a:chExt cx="5127505" cy="1069845"/>
          </a:xfrm>
        </p:grpSpPr>
        <p:sp>
          <p:nvSpPr>
            <p:cNvPr id="10" name="文本框 9"/>
            <p:cNvSpPr txBox="1"/>
            <p:nvPr/>
          </p:nvSpPr>
          <p:spPr>
            <a:xfrm>
              <a:off x="3989552" y="1405557"/>
              <a:ext cx="1415772" cy="1069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defTabSz="914400">
                <a:lnSpc>
                  <a:spcPct val="150000"/>
                </a:lnSpc>
                <a:defRPr/>
              </a:pPr>
              <a:r>
                <a:rPr lang="zh-CN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聚合</a:t>
              </a:r>
              <a:endPara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2133686" y="2070284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6376039" y="2071960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13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图片 13" descr="贝贝 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385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493237" y="81919"/>
            <a:ext cx="502698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zh-CN" altLang="en-US" sz="1600" dirty="0">
                <a:solidFill>
                  <a:srgbClr val="FF02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72959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桶和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指标 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aggs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聚合枚举类型  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aggs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…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聚合连续类型  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aggs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…. 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桶的嵌套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聚合排序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地理位置聚合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距离聚合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网格聚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合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448770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832603" y="1254958"/>
            <a:ext cx="5127505" cy="1069845"/>
            <a:chOff x="2133686" y="1405557"/>
            <a:chExt cx="5127505" cy="1069845"/>
          </a:xfrm>
        </p:grpSpPr>
        <p:sp>
          <p:nvSpPr>
            <p:cNvPr id="10" name="文本框 9"/>
            <p:cNvSpPr txBox="1"/>
            <p:nvPr/>
          </p:nvSpPr>
          <p:spPr>
            <a:xfrm>
              <a:off x="3373999" y="1405557"/>
              <a:ext cx="2646878" cy="1069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defTabSz="914400">
                <a:lnSpc>
                  <a:spcPct val="150000"/>
                </a:lnSpc>
                <a:defRPr/>
              </a:pPr>
              <a:r>
                <a:rPr lang="zh-CN" altLang="en-US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代码示例</a:t>
              </a:r>
              <a:endPara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2133686" y="2070284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6376039" y="2071960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13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图片 13" descr="贝贝 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605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211297" y="81919"/>
            <a:ext cx="1323435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zh-CN" altLang="en-US" sz="1600" dirty="0" smtClean="0">
                <a:solidFill>
                  <a:srgbClr val="FF02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两种代码风格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3219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MartItemSearchService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PintuanSearchService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2427" y="1860006"/>
            <a:ext cx="4144859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$query = [];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if ($request-&gt;title) {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$query['bool']['must'][]['match_phrase']['title'] = $request-&gt;title;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if ($request-&gt;is_sold_out) {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$filter['bool']['must'][]['range']['item_stock.left']['gte'] = 0;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$filter['bool']['must'][]['range']['item_stock.left']['lte'] = 0;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zh-CN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$search = new \Elastica\Search($this-&gt;esclient);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$result_set = $search-&gt;addIndex(self::$ES_INDEX_NAME)-&gt;addType(self::$ES_INDEX_TYPE)-&gt;search($params);</a:t>
            </a:r>
          </a:p>
        </p:txBody>
      </p:sp>
      <p:sp>
        <p:nvSpPr>
          <p:cNvPr id="10" name="矩形 9"/>
          <p:cNvSpPr/>
          <p:nvPr/>
        </p:nvSpPr>
        <p:spPr>
          <a:xfrm>
            <a:off x="4808538" y="1860006"/>
            <a:ext cx="4335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$bool = new BoolFilter();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if ($request-&gt;city_id) {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$city_terms = new \Elastica\Filter\Terms();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$city_terms-&gt;setTerms('city_id', $request-&gt;city_id</a:t>
            </a:r>
            <a:r>
              <a:rPr lang="en-US" altLang="zh-CN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$bool-&gt;addMust($city_terms);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$search = new \Elastica\Search($client);</a:t>
            </a:r>
            <a:endParaRPr lang="en-US" altLang="zh-CN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zh-CN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root_query</a:t>
            </a:r>
            <a:r>
              <a:rPr lang="en-US" altLang="zh-CN" sz="1050" dirty="0">
                <a:latin typeface="Consolas" panose="020B0609020204030204" pitchFamily="49" charset="0"/>
                <a:cs typeface="Consolas" panose="020B0609020204030204" pitchFamily="49" charset="0"/>
              </a:rPr>
              <a:t> = new \</a:t>
            </a:r>
            <a:r>
              <a:rPr lang="en-US" altLang="zh-CN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Elastica</a:t>
            </a:r>
            <a:r>
              <a:rPr lang="en-US" altLang="zh-CN" sz="1050" dirty="0">
                <a:latin typeface="Consolas" panose="020B0609020204030204" pitchFamily="49" charset="0"/>
                <a:cs typeface="Consolas" panose="020B0609020204030204" pitchFamily="49" charset="0"/>
              </a:rPr>
              <a:t>\Query();</a:t>
            </a:r>
            <a:endParaRPr lang="zh-CN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$root_query-&gt;setFrom(($page - 1) * $page_size);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$root_query-&gt;setSize($page_size);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$root_query-&gt;setQuery($geo_function_score);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$result_set = $search-&gt;addIndex(self::ES_INDEX_NAME)-&gt;addType(self::ES_INDEX_TYPE)-&gt;search($root_query);</a:t>
            </a:r>
          </a:p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$get_result = $result_set-&gt;getResults();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66847" y="561736"/>
            <a:ext cx="4477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LifeShopSearchService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LifeShopCommentSearchService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791866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462646" y="59058"/>
            <a:ext cx="502698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zh-CN" altLang="en-US" sz="1600" dirty="0">
                <a:solidFill>
                  <a:srgbClr val="FF02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文本框 11"/>
          <p:cNvSpPr txBox="1"/>
          <p:nvPr/>
        </p:nvSpPr>
        <p:spPr>
          <a:xfrm>
            <a:off x="498707" y="596025"/>
            <a:ext cx="7860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调试工具：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sense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插件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本地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es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地址：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172.16.3.46:9200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，预发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ES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：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http://es-uat.tool.husor.com.cn/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mart_item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索引的说明：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http://doc.husor.com/pages/viewpage.action?pageId=87870288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书籍推荐：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ES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权威指南：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https://elasticsearch.cn/book/elasticsearch_definitive_guide_2.x/index.html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274865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-4144" r="19269" b="43880"/>
          <a:stretch/>
        </p:blipFill>
        <p:spPr>
          <a:xfrm>
            <a:off x="2718319" y="1251804"/>
            <a:ext cx="3075052" cy="2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5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133686" y="1561037"/>
            <a:ext cx="4622747" cy="2308324"/>
            <a:chOff x="2133686" y="1399401"/>
            <a:chExt cx="4622747" cy="2308324"/>
          </a:xfrm>
        </p:grpSpPr>
        <p:sp>
          <p:nvSpPr>
            <p:cNvPr id="10" name="文本框 9"/>
            <p:cNvSpPr txBox="1"/>
            <p:nvPr/>
          </p:nvSpPr>
          <p:spPr>
            <a:xfrm>
              <a:off x="3392387" y="1399401"/>
              <a:ext cx="210987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defTabSz="914400">
                <a:lnSpc>
                  <a:spcPct val="150000"/>
                </a:lnSpc>
                <a:defRPr/>
              </a:pPr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ES</a:t>
              </a:r>
              <a:r>
                <a:rPr lang="zh-CN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简介</a:t>
              </a:r>
            </a:p>
            <a:p>
              <a:pPr marL="457200" indent="-457200" defTabSz="914400">
                <a:lnSpc>
                  <a:spcPct val="150000"/>
                </a:lnSpc>
                <a:defRPr/>
              </a:pPr>
              <a:endPara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2133686" y="2070284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5871281" y="2070284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13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图片 13" descr="贝贝 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2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842963" y="76023"/>
            <a:ext cx="79444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7770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ElasticSearch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是一个基于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Lucene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的搜索服务器。它提供了一个分布式多用户能力的全文搜索引擎，基于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RESTful web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接口。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Elasticsearch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是用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Java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开发的，并作为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Apache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许可条款下的开放源码发布，是当前流行的企业级搜索引擎。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pic>
        <p:nvPicPr>
          <p:cNvPr id="1028" name="Picture 4" descr="http://images2015.cnblogs.com/blog/759428/201604/759428-20160409095252062-193093414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99" y="1959616"/>
            <a:ext cx="4736047" cy="281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7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032534" y="76023"/>
            <a:ext cx="1204813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7770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索引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类型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文档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映射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DSL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查询语句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6"/>
            </a:endParaRPr>
          </a:p>
          <a:p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pic>
        <p:nvPicPr>
          <p:cNvPr id="2050" name="Picture 2" descr="https://timgsa.baidu.com/timg?image&amp;quality=80&amp;size=b9999_10000&amp;sec=1515330551&amp;di=6b73777d3289d2bdbe3171e0965d61ce&amp;imgtype=jpg&amp;er=1&amp;src=http%3A%2F%2Fmy.csdn.net%2Fuploads%2F201208%2F09%2F1344518239_4199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2" t="22512" r="15277" b="6472"/>
          <a:stretch/>
        </p:blipFill>
        <p:spPr bwMode="auto">
          <a:xfrm>
            <a:off x="3947531" y="740991"/>
            <a:ext cx="4114800" cy="307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5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032534" y="76023"/>
            <a:ext cx="1204813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074" name="Picture 2" descr="拥有2份副本分片3个节点的集群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5" y="2148247"/>
            <a:ext cx="7143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61239" y="77125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集群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rPr>
              <a:t>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节点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分片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Shards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副本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Replicas</a:t>
            </a:r>
          </a:p>
        </p:txBody>
      </p:sp>
    </p:spTree>
    <p:extLst>
      <p:ext uri="{BB962C8B-B14F-4D97-AF65-F5344CB8AC3E}">
        <p14:creationId xmlns:p14="http://schemas.microsoft.com/office/powerpoint/2010/main" val="164603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832603" y="1248802"/>
            <a:ext cx="5127505" cy="1069845"/>
            <a:chOff x="2133686" y="1399401"/>
            <a:chExt cx="5127505" cy="1069845"/>
          </a:xfrm>
        </p:grpSpPr>
        <p:sp>
          <p:nvSpPr>
            <p:cNvPr id="10" name="文本框 9"/>
            <p:cNvSpPr txBox="1"/>
            <p:nvPr/>
          </p:nvSpPr>
          <p:spPr>
            <a:xfrm>
              <a:off x="3323488" y="1399401"/>
              <a:ext cx="2646878" cy="1069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defTabSz="914400">
                <a:lnSpc>
                  <a:spcPct val="150000"/>
                </a:lnSpc>
                <a:defRPr/>
              </a:pPr>
              <a:r>
                <a:rPr lang="zh-CN" altLang="en-US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创建索引</a:t>
              </a:r>
              <a:endPara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2133686" y="2070284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6376039" y="2071960"/>
              <a:ext cx="885152" cy="0"/>
            </a:xfrm>
            <a:prstGeom prst="line">
              <a:avLst/>
            </a:prstGeom>
            <a:ln w="28575" cmpd="sng">
              <a:solidFill>
                <a:srgbClr val="FF326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13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图片 13" descr="贝贝 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6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032534" y="76023"/>
            <a:ext cx="158953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文档的数据类型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541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逻辑上来说一个文档相当于一个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json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对象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5861" y="414573"/>
            <a:ext cx="4524995" cy="413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dirty="0"/>
              <a:t>{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"title": "Nest eggs",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"body":  "Making your money work...",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"tags":  [ "cash", "shares" ],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"comments": [ 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{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  "name":    "John Smith",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  "comment": "Great article",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  "age":     28,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  "stars":   4,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  "date":    "2014-09-01"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},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{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  "name":    "Alice White",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  "comment": "More like this please",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  "age":     31,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  "stars":   5,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  "date":    "2014-10-22"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  }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  ]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43362" y="136145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有两种类型：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精确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数据查询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结果是二元的：匹配和不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匹配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int,long,double,date,string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全文数据查询：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结果是模糊的，使用相关度表示结果与检索项的匹配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程度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string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45727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237343" y="4613677"/>
            <a:ext cx="8546861" cy="373624"/>
            <a:chOff x="237343" y="4613677"/>
            <a:chExt cx="8546861" cy="373624"/>
          </a:xfrm>
        </p:grpSpPr>
        <p:pic>
          <p:nvPicPr>
            <p:cNvPr id="53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43" y="4940202"/>
              <a:ext cx="7929002" cy="4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图片 53" descr="贝贝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140" y="4613677"/>
              <a:ext cx="515064" cy="373624"/>
            </a:xfrm>
            <a:prstGeom prst="rect">
              <a:avLst/>
            </a:prstGeom>
          </p:spPr>
        </p:pic>
      </p:grpSp>
      <p:sp>
        <p:nvSpPr>
          <p:cNvPr id="58" name="Shape 200"/>
          <p:cNvSpPr/>
          <p:nvPr/>
        </p:nvSpPr>
        <p:spPr>
          <a:xfrm>
            <a:off x="1011614" y="59058"/>
            <a:ext cx="1034895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numCol="1" anchor="t">
            <a:spAutoFit/>
          </a:bodyPr>
          <a:lstStyle>
            <a:lvl1pPr>
              <a:defRPr>
                <a:solidFill>
                  <a:srgbClr val="D00053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mapping</a:t>
            </a:r>
            <a:endParaRPr sz="1600" dirty="0">
              <a:solidFill>
                <a:srgbClr val="FF02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362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0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20" y="205473"/>
            <a:ext cx="569031" cy="457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98707" y="596025"/>
            <a:ext cx="7295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查看映射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GET /{index}/_mapping/{type}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自定义映射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type:  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string,long,double,data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index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：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可选值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analyzed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not_analyzed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、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analyzer: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standard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、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english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chinese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、</a:t>
            </a:r>
            <a:r>
              <a:rPr kumimoji="1"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ik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测试分析器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GET 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/{index}/_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analyze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{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"field": "tweet",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  "text": "Black-cats" </a:t>
            </a:r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2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7672</TotalTime>
  <Words>1254</Words>
  <Application>Microsoft Office PowerPoint</Application>
  <PresentationFormat>全屏显示(16:9)</PresentationFormat>
  <Paragraphs>325</Paragraphs>
  <Slides>27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Avenir Next Demi Bold</vt:lpstr>
      <vt:lpstr>Hiragino Sans GB W3</vt:lpstr>
      <vt:lpstr>Hiragino Sans GB W6</vt:lpstr>
      <vt:lpstr>等线</vt:lpstr>
      <vt:lpstr>冬青黑体简体中文 W6</vt:lpstr>
      <vt:lpstr>宋体</vt:lpstr>
      <vt:lpstr>微软雅黑</vt:lpstr>
      <vt:lpstr>Arial</vt:lpstr>
      <vt:lpstr>Calibri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兰娅 付</dc:creator>
  <cp:lastModifiedBy>孙志强</cp:lastModifiedBy>
  <cp:revision>110</cp:revision>
  <dcterms:created xsi:type="dcterms:W3CDTF">2016-07-11T05:09:02Z</dcterms:created>
  <dcterms:modified xsi:type="dcterms:W3CDTF">2018-01-12T12:01:35Z</dcterms:modified>
</cp:coreProperties>
</file>