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66" r:id="rId3"/>
    <p:sldId id="304" r:id="rId4"/>
    <p:sldId id="324" r:id="rId5"/>
    <p:sldId id="325" r:id="rId6"/>
    <p:sldId id="319" r:id="rId7"/>
    <p:sldId id="320" r:id="rId8"/>
    <p:sldId id="326" r:id="rId9"/>
    <p:sldId id="327" r:id="rId10"/>
    <p:sldId id="321" r:id="rId11"/>
    <p:sldId id="323" r:id="rId12"/>
    <p:sldId id="328" r:id="rId13"/>
    <p:sldId id="279" r:id="rId14"/>
    <p:sldId id="32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304"/>
            <p14:sldId id="324"/>
            <p14:sldId id="325"/>
            <p14:sldId id="319"/>
            <p14:sldId id="320"/>
            <p14:sldId id="326"/>
            <p14:sldId id="327"/>
            <p14:sldId id="321"/>
            <p14:sldId id="323"/>
            <p14:sldId id="328"/>
            <p14:sldId id="279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63103"/>
  </p:normalViewPr>
  <p:slideViewPr>
    <p:cSldViewPr snapToGrid="0" snapToObjects="1">
      <p:cViewPr varScale="1">
        <p:scale>
          <a:sx n="60" d="100"/>
          <a:sy n="60" d="100"/>
        </p:scale>
        <p:origin x="1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485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253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903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effectLst/>
              </a:rPr>
              <a:t>二维数组实际上是一个数组，它的每个元素都是一个一维数组。数组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zh-CN" altLang="en-US" sz="1200" dirty="0">
                <a:effectLst/>
              </a:rPr>
              <a:t>的长度是数组中 </a:t>
            </a:r>
            <a:endParaRPr lang="zh-CN" altLang="en-US" dirty="0"/>
          </a:p>
          <a:p>
            <a:r>
              <a:rPr lang="zh-CN" altLang="en-US" sz="1200" dirty="0">
                <a:effectLst/>
              </a:rPr>
              <a:t>元素的个数，可以用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>
                <a:effectLst/>
              </a:rPr>
              <a:t>获取该值。元素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x[0], x[l], ...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l] </a:t>
            </a:r>
            <a:r>
              <a:rPr lang="zh-CN" altLang="en-US" sz="1200" dirty="0">
                <a:effectLst/>
              </a:rPr>
              <a:t>也是数组。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endParaRPr lang="zh-CN" altLang="en-US" dirty="0"/>
          </a:p>
          <a:p>
            <a:r>
              <a:rPr lang="zh-CN" altLang="en-US" sz="1200" dirty="0">
                <a:effectLst/>
              </a:rPr>
              <a:t>可以使用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x[0].length, x[l].length, ...</a:t>
            </a:r>
            <a:r>
              <a:rPr lang="zh-CN" altLang="en-US" sz="1200" dirty="0">
                <a:effectLst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1]•length </a:t>
            </a:r>
            <a:r>
              <a:rPr lang="zh-CN" altLang="en-US" sz="1200" dirty="0">
                <a:effectLst/>
              </a:rPr>
              <a:t>获取它们的长度。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endParaRPr lang="zh-CN" altLang="en-US" dirty="0"/>
          </a:p>
          <a:p>
            <a:r>
              <a:rPr lang="zh-CN" altLang="en-US" sz="1200" dirty="0">
                <a:effectLst/>
              </a:rPr>
              <a:t>例如</a:t>
            </a:r>
            <a:r>
              <a:rPr lang="en-US" altLang="zh-CN" sz="1200" dirty="0">
                <a:effectLst/>
              </a:rPr>
              <a:t>:</a:t>
            </a:r>
            <a:r>
              <a:rPr lang="zh-CN" altLang="en-US" sz="1200" dirty="0">
                <a:effectLst/>
              </a:rPr>
              <a:t>假设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new int[3][4],</a:t>
            </a:r>
            <a:r>
              <a:rPr lang="zh-CN" altLang="en-US" sz="1200" dirty="0">
                <a:effectLst/>
              </a:rPr>
              <a:t>那么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x[0]</a:t>
            </a:r>
            <a:r>
              <a:rPr lang="zh-CN" altLang="en-US" sz="1200" dirty="0">
                <a:effectLst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x[l]</a:t>
            </a:r>
            <a:r>
              <a:rPr lang="zh-CN" altLang="en-US" sz="1200" dirty="0">
                <a:effectLst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X[2]</a:t>
            </a:r>
            <a:r>
              <a:rPr lang="zh-CN" altLang="en-US" sz="1200" dirty="0">
                <a:effectLst/>
              </a:rPr>
              <a:t>都是一维数组，每个数组都 包含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zh-CN" altLang="en-US" sz="1200" dirty="0">
                <a:effectLst/>
              </a:rPr>
              <a:t>个元素 ， 如图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8 2 </a:t>
            </a:r>
            <a:r>
              <a:rPr lang="zh-CN" altLang="en-US" sz="1200" dirty="0">
                <a:effectLst/>
              </a:rPr>
              <a:t>所示。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x.length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dirty="0">
                <a:effectLst/>
              </a:rPr>
              <a:t>为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3, x[0].length</a:t>
            </a:r>
            <a:r>
              <a:rPr lang="zh-CN" altLang="en-US" sz="1200" dirty="0">
                <a:effectLst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x[l].length </a:t>
            </a:r>
            <a:r>
              <a:rPr lang="zh-CN" altLang="en-US" sz="1200" dirty="0">
                <a:effectLst/>
              </a:rPr>
              <a:t>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x[2]•length </a:t>
            </a:r>
            <a:endParaRPr lang="en-US" altLang="zh-CN" dirty="0"/>
          </a:p>
          <a:p>
            <a:r>
              <a:rPr lang="zh-CN" altLang="en-US" sz="1200" dirty="0">
                <a:effectLst/>
              </a:rPr>
              <a:t>都是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dirty="0">
                <a:effectLst/>
              </a:rPr>
              <a:t>。</a:t>
            </a:r>
            <a:br>
              <a:rPr lang="zh-CN" altLang="en-US" sz="1200" dirty="0">
                <a:effectLst/>
              </a:rPr>
            </a:b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01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这么做，估计方便管理不同维度的数组的生命周期，使数组的引用更独立。但是这对于数组元素访问效率是一个阻力。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中，我们定义的变量所需的空间都是分配在栈上的，而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所需的空间都是分配在堆上的，在栈上的变量必须在代码中明确指出大小，所以在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中定义数组必须指定大小。</a:t>
            </a:r>
            <a:b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中所有的变量都是引用，换个角度理解就是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中的指针，所以在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中的变量都是后期分配的。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9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12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065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827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33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014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24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2021/5/19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   二维数组及多维数组</a:t>
            </a:r>
            <a:endParaRPr kumimoji="1" lang="en-US" altLang="zh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书上代码例子分析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1" y="2041451"/>
            <a:ext cx="9236361" cy="3135511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选择题测验评分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找出举例最近的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2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点</a:t>
            </a:r>
            <a:endParaRPr kumimoji="1" lang="en-US" altLang="zh-CN" sz="3600" dirty="0">
              <a:ea typeface="Microsoft YaHei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数独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(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判断矩阵中每个方格是否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valid)</a:t>
            </a:r>
          </a:p>
        </p:txBody>
      </p:sp>
    </p:spTree>
    <p:extLst>
      <p:ext uri="{BB962C8B-B14F-4D97-AF65-F5344CB8AC3E}">
        <p14:creationId xmlns:p14="http://schemas.microsoft.com/office/powerpoint/2010/main" val="419888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5E982-CF6C-734E-9350-731B38FF0ED0}"/>
              </a:ext>
            </a:extLst>
          </p:cNvPr>
          <p:cNvSpPr txBox="1"/>
          <p:nvPr/>
        </p:nvSpPr>
        <p:spPr>
          <a:xfrm>
            <a:off x="2020186" y="2275367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维数组由一个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维数组的数组组成，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维是一个</a:t>
            </a:r>
            <a:r>
              <a:rPr kumimoji="1" lang="en-US" altLang="zh-CN" sz="3200" dirty="0" err="1"/>
              <a:t>x,y</a:t>
            </a:r>
            <a:r>
              <a:rPr kumimoji="1" lang="zh-CN" altLang="en-US" sz="3200" dirty="0"/>
              <a:t>平面坐标系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3</a:t>
            </a:r>
            <a:r>
              <a:rPr kumimoji="1" lang="zh-CN" altLang="en-US" sz="3200" dirty="0"/>
              <a:t>维数组可以认为是由一个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维数组的数组所组成 ，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维是个</a:t>
            </a:r>
            <a:r>
              <a:rPr kumimoji="1" lang="en-US" altLang="zh-CN" sz="3200" dirty="0"/>
              <a:t>(</a:t>
            </a:r>
            <a:r>
              <a:rPr kumimoji="1" lang="en-US" altLang="zh-CN" sz="3200" dirty="0" err="1"/>
              <a:t>x,y,z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的立体坐标系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N</a:t>
            </a:r>
            <a:r>
              <a:rPr kumimoji="1" lang="zh-CN" altLang="en-US" sz="3200" dirty="0"/>
              <a:t>维 可以认为是由一个</a:t>
            </a:r>
            <a:r>
              <a:rPr kumimoji="1" lang="en-US" altLang="zh-CN" sz="3200" dirty="0"/>
              <a:t>N-1</a:t>
            </a:r>
            <a:r>
              <a:rPr kumimoji="1" lang="zh-CN" altLang="en-US" sz="3200" dirty="0"/>
              <a:t>维的数组组成。</a:t>
            </a:r>
            <a:endParaRPr kumimoji="1"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3200" dirty="0"/>
              <a:t>世界有多少维，那是物理学家的问题。</a:t>
            </a:r>
            <a:endParaRPr kumimoji="1" lang="en-US" altLang="zh-CN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69ACF0-35D1-CD41-A0FE-9303BDC6E216}"/>
              </a:ext>
            </a:extLst>
          </p:cNvPr>
          <p:cNvSpPr txBox="1"/>
          <p:nvPr/>
        </p:nvSpPr>
        <p:spPr>
          <a:xfrm>
            <a:off x="4527215" y="5785115"/>
            <a:ext cx="4042628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看书中示例：每日温度</a:t>
            </a:r>
          </a:p>
        </p:txBody>
      </p:sp>
    </p:spTree>
    <p:extLst>
      <p:ext uri="{BB962C8B-B14F-4D97-AF65-F5344CB8AC3E}">
        <p14:creationId xmlns:p14="http://schemas.microsoft.com/office/powerpoint/2010/main" val="363466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多维数组的示例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737259-1204-C64E-9DB6-0DEE96BF5886}"/>
              </a:ext>
            </a:extLst>
          </p:cNvPr>
          <p:cNvSpPr txBox="1"/>
          <p:nvPr/>
        </p:nvSpPr>
        <p:spPr>
          <a:xfrm>
            <a:off x="2349878" y="2612519"/>
            <a:ext cx="8920633" cy="1406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参照二维的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点之间最短，那对于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维，也可以写出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点之间最短的程序。请大家思考如何写这个程序？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054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344236" y="1550997"/>
            <a:ext cx="7443216" cy="677227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二维数组的基本知识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二维数组的使用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将二维数组作为函数参数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示例学习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二维数组的基本知识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353667" y="2123605"/>
            <a:ext cx="7443216" cy="195172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声明初始化二维数组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数组长度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17C69E-CC3F-3A46-8295-CC3FD8B6B583}"/>
              </a:ext>
            </a:extLst>
          </p:cNvPr>
          <p:cNvSpPr txBox="1"/>
          <p:nvPr/>
        </p:nvSpPr>
        <p:spPr>
          <a:xfrm>
            <a:off x="5319823" y="5393721"/>
            <a:ext cx="155235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</a:rPr>
              <a:t>看代码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404375-3BE9-B843-B595-7628CB946902}"/>
              </a:ext>
            </a:extLst>
          </p:cNvPr>
          <p:cNvSpPr txBox="1"/>
          <p:nvPr/>
        </p:nvSpPr>
        <p:spPr>
          <a:xfrm>
            <a:off x="7974419" y="2406969"/>
            <a:ext cx="3089480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请用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Excel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表对比二维数组，这样更容易理解</a:t>
            </a:r>
          </a:p>
        </p:txBody>
      </p:sp>
    </p:spTree>
    <p:extLst>
      <p:ext uri="{BB962C8B-B14F-4D97-AF65-F5344CB8AC3E}">
        <p14:creationId xmlns:p14="http://schemas.microsoft.com/office/powerpoint/2010/main" val="203743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574159" y="829340"/>
            <a:ext cx="10994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特别注意：二维数组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语言和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的区别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DFF244-5544-1C47-8A5F-43DB60BA0EBD}"/>
              </a:ext>
            </a:extLst>
          </p:cNvPr>
          <p:cNvSpPr txBox="1"/>
          <p:nvPr/>
        </p:nvSpPr>
        <p:spPr>
          <a:xfrm>
            <a:off x="1488558" y="2445488"/>
            <a:ext cx="107034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语言：变量数组可省略行数，但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不可省略列数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	int a[][3]={{1,2,3},{4,5,6},{7,8,9}};</a:t>
            </a:r>
          </a:p>
          <a:p>
            <a:pPr lvl="0"/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1.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在</a:t>
            </a:r>
            <a:r>
              <a:rPr lang="en-US" altLang="zh-CN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new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的时候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可省略列数，但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不可省略行数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int[][] a = new int[5][]; </a:t>
            </a:r>
          </a:p>
          <a:p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2.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静态定义二维数组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 a[][]= {{0,1,2,3,4,5,6},{0,1,2,3,4,5,6,7,8,9}};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意 第二维的子数组长度可以不相同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74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1954532" y="531627"/>
            <a:ext cx="88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ea typeface="Microsoft YaHei" panose="020B0503020204020204" pitchFamily="34" charset="-122"/>
              </a:rPr>
              <a:t>锯齿形矩阵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特殊变长二维矩阵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D93A93-4A1E-1146-8EEE-B4BDAD2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66" y="2340431"/>
            <a:ext cx="10030300" cy="333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二维数组的使用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522707" y="2841097"/>
            <a:ext cx="9236361" cy="1473518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主要是 两个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for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循环进行操作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61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289331" y="2692241"/>
            <a:ext cx="9236361" cy="230162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语言有些区别，道理和第</a:t>
            </a:r>
            <a:r>
              <a:rPr kumimoji="1" lang="en-US" altLang="zh-CN" sz="3600" dirty="0">
                <a:ea typeface="Microsoft YaHei" panose="020B0503020204020204" pitchFamily="34" charset="-122"/>
              </a:rPr>
              <a:t>1</a:t>
            </a:r>
            <a:r>
              <a:rPr kumimoji="1" lang="zh-CN" altLang="en-US" sz="3600" dirty="0">
                <a:ea typeface="Microsoft YaHei" panose="020B0503020204020204" pitchFamily="34" charset="-122"/>
              </a:rPr>
              <a:t>部分两者定义的区别类似</a:t>
            </a:r>
            <a:endParaRPr kumimoji="1" lang="en-US" altLang="zh-CN" sz="36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7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 </a:t>
            </a:r>
            <a:endParaRPr kumimoji="1" lang="en-US" altLang="zh-CN" sz="4800" dirty="0"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C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和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中的区别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1769732" y="2849525"/>
            <a:ext cx="5098902" cy="3431746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a[3][10]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void find (char a[ ][10]);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 ][ 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 (char a[3][ ]);</a:t>
            </a:r>
          </a:p>
        </p:txBody>
      </p:sp>
      <p:pic>
        <p:nvPicPr>
          <p:cNvPr id="4" name="图形 3" descr="关闭">
            <a:extLst>
              <a:ext uri="{FF2B5EF4-FFF2-40B4-BE49-F238E27FC236}">
                <a16:creationId xmlns:a16="http://schemas.microsoft.com/office/drawing/2014/main" id="{8DB66323-126A-924B-BBC3-B7EEBD21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895" y="4773099"/>
            <a:ext cx="409730" cy="409730"/>
          </a:xfrm>
          <a:prstGeom prst="rect">
            <a:avLst/>
          </a:prstGeom>
        </p:spPr>
      </p:pic>
      <p:pic>
        <p:nvPicPr>
          <p:cNvPr id="5" name="图形 4" descr="复选标记">
            <a:extLst>
              <a:ext uri="{FF2B5EF4-FFF2-40B4-BE49-F238E27FC236}">
                <a16:creationId xmlns:a16="http://schemas.microsoft.com/office/drawing/2014/main" id="{39CDACA9-19FE-9641-96DE-4661BE8F6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3632711"/>
            <a:ext cx="357749" cy="357749"/>
          </a:xfrm>
          <a:prstGeom prst="rect">
            <a:avLst/>
          </a:prstGeom>
        </p:spPr>
      </p:pic>
      <p:pic>
        <p:nvPicPr>
          <p:cNvPr id="6" name="图形 5" descr="复选标记">
            <a:extLst>
              <a:ext uri="{FF2B5EF4-FFF2-40B4-BE49-F238E27FC236}">
                <a16:creationId xmlns:a16="http://schemas.microsoft.com/office/drawing/2014/main" id="{43FEC382-A14F-A947-80C9-F27557C64B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8876" y="4182205"/>
            <a:ext cx="357749" cy="357749"/>
          </a:xfrm>
          <a:prstGeom prst="rect">
            <a:avLst/>
          </a:prstGeom>
        </p:spPr>
      </p:pic>
      <p:pic>
        <p:nvPicPr>
          <p:cNvPr id="7" name="图形 6" descr="关闭">
            <a:extLst>
              <a:ext uri="{FF2B5EF4-FFF2-40B4-BE49-F238E27FC236}">
                <a16:creationId xmlns:a16="http://schemas.microsoft.com/office/drawing/2014/main" id="{DF7EAEA4-0E73-E444-888D-520CF7BB0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885" y="5333511"/>
            <a:ext cx="409730" cy="4097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C8381A-3983-F445-BA79-620B50240C59}"/>
              </a:ext>
            </a:extLst>
          </p:cNvPr>
          <p:cNvSpPr txBox="1"/>
          <p:nvPr/>
        </p:nvSpPr>
        <p:spPr>
          <a:xfrm>
            <a:off x="7482894" y="3212575"/>
            <a:ext cx="46783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void find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char a[][]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其他 写法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形 8" descr="复选标记">
            <a:extLst>
              <a:ext uri="{FF2B5EF4-FFF2-40B4-BE49-F238E27FC236}">
                <a16:creationId xmlns:a16="http://schemas.microsoft.com/office/drawing/2014/main" id="{2C69658E-1188-1847-B076-29D22D0E05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8903" y="3824456"/>
            <a:ext cx="357749" cy="357749"/>
          </a:xfrm>
          <a:prstGeom prst="rect">
            <a:avLst/>
          </a:prstGeom>
        </p:spPr>
      </p:pic>
      <p:pic>
        <p:nvPicPr>
          <p:cNvPr id="10" name="图形 9" descr="关闭">
            <a:extLst>
              <a:ext uri="{FF2B5EF4-FFF2-40B4-BE49-F238E27FC236}">
                <a16:creationId xmlns:a16="http://schemas.microsoft.com/office/drawing/2014/main" id="{5CDB8804-00E6-E14D-BF32-4DDB9A16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123" y="4363369"/>
            <a:ext cx="409730" cy="40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2288" y="67747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二维数组作为函数参数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01A9BA-84C5-E34E-ADF9-5A3B733979B4}"/>
              </a:ext>
            </a:extLst>
          </p:cNvPr>
          <p:cNvSpPr txBox="1"/>
          <p:nvPr/>
        </p:nvSpPr>
        <p:spPr>
          <a:xfrm>
            <a:off x="4765802" y="3636335"/>
            <a:ext cx="2660395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chemeClr val="bg1"/>
                </a:solidFill>
              </a:rPr>
              <a:t>看代码示例</a:t>
            </a:r>
          </a:p>
        </p:txBody>
      </p:sp>
    </p:spTree>
    <p:extLst>
      <p:ext uri="{BB962C8B-B14F-4D97-AF65-F5344CB8AC3E}">
        <p14:creationId xmlns:p14="http://schemas.microsoft.com/office/powerpoint/2010/main" val="27063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844</Words>
  <Application>Microsoft Macintosh PowerPoint</Application>
  <PresentationFormat>宽屏</PresentationFormat>
  <Paragraphs>88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380</cp:revision>
  <dcterms:created xsi:type="dcterms:W3CDTF">2019-09-24T01:18:33Z</dcterms:created>
  <dcterms:modified xsi:type="dcterms:W3CDTF">2021-05-19T12:10:09Z</dcterms:modified>
</cp:coreProperties>
</file>