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CC9693A5-BC52-4427-90E8-D9D1CC63F2D1}"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693A5-BC52-4427-90E8-D9D1CC63F2D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693A5-BC52-4427-90E8-D9D1CC63F2D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693A5-BC52-4427-90E8-D9D1CC63F2D1}"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CC9693A5-BC52-4427-90E8-D9D1CC63F2D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693A5-BC52-4427-90E8-D9D1CC63F2D1}"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9693A5-BC52-4427-90E8-D9D1CC63F2D1}"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9693A5-BC52-4427-90E8-D9D1CC63F2D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9693A5-BC52-4427-90E8-D9D1CC63F2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693A5-BC52-4427-90E8-D9D1CC63F2D1}"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1998F51E-332C-41E5-826A-7974CDF59186}" type="datetimeFigureOut">
              <a:rPr lang="zh-CN" altLang="en-US" smtClean="0"/>
              <a:t>2018/12/23</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CC9693A5-BC52-4427-90E8-D9D1CC63F2D1}"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998F51E-332C-41E5-826A-7974CDF59186}" type="datetimeFigureOut">
              <a:rPr lang="zh-CN" altLang="en-US" smtClean="0"/>
              <a:t>2018/12/23</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9693A5-BC52-4427-90E8-D9D1CC63F2D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sr311.dev.java.net/nonav/releases/1.1/javax/ws/rs/MatrixParam.html" TargetMode="External"/><Relationship Id="rId2" Type="http://schemas.openxmlformats.org/officeDocument/2006/relationships/hyperlink" Target="https://jsr311.dev.java.net/nonav/releases/1.1/javax/ws/rs/QueryParam.html" TargetMode="External"/><Relationship Id="rId1" Type="http://schemas.openxmlformats.org/officeDocument/2006/relationships/slideLayout" Target="../slideLayouts/slideLayout2.xml"/><Relationship Id="rId5" Type="http://schemas.openxmlformats.org/officeDocument/2006/relationships/hyperlink" Target="https://jsr311.dev.java.net/nonav/releases/1.1/index.html?javax/ws/rs/CookieParam.html" TargetMode="External"/><Relationship Id="rId4" Type="http://schemas.openxmlformats.org/officeDocument/2006/relationships/hyperlink" Target="https://jsr311.dev.java.net/nonav/releases/1.1/index.html?javax/ws/rs/HeaderParam.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tisedu.com/phrase/200604181429065.html" TargetMode="External"/><Relationship Id="rId2" Type="http://schemas.openxmlformats.org/officeDocument/2006/relationships/hyperlink" Target="http://www.jcp.org/en/jsr/detail?id=224" TargetMode="External"/><Relationship Id="rId1" Type="http://schemas.openxmlformats.org/officeDocument/2006/relationships/slideLayout" Target="../slideLayouts/slideLayout2.xml"/><Relationship Id="rId6" Type="http://schemas.openxmlformats.org/officeDocument/2006/relationships/hyperlink" Target="http://www.itisedu.com/phrase/200603090845215.html" TargetMode="External"/><Relationship Id="rId5" Type="http://schemas.openxmlformats.org/officeDocument/2006/relationships/hyperlink" Target="http://www.itisedu.com/phrase/200604231236585.html" TargetMode="External"/><Relationship Id="rId4" Type="http://schemas.openxmlformats.org/officeDocument/2006/relationships/hyperlink" Target="http://www.itisedu.com/phrase/200604241327575.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2" name="标题 1"/>
          <p:cNvSpPr>
            <a:spLocks noGrp="1"/>
          </p:cNvSpPr>
          <p:nvPr>
            <p:ph type="ctrTitle"/>
          </p:nvPr>
        </p:nvSpPr>
        <p:spPr/>
        <p:txBody>
          <a:bodyPr/>
          <a:lstStyle/>
          <a:p>
            <a:r>
              <a:rPr lang="zh-CN" altLang="zh-CN" dirty="0"/>
              <a:t>第</a:t>
            </a:r>
            <a:r>
              <a:rPr lang="en-US" altLang="zh-CN" dirty="0"/>
              <a:t>12</a:t>
            </a:r>
            <a:r>
              <a:rPr lang="zh-CN" altLang="zh-CN" dirty="0"/>
              <a:t>章</a:t>
            </a:r>
            <a:r>
              <a:rPr lang="en-US" altLang="zh-CN" dirty="0"/>
              <a:t>  Web</a:t>
            </a:r>
            <a:r>
              <a:rPr lang="zh-CN" altLang="zh-CN" dirty="0"/>
              <a:t>服务</a:t>
            </a:r>
            <a:br>
              <a:rPr lang="zh-CN" altLang="zh-CN" dirty="0"/>
            </a:br>
            <a:endParaRPr lang="zh-CN" altLang="en-US" dirty="0"/>
          </a:p>
        </p:txBody>
      </p:sp>
    </p:spTree>
    <p:extLst>
      <p:ext uri="{BB962C8B-B14F-4D97-AF65-F5344CB8AC3E}">
        <p14:creationId xmlns:p14="http://schemas.microsoft.com/office/powerpoint/2010/main" val="235378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四、调用</a:t>
            </a:r>
            <a:r>
              <a:rPr lang="en-US" altLang="zh-CN" dirty="0"/>
              <a:t>Web</a:t>
            </a:r>
            <a:r>
              <a:rPr lang="zh-CN" altLang="zh-CN" dirty="0"/>
              <a:t>服务</a:t>
            </a:r>
            <a:endParaRPr lang="zh-CN" altLang="en-US" dirty="0"/>
          </a:p>
        </p:txBody>
      </p:sp>
      <p:sp>
        <p:nvSpPr>
          <p:cNvPr id="3" name="内容占位符 2"/>
          <p:cNvSpPr>
            <a:spLocks noGrp="1"/>
          </p:cNvSpPr>
          <p:nvPr>
            <p:ph sz="quarter" idx="1"/>
          </p:nvPr>
        </p:nvSpPr>
        <p:spPr/>
        <p:txBody>
          <a:bodyPr>
            <a:normAutofit/>
          </a:bodyPr>
          <a:lstStyle/>
          <a:p>
            <a:r>
              <a:rPr lang="en-US" altLang="zh-CN" dirty="0"/>
              <a:t>Java EE</a:t>
            </a:r>
            <a:r>
              <a:rPr lang="zh-CN" altLang="zh-CN" dirty="0"/>
              <a:t>通过资源注入特性将</a:t>
            </a:r>
            <a:r>
              <a:rPr lang="en-US" altLang="zh-CN" dirty="0"/>
              <a:t>Web</a:t>
            </a:r>
            <a:r>
              <a:rPr lang="zh-CN" altLang="zh-CN" dirty="0"/>
              <a:t>服务客户端实例注入到</a:t>
            </a:r>
            <a:r>
              <a:rPr lang="en-US" altLang="zh-CN" dirty="0"/>
              <a:t>Service</a:t>
            </a:r>
            <a:r>
              <a:rPr lang="zh-CN" altLang="zh-CN" dirty="0"/>
              <a:t>中，然后调用它的</a:t>
            </a:r>
            <a:r>
              <a:rPr lang="en-US" altLang="zh-CN" dirty="0" err="1"/>
              <a:t>getWeightCheckPort</a:t>
            </a:r>
            <a:r>
              <a:rPr lang="en-US" altLang="zh-CN" dirty="0"/>
              <a:t>()</a:t>
            </a:r>
            <a:r>
              <a:rPr lang="zh-CN" altLang="zh-CN" dirty="0"/>
              <a:t>方法获取</a:t>
            </a:r>
            <a:r>
              <a:rPr lang="en-US" altLang="zh-CN" dirty="0"/>
              <a:t>Web</a:t>
            </a:r>
            <a:r>
              <a:rPr lang="zh-CN" altLang="zh-CN" dirty="0"/>
              <a:t>服务的服务端口，最后根据请求信息中传递来的参数来调用服务端口的方法</a:t>
            </a:r>
            <a:r>
              <a:rPr lang="en-US" altLang="zh-CN" dirty="0"/>
              <a:t>check</a:t>
            </a:r>
            <a:r>
              <a:rPr lang="zh-CN" altLang="zh-CN" dirty="0"/>
              <a:t>。</a:t>
            </a:r>
          </a:p>
          <a:p>
            <a:endParaRPr lang="zh-CN" altLang="en-US" dirty="0"/>
          </a:p>
        </p:txBody>
      </p:sp>
    </p:spTree>
    <p:extLst>
      <p:ext uri="{BB962C8B-B14F-4D97-AF65-F5344CB8AC3E}">
        <p14:creationId xmlns:p14="http://schemas.microsoft.com/office/powerpoint/2010/main" val="226799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四、调用</a:t>
            </a:r>
            <a:r>
              <a:rPr lang="en-US" altLang="zh-CN" dirty="0"/>
              <a:t>Web</a:t>
            </a:r>
            <a:r>
              <a:rPr lang="zh-CN" altLang="zh-CN" dirty="0"/>
              <a:t>服务</a:t>
            </a:r>
            <a:endParaRPr lang="zh-CN" altLang="en-US" dirty="0"/>
          </a:p>
        </p:txBody>
      </p:sp>
      <p:sp>
        <p:nvSpPr>
          <p:cNvPr id="3" name="内容占位符 2"/>
          <p:cNvSpPr>
            <a:spLocks noGrp="1"/>
          </p:cNvSpPr>
          <p:nvPr>
            <p:ph sz="quarter" idx="1"/>
          </p:nvPr>
        </p:nvSpPr>
        <p:spPr/>
        <p:txBody>
          <a:bodyPr>
            <a:normAutofit/>
          </a:bodyPr>
          <a:lstStyle/>
          <a:p>
            <a:r>
              <a:rPr lang="en-US" altLang="zh-CN" dirty="0"/>
              <a:t>Web</a:t>
            </a:r>
            <a:r>
              <a:rPr lang="zh-CN" altLang="zh-CN" dirty="0"/>
              <a:t>服务组件和</a:t>
            </a:r>
            <a:r>
              <a:rPr lang="en-US" altLang="zh-CN" dirty="0"/>
              <a:t>Servlet</a:t>
            </a:r>
            <a:r>
              <a:rPr lang="zh-CN" altLang="zh-CN" dirty="0"/>
              <a:t>组件一样，都是以请求应答的模式运行，并且都是针对客户端请求</a:t>
            </a:r>
            <a:r>
              <a:rPr lang="en-US" altLang="zh-CN" dirty="0"/>
              <a:t>URL</a:t>
            </a:r>
            <a:r>
              <a:rPr lang="zh-CN" altLang="zh-CN" dirty="0"/>
              <a:t>，返回一个响应信息。不同之处在于</a:t>
            </a:r>
            <a:r>
              <a:rPr lang="en-US" altLang="zh-CN" dirty="0"/>
              <a:t>Servlet</a:t>
            </a:r>
            <a:r>
              <a:rPr lang="zh-CN" altLang="zh-CN" dirty="0"/>
              <a:t>只能接受一个简单的</a:t>
            </a:r>
            <a:r>
              <a:rPr lang="en-US" altLang="zh-CN" dirty="0"/>
              <a:t>HTTP</a:t>
            </a:r>
            <a:r>
              <a:rPr lang="zh-CN" altLang="zh-CN" dirty="0"/>
              <a:t>请求，而</a:t>
            </a:r>
            <a:r>
              <a:rPr lang="en-US" altLang="zh-CN" dirty="0"/>
              <a:t>Web </a:t>
            </a:r>
            <a:r>
              <a:rPr lang="zh-CN" altLang="zh-CN" dirty="0"/>
              <a:t>服务接受的请求内容是一个</a:t>
            </a:r>
            <a:r>
              <a:rPr lang="en-US" altLang="zh-CN" dirty="0"/>
              <a:t>XML</a:t>
            </a:r>
            <a:r>
              <a:rPr lang="zh-CN" altLang="zh-CN" dirty="0"/>
              <a:t>文档。对于处理后返回的响应，</a:t>
            </a:r>
            <a:r>
              <a:rPr lang="en-US" altLang="zh-CN" dirty="0"/>
              <a:t>Servlet</a:t>
            </a:r>
            <a:r>
              <a:rPr lang="zh-CN" altLang="zh-CN" dirty="0"/>
              <a:t>通常返回的是</a:t>
            </a:r>
            <a:r>
              <a:rPr lang="en-US" altLang="zh-CN" dirty="0"/>
              <a:t>HTML</a:t>
            </a:r>
            <a:r>
              <a:rPr lang="zh-CN" altLang="zh-CN" dirty="0"/>
              <a:t>页面或者二进制输入</a:t>
            </a:r>
            <a:r>
              <a:rPr lang="en-US" altLang="zh-CN" dirty="0"/>
              <a:t>/</a:t>
            </a:r>
            <a:r>
              <a:rPr lang="zh-CN" altLang="zh-CN" dirty="0"/>
              <a:t>输出流，而</a:t>
            </a:r>
            <a:r>
              <a:rPr lang="en-US" altLang="zh-CN" dirty="0"/>
              <a:t>Web </a:t>
            </a:r>
            <a:r>
              <a:rPr lang="zh-CN" altLang="zh-CN" dirty="0"/>
              <a:t>服务返回的仍旧是</a:t>
            </a:r>
            <a:r>
              <a:rPr lang="en-US" altLang="zh-CN" dirty="0"/>
              <a:t>XML</a:t>
            </a:r>
            <a:r>
              <a:rPr lang="zh-CN" altLang="zh-CN" dirty="0"/>
              <a:t>，因此</a:t>
            </a:r>
            <a:r>
              <a:rPr lang="en-US" altLang="zh-CN" dirty="0"/>
              <a:t>Web </a:t>
            </a:r>
            <a:r>
              <a:rPr lang="zh-CN" altLang="zh-CN" dirty="0"/>
              <a:t>服务组件在跨平台方面优势明显，而</a:t>
            </a:r>
            <a:r>
              <a:rPr lang="en-US" altLang="zh-CN" dirty="0"/>
              <a:t>Servlet</a:t>
            </a:r>
            <a:r>
              <a:rPr lang="zh-CN" altLang="zh-CN" dirty="0"/>
              <a:t>性能上要占优势，因为它避免了复杂的</a:t>
            </a:r>
            <a:r>
              <a:rPr lang="en-US" altLang="zh-CN" dirty="0"/>
              <a:t>XML</a:t>
            </a:r>
            <a:r>
              <a:rPr lang="zh-CN" altLang="zh-CN" dirty="0"/>
              <a:t>解析校验等流程。因此，二者是适应不同场合的</a:t>
            </a:r>
            <a:r>
              <a:rPr lang="en-US" altLang="zh-CN" dirty="0"/>
              <a:t>Web</a:t>
            </a:r>
            <a:r>
              <a:rPr lang="zh-CN" altLang="zh-CN" dirty="0"/>
              <a:t>组件</a:t>
            </a:r>
            <a:endParaRPr lang="zh-CN" altLang="en-US" dirty="0"/>
          </a:p>
        </p:txBody>
      </p:sp>
    </p:spTree>
    <p:extLst>
      <p:ext uri="{BB962C8B-B14F-4D97-AF65-F5344CB8AC3E}">
        <p14:creationId xmlns:p14="http://schemas.microsoft.com/office/powerpoint/2010/main" val="408001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五、</a:t>
            </a:r>
            <a:r>
              <a:rPr lang="zh-CN" altLang="zh-CN" dirty="0"/>
              <a:t>将会话</a:t>
            </a:r>
            <a:r>
              <a:rPr lang="en-US" altLang="zh-CN" dirty="0"/>
              <a:t>Bean</a:t>
            </a:r>
            <a:r>
              <a:rPr lang="zh-CN" altLang="zh-CN" dirty="0"/>
              <a:t>发布为</a:t>
            </a:r>
            <a:r>
              <a:rPr lang="en-US" altLang="zh-CN" dirty="0"/>
              <a:t>Web </a:t>
            </a:r>
            <a:r>
              <a:rPr lang="zh-CN" altLang="zh-CN" dirty="0"/>
              <a:t>服务</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a:t>……</a:t>
            </a:r>
            <a:endParaRPr lang="zh-CN" altLang="zh-CN" dirty="0"/>
          </a:p>
          <a:p>
            <a:r>
              <a:rPr lang="en-US" altLang="zh-CN" dirty="0"/>
              <a:t>@</a:t>
            </a:r>
            <a:r>
              <a:rPr lang="en-US" altLang="zh-CN" dirty="0" err="1"/>
              <a:t>WebService</a:t>
            </a:r>
            <a:r>
              <a:rPr lang="en-US" altLang="zh-CN" dirty="0"/>
              <a:t>(</a:t>
            </a:r>
            <a:r>
              <a:rPr lang="en-US" altLang="zh-CN" dirty="0" err="1"/>
              <a:t>serviceName</a:t>
            </a:r>
            <a:r>
              <a:rPr lang="en-US" altLang="zh-CN" dirty="0"/>
              <a:t> = "</a:t>
            </a:r>
            <a:r>
              <a:rPr lang="en-US" altLang="zh-CN" dirty="0" err="1"/>
              <a:t>NewWeightService</a:t>
            </a:r>
            <a:r>
              <a:rPr lang="en-US" altLang="zh-CN" dirty="0"/>
              <a:t>")</a:t>
            </a:r>
            <a:endParaRPr lang="zh-CN" altLang="zh-CN" dirty="0"/>
          </a:p>
          <a:p>
            <a:r>
              <a:rPr lang="en-US" altLang="zh-CN" dirty="0"/>
              <a:t>public class </a:t>
            </a:r>
            <a:r>
              <a:rPr lang="en-US" altLang="zh-CN" dirty="0" err="1"/>
              <a:t>NewWeightService</a:t>
            </a:r>
            <a:r>
              <a:rPr lang="en-US" altLang="zh-CN" dirty="0"/>
              <a:t> {</a:t>
            </a:r>
            <a:endParaRPr lang="zh-CN" altLang="zh-CN" dirty="0"/>
          </a:p>
          <a:p>
            <a:r>
              <a:rPr lang="en-US" altLang="zh-CN" dirty="0"/>
              <a:t>    @EJB</a:t>
            </a:r>
            <a:endParaRPr lang="zh-CN" altLang="zh-CN" dirty="0"/>
          </a:p>
          <a:p>
            <a:r>
              <a:rPr lang="en-US" altLang="zh-CN" dirty="0"/>
              <a:t>    private </a:t>
            </a:r>
            <a:r>
              <a:rPr lang="en-US" altLang="zh-CN" dirty="0" err="1"/>
              <a:t>WeightCheckSessionBean</a:t>
            </a:r>
            <a:r>
              <a:rPr lang="en-US" altLang="zh-CN" dirty="0"/>
              <a:t> </a:t>
            </a:r>
            <a:r>
              <a:rPr lang="en-US" altLang="zh-CN" dirty="0" err="1"/>
              <a:t>ejbRef</a:t>
            </a:r>
            <a:r>
              <a:rPr lang="en-US" altLang="zh-CN" dirty="0"/>
              <a:t>;</a:t>
            </a:r>
            <a:endParaRPr lang="zh-CN" altLang="zh-CN" dirty="0"/>
          </a:p>
          <a:p>
            <a:r>
              <a:rPr lang="en-US" altLang="zh-CN" dirty="0"/>
              <a:t>    @</a:t>
            </a:r>
            <a:r>
              <a:rPr lang="en-US" altLang="zh-CN" dirty="0" err="1"/>
              <a:t>WebMethod</a:t>
            </a:r>
            <a:r>
              <a:rPr lang="en-US" altLang="zh-CN" dirty="0"/>
              <a:t>(</a:t>
            </a:r>
            <a:r>
              <a:rPr lang="en-US" altLang="zh-CN" dirty="0" err="1"/>
              <a:t>operationName</a:t>
            </a:r>
            <a:r>
              <a:rPr lang="en-US" altLang="zh-CN" dirty="0"/>
              <a:t> = "check")</a:t>
            </a:r>
            <a:endParaRPr lang="zh-CN" altLang="zh-CN" dirty="0"/>
          </a:p>
          <a:p>
            <a:r>
              <a:rPr lang="en-US" altLang="zh-CN" dirty="0"/>
              <a:t>    public String check(@</a:t>
            </a:r>
            <a:r>
              <a:rPr lang="en-US" altLang="zh-CN" dirty="0" err="1"/>
              <a:t>WebParam</a:t>
            </a:r>
            <a:r>
              <a:rPr lang="en-US" altLang="zh-CN" dirty="0"/>
              <a:t>(name = "sex") </a:t>
            </a:r>
            <a:r>
              <a:rPr lang="en-US" altLang="zh-CN" dirty="0" err="1"/>
              <a:t>boolean</a:t>
            </a:r>
            <a:r>
              <a:rPr lang="en-US" altLang="zh-CN" dirty="0"/>
              <a:t> sex, @</a:t>
            </a:r>
            <a:r>
              <a:rPr lang="en-US" altLang="zh-CN" dirty="0" err="1"/>
              <a:t>WebParam</a:t>
            </a:r>
            <a:r>
              <a:rPr lang="en-US" altLang="zh-CN" dirty="0"/>
              <a:t>(name = "weight") </a:t>
            </a:r>
            <a:r>
              <a:rPr lang="en-US" altLang="zh-CN" dirty="0" err="1"/>
              <a:t>int</a:t>
            </a:r>
            <a:r>
              <a:rPr lang="en-US" altLang="zh-CN" dirty="0"/>
              <a:t> weight, @</a:t>
            </a:r>
            <a:r>
              <a:rPr lang="en-US" altLang="zh-CN" dirty="0" err="1"/>
              <a:t>WebParam</a:t>
            </a:r>
            <a:r>
              <a:rPr lang="en-US" altLang="zh-CN" dirty="0"/>
              <a:t>(name = "height") </a:t>
            </a:r>
            <a:r>
              <a:rPr lang="en-US" altLang="zh-CN" dirty="0" err="1"/>
              <a:t>int</a:t>
            </a:r>
            <a:r>
              <a:rPr lang="en-US" altLang="zh-CN" dirty="0"/>
              <a:t> height) {</a:t>
            </a:r>
            <a:endParaRPr lang="zh-CN" altLang="zh-CN" dirty="0"/>
          </a:p>
          <a:p>
            <a:r>
              <a:rPr lang="en-US" altLang="zh-CN" dirty="0"/>
              <a:t>        return </a:t>
            </a:r>
            <a:r>
              <a:rPr lang="en-US" altLang="zh-CN" dirty="0" err="1"/>
              <a:t>ejbRef.check</a:t>
            </a:r>
            <a:r>
              <a:rPr lang="en-US" altLang="zh-CN" dirty="0"/>
              <a:t>(sex, weight, height);</a:t>
            </a:r>
            <a:endParaRPr lang="zh-CN" altLang="zh-CN" dirty="0"/>
          </a:p>
          <a:p>
            <a:r>
              <a:rPr lang="en-US" altLang="zh-CN" dirty="0"/>
              <a:t>    }    </a:t>
            </a:r>
            <a:endParaRPr lang="zh-CN" altLang="zh-CN" dirty="0"/>
          </a:p>
          <a:p>
            <a:r>
              <a:rPr lang="en-US" altLang="zh-CN" dirty="0"/>
              <a:t>}</a:t>
            </a:r>
            <a:endParaRPr lang="zh-CN" altLang="zh-CN" dirty="0"/>
          </a:p>
          <a:p>
            <a:r>
              <a:rPr lang="en-US" altLang="zh-CN" dirty="0"/>
              <a:t>……</a:t>
            </a:r>
            <a:endParaRPr lang="zh-CN" altLang="zh-CN" dirty="0"/>
          </a:p>
          <a:p>
            <a:r>
              <a:rPr lang="zh-CN" altLang="zh-CN" dirty="0"/>
              <a:t>程序说明：在代码中，首先注入</a:t>
            </a:r>
            <a:r>
              <a:rPr lang="en-US" altLang="zh-CN" dirty="0"/>
              <a:t>EJB</a:t>
            </a:r>
            <a:r>
              <a:rPr lang="zh-CN" altLang="zh-CN" dirty="0"/>
              <a:t>组件，然后再在</a:t>
            </a:r>
            <a:r>
              <a:rPr lang="en-US" altLang="zh-CN" dirty="0"/>
              <a:t>Web</a:t>
            </a:r>
            <a:r>
              <a:rPr lang="zh-CN" altLang="zh-CN" dirty="0"/>
              <a:t>服务方法中调用</a:t>
            </a:r>
            <a:r>
              <a:rPr lang="en-US" altLang="zh-CN" dirty="0"/>
              <a:t>EJB</a:t>
            </a:r>
            <a:r>
              <a:rPr lang="zh-CN" altLang="zh-CN" dirty="0"/>
              <a:t>的商业方法来提供</a:t>
            </a:r>
            <a:r>
              <a:rPr lang="en-US" altLang="zh-CN" dirty="0"/>
              <a:t>Web</a:t>
            </a:r>
            <a:r>
              <a:rPr lang="zh-CN" altLang="zh-CN" dirty="0"/>
              <a:t>服务。</a:t>
            </a:r>
          </a:p>
        </p:txBody>
      </p:sp>
    </p:spTree>
    <p:extLst>
      <p:ext uri="{BB962C8B-B14F-4D97-AF65-F5344CB8AC3E}">
        <p14:creationId xmlns:p14="http://schemas.microsoft.com/office/powerpoint/2010/main" val="364792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五、</a:t>
            </a:r>
            <a:r>
              <a:rPr lang="zh-CN" altLang="zh-CN" dirty="0"/>
              <a:t>将会话</a:t>
            </a:r>
            <a:r>
              <a:rPr lang="en-US" altLang="zh-CN" dirty="0"/>
              <a:t>Bean</a:t>
            </a:r>
            <a:r>
              <a:rPr lang="zh-CN" altLang="zh-CN" dirty="0"/>
              <a:t>发布为</a:t>
            </a:r>
            <a:r>
              <a:rPr lang="en-US" altLang="zh-CN" dirty="0"/>
              <a:t>Web </a:t>
            </a:r>
            <a:r>
              <a:rPr lang="zh-CN" altLang="zh-CN" dirty="0"/>
              <a:t>服务</a:t>
            </a:r>
            <a:endParaRPr lang="zh-CN" altLang="en-US" dirty="0"/>
          </a:p>
        </p:txBody>
      </p:sp>
      <p:sp>
        <p:nvSpPr>
          <p:cNvPr id="3" name="内容占位符 2"/>
          <p:cNvSpPr>
            <a:spLocks noGrp="1"/>
          </p:cNvSpPr>
          <p:nvPr>
            <p:ph sz="quarter" idx="1"/>
          </p:nvPr>
        </p:nvSpPr>
        <p:spPr/>
        <p:txBody>
          <a:bodyPr/>
          <a:lstStyle/>
          <a:p>
            <a:r>
              <a:rPr lang="zh-CN" altLang="zh-CN" dirty="0"/>
              <a:t>将会话</a:t>
            </a:r>
            <a:r>
              <a:rPr lang="en-US" altLang="zh-CN" dirty="0"/>
              <a:t>Bean</a:t>
            </a:r>
            <a:r>
              <a:rPr lang="zh-CN" altLang="zh-CN" dirty="0"/>
              <a:t>发布为</a:t>
            </a:r>
            <a:r>
              <a:rPr lang="en-US" altLang="zh-CN" dirty="0"/>
              <a:t>Web</a:t>
            </a:r>
            <a:r>
              <a:rPr lang="zh-CN" altLang="zh-CN" dirty="0"/>
              <a:t>服务，使得</a:t>
            </a:r>
            <a:r>
              <a:rPr lang="en-US" altLang="zh-CN" dirty="0"/>
              <a:t>Bean</a:t>
            </a:r>
            <a:r>
              <a:rPr lang="zh-CN" altLang="zh-CN" dirty="0"/>
              <a:t>能够适应各种类型的客户端，而不仅仅是</a:t>
            </a:r>
            <a:r>
              <a:rPr lang="en-US" altLang="zh-CN" dirty="0"/>
              <a:t>Java</a:t>
            </a:r>
            <a:r>
              <a:rPr lang="zh-CN" altLang="zh-CN" dirty="0"/>
              <a:t>组件。而且即使会话</a:t>
            </a:r>
            <a:r>
              <a:rPr lang="en-US" altLang="zh-CN" dirty="0"/>
              <a:t>Bean</a:t>
            </a:r>
            <a:r>
              <a:rPr lang="zh-CN" altLang="zh-CN" dirty="0"/>
              <a:t>不提供远程接口，也可为远程客户请求提供服务。</a:t>
            </a:r>
          </a:p>
          <a:p>
            <a:r>
              <a:rPr lang="zh-CN" altLang="zh-CN" dirty="0"/>
              <a:t>注：由于</a:t>
            </a:r>
            <a:r>
              <a:rPr lang="en-US" altLang="zh-CN" dirty="0"/>
              <a:t>HTTP</a:t>
            </a:r>
            <a:r>
              <a:rPr lang="zh-CN" altLang="zh-CN" dirty="0"/>
              <a:t>协议的无状态特性，使得只有无状态会话</a:t>
            </a:r>
            <a:r>
              <a:rPr lang="en-US" altLang="zh-CN" dirty="0"/>
              <a:t>Bean</a:t>
            </a:r>
            <a:r>
              <a:rPr lang="zh-CN" altLang="zh-CN" dirty="0"/>
              <a:t>才能发布为</a:t>
            </a:r>
            <a:r>
              <a:rPr lang="en-US" altLang="zh-CN" dirty="0"/>
              <a:t>Web</a:t>
            </a:r>
            <a:r>
              <a:rPr lang="zh-CN" altLang="zh-CN" dirty="0"/>
              <a:t>服务</a:t>
            </a:r>
            <a:endParaRPr lang="zh-CN" altLang="en-US" dirty="0"/>
          </a:p>
        </p:txBody>
      </p:sp>
    </p:spTree>
    <p:extLst>
      <p:ext uri="{BB962C8B-B14F-4D97-AF65-F5344CB8AC3E}">
        <p14:creationId xmlns:p14="http://schemas.microsoft.com/office/powerpoint/2010/main" val="42536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err="1"/>
              <a:t>RESTful</a:t>
            </a:r>
            <a:r>
              <a:rPr lang="en-US" altLang="zh-CN" dirty="0"/>
              <a:t> Web</a:t>
            </a:r>
            <a:r>
              <a:rPr lang="zh-CN" altLang="zh-CN" dirty="0"/>
              <a:t>服务</a:t>
            </a:r>
            <a:endParaRPr lang="zh-CN" altLang="en-US" dirty="0"/>
          </a:p>
        </p:txBody>
      </p:sp>
      <p:sp>
        <p:nvSpPr>
          <p:cNvPr id="3" name="内容占位符 2"/>
          <p:cNvSpPr>
            <a:spLocks noGrp="1"/>
          </p:cNvSpPr>
          <p:nvPr>
            <p:ph sz="quarter" idx="1"/>
          </p:nvPr>
        </p:nvSpPr>
        <p:spPr>
          <a:xfrm>
            <a:off x="914400" y="1447800"/>
            <a:ext cx="7772400" cy="4933528"/>
          </a:xfrm>
        </p:spPr>
        <p:txBody>
          <a:bodyPr>
            <a:normAutofit fontScale="77500" lnSpcReduction="20000"/>
          </a:bodyPr>
          <a:lstStyle/>
          <a:p>
            <a:r>
              <a:rPr lang="en-US" altLang="zh-CN" dirty="0"/>
              <a:t>REST</a:t>
            </a:r>
            <a:r>
              <a:rPr lang="zh-CN" altLang="zh-CN" dirty="0"/>
              <a:t>它不是一种协议，也不是一种标准，而是指一种软件架构风格。</a:t>
            </a:r>
            <a:r>
              <a:rPr lang="en-US" altLang="zh-CN" dirty="0"/>
              <a:t>REST</a:t>
            </a:r>
            <a:r>
              <a:rPr lang="zh-CN" altLang="zh-CN" dirty="0"/>
              <a:t>架构的软件由服务器端和客户端两部分组成，服务器上的所有信息都被视为资源，每个资源都对应一个唯一的</a:t>
            </a:r>
            <a:r>
              <a:rPr lang="en-US" altLang="zh-CN" dirty="0"/>
              <a:t>URL</a:t>
            </a:r>
            <a:r>
              <a:rPr lang="zh-CN" altLang="zh-CN" dirty="0"/>
              <a:t>标识，对资源的操作又可归结为</a:t>
            </a:r>
            <a:r>
              <a:rPr lang="en-US" altLang="zh-CN" dirty="0"/>
              <a:t>Create</a:t>
            </a:r>
            <a:r>
              <a:rPr lang="zh-CN" altLang="zh-CN" dirty="0"/>
              <a:t>（创建）、</a:t>
            </a:r>
            <a:r>
              <a:rPr lang="en-US" altLang="zh-CN" dirty="0"/>
              <a:t>Read</a:t>
            </a:r>
            <a:r>
              <a:rPr lang="zh-CN" altLang="zh-CN" dirty="0"/>
              <a:t>（读取）、</a:t>
            </a:r>
            <a:r>
              <a:rPr lang="en-US" altLang="zh-CN" dirty="0"/>
              <a:t>Update</a:t>
            </a:r>
            <a:r>
              <a:rPr lang="zh-CN" altLang="zh-CN" dirty="0"/>
              <a:t>（更新）和</a:t>
            </a:r>
            <a:r>
              <a:rPr lang="en-US" altLang="zh-CN" dirty="0"/>
              <a:t>Delete</a:t>
            </a:r>
            <a:r>
              <a:rPr lang="zh-CN" altLang="zh-CN" dirty="0"/>
              <a:t>（删除）四种操作处理。资源具有不同的表现形式和状态，当客户端执行读取操作时，资源的状态信息以合适的形式发送到客户端，当客户端执行更新操作时，资源的状态又被转移到服务器端，因此整个软件的运行过程可以视为资源的表示状态在服务器和客户端间转移，因此这种架构被形象的称为</a:t>
            </a:r>
            <a:r>
              <a:rPr lang="en-US" altLang="zh-CN" dirty="0"/>
              <a:t>REST</a:t>
            </a:r>
            <a:r>
              <a:rPr lang="zh-CN" altLang="zh-CN" dirty="0"/>
              <a:t>。</a:t>
            </a:r>
          </a:p>
          <a:p>
            <a:r>
              <a:rPr lang="en-US" altLang="zh-CN" dirty="0"/>
              <a:t>REST</a:t>
            </a:r>
            <a:r>
              <a:rPr lang="zh-CN" altLang="zh-CN" dirty="0"/>
              <a:t>架构是针对</a:t>
            </a:r>
            <a:r>
              <a:rPr lang="en-US" altLang="zh-CN" dirty="0"/>
              <a:t>Web</a:t>
            </a:r>
            <a:r>
              <a:rPr lang="zh-CN" altLang="zh-CN" dirty="0"/>
              <a:t>应用而设计的，其目的是降低开发的复杂性，提高系统的可伸缩性。</a:t>
            </a:r>
            <a:r>
              <a:rPr lang="en-US" altLang="zh-CN" dirty="0"/>
              <a:t>REST</a:t>
            </a:r>
            <a:r>
              <a:rPr lang="zh-CN" altLang="zh-CN" dirty="0"/>
              <a:t>架构的软件设计遵循如下设计准则。</a:t>
            </a:r>
          </a:p>
          <a:p>
            <a:pPr lvl="1"/>
            <a:r>
              <a:rPr lang="zh-CN" altLang="zh-CN" dirty="0"/>
              <a:t>网络上的所有事物都被抽象为资源（</a:t>
            </a:r>
            <a:r>
              <a:rPr lang="en-US" altLang="zh-CN" dirty="0"/>
              <a:t>resource</a:t>
            </a:r>
            <a:r>
              <a:rPr lang="zh-CN" altLang="zh-CN" dirty="0"/>
              <a:t>）。</a:t>
            </a:r>
          </a:p>
          <a:p>
            <a:pPr lvl="1"/>
            <a:r>
              <a:rPr lang="zh-CN" altLang="zh-CN" dirty="0"/>
              <a:t>每个资源对应一个唯一的资源标识符（</a:t>
            </a:r>
            <a:r>
              <a:rPr lang="en-US" altLang="zh-CN" dirty="0"/>
              <a:t>resource identifier</a:t>
            </a:r>
            <a:r>
              <a:rPr lang="zh-CN" altLang="zh-CN" dirty="0"/>
              <a:t>）。</a:t>
            </a:r>
          </a:p>
          <a:p>
            <a:pPr lvl="1"/>
            <a:r>
              <a:rPr lang="zh-CN" altLang="zh-CN" dirty="0"/>
              <a:t>通过通用的连接器接口（</a:t>
            </a:r>
            <a:r>
              <a:rPr lang="en-US" altLang="zh-CN" dirty="0"/>
              <a:t>generic connector interface</a:t>
            </a:r>
            <a:r>
              <a:rPr lang="zh-CN" altLang="zh-CN" dirty="0"/>
              <a:t>）对资源进行操作。</a:t>
            </a:r>
          </a:p>
          <a:p>
            <a:pPr lvl="1"/>
            <a:r>
              <a:rPr lang="zh-CN" altLang="zh-CN" dirty="0"/>
              <a:t>对资源的各种操作不会改变资源标识符。</a:t>
            </a:r>
          </a:p>
          <a:p>
            <a:pPr lvl="1"/>
            <a:r>
              <a:rPr lang="zh-CN" altLang="zh-CN" dirty="0"/>
              <a:t>所有的操作都是无状态的（</a:t>
            </a:r>
            <a:r>
              <a:rPr lang="en-US" altLang="zh-CN" dirty="0"/>
              <a:t>stateless</a:t>
            </a:r>
            <a:r>
              <a:rPr lang="zh-CN" altLang="zh-CN" dirty="0"/>
              <a:t>）。</a:t>
            </a:r>
          </a:p>
          <a:p>
            <a:endParaRPr lang="zh-CN" altLang="en-US" dirty="0"/>
          </a:p>
        </p:txBody>
      </p:sp>
    </p:spTree>
    <p:extLst>
      <p:ext uri="{BB962C8B-B14F-4D97-AF65-F5344CB8AC3E}">
        <p14:creationId xmlns:p14="http://schemas.microsoft.com/office/powerpoint/2010/main" val="390852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err="1"/>
              <a:t>RESTful</a:t>
            </a:r>
            <a:r>
              <a:rPr lang="en-US" altLang="zh-CN" dirty="0"/>
              <a:t> Web</a:t>
            </a:r>
            <a:r>
              <a:rPr lang="zh-CN" altLang="zh-CN" dirty="0"/>
              <a:t>服务</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en-US" altLang="zh-CN" dirty="0"/>
              <a:t>REST</a:t>
            </a:r>
            <a:r>
              <a:rPr lang="zh-CN" altLang="zh-CN" dirty="0"/>
              <a:t>是一种轻量级的</a:t>
            </a:r>
            <a:r>
              <a:rPr lang="en-US" altLang="zh-CN" dirty="0"/>
              <a:t>Web </a:t>
            </a:r>
            <a:r>
              <a:rPr lang="zh-CN" altLang="zh-CN" dirty="0"/>
              <a:t>服务架构风格，其实现和操作明显比</a:t>
            </a:r>
            <a:r>
              <a:rPr lang="en-US" altLang="zh-CN" dirty="0"/>
              <a:t>SOAP</a:t>
            </a:r>
            <a:r>
              <a:rPr lang="zh-CN" altLang="zh-CN" dirty="0"/>
              <a:t>和</a:t>
            </a:r>
            <a:r>
              <a:rPr lang="en-US" altLang="zh-CN" dirty="0"/>
              <a:t>XML-RPC</a:t>
            </a:r>
            <a:r>
              <a:rPr lang="zh-CN" altLang="zh-CN" dirty="0"/>
              <a:t>更为简洁，可以完全通过</a:t>
            </a:r>
            <a:r>
              <a:rPr lang="en-US" altLang="zh-CN" dirty="0"/>
              <a:t>HTTP</a:t>
            </a:r>
            <a:r>
              <a:rPr lang="zh-CN" altLang="zh-CN" dirty="0"/>
              <a:t>协议实现，还可以利用缓存来提高响应速度，性能、效率和易用性上都优于</a:t>
            </a:r>
            <a:r>
              <a:rPr lang="en-US" altLang="zh-CN" dirty="0"/>
              <a:t>SOAP</a:t>
            </a:r>
            <a:r>
              <a:rPr lang="zh-CN" altLang="zh-CN" dirty="0"/>
              <a:t>协议。</a:t>
            </a:r>
          </a:p>
          <a:p>
            <a:r>
              <a:rPr lang="en-US" altLang="zh-CN" dirty="0"/>
              <a:t>REST</a:t>
            </a:r>
            <a:r>
              <a:rPr lang="zh-CN" altLang="zh-CN" dirty="0"/>
              <a:t>架构遵循了</a:t>
            </a:r>
            <a:r>
              <a:rPr lang="en-US" altLang="zh-CN" dirty="0"/>
              <a:t>CRUD</a:t>
            </a:r>
            <a:r>
              <a:rPr lang="zh-CN" altLang="zh-CN" dirty="0"/>
              <a:t>原则，</a:t>
            </a:r>
            <a:r>
              <a:rPr lang="en-US" altLang="zh-CN" dirty="0"/>
              <a:t>CRUD</a:t>
            </a:r>
            <a:r>
              <a:rPr lang="zh-CN" altLang="zh-CN" dirty="0"/>
              <a:t>原则对于资源只需要四种行为就可以完成对其操作和处理：</a:t>
            </a:r>
            <a:r>
              <a:rPr lang="en-US" altLang="zh-CN" dirty="0"/>
              <a:t>Create</a:t>
            </a:r>
            <a:r>
              <a:rPr lang="zh-CN" altLang="zh-CN" dirty="0"/>
              <a:t>（创建）、</a:t>
            </a:r>
            <a:r>
              <a:rPr lang="en-US" altLang="zh-CN" dirty="0"/>
              <a:t>Read</a:t>
            </a:r>
            <a:r>
              <a:rPr lang="zh-CN" altLang="zh-CN" dirty="0"/>
              <a:t>（读取）、</a:t>
            </a:r>
            <a:r>
              <a:rPr lang="en-US" altLang="zh-CN" dirty="0"/>
              <a:t>Update</a:t>
            </a:r>
            <a:r>
              <a:rPr lang="zh-CN" altLang="zh-CN" dirty="0"/>
              <a:t>（更新）和</a:t>
            </a:r>
            <a:r>
              <a:rPr lang="en-US" altLang="zh-CN" dirty="0"/>
              <a:t>Delete</a:t>
            </a:r>
            <a:r>
              <a:rPr lang="zh-CN" altLang="zh-CN" dirty="0"/>
              <a:t>（删除）。这四个操作是一种原子操作，即一种无法再分的操作，通过它们可以构造复杂的操作过程，正如数学上四则运算是数字的最基本的运算一样。</a:t>
            </a:r>
          </a:p>
          <a:p>
            <a:r>
              <a:rPr lang="en-US" altLang="zh-CN" dirty="0"/>
              <a:t>REST</a:t>
            </a:r>
            <a:r>
              <a:rPr lang="zh-CN" altLang="zh-CN" dirty="0"/>
              <a:t>架构让人们真正理解</a:t>
            </a:r>
            <a:r>
              <a:rPr lang="en-US" altLang="zh-CN" dirty="0"/>
              <a:t>HTTP</a:t>
            </a:r>
            <a:r>
              <a:rPr lang="zh-CN" altLang="zh-CN" dirty="0"/>
              <a:t>网络协议的本来面貌，获取、创建、修改和删除资源的操作正好对应</a:t>
            </a:r>
            <a:r>
              <a:rPr lang="en-US" altLang="zh-CN" dirty="0"/>
              <a:t>HTTP</a:t>
            </a:r>
            <a:r>
              <a:rPr lang="zh-CN" altLang="zh-CN" dirty="0"/>
              <a:t>协议提供的</a:t>
            </a:r>
            <a:r>
              <a:rPr lang="en-US" altLang="zh-CN" dirty="0"/>
              <a:t>GET</a:t>
            </a:r>
            <a:r>
              <a:rPr lang="zh-CN" altLang="zh-CN" dirty="0"/>
              <a:t>、</a:t>
            </a:r>
            <a:r>
              <a:rPr lang="en-US" altLang="zh-CN" dirty="0"/>
              <a:t>POST</a:t>
            </a:r>
            <a:r>
              <a:rPr lang="zh-CN" altLang="zh-CN" dirty="0"/>
              <a:t>、</a:t>
            </a:r>
            <a:r>
              <a:rPr lang="en-US" altLang="zh-CN" dirty="0"/>
              <a:t>PUT</a:t>
            </a:r>
            <a:r>
              <a:rPr lang="zh-CN" altLang="zh-CN" dirty="0"/>
              <a:t>和</a:t>
            </a:r>
            <a:r>
              <a:rPr lang="en-US" altLang="zh-CN" dirty="0"/>
              <a:t>DELETE</a:t>
            </a:r>
            <a:r>
              <a:rPr lang="zh-CN" altLang="zh-CN" dirty="0"/>
              <a:t>方法，因此</a:t>
            </a:r>
            <a:r>
              <a:rPr lang="en-US" altLang="zh-CN" dirty="0"/>
              <a:t>REST</a:t>
            </a:r>
            <a:r>
              <a:rPr lang="zh-CN" altLang="zh-CN" dirty="0"/>
              <a:t>把</a:t>
            </a:r>
            <a:r>
              <a:rPr lang="en-US" altLang="zh-CN" dirty="0"/>
              <a:t>HTTP</a:t>
            </a:r>
            <a:r>
              <a:rPr lang="zh-CN" altLang="zh-CN" dirty="0"/>
              <a:t>对一个</a:t>
            </a:r>
            <a:r>
              <a:rPr lang="en-US" altLang="zh-CN" dirty="0"/>
              <a:t>URL</a:t>
            </a:r>
            <a:r>
              <a:rPr lang="zh-CN" altLang="zh-CN" dirty="0"/>
              <a:t>资源的操作限制在</a:t>
            </a:r>
            <a:r>
              <a:rPr lang="en-US" altLang="zh-CN" dirty="0"/>
              <a:t>GET</a:t>
            </a:r>
            <a:r>
              <a:rPr lang="zh-CN" altLang="zh-CN" dirty="0"/>
              <a:t>、</a:t>
            </a:r>
            <a:r>
              <a:rPr lang="en-US" altLang="zh-CN" dirty="0"/>
              <a:t>POST</a:t>
            </a:r>
            <a:r>
              <a:rPr lang="zh-CN" altLang="zh-CN" dirty="0"/>
              <a:t>、</a:t>
            </a:r>
            <a:r>
              <a:rPr lang="en-US" altLang="zh-CN" dirty="0"/>
              <a:t>PUT</a:t>
            </a:r>
            <a:r>
              <a:rPr lang="zh-CN" altLang="zh-CN" dirty="0"/>
              <a:t>和</a:t>
            </a:r>
            <a:r>
              <a:rPr lang="en-US" altLang="zh-CN" dirty="0"/>
              <a:t>DELETE</a:t>
            </a:r>
            <a:r>
              <a:rPr lang="zh-CN" altLang="zh-CN" dirty="0"/>
              <a:t>这四个之内。这种针对网络应用的设计和开发方式，可以降低开发的复杂性，提高系统的可伸缩性。</a:t>
            </a:r>
          </a:p>
          <a:p>
            <a:endParaRPr lang="zh-CN" altLang="en-US" dirty="0"/>
          </a:p>
        </p:txBody>
      </p:sp>
    </p:spTree>
    <p:extLst>
      <p:ext uri="{BB962C8B-B14F-4D97-AF65-F5344CB8AC3E}">
        <p14:creationId xmlns:p14="http://schemas.microsoft.com/office/powerpoint/2010/main" val="3397051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err="1"/>
              <a:t>RESTful</a:t>
            </a:r>
            <a:r>
              <a:rPr lang="en-US" altLang="zh-CN" dirty="0"/>
              <a:t> Web</a:t>
            </a:r>
            <a:r>
              <a:rPr lang="zh-CN" altLang="zh-CN" dirty="0"/>
              <a:t>服务</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en-US" altLang="zh-CN" dirty="0"/>
              <a:t>JSR-311</a:t>
            </a:r>
            <a:r>
              <a:rPr lang="zh-CN" altLang="zh-CN" dirty="0"/>
              <a:t>（</a:t>
            </a:r>
            <a:r>
              <a:rPr lang="en-US" altLang="zh-CN" dirty="0"/>
              <a:t>JAX-RS</a:t>
            </a:r>
            <a:r>
              <a:rPr lang="zh-CN" altLang="zh-CN" dirty="0"/>
              <a:t>：</a:t>
            </a:r>
            <a:r>
              <a:rPr lang="en-US" altLang="zh-CN" dirty="0"/>
              <a:t>Java API for </a:t>
            </a:r>
            <a:r>
              <a:rPr lang="en-US" altLang="zh-CN" dirty="0" err="1"/>
              <a:t>RESTful</a:t>
            </a:r>
            <a:r>
              <a:rPr lang="en-US" altLang="zh-CN" dirty="0"/>
              <a:t> Web Services</a:t>
            </a:r>
            <a:r>
              <a:rPr lang="zh-CN" altLang="zh-CN" dirty="0"/>
              <a:t>）旨在定义一个统一的规范，使得</a:t>
            </a:r>
            <a:r>
              <a:rPr lang="en-US" altLang="zh-CN" dirty="0"/>
              <a:t> Java </a:t>
            </a:r>
            <a:r>
              <a:rPr lang="zh-CN" altLang="zh-CN" dirty="0"/>
              <a:t>程序员可以使用一套固定的接口来开发</a:t>
            </a:r>
            <a:r>
              <a:rPr lang="en-US" altLang="zh-CN" dirty="0"/>
              <a:t> REST </a:t>
            </a:r>
            <a:r>
              <a:rPr lang="zh-CN" altLang="zh-CN" dirty="0"/>
              <a:t>应用，避免了依赖于第三方框架。同时，</a:t>
            </a:r>
            <a:r>
              <a:rPr lang="en-US" altLang="zh-CN" dirty="0"/>
              <a:t>JAX-RS </a:t>
            </a:r>
            <a:r>
              <a:rPr lang="zh-CN" altLang="zh-CN" dirty="0"/>
              <a:t>使用</a:t>
            </a:r>
            <a:r>
              <a:rPr lang="en-US" altLang="zh-CN" dirty="0"/>
              <a:t> POJO </a:t>
            </a:r>
            <a:r>
              <a:rPr lang="zh-CN" altLang="zh-CN" dirty="0"/>
              <a:t>编程模型和基于标注的配置，并集成了</a:t>
            </a:r>
            <a:r>
              <a:rPr lang="en-US" altLang="zh-CN" dirty="0"/>
              <a:t> JAXB</a:t>
            </a:r>
            <a:r>
              <a:rPr lang="zh-CN" altLang="zh-CN" dirty="0"/>
              <a:t>，从而可有效缩短</a:t>
            </a:r>
            <a:r>
              <a:rPr lang="en-US" altLang="zh-CN" dirty="0"/>
              <a:t> REST </a:t>
            </a:r>
            <a:r>
              <a:rPr lang="zh-CN" altLang="zh-CN" dirty="0"/>
              <a:t>应用的开发周期。</a:t>
            </a:r>
            <a:r>
              <a:rPr lang="en-US" altLang="zh-CN" dirty="0"/>
              <a:t>Java EE 6 </a:t>
            </a:r>
            <a:r>
              <a:rPr lang="zh-CN" altLang="zh-CN" dirty="0"/>
              <a:t>引入了对</a:t>
            </a:r>
            <a:r>
              <a:rPr lang="en-US" altLang="zh-CN" dirty="0"/>
              <a:t> JSR-311 </a:t>
            </a:r>
            <a:r>
              <a:rPr lang="zh-CN" altLang="zh-CN" dirty="0"/>
              <a:t>的支持。</a:t>
            </a:r>
            <a:r>
              <a:rPr lang="en-US" altLang="zh-CN" dirty="0"/>
              <a:t>JAX-RS</a:t>
            </a:r>
            <a:r>
              <a:rPr lang="zh-CN" altLang="zh-CN" dirty="0"/>
              <a:t>提供的标注及其详细信息如下所示。</a:t>
            </a:r>
          </a:p>
          <a:p>
            <a:pPr lvl="1"/>
            <a:r>
              <a:rPr lang="en-US" altLang="zh-CN" dirty="0"/>
              <a:t>@Path</a:t>
            </a:r>
            <a:r>
              <a:rPr lang="zh-CN" altLang="zh-CN" dirty="0"/>
              <a:t>：该注解为资源指定了一个相对路径。</a:t>
            </a:r>
            <a:r>
              <a:rPr lang="en-US" altLang="zh-CN" dirty="0"/>
              <a:t>@Path</a:t>
            </a:r>
            <a:r>
              <a:rPr lang="zh-CN" altLang="zh-CN" dirty="0"/>
              <a:t>所标识的</a:t>
            </a:r>
            <a:r>
              <a:rPr lang="en-US" altLang="zh-CN" dirty="0"/>
              <a:t>URI</a:t>
            </a:r>
            <a:r>
              <a:rPr lang="zh-CN" altLang="zh-CN" dirty="0"/>
              <a:t>路径用于资源类或是类方法处理请求所用。</a:t>
            </a:r>
          </a:p>
          <a:p>
            <a:pPr lvl="1"/>
            <a:r>
              <a:rPr lang="en-US" altLang="zh-CN" dirty="0"/>
              <a:t>@GET</a:t>
            </a:r>
            <a:r>
              <a:rPr lang="zh-CN" altLang="zh-CN" dirty="0"/>
              <a:t>：</a:t>
            </a:r>
            <a:r>
              <a:rPr lang="en-US" altLang="zh-CN" dirty="0"/>
              <a:t>@GET</a:t>
            </a:r>
            <a:r>
              <a:rPr lang="zh-CN" altLang="zh-CN" dirty="0"/>
              <a:t>所注解的方法用于处理</a:t>
            </a:r>
            <a:r>
              <a:rPr lang="en-US" altLang="zh-CN" dirty="0"/>
              <a:t>HTTP GET</a:t>
            </a:r>
            <a:r>
              <a:rPr lang="zh-CN" altLang="zh-CN" dirty="0"/>
              <a:t>请求。当客户端向代表某个</a:t>
            </a:r>
            <a:r>
              <a:rPr lang="en-US" altLang="zh-CN" dirty="0"/>
              <a:t>Web</a:t>
            </a:r>
            <a:r>
              <a:rPr lang="zh-CN" altLang="zh-CN" dirty="0"/>
              <a:t>资源的</a:t>
            </a:r>
            <a:r>
              <a:rPr lang="en-US" altLang="zh-CN" dirty="0"/>
              <a:t>URI</a:t>
            </a:r>
            <a:r>
              <a:rPr lang="zh-CN" altLang="zh-CN" dirty="0"/>
              <a:t>直接发送</a:t>
            </a:r>
            <a:r>
              <a:rPr lang="en-US" altLang="zh-CN" dirty="0"/>
              <a:t>HTTP GET</a:t>
            </a:r>
            <a:r>
              <a:rPr lang="zh-CN" altLang="zh-CN" dirty="0"/>
              <a:t>请求时，</a:t>
            </a:r>
            <a:r>
              <a:rPr lang="en-US" altLang="zh-CN" dirty="0"/>
              <a:t>JAX-RS</a:t>
            </a:r>
            <a:r>
              <a:rPr lang="zh-CN" altLang="zh-CN" dirty="0"/>
              <a:t>运行时会调用被</a:t>
            </a:r>
            <a:r>
              <a:rPr lang="en-US" altLang="zh-CN" dirty="0"/>
              <a:t>@GET</a:t>
            </a:r>
            <a:r>
              <a:rPr lang="zh-CN" altLang="zh-CN" dirty="0"/>
              <a:t>所标注的方法来处理该</a:t>
            </a:r>
            <a:r>
              <a:rPr lang="en-US" altLang="zh-CN" dirty="0"/>
              <a:t>GET</a:t>
            </a:r>
            <a:r>
              <a:rPr lang="zh-CN" altLang="zh-CN" dirty="0"/>
              <a:t>请求。</a:t>
            </a:r>
          </a:p>
          <a:p>
            <a:pPr lvl="1"/>
            <a:r>
              <a:rPr lang="en-US" altLang="zh-CN" dirty="0"/>
              <a:t>@POST</a:t>
            </a:r>
            <a:r>
              <a:rPr lang="zh-CN" altLang="zh-CN" dirty="0"/>
              <a:t>：</a:t>
            </a:r>
            <a:r>
              <a:rPr lang="en-US" altLang="zh-CN" dirty="0"/>
              <a:t>@POST</a:t>
            </a:r>
            <a:r>
              <a:rPr lang="zh-CN" altLang="zh-CN" dirty="0"/>
              <a:t>所标注的方法用于处理</a:t>
            </a:r>
            <a:r>
              <a:rPr lang="en-US" altLang="zh-CN" dirty="0"/>
              <a:t>HTTP POST</a:t>
            </a:r>
            <a:r>
              <a:rPr lang="zh-CN" altLang="zh-CN" dirty="0"/>
              <a:t>请求。</a:t>
            </a:r>
          </a:p>
          <a:p>
            <a:pPr lvl="1"/>
            <a:r>
              <a:rPr lang="en-US" altLang="zh-CN" dirty="0"/>
              <a:t>@Produces</a:t>
            </a:r>
            <a:r>
              <a:rPr lang="zh-CN" altLang="zh-CN" dirty="0"/>
              <a:t>：该注解用于标识</a:t>
            </a:r>
            <a:r>
              <a:rPr lang="en-US" altLang="zh-CN" dirty="0"/>
              <a:t>MIME</a:t>
            </a:r>
            <a:r>
              <a:rPr lang="zh-CN" altLang="zh-CN" dirty="0"/>
              <a:t>媒体类型，这样资源中的方法就会生成该类型的内容并返回给客户端。</a:t>
            </a:r>
          </a:p>
          <a:p>
            <a:pPr lvl="1"/>
            <a:r>
              <a:rPr lang="en-US" altLang="zh-CN" dirty="0"/>
              <a:t>@Consumes</a:t>
            </a:r>
            <a:r>
              <a:rPr lang="zh-CN" altLang="zh-CN" dirty="0"/>
              <a:t>：</a:t>
            </a:r>
            <a:r>
              <a:rPr lang="en-US" altLang="zh-CN" dirty="0"/>
              <a:t>@Consumes</a:t>
            </a:r>
            <a:r>
              <a:rPr lang="zh-CN" altLang="zh-CN" dirty="0"/>
              <a:t>注解用于标识</a:t>
            </a:r>
            <a:r>
              <a:rPr lang="en-US" altLang="zh-CN" dirty="0"/>
              <a:t>MIME</a:t>
            </a:r>
            <a:r>
              <a:rPr lang="zh-CN" altLang="zh-CN" dirty="0"/>
              <a:t>媒体类型，这表示了资源中的方法可以接受客户端所请求的类型。与</a:t>
            </a:r>
            <a:r>
              <a:rPr lang="en-US" altLang="zh-CN" dirty="0"/>
              <a:t>@Produces</a:t>
            </a:r>
            <a:r>
              <a:rPr lang="zh-CN" altLang="zh-CN" dirty="0"/>
              <a:t>注解一样，如果在类上指定了</a:t>
            </a:r>
            <a:r>
              <a:rPr lang="en-US" altLang="zh-CN" dirty="0"/>
              <a:t>@Consumes</a:t>
            </a:r>
            <a:r>
              <a:rPr lang="zh-CN" altLang="zh-CN" dirty="0"/>
              <a:t>注解，该注解就会应用到类中的所有方法；如果在某个方法上指定了</a:t>
            </a:r>
            <a:r>
              <a:rPr lang="en-US" altLang="zh-CN" dirty="0"/>
              <a:t>@Consumes</a:t>
            </a:r>
            <a:r>
              <a:rPr lang="zh-CN" altLang="zh-CN" dirty="0"/>
              <a:t>注解，那么它会覆盖类上所指定的</a:t>
            </a:r>
            <a:r>
              <a:rPr lang="en-US" altLang="zh-CN" dirty="0"/>
              <a:t>@Consumes</a:t>
            </a:r>
            <a:r>
              <a:rPr lang="zh-CN" altLang="zh-CN" dirty="0"/>
              <a:t>注解。</a:t>
            </a:r>
          </a:p>
          <a:p>
            <a:r>
              <a:rPr lang="en-US" altLang="zh-CN" dirty="0"/>
              <a:t>JAX-RS</a:t>
            </a:r>
            <a:r>
              <a:rPr lang="zh-CN" altLang="zh-CN" dirty="0"/>
              <a:t>还提供了其他一些方便的特性，比如基于参数的注解可以获得请求中的信息，</a:t>
            </a:r>
            <a:r>
              <a:rPr lang="en-US" altLang="zh-CN" dirty="0">
                <a:hlinkClick r:id="rId2"/>
              </a:rPr>
              <a:t>@</a:t>
            </a:r>
            <a:r>
              <a:rPr lang="en-US" altLang="zh-CN" dirty="0" err="1">
                <a:hlinkClick r:id="rId2"/>
              </a:rPr>
              <a:t>QueryParam</a:t>
            </a:r>
            <a:r>
              <a:rPr lang="zh-CN" altLang="zh-CN" dirty="0"/>
              <a:t>就是这样一种注解，它可以从请求</a:t>
            </a:r>
            <a:r>
              <a:rPr lang="en-US" altLang="zh-CN" dirty="0"/>
              <a:t>URL</a:t>
            </a:r>
            <a:r>
              <a:rPr lang="zh-CN" altLang="zh-CN" dirty="0"/>
              <a:t>的查询字符串中获得查询参数。其他基于参数的注解还有</a:t>
            </a:r>
            <a:r>
              <a:rPr lang="en-US" altLang="zh-CN" dirty="0">
                <a:hlinkClick r:id="rId3"/>
              </a:rPr>
              <a:t>@</a:t>
            </a:r>
            <a:r>
              <a:rPr lang="en-US" altLang="zh-CN" dirty="0" err="1">
                <a:hlinkClick r:id="rId3"/>
              </a:rPr>
              <a:t>MatrixParam</a:t>
            </a:r>
            <a:r>
              <a:rPr lang="zh-CN" altLang="zh-CN" dirty="0"/>
              <a:t>，它可以从</a:t>
            </a:r>
            <a:r>
              <a:rPr lang="en-US" altLang="zh-CN" dirty="0"/>
              <a:t>URL</a:t>
            </a:r>
            <a:r>
              <a:rPr lang="zh-CN" altLang="zh-CN" dirty="0"/>
              <a:t>路径的</a:t>
            </a:r>
            <a:r>
              <a:rPr lang="en-US" altLang="zh-CN" dirty="0"/>
              <a:t>segment</a:t>
            </a:r>
            <a:r>
              <a:rPr lang="zh-CN" altLang="zh-CN" dirty="0"/>
              <a:t>部分获取信息；</a:t>
            </a:r>
            <a:r>
              <a:rPr lang="en-US" altLang="zh-CN" dirty="0">
                <a:hlinkClick r:id="rId4"/>
              </a:rPr>
              <a:t>@</a:t>
            </a:r>
            <a:r>
              <a:rPr lang="en-US" altLang="zh-CN" dirty="0" err="1">
                <a:hlinkClick r:id="rId4"/>
              </a:rPr>
              <a:t>HeaderParam</a:t>
            </a:r>
            <a:r>
              <a:rPr lang="zh-CN" altLang="zh-CN" dirty="0"/>
              <a:t>可以从</a:t>
            </a:r>
            <a:r>
              <a:rPr lang="en-US" altLang="zh-CN" dirty="0"/>
              <a:t>HTTP</a:t>
            </a:r>
            <a:r>
              <a:rPr lang="zh-CN" altLang="zh-CN" dirty="0"/>
              <a:t>头中获得信息，而</a:t>
            </a:r>
            <a:r>
              <a:rPr lang="en-US" altLang="zh-CN" dirty="0">
                <a:hlinkClick r:id="rId5"/>
              </a:rPr>
              <a:t>@</a:t>
            </a:r>
            <a:r>
              <a:rPr lang="en-US" altLang="zh-CN" dirty="0" err="1">
                <a:hlinkClick r:id="rId5"/>
              </a:rPr>
              <a:t>CookieParam</a:t>
            </a:r>
            <a:r>
              <a:rPr lang="zh-CN" altLang="zh-CN" dirty="0"/>
              <a:t>则可以从</a:t>
            </a:r>
            <a:r>
              <a:rPr lang="en-US" altLang="zh-CN" dirty="0"/>
              <a:t>cookie</a:t>
            </a:r>
            <a:r>
              <a:rPr lang="zh-CN" altLang="zh-CN" dirty="0"/>
              <a:t>相关的</a:t>
            </a:r>
            <a:r>
              <a:rPr lang="en-US" altLang="zh-CN" dirty="0"/>
              <a:t>HTTP</a:t>
            </a:r>
            <a:r>
              <a:rPr lang="zh-CN" altLang="zh-CN" dirty="0"/>
              <a:t>头中获得</a:t>
            </a:r>
            <a:r>
              <a:rPr lang="en-US" altLang="zh-CN" dirty="0"/>
              <a:t>cookie</a:t>
            </a:r>
            <a:r>
              <a:rPr lang="zh-CN" altLang="zh-CN" dirty="0"/>
              <a:t>信息。</a:t>
            </a:r>
          </a:p>
          <a:p>
            <a:endParaRPr lang="zh-CN" altLang="en-US" dirty="0"/>
          </a:p>
        </p:txBody>
      </p:sp>
    </p:spTree>
    <p:extLst>
      <p:ext uri="{BB962C8B-B14F-4D97-AF65-F5344CB8AC3E}">
        <p14:creationId xmlns:p14="http://schemas.microsoft.com/office/powerpoint/2010/main" val="399760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err="1"/>
              <a:t>RESTful</a:t>
            </a:r>
            <a:r>
              <a:rPr lang="en-US" altLang="zh-CN" dirty="0"/>
              <a:t> Web</a:t>
            </a:r>
            <a:r>
              <a:rPr lang="zh-CN" altLang="zh-CN" dirty="0"/>
              <a:t>服务</a:t>
            </a:r>
            <a:endParaRPr lang="zh-CN" altLang="en-US" dirty="0"/>
          </a:p>
        </p:txBody>
      </p:sp>
      <p:sp>
        <p:nvSpPr>
          <p:cNvPr id="3" name="内容占位符 2"/>
          <p:cNvSpPr>
            <a:spLocks noGrp="1"/>
          </p:cNvSpPr>
          <p:nvPr>
            <p:ph sz="quarter" idx="1"/>
          </p:nvPr>
        </p:nvSpPr>
        <p:spPr>
          <a:xfrm>
            <a:off x="395536" y="1447800"/>
            <a:ext cx="8424936" cy="5149552"/>
          </a:xfrm>
        </p:spPr>
        <p:txBody>
          <a:bodyPr>
            <a:normAutofit fontScale="62500" lnSpcReduction="20000"/>
          </a:bodyPr>
          <a:lstStyle/>
          <a:p>
            <a:r>
              <a:rPr lang="en-US" altLang="zh-CN" dirty="0"/>
              <a:t>JAX-RS</a:t>
            </a:r>
            <a:r>
              <a:rPr lang="zh-CN" altLang="en-US" dirty="0"/>
              <a:t>与</a:t>
            </a:r>
            <a:r>
              <a:rPr lang="en-US" altLang="zh-CN" dirty="0"/>
              <a:t>JAX-WS</a:t>
            </a:r>
            <a:r>
              <a:rPr lang="zh-CN" altLang="en-US" dirty="0"/>
              <a:t>对比</a:t>
            </a:r>
            <a:endParaRPr lang="zh-CN" altLang="zh-CN" dirty="0"/>
          </a:p>
          <a:p>
            <a:pPr lvl="1"/>
            <a:r>
              <a:rPr lang="zh-CN" altLang="en-US" dirty="0"/>
              <a:t>（</a:t>
            </a:r>
            <a:r>
              <a:rPr lang="en-US" altLang="zh-CN" dirty="0"/>
              <a:t>1</a:t>
            </a:r>
            <a:r>
              <a:rPr lang="zh-CN" altLang="en-US" dirty="0"/>
              <a:t>）成熟度</a:t>
            </a:r>
          </a:p>
          <a:p>
            <a:pPr lvl="2"/>
            <a:r>
              <a:rPr lang="en-US" altLang="zh-CN" dirty="0"/>
              <a:t>JAX-WS Web</a:t>
            </a:r>
            <a:r>
              <a:rPr lang="zh-CN" altLang="en-US" dirty="0"/>
              <a:t>服务虽然发展到现在已经脱离了初衷，但是对于异构环境服务发布和调用，以及厂商的支持都已经达到了较为成熟的状态。不同平台，开发语言之间通过</a:t>
            </a:r>
            <a:r>
              <a:rPr lang="en-US" altLang="zh-CN" dirty="0"/>
              <a:t>JAX-WS Web</a:t>
            </a:r>
            <a:r>
              <a:rPr lang="zh-CN" altLang="en-US" dirty="0"/>
              <a:t>服务都能够较好的互通。</a:t>
            </a:r>
          </a:p>
          <a:p>
            <a:pPr lvl="2"/>
            <a:r>
              <a:rPr lang="zh-CN" altLang="en-US" dirty="0"/>
              <a:t>但是由于</a:t>
            </a:r>
            <a:r>
              <a:rPr lang="en-US" altLang="zh-CN" dirty="0"/>
              <a:t>REST</a:t>
            </a:r>
            <a:r>
              <a:rPr lang="zh-CN" altLang="en-US" dirty="0"/>
              <a:t>只是一种基于</a:t>
            </a:r>
            <a:r>
              <a:rPr lang="en-US" altLang="zh-CN" dirty="0"/>
              <a:t>HTTP</a:t>
            </a:r>
            <a:r>
              <a:rPr lang="zh-CN" altLang="en-US" dirty="0"/>
              <a:t>协议实现资源操作的思想，因此各个网站的</a:t>
            </a:r>
            <a:r>
              <a:rPr lang="en-US" altLang="zh-CN" dirty="0"/>
              <a:t>REST</a:t>
            </a:r>
            <a:r>
              <a:rPr lang="zh-CN" altLang="en-US" dirty="0"/>
              <a:t>实现都自有一套，也正是因为这种各自实现的情况，在性能和可用性上会大大高于</a:t>
            </a:r>
            <a:r>
              <a:rPr lang="en-US" altLang="zh-CN" dirty="0"/>
              <a:t>JAX-WS Web</a:t>
            </a:r>
            <a:r>
              <a:rPr lang="zh-CN" altLang="en-US" dirty="0"/>
              <a:t>服务，但标准化方面却不及</a:t>
            </a:r>
            <a:r>
              <a:rPr lang="en-US" altLang="zh-CN" dirty="0"/>
              <a:t>JAX-WS Web</a:t>
            </a:r>
            <a:r>
              <a:rPr lang="zh-CN" altLang="en-US" dirty="0"/>
              <a:t>服务。</a:t>
            </a:r>
          </a:p>
          <a:p>
            <a:pPr lvl="1"/>
            <a:r>
              <a:rPr lang="zh-CN" altLang="en-US" dirty="0"/>
              <a:t>（</a:t>
            </a:r>
            <a:r>
              <a:rPr lang="en-US" altLang="zh-CN" dirty="0"/>
              <a:t>2</a:t>
            </a:r>
            <a:r>
              <a:rPr lang="zh-CN" altLang="en-US" dirty="0"/>
              <a:t>）效率和易用性</a:t>
            </a:r>
          </a:p>
          <a:p>
            <a:pPr lvl="2"/>
            <a:r>
              <a:rPr lang="en-US" altLang="zh-CN" dirty="0"/>
              <a:t>SOAP</a:t>
            </a:r>
            <a:r>
              <a:rPr lang="zh-CN" altLang="en-US" dirty="0"/>
              <a:t>协议对于消息体和消息头都有定义，同时消息头的可扩展性为各种互联网的标准提供了扩展的基础，</a:t>
            </a:r>
            <a:r>
              <a:rPr lang="en-US" altLang="zh-CN" dirty="0"/>
              <a:t>WS-*</a:t>
            </a:r>
            <a:r>
              <a:rPr lang="zh-CN" altLang="en-US" dirty="0"/>
              <a:t>系列就是较为成功的规范。但是也由于</a:t>
            </a:r>
            <a:r>
              <a:rPr lang="en-US" altLang="zh-CN" dirty="0"/>
              <a:t>SOAP</a:t>
            </a:r>
            <a:r>
              <a:rPr lang="zh-CN" altLang="en-US" dirty="0"/>
              <a:t>因各种需求不断扩充其本身协议的内容，导致在</a:t>
            </a:r>
            <a:r>
              <a:rPr lang="en-US" altLang="zh-CN" dirty="0"/>
              <a:t>SOAP</a:t>
            </a:r>
            <a:r>
              <a:rPr lang="zh-CN" altLang="en-US" dirty="0"/>
              <a:t>处理方面的性能有所下降。同时在易用性方面以及学习成本上也有所增加。</a:t>
            </a:r>
          </a:p>
          <a:p>
            <a:pPr lvl="2"/>
            <a:r>
              <a:rPr lang="en-US" altLang="zh-CN" dirty="0"/>
              <a:t>REST</a:t>
            </a:r>
            <a:r>
              <a:rPr lang="zh-CN" altLang="en-US" dirty="0"/>
              <a:t>被人们所重视，在很大程度上是因为其高效以及简洁易用的特性。这种高效一方面源于其面向资源接口设计以及操作抽象简化了开发者的不良设计，同时也最大限度地利用了</a:t>
            </a:r>
            <a:r>
              <a:rPr lang="en-US" altLang="zh-CN" dirty="0"/>
              <a:t>HTTP</a:t>
            </a:r>
            <a:r>
              <a:rPr lang="zh-CN" altLang="en-US" dirty="0"/>
              <a:t>最初的应用协议设计理念。同时，</a:t>
            </a:r>
            <a:r>
              <a:rPr lang="en-US" altLang="zh-CN" dirty="0"/>
              <a:t>REST</a:t>
            </a:r>
            <a:r>
              <a:rPr lang="zh-CN" altLang="en-US" dirty="0"/>
              <a:t>还有一个很吸引开发者的就是能够很好地融合当前</a:t>
            </a:r>
            <a:r>
              <a:rPr lang="en-US" altLang="zh-CN" dirty="0"/>
              <a:t>Web 2.0</a:t>
            </a:r>
            <a:r>
              <a:rPr lang="zh-CN" altLang="en-US" dirty="0"/>
              <a:t>的很多前端技术来提高开发效率。例如很多大型网站开放的</a:t>
            </a:r>
            <a:r>
              <a:rPr lang="en-US" altLang="zh-CN" dirty="0"/>
              <a:t>REST</a:t>
            </a:r>
            <a:r>
              <a:rPr lang="zh-CN" altLang="en-US" dirty="0"/>
              <a:t>风格的</a:t>
            </a:r>
            <a:r>
              <a:rPr lang="en-US" altLang="zh-CN" dirty="0"/>
              <a:t>API</a:t>
            </a:r>
            <a:r>
              <a:rPr lang="zh-CN" altLang="en-US" dirty="0"/>
              <a:t>都会有多种返回形式，除了传统的</a:t>
            </a:r>
            <a:r>
              <a:rPr lang="en-US" altLang="zh-CN" dirty="0"/>
              <a:t>XML</a:t>
            </a:r>
            <a:r>
              <a:rPr lang="zh-CN" altLang="en-US" dirty="0"/>
              <a:t>作为数据承载，还有</a:t>
            </a:r>
            <a:r>
              <a:rPr lang="en-US" altLang="zh-CN" dirty="0"/>
              <a:t>JSON</a:t>
            </a:r>
            <a:r>
              <a:rPr lang="zh-CN" altLang="en-US" dirty="0"/>
              <a:t>、</a:t>
            </a:r>
            <a:r>
              <a:rPr lang="en-US" altLang="zh-CN" dirty="0"/>
              <a:t>RSS</a:t>
            </a:r>
            <a:r>
              <a:rPr lang="zh-CN" altLang="en-US" dirty="0"/>
              <a:t>等形式，这对很多网站前端开发人员来说就能够很好地解析各种资源信息。</a:t>
            </a:r>
          </a:p>
          <a:p>
            <a:pPr lvl="1"/>
            <a:r>
              <a:rPr lang="zh-CN" altLang="en-US" dirty="0"/>
              <a:t>（</a:t>
            </a:r>
            <a:r>
              <a:rPr lang="en-US" altLang="zh-CN" dirty="0"/>
              <a:t>3</a:t>
            </a:r>
            <a:r>
              <a:rPr lang="zh-CN" altLang="en-US" dirty="0"/>
              <a:t>）安全性</a:t>
            </a:r>
          </a:p>
          <a:p>
            <a:pPr lvl="2"/>
            <a:r>
              <a:rPr lang="en-US" altLang="zh-CN" dirty="0"/>
              <a:t>JAX-WS Web</a:t>
            </a:r>
            <a:r>
              <a:rPr lang="zh-CN" altLang="en-US" dirty="0"/>
              <a:t>服务在安全方面是通过使用</a:t>
            </a:r>
            <a:r>
              <a:rPr lang="en-US" altLang="zh-CN" dirty="0"/>
              <a:t>XML-Security</a:t>
            </a:r>
            <a:r>
              <a:rPr lang="zh-CN" altLang="en-US" dirty="0"/>
              <a:t>和</a:t>
            </a:r>
            <a:r>
              <a:rPr lang="en-US" altLang="zh-CN" dirty="0"/>
              <a:t>XML-Signature</a:t>
            </a:r>
            <a:r>
              <a:rPr lang="zh-CN" altLang="en-US" dirty="0"/>
              <a:t>两个规范组成了</a:t>
            </a:r>
            <a:r>
              <a:rPr lang="en-US" altLang="zh-CN" dirty="0"/>
              <a:t>WS-Security</a:t>
            </a:r>
            <a:r>
              <a:rPr lang="zh-CN" altLang="en-US" dirty="0"/>
              <a:t>规范来实现安全控制的，当前已经得到了各个厂商的支持，</a:t>
            </a:r>
            <a:r>
              <a:rPr lang="en-US" altLang="zh-CN" dirty="0" err="1"/>
              <a:t>.net</a:t>
            </a:r>
            <a:r>
              <a:rPr lang="zh-CN" altLang="en-US" dirty="0"/>
              <a:t>、</a:t>
            </a:r>
            <a:r>
              <a:rPr lang="en-US" altLang="zh-CN" dirty="0"/>
              <a:t>php</a:t>
            </a:r>
            <a:r>
              <a:rPr lang="zh-CN" altLang="en-US" dirty="0"/>
              <a:t>、</a:t>
            </a:r>
            <a:r>
              <a:rPr lang="en-US" altLang="zh-CN" dirty="0"/>
              <a:t>java</a:t>
            </a:r>
            <a:r>
              <a:rPr lang="zh-CN" altLang="en-US" dirty="0"/>
              <a:t>都已经对其有了很好的支持（虽然在一些细节上还是有不兼容的问题，但是互通基本上是可以的）。</a:t>
            </a:r>
          </a:p>
          <a:p>
            <a:pPr lvl="2"/>
            <a:r>
              <a:rPr lang="en-US" altLang="zh-CN" dirty="0"/>
              <a:t>JAX-RS</a:t>
            </a:r>
            <a:r>
              <a:rPr lang="zh-CN" altLang="en-US" dirty="0"/>
              <a:t>没有任何规范对于安全方面作说明，目前开放</a:t>
            </a:r>
            <a:r>
              <a:rPr lang="en-US" altLang="zh-CN" dirty="0"/>
              <a:t>REST</a:t>
            </a:r>
            <a:r>
              <a:rPr lang="zh-CN" altLang="en-US" dirty="0"/>
              <a:t>风格</a:t>
            </a:r>
            <a:r>
              <a:rPr lang="en-US" altLang="zh-CN" dirty="0"/>
              <a:t>API</a:t>
            </a:r>
            <a:r>
              <a:rPr lang="zh-CN" altLang="en-US" dirty="0"/>
              <a:t>的网站主要分为两种，一种是自定义了安全信息封装在消息中，另外一种就是靠</a:t>
            </a:r>
            <a:r>
              <a:rPr lang="en-US" altLang="zh-CN" dirty="0"/>
              <a:t>SSL</a:t>
            </a:r>
            <a:r>
              <a:rPr lang="zh-CN" altLang="en-US" dirty="0"/>
              <a:t>来保障，但是这只能够保证点到点的安全，如果是需要多点传输的话</a:t>
            </a:r>
            <a:r>
              <a:rPr lang="en-US" altLang="zh-CN" dirty="0"/>
              <a:t>SSL</a:t>
            </a:r>
            <a:r>
              <a:rPr lang="zh-CN" altLang="en-US" dirty="0"/>
              <a:t>就无能为力了。</a:t>
            </a:r>
          </a:p>
          <a:p>
            <a:pPr lvl="1"/>
            <a:r>
              <a:rPr lang="zh-CN" altLang="en-US" dirty="0"/>
              <a:t>结论：</a:t>
            </a:r>
            <a:r>
              <a:rPr lang="en-US" altLang="zh-CN" dirty="0"/>
              <a:t>JAX-RS Web</a:t>
            </a:r>
            <a:r>
              <a:rPr lang="zh-CN" altLang="en-US" dirty="0"/>
              <a:t>服务对于资源型服务接口来说很合适，同时特别适合对于效率要求很高、但对安全要求不高的场景。而</a:t>
            </a:r>
            <a:r>
              <a:rPr lang="en-US" altLang="zh-CN" dirty="0"/>
              <a:t>JAX-WS Web</a:t>
            </a:r>
            <a:r>
              <a:rPr lang="zh-CN" altLang="en-US" dirty="0"/>
              <a:t>服务在成熟度上优于</a:t>
            </a:r>
            <a:r>
              <a:rPr lang="en-US" altLang="zh-CN" dirty="0"/>
              <a:t>JAX-RS</a:t>
            </a:r>
            <a:r>
              <a:rPr lang="zh-CN" altLang="en-US" dirty="0"/>
              <a:t>，可以给需要提供给多开发语言的，对于安全性要求较高的接口设计带来便利。</a:t>
            </a:r>
          </a:p>
          <a:p>
            <a:endParaRPr lang="zh-CN" altLang="en-US" dirty="0"/>
          </a:p>
        </p:txBody>
      </p:sp>
    </p:spTree>
    <p:extLst>
      <p:ext uri="{BB962C8B-B14F-4D97-AF65-F5344CB8AC3E}">
        <p14:creationId xmlns:p14="http://schemas.microsoft.com/office/powerpoint/2010/main" val="176818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七、利用</a:t>
            </a:r>
            <a:r>
              <a:rPr lang="en-US" altLang="zh-CN" dirty="0"/>
              <a:t>JSON</a:t>
            </a:r>
            <a:r>
              <a:rPr lang="zh-CN" altLang="en-US" dirty="0"/>
              <a:t>交换数据</a:t>
            </a:r>
          </a:p>
        </p:txBody>
      </p:sp>
      <p:sp>
        <p:nvSpPr>
          <p:cNvPr id="3" name="内容占位符 2"/>
          <p:cNvSpPr>
            <a:spLocks noGrp="1"/>
          </p:cNvSpPr>
          <p:nvPr>
            <p:ph sz="quarter" idx="1"/>
          </p:nvPr>
        </p:nvSpPr>
        <p:spPr/>
        <p:txBody>
          <a:bodyPr>
            <a:normAutofit lnSpcReduction="10000"/>
          </a:bodyPr>
          <a:lstStyle/>
          <a:p>
            <a:r>
              <a:rPr lang="en-US" altLang="zh-CN" dirty="0"/>
              <a:t>JSON(JavaScript Object Notation, JS </a:t>
            </a:r>
            <a:r>
              <a:rPr lang="zh-CN" altLang="en-US" dirty="0"/>
              <a:t>对象标记</a:t>
            </a:r>
            <a:r>
              <a:rPr lang="en-US" altLang="zh-CN" dirty="0"/>
              <a:t>) </a:t>
            </a:r>
            <a:r>
              <a:rPr lang="zh-CN" altLang="en-US" dirty="0"/>
              <a:t>是一种轻量级的数据交换格式。它基于 </a:t>
            </a:r>
            <a:r>
              <a:rPr lang="en-US" altLang="zh-CN" dirty="0"/>
              <a:t>JavaScript</a:t>
            </a:r>
            <a:r>
              <a:rPr lang="zh-CN" altLang="en-US" dirty="0"/>
              <a:t>语法，采用完全独立于编程语言的文本格式来存储和表示数据。简洁和清晰的层次结构使得 </a:t>
            </a:r>
            <a:r>
              <a:rPr lang="en-US" altLang="zh-CN" dirty="0"/>
              <a:t>JSON</a:t>
            </a:r>
            <a:r>
              <a:rPr lang="zh-CN" altLang="en-US" dirty="0"/>
              <a:t>能有效地提升网络传输效率，因此迅速替代</a:t>
            </a:r>
            <a:r>
              <a:rPr lang="en-US" altLang="zh-CN" dirty="0"/>
              <a:t>XML</a:t>
            </a:r>
            <a:r>
              <a:rPr lang="zh-CN" altLang="en-US" dirty="0"/>
              <a:t>成为理想的数据交换语言。 </a:t>
            </a:r>
            <a:endParaRPr lang="en-US" altLang="zh-CN" dirty="0"/>
          </a:p>
          <a:p>
            <a:r>
              <a:rPr lang="en-US" altLang="zh-CN" dirty="0"/>
              <a:t>JSON</a:t>
            </a:r>
            <a:r>
              <a:rPr lang="zh-CN" altLang="en-US" dirty="0"/>
              <a:t>数据易于人阅读和编写，同时也易于机器解析和生成。</a:t>
            </a:r>
            <a:r>
              <a:rPr lang="en-US" altLang="zh-CN" dirty="0"/>
              <a:t>JSON </a:t>
            </a:r>
            <a:r>
              <a:rPr lang="zh-CN" altLang="en-US" dirty="0"/>
              <a:t>解析器和 </a:t>
            </a:r>
            <a:r>
              <a:rPr lang="en-US" altLang="zh-CN" dirty="0"/>
              <a:t>JSON </a:t>
            </a:r>
            <a:r>
              <a:rPr lang="zh-CN" altLang="en-US" dirty="0"/>
              <a:t>库支持许多不同的编程语言。 目前非常多的动态（</a:t>
            </a:r>
            <a:r>
              <a:rPr lang="en-US" altLang="zh-CN" dirty="0"/>
              <a:t>PHP</a:t>
            </a:r>
            <a:r>
              <a:rPr lang="zh-CN" altLang="en-US" dirty="0"/>
              <a:t>，</a:t>
            </a:r>
            <a:r>
              <a:rPr lang="en-US" altLang="zh-CN" dirty="0"/>
              <a:t>JSP</a:t>
            </a:r>
            <a:r>
              <a:rPr lang="zh-CN" altLang="en-US" dirty="0"/>
              <a:t>，</a:t>
            </a:r>
            <a:r>
              <a:rPr lang="en-US" altLang="zh-CN" dirty="0"/>
              <a:t>.NET</a:t>
            </a:r>
            <a:r>
              <a:rPr lang="zh-CN" altLang="en-US" dirty="0"/>
              <a:t>）编程语言都支持</a:t>
            </a:r>
            <a:r>
              <a:rPr lang="en-US" altLang="zh-CN" dirty="0"/>
              <a:t>JSON</a:t>
            </a:r>
            <a:r>
              <a:rPr lang="zh-CN" altLang="en-US" dirty="0"/>
              <a:t>。</a:t>
            </a:r>
            <a:r>
              <a:rPr lang="en-US" altLang="zh-CN" dirty="0"/>
              <a:t>JavaScript </a:t>
            </a:r>
            <a:r>
              <a:rPr lang="zh-CN" altLang="en-US" dirty="0"/>
              <a:t>程序无需解析器，能够使用内建的 </a:t>
            </a:r>
            <a:r>
              <a:rPr lang="en-US" altLang="zh-CN" dirty="0"/>
              <a:t>eval() </a:t>
            </a:r>
            <a:r>
              <a:rPr lang="zh-CN" altLang="en-US" dirty="0"/>
              <a:t>函数，用 </a:t>
            </a:r>
            <a:r>
              <a:rPr lang="en-US" altLang="zh-CN" dirty="0"/>
              <a:t>JSON </a:t>
            </a:r>
            <a:r>
              <a:rPr lang="zh-CN" altLang="en-US" dirty="0"/>
              <a:t>数据来生成原生的 </a:t>
            </a:r>
            <a:r>
              <a:rPr lang="en-US" altLang="zh-CN" dirty="0"/>
              <a:t>JavaScript </a:t>
            </a:r>
            <a:r>
              <a:rPr lang="zh-CN" altLang="en-US" dirty="0"/>
              <a:t>对象。</a:t>
            </a:r>
            <a:endParaRPr lang="zh-CN" altLang="zh-CN" dirty="0"/>
          </a:p>
          <a:p>
            <a:endParaRPr lang="zh-CN" altLang="en-US" dirty="0"/>
          </a:p>
        </p:txBody>
      </p:sp>
    </p:spTree>
    <p:extLst>
      <p:ext uri="{BB962C8B-B14F-4D97-AF65-F5344CB8AC3E}">
        <p14:creationId xmlns:p14="http://schemas.microsoft.com/office/powerpoint/2010/main" val="324277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七、利用</a:t>
            </a:r>
            <a:r>
              <a:rPr lang="en-US" altLang="zh-CN" dirty="0"/>
              <a:t>JSON</a:t>
            </a:r>
            <a:r>
              <a:rPr lang="zh-CN" altLang="en-US" dirty="0"/>
              <a:t>交换数据</a:t>
            </a:r>
          </a:p>
        </p:txBody>
      </p:sp>
      <p:sp>
        <p:nvSpPr>
          <p:cNvPr id="3" name="内容占位符 2"/>
          <p:cNvSpPr>
            <a:spLocks noGrp="1"/>
          </p:cNvSpPr>
          <p:nvPr>
            <p:ph sz="quarter" idx="1"/>
          </p:nvPr>
        </p:nvSpPr>
        <p:spPr/>
        <p:txBody>
          <a:bodyPr>
            <a:normAutofit/>
          </a:bodyPr>
          <a:lstStyle/>
          <a:p>
            <a:pPr marL="0" indent="0">
              <a:buNone/>
            </a:pPr>
            <a:r>
              <a:rPr lang="en-US" altLang="zh-CN" dirty="0"/>
              <a:t>{ "sites": </a:t>
            </a:r>
          </a:p>
          <a:p>
            <a:pPr marL="0" indent="0">
              <a:buNone/>
            </a:pPr>
            <a:r>
              <a:rPr lang="en-US" altLang="zh-CN" dirty="0"/>
              <a:t>[ { "name":"</a:t>
            </a:r>
            <a:r>
              <a:rPr lang="zh-CN" altLang="en-US" dirty="0"/>
              <a:t>网易</a:t>
            </a:r>
            <a:r>
              <a:rPr lang="en-US" altLang="zh-CN" dirty="0"/>
              <a:t>" , "url":"www.163.com" }, </a:t>
            </a:r>
          </a:p>
          <a:p>
            <a:pPr marL="0" indent="0">
              <a:buNone/>
            </a:pPr>
            <a:r>
              <a:rPr lang="en-US" altLang="zh-CN" dirty="0"/>
              <a:t>{ "</a:t>
            </a:r>
            <a:r>
              <a:rPr lang="en-US" altLang="zh-CN" dirty="0" err="1"/>
              <a:t>name":"google</a:t>
            </a:r>
            <a:r>
              <a:rPr lang="en-US" altLang="zh-CN" dirty="0"/>
              <a:t>" , "</a:t>
            </a:r>
            <a:r>
              <a:rPr lang="en-US" altLang="zh-CN" dirty="0" err="1"/>
              <a:t>url</a:t>
            </a:r>
            <a:r>
              <a:rPr lang="en-US" altLang="zh-CN" dirty="0"/>
              <a:t>":"www.google.com" }, </a:t>
            </a:r>
          </a:p>
          <a:p>
            <a:pPr marL="0" indent="0">
              <a:buNone/>
            </a:pPr>
            <a:r>
              <a:rPr lang="en-US" altLang="zh-CN" dirty="0"/>
              <a:t>{ "name":"</a:t>
            </a:r>
            <a:r>
              <a:rPr lang="zh-CN" altLang="en-US" dirty="0"/>
              <a:t>京东</a:t>
            </a:r>
            <a:r>
              <a:rPr lang="en-US" altLang="zh-CN" dirty="0"/>
              <a:t>" , "</a:t>
            </a:r>
            <a:r>
              <a:rPr lang="en-US" altLang="zh-CN" dirty="0" err="1"/>
              <a:t>url</a:t>
            </a:r>
            <a:r>
              <a:rPr lang="en-US" altLang="zh-CN" dirty="0"/>
              <a:t>":"www.jd.com" } ]</a:t>
            </a:r>
          </a:p>
          <a:p>
            <a:pPr marL="0" indent="0">
              <a:buNone/>
            </a:pPr>
            <a:r>
              <a:rPr lang="en-US" altLang="zh-CN" dirty="0"/>
              <a:t> }</a:t>
            </a:r>
          </a:p>
          <a:p>
            <a:pPr marL="0" indent="0">
              <a:buNone/>
            </a:pPr>
            <a:r>
              <a:rPr lang="zh-CN" altLang="en-US" dirty="0"/>
              <a:t>上面的示例表示一个 </a:t>
            </a:r>
            <a:r>
              <a:rPr lang="en-US" altLang="zh-CN" dirty="0"/>
              <a:t>sites </a:t>
            </a:r>
            <a:r>
              <a:rPr lang="zh-CN" altLang="en-US" dirty="0"/>
              <a:t>对象是包含 </a:t>
            </a:r>
            <a:r>
              <a:rPr lang="en-US" altLang="zh-CN" dirty="0"/>
              <a:t>3 </a:t>
            </a:r>
            <a:r>
              <a:rPr lang="zh-CN" altLang="en-US" dirty="0"/>
              <a:t>个站点记录（对象）的数组</a:t>
            </a:r>
          </a:p>
          <a:p>
            <a:pPr marL="0" indent="0">
              <a:buNone/>
            </a:pPr>
            <a:endParaRPr lang="zh-CN" altLang="en-US" dirty="0"/>
          </a:p>
        </p:txBody>
      </p:sp>
    </p:spTree>
    <p:extLst>
      <p:ext uri="{BB962C8B-B14F-4D97-AF65-F5344CB8AC3E}">
        <p14:creationId xmlns:p14="http://schemas.microsoft.com/office/powerpoint/2010/main" val="80707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sz="quarter" idx="1"/>
          </p:nvPr>
        </p:nvSpPr>
        <p:spPr/>
        <p:txBody>
          <a:bodyPr/>
          <a:lstStyle/>
          <a:p>
            <a:pPr marL="571500" indent="-571500">
              <a:buFont typeface="+mj-ea"/>
              <a:buAutoNum type="ea1JpnChsDbPeriod"/>
            </a:pPr>
            <a:r>
              <a:rPr lang="en-US" altLang="zh-CN" dirty="0"/>
              <a:t>Web</a:t>
            </a:r>
            <a:r>
              <a:rPr lang="zh-CN" altLang="zh-CN" dirty="0"/>
              <a:t>服务概述</a:t>
            </a:r>
            <a:endParaRPr lang="en-US" altLang="zh-CN" dirty="0"/>
          </a:p>
          <a:p>
            <a:pPr marL="571500" indent="-571500">
              <a:buFont typeface="+mj-ea"/>
              <a:buAutoNum type="ea1JpnChsDbPeriod"/>
            </a:pPr>
            <a:r>
              <a:rPr lang="en-US" altLang="zh-CN" dirty="0"/>
              <a:t>Java EE</a:t>
            </a:r>
            <a:r>
              <a:rPr lang="zh-CN" altLang="zh-CN" dirty="0"/>
              <a:t>平台下的</a:t>
            </a:r>
            <a:r>
              <a:rPr lang="en-US" altLang="zh-CN" dirty="0"/>
              <a:t>Web</a:t>
            </a:r>
            <a:r>
              <a:rPr lang="zh-CN" altLang="zh-CN" dirty="0"/>
              <a:t>服务实现</a:t>
            </a:r>
            <a:endParaRPr lang="en-US" altLang="zh-CN" dirty="0"/>
          </a:p>
          <a:p>
            <a:pPr marL="571500" indent="-571500">
              <a:buFont typeface="+mj-ea"/>
              <a:buAutoNum type="ea1JpnChsDbPeriod"/>
            </a:pPr>
            <a:r>
              <a:rPr lang="zh-CN" altLang="zh-CN" dirty="0"/>
              <a:t>开发</a:t>
            </a:r>
            <a:r>
              <a:rPr lang="en-US" altLang="zh-CN" dirty="0"/>
              <a:t>Web</a:t>
            </a:r>
            <a:r>
              <a:rPr lang="zh-CN" altLang="zh-CN" dirty="0"/>
              <a:t>服务实例</a:t>
            </a:r>
            <a:endParaRPr lang="en-US" altLang="zh-CN" dirty="0"/>
          </a:p>
          <a:p>
            <a:pPr marL="571500" indent="-571500">
              <a:buFont typeface="+mj-ea"/>
              <a:buAutoNum type="ea1JpnChsDbPeriod"/>
            </a:pPr>
            <a:r>
              <a:rPr lang="zh-CN" altLang="zh-CN" dirty="0"/>
              <a:t>调用</a:t>
            </a:r>
            <a:r>
              <a:rPr lang="en-US" altLang="zh-CN" dirty="0"/>
              <a:t>Web</a:t>
            </a:r>
            <a:r>
              <a:rPr lang="zh-CN" altLang="zh-CN" dirty="0"/>
              <a:t>服务</a:t>
            </a:r>
            <a:endParaRPr lang="en-US" altLang="zh-CN" dirty="0"/>
          </a:p>
          <a:p>
            <a:pPr marL="571500" indent="-571500">
              <a:buFont typeface="+mj-ea"/>
              <a:buAutoNum type="ea1JpnChsDbPeriod"/>
            </a:pPr>
            <a:r>
              <a:rPr lang="zh-CN" altLang="zh-CN" dirty="0"/>
              <a:t>将会话</a:t>
            </a:r>
            <a:r>
              <a:rPr lang="en-US" altLang="zh-CN" dirty="0"/>
              <a:t>Bean</a:t>
            </a:r>
            <a:r>
              <a:rPr lang="zh-CN" altLang="zh-CN" dirty="0"/>
              <a:t>发布为</a:t>
            </a:r>
            <a:r>
              <a:rPr lang="en-US" altLang="zh-CN" dirty="0"/>
              <a:t>Web </a:t>
            </a:r>
            <a:r>
              <a:rPr lang="zh-CN" altLang="zh-CN" dirty="0"/>
              <a:t>服务</a:t>
            </a:r>
            <a:endParaRPr lang="en-US" altLang="zh-CN" dirty="0"/>
          </a:p>
          <a:p>
            <a:pPr marL="571500" indent="-571500">
              <a:buFont typeface="+mj-ea"/>
              <a:buAutoNum type="ea1JpnChsDbPeriod"/>
            </a:pPr>
            <a:r>
              <a:rPr lang="en-US" altLang="zh-CN" dirty="0"/>
              <a:t>RESTful Web</a:t>
            </a:r>
            <a:r>
              <a:rPr lang="zh-CN" altLang="zh-CN" dirty="0"/>
              <a:t>服务</a:t>
            </a:r>
            <a:endParaRPr lang="en-US" altLang="zh-CN" dirty="0"/>
          </a:p>
          <a:p>
            <a:pPr marL="571500" indent="-571500">
              <a:buFont typeface="+mj-ea"/>
              <a:buAutoNum type="ea1JpnChsDbPeriod"/>
            </a:pPr>
            <a:r>
              <a:rPr lang="zh-CN" altLang="en-US" dirty="0"/>
              <a:t>利用</a:t>
            </a:r>
            <a:r>
              <a:rPr lang="en-US" altLang="zh-CN" dirty="0"/>
              <a:t>JSON</a:t>
            </a:r>
            <a:r>
              <a:rPr lang="zh-CN" altLang="en-US" dirty="0"/>
              <a:t>交换数据</a:t>
            </a:r>
            <a:endParaRPr lang="en-US" altLang="zh-CN" dirty="0"/>
          </a:p>
          <a:p>
            <a:pPr marL="571500" indent="-571500">
              <a:buFont typeface="+mj-ea"/>
              <a:buAutoNum type="ea1JpnChsDbPeriod"/>
            </a:pPr>
            <a:r>
              <a:rPr lang="en-US" altLang="zh-CN" dirty="0"/>
              <a:t>Web</a:t>
            </a:r>
            <a:r>
              <a:rPr lang="zh-CN" altLang="zh-CN" dirty="0"/>
              <a:t>服务的优缺点</a:t>
            </a:r>
            <a:endParaRPr lang="zh-CN" altLang="en-US" dirty="0"/>
          </a:p>
        </p:txBody>
      </p:sp>
    </p:spTree>
    <p:extLst>
      <p:ext uri="{BB962C8B-B14F-4D97-AF65-F5344CB8AC3E}">
        <p14:creationId xmlns:p14="http://schemas.microsoft.com/office/powerpoint/2010/main" val="862799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七、利用</a:t>
            </a:r>
            <a:r>
              <a:rPr lang="en-US" altLang="zh-CN" dirty="0"/>
              <a:t>JSON</a:t>
            </a:r>
            <a:r>
              <a:rPr lang="zh-CN" altLang="en-US" dirty="0"/>
              <a:t>交换数据</a:t>
            </a:r>
          </a:p>
        </p:txBody>
      </p:sp>
      <p:sp>
        <p:nvSpPr>
          <p:cNvPr id="3" name="内容占位符 2"/>
          <p:cNvSpPr>
            <a:spLocks noGrp="1"/>
          </p:cNvSpPr>
          <p:nvPr>
            <p:ph sz="quarter" idx="1"/>
          </p:nvPr>
        </p:nvSpPr>
        <p:spPr/>
        <p:txBody>
          <a:bodyPr>
            <a:normAutofit/>
          </a:bodyPr>
          <a:lstStyle/>
          <a:p>
            <a:r>
              <a:rPr lang="zh-CN" altLang="en-US" dirty="0"/>
              <a:t>为了规范对</a:t>
            </a:r>
            <a:r>
              <a:rPr lang="en-US" altLang="zh-CN" dirty="0"/>
              <a:t>Json</a:t>
            </a:r>
            <a:r>
              <a:rPr lang="zh-CN" altLang="en-US" dirty="0"/>
              <a:t>的操作，在</a:t>
            </a:r>
            <a:r>
              <a:rPr lang="en-US" altLang="zh-CN" dirty="0"/>
              <a:t>Java EE 7</a:t>
            </a:r>
            <a:r>
              <a:rPr lang="zh-CN" altLang="en-US" dirty="0"/>
              <a:t>中引入了</a:t>
            </a:r>
            <a:r>
              <a:rPr lang="en-US" altLang="zh-CN" dirty="0"/>
              <a:t>JSON Processing API</a:t>
            </a:r>
            <a:r>
              <a:rPr lang="zh-CN" altLang="en-US" dirty="0"/>
              <a:t>，即</a:t>
            </a:r>
            <a:r>
              <a:rPr lang="en-US" altLang="zh-CN" dirty="0"/>
              <a:t>JSON-P</a:t>
            </a:r>
            <a:r>
              <a:rPr lang="zh-CN" altLang="en-US" dirty="0"/>
              <a:t>规范。</a:t>
            </a:r>
            <a:r>
              <a:rPr lang="en-US" altLang="zh-CN" dirty="0"/>
              <a:t>JSON-P</a:t>
            </a:r>
            <a:r>
              <a:rPr lang="zh-CN" altLang="en-US" dirty="0"/>
              <a:t>规范定义了一套标准的</a:t>
            </a:r>
            <a:r>
              <a:rPr lang="en-US" altLang="zh-CN" dirty="0"/>
              <a:t>API</a:t>
            </a:r>
            <a:r>
              <a:rPr lang="zh-CN" altLang="en-US" dirty="0"/>
              <a:t>来操纵</a:t>
            </a:r>
            <a:r>
              <a:rPr lang="en-US" altLang="zh-CN" dirty="0"/>
              <a:t>JSON</a:t>
            </a:r>
            <a:r>
              <a:rPr lang="zh-CN" altLang="en-US" dirty="0"/>
              <a:t>数据。</a:t>
            </a:r>
            <a:endParaRPr lang="en-US" altLang="zh-CN" dirty="0"/>
          </a:p>
          <a:p>
            <a:r>
              <a:rPr lang="zh-CN" altLang="en-US" dirty="0"/>
              <a:t>在</a:t>
            </a:r>
            <a:r>
              <a:rPr lang="en-US" altLang="zh-CN" dirty="0"/>
              <a:t>Java EE 8</a:t>
            </a:r>
            <a:r>
              <a:rPr lang="zh-CN" altLang="en-US" dirty="0"/>
              <a:t>中又引入</a:t>
            </a:r>
            <a:r>
              <a:rPr lang="en-US" altLang="zh-CN" dirty="0"/>
              <a:t>JSON Binding API</a:t>
            </a:r>
            <a:r>
              <a:rPr lang="zh-CN" altLang="en-US" dirty="0"/>
              <a:t>，即</a:t>
            </a:r>
            <a:r>
              <a:rPr lang="en-US" altLang="zh-CN" dirty="0"/>
              <a:t>JSON-B</a:t>
            </a:r>
            <a:r>
              <a:rPr lang="zh-CN" altLang="en-US" dirty="0"/>
              <a:t>规范。</a:t>
            </a:r>
            <a:r>
              <a:rPr lang="en-US" altLang="zh-CN" dirty="0"/>
              <a:t>JSON-B</a:t>
            </a:r>
            <a:r>
              <a:rPr lang="zh-CN" altLang="en-US" dirty="0"/>
              <a:t>规范允许在</a:t>
            </a:r>
            <a:r>
              <a:rPr lang="en-US" altLang="zh-CN" dirty="0"/>
              <a:t>Java</a:t>
            </a:r>
            <a:r>
              <a:rPr lang="zh-CN" altLang="en-US" dirty="0"/>
              <a:t>对象和</a:t>
            </a:r>
            <a:r>
              <a:rPr lang="en-US" altLang="zh-CN" dirty="0"/>
              <a:t>JSON</a:t>
            </a:r>
            <a:r>
              <a:rPr lang="zh-CN" altLang="en-US" dirty="0"/>
              <a:t>对象间进行转换。</a:t>
            </a:r>
            <a:endParaRPr lang="en-US" altLang="zh-CN" dirty="0"/>
          </a:p>
          <a:p>
            <a:r>
              <a:rPr lang="zh-CN" altLang="en-US" dirty="0"/>
              <a:t>通过这两个</a:t>
            </a:r>
            <a:r>
              <a:rPr lang="en-US" altLang="zh-CN" dirty="0"/>
              <a:t>API</a:t>
            </a:r>
            <a:r>
              <a:rPr lang="zh-CN" altLang="en-US" dirty="0"/>
              <a:t>，</a:t>
            </a:r>
            <a:r>
              <a:rPr lang="en-US" altLang="zh-CN" dirty="0"/>
              <a:t>Java</a:t>
            </a:r>
            <a:r>
              <a:rPr lang="zh-CN" altLang="en-US" dirty="0"/>
              <a:t>开发者可以简单地将</a:t>
            </a:r>
            <a:r>
              <a:rPr lang="en-US" altLang="zh-CN" dirty="0"/>
              <a:t>JSON</a:t>
            </a:r>
            <a:r>
              <a:rPr lang="zh-CN" altLang="en-US" dirty="0"/>
              <a:t>视为另一种</a:t>
            </a:r>
            <a:r>
              <a:rPr lang="en-US" altLang="zh-CN" dirty="0"/>
              <a:t>Java</a:t>
            </a:r>
            <a:r>
              <a:rPr lang="zh-CN" altLang="en-US" dirty="0"/>
              <a:t>序列化格式。现在开发人员不需要过多的第三方库和配置了，</a:t>
            </a:r>
            <a:r>
              <a:rPr lang="en-US" altLang="zh-CN" dirty="0"/>
              <a:t>JSON</a:t>
            </a:r>
            <a:r>
              <a:rPr lang="zh-CN" altLang="en-US" dirty="0"/>
              <a:t>处理变得极其简单。</a:t>
            </a:r>
          </a:p>
        </p:txBody>
      </p:sp>
    </p:spTree>
    <p:extLst>
      <p:ext uri="{BB962C8B-B14F-4D97-AF65-F5344CB8AC3E}">
        <p14:creationId xmlns:p14="http://schemas.microsoft.com/office/powerpoint/2010/main" val="295419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a:t>
            </a:r>
            <a:r>
              <a:rPr lang="en-US" altLang="zh-CN" dirty="0"/>
              <a:t>Web</a:t>
            </a:r>
            <a:r>
              <a:rPr lang="zh-CN" altLang="zh-CN" dirty="0"/>
              <a:t>服务的优缺点</a:t>
            </a:r>
            <a:endParaRPr lang="zh-CN" altLang="en-US" dirty="0"/>
          </a:p>
        </p:txBody>
      </p:sp>
      <p:sp>
        <p:nvSpPr>
          <p:cNvPr id="3" name="内容占位符 2"/>
          <p:cNvSpPr>
            <a:spLocks noGrp="1"/>
          </p:cNvSpPr>
          <p:nvPr>
            <p:ph sz="quarter" idx="1"/>
          </p:nvPr>
        </p:nvSpPr>
        <p:spPr/>
        <p:txBody>
          <a:bodyPr>
            <a:normAutofit/>
          </a:bodyPr>
          <a:lstStyle/>
          <a:p>
            <a:r>
              <a:rPr lang="zh-CN" altLang="en-US" dirty="0"/>
              <a:t>优点：</a:t>
            </a:r>
            <a:endParaRPr lang="en-US" altLang="zh-CN" dirty="0"/>
          </a:p>
          <a:p>
            <a:r>
              <a:rPr lang="zh-CN" altLang="zh-CN" dirty="0"/>
              <a:t>（</a:t>
            </a:r>
            <a:r>
              <a:rPr lang="en-US" altLang="zh-CN" dirty="0"/>
              <a:t>1</a:t>
            </a:r>
            <a:r>
              <a:rPr lang="zh-CN" altLang="zh-CN" dirty="0"/>
              <a:t>）跨平台特性</a:t>
            </a:r>
          </a:p>
          <a:p>
            <a:r>
              <a:rPr lang="zh-CN" altLang="zh-CN" dirty="0"/>
              <a:t>（</a:t>
            </a:r>
            <a:r>
              <a:rPr lang="en-US" altLang="zh-CN" dirty="0"/>
              <a:t>2</a:t>
            </a:r>
            <a:r>
              <a:rPr lang="zh-CN" altLang="zh-CN" dirty="0"/>
              <a:t>）穿越防火墙</a:t>
            </a:r>
          </a:p>
          <a:p>
            <a:r>
              <a:rPr lang="zh-CN" altLang="zh-CN" dirty="0"/>
              <a:t>（</a:t>
            </a:r>
            <a:r>
              <a:rPr lang="en-US" altLang="zh-CN" dirty="0"/>
              <a:t>3</a:t>
            </a:r>
            <a:r>
              <a:rPr lang="zh-CN" altLang="zh-CN" dirty="0"/>
              <a:t>）对于遗留系统的集成</a:t>
            </a:r>
          </a:p>
          <a:p>
            <a:r>
              <a:rPr lang="zh-CN" altLang="en-US" dirty="0"/>
              <a:t>缺点：</a:t>
            </a:r>
            <a:endParaRPr lang="en-US" altLang="zh-CN" dirty="0"/>
          </a:p>
          <a:p>
            <a:r>
              <a:rPr lang="zh-CN" altLang="zh-CN" dirty="0"/>
              <a:t>（</a:t>
            </a:r>
            <a:r>
              <a:rPr lang="en-US" altLang="zh-CN" dirty="0"/>
              <a:t>1</a:t>
            </a:r>
            <a:r>
              <a:rPr lang="zh-CN" altLang="zh-CN" dirty="0"/>
              <a:t>）</a:t>
            </a:r>
            <a:r>
              <a:rPr lang="en-US" altLang="zh-CN" dirty="0"/>
              <a:t>Web</a:t>
            </a:r>
            <a:r>
              <a:rPr lang="zh-CN" altLang="zh-CN" dirty="0"/>
              <a:t>服务是一种无状态（</a:t>
            </a:r>
            <a:r>
              <a:rPr lang="en-US" altLang="zh-CN" dirty="0"/>
              <a:t>stateless</a:t>
            </a:r>
            <a:r>
              <a:rPr lang="zh-CN" altLang="zh-CN" dirty="0"/>
              <a:t>）服务。</a:t>
            </a:r>
          </a:p>
          <a:p>
            <a:r>
              <a:rPr lang="zh-CN" altLang="zh-CN" dirty="0"/>
              <a:t>（</a:t>
            </a:r>
            <a:r>
              <a:rPr lang="en-US" altLang="zh-CN" dirty="0"/>
              <a:t>2</a:t>
            </a:r>
            <a:r>
              <a:rPr lang="zh-CN" altLang="zh-CN" dirty="0"/>
              <a:t>）数据绑定也存在一些不足。</a:t>
            </a:r>
          </a:p>
          <a:p>
            <a:r>
              <a:rPr lang="zh-CN" altLang="zh-CN" dirty="0"/>
              <a:t>（</a:t>
            </a:r>
            <a:r>
              <a:rPr lang="en-US" altLang="zh-CN" dirty="0"/>
              <a:t>3</a:t>
            </a:r>
            <a:r>
              <a:rPr lang="zh-CN" altLang="zh-CN" dirty="0"/>
              <a:t>）性能上的缺陷</a:t>
            </a:r>
          </a:p>
          <a:p>
            <a:r>
              <a:rPr lang="zh-CN" altLang="zh-CN"/>
              <a:t>（</a:t>
            </a:r>
            <a:r>
              <a:rPr lang="en-US" altLang="zh-CN" dirty="0"/>
              <a:t>4</a:t>
            </a:r>
            <a:r>
              <a:rPr lang="zh-CN" altLang="zh-CN" dirty="0"/>
              <a:t>）技术要求高，学习曲线较长。</a:t>
            </a:r>
          </a:p>
          <a:p>
            <a:endParaRPr lang="zh-CN" altLang="zh-CN" dirty="0"/>
          </a:p>
          <a:p>
            <a:endParaRPr lang="zh-CN" altLang="en-US" dirty="0"/>
          </a:p>
        </p:txBody>
      </p:sp>
    </p:spTree>
    <p:extLst>
      <p:ext uri="{BB962C8B-B14F-4D97-AF65-F5344CB8AC3E}">
        <p14:creationId xmlns:p14="http://schemas.microsoft.com/office/powerpoint/2010/main" val="29925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Web</a:t>
            </a:r>
            <a:r>
              <a:rPr lang="zh-CN" altLang="zh-CN" dirty="0"/>
              <a:t>服务概述</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从软件开发的角度来看，</a:t>
            </a:r>
            <a:r>
              <a:rPr lang="en-US" altLang="zh-CN" dirty="0"/>
              <a:t>Web</a:t>
            </a:r>
            <a:r>
              <a:rPr lang="zh-CN" altLang="zh-CN" dirty="0"/>
              <a:t>服务是一组规范的集合。这种规范用来定义不同的应用系统之间是如何交互的，包括信息传递的内容、格式，信息的传输协议，以及相关的安全、策略、互操作等关键特性。</a:t>
            </a:r>
          </a:p>
          <a:p>
            <a:r>
              <a:rPr lang="zh-CN" altLang="zh-CN" dirty="0"/>
              <a:t>从使用者的角度而言，</a:t>
            </a:r>
            <a:r>
              <a:rPr lang="en-US" altLang="zh-CN" dirty="0"/>
              <a:t>Web</a:t>
            </a:r>
            <a:r>
              <a:rPr lang="zh-CN" altLang="zh-CN" dirty="0"/>
              <a:t>服务是一种部署在</a:t>
            </a:r>
            <a:r>
              <a:rPr lang="en-US" altLang="zh-CN" dirty="0"/>
              <a:t>Web</a:t>
            </a:r>
            <a:r>
              <a:rPr lang="zh-CN" altLang="zh-CN" dirty="0"/>
              <a:t>上的对象或组件，它具备以下特征。</a:t>
            </a:r>
          </a:p>
          <a:p>
            <a:pPr lvl="1"/>
            <a:r>
              <a:rPr lang="zh-CN" altLang="zh-CN" dirty="0"/>
              <a:t>完好的封装性：对于</a:t>
            </a:r>
            <a:r>
              <a:rPr lang="en-US" altLang="zh-CN" dirty="0"/>
              <a:t>Web</a:t>
            </a:r>
            <a:r>
              <a:rPr lang="zh-CN" altLang="zh-CN" dirty="0"/>
              <a:t>服务使用者而言，它能且仅能看到</a:t>
            </a:r>
            <a:r>
              <a:rPr lang="en-US" altLang="zh-CN" dirty="0"/>
              <a:t>Web</a:t>
            </a:r>
            <a:r>
              <a:rPr lang="zh-CN" altLang="zh-CN" dirty="0"/>
              <a:t>服务提供的功能列表。</a:t>
            </a:r>
          </a:p>
          <a:p>
            <a:pPr lvl="1"/>
            <a:r>
              <a:rPr lang="zh-CN" altLang="zh-CN" dirty="0"/>
              <a:t>松散耦合：对于</a:t>
            </a:r>
            <a:r>
              <a:rPr lang="en-US" altLang="zh-CN" dirty="0"/>
              <a:t>Web</a:t>
            </a:r>
            <a:r>
              <a:rPr lang="zh-CN" altLang="zh-CN" dirty="0"/>
              <a:t>服务使用者来说，只要</a:t>
            </a:r>
            <a:r>
              <a:rPr lang="en-US" altLang="zh-CN" dirty="0"/>
              <a:t>Web</a:t>
            </a:r>
            <a:r>
              <a:rPr lang="zh-CN" altLang="zh-CN" dirty="0"/>
              <a:t>服务的调用界面不变，</a:t>
            </a:r>
            <a:r>
              <a:rPr lang="en-US" altLang="zh-CN" dirty="0"/>
              <a:t>Web</a:t>
            </a:r>
            <a:r>
              <a:rPr lang="zh-CN" altLang="zh-CN" dirty="0"/>
              <a:t>服务实现的任何变更对它们来说都是透明的，甚至当</a:t>
            </a:r>
            <a:r>
              <a:rPr lang="en-US" altLang="zh-CN" dirty="0"/>
              <a:t>Web</a:t>
            </a:r>
            <a:r>
              <a:rPr lang="zh-CN" altLang="zh-CN" dirty="0"/>
              <a:t>服务的实现平台从</a:t>
            </a:r>
            <a:r>
              <a:rPr lang="en-US" altLang="zh-CN" dirty="0"/>
              <a:t>Java EE</a:t>
            </a:r>
            <a:r>
              <a:rPr lang="zh-CN" altLang="zh-CN" dirty="0"/>
              <a:t>迁移到了</a:t>
            </a:r>
            <a:r>
              <a:rPr lang="en-US" altLang="zh-CN" dirty="0"/>
              <a:t>.NET</a:t>
            </a:r>
            <a:r>
              <a:rPr lang="zh-CN" altLang="zh-CN" dirty="0"/>
              <a:t>，用户都可以对此一无所知。</a:t>
            </a:r>
          </a:p>
          <a:p>
            <a:pPr lvl="1"/>
            <a:r>
              <a:rPr lang="zh-CN" altLang="zh-CN" dirty="0"/>
              <a:t>使用标准协议规范：</a:t>
            </a:r>
            <a:r>
              <a:rPr lang="en-US" altLang="zh-CN" dirty="0"/>
              <a:t>Web</a:t>
            </a:r>
            <a:r>
              <a:rPr lang="zh-CN" altLang="zh-CN" dirty="0"/>
              <a:t>服务的所有操作完全使用开放的标准协议进行描述、传输和交换。</a:t>
            </a:r>
          </a:p>
          <a:p>
            <a:pPr lvl="1"/>
            <a:r>
              <a:rPr lang="zh-CN" altLang="zh-CN" dirty="0"/>
              <a:t>高度可集成能力：由于</a:t>
            </a:r>
            <a:r>
              <a:rPr lang="en-US" altLang="zh-CN" dirty="0"/>
              <a:t>Web</a:t>
            </a:r>
            <a:r>
              <a:rPr lang="zh-CN" altLang="zh-CN" dirty="0"/>
              <a:t>服务采取简单的、易理解的标准协议，完全屏蔽了不同软件平台的差异，实现了在当前环境下最高的可集成性。</a:t>
            </a:r>
          </a:p>
          <a:p>
            <a:endParaRPr lang="zh-CN" altLang="en-US" dirty="0"/>
          </a:p>
        </p:txBody>
      </p:sp>
    </p:spTree>
    <p:extLst>
      <p:ext uri="{BB962C8B-B14F-4D97-AF65-F5344CB8AC3E}">
        <p14:creationId xmlns:p14="http://schemas.microsoft.com/office/powerpoint/2010/main" val="36965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Web</a:t>
            </a:r>
            <a:r>
              <a:rPr lang="zh-CN" altLang="zh-CN" dirty="0"/>
              <a:t>服务概述</a:t>
            </a:r>
            <a:endParaRPr lang="zh-CN" altLang="en-US" dirty="0"/>
          </a:p>
        </p:txBody>
      </p:sp>
      <p:sp>
        <p:nvSpPr>
          <p:cNvPr id="3" name="内容占位符 2"/>
          <p:cNvSpPr>
            <a:spLocks noGrp="1"/>
          </p:cNvSpPr>
          <p:nvPr>
            <p:ph sz="quarter" idx="1"/>
          </p:nvPr>
        </p:nvSpPr>
        <p:spPr>
          <a:xfrm>
            <a:off x="467544" y="1447800"/>
            <a:ext cx="8496944" cy="5221560"/>
          </a:xfrm>
        </p:spPr>
        <p:txBody>
          <a:bodyPr>
            <a:normAutofit fontScale="62500" lnSpcReduction="20000"/>
          </a:bodyPr>
          <a:lstStyle/>
          <a:p>
            <a:r>
              <a:rPr lang="en-US" altLang="zh-CN" dirty="0"/>
              <a:t>Web</a:t>
            </a:r>
            <a:r>
              <a:rPr lang="zh-CN" altLang="zh-CN" dirty="0"/>
              <a:t>服务规范是一组协议规范的集合，它可以分为两部分：基本</a:t>
            </a:r>
            <a:r>
              <a:rPr lang="en-US" altLang="zh-CN" dirty="0"/>
              <a:t>Web</a:t>
            </a:r>
            <a:r>
              <a:rPr lang="zh-CN" altLang="zh-CN" dirty="0"/>
              <a:t>服务规范和扩展</a:t>
            </a:r>
            <a:r>
              <a:rPr lang="en-US" altLang="zh-CN" dirty="0"/>
              <a:t>Web</a:t>
            </a:r>
            <a:r>
              <a:rPr lang="zh-CN" altLang="zh-CN" dirty="0"/>
              <a:t>服务规范。</a:t>
            </a:r>
          </a:p>
          <a:p>
            <a:r>
              <a:rPr lang="zh-CN" altLang="zh-CN" dirty="0"/>
              <a:t>基本</a:t>
            </a:r>
            <a:r>
              <a:rPr lang="en-US" altLang="zh-CN" dirty="0"/>
              <a:t>Web</a:t>
            </a:r>
            <a:r>
              <a:rPr lang="zh-CN" altLang="zh-CN" dirty="0"/>
              <a:t>服务规范定义了</a:t>
            </a:r>
            <a:r>
              <a:rPr lang="en-US" altLang="zh-CN" dirty="0"/>
              <a:t>Web</a:t>
            </a:r>
            <a:r>
              <a:rPr lang="zh-CN" altLang="zh-CN" dirty="0"/>
              <a:t>服务的核心实现，包括以下内容。</a:t>
            </a:r>
          </a:p>
          <a:p>
            <a:pPr lvl="1"/>
            <a:r>
              <a:rPr lang="zh-CN" altLang="zh-CN" dirty="0"/>
              <a:t>（</a:t>
            </a:r>
            <a:r>
              <a:rPr lang="en-US" altLang="zh-CN" dirty="0"/>
              <a:t>1</a:t>
            </a:r>
            <a:r>
              <a:rPr lang="zh-CN" altLang="zh-CN" dirty="0"/>
              <a:t>）</a:t>
            </a:r>
            <a:r>
              <a:rPr lang="en-US" altLang="zh-CN" dirty="0"/>
              <a:t>SOAP</a:t>
            </a:r>
            <a:r>
              <a:rPr lang="zh-CN" altLang="zh-CN" dirty="0"/>
              <a:t>（</a:t>
            </a:r>
            <a:r>
              <a:rPr lang="en-US" altLang="zh-CN" dirty="0"/>
              <a:t>Simple Object Access Protocol</a:t>
            </a:r>
            <a:r>
              <a:rPr lang="zh-CN" altLang="zh-CN" dirty="0"/>
              <a:t>，简单对象访问协议）：</a:t>
            </a:r>
            <a:r>
              <a:rPr lang="en-US" altLang="zh-CN" dirty="0"/>
              <a:t>SOAP</a:t>
            </a:r>
            <a:r>
              <a:rPr lang="zh-CN" altLang="zh-CN" dirty="0"/>
              <a:t>是一个基于</a:t>
            </a:r>
            <a:r>
              <a:rPr lang="en-US" altLang="zh-CN" dirty="0"/>
              <a:t>XML</a:t>
            </a:r>
            <a:r>
              <a:rPr lang="zh-CN" altLang="zh-CN" dirty="0"/>
              <a:t>的传输协议，它详细说明了传输</a:t>
            </a:r>
            <a:r>
              <a:rPr lang="en-US" altLang="zh-CN" dirty="0"/>
              <a:t>Web</a:t>
            </a:r>
            <a:r>
              <a:rPr lang="zh-CN" altLang="zh-CN" dirty="0"/>
              <a:t>服务的消息格式，为在一个松散的、分布的环境中使用</a:t>
            </a:r>
            <a:r>
              <a:rPr lang="en-US" altLang="zh-CN" dirty="0"/>
              <a:t>XML</a:t>
            </a:r>
            <a:r>
              <a:rPr lang="zh-CN" altLang="zh-CN" dirty="0"/>
              <a:t>对等地交换结构化和类型化的信息提供了一个简单且轻量级的机制，目前最新版本为</a:t>
            </a:r>
            <a:r>
              <a:rPr lang="en-US" altLang="zh-CN" dirty="0"/>
              <a:t>1.2</a:t>
            </a:r>
            <a:r>
              <a:rPr lang="zh-CN" altLang="zh-CN" dirty="0"/>
              <a:t>。</a:t>
            </a:r>
          </a:p>
          <a:p>
            <a:pPr lvl="1"/>
            <a:r>
              <a:rPr lang="zh-CN" altLang="zh-CN" dirty="0"/>
              <a:t>（</a:t>
            </a:r>
            <a:r>
              <a:rPr lang="en-US" altLang="zh-CN" dirty="0"/>
              <a:t>2</a:t>
            </a:r>
            <a:r>
              <a:rPr lang="zh-CN" altLang="zh-CN" dirty="0"/>
              <a:t>）</a:t>
            </a:r>
            <a:r>
              <a:rPr lang="en-US" altLang="zh-CN" dirty="0"/>
              <a:t>WSDL</a:t>
            </a:r>
            <a:r>
              <a:rPr lang="zh-CN" altLang="zh-CN" dirty="0"/>
              <a:t>（</a:t>
            </a:r>
            <a:r>
              <a:rPr lang="en-US" altLang="zh-CN" dirty="0"/>
              <a:t>Web Services Description Language</a:t>
            </a:r>
            <a:r>
              <a:rPr lang="zh-CN" altLang="zh-CN" dirty="0"/>
              <a:t>，</a:t>
            </a:r>
            <a:r>
              <a:rPr lang="en-US" altLang="zh-CN" dirty="0"/>
              <a:t>Web</a:t>
            </a:r>
            <a:r>
              <a:rPr lang="zh-CN" altLang="zh-CN" dirty="0"/>
              <a:t>服务描述语言）：</a:t>
            </a:r>
            <a:r>
              <a:rPr lang="en-US" altLang="zh-CN" dirty="0"/>
              <a:t>WSDL</a:t>
            </a:r>
            <a:r>
              <a:rPr lang="zh-CN" altLang="zh-CN" dirty="0"/>
              <a:t>是用来对</a:t>
            </a:r>
            <a:r>
              <a:rPr lang="en-US" altLang="zh-CN" dirty="0"/>
              <a:t>Web</a:t>
            </a:r>
            <a:r>
              <a:rPr lang="zh-CN" altLang="zh-CN" dirty="0"/>
              <a:t>服务进行描述的标准规范，它利用一种标准的方式描述了调用</a:t>
            </a:r>
            <a:r>
              <a:rPr lang="en-US" altLang="zh-CN" dirty="0"/>
              <a:t>Web</a:t>
            </a:r>
            <a:r>
              <a:rPr lang="zh-CN" altLang="zh-CN" dirty="0"/>
              <a:t>服务所需要的所有信息。应用程序可以从</a:t>
            </a:r>
            <a:r>
              <a:rPr lang="en-US" altLang="zh-CN" dirty="0"/>
              <a:t>WSDL</a:t>
            </a:r>
            <a:r>
              <a:rPr lang="zh-CN" altLang="zh-CN" dirty="0"/>
              <a:t>文件中提取这些详细信息，并生成调用</a:t>
            </a:r>
            <a:r>
              <a:rPr lang="en-US" altLang="zh-CN" dirty="0"/>
              <a:t>Web</a:t>
            </a:r>
            <a:r>
              <a:rPr lang="zh-CN" altLang="zh-CN" dirty="0"/>
              <a:t>服务需要的编程接口文件，目前最新版本为</a:t>
            </a:r>
            <a:r>
              <a:rPr lang="en-US" altLang="zh-CN" dirty="0"/>
              <a:t>2.0</a:t>
            </a:r>
            <a:r>
              <a:rPr lang="zh-CN" altLang="zh-CN" dirty="0"/>
              <a:t>。</a:t>
            </a:r>
          </a:p>
          <a:p>
            <a:pPr lvl="1"/>
            <a:r>
              <a:rPr lang="zh-CN" altLang="zh-CN" dirty="0"/>
              <a:t>（</a:t>
            </a:r>
            <a:r>
              <a:rPr lang="en-US" altLang="zh-CN" dirty="0"/>
              <a:t>3</a:t>
            </a:r>
            <a:r>
              <a:rPr lang="zh-CN" altLang="zh-CN" dirty="0"/>
              <a:t>）</a:t>
            </a:r>
            <a:r>
              <a:rPr lang="en-US" altLang="zh-CN" dirty="0"/>
              <a:t>UDDI</a:t>
            </a:r>
            <a:r>
              <a:rPr lang="zh-CN" altLang="zh-CN" dirty="0"/>
              <a:t>（</a:t>
            </a:r>
            <a:r>
              <a:rPr lang="en-US" altLang="zh-CN" dirty="0"/>
              <a:t>Universal Description, Discovery and Integration</a:t>
            </a:r>
            <a:r>
              <a:rPr lang="zh-CN" altLang="zh-CN" dirty="0"/>
              <a:t>，统一描述、发现和集成）：</a:t>
            </a:r>
            <a:r>
              <a:rPr lang="en-US" altLang="zh-CN" dirty="0"/>
              <a:t>UDDI</a:t>
            </a:r>
            <a:r>
              <a:rPr lang="zh-CN" altLang="zh-CN" dirty="0"/>
              <a:t>规范定义了发布和发现</a:t>
            </a:r>
            <a:r>
              <a:rPr lang="en-US" altLang="zh-CN" dirty="0"/>
              <a:t>Web</a:t>
            </a:r>
            <a:r>
              <a:rPr lang="zh-CN" altLang="zh-CN" dirty="0"/>
              <a:t>服务的方法。利用它，应用程序可以把自己的功能提供给其他应用程序或查找并使用其他应用程序提供的服务。</a:t>
            </a:r>
          </a:p>
          <a:p>
            <a:r>
              <a:rPr lang="zh-CN" altLang="zh-CN" dirty="0"/>
              <a:t>扩展</a:t>
            </a:r>
            <a:r>
              <a:rPr lang="en-US" altLang="zh-CN" dirty="0"/>
              <a:t>Web</a:t>
            </a:r>
            <a:r>
              <a:rPr lang="zh-CN" altLang="zh-CN" dirty="0"/>
              <a:t>服务规范用来对</a:t>
            </a:r>
            <a:r>
              <a:rPr lang="en-US" altLang="zh-CN" dirty="0"/>
              <a:t>Web</a:t>
            </a:r>
            <a:r>
              <a:rPr lang="zh-CN" altLang="zh-CN" dirty="0"/>
              <a:t>服务的安全、策略等特性进行定义，主要包括以下内容。</a:t>
            </a:r>
          </a:p>
          <a:p>
            <a:pPr lvl="1"/>
            <a:r>
              <a:rPr lang="zh-CN" altLang="zh-CN" dirty="0"/>
              <a:t>（</a:t>
            </a:r>
            <a:r>
              <a:rPr lang="en-US" altLang="zh-CN" dirty="0"/>
              <a:t>1</a:t>
            </a:r>
            <a:r>
              <a:rPr lang="zh-CN" altLang="zh-CN" dirty="0"/>
              <a:t>）</a:t>
            </a:r>
            <a:r>
              <a:rPr lang="en-US" altLang="zh-CN" dirty="0"/>
              <a:t>WS-Security</a:t>
            </a:r>
            <a:r>
              <a:rPr lang="zh-CN" altLang="zh-CN" dirty="0"/>
              <a:t>：用来处理加密和数字签名，允许创建特定类型的应用程序，以防止窃听消息，且能实现不可否认功能。</a:t>
            </a:r>
          </a:p>
          <a:p>
            <a:pPr lvl="1"/>
            <a:r>
              <a:rPr lang="zh-CN" altLang="zh-CN" dirty="0"/>
              <a:t>（</a:t>
            </a:r>
            <a:r>
              <a:rPr lang="en-US" altLang="zh-CN" dirty="0"/>
              <a:t>2</a:t>
            </a:r>
            <a:r>
              <a:rPr lang="zh-CN" altLang="zh-CN" dirty="0"/>
              <a:t>）</a:t>
            </a:r>
            <a:r>
              <a:rPr lang="en-US" altLang="zh-CN" dirty="0"/>
              <a:t>WS-Policy</a:t>
            </a:r>
            <a:r>
              <a:rPr lang="zh-CN" altLang="zh-CN" dirty="0"/>
              <a:t>：用来对</a:t>
            </a:r>
            <a:r>
              <a:rPr lang="en-US" altLang="zh-CN" dirty="0"/>
              <a:t>WS-Security</a:t>
            </a:r>
            <a:r>
              <a:rPr lang="zh-CN" altLang="zh-CN" dirty="0"/>
              <a:t>进行扩展，通过制定复杂的策略来定义哪些用户可以采用何种方式使用此</a:t>
            </a:r>
            <a:r>
              <a:rPr lang="en-US" altLang="zh-CN" dirty="0"/>
              <a:t>Web</a:t>
            </a:r>
            <a:r>
              <a:rPr lang="zh-CN" altLang="zh-CN" dirty="0"/>
              <a:t>服务。</a:t>
            </a:r>
          </a:p>
          <a:p>
            <a:pPr lvl="1"/>
            <a:r>
              <a:rPr lang="zh-CN" altLang="zh-CN" dirty="0"/>
              <a:t>（</a:t>
            </a:r>
            <a:r>
              <a:rPr lang="en-US" altLang="zh-CN" dirty="0"/>
              <a:t>3</a:t>
            </a:r>
            <a:r>
              <a:rPr lang="zh-CN" altLang="zh-CN" dirty="0"/>
              <a:t>）</a:t>
            </a:r>
            <a:r>
              <a:rPr lang="en-US" altLang="zh-CN" dirty="0"/>
              <a:t>WS-I</a:t>
            </a:r>
            <a:r>
              <a:rPr lang="zh-CN" altLang="zh-CN" dirty="0"/>
              <a:t>：</a:t>
            </a:r>
            <a:r>
              <a:rPr lang="en-US" altLang="zh-CN" dirty="0"/>
              <a:t>Web</a:t>
            </a:r>
            <a:r>
              <a:rPr lang="zh-CN" altLang="zh-CN" dirty="0"/>
              <a:t>服务应设计成具有互操作性，但在实际中，各个规范对不同实现的解释的灵活性常常会导致出现问题。</a:t>
            </a:r>
            <a:r>
              <a:rPr lang="en-US" altLang="zh-CN" dirty="0"/>
              <a:t>WS-I</a:t>
            </a:r>
            <a:r>
              <a:rPr lang="zh-CN" altLang="zh-CN" dirty="0"/>
              <a:t>提供了一组可用于防止出现各种问题的标准和实践，并提供了标准化测试来检查可能出现的问题。</a:t>
            </a:r>
          </a:p>
          <a:p>
            <a:pPr lvl="1"/>
            <a:r>
              <a:rPr lang="zh-CN" altLang="zh-CN" dirty="0"/>
              <a:t>（</a:t>
            </a:r>
            <a:r>
              <a:rPr lang="en-US" altLang="zh-CN" dirty="0"/>
              <a:t>4</a:t>
            </a:r>
            <a:r>
              <a:rPr lang="zh-CN" altLang="zh-CN" dirty="0"/>
              <a:t>）</a:t>
            </a:r>
            <a:r>
              <a:rPr lang="en-US" altLang="zh-CN" dirty="0"/>
              <a:t>WS-BPEL</a:t>
            </a:r>
            <a:r>
              <a:rPr lang="zh-CN" altLang="zh-CN" dirty="0"/>
              <a:t>：单个</a:t>
            </a:r>
            <a:r>
              <a:rPr lang="en-US" altLang="zh-CN" dirty="0"/>
              <a:t>Web</a:t>
            </a:r>
            <a:r>
              <a:rPr lang="zh-CN" altLang="zh-CN" dirty="0"/>
              <a:t>服务在多数条件下很难满足复杂的企业应用的需求，往往需要将多个</a:t>
            </a:r>
            <a:r>
              <a:rPr lang="en-US" altLang="zh-CN" dirty="0"/>
              <a:t>Web</a:t>
            </a:r>
            <a:r>
              <a:rPr lang="zh-CN" altLang="zh-CN" dirty="0"/>
              <a:t>服务组合成一个完整的系统，而</a:t>
            </a:r>
            <a:r>
              <a:rPr lang="en-US" altLang="zh-CN" dirty="0"/>
              <a:t>WS-BPEL</a:t>
            </a:r>
            <a:r>
              <a:rPr lang="zh-CN" altLang="zh-CN" dirty="0"/>
              <a:t>提供了用于指定创建此类系统所必需的交互（如分支和并发处理）。</a:t>
            </a:r>
          </a:p>
          <a:p>
            <a:endParaRPr lang="zh-CN" altLang="en-US" dirty="0"/>
          </a:p>
        </p:txBody>
      </p:sp>
    </p:spTree>
    <p:extLst>
      <p:ext uri="{BB962C8B-B14F-4D97-AF65-F5344CB8AC3E}">
        <p14:creationId xmlns:p14="http://schemas.microsoft.com/office/powerpoint/2010/main" val="81810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Web</a:t>
            </a:r>
            <a:r>
              <a:rPr lang="zh-CN" altLang="zh-CN" dirty="0"/>
              <a:t>服务概述</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60848"/>
            <a:ext cx="5328042" cy="279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4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Web</a:t>
            </a:r>
            <a:r>
              <a:rPr lang="zh-CN" altLang="zh-CN" dirty="0"/>
              <a:t>服务概述</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132856"/>
            <a:ext cx="491974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635896" y="5445224"/>
            <a:ext cx="2002728" cy="369332"/>
          </a:xfrm>
          <a:prstGeom prst="rect">
            <a:avLst/>
          </a:prstGeom>
        </p:spPr>
        <p:txBody>
          <a:bodyPr wrap="none">
            <a:spAutoFit/>
          </a:bodyPr>
          <a:lstStyle/>
          <a:p>
            <a:r>
              <a:rPr lang="en-US" altLang="zh-CN" b="1" dirty="0"/>
              <a:t>Web</a:t>
            </a:r>
            <a:r>
              <a:rPr lang="zh-CN" altLang="zh-CN" b="1" dirty="0"/>
              <a:t>服务</a:t>
            </a:r>
            <a:r>
              <a:rPr lang="zh-CN" altLang="en-US" b="1" dirty="0"/>
              <a:t>工作</a:t>
            </a:r>
            <a:r>
              <a:rPr lang="zh-CN" altLang="zh-CN" b="1" dirty="0"/>
              <a:t>模型</a:t>
            </a:r>
            <a:endParaRPr lang="zh-CN" altLang="en-US" b="1" dirty="0"/>
          </a:p>
        </p:txBody>
      </p:sp>
    </p:spTree>
    <p:extLst>
      <p:ext uri="{BB962C8B-B14F-4D97-AF65-F5344CB8AC3E}">
        <p14:creationId xmlns:p14="http://schemas.microsoft.com/office/powerpoint/2010/main" val="418834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二、</a:t>
            </a:r>
            <a:r>
              <a:rPr lang="en-US" altLang="zh-CN" dirty="0"/>
              <a:t>Java EE</a:t>
            </a:r>
            <a:r>
              <a:rPr lang="zh-CN" altLang="zh-CN" dirty="0"/>
              <a:t>平台下的</a:t>
            </a:r>
            <a:r>
              <a:rPr lang="en-US" altLang="zh-CN" dirty="0"/>
              <a:t>Web</a:t>
            </a:r>
            <a:r>
              <a:rPr lang="zh-CN" altLang="zh-CN" dirty="0"/>
              <a:t>服务实现</a:t>
            </a:r>
            <a:endParaRPr lang="zh-CN" altLang="en-US" dirty="0"/>
          </a:p>
        </p:txBody>
      </p:sp>
      <p:sp>
        <p:nvSpPr>
          <p:cNvPr id="3" name="内容占位符 2"/>
          <p:cNvSpPr>
            <a:spLocks noGrp="1"/>
          </p:cNvSpPr>
          <p:nvPr>
            <p:ph sz="quarter" idx="1"/>
          </p:nvPr>
        </p:nvSpPr>
        <p:spPr>
          <a:xfrm>
            <a:off x="914400" y="1447800"/>
            <a:ext cx="7772400" cy="5077544"/>
          </a:xfrm>
        </p:spPr>
        <p:txBody>
          <a:bodyPr>
            <a:normAutofit fontScale="85000" lnSpcReduction="20000"/>
          </a:bodyPr>
          <a:lstStyle/>
          <a:p>
            <a:r>
              <a:rPr lang="zh-CN" altLang="zh-CN" dirty="0"/>
              <a:t>为了帮助</a:t>
            </a:r>
            <a:r>
              <a:rPr lang="en-US" altLang="zh-CN" dirty="0"/>
              <a:t>Java</a:t>
            </a:r>
            <a:r>
              <a:rPr lang="zh-CN" altLang="zh-CN" dirty="0"/>
              <a:t>开发人员更好地开发</a:t>
            </a:r>
            <a:r>
              <a:rPr lang="en-US" altLang="zh-CN" dirty="0"/>
              <a:t>Web</a:t>
            </a:r>
            <a:r>
              <a:rPr lang="zh-CN" altLang="zh-CN" dirty="0"/>
              <a:t>服务，</a:t>
            </a:r>
            <a:r>
              <a:rPr lang="en-US" altLang="zh-CN" dirty="0"/>
              <a:t>Java Community Process (JCP) </a:t>
            </a:r>
            <a:r>
              <a:rPr lang="zh-CN" altLang="zh-CN" dirty="0"/>
              <a:t>定义了使用</a:t>
            </a:r>
            <a:r>
              <a:rPr lang="en-US" altLang="zh-CN" dirty="0"/>
              <a:t>Java</a:t>
            </a:r>
            <a:r>
              <a:rPr lang="zh-CN" altLang="zh-CN" dirty="0"/>
              <a:t>语言实现</a:t>
            </a:r>
            <a:r>
              <a:rPr lang="en-US" altLang="zh-CN" dirty="0"/>
              <a:t>Web</a:t>
            </a:r>
            <a:r>
              <a:rPr lang="zh-CN" altLang="zh-CN" dirty="0"/>
              <a:t>服务规范的接口</a:t>
            </a:r>
            <a:r>
              <a:rPr lang="en-US" altLang="zh-CN" dirty="0">
                <a:hlinkClick r:id="rId2"/>
              </a:rPr>
              <a:t>Java API for XML Web Services (JAX-WS) 2.0，JSR 224</a:t>
            </a:r>
            <a:r>
              <a:rPr lang="en-US" altLang="zh-CN" dirty="0"/>
              <a:t> </a:t>
            </a:r>
            <a:r>
              <a:rPr lang="zh-CN" altLang="zh-CN" dirty="0"/>
              <a:t>，它是</a:t>
            </a:r>
            <a:r>
              <a:rPr lang="en-US" altLang="zh-CN" dirty="0"/>
              <a:t> Java EE </a:t>
            </a:r>
            <a:r>
              <a:rPr lang="zh-CN" altLang="zh-CN" dirty="0"/>
              <a:t>平台的重要组成部分。</a:t>
            </a:r>
          </a:p>
          <a:p>
            <a:r>
              <a:rPr lang="zh-CN" altLang="zh-CN" dirty="0"/>
              <a:t>除了</a:t>
            </a:r>
            <a:r>
              <a:rPr lang="en-US" altLang="zh-CN" dirty="0"/>
              <a:t>JAX-WS 2.0</a:t>
            </a:r>
            <a:r>
              <a:rPr lang="zh-CN" altLang="zh-CN" dirty="0"/>
              <a:t>外，</a:t>
            </a:r>
            <a:r>
              <a:rPr lang="en-US" altLang="zh-CN" dirty="0"/>
              <a:t>JCP</a:t>
            </a:r>
            <a:r>
              <a:rPr lang="zh-CN" altLang="zh-CN" dirty="0"/>
              <a:t>还制定了一系列的</a:t>
            </a:r>
            <a:r>
              <a:rPr lang="en-US" altLang="zh-CN" dirty="0"/>
              <a:t>API</a:t>
            </a:r>
            <a:r>
              <a:rPr lang="zh-CN" altLang="zh-CN" dirty="0"/>
              <a:t>，用来辅助支持</a:t>
            </a:r>
            <a:r>
              <a:rPr lang="en-US" altLang="zh-CN" dirty="0"/>
              <a:t>Java</a:t>
            </a:r>
            <a:r>
              <a:rPr lang="zh-CN" altLang="zh-CN" dirty="0"/>
              <a:t>下的</a:t>
            </a:r>
            <a:r>
              <a:rPr lang="en-US" altLang="zh-CN" dirty="0"/>
              <a:t>Web</a:t>
            </a:r>
            <a:r>
              <a:rPr lang="zh-CN" altLang="zh-CN" dirty="0"/>
              <a:t>服务开发。</a:t>
            </a:r>
          </a:p>
          <a:p>
            <a:pPr lvl="1"/>
            <a:r>
              <a:rPr lang="zh-CN" altLang="zh-CN" dirty="0"/>
              <a:t>用于</a:t>
            </a:r>
            <a:r>
              <a:rPr lang="en-US" altLang="zh-CN" dirty="0"/>
              <a:t>XML</a:t>
            </a:r>
            <a:r>
              <a:rPr lang="zh-CN" altLang="zh-CN" dirty="0"/>
              <a:t>处理的</a:t>
            </a:r>
            <a:r>
              <a:rPr lang="en-US" altLang="zh-CN" dirty="0"/>
              <a:t>Java API</a:t>
            </a:r>
            <a:r>
              <a:rPr lang="zh-CN" altLang="zh-CN" dirty="0"/>
              <a:t>（</a:t>
            </a:r>
            <a:r>
              <a:rPr lang="en-US" altLang="zh-CN" dirty="0"/>
              <a:t>Java API for XML Processing</a:t>
            </a:r>
            <a:r>
              <a:rPr lang="zh-CN" altLang="zh-CN" dirty="0"/>
              <a:t>（</a:t>
            </a:r>
            <a:r>
              <a:rPr lang="en-US" altLang="zh-CN" dirty="0"/>
              <a:t>JAXP</a:t>
            </a:r>
            <a:r>
              <a:rPr lang="zh-CN" altLang="zh-CN" dirty="0"/>
              <a:t>））：</a:t>
            </a:r>
            <a:r>
              <a:rPr lang="en-US" altLang="zh-CN" dirty="0"/>
              <a:t>JAXP</a:t>
            </a:r>
            <a:r>
              <a:rPr lang="zh-CN" altLang="zh-CN" dirty="0"/>
              <a:t>为获得</a:t>
            </a:r>
            <a:r>
              <a:rPr lang="en-US" altLang="zh-CN" dirty="0"/>
              <a:t>XML</a:t>
            </a:r>
            <a:r>
              <a:rPr lang="zh-CN" altLang="zh-CN" dirty="0"/>
              <a:t>解析器提供了标准接口；它包括在</a:t>
            </a:r>
            <a:r>
              <a:rPr lang="en-US" altLang="zh-CN" dirty="0"/>
              <a:t> Java 2 </a:t>
            </a:r>
            <a:r>
              <a:rPr lang="zh-CN" altLang="zh-CN" dirty="0"/>
              <a:t>平台，标准版</a:t>
            </a:r>
            <a:r>
              <a:rPr lang="en-US" altLang="zh-CN" dirty="0"/>
              <a:t>SDK v1.4</a:t>
            </a:r>
            <a:r>
              <a:rPr lang="zh-CN" altLang="zh-CN" dirty="0"/>
              <a:t>以后的版本中。</a:t>
            </a:r>
          </a:p>
          <a:p>
            <a:pPr lvl="1"/>
            <a:r>
              <a:rPr lang="zh-CN" altLang="zh-CN" dirty="0"/>
              <a:t>用于</a:t>
            </a:r>
            <a:r>
              <a:rPr lang="en-US" altLang="zh-CN" dirty="0"/>
              <a:t>XML Schema</a:t>
            </a:r>
            <a:r>
              <a:rPr lang="zh-CN" altLang="zh-CN" dirty="0"/>
              <a:t>到</a:t>
            </a:r>
            <a:r>
              <a:rPr lang="en-US" altLang="zh-CN" dirty="0"/>
              <a:t>Java</a:t>
            </a:r>
            <a:r>
              <a:rPr lang="zh-CN" altLang="zh-CN" dirty="0"/>
              <a:t>类的动态绑定的</a:t>
            </a:r>
            <a:r>
              <a:rPr lang="en-US" altLang="zh-CN" dirty="0">
                <a:hlinkClick r:id="rId3"/>
              </a:rPr>
              <a:t>JAXB</a:t>
            </a:r>
            <a:r>
              <a:rPr lang="zh-CN" altLang="zh-CN" dirty="0"/>
              <a:t>（</a:t>
            </a:r>
            <a:r>
              <a:rPr lang="en-US" altLang="zh-CN" dirty="0"/>
              <a:t>Java </a:t>
            </a:r>
            <a:r>
              <a:rPr lang="en-US" altLang="zh-CN" dirty="0">
                <a:hlinkClick r:id="rId4"/>
              </a:rPr>
              <a:t>Architecture</a:t>
            </a:r>
            <a:r>
              <a:rPr lang="en-US" altLang="zh-CN" dirty="0"/>
              <a:t> for </a:t>
            </a:r>
            <a:r>
              <a:rPr lang="en-US" altLang="zh-CN" dirty="0">
                <a:hlinkClick r:id="rId5"/>
              </a:rPr>
              <a:t>XML</a:t>
            </a:r>
            <a:r>
              <a:rPr lang="en-US" altLang="zh-CN" dirty="0"/>
              <a:t> Binding)</a:t>
            </a:r>
            <a:r>
              <a:rPr lang="zh-CN" altLang="zh-CN" dirty="0"/>
              <a:t>：</a:t>
            </a:r>
            <a:r>
              <a:rPr lang="en-US" altLang="zh-CN" dirty="0"/>
              <a:t>JAXB</a:t>
            </a:r>
            <a:r>
              <a:rPr lang="zh-CN" altLang="zh-CN" dirty="0"/>
              <a:t>能将</a:t>
            </a:r>
            <a:r>
              <a:rPr lang="en-US" altLang="zh-CN" dirty="0"/>
              <a:t>Java</a:t>
            </a:r>
            <a:r>
              <a:rPr lang="zh-CN" altLang="zh-CN" dirty="0"/>
              <a:t>对象树的内容写到</a:t>
            </a:r>
            <a:r>
              <a:rPr lang="en-US" altLang="zh-CN" dirty="0"/>
              <a:t>XML</a:t>
            </a:r>
            <a:r>
              <a:rPr lang="zh-CN" altLang="zh-CN" dirty="0"/>
              <a:t>实例文档，也提供了将</a:t>
            </a:r>
            <a:r>
              <a:rPr lang="en-US" altLang="zh-CN" dirty="0"/>
              <a:t>XML</a:t>
            </a:r>
            <a:r>
              <a:rPr lang="zh-CN" altLang="zh-CN" dirty="0"/>
              <a:t>实例文档反向生成</a:t>
            </a:r>
            <a:r>
              <a:rPr lang="en-US" altLang="zh-CN" dirty="0" err="1"/>
              <a:t>Java</a:t>
            </a:r>
            <a:r>
              <a:rPr lang="en-US" altLang="zh-CN" dirty="0" err="1">
                <a:hlinkClick r:id="rId6"/>
              </a:rPr>
              <a:t>对象</a:t>
            </a:r>
            <a:r>
              <a:rPr lang="zh-CN" altLang="zh-CN" dirty="0"/>
              <a:t>树的方法。</a:t>
            </a:r>
          </a:p>
          <a:p>
            <a:pPr lvl="1"/>
            <a:r>
              <a:rPr lang="zh-CN" altLang="zh-CN" dirty="0"/>
              <a:t>用于</a:t>
            </a:r>
            <a:r>
              <a:rPr lang="en-US" altLang="zh-CN" dirty="0"/>
              <a:t>Java</a:t>
            </a:r>
            <a:r>
              <a:rPr lang="zh-CN" altLang="zh-CN" dirty="0"/>
              <a:t>的带有附件的</a:t>
            </a:r>
            <a:r>
              <a:rPr lang="en-US" altLang="zh-CN" dirty="0"/>
              <a:t>SOAP API</a:t>
            </a:r>
            <a:r>
              <a:rPr lang="zh-CN" altLang="zh-CN" dirty="0"/>
              <a:t>（</a:t>
            </a:r>
            <a:r>
              <a:rPr lang="en-US" altLang="zh-CN" dirty="0"/>
              <a:t>SOAP with Attachments API for Java</a:t>
            </a:r>
            <a:r>
              <a:rPr lang="zh-CN" altLang="zh-CN" dirty="0"/>
              <a:t>（</a:t>
            </a:r>
            <a:r>
              <a:rPr lang="en-US" altLang="zh-CN" dirty="0"/>
              <a:t>SAAJ</a:t>
            </a:r>
            <a:r>
              <a:rPr lang="zh-CN" altLang="zh-CN" dirty="0"/>
              <a:t>））：</a:t>
            </a:r>
            <a:r>
              <a:rPr lang="en-US" altLang="zh-CN" dirty="0"/>
              <a:t>SAAJ</a:t>
            </a:r>
            <a:r>
              <a:rPr lang="zh-CN" altLang="zh-CN" dirty="0"/>
              <a:t>是一个包，它使开发人员能够生产并处理那些遵循</a:t>
            </a:r>
            <a:r>
              <a:rPr lang="en-US" altLang="zh-CN" dirty="0"/>
              <a:t>SOAP 1.1</a:t>
            </a:r>
            <a:r>
              <a:rPr lang="zh-CN" altLang="zh-CN" dirty="0"/>
              <a:t>规范的消息及其所包含的</a:t>
            </a:r>
            <a:r>
              <a:rPr lang="en-US" altLang="zh-CN" dirty="0"/>
              <a:t>SOAP</a:t>
            </a:r>
            <a:r>
              <a:rPr lang="zh-CN" altLang="zh-CN" dirty="0"/>
              <a:t>附件。</a:t>
            </a:r>
          </a:p>
          <a:p>
            <a:pPr lvl="1"/>
            <a:r>
              <a:rPr lang="zh-CN" altLang="zh-CN" dirty="0"/>
              <a:t>用于</a:t>
            </a:r>
            <a:r>
              <a:rPr lang="en-US" altLang="zh-CN" dirty="0"/>
              <a:t>XML</a:t>
            </a:r>
            <a:r>
              <a:rPr lang="zh-CN" altLang="zh-CN" dirty="0"/>
              <a:t>注册的</a:t>
            </a:r>
            <a:r>
              <a:rPr lang="en-US" altLang="zh-CN" dirty="0"/>
              <a:t>Java API</a:t>
            </a:r>
            <a:r>
              <a:rPr lang="zh-CN" altLang="zh-CN" dirty="0"/>
              <a:t>（</a:t>
            </a:r>
            <a:r>
              <a:rPr lang="en-US" altLang="zh-CN" dirty="0"/>
              <a:t>Java API for XML Registries</a:t>
            </a:r>
            <a:r>
              <a:rPr lang="zh-CN" altLang="zh-CN" dirty="0"/>
              <a:t>（</a:t>
            </a:r>
            <a:r>
              <a:rPr lang="en-US" altLang="zh-CN" dirty="0"/>
              <a:t>JAXR</a:t>
            </a:r>
            <a:r>
              <a:rPr lang="zh-CN" altLang="zh-CN" dirty="0"/>
              <a:t>））：</a:t>
            </a:r>
            <a:r>
              <a:rPr lang="en-US" altLang="zh-CN" dirty="0"/>
              <a:t>XML</a:t>
            </a:r>
            <a:r>
              <a:rPr lang="zh-CN" altLang="zh-CN" dirty="0"/>
              <a:t>注册中心通常用来存储已发布的</a:t>
            </a:r>
            <a:r>
              <a:rPr lang="en-US" altLang="zh-CN" dirty="0"/>
              <a:t>Web</a:t>
            </a:r>
            <a:r>
              <a:rPr lang="zh-CN" altLang="zh-CN" dirty="0"/>
              <a:t>服务的有关信息，而</a:t>
            </a:r>
            <a:r>
              <a:rPr lang="en-US" altLang="zh-CN" dirty="0"/>
              <a:t>JAXR API</a:t>
            </a:r>
            <a:r>
              <a:rPr lang="zh-CN" altLang="zh-CN" dirty="0"/>
              <a:t>则提供了访问这种信息的统一的方法。</a:t>
            </a:r>
            <a:endParaRPr lang="zh-CN" altLang="en-US" dirty="0"/>
          </a:p>
        </p:txBody>
      </p:sp>
    </p:spTree>
    <p:extLst>
      <p:ext uri="{BB962C8B-B14F-4D97-AF65-F5344CB8AC3E}">
        <p14:creationId xmlns:p14="http://schemas.microsoft.com/office/powerpoint/2010/main" val="123356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zh-CN" altLang="zh-CN" dirty="0"/>
              <a:t>开发</a:t>
            </a:r>
            <a:r>
              <a:rPr lang="en-US" altLang="zh-CN" dirty="0"/>
              <a:t>Web</a:t>
            </a:r>
            <a:r>
              <a:rPr lang="zh-CN" altLang="zh-CN" dirty="0"/>
              <a:t>服务实例</a:t>
            </a:r>
            <a:endParaRPr lang="zh-CN" altLang="en-US" dirty="0"/>
          </a:p>
        </p:txBody>
      </p:sp>
      <p:sp>
        <p:nvSpPr>
          <p:cNvPr id="3" name="内容占位符 2"/>
          <p:cNvSpPr>
            <a:spLocks noGrp="1"/>
          </p:cNvSpPr>
          <p:nvPr>
            <p:ph sz="quarter" idx="1"/>
          </p:nvPr>
        </p:nvSpPr>
        <p:spPr/>
        <p:txBody>
          <a:bodyPr>
            <a:normAutofit fontScale="77500" lnSpcReduction="20000"/>
          </a:bodyPr>
          <a:lstStyle/>
          <a:p>
            <a:pPr marL="0" indent="0">
              <a:buNone/>
            </a:pPr>
            <a:r>
              <a:rPr lang="en-US" altLang="zh-CN" dirty="0"/>
              <a:t>package </a:t>
            </a:r>
            <a:r>
              <a:rPr lang="en-US" altLang="zh-CN" dirty="0" err="1"/>
              <a:t>com.demo</a:t>
            </a:r>
            <a:r>
              <a:rPr lang="en-US" altLang="zh-CN" dirty="0"/>
              <a:t>;</a:t>
            </a:r>
            <a:endParaRPr lang="zh-CN" altLang="zh-CN" dirty="0"/>
          </a:p>
          <a:p>
            <a:pPr marL="0" indent="0">
              <a:buNone/>
            </a:pPr>
            <a:r>
              <a:rPr lang="en-US" altLang="zh-CN" dirty="0"/>
              <a:t>import </a:t>
            </a:r>
            <a:r>
              <a:rPr lang="en-US" altLang="zh-CN" dirty="0" err="1"/>
              <a:t>javax.jws.WebService</a:t>
            </a:r>
            <a:r>
              <a:rPr lang="en-US" altLang="zh-CN" dirty="0"/>
              <a:t>;</a:t>
            </a:r>
            <a:endParaRPr lang="zh-CN" altLang="zh-CN" dirty="0"/>
          </a:p>
          <a:p>
            <a:pPr marL="0" indent="0">
              <a:buNone/>
            </a:pPr>
            <a:r>
              <a:rPr lang="en-US" altLang="zh-CN" dirty="0"/>
              <a:t>import </a:t>
            </a:r>
            <a:r>
              <a:rPr lang="en-US" altLang="zh-CN" dirty="0" err="1"/>
              <a:t>javax.jws.WebMethod</a:t>
            </a:r>
            <a:r>
              <a:rPr lang="en-US" altLang="zh-CN" dirty="0"/>
              <a:t>;</a:t>
            </a:r>
            <a:endParaRPr lang="zh-CN" altLang="zh-CN" dirty="0"/>
          </a:p>
          <a:p>
            <a:pPr marL="0" indent="0">
              <a:buNone/>
            </a:pPr>
            <a:r>
              <a:rPr lang="en-US" altLang="zh-CN" dirty="0"/>
              <a:t>import </a:t>
            </a:r>
            <a:r>
              <a:rPr lang="en-US" altLang="zh-CN" dirty="0" err="1"/>
              <a:t>javax.jws.WebParam</a:t>
            </a:r>
            <a:r>
              <a:rPr lang="en-US" altLang="zh-CN" dirty="0"/>
              <a:t>;</a:t>
            </a:r>
            <a:endParaRPr lang="zh-CN" altLang="zh-CN" dirty="0"/>
          </a:p>
          <a:p>
            <a:pPr marL="0" indent="0">
              <a:buNone/>
            </a:pPr>
            <a:r>
              <a:rPr lang="en-US" altLang="zh-CN" dirty="0"/>
              <a:t>@</a:t>
            </a:r>
            <a:r>
              <a:rPr lang="en-US" altLang="zh-CN" dirty="0" err="1"/>
              <a:t>WebService</a:t>
            </a:r>
            <a:r>
              <a:rPr lang="en-US" altLang="zh-CN" dirty="0"/>
              <a:t>(</a:t>
            </a:r>
            <a:r>
              <a:rPr lang="en-US" altLang="zh-CN" dirty="0" err="1"/>
              <a:t>serviceName</a:t>
            </a:r>
            <a:r>
              <a:rPr lang="en-US" altLang="zh-CN" dirty="0"/>
              <a:t> = "</a:t>
            </a:r>
            <a:r>
              <a:rPr lang="en-US" altLang="zh-CN" dirty="0" err="1"/>
              <a:t>WeightCheck</a:t>
            </a:r>
            <a:r>
              <a:rPr lang="en-US" altLang="zh-CN" dirty="0"/>
              <a:t>")</a:t>
            </a:r>
            <a:endParaRPr lang="zh-CN" altLang="zh-CN" dirty="0"/>
          </a:p>
          <a:p>
            <a:pPr marL="0" indent="0">
              <a:buNone/>
            </a:pPr>
            <a:r>
              <a:rPr lang="en-US" altLang="zh-CN" dirty="0"/>
              <a:t>public class </a:t>
            </a:r>
            <a:r>
              <a:rPr lang="en-US" altLang="zh-CN" dirty="0" err="1"/>
              <a:t>WeightCheck</a:t>
            </a:r>
            <a:r>
              <a:rPr lang="en-US" altLang="zh-CN" dirty="0"/>
              <a:t> {</a:t>
            </a:r>
            <a:endParaRPr lang="zh-CN" altLang="zh-CN" dirty="0"/>
          </a:p>
          <a:p>
            <a:pPr marL="0" indent="0">
              <a:buNone/>
            </a:pPr>
            <a:r>
              <a:rPr lang="en-US" altLang="zh-CN" dirty="0"/>
              <a:t>    @</a:t>
            </a:r>
            <a:r>
              <a:rPr lang="en-US" altLang="zh-CN" dirty="0" err="1"/>
              <a:t>WebMethod</a:t>
            </a:r>
            <a:r>
              <a:rPr lang="en-US" altLang="zh-CN" dirty="0"/>
              <a:t>(</a:t>
            </a:r>
            <a:r>
              <a:rPr lang="en-US" altLang="zh-CN" dirty="0" err="1"/>
              <a:t>operationName</a:t>
            </a:r>
            <a:r>
              <a:rPr lang="en-US" altLang="zh-CN" dirty="0"/>
              <a:t> = "hello")</a:t>
            </a:r>
            <a:endParaRPr lang="zh-CN" altLang="zh-CN" dirty="0"/>
          </a:p>
          <a:p>
            <a:pPr marL="0" indent="0">
              <a:buNone/>
            </a:pPr>
            <a:r>
              <a:rPr lang="en-US" altLang="zh-CN" dirty="0"/>
              <a:t>    public String hello(@</a:t>
            </a:r>
            <a:r>
              <a:rPr lang="en-US" altLang="zh-CN" dirty="0" err="1"/>
              <a:t>WebParam</a:t>
            </a:r>
            <a:r>
              <a:rPr lang="en-US" altLang="zh-CN" dirty="0"/>
              <a:t>(name = "name") String txt) {</a:t>
            </a:r>
            <a:endParaRPr lang="zh-CN" altLang="zh-CN" dirty="0"/>
          </a:p>
          <a:p>
            <a:pPr marL="0" indent="0">
              <a:buNone/>
            </a:pPr>
            <a:r>
              <a:rPr lang="en-US" altLang="zh-CN" dirty="0"/>
              <a:t>        return "Hello " + txt + " !";</a:t>
            </a:r>
            <a:endParaRPr lang="zh-CN" altLang="zh-CN" dirty="0"/>
          </a:p>
          <a:p>
            <a:pPr marL="0" indent="0">
              <a:buNone/>
            </a:pPr>
            <a:r>
              <a:rPr lang="en-US" altLang="zh-CN" dirty="0"/>
              <a:t>    }</a:t>
            </a:r>
            <a:endParaRPr lang="zh-CN" altLang="zh-CN" dirty="0"/>
          </a:p>
          <a:p>
            <a:pPr marL="0" indent="0">
              <a:buNone/>
            </a:pPr>
            <a:r>
              <a:rPr lang="en-US" altLang="zh-CN" dirty="0"/>
              <a:t>}</a:t>
            </a:r>
            <a:endParaRPr lang="zh-CN" altLang="zh-CN" dirty="0"/>
          </a:p>
          <a:p>
            <a:r>
              <a:rPr lang="zh-CN" altLang="zh-CN" dirty="0"/>
              <a:t>程序说明：类定义前的注解</a:t>
            </a:r>
            <a:r>
              <a:rPr lang="en-US" altLang="zh-CN" dirty="0"/>
              <a:t>@</a:t>
            </a:r>
            <a:r>
              <a:rPr lang="en-US" altLang="zh-CN" dirty="0" err="1"/>
              <a:t>WebService</a:t>
            </a:r>
            <a:r>
              <a:rPr lang="zh-CN" altLang="zh-CN" dirty="0"/>
              <a:t>表明这是一个</a:t>
            </a:r>
            <a:r>
              <a:rPr lang="en-US" altLang="zh-CN" dirty="0"/>
              <a:t>Web</a:t>
            </a:r>
            <a:r>
              <a:rPr lang="zh-CN" altLang="zh-CN" dirty="0"/>
              <a:t>服务组件，注解</a:t>
            </a:r>
            <a:r>
              <a:rPr lang="en-US" altLang="zh-CN" dirty="0"/>
              <a:t>@</a:t>
            </a:r>
            <a:r>
              <a:rPr lang="en-US" altLang="zh-CN" dirty="0" err="1"/>
              <a:t>WebMethod</a:t>
            </a:r>
            <a:r>
              <a:rPr lang="zh-CN" altLang="zh-CN" dirty="0"/>
              <a:t>和</a:t>
            </a:r>
            <a:r>
              <a:rPr lang="en-US" altLang="zh-CN" dirty="0"/>
              <a:t>@</a:t>
            </a:r>
            <a:r>
              <a:rPr lang="en-US" altLang="zh-CN" dirty="0" err="1"/>
              <a:t>WebParam</a:t>
            </a:r>
            <a:r>
              <a:rPr lang="zh-CN" altLang="zh-CN" dirty="0"/>
              <a:t>分别用来声明</a:t>
            </a:r>
            <a:r>
              <a:rPr lang="en-US" altLang="zh-CN" dirty="0"/>
              <a:t>Web</a:t>
            </a:r>
            <a:r>
              <a:rPr lang="zh-CN" altLang="zh-CN" dirty="0"/>
              <a:t>服务方法和方法的参数。</a:t>
            </a:r>
          </a:p>
          <a:p>
            <a:endParaRPr lang="zh-CN" altLang="en-US" dirty="0"/>
          </a:p>
        </p:txBody>
      </p:sp>
    </p:spTree>
    <p:extLst>
      <p:ext uri="{BB962C8B-B14F-4D97-AF65-F5344CB8AC3E}">
        <p14:creationId xmlns:p14="http://schemas.microsoft.com/office/powerpoint/2010/main" val="301966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zh-CN" altLang="zh-CN" dirty="0"/>
              <a:t>开发</a:t>
            </a:r>
            <a:r>
              <a:rPr lang="en-US" altLang="zh-CN" dirty="0"/>
              <a:t>Web</a:t>
            </a:r>
            <a:r>
              <a:rPr lang="zh-CN" altLang="zh-CN" dirty="0"/>
              <a:t>服务实例</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zh-CN" altLang="zh-CN" dirty="0"/>
              <a:t>在</a:t>
            </a:r>
            <a:r>
              <a:rPr lang="en-US" altLang="zh-CN" dirty="0"/>
              <a:t>Web</a:t>
            </a:r>
            <a:r>
              <a:rPr lang="zh-CN" altLang="zh-CN" dirty="0"/>
              <a:t>服务组件中添加业务逻辑很简单，只需要像程序</a:t>
            </a:r>
            <a:r>
              <a:rPr lang="en-US" altLang="zh-CN" dirty="0"/>
              <a:t>12-1</a:t>
            </a:r>
            <a:r>
              <a:rPr lang="zh-CN" altLang="zh-CN" dirty="0"/>
              <a:t>中的方法</a:t>
            </a:r>
            <a:r>
              <a:rPr lang="en-US" altLang="zh-CN" dirty="0"/>
              <a:t>hello</a:t>
            </a:r>
            <a:r>
              <a:rPr lang="zh-CN" altLang="zh-CN" dirty="0"/>
              <a:t>一样通过注解</a:t>
            </a:r>
            <a:r>
              <a:rPr lang="en-US" altLang="zh-CN" dirty="0"/>
              <a:t>@</a:t>
            </a:r>
            <a:r>
              <a:rPr lang="en-US" altLang="zh-CN" dirty="0" err="1"/>
              <a:t>WebMethod</a:t>
            </a:r>
            <a:r>
              <a:rPr lang="zh-CN" altLang="zh-CN" dirty="0"/>
              <a:t>和</a:t>
            </a:r>
            <a:r>
              <a:rPr lang="en-US" altLang="zh-CN" dirty="0"/>
              <a:t>@</a:t>
            </a:r>
            <a:r>
              <a:rPr lang="en-US" altLang="zh-CN" dirty="0" err="1"/>
              <a:t>WebParam</a:t>
            </a:r>
            <a:r>
              <a:rPr lang="zh-CN" altLang="zh-CN" dirty="0"/>
              <a:t>来声明一个方法即可，对应的代码片段如下：</a:t>
            </a:r>
          </a:p>
          <a:p>
            <a:r>
              <a:rPr lang="en-US" altLang="zh-CN" dirty="0"/>
              <a:t>……</a:t>
            </a:r>
            <a:endParaRPr lang="zh-CN" altLang="zh-CN" dirty="0"/>
          </a:p>
          <a:p>
            <a:r>
              <a:rPr lang="en-US" altLang="zh-CN" dirty="0"/>
              <a:t>@</a:t>
            </a:r>
            <a:r>
              <a:rPr lang="en-US" altLang="zh-CN" dirty="0" err="1"/>
              <a:t>WebMethod</a:t>
            </a:r>
            <a:endParaRPr lang="zh-CN" altLang="zh-CN" dirty="0"/>
          </a:p>
          <a:p>
            <a:r>
              <a:rPr lang="en-US" altLang="zh-CN" dirty="0"/>
              <a:t>    public String check(@</a:t>
            </a:r>
            <a:r>
              <a:rPr lang="en-US" altLang="zh-CN" dirty="0" err="1"/>
              <a:t>WebParam</a:t>
            </a:r>
            <a:r>
              <a:rPr lang="en-US" altLang="zh-CN" dirty="0"/>
              <a:t>(name = "sex") </a:t>
            </a:r>
            <a:r>
              <a:rPr lang="en-US" altLang="zh-CN" dirty="0" err="1"/>
              <a:t>boolean</a:t>
            </a:r>
            <a:r>
              <a:rPr lang="en-US" altLang="zh-CN" dirty="0"/>
              <a:t> sex, @</a:t>
            </a:r>
            <a:r>
              <a:rPr lang="en-US" altLang="zh-CN" dirty="0" err="1"/>
              <a:t>WebParam</a:t>
            </a:r>
            <a:r>
              <a:rPr lang="en-US" altLang="zh-CN" dirty="0"/>
              <a:t>(name = "weight") </a:t>
            </a:r>
            <a:r>
              <a:rPr lang="en-US" altLang="zh-CN" dirty="0" err="1"/>
              <a:t>int</a:t>
            </a:r>
            <a:r>
              <a:rPr lang="en-US" altLang="zh-CN" dirty="0"/>
              <a:t> weight, @</a:t>
            </a:r>
            <a:r>
              <a:rPr lang="en-US" altLang="zh-CN" dirty="0" err="1"/>
              <a:t>WebParam</a:t>
            </a:r>
            <a:r>
              <a:rPr lang="en-US" altLang="zh-CN" dirty="0"/>
              <a:t>(name = "height") </a:t>
            </a:r>
            <a:r>
              <a:rPr lang="en-US" altLang="zh-CN" dirty="0" err="1"/>
              <a:t>int</a:t>
            </a:r>
            <a:r>
              <a:rPr lang="en-US" altLang="zh-CN" dirty="0"/>
              <a:t> height) {</a:t>
            </a:r>
            <a:endParaRPr lang="zh-CN" altLang="zh-CN" dirty="0"/>
          </a:p>
          <a:p>
            <a:r>
              <a:rPr lang="en-US" altLang="zh-CN" dirty="0"/>
              <a:t>        </a:t>
            </a:r>
            <a:r>
              <a:rPr lang="en-US" altLang="zh-CN" dirty="0" err="1"/>
              <a:t>int</a:t>
            </a:r>
            <a:r>
              <a:rPr lang="en-US" altLang="zh-CN" dirty="0"/>
              <a:t> r=height-weight;</a:t>
            </a:r>
            <a:endParaRPr lang="zh-CN" altLang="zh-CN" dirty="0"/>
          </a:p>
          <a:p>
            <a:r>
              <a:rPr lang="en-US" altLang="zh-CN" dirty="0"/>
              <a:t>        if(sex)r=105-r;</a:t>
            </a:r>
            <a:endParaRPr lang="zh-CN" altLang="zh-CN" dirty="0"/>
          </a:p>
          <a:p>
            <a:r>
              <a:rPr lang="en-US" altLang="zh-CN" dirty="0"/>
              <a:t>        else r=115-r;</a:t>
            </a:r>
            <a:endParaRPr lang="zh-CN" altLang="zh-CN" dirty="0"/>
          </a:p>
          <a:p>
            <a:r>
              <a:rPr lang="en-US" altLang="zh-CN" dirty="0"/>
              <a:t>        if(r&lt;-10)return "</a:t>
            </a:r>
            <a:r>
              <a:rPr lang="zh-CN" altLang="zh-CN" dirty="0"/>
              <a:t>太瘦</a:t>
            </a:r>
            <a:r>
              <a:rPr lang="en-US" altLang="zh-CN" dirty="0"/>
              <a:t>";</a:t>
            </a:r>
            <a:endParaRPr lang="zh-CN" altLang="zh-CN" dirty="0"/>
          </a:p>
          <a:p>
            <a:r>
              <a:rPr lang="en-US" altLang="zh-CN" dirty="0"/>
              <a:t>        if(r&lt;0&amp;&amp;r&gt;-10)return "</a:t>
            </a:r>
            <a:r>
              <a:rPr lang="zh-CN" altLang="zh-CN" dirty="0"/>
              <a:t>偏瘦</a:t>
            </a:r>
            <a:r>
              <a:rPr lang="en-US" altLang="zh-CN" dirty="0"/>
              <a:t>";</a:t>
            </a:r>
            <a:endParaRPr lang="zh-CN" altLang="zh-CN" dirty="0"/>
          </a:p>
          <a:p>
            <a:r>
              <a:rPr lang="en-US" altLang="zh-CN" dirty="0"/>
              <a:t>       if(r&gt;0&amp;&amp;r&lt;10)return "</a:t>
            </a:r>
            <a:r>
              <a:rPr lang="zh-CN" altLang="zh-CN" dirty="0"/>
              <a:t>超重</a:t>
            </a:r>
            <a:r>
              <a:rPr lang="en-US" altLang="zh-CN" dirty="0"/>
              <a:t>";</a:t>
            </a:r>
            <a:endParaRPr lang="zh-CN" altLang="zh-CN" dirty="0"/>
          </a:p>
          <a:p>
            <a:r>
              <a:rPr lang="en-US" altLang="zh-CN" dirty="0"/>
              <a:t>        if(r&gt;10&amp;&amp;r&lt;20)return "</a:t>
            </a:r>
            <a:r>
              <a:rPr lang="zh-CN" altLang="zh-CN" dirty="0"/>
              <a:t>肥胖</a:t>
            </a:r>
            <a:r>
              <a:rPr lang="en-US" altLang="zh-CN" dirty="0"/>
              <a:t>";</a:t>
            </a:r>
            <a:endParaRPr lang="zh-CN" altLang="zh-CN" dirty="0"/>
          </a:p>
          <a:p>
            <a:r>
              <a:rPr lang="en-US" altLang="zh-CN" dirty="0"/>
              <a:t>        else return "</a:t>
            </a:r>
            <a:r>
              <a:rPr lang="zh-CN" altLang="zh-CN" dirty="0"/>
              <a:t>严重肥胖</a:t>
            </a:r>
            <a:r>
              <a:rPr lang="en-US" altLang="zh-CN" dirty="0"/>
              <a:t>";</a:t>
            </a:r>
            <a:endParaRPr lang="zh-CN" altLang="zh-CN" dirty="0"/>
          </a:p>
          <a:p>
            <a:r>
              <a:rPr lang="en-US" altLang="zh-CN" dirty="0"/>
              <a:t>}</a:t>
            </a:r>
            <a:endParaRPr lang="zh-CN" altLang="zh-CN" dirty="0"/>
          </a:p>
          <a:p>
            <a:r>
              <a:rPr lang="en-US" altLang="zh-CN" dirty="0"/>
              <a:t>……</a:t>
            </a:r>
            <a:endParaRPr lang="zh-CN" altLang="zh-CN" dirty="0"/>
          </a:p>
          <a:p>
            <a:r>
              <a:rPr lang="zh-CN" altLang="zh-CN" dirty="0"/>
              <a:t>在上面的代码中，我们增加了一个名为</a:t>
            </a:r>
            <a:r>
              <a:rPr lang="en-US" altLang="zh-CN" dirty="0"/>
              <a:t>check</a:t>
            </a:r>
            <a:r>
              <a:rPr lang="zh-CN" altLang="zh-CN" dirty="0"/>
              <a:t>的</a:t>
            </a:r>
            <a:r>
              <a:rPr lang="en-US" altLang="zh-CN" dirty="0"/>
              <a:t>Web</a:t>
            </a:r>
            <a:r>
              <a:rPr lang="zh-CN" altLang="zh-CN" dirty="0"/>
              <a:t>方法，它包含三个</a:t>
            </a:r>
            <a:r>
              <a:rPr lang="en-US" altLang="zh-CN" dirty="0"/>
              <a:t>Web</a:t>
            </a:r>
            <a:r>
              <a:rPr lang="zh-CN" altLang="zh-CN" dirty="0"/>
              <a:t>参数。</a:t>
            </a:r>
          </a:p>
          <a:p>
            <a:endParaRPr lang="zh-CN" altLang="en-US" dirty="0"/>
          </a:p>
        </p:txBody>
      </p:sp>
    </p:spTree>
    <p:extLst>
      <p:ext uri="{BB962C8B-B14F-4D97-AF65-F5344CB8AC3E}">
        <p14:creationId xmlns:p14="http://schemas.microsoft.com/office/powerpoint/2010/main" val="2485380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TotalTime>
  <Words>3503</Words>
  <Application>Microsoft Office PowerPoint</Application>
  <PresentationFormat>全屏显示(4:3)</PresentationFormat>
  <Paragraphs>143</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Franklin Gothic Book</vt:lpstr>
      <vt:lpstr>Perpetua</vt:lpstr>
      <vt:lpstr>Wingdings 2</vt:lpstr>
      <vt:lpstr>平衡</vt:lpstr>
      <vt:lpstr>第12章  Web服务 </vt:lpstr>
      <vt:lpstr>主要内容</vt:lpstr>
      <vt:lpstr>一、Web服务概述</vt:lpstr>
      <vt:lpstr>一、Web服务概述</vt:lpstr>
      <vt:lpstr>一、Web服务概述</vt:lpstr>
      <vt:lpstr>一、Web服务概述</vt:lpstr>
      <vt:lpstr>二、Java EE平台下的Web服务实现</vt:lpstr>
      <vt:lpstr>三、开发Web服务实例</vt:lpstr>
      <vt:lpstr>三、开发Web服务实例</vt:lpstr>
      <vt:lpstr>四、调用Web服务</vt:lpstr>
      <vt:lpstr>四、调用Web服务</vt:lpstr>
      <vt:lpstr>五、将会话Bean发布为Web 服务</vt:lpstr>
      <vt:lpstr>五、将会话Bean发布为Web 服务</vt:lpstr>
      <vt:lpstr>六、RESTful Web服务</vt:lpstr>
      <vt:lpstr>六、RESTful Web服务</vt:lpstr>
      <vt:lpstr>六、RESTful Web服务</vt:lpstr>
      <vt:lpstr>六、RESTful Web服务</vt:lpstr>
      <vt:lpstr>七、利用JSON交换数据</vt:lpstr>
      <vt:lpstr>七、利用JSON交换数据</vt:lpstr>
      <vt:lpstr>七、利用JSON交换数据</vt:lpstr>
      <vt:lpstr>七、Web服务的优缺点</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利用Web服务集成应用 </dc:title>
  <dc:creator>雨林木风</dc:creator>
  <cp:lastModifiedBy>haoyu</cp:lastModifiedBy>
  <cp:revision>3</cp:revision>
  <dcterms:created xsi:type="dcterms:W3CDTF">2013-05-30T01:33:48Z</dcterms:created>
  <dcterms:modified xsi:type="dcterms:W3CDTF">2018-12-23T13:37:45Z</dcterms:modified>
</cp:coreProperties>
</file>