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303" r:id="rId6"/>
    <p:sldId id="260" r:id="rId7"/>
    <p:sldId id="304" r:id="rId8"/>
    <p:sldId id="261" r:id="rId9"/>
    <p:sldId id="305" r:id="rId10"/>
    <p:sldId id="30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1A6D47-9EA4-4125-B9E5-F2BA7EF9F0B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2144394-F905-426C-8DB7-88FE2E5A8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</a:t>
            </a:r>
            <a:r>
              <a:rPr lang="en-US" altLang="zh-CN" dirty="0"/>
              <a:t>WebSocket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48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四、综合示例：聊天室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424936" cy="2269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900" dirty="0">
              <a:solidFill>
                <a:srgbClr val="FF0000"/>
              </a:solidFill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988ABE69-5869-43B0-99E8-AF997D8DF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5"/>
            <a:ext cx="325984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B9A5E6F-F37B-463A-8DEA-1672A789947F}"/>
              </a:ext>
            </a:extLst>
          </p:cNvPr>
          <p:cNvSpPr/>
          <p:nvPr/>
        </p:nvSpPr>
        <p:spPr>
          <a:xfrm>
            <a:off x="894379" y="378904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第一个聊天窗口界面</a:t>
            </a:r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B29049AA-95A5-4928-A325-CC8E3B29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09" y="1633073"/>
            <a:ext cx="3805499" cy="215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C9568C7-B49A-4D27-9144-EC180F0242E6}"/>
              </a:ext>
            </a:extLst>
          </p:cNvPr>
          <p:cNvSpPr/>
          <p:nvPr/>
        </p:nvSpPr>
        <p:spPr>
          <a:xfrm>
            <a:off x="5004048" y="378904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第二个聊天窗口界面</a:t>
            </a:r>
          </a:p>
        </p:txBody>
      </p:sp>
      <p:pic>
        <p:nvPicPr>
          <p:cNvPr id="4100" name="图片 1">
            <a:extLst>
              <a:ext uri="{FF2B5EF4-FFF2-40B4-BE49-F238E27FC236}">
                <a16:creationId xmlns:a16="http://schemas.microsoft.com/office/drawing/2014/main" id="{25EAAD0C-901D-4F13-8D1B-405DAA8C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117683"/>
            <a:ext cx="3259845" cy="192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E3BD70-68C7-4D57-91E1-7FE93B313F6E}"/>
              </a:ext>
            </a:extLst>
          </p:cNvPr>
          <p:cNvSpPr/>
          <p:nvPr/>
        </p:nvSpPr>
        <p:spPr>
          <a:xfrm>
            <a:off x="827584" y="607111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第一个聊天窗口自动刷新</a:t>
            </a:r>
          </a:p>
        </p:txBody>
      </p:sp>
    </p:spTree>
    <p:extLst>
      <p:ext uri="{BB962C8B-B14F-4D97-AF65-F5344CB8AC3E}">
        <p14:creationId xmlns:p14="http://schemas.microsoft.com/office/powerpoint/2010/main" val="250146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背景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WebSocket</a:t>
            </a:r>
            <a:r>
              <a:rPr lang="zh-CN" altLang="en-US" dirty="0"/>
              <a:t>工作机制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Java EE </a:t>
            </a:r>
            <a:r>
              <a:rPr lang="zh-CN" altLang="zh-CN" dirty="0"/>
              <a:t>对</a:t>
            </a:r>
            <a:r>
              <a:rPr lang="en-US" altLang="zh-CN" dirty="0"/>
              <a:t>WebSocket</a:t>
            </a:r>
            <a:r>
              <a:rPr lang="zh-CN" altLang="zh-CN" dirty="0"/>
              <a:t>的支持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综合示例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613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协议下传统的请求</a:t>
            </a:r>
            <a:r>
              <a:rPr lang="en-US" altLang="zh-CN" dirty="0"/>
              <a:t>-</a:t>
            </a:r>
            <a:r>
              <a:rPr lang="zh-CN" altLang="en-US" dirty="0"/>
              <a:t>响应模式的 </a:t>
            </a:r>
            <a:r>
              <a:rPr lang="en-US" altLang="zh-CN" dirty="0"/>
              <a:t>Web </a:t>
            </a:r>
            <a:r>
              <a:rPr lang="zh-CN" altLang="en-US" dirty="0"/>
              <a:t>应用通常采用轮询的方式，即客户端通过一定的时间间隔以频繁请求的方式向服务器发送请求，来保持客户端和服务器端的数据同步。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这种解决方式的缺点很明显，当客户端以固定频率向服务器端发送请求时，服务器端的数据可能并没有更新，带来很多无谓请求，既浪费带宽，又给服务器带来巨大的负荷。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月底，</a:t>
            </a:r>
            <a:r>
              <a:rPr lang="en-US" altLang="zh-CN" dirty="0"/>
              <a:t>HTML5</a:t>
            </a:r>
            <a:r>
              <a:rPr lang="zh-CN" altLang="en-US" dirty="0"/>
              <a:t>规范正式发布。其中最吸引开发人员的引人注目的新特性是</a:t>
            </a:r>
            <a:r>
              <a:rPr lang="en-US" altLang="zh-CN" dirty="0"/>
              <a:t>WebSocket</a:t>
            </a:r>
            <a:r>
              <a:rPr lang="zh-CN" altLang="en-US" dirty="0"/>
              <a:t>协议。它是</a:t>
            </a:r>
            <a:r>
              <a:rPr lang="en-US" altLang="zh-CN" dirty="0"/>
              <a:t>HTML5</a:t>
            </a:r>
            <a:r>
              <a:rPr lang="zh-CN" altLang="en-US" dirty="0"/>
              <a:t>开始提供的一种在单个 </a:t>
            </a:r>
            <a:r>
              <a:rPr lang="en-US" altLang="zh-CN" dirty="0"/>
              <a:t>TCP </a:t>
            </a:r>
            <a:r>
              <a:rPr lang="zh-CN" altLang="en-US" dirty="0"/>
              <a:t>连接上进行全双工通讯的协议。在</a:t>
            </a:r>
            <a:r>
              <a:rPr lang="en-US" altLang="zh-CN" dirty="0"/>
              <a:t>WebSocket</a:t>
            </a:r>
            <a:r>
              <a:rPr lang="zh-CN" altLang="en-US" dirty="0"/>
              <a:t>协议下，浏览器和服务器只需要做一个握手的动作，然后，浏览器和服务器之间就形成了一条快速通道，两者之间就直接可以数据互相传送。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开发人员可以非常方便地使用 </a:t>
            </a:r>
            <a:r>
              <a:rPr lang="en-US" altLang="zh-CN" b="1" dirty="0">
                <a:solidFill>
                  <a:srgbClr val="FF0000"/>
                </a:solidFill>
              </a:rPr>
              <a:t>WebSocket </a:t>
            </a:r>
            <a:r>
              <a:rPr lang="zh-CN" altLang="en-US" b="1" dirty="0">
                <a:solidFill>
                  <a:srgbClr val="FF0000"/>
                </a:solidFill>
              </a:rPr>
              <a:t>构建实时</a:t>
            </a:r>
            <a:r>
              <a:rPr lang="en-US" altLang="zh-CN" b="1" dirty="0">
                <a:solidFill>
                  <a:srgbClr val="FF0000"/>
                </a:solidFill>
              </a:rPr>
              <a:t>Web </a:t>
            </a:r>
            <a:r>
              <a:rPr lang="zh-CN" altLang="en-US" b="1" dirty="0">
                <a:solidFill>
                  <a:srgbClr val="FF0000"/>
                </a:solidFill>
              </a:rPr>
              <a:t>应用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774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WebSocket</a:t>
            </a:r>
            <a:r>
              <a:rPr lang="zh-CN" altLang="en-US" dirty="0"/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</a:t>
            </a:r>
            <a:r>
              <a:rPr lang="en-US" altLang="zh-CN" dirty="0"/>
              <a:t>HTTP</a:t>
            </a:r>
            <a:r>
              <a:rPr lang="zh-CN" altLang="en-US" dirty="0"/>
              <a:t>协议一样，</a:t>
            </a:r>
            <a:r>
              <a:rPr lang="en-US" altLang="zh-CN" dirty="0"/>
              <a:t>WebSocket</a:t>
            </a:r>
            <a:r>
              <a:rPr lang="zh-CN" altLang="en-US" dirty="0"/>
              <a:t>也属于应用层协议，它建立在 </a:t>
            </a:r>
            <a:r>
              <a:rPr lang="en-US" altLang="zh-CN" dirty="0"/>
              <a:t>TCP </a:t>
            </a:r>
            <a:r>
              <a:rPr lang="zh-CN" altLang="en-US" dirty="0"/>
              <a:t>之上，通过 </a:t>
            </a:r>
            <a:r>
              <a:rPr lang="en-US" altLang="zh-CN" dirty="0"/>
              <a:t>TCP </a:t>
            </a:r>
            <a:r>
              <a:rPr lang="zh-CN" altLang="en-US" dirty="0"/>
              <a:t>来传输数据，但是它与 </a:t>
            </a:r>
            <a:r>
              <a:rPr lang="en-US" altLang="zh-CN" dirty="0"/>
              <a:t>HTTP</a:t>
            </a:r>
            <a:r>
              <a:rPr lang="zh-CN" altLang="en-US" dirty="0"/>
              <a:t>协议的区别在于：</a:t>
            </a:r>
          </a:p>
          <a:p>
            <a:pPr lvl="1"/>
            <a:r>
              <a:rPr lang="en-US" altLang="zh-CN" dirty="0"/>
              <a:t>WebSocket </a:t>
            </a:r>
            <a:r>
              <a:rPr lang="zh-CN" altLang="en-US" dirty="0"/>
              <a:t>是一种双向通信协议，在建立连接后，</a:t>
            </a:r>
            <a:r>
              <a:rPr lang="en-US" altLang="zh-CN" dirty="0"/>
              <a:t>WebSocket </a:t>
            </a:r>
            <a:r>
              <a:rPr lang="zh-CN" altLang="en-US" dirty="0"/>
              <a:t>服务器和 浏览器</a:t>
            </a:r>
            <a:r>
              <a:rPr lang="en-US" altLang="zh-CN" dirty="0"/>
              <a:t>/</a:t>
            </a:r>
            <a:r>
              <a:rPr lang="zh-CN" altLang="en-US" dirty="0"/>
              <a:t>客户端代理都能主动的向对方发送或接收数据，就像 </a:t>
            </a:r>
            <a:r>
              <a:rPr lang="en-US" altLang="zh-CN" dirty="0"/>
              <a:t>Socket </a:t>
            </a:r>
            <a:r>
              <a:rPr lang="zh-CN" altLang="en-US" dirty="0"/>
              <a:t>一样；</a:t>
            </a:r>
          </a:p>
          <a:p>
            <a:pPr lvl="1"/>
            <a:r>
              <a:rPr lang="en-US" altLang="zh-CN" dirty="0"/>
              <a:t>WebSocket</a:t>
            </a:r>
            <a:r>
              <a:rPr lang="zh-CN" altLang="en-US" dirty="0"/>
              <a:t>像</a:t>
            </a:r>
            <a:r>
              <a:rPr lang="en-US" altLang="zh-CN" dirty="0"/>
              <a:t>TCP </a:t>
            </a:r>
            <a:r>
              <a:rPr lang="zh-CN" altLang="en-US" dirty="0"/>
              <a:t>一样，需要客户端和服务器端通过握手连接，连接成功后才能相互通信。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5245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WebSocket</a:t>
            </a:r>
            <a:r>
              <a:rPr lang="zh-CN" altLang="en-US" dirty="0"/>
              <a:t>工作机制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BDF574-2F8D-4D21-A217-C16D5A06C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272249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1F6A4E-72D1-4577-AE39-8D46A616E044}"/>
              </a:ext>
            </a:extLst>
          </p:cNvPr>
          <p:cNvSpPr/>
          <p:nvPr/>
        </p:nvSpPr>
        <p:spPr>
          <a:xfrm>
            <a:off x="735040" y="4941168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HTTP</a:t>
            </a:r>
            <a:r>
              <a:rPr lang="zh-CN" altLang="en-US" b="1" dirty="0">
                <a:solidFill>
                  <a:srgbClr val="FF0000"/>
                </a:solidFill>
              </a:rPr>
              <a:t>协议下服务器与客户端交互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2480C1EC-6F62-4697-AFFE-E8A7B4FC2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19" y="2121258"/>
            <a:ext cx="27622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A94A5A-F0AD-4090-B498-1AA51483BCB4}"/>
              </a:ext>
            </a:extLst>
          </p:cNvPr>
          <p:cNvSpPr/>
          <p:nvPr/>
        </p:nvSpPr>
        <p:spPr>
          <a:xfrm>
            <a:off x="4716016" y="4941168"/>
            <a:ext cx="4051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WebSocket</a:t>
            </a:r>
            <a:r>
              <a:rPr lang="zh-CN" altLang="en-US" b="1" dirty="0">
                <a:solidFill>
                  <a:srgbClr val="FF0000"/>
                </a:solidFill>
              </a:rPr>
              <a:t>协议下服务器与客户端交互</a:t>
            </a:r>
          </a:p>
        </p:txBody>
      </p:sp>
    </p:spTree>
    <p:extLst>
      <p:ext uri="{BB962C8B-B14F-4D97-AF65-F5344CB8AC3E}">
        <p14:creationId xmlns:p14="http://schemas.microsoft.com/office/powerpoint/2010/main" val="369398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 Java EE </a:t>
            </a:r>
            <a:r>
              <a:rPr lang="zh-CN" altLang="en-US" dirty="0"/>
              <a:t>对</a:t>
            </a:r>
            <a:r>
              <a:rPr lang="en-US" altLang="zh-CN" dirty="0"/>
              <a:t>WebSocket</a:t>
            </a:r>
            <a:r>
              <a:rPr lang="zh-CN" altLang="en-US" dirty="0"/>
              <a:t>的支持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从 </a:t>
            </a:r>
            <a:r>
              <a:rPr lang="en-US" altLang="zh-CN" dirty="0" err="1"/>
              <a:t>JavaEE</a:t>
            </a:r>
            <a:r>
              <a:rPr lang="en-US" altLang="zh-CN" dirty="0"/>
              <a:t> 7</a:t>
            </a:r>
            <a:r>
              <a:rPr lang="zh-CN" altLang="en-US" dirty="0"/>
              <a:t>开始，</a:t>
            </a:r>
            <a:r>
              <a:rPr lang="en-US" altLang="zh-CN" dirty="0"/>
              <a:t>WebSocket</a:t>
            </a:r>
            <a:r>
              <a:rPr lang="zh-CN" altLang="en-US" dirty="0"/>
              <a:t>也被正式纳入</a:t>
            </a:r>
            <a:r>
              <a:rPr lang="en-US" altLang="zh-CN" dirty="0"/>
              <a:t>Java EE</a:t>
            </a:r>
            <a:r>
              <a:rPr lang="zh-CN" altLang="en-US" dirty="0"/>
              <a:t>规范。支持</a:t>
            </a:r>
            <a:r>
              <a:rPr lang="en-US" altLang="zh-CN" dirty="0"/>
              <a:t>Java EE 7</a:t>
            </a:r>
            <a:r>
              <a:rPr lang="zh-CN" altLang="en-US" dirty="0"/>
              <a:t>以上的应用服务器都会提供对</a:t>
            </a:r>
            <a:r>
              <a:rPr lang="en-US" altLang="zh-CN" dirty="0"/>
              <a:t>WebSocket</a:t>
            </a:r>
            <a:r>
              <a:rPr lang="zh-CN" altLang="en-US" dirty="0"/>
              <a:t>的支持。</a:t>
            </a:r>
          </a:p>
          <a:p>
            <a:r>
              <a:rPr lang="en-US" altLang="zh-CN" dirty="0"/>
              <a:t>Java EE</a:t>
            </a:r>
            <a:r>
              <a:rPr lang="zh-CN" altLang="en-US" dirty="0"/>
              <a:t>规范中包含了支持</a:t>
            </a:r>
            <a:r>
              <a:rPr lang="en-US" altLang="zh-CN" dirty="0"/>
              <a:t>WebSocket</a:t>
            </a:r>
            <a:r>
              <a:rPr lang="zh-CN" altLang="en-US" dirty="0"/>
              <a:t>的</a:t>
            </a:r>
            <a:r>
              <a:rPr lang="en-US" altLang="zh-CN" dirty="0"/>
              <a:t>Java API</a:t>
            </a:r>
            <a:r>
              <a:rPr lang="zh-CN" altLang="en-US" dirty="0"/>
              <a:t>标准</a:t>
            </a:r>
            <a:r>
              <a:rPr lang="en-US" altLang="zh-CN" dirty="0"/>
              <a:t>JSR356</a:t>
            </a:r>
            <a:r>
              <a:rPr lang="zh-CN" altLang="en-US" dirty="0"/>
              <a:t>，它允许开发人员在</a:t>
            </a:r>
            <a:r>
              <a:rPr lang="en-US" altLang="zh-CN" dirty="0"/>
              <a:t>Web</a:t>
            </a:r>
            <a:r>
              <a:rPr lang="zh-CN" altLang="en-US" dirty="0"/>
              <a:t>应用中创建、配置和部署</a:t>
            </a:r>
            <a:r>
              <a:rPr lang="en-US" altLang="zh-CN" dirty="0"/>
              <a:t>WebSocket</a:t>
            </a:r>
            <a:r>
              <a:rPr lang="zh-CN" altLang="en-US" dirty="0"/>
              <a:t>端点，规范中包含的客户端</a:t>
            </a:r>
            <a:r>
              <a:rPr lang="en-US" altLang="zh-CN" dirty="0"/>
              <a:t>API</a:t>
            </a:r>
            <a:r>
              <a:rPr lang="zh-CN" altLang="en-US" dirty="0"/>
              <a:t>同样也帮助开发人员来访问其它</a:t>
            </a:r>
            <a:r>
              <a:rPr lang="en-US" altLang="zh-CN" dirty="0"/>
              <a:t>Java </a:t>
            </a:r>
            <a:r>
              <a:rPr lang="zh-CN" altLang="en-US" dirty="0"/>
              <a:t>应用中的</a:t>
            </a:r>
            <a:r>
              <a:rPr lang="en-US" altLang="zh-CN" dirty="0"/>
              <a:t>WebSocket</a:t>
            </a:r>
            <a:r>
              <a:rPr lang="zh-CN" altLang="en-US" dirty="0"/>
              <a:t>端点。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2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 Java EE </a:t>
            </a:r>
            <a:r>
              <a:rPr lang="zh-CN" altLang="en-US" dirty="0"/>
              <a:t>对</a:t>
            </a:r>
            <a:r>
              <a:rPr lang="en-US" altLang="zh-CN" dirty="0"/>
              <a:t>WebSocket</a:t>
            </a:r>
            <a:r>
              <a:rPr lang="zh-CN" altLang="en-US" dirty="0"/>
              <a:t>的支持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45720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目前主流的浏览器（包括 </a:t>
            </a:r>
            <a:r>
              <a:rPr lang="en-US" altLang="zh-CN" dirty="0"/>
              <a:t>PC </a:t>
            </a:r>
            <a:r>
              <a:rPr lang="zh-CN" altLang="en-US" dirty="0"/>
              <a:t>和移动终端）现已都支持标准的 </a:t>
            </a:r>
            <a:r>
              <a:rPr lang="en-US" altLang="zh-CN" dirty="0"/>
              <a:t>HTML5 </a:t>
            </a:r>
            <a:r>
              <a:rPr lang="zh-CN" altLang="en-US" dirty="0"/>
              <a:t>的 </a:t>
            </a:r>
            <a:r>
              <a:rPr lang="en-US" altLang="zh-CN" dirty="0"/>
              <a:t>WebSocket API</a:t>
            </a:r>
            <a:r>
              <a:rPr lang="zh-CN" altLang="en-US" dirty="0"/>
              <a:t>，这意味着客户端的 </a:t>
            </a:r>
            <a:r>
              <a:rPr lang="en-US" altLang="zh-CN" dirty="0"/>
              <a:t>WebSocket </a:t>
            </a:r>
            <a:r>
              <a:rPr lang="en-US" altLang="zh-CN" dirty="0" err="1"/>
              <a:t>JavaScirpt</a:t>
            </a:r>
            <a:r>
              <a:rPr lang="en-US" altLang="zh-CN" dirty="0"/>
              <a:t> </a:t>
            </a:r>
            <a:r>
              <a:rPr lang="zh-CN" altLang="en-US" dirty="0"/>
              <a:t>脚本具备良好的一致性和跨平台特性。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26611EC-FF25-4151-9137-1D684CDD2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70350"/>
              </p:ext>
            </p:extLst>
          </p:nvPr>
        </p:nvGraphicFramePr>
        <p:xfrm>
          <a:off x="2339752" y="3276600"/>
          <a:ext cx="4115435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325813180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284949444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方法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描述信息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0854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Chrome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Chrome version 4+</a:t>
                      </a:r>
                      <a:r>
                        <a:rPr lang="zh-CN" sz="2000" kern="0">
                          <a:effectLst/>
                        </a:rPr>
                        <a:t>支持</a:t>
                      </a:r>
                      <a:r>
                        <a:rPr lang="en-US" sz="20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469974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Firefox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Firefox version 5+</a:t>
                      </a:r>
                      <a:r>
                        <a:rPr lang="zh-CN" sz="2000" kern="0">
                          <a:effectLst/>
                        </a:rPr>
                        <a:t>支持</a:t>
                      </a:r>
                      <a:r>
                        <a:rPr lang="en-US" sz="20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46438396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IE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IE version 10+</a:t>
                      </a:r>
                      <a:r>
                        <a:rPr lang="zh-CN" sz="2000" kern="0">
                          <a:effectLst/>
                        </a:rPr>
                        <a:t>支持</a:t>
                      </a:r>
                      <a:r>
                        <a:rPr lang="en-US" sz="20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7010634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Safari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IOS 5+</a:t>
                      </a:r>
                      <a:r>
                        <a:rPr lang="zh-CN" sz="2000" kern="0">
                          <a:effectLst/>
                        </a:rPr>
                        <a:t>支持</a:t>
                      </a:r>
                      <a:r>
                        <a:rPr lang="en-US" sz="20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266295"/>
                  </a:ext>
                </a:extLst>
              </a:tr>
              <a:tr h="2354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Android Brower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Android 4.5+</a:t>
                      </a:r>
                      <a:r>
                        <a:rPr lang="zh-CN" sz="2000" kern="0" dirty="0">
                          <a:effectLst/>
                        </a:rPr>
                        <a:t>支持</a:t>
                      </a:r>
                      <a:r>
                        <a:rPr lang="en-US" sz="20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02453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0F1998B-2713-452D-8889-861852A004B9}"/>
              </a:ext>
            </a:extLst>
          </p:cNvPr>
          <p:cNvSpPr/>
          <p:nvPr/>
        </p:nvSpPr>
        <p:spPr>
          <a:xfrm>
            <a:off x="3131840" y="5530334"/>
            <a:ext cx="247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WebSocket </a:t>
            </a:r>
            <a:r>
              <a:rPr lang="zh-CN" altLang="en-US" b="1" dirty="0">
                <a:solidFill>
                  <a:srgbClr val="FF0000"/>
                </a:solidFill>
              </a:rPr>
              <a:t>客户端支持</a:t>
            </a:r>
          </a:p>
        </p:txBody>
      </p:sp>
    </p:spTree>
    <p:extLst>
      <p:ext uri="{BB962C8B-B14F-4D97-AF65-F5344CB8AC3E}">
        <p14:creationId xmlns:p14="http://schemas.microsoft.com/office/powerpoint/2010/main" val="182581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四、综合示例：聊天室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424936" cy="2269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创建和部署</a:t>
            </a:r>
            <a:r>
              <a:rPr lang="en-US" altLang="zh-CN" dirty="0"/>
              <a:t>WebSocket</a:t>
            </a:r>
            <a:r>
              <a:rPr lang="zh-CN" altLang="en-US" dirty="0"/>
              <a:t>端点很简单，它包含以下三个步骤：</a:t>
            </a:r>
          </a:p>
          <a:p>
            <a:r>
              <a:rPr lang="en-US" altLang="zh-CN" dirty="0"/>
              <a:t>(1)	</a:t>
            </a:r>
            <a:r>
              <a:rPr lang="zh-CN" altLang="en-US" dirty="0"/>
              <a:t>创建端点</a:t>
            </a:r>
            <a:r>
              <a:rPr lang="en-US" altLang="zh-CN" dirty="0"/>
              <a:t>Java</a:t>
            </a:r>
            <a:r>
              <a:rPr lang="zh-CN" altLang="en-US" dirty="0"/>
              <a:t>类。</a:t>
            </a:r>
            <a:r>
              <a:rPr lang="en-US" altLang="zh-CN" dirty="0"/>
              <a:t>Java</a:t>
            </a:r>
            <a:r>
              <a:rPr lang="zh-CN" altLang="en-US" dirty="0"/>
              <a:t>类需要扩展</a:t>
            </a:r>
            <a:r>
              <a:rPr lang="en-US" altLang="zh-CN" dirty="0" err="1"/>
              <a:t>javax.websocket.server.ServerEndpoint</a:t>
            </a:r>
            <a:r>
              <a:rPr lang="zh-CN" altLang="en-US" dirty="0"/>
              <a:t>类或者利用注解</a:t>
            </a:r>
            <a:r>
              <a:rPr lang="en-US" altLang="zh-CN" dirty="0"/>
              <a:t>@</a:t>
            </a:r>
            <a:r>
              <a:rPr lang="en-US" altLang="zh-CN" dirty="0" err="1"/>
              <a:t>ServerEndpoint</a:t>
            </a:r>
            <a:r>
              <a:rPr lang="zh-CN" altLang="en-US" dirty="0"/>
              <a:t>来标记。</a:t>
            </a:r>
          </a:p>
          <a:p>
            <a:r>
              <a:rPr lang="en-US" altLang="zh-CN" dirty="0"/>
              <a:t>(2)	</a:t>
            </a:r>
            <a:r>
              <a:rPr lang="zh-CN" altLang="en-US" dirty="0"/>
              <a:t>在端点的生命周期事件的回调方法中实现业务逻辑。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231A3C-F182-4947-8981-7774B4A35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08933"/>
              </p:ext>
            </p:extLst>
          </p:nvPr>
        </p:nvGraphicFramePr>
        <p:xfrm>
          <a:off x="1763688" y="3717033"/>
          <a:ext cx="7200800" cy="2376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965">
                  <a:extLst>
                    <a:ext uri="{9D8B030D-6E8A-4147-A177-3AD203B41FA5}">
                      <a16:colId xmlns:a16="http://schemas.microsoft.com/office/drawing/2014/main" val="2961197492"/>
                    </a:ext>
                  </a:extLst>
                </a:gridCol>
                <a:gridCol w="1551830">
                  <a:extLst>
                    <a:ext uri="{9D8B030D-6E8A-4147-A177-3AD203B41FA5}">
                      <a16:colId xmlns:a16="http://schemas.microsoft.com/office/drawing/2014/main" val="2333052175"/>
                    </a:ext>
                  </a:extLst>
                </a:gridCol>
                <a:gridCol w="4668005">
                  <a:extLst>
                    <a:ext uri="{9D8B030D-6E8A-4147-A177-3AD203B41FA5}">
                      <a16:colId xmlns:a16="http://schemas.microsoft.com/office/drawing/2014/main" val="568279309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事件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注解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回调方法示例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99092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连接建立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@</a:t>
                      </a:r>
                      <a:r>
                        <a:rPr lang="en-US" sz="1200" kern="100" dirty="0" err="1">
                          <a:effectLst/>
                        </a:rPr>
                        <a:t>OnOpen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@</a:t>
                      </a:r>
                      <a:r>
                        <a:rPr lang="en-US" sz="1200" kern="100" dirty="0" err="1">
                          <a:effectLst/>
                        </a:rPr>
                        <a:t>OnOpen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public void open(Session </a:t>
                      </a:r>
                      <a:r>
                        <a:rPr lang="en-US" sz="1200" kern="100" dirty="0" err="1">
                          <a:effectLst/>
                        </a:rPr>
                        <a:t>session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EndpointConfig</a:t>
                      </a:r>
                      <a:r>
                        <a:rPr lang="en-US" sz="1200" kern="100" dirty="0">
                          <a:effectLst/>
                        </a:rPr>
                        <a:t> conf) { }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7674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收到消息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@OnMessage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@</a:t>
                      </a:r>
                      <a:r>
                        <a:rPr lang="en-US" sz="1200" kern="100" dirty="0" err="1">
                          <a:effectLst/>
                        </a:rPr>
                        <a:t>OnMessage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public void message(Session </a:t>
                      </a:r>
                      <a:r>
                        <a:rPr lang="en-US" sz="1200" kern="100" dirty="0" err="1">
                          <a:effectLst/>
                        </a:rPr>
                        <a:t>session</a:t>
                      </a:r>
                      <a:r>
                        <a:rPr lang="en-US" sz="1200" kern="100" dirty="0">
                          <a:effectLst/>
                        </a:rPr>
                        <a:t>, String msg) { }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246457"/>
                  </a:ext>
                </a:extLst>
              </a:tr>
              <a:tr h="56738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连接错误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OnError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@</a:t>
                      </a:r>
                      <a:r>
                        <a:rPr lang="en-US" sz="1200" kern="100" dirty="0" err="1">
                          <a:effectLst/>
                        </a:rPr>
                        <a:t>OnError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public void error(Session </a:t>
                      </a:r>
                      <a:r>
                        <a:rPr lang="en-US" sz="1200" kern="100" dirty="0" err="1">
                          <a:effectLst/>
                        </a:rPr>
                        <a:t>session</a:t>
                      </a:r>
                      <a:r>
                        <a:rPr lang="en-US" sz="1200" kern="100" dirty="0">
                          <a:effectLst/>
                        </a:rPr>
                        <a:t>, Throwable error) { }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964607"/>
                  </a:ext>
                </a:extLst>
              </a:tr>
              <a:tr h="51273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连接关闭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OnClose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@</a:t>
                      </a:r>
                      <a:r>
                        <a:rPr lang="en-US" sz="1200" kern="100" dirty="0" err="1">
                          <a:effectLst/>
                        </a:rPr>
                        <a:t>OnClose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public void close(Session </a:t>
                      </a:r>
                      <a:r>
                        <a:rPr lang="en-US" sz="1200" kern="100" dirty="0" err="1">
                          <a:effectLst/>
                        </a:rPr>
                        <a:t>session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CloseReason</a:t>
                      </a:r>
                      <a:r>
                        <a:rPr lang="en-US" sz="1200" kern="100" dirty="0">
                          <a:effectLst/>
                        </a:rPr>
                        <a:t> reason) { }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25768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5548ED8-F15B-4ED2-BF1F-4CA13316F5CA}"/>
              </a:ext>
            </a:extLst>
          </p:cNvPr>
          <p:cNvSpPr/>
          <p:nvPr/>
        </p:nvSpPr>
        <p:spPr>
          <a:xfrm>
            <a:off x="827584" y="6214030"/>
            <a:ext cx="3336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(3)	</a:t>
            </a:r>
            <a:r>
              <a:rPr lang="zh-CN" altLang="en-US" dirty="0"/>
              <a:t>将端点部署到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93628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四、综合示例：聊天室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424936" cy="22692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客户端通过一个</a:t>
            </a:r>
            <a:r>
              <a:rPr lang="en-US" altLang="zh-CN" dirty="0"/>
              <a:t>XHTML</a:t>
            </a:r>
            <a:r>
              <a:rPr lang="zh-CN" altLang="en-US" dirty="0"/>
              <a:t>文件来实现。具体</a:t>
            </a:r>
            <a:r>
              <a:rPr lang="en-US" altLang="zh-CN" dirty="0"/>
              <a:t>WebSocket</a:t>
            </a:r>
            <a:r>
              <a:rPr lang="zh-CN" altLang="en-US" dirty="0"/>
              <a:t>的操作则是通过客户端的</a:t>
            </a:r>
            <a:r>
              <a:rPr lang="en-US" altLang="zh-CN" dirty="0" err="1"/>
              <a:t>Javascript</a:t>
            </a:r>
            <a:r>
              <a:rPr lang="zh-CN" altLang="en-US" dirty="0"/>
              <a:t>来实现。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900" dirty="0">
                <a:solidFill>
                  <a:srgbClr val="FF0000"/>
                </a:solidFill>
              </a:rPr>
              <a:t>首先调用</a:t>
            </a:r>
            <a:r>
              <a:rPr lang="en-US" altLang="zh-CN" sz="1900" dirty="0">
                <a:solidFill>
                  <a:srgbClr val="FF0000"/>
                </a:solidFill>
              </a:rPr>
              <a:t>new WebSocket(host)</a:t>
            </a:r>
            <a:r>
              <a:rPr lang="zh-CN" altLang="en-US" sz="1900" dirty="0">
                <a:solidFill>
                  <a:srgbClr val="FF0000"/>
                </a:solidFill>
              </a:rPr>
              <a:t>或者</a:t>
            </a:r>
            <a:r>
              <a:rPr lang="en-US" altLang="zh-CN" sz="1900" dirty="0">
                <a:solidFill>
                  <a:srgbClr val="FF0000"/>
                </a:solidFill>
              </a:rPr>
              <a:t>new </a:t>
            </a:r>
            <a:r>
              <a:rPr lang="en-US" altLang="zh-CN" sz="1900" dirty="0" err="1">
                <a:solidFill>
                  <a:srgbClr val="FF0000"/>
                </a:solidFill>
              </a:rPr>
              <a:t>MozWebSocket</a:t>
            </a:r>
            <a:r>
              <a:rPr lang="en-US" altLang="zh-CN" sz="1900" dirty="0">
                <a:solidFill>
                  <a:srgbClr val="FF0000"/>
                </a:solidFill>
              </a:rPr>
              <a:t>(host)</a:t>
            </a:r>
            <a:r>
              <a:rPr lang="zh-CN" altLang="en-US" sz="1900" dirty="0">
                <a:solidFill>
                  <a:srgbClr val="FF0000"/>
                </a:solidFill>
              </a:rPr>
              <a:t>来创建一个</a:t>
            </a:r>
            <a:r>
              <a:rPr lang="en-US" altLang="zh-CN" sz="1900" dirty="0">
                <a:solidFill>
                  <a:srgbClr val="FF0000"/>
                </a:solidFill>
              </a:rPr>
              <a:t>WebSocket</a:t>
            </a:r>
            <a:r>
              <a:rPr lang="zh-CN" altLang="en-US" sz="1900" dirty="0">
                <a:solidFill>
                  <a:srgbClr val="FF0000"/>
                </a:solidFill>
              </a:rPr>
              <a:t>对象，然后调用</a:t>
            </a:r>
            <a:r>
              <a:rPr lang="en-US" altLang="zh-CN" sz="1900" dirty="0">
                <a:solidFill>
                  <a:srgbClr val="FF0000"/>
                </a:solidFill>
              </a:rPr>
              <a:t>connect('</a:t>
            </a:r>
            <a:r>
              <a:rPr lang="en-US" altLang="zh-CN" sz="1900" dirty="0" err="1">
                <a:solidFill>
                  <a:srgbClr val="FF0000"/>
                </a:solidFill>
              </a:rPr>
              <a:t>ws</a:t>
            </a:r>
            <a:r>
              <a:rPr lang="en-US" altLang="zh-CN" sz="1900" dirty="0">
                <a:solidFill>
                  <a:srgbClr val="FF0000"/>
                </a:solidFill>
              </a:rPr>
              <a:t>://' + </a:t>
            </a:r>
            <a:r>
              <a:rPr lang="en-US" altLang="zh-CN" sz="1900" dirty="0" err="1">
                <a:solidFill>
                  <a:srgbClr val="FF0000"/>
                </a:solidFill>
              </a:rPr>
              <a:t>window.location.host</a:t>
            </a:r>
            <a:r>
              <a:rPr lang="en-US" altLang="zh-CN" sz="1900" dirty="0">
                <a:solidFill>
                  <a:srgbClr val="FF0000"/>
                </a:solidFill>
              </a:rPr>
              <a:t> + '/</a:t>
            </a:r>
            <a:r>
              <a:rPr lang="en-US" altLang="zh-CN" sz="1900" dirty="0" err="1">
                <a:solidFill>
                  <a:srgbClr val="FF0000"/>
                </a:solidFill>
              </a:rPr>
              <a:t>WebSocketDemo</a:t>
            </a:r>
            <a:r>
              <a:rPr lang="en-US" altLang="zh-CN" sz="1900" dirty="0">
                <a:solidFill>
                  <a:srgbClr val="FF0000"/>
                </a:solidFill>
              </a:rPr>
              <a:t>/chat')</a:t>
            </a:r>
            <a:r>
              <a:rPr lang="zh-CN" altLang="en-US" sz="1900" dirty="0">
                <a:solidFill>
                  <a:srgbClr val="FF0000"/>
                </a:solidFill>
              </a:rPr>
              <a:t>建立对</a:t>
            </a:r>
            <a:r>
              <a:rPr lang="en-US" altLang="zh-CN" sz="1900" dirty="0">
                <a:solidFill>
                  <a:srgbClr val="FF0000"/>
                </a:solidFill>
              </a:rPr>
              <a:t>WebSocket</a:t>
            </a:r>
            <a:r>
              <a:rPr lang="zh-CN" altLang="en-US" sz="1900" dirty="0">
                <a:solidFill>
                  <a:srgbClr val="FF0000"/>
                </a:solidFill>
              </a:rPr>
              <a:t>服务器端点的连接，接下来和服务器端一样也是通过重载</a:t>
            </a:r>
            <a:r>
              <a:rPr lang="en-US" altLang="zh-CN" sz="1900" dirty="0" err="1">
                <a:solidFill>
                  <a:srgbClr val="FF0000"/>
                </a:solidFill>
              </a:rPr>
              <a:t>Websocket</a:t>
            </a:r>
            <a:r>
              <a:rPr lang="zh-CN" altLang="en-US" sz="1900" dirty="0">
                <a:solidFill>
                  <a:srgbClr val="FF0000"/>
                </a:solidFill>
              </a:rPr>
              <a:t>的四个事件回调方法来实现业务逻辑。</a:t>
            </a:r>
          </a:p>
        </p:txBody>
      </p:sp>
    </p:spTree>
    <p:extLst>
      <p:ext uri="{BB962C8B-B14F-4D97-AF65-F5344CB8AC3E}">
        <p14:creationId xmlns:p14="http://schemas.microsoft.com/office/powerpoint/2010/main" val="1110430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169</TotalTime>
  <Words>708</Words>
  <Application>Microsoft Office PowerPoint</Application>
  <PresentationFormat>全屏显示(4:3)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Franklin Gothic Book</vt:lpstr>
      <vt:lpstr>Perpetua</vt:lpstr>
      <vt:lpstr>Times New Roman</vt:lpstr>
      <vt:lpstr>Wingdings 2</vt:lpstr>
      <vt:lpstr>平衡</vt:lpstr>
      <vt:lpstr>第6章 WebSocket</vt:lpstr>
      <vt:lpstr>主要内容</vt:lpstr>
      <vt:lpstr>一、背景</vt:lpstr>
      <vt:lpstr>二、WebSocket工作机制</vt:lpstr>
      <vt:lpstr>二、WebSocket工作机制</vt:lpstr>
      <vt:lpstr>三、 Java EE 对WebSocket的支持</vt:lpstr>
      <vt:lpstr>三、 Java EE 对WebSocket的支持</vt:lpstr>
      <vt:lpstr>四、综合示例：聊天室</vt:lpstr>
      <vt:lpstr>四、综合示例：聊天室</vt:lpstr>
      <vt:lpstr>四、综合示例：聊天室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基于JSF构建表示逻辑层</dc:title>
  <dc:creator>雨林木风</dc:creator>
  <cp:lastModifiedBy>haoyu</cp:lastModifiedBy>
  <cp:revision>18</cp:revision>
  <dcterms:created xsi:type="dcterms:W3CDTF">2013-05-22T02:34:21Z</dcterms:created>
  <dcterms:modified xsi:type="dcterms:W3CDTF">2018-12-15T14:00:47Z</dcterms:modified>
</cp:coreProperties>
</file>