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9" r:id="rId5"/>
    <p:sldId id="264" r:id="rId6"/>
    <p:sldId id="265" r:id="rId7"/>
    <p:sldId id="280" r:id="rId8"/>
    <p:sldId id="281" r:id="rId9"/>
    <p:sldId id="282" r:id="rId10"/>
    <p:sldId id="283" r:id="rId11"/>
    <p:sldId id="284" r:id="rId12"/>
    <p:sldId id="285" r:id="rId13"/>
    <p:sldId id="286" r:id="rId14"/>
    <p:sldId id="287" r:id="rId15"/>
    <p:sldId id="266" r:id="rId16"/>
    <p:sldId id="267" r:id="rId17"/>
    <p:sldId id="268" r:id="rId18"/>
    <p:sldId id="270" r:id="rId19"/>
    <p:sldId id="269" r:id="rId20"/>
    <p:sldId id="271" r:id="rId21"/>
    <p:sldId id="272" r:id="rId22"/>
    <p:sldId id="288" r:id="rId23"/>
    <p:sldId id="278" r:id="rId24"/>
    <p:sldId id="289" r:id="rId25"/>
    <p:sldId id="290" r:id="rId26"/>
    <p:sldId id="291" r:id="rId27"/>
    <p:sldId id="292" r:id="rId28"/>
    <p:sldId id="29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D7DFB2AE-1B4A-460E-B6D4-0B381B00A21A}" type="datetimeFigureOut">
              <a:rPr lang="zh-CN" altLang="en-US" smtClean="0"/>
              <a:t>2018/12/15</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6E41705E-48EA-4D07-96FB-5E859291253F}" type="slidenum">
              <a:rPr lang="zh-CN" altLang="en-US" smtClean="0"/>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7DFB2AE-1B4A-460E-B6D4-0B381B00A21A}"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1705E-48EA-4D07-96FB-5E859291253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7DFB2AE-1B4A-460E-B6D4-0B381B00A21A}"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1705E-48EA-4D07-96FB-5E859291253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D7DFB2AE-1B4A-460E-B6D4-0B381B00A21A}"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41705E-48EA-4D07-96FB-5E859291253F}" type="slidenum">
              <a:rPr lang="zh-CN" altLang="en-US" smtClean="0"/>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D7DFB2AE-1B4A-460E-B6D4-0B381B00A21A}" type="datetimeFigureOut">
              <a:rPr lang="zh-CN" altLang="en-US" smtClean="0"/>
              <a:t>2018/12/15</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6E41705E-48EA-4D07-96FB-5E859291253F}"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D7DFB2AE-1B4A-460E-B6D4-0B381B00A21A}"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41705E-48EA-4D07-96FB-5E859291253F}" type="slidenum">
              <a:rPr lang="zh-CN" altLang="en-US" smtClean="0"/>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D7DFB2AE-1B4A-460E-B6D4-0B381B00A21A}" type="datetimeFigureOut">
              <a:rPr lang="zh-CN" altLang="en-US" smtClean="0"/>
              <a:t>2018/12/15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41705E-48EA-4D07-96FB-5E859291253F}" type="slidenum">
              <a:rPr lang="zh-CN" altLang="en-US" smtClean="0"/>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D7DFB2AE-1B4A-460E-B6D4-0B381B00A21A}" type="datetimeFigureOut">
              <a:rPr lang="zh-CN" altLang="en-US" smtClean="0"/>
              <a:t>2018/12/15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41705E-48EA-4D07-96FB-5E859291253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FB2AE-1B4A-460E-B6D4-0B381B00A21A}" type="datetimeFigureOut">
              <a:rPr lang="zh-CN" altLang="en-US" smtClean="0"/>
              <a:t>2018/12/15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41705E-48EA-4D07-96FB-5E859291253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D7DFB2AE-1B4A-460E-B6D4-0B381B00A21A}"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41705E-48EA-4D07-96FB-5E859291253F}" type="slidenum">
              <a:rPr lang="zh-CN" altLang="en-US" smtClean="0"/>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D7DFB2AE-1B4A-460E-B6D4-0B381B00A21A}" type="datetimeFigureOut">
              <a:rPr lang="zh-CN" altLang="en-US" smtClean="0"/>
              <a:t>2018/12/15</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6E41705E-48EA-4D07-96FB-5E859291253F}" type="slidenum">
              <a:rPr lang="zh-CN" altLang="en-US" smtClean="0"/>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7DFB2AE-1B4A-460E-B6D4-0B381B00A21A}" type="datetimeFigureOut">
              <a:rPr lang="zh-CN" altLang="en-US" smtClean="0"/>
              <a:t>2018/12/15</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41705E-48EA-4D07-96FB-5E859291253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pPr algn="l"/>
            <a:r>
              <a:rPr lang="zh-CN" altLang="en-US" sz="2000" dirty="0"/>
              <a:t>本章目的：了解</a:t>
            </a:r>
            <a:r>
              <a:rPr lang="en-US" altLang="zh-CN" sz="2000" dirty="0"/>
              <a:t>Java EE </a:t>
            </a:r>
            <a:r>
              <a:rPr lang="zh-CN" altLang="en-US" sz="2000" dirty="0"/>
              <a:t>数据库操作的基本概念原理，掌握</a:t>
            </a:r>
            <a:r>
              <a:rPr lang="en-US" altLang="zh-CN" sz="2000" dirty="0"/>
              <a:t>JPA</a:t>
            </a:r>
            <a:r>
              <a:rPr lang="zh-CN" altLang="en-US" sz="2000" dirty="0"/>
              <a:t>开发的主要技能</a:t>
            </a:r>
          </a:p>
        </p:txBody>
      </p:sp>
      <p:sp>
        <p:nvSpPr>
          <p:cNvPr id="2" name="标题 1"/>
          <p:cNvSpPr>
            <a:spLocks noGrp="1"/>
          </p:cNvSpPr>
          <p:nvPr>
            <p:ph type="ctrTitle"/>
          </p:nvPr>
        </p:nvSpPr>
        <p:spPr/>
        <p:txBody>
          <a:bodyPr/>
          <a:lstStyle/>
          <a:p>
            <a:r>
              <a:rPr lang="zh-CN" altLang="en-US" dirty="0"/>
              <a:t>第</a:t>
            </a:r>
            <a:r>
              <a:rPr lang="en-US" altLang="zh-CN" dirty="0"/>
              <a:t>8</a:t>
            </a:r>
            <a:r>
              <a:rPr lang="zh-CN" altLang="en-US" dirty="0"/>
              <a:t>章 </a:t>
            </a:r>
            <a:r>
              <a:rPr lang="en-US" altLang="zh-CN" dirty="0"/>
              <a:t>JPA</a:t>
            </a:r>
            <a:endParaRPr lang="zh-CN" altLang="en-US" dirty="0"/>
          </a:p>
        </p:txBody>
      </p:sp>
    </p:spTree>
    <p:extLst>
      <p:ext uri="{BB962C8B-B14F-4D97-AF65-F5344CB8AC3E}">
        <p14:creationId xmlns:p14="http://schemas.microsoft.com/office/powerpoint/2010/main" val="2161445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ORM</a:t>
            </a:r>
            <a:endParaRPr lang="zh-CN" altLang="en-US" dirty="0"/>
          </a:p>
        </p:txBody>
      </p:sp>
      <p:sp>
        <p:nvSpPr>
          <p:cNvPr id="3" name="内容占位符 2"/>
          <p:cNvSpPr>
            <a:spLocks noGrp="1"/>
          </p:cNvSpPr>
          <p:nvPr>
            <p:ph sz="quarter" idx="1"/>
          </p:nvPr>
        </p:nvSpPr>
        <p:spPr/>
        <p:txBody>
          <a:bodyPr>
            <a:normAutofit/>
          </a:bodyPr>
          <a:lstStyle/>
          <a:p>
            <a:r>
              <a:rPr lang="zh-CN" altLang="en-US" dirty="0"/>
              <a:t>属性</a:t>
            </a:r>
            <a:endParaRPr lang="en-US" altLang="zh-CN" dirty="0"/>
          </a:p>
          <a:p>
            <a:r>
              <a:rPr lang="en-US" altLang="zh-CN" dirty="0"/>
              <a:t>@Column</a:t>
            </a:r>
          </a:p>
          <a:p>
            <a:r>
              <a:rPr lang="en-US" altLang="zh-CN" dirty="0"/>
              <a:t>@Temporal</a:t>
            </a:r>
          </a:p>
          <a:p>
            <a:r>
              <a:rPr lang="en-US" altLang="zh-CN" dirty="0"/>
              <a:t>@Transient</a:t>
            </a:r>
            <a:endParaRPr lang="zh-CN" altLang="zh-CN" dirty="0"/>
          </a:p>
          <a:p>
            <a:r>
              <a:rPr lang="en-US" altLang="zh-CN" dirty="0"/>
              <a:t>@Lob</a:t>
            </a:r>
          </a:p>
          <a:p>
            <a:r>
              <a:rPr lang="en-US" altLang="zh-CN" dirty="0"/>
              <a:t>@</a:t>
            </a:r>
            <a:r>
              <a:rPr lang="en-US" altLang="zh-CN" dirty="0" err="1"/>
              <a:t>ElementCollection</a:t>
            </a:r>
            <a:endParaRPr lang="zh-CN" altLang="zh-CN" dirty="0"/>
          </a:p>
          <a:p>
            <a:r>
              <a:rPr lang="en-US" altLang="zh-CN" dirty="0"/>
              <a:t>@Enumerated</a:t>
            </a:r>
            <a:endParaRPr lang="zh-CN" altLang="en-US" dirty="0"/>
          </a:p>
        </p:txBody>
      </p:sp>
    </p:spTree>
    <p:extLst>
      <p:ext uri="{BB962C8B-B14F-4D97-AF65-F5344CB8AC3E}">
        <p14:creationId xmlns:p14="http://schemas.microsoft.com/office/powerpoint/2010/main" val="68291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ORM</a:t>
            </a:r>
            <a:endParaRPr lang="zh-CN" altLang="en-US" dirty="0"/>
          </a:p>
        </p:txBody>
      </p:sp>
      <p:sp>
        <p:nvSpPr>
          <p:cNvPr id="3" name="内容占位符 2"/>
          <p:cNvSpPr>
            <a:spLocks noGrp="1"/>
          </p:cNvSpPr>
          <p:nvPr>
            <p:ph sz="quarter" idx="1"/>
          </p:nvPr>
        </p:nvSpPr>
        <p:spPr/>
        <p:txBody>
          <a:bodyPr>
            <a:normAutofit/>
          </a:bodyPr>
          <a:lstStyle/>
          <a:p>
            <a:pPr marL="0" indent="0">
              <a:buNone/>
            </a:pPr>
            <a:r>
              <a:rPr lang="zh-CN" altLang="en-US" dirty="0"/>
              <a:t>关系映射</a:t>
            </a:r>
            <a:endParaRPr lang="en-US" altLang="zh-CN" dirty="0"/>
          </a:p>
          <a:p>
            <a:r>
              <a:rPr lang="zh-CN" altLang="zh-CN" dirty="0"/>
              <a:t>现实世界中，对象之间总是存在着复杂的关系，反映到</a:t>
            </a:r>
            <a:r>
              <a:rPr lang="en-US" altLang="zh-CN" dirty="0"/>
              <a:t>Java</a:t>
            </a:r>
            <a:r>
              <a:rPr lang="zh-CN" altLang="zh-CN" dirty="0"/>
              <a:t>应用中，表现为</a:t>
            </a:r>
            <a:r>
              <a:rPr lang="en-US" altLang="zh-CN" dirty="0"/>
              <a:t>Entity</a:t>
            </a:r>
            <a:r>
              <a:rPr lang="zh-CN" altLang="zh-CN" dirty="0"/>
              <a:t>之间的关联，具体表现为一个</a:t>
            </a:r>
            <a:r>
              <a:rPr lang="en-US" altLang="zh-CN" dirty="0"/>
              <a:t>Entity</a:t>
            </a:r>
            <a:r>
              <a:rPr lang="zh-CN" altLang="zh-CN" dirty="0"/>
              <a:t>中可以包含另外一个</a:t>
            </a:r>
            <a:r>
              <a:rPr lang="en-US" altLang="zh-CN" dirty="0"/>
              <a:t>Entity</a:t>
            </a:r>
            <a:r>
              <a:rPr lang="zh-CN" altLang="zh-CN" dirty="0"/>
              <a:t>或</a:t>
            </a:r>
            <a:r>
              <a:rPr lang="en-US" altLang="zh-CN" dirty="0"/>
              <a:t>Entity</a:t>
            </a:r>
            <a:r>
              <a:rPr lang="zh-CN" altLang="zh-CN" dirty="0"/>
              <a:t>集合。例如一个</a:t>
            </a:r>
            <a:r>
              <a:rPr lang="en-US" altLang="zh-CN" dirty="0"/>
              <a:t>Customer</a:t>
            </a:r>
            <a:r>
              <a:rPr lang="zh-CN" altLang="zh-CN" dirty="0"/>
              <a:t>实体中包含一个</a:t>
            </a:r>
            <a:r>
              <a:rPr lang="en-US" altLang="zh-CN" dirty="0"/>
              <a:t>Address</a:t>
            </a:r>
            <a:r>
              <a:rPr lang="zh-CN" altLang="zh-CN" dirty="0"/>
              <a:t>实体来作为它的地址属性。</a:t>
            </a:r>
            <a:r>
              <a:rPr lang="en-US" altLang="zh-CN" dirty="0"/>
              <a:t>JPA</a:t>
            </a:r>
            <a:r>
              <a:rPr lang="zh-CN" altLang="zh-CN" dirty="0"/>
              <a:t>提供了一系列的注解来定义</a:t>
            </a:r>
            <a:r>
              <a:rPr lang="en-US" altLang="zh-CN" dirty="0" err="1"/>
              <a:t>Entitiy</a:t>
            </a:r>
            <a:r>
              <a:rPr lang="zh-CN" altLang="zh-CN" dirty="0"/>
              <a:t>之间的关联映射。</a:t>
            </a:r>
            <a:endParaRPr lang="en-US" altLang="zh-CN" dirty="0"/>
          </a:p>
          <a:p>
            <a:r>
              <a:rPr lang="en-US" altLang="zh-CN" dirty="0"/>
              <a:t>@</a:t>
            </a:r>
            <a:r>
              <a:rPr lang="en-US" altLang="zh-CN" dirty="0" err="1"/>
              <a:t>OneToOne</a:t>
            </a:r>
            <a:r>
              <a:rPr lang="zh-CN" altLang="en-US" dirty="0"/>
              <a:t>、</a:t>
            </a:r>
            <a:r>
              <a:rPr lang="en-US" altLang="zh-CN" dirty="0"/>
              <a:t> @</a:t>
            </a:r>
            <a:r>
              <a:rPr lang="en-US" altLang="zh-CN" dirty="0" err="1"/>
              <a:t>OneToMany</a:t>
            </a:r>
            <a:r>
              <a:rPr lang="zh-CN" altLang="en-US" dirty="0"/>
              <a:t>、</a:t>
            </a:r>
            <a:r>
              <a:rPr lang="en-US" altLang="zh-CN" dirty="0"/>
              <a:t> @</a:t>
            </a:r>
            <a:r>
              <a:rPr lang="en-US" altLang="zh-CN" dirty="0" err="1"/>
              <a:t>ManyToOne</a:t>
            </a:r>
            <a:r>
              <a:rPr lang="zh-CN" altLang="en-US" dirty="0"/>
              <a:t>、</a:t>
            </a:r>
            <a:r>
              <a:rPr lang="en-US" altLang="zh-CN" dirty="0"/>
              <a:t> @</a:t>
            </a:r>
            <a:r>
              <a:rPr lang="en-US" altLang="zh-CN" dirty="0" err="1"/>
              <a:t>ManyToMany</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33687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ORM</a:t>
            </a:r>
            <a:endParaRPr lang="zh-CN" altLang="en-US" dirty="0"/>
          </a:p>
        </p:txBody>
      </p:sp>
      <p:sp>
        <p:nvSpPr>
          <p:cNvPr id="3" name="内容占位符 2"/>
          <p:cNvSpPr>
            <a:spLocks noGrp="1"/>
          </p:cNvSpPr>
          <p:nvPr>
            <p:ph sz="quarter" idx="1"/>
          </p:nvPr>
        </p:nvSpPr>
        <p:spPr/>
        <p:txBody>
          <a:bodyPr>
            <a:normAutofit fontScale="92500" lnSpcReduction="20000"/>
          </a:bodyPr>
          <a:lstStyle/>
          <a:p>
            <a:pPr marL="0" indent="0">
              <a:buNone/>
            </a:pPr>
            <a:r>
              <a:rPr lang="zh-CN" altLang="en-US" dirty="0"/>
              <a:t>加载顺序</a:t>
            </a:r>
            <a:endParaRPr lang="en-US" altLang="zh-CN" dirty="0"/>
          </a:p>
          <a:p>
            <a:pPr marL="0" indent="0">
              <a:buNone/>
            </a:pPr>
            <a:r>
              <a:rPr lang="en-US" altLang="zh-CN" dirty="0"/>
              <a:t>JPA</a:t>
            </a:r>
            <a:r>
              <a:rPr lang="zh-CN" altLang="zh-CN" dirty="0"/>
              <a:t>支持两种类型的加载方式：</a:t>
            </a:r>
          </a:p>
          <a:p>
            <a:r>
              <a:rPr lang="en-US" altLang="zh-CN" dirty="0"/>
              <a:t>Eager</a:t>
            </a:r>
            <a:r>
              <a:rPr lang="zh-CN" altLang="zh-CN" dirty="0"/>
              <a:t>：主动加载。这种方式下，关联的</a:t>
            </a:r>
            <a:r>
              <a:rPr lang="en-US" altLang="zh-CN" dirty="0"/>
              <a:t>Entity</a:t>
            </a:r>
            <a:r>
              <a:rPr lang="zh-CN" altLang="zh-CN" dirty="0"/>
              <a:t>属性也将一起被初始化。这样就能快速响应客户的请求，因为数据是已经准备好的，无需根据客户请求临时访问数据库信息并加载。但这种方式也会带来严重的性能问题。假设</a:t>
            </a:r>
            <a:r>
              <a:rPr lang="en-US" altLang="zh-CN" dirty="0"/>
              <a:t>Entity</a:t>
            </a:r>
            <a:r>
              <a:rPr lang="zh-CN" altLang="zh-CN" dirty="0"/>
              <a:t>之间的关联关系比较复杂，一个</a:t>
            </a:r>
            <a:r>
              <a:rPr lang="en-US" altLang="zh-CN" dirty="0"/>
              <a:t>Entity</a:t>
            </a:r>
            <a:r>
              <a:rPr lang="zh-CN" altLang="zh-CN" dirty="0"/>
              <a:t>的初始化很可能导致一系列相关的</a:t>
            </a:r>
            <a:r>
              <a:rPr lang="en-US" altLang="zh-CN" dirty="0"/>
              <a:t>Entity</a:t>
            </a:r>
            <a:r>
              <a:rPr lang="zh-CN" altLang="zh-CN" dirty="0"/>
              <a:t>都要实现初始化操作，形成所谓的“牵一发而动全身”的效应。</a:t>
            </a:r>
          </a:p>
          <a:p>
            <a:r>
              <a:rPr lang="en-US" altLang="zh-CN" dirty="0"/>
              <a:t>Lazy</a:t>
            </a:r>
            <a:r>
              <a:rPr lang="zh-CN" altLang="zh-CN" dirty="0"/>
              <a:t>：被动加载。在这种方式下，只有</a:t>
            </a:r>
            <a:r>
              <a:rPr lang="en-US" altLang="zh-CN" dirty="0"/>
              <a:t>Entity</a:t>
            </a:r>
            <a:r>
              <a:rPr lang="zh-CN" altLang="zh-CN" dirty="0"/>
              <a:t>的关联的属性被访问时，才去加载相应的</a:t>
            </a:r>
            <a:r>
              <a:rPr lang="en-US" altLang="zh-CN" dirty="0"/>
              <a:t>Entity</a:t>
            </a:r>
            <a:r>
              <a:rPr lang="zh-CN" altLang="zh-CN" dirty="0"/>
              <a:t>对象。这样能够确保</a:t>
            </a:r>
            <a:r>
              <a:rPr lang="en-US" altLang="zh-CN" dirty="0"/>
              <a:t>Entity</a:t>
            </a:r>
            <a:r>
              <a:rPr lang="zh-CN" altLang="zh-CN" dirty="0"/>
              <a:t>初始化的效率。但是面对频繁的访问，每次都要临时去访问数据库来加载信息，对客户的响应可能不够及时。</a:t>
            </a:r>
          </a:p>
          <a:p>
            <a:endParaRPr lang="zh-CN" altLang="zh-CN" dirty="0"/>
          </a:p>
          <a:p>
            <a:endParaRPr lang="zh-CN" altLang="en-US" dirty="0"/>
          </a:p>
        </p:txBody>
      </p:sp>
    </p:spTree>
    <p:extLst>
      <p:ext uri="{BB962C8B-B14F-4D97-AF65-F5344CB8AC3E}">
        <p14:creationId xmlns:p14="http://schemas.microsoft.com/office/powerpoint/2010/main" val="197339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ORM</a:t>
            </a:r>
            <a:endParaRPr lang="zh-CN" altLang="en-US" dirty="0"/>
          </a:p>
        </p:txBody>
      </p:sp>
      <p:sp>
        <p:nvSpPr>
          <p:cNvPr id="3" name="内容占位符 2"/>
          <p:cNvSpPr>
            <a:spLocks noGrp="1"/>
          </p:cNvSpPr>
          <p:nvPr>
            <p:ph sz="quarter" idx="1"/>
          </p:nvPr>
        </p:nvSpPr>
        <p:spPr/>
        <p:txBody>
          <a:bodyPr>
            <a:normAutofit/>
          </a:bodyPr>
          <a:lstStyle/>
          <a:p>
            <a:pPr marL="0" indent="0">
              <a:buNone/>
            </a:pPr>
            <a:r>
              <a:rPr lang="zh-CN" altLang="en-US" dirty="0"/>
              <a:t>加载顺序</a:t>
            </a:r>
            <a:endParaRPr lang="en-US" altLang="zh-CN" dirty="0"/>
          </a:p>
          <a:p>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06913841"/>
              </p:ext>
            </p:extLst>
          </p:nvPr>
        </p:nvGraphicFramePr>
        <p:xfrm>
          <a:off x="2555776" y="2492896"/>
          <a:ext cx="3777451" cy="2807558"/>
        </p:xfrm>
        <a:graphic>
          <a:graphicData uri="http://schemas.openxmlformats.org/drawingml/2006/table">
            <a:tbl>
              <a:tblPr firstRow="1" firstCol="1" bandRow="1">
                <a:tableStyleId>{5C22544A-7EE6-4342-B048-85BDC9FD1C3A}</a:tableStyleId>
              </a:tblPr>
              <a:tblGrid>
                <a:gridCol w="2049260">
                  <a:extLst>
                    <a:ext uri="{9D8B030D-6E8A-4147-A177-3AD203B41FA5}">
                      <a16:colId xmlns:a16="http://schemas.microsoft.com/office/drawing/2014/main" val="20000"/>
                    </a:ext>
                  </a:extLst>
                </a:gridCol>
                <a:gridCol w="1728191">
                  <a:extLst>
                    <a:ext uri="{9D8B030D-6E8A-4147-A177-3AD203B41FA5}">
                      <a16:colId xmlns:a16="http://schemas.microsoft.com/office/drawing/2014/main" val="20001"/>
                    </a:ext>
                  </a:extLst>
                </a:gridCol>
              </a:tblGrid>
              <a:tr h="510465">
                <a:tc>
                  <a:txBody>
                    <a:bodyPr/>
                    <a:lstStyle/>
                    <a:p>
                      <a:pPr algn="just">
                        <a:spcAft>
                          <a:spcPts val="0"/>
                        </a:spcAft>
                      </a:pPr>
                      <a:r>
                        <a:rPr lang="zh-CN" sz="1800" kern="100" dirty="0">
                          <a:effectLst/>
                        </a:rPr>
                        <a:t>关联类型</a:t>
                      </a:r>
                      <a:endParaRPr lang="zh-CN" sz="1800" kern="100" dirty="0">
                        <a:effectLst/>
                        <a:latin typeface="Times New Roman"/>
                        <a:ea typeface="宋体"/>
                      </a:endParaRPr>
                    </a:p>
                  </a:txBody>
                  <a:tcPr marL="68580" marR="68580" marT="0" marB="0"/>
                </a:tc>
                <a:tc>
                  <a:txBody>
                    <a:bodyPr/>
                    <a:lstStyle/>
                    <a:p>
                      <a:pPr algn="just">
                        <a:spcAft>
                          <a:spcPts val="0"/>
                        </a:spcAft>
                      </a:pPr>
                      <a:r>
                        <a:rPr lang="zh-CN" sz="1800" kern="100">
                          <a:effectLst/>
                        </a:rPr>
                        <a:t>加载方式</a:t>
                      </a:r>
                      <a:endParaRPr lang="zh-CN" sz="1800" kern="100">
                        <a:effectLst/>
                        <a:latin typeface="Times New Roman"/>
                        <a:ea typeface="宋体"/>
                      </a:endParaRPr>
                    </a:p>
                  </a:txBody>
                  <a:tcPr marL="68580" marR="68580" marT="0" marB="0"/>
                </a:tc>
                <a:extLst>
                  <a:ext uri="{0D108BD9-81ED-4DB2-BD59-A6C34878D82A}">
                    <a16:rowId xmlns:a16="http://schemas.microsoft.com/office/drawing/2014/main" val="10000"/>
                  </a:ext>
                </a:extLst>
              </a:tr>
              <a:tr h="510465">
                <a:tc>
                  <a:txBody>
                    <a:bodyPr/>
                    <a:lstStyle/>
                    <a:p>
                      <a:pPr algn="just">
                        <a:spcAft>
                          <a:spcPts val="0"/>
                        </a:spcAft>
                      </a:pPr>
                      <a:r>
                        <a:rPr lang="en-US" sz="1800" kern="100" dirty="0">
                          <a:effectLst/>
                        </a:rPr>
                        <a:t>@</a:t>
                      </a:r>
                      <a:r>
                        <a:rPr lang="en-US" sz="1800" kern="100" dirty="0" err="1">
                          <a:effectLst/>
                        </a:rPr>
                        <a:t>OneToOne</a:t>
                      </a:r>
                      <a:endParaRPr lang="zh-CN" sz="1800" kern="100" dirty="0">
                        <a:effectLst/>
                        <a:latin typeface="Times New Roman"/>
                        <a:ea typeface="宋体"/>
                      </a:endParaRPr>
                    </a:p>
                  </a:txBody>
                  <a:tcPr marL="68580" marR="68580" marT="0" marB="0"/>
                </a:tc>
                <a:tc>
                  <a:txBody>
                    <a:bodyPr/>
                    <a:lstStyle/>
                    <a:p>
                      <a:pPr indent="266700" algn="just">
                        <a:spcAft>
                          <a:spcPts val="0"/>
                        </a:spcAft>
                      </a:pPr>
                      <a:r>
                        <a:rPr lang="en-US" sz="1800" kern="100" dirty="0">
                          <a:effectLst/>
                        </a:rPr>
                        <a:t>EAGER</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510465">
                <a:tc>
                  <a:txBody>
                    <a:bodyPr/>
                    <a:lstStyle/>
                    <a:p>
                      <a:pPr algn="just">
                        <a:spcAft>
                          <a:spcPts val="0"/>
                        </a:spcAft>
                      </a:pPr>
                      <a:r>
                        <a:rPr lang="en-US" sz="1800" kern="100">
                          <a:effectLst/>
                        </a:rPr>
                        <a:t>@ManyToOne</a:t>
                      </a:r>
                      <a:endParaRPr lang="zh-CN" sz="1800" kern="100">
                        <a:effectLst/>
                        <a:latin typeface="Times New Roman"/>
                        <a:ea typeface="宋体"/>
                      </a:endParaRPr>
                    </a:p>
                  </a:txBody>
                  <a:tcPr marL="68580" marR="68580" marT="0" marB="0"/>
                </a:tc>
                <a:tc>
                  <a:txBody>
                    <a:bodyPr/>
                    <a:lstStyle/>
                    <a:p>
                      <a:pPr indent="266700" algn="just">
                        <a:spcAft>
                          <a:spcPts val="0"/>
                        </a:spcAft>
                      </a:pPr>
                      <a:r>
                        <a:rPr lang="en-US" sz="1800" kern="100" dirty="0">
                          <a:effectLst/>
                        </a:rPr>
                        <a:t>EAGER</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510465">
                <a:tc>
                  <a:txBody>
                    <a:bodyPr/>
                    <a:lstStyle/>
                    <a:p>
                      <a:pPr algn="just">
                        <a:spcAft>
                          <a:spcPts val="0"/>
                        </a:spcAft>
                      </a:pPr>
                      <a:r>
                        <a:rPr lang="en-US" sz="1800" kern="100">
                          <a:effectLst/>
                        </a:rPr>
                        <a:t>@OneToMany</a:t>
                      </a:r>
                      <a:endParaRPr lang="zh-CN" sz="1800" kern="100">
                        <a:effectLst/>
                        <a:latin typeface="Times New Roman"/>
                        <a:ea typeface="宋体"/>
                      </a:endParaRPr>
                    </a:p>
                  </a:txBody>
                  <a:tcPr marL="68580" marR="68580" marT="0" marB="0"/>
                </a:tc>
                <a:tc>
                  <a:txBody>
                    <a:bodyPr/>
                    <a:lstStyle/>
                    <a:p>
                      <a:pPr indent="266700" algn="just">
                        <a:spcAft>
                          <a:spcPts val="0"/>
                        </a:spcAft>
                      </a:pPr>
                      <a:r>
                        <a:rPr lang="en-US" sz="1800" kern="100" dirty="0">
                          <a:effectLst/>
                        </a:rPr>
                        <a:t>LAZY</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r h="765698">
                <a:tc>
                  <a:txBody>
                    <a:bodyPr/>
                    <a:lstStyle/>
                    <a:p>
                      <a:pPr algn="just">
                        <a:spcAft>
                          <a:spcPts val="0"/>
                        </a:spcAft>
                      </a:pPr>
                      <a:r>
                        <a:rPr lang="en-US" sz="1800" kern="100">
                          <a:effectLst/>
                        </a:rPr>
                        <a:t>@ManyToMany</a:t>
                      </a:r>
                      <a:endParaRPr lang="zh-CN" sz="1800" kern="100">
                        <a:effectLst/>
                        <a:latin typeface="Times New Roman"/>
                        <a:ea typeface="宋体"/>
                      </a:endParaRPr>
                    </a:p>
                  </a:txBody>
                  <a:tcPr marL="68580" marR="68580" marT="0" marB="0"/>
                </a:tc>
                <a:tc>
                  <a:txBody>
                    <a:bodyPr/>
                    <a:lstStyle/>
                    <a:p>
                      <a:pPr indent="266700" algn="just">
                        <a:spcAft>
                          <a:spcPts val="0"/>
                        </a:spcAft>
                      </a:pPr>
                      <a:r>
                        <a:rPr lang="en-US" sz="1800" kern="100" dirty="0">
                          <a:effectLst/>
                        </a:rPr>
                        <a:t>LAZY</a:t>
                      </a:r>
                      <a:endParaRPr lang="zh-CN" sz="18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3059832" y="1966283"/>
            <a:ext cx="30963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JPA</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默认加载方式</a:t>
            </a:r>
            <a:endParaRPr kumimoji="0" lang="zh-CN" altLang="en-US"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59190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ORM</a:t>
            </a:r>
            <a:endParaRPr lang="zh-CN" altLang="en-US" dirty="0"/>
          </a:p>
        </p:txBody>
      </p:sp>
      <p:sp>
        <p:nvSpPr>
          <p:cNvPr id="3" name="内容占位符 2"/>
          <p:cNvSpPr>
            <a:spLocks noGrp="1"/>
          </p:cNvSpPr>
          <p:nvPr>
            <p:ph sz="quarter" idx="1"/>
          </p:nvPr>
        </p:nvSpPr>
        <p:spPr/>
        <p:txBody>
          <a:bodyPr>
            <a:normAutofit fontScale="85000" lnSpcReduction="10000"/>
          </a:bodyPr>
          <a:lstStyle/>
          <a:p>
            <a:pPr marL="0" indent="0">
              <a:buNone/>
            </a:pPr>
            <a:r>
              <a:rPr lang="zh-CN" altLang="en-US" dirty="0"/>
              <a:t>继承映射</a:t>
            </a:r>
            <a:endParaRPr lang="en-US" altLang="zh-CN" dirty="0"/>
          </a:p>
          <a:p>
            <a:r>
              <a:rPr lang="en-US" altLang="zh-CN" dirty="0"/>
              <a:t>Single-table </a:t>
            </a:r>
            <a:r>
              <a:rPr lang="zh-CN" altLang="zh-CN" dirty="0"/>
              <a:t>策略：这是继承映射中的缺省策略，在不特别指明的情况下，系统默认就是采用这种映射策略进行映射的。这个策略的映射原则就是将父类以及子类中新添加的属性全部映射到一张数据库表中，另外又在表中增加一个字段用来保存对象的类型信息。</a:t>
            </a:r>
          </a:p>
          <a:p>
            <a:r>
              <a:rPr lang="en-US" altLang="zh-CN" dirty="0"/>
              <a:t>Joined-subclass </a:t>
            </a:r>
            <a:r>
              <a:rPr lang="zh-CN" altLang="zh-CN" dirty="0"/>
              <a:t>策略：这种映射策略中，继承关系中的每一个</a:t>
            </a:r>
            <a:r>
              <a:rPr lang="en-US" altLang="zh-CN" dirty="0"/>
              <a:t>Entity</a:t>
            </a:r>
            <a:r>
              <a:rPr lang="zh-CN" altLang="zh-CN" dirty="0"/>
              <a:t>类，无论是具体类或者抽象类，数据库中都有一个单独的表与他对应。子</a:t>
            </a:r>
            <a:r>
              <a:rPr lang="en-US" altLang="zh-CN" dirty="0"/>
              <a:t>Entity</a:t>
            </a:r>
            <a:r>
              <a:rPr lang="zh-CN" altLang="zh-CN" dirty="0"/>
              <a:t>对应的表中不含有从根</a:t>
            </a:r>
            <a:r>
              <a:rPr lang="en-US" altLang="zh-CN" dirty="0"/>
              <a:t>Entity</a:t>
            </a:r>
            <a:r>
              <a:rPr lang="zh-CN" altLang="zh-CN" dirty="0"/>
              <a:t>继承而来的属性，它们之间通过共享主键的方式进行关联。</a:t>
            </a:r>
          </a:p>
          <a:p>
            <a:r>
              <a:rPr lang="en-US" altLang="zh-CN" dirty="0"/>
              <a:t>Table-per-concrete-class </a:t>
            </a:r>
            <a:r>
              <a:rPr lang="zh-CN" altLang="zh-CN" dirty="0"/>
              <a:t>策略：这个策略就是将继承关系中的每一个</a:t>
            </a:r>
            <a:r>
              <a:rPr lang="en-US" altLang="zh-CN" dirty="0"/>
              <a:t>Entity</a:t>
            </a:r>
            <a:r>
              <a:rPr lang="zh-CN" altLang="zh-CN" dirty="0"/>
              <a:t>映射到数据库中的一个单独的表中，与“</a:t>
            </a:r>
            <a:r>
              <a:rPr lang="en-US" altLang="zh-CN" dirty="0"/>
              <a:t>Joined</a:t>
            </a:r>
            <a:r>
              <a:rPr lang="zh-CN" altLang="zh-CN" dirty="0"/>
              <a:t>”策略不同的是，子</a:t>
            </a:r>
            <a:r>
              <a:rPr lang="en-US" altLang="zh-CN" dirty="0"/>
              <a:t>Entity</a:t>
            </a:r>
            <a:r>
              <a:rPr lang="zh-CN" altLang="zh-CN" dirty="0"/>
              <a:t>对应的表中含有从根</a:t>
            </a:r>
            <a:r>
              <a:rPr lang="en-US" altLang="zh-CN" dirty="0"/>
              <a:t>Entity</a:t>
            </a:r>
            <a:r>
              <a:rPr lang="zh-CN" altLang="zh-CN" dirty="0"/>
              <a:t>继承而来的属性。</a:t>
            </a:r>
          </a:p>
          <a:p>
            <a:endParaRPr lang="zh-CN" altLang="zh-CN" dirty="0"/>
          </a:p>
          <a:p>
            <a:endParaRPr lang="zh-CN" altLang="en-US" dirty="0"/>
          </a:p>
        </p:txBody>
      </p:sp>
    </p:spTree>
    <p:extLst>
      <p:ext uri="{BB962C8B-B14F-4D97-AF65-F5344CB8AC3E}">
        <p14:creationId xmlns:p14="http://schemas.microsoft.com/office/powerpoint/2010/main" val="3581037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Entity</a:t>
            </a:r>
            <a:r>
              <a:rPr lang="zh-CN" altLang="zh-CN" dirty="0"/>
              <a:t>管理</a:t>
            </a:r>
            <a:endParaRPr lang="zh-CN" altLang="en-US" dirty="0"/>
          </a:p>
        </p:txBody>
      </p:sp>
      <p:sp>
        <p:nvSpPr>
          <p:cNvPr id="3" name="内容占位符 2"/>
          <p:cNvSpPr>
            <a:spLocks noGrp="1"/>
          </p:cNvSpPr>
          <p:nvPr>
            <p:ph sz="quarter" idx="1"/>
          </p:nvPr>
        </p:nvSpPr>
        <p:spPr/>
        <p:txBody>
          <a:bodyPr>
            <a:normAutofit lnSpcReduction="10000"/>
          </a:bodyPr>
          <a:lstStyle/>
          <a:p>
            <a:r>
              <a:rPr lang="zh-CN" altLang="zh-CN" dirty="0"/>
              <a:t>要管理</a:t>
            </a:r>
            <a:r>
              <a:rPr lang="en-US" altLang="zh-CN" dirty="0"/>
              <a:t>Entity</a:t>
            </a:r>
            <a:r>
              <a:rPr lang="zh-CN" altLang="zh-CN" dirty="0"/>
              <a:t>，第一步是获取</a:t>
            </a:r>
            <a:r>
              <a:rPr lang="en-US" altLang="zh-CN" dirty="0" err="1"/>
              <a:t>EntityManager</a:t>
            </a:r>
            <a:r>
              <a:rPr lang="zh-CN" altLang="zh-CN" dirty="0"/>
              <a:t>。在</a:t>
            </a:r>
            <a:r>
              <a:rPr lang="en-US" altLang="zh-CN" dirty="0"/>
              <a:t>Java EE</a:t>
            </a:r>
            <a:r>
              <a:rPr lang="zh-CN" altLang="zh-CN" dirty="0"/>
              <a:t>应用中，</a:t>
            </a:r>
            <a:r>
              <a:rPr lang="en-US" altLang="zh-CN" dirty="0" err="1"/>
              <a:t>EntityManager</a:t>
            </a:r>
            <a:r>
              <a:rPr lang="zh-CN" altLang="zh-CN" dirty="0"/>
              <a:t>通常由应用服务器注入到</a:t>
            </a:r>
            <a:r>
              <a:rPr lang="en-US" altLang="zh-CN" dirty="0"/>
              <a:t>Web</a:t>
            </a:r>
            <a:r>
              <a:rPr lang="zh-CN" altLang="zh-CN" dirty="0"/>
              <a:t>组件或</a:t>
            </a:r>
            <a:r>
              <a:rPr lang="en-US" altLang="zh-CN" dirty="0"/>
              <a:t>EJB</a:t>
            </a:r>
            <a:r>
              <a:rPr lang="zh-CN" altLang="zh-CN" dirty="0"/>
              <a:t>组件中。</a:t>
            </a:r>
            <a:endParaRPr lang="en-US" altLang="zh-CN" dirty="0"/>
          </a:p>
          <a:p>
            <a:r>
              <a:rPr lang="zh-CN" altLang="zh-CN" dirty="0"/>
              <a:t>持久化上下文可以看做是</a:t>
            </a:r>
            <a:r>
              <a:rPr lang="en-US" altLang="zh-CN" dirty="0" err="1"/>
              <a:t>EntityManager</a:t>
            </a:r>
            <a:r>
              <a:rPr lang="zh-CN" altLang="zh-CN" dirty="0"/>
              <a:t>工作的一个空间，也可以看做是数据库中数据的一个缓存。</a:t>
            </a:r>
            <a:r>
              <a:rPr lang="en-US" altLang="zh-CN" dirty="0" err="1"/>
              <a:t>EntityManager</a:t>
            </a:r>
            <a:r>
              <a:rPr lang="zh-CN" altLang="zh-CN" dirty="0"/>
              <a:t>管理的</a:t>
            </a:r>
            <a:r>
              <a:rPr lang="en-US" altLang="zh-CN" dirty="0"/>
              <a:t>Entity</a:t>
            </a:r>
            <a:r>
              <a:rPr lang="zh-CN" altLang="zh-CN" dirty="0"/>
              <a:t>都保存在这个上下文中，对于数据库中的数据，在同一个持久化上下文中只能包含一个对应的</a:t>
            </a:r>
            <a:r>
              <a:rPr lang="en-US" altLang="zh-CN" dirty="0"/>
              <a:t>Entity</a:t>
            </a:r>
            <a:r>
              <a:rPr lang="zh-CN" altLang="zh-CN" dirty="0"/>
              <a:t>。</a:t>
            </a:r>
            <a:endParaRPr lang="en-US" altLang="zh-CN" dirty="0"/>
          </a:p>
          <a:p>
            <a:r>
              <a:rPr lang="en-US" altLang="zh-CN" dirty="0" err="1"/>
              <a:t>EntityManager</a:t>
            </a:r>
            <a:r>
              <a:rPr lang="zh-CN" altLang="zh-CN" dirty="0"/>
              <a:t>对</a:t>
            </a:r>
            <a:r>
              <a:rPr lang="en-US" altLang="zh-CN" dirty="0"/>
              <a:t>Entity</a:t>
            </a:r>
            <a:r>
              <a:rPr lang="zh-CN" altLang="zh-CN" dirty="0"/>
              <a:t>的任何操作都是首先保存到持久化上下文，最后才更新到数据库中，对于</a:t>
            </a:r>
            <a:r>
              <a:rPr lang="en-US" altLang="zh-CN" dirty="0"/>
              <a:t>Entity</a:t>
            </a:r>
            <a:r>
              <a:rPr lang="zh-CN" altLang="zh-CN" dirty="0"/>
              <a:t>信息的查找，也是首先在持久化上下文中检索，然后再去数据库中查找。</a:t>
            </a:r>
            <a:endParaRPr lang="zh-CN" altLang="en-US" dirty="0"/>
          </a:p>
        </p:txBody>
      </p:sp>
    </p:spTree>
    <p:extLst>
      <p:ext uri="{BB962C8B-B14F-4D97-AF65-F5344CB8AC3E}">
        <p14:creationId xmlns:p14="http://schemas.microsoft.com/office/powerpoint/2010/main" val="245515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Entity</a:t>
            </a:r>
            <a:r>
              <a:rPr lang="zh-CN" altLang="zh-CN" dirty="0"/>
              <a:t>管理</a:t>
            </a:r>
            <a:endParaRPr lang="zh-CN" altLang="en-US" dirty="0"/>
          </a:p>
        </p:txBody>
      </p:sp>
      <p:sp>
        <p:nvSpPr>
          <p:cNvPr id="3" name="内容占位符 2"/>
          <p:cNvSpPr>
            <a:spLocks noGrp="1"/>
          </p:cNvSpPr>
          <p:nvPr>
            <p:ph sz="quarter" idx="1"/>
          </p:nvPr>
        </p:nvSpPr>
        <p:spPr/>
        <p:txBody>
          <a:bodyPr>
            <a:normAutofit/>
          </a:bodyPr>
          <a:lstStyle/>
          <a:p>
            <a:endParaRPr lang="zh-CN" altLang="en-US" dirty="0"/>
          </a:p>
        </p:txBody>
      </p:sp>
      <p:pic>
        <p:nvPicPr>
          <p:cNvPr id="5122" name="图片 32" descr="SNAG-0245.tif"/>
          <p:cNvPicPr>
            <a:picLocks noChangeAspect="1" noChangeArrowheads="1"/>
          </p:cNvPicPr>
          <p:nvPr/>
        </p:nvPicPr>
        <p:blipFill>
          <a:blip r:embed="rId2">
            <a:extLst>
              <a:ext uri="{28A0092B-C50C-407E-A947-70E740481C1C}">
                <a14:useLocalDpi xmlns:a14="http://schemas.microsoft.com/office/drawing/2010/main" val="0"/>
              </a:ext>
            </a:extLst>
          </a:blip>
          <a:srcRect t="2158"/>
          <a:stretch>
            <a:fillRect/>
          </a:stretch>
        </p:blipFill>
        <p:spPr bwMode="auto">
          <a:xfrm>
            <a:off x="2674640" y="1700808"/>
            <a:ext cx="4320480" cy="367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9451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Entity</a:t>
            </a:r>
            <a:r>
              <a:rPr lang="zh-CN" altLang="zh-CN" dirty="0"/>
              <a:t>管理</a:t>
            </a:r>
            <a:endParaRPr lang="zh-CN" altLang="en-US" dirty="0"/>
          </a:p>
        </p:txBody>
      </p:sp>
      <p:sp>
        <p:nvSpPr>
          <p:cNvPr id="3" name="内容占位符 2"/>
          <p:cNvSpPr>
            <a:spLocks noGrp="1"/>
          </p:cNvSpPr>
          <p:nvPr>
            <p:ph sz="quarter" idx="1"/>
          </p:nvPr>
        </p:nvSpPr>
        <p:spPr/>
        <p:txBody>
          <a:bodyPr>
            <a:normAutofit/>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556792"/>
            <a:ext cx="5028608" cy="396044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325686" y="5661248"/>
            <a:ext cx="2866490" cy="369332"/>
          </a:xfrm>
          <a:prstGeom prst="rect">
            <a:avLst/>
          </a:prstGeom>
        </p:spPr>
        <p:txBody>
          <a:bodyPr wrap="none">
            <a:spAutoFit/>
          </a:bodyPr>
          <a:lstStyle/>
          <a:p>
            <a:r>
              <a:rPr lang="en-US" altLang="zh-CN" b="1" dirty="0">
                <a:solidFill>
                  <a:srgbClr val="FF0000"/>
                </a:solidFill>
              </a:rPr>
              <a:t>Entity</a:t>
            </a:r>
            <a:r>
              <a:rPr lang="zh-CN" altLang="zh-CN" b="1" dirty="0">
                <a:solidFill>
                  <a:srgbClr val="FF0000"/>
                </a:solidFill>
              </a:rPr>
              <a:t>的生命状态及其转换</a:t>
            </a:r>
            <a:endParaRPr lang="zh-CN" altLang="en-US" b="1" dirty="0">
              <a:solidFill>
                <a:srgbClr val="FF0000"/>
              </a:solidFill>
            </a:endParaRPr>
          </a:p>
        </p:txBody>
      </p:sp>
    </p:spTree>
    <p:extLst>
      <p:ext uri="{BB962C8B-B14F-4D97-AF65-F5344CB8AC3E}">
        <p14:creationId xmlns:p14="http://schemas.microsoft.com/office/powerpoint/2010/main" val="2739589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Entity</a:t>
            </a:r>
            <a:r>
              <a:rPr lang="zh-CN" altLang="zh-CN" dirty="0"/>
              <a:t>管理</a:t>
            </a:r>
            <a:endParaRPr lang="zh-CN" altLang="en-US" dirty="0"/>
          </a:p>
        </p:txBody>
      </p:sp>
      <p:sp>
        <p:nvSpPr>
          <p:cNvPr id="3" name="内容占位符 2"/>
          <p:cNvSpPr>
            <a:spLocks noGrp="1"/>
          </p:cNvSpPr>
          <p:nvPr>
            <p:ph sz="quarter" idx="1"/>
          </p:nvPr>
        </p:nvSpPr>
        <p:spPr/>
        <p:txBody>
          <a:bodyPr>
            <a:normAutofit fontScale="85000" lnSpcReduction="10000"/>
          </a:bodyPr>
          <a:lstStyle/>
          <a:p>
            <a:r>
              <a:rPr lang="en-US" altLang="zh-CN" dirty="0"/>
              <a:t>JPA</a:t>
            </a:r>
            <a:r>
              <a:rPr lang="zh-CN" altLang="zh-CN" dirty="0"/>
              <a:t>提供了级联操作机制。关联注解</a:t>
            </a:r>
            <a:r>
              <a:rPr lang="en-US" altLang="zh-CN" dirty="0"/>
              <a:t>@</a:t>
            </a:r>
            <a:r>
              <a:rPr lang="en-US" altLang="zh-CN" dirty="0" err="1"/>
              <a:t>OneToOne</a:t>
            </a:r>
            <a:r>
              <a:rPr lang="zh-CN" altLang="zh-CN" dirty="0"/>
              <a:t>、</a:t>
            </a:r>
            <a:r>
              <a:rPr lang="en-US" altLang="zh-CN" dirty="0"/>
              <a:t>@</a:t>
            </a:r>
            <a:r>
              <a:rPr lang="en-US" altLang="zh-CN" dirty="0" err="1"/>
              <a:t>OneToMany</a:t>
            </a:r>
            <a:r>
              <a:rPr lang="zh-CN" altLang="zh-CN" dirty="0"/>
              <a:t>、</a:t>
            </a:r>
            <a:r>
              <a:rPr lang="en-US" altLang="zh-CN" dirty="0"/>
              <a:t>@</a:t>
            </a:r>
            <a:r>
              <a:rPr lang="en-US" altLang="zh-CN" dirty="0" err="1"/>
              <a:t>ManyToOne</a:t>
            </a:r>
            <a:r>
              <a:rPr lang="zh-CN" altLang="zh-CN" dirty="0"/>
              <a:t>、和</a:t>
            </a:r>
            <a:r>
              <a:rPr lang="en-US" altLang="zh-CN" dirty="0"/>
              <a:t>@</a:t>
            </a:r>
            <a:r>
              <a:rPr lang="en-US" altLang="zh-CN" dirty="0" err="1"/>
              <a:t>ManyToMany</a:t>
            </a:r>
            <a:r>
              <a:rPr lang="zh-CN" altLang="zh-CN" dirty="0"/>
              <a:t>都支持一个属性</a:t>
            </a:r>
            <a:r>
              <a:rPr lang="en-US" altLang="zh-CN" dirty="0"/>
              <a:t>cascade</a:t>
            </a:r>
            <a:r>
              <a:rPr lang="zh-CN" altLang="zh-CN" dirty="0"/>
              <a:t>，它用来定义关联主体进行操作时，关联的另一端如何进行相关的响应。</a:t>
            </a:r>
            <a:endParaRPr lang="en-US" altLang="zh-CN" dirty="0"/>
          </a:p>
          <a:p>
            <a:r>
              <a:rPr lang="zh-CN" altLang="zh-CN" dirty="0"/>
              <a:t>级联操作的类型如下。</a:t>
            </a:r>
          </a:p>
          <a:p>
            <a:pPr lvl="2"/>
            <a:r>
              <a:rPr lang="en-US" altLang="zh-CN" dirty="0" err="1"/>
              <a:t>CascadeType.PERSIST</a:t>
            </a:r>
            <a:r>
              <a:rPr lang="zh-CN" altLang="zh-CN" dirty="0"/>
              <a:t>：当关联的主端保存时，关联的从端也一起保存。</a:t>
            </a:r>
          </a:p>
          <a:p>
            <a:pPr lvl="2"/>
            <a:r>
              <a:rPr lang="en-US" altLang="zh-CN" dirty="0" err="1"/>
              <a:t>CascadeType.MERGE</a:t>
            </a:r>
            <a:r>
              <a:rPr lang="zh-CN" altLang="zh-CN" dirty="0"/>
              <a:t>：当关联的主端修改时，关联的从端也一起修改。</a:t>
            </a:r>
          </a:p>
          <a:p>
            <a:pPr lvl="2"/>
            <a:r>
              <a:rPr lang="en-US" altLang="zh-CN" dirty="0" err="1"/>
              <a:t>CascadeType.REMOVE</a:t>
            </a:r>
            <a:r>
              <a:rPr lang="zh-CN" altLang="zh-CN" dirty="0"/>
              <a:t>：当关联的主端删除时，关联的从端也一起删除。</a:t>
            </a:r>
          </a:p>
          <a:p>
            <a:pPr lvl="2"/>
            <a:r>
              <a:rPr lang="en-US" altLang="zh-CN" dirty="0" err="1"/>
              <a:t>CascadeType</a:t>
            </a:r>
            <a:r>
              <a:rPr lang="en-US" altLang="zh-CN" dirty="0"/>
              <a:t>. REFRESH</a:t>
            </a:r>
            <a:r>
              <a:rPr lang="zh-CN" altLang="zh-CN" dirty="0"/>
              <a:t>：当关联的主端刷新时，关联的从端也一起刷新。</a:t>
            </a:r>
          </a:p>
          <a:p>
            <a:pPr lvl="2"/>
            <a:r>
              <a:rPr lang="en-US" altLang="zh-CN" dirty="0" err="1"/>
              <a:t>CascadeType.DETACH</a:t>
            </a:r>
            <a:r>
              <a:rPr lang="en-US" altLang="zh-CN" dirty="0"/>
              <a:t>: </a:t>
            </a:r>
            <a:r>
              <a:rPr lang="zh-CN" altLang="zh-CN" dirty="0"/>
              <a:t>当关联的主端被剥离，关联的从端也一起被剥离。</a:t>
            </a:r>
          </a:p>
          <a:p>
            <a:pPr lvl="2"/>
            <a:r>
              <a:rPr lang="en-US" altLang="zh-CN" dirty="0" err="1"/>
              <a:t>CascadeType.ALL</a:t>
            </a:r>
            <a:r>
              <a:rPr lang="zh-CN" altLang="zh-CN" dirty="0"/>
              <a:t>：当关联的主端执行任何</a:t>
            </a:r>
            <a:r>
              <a:rPr lang="en-US" altLang="zh-CN" dirty="0"/>
              <a:t>Entity</a:t>
            </a:r>
            <a:r>
              <a:rPr lang="zh-CN" altLang="zh-CN" dirty="0"/>
              <a:t>管理操作，关联的从端也一起执行相应的</a:t>
            </a:r>
            <a:r>
              <a:rPr lang="en-US" altLang="zh-CN" dirty="0"/>
              <a:t>Entity</a:t>
            </a:r>
            <a:r>
              <a:rPr lang="zh-CN" altLang="zh-CN" dirty="0"/>
              <a:t>管理操作。</a:t>
            </a:r>
          </a:p>
          <a:p>
            <a:r>
              <a:rPr lang="zh-CN" altLang="en-US" dirty="0">
                <a:solidFill>
                  <a:srgbClr val="FF0000"/>
                </a:solidFill>
              </a:rPr>
              <a:t>注意：</a:t>
            </a:r>
            <a:r>
              <a:rPr lang="zh-CN" altLang="zh-CN" dirty="0">
                <a:solidFill>
                  <a:srgbClr val="FF0000"/>
                </a:solidFill>
              </a:rPr>
              <a:t>级联操作只能从主端到从端的方向进行</a:t>
            </a:r>
            <a:r>
              <a:rPr lang="zh-CN" altLang="en-US" dirty="0">
                <a:solidFill>
                  <a:srgbClr val="FF0000"/>
                </a:solidFill>
              </a:rPr>
              <a:t>！</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val="1005143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en-US" altLang="zh-CN" dirty="0"/>
              <a:t>JPQL</a:t>
            </a:r>
            <a:endParaRPr lang="zh-CN" altLang="en-US" dirty="0"/>
          </a:p>
        </p:txBody>
      </p:sp>
      <p:sp>
        <p:nvSpPr>
          <p:cNvPr id="3" name="内容占位符 2"/>
          <p:cNvSpPr>
            <a:spLocks noGrp="1"/>
          </p:cNvSpPr>
          <p:nvPr>
            <p:ph sz="quarter" idx="1"/>
          </p:nvPr>
        </p:nvSpPr>
        <p:spPr/>
        <p:txBody>
          <a:bodyPr/>
          <a:lstStyle/>
          <a:p>
            <a:r>
              <a:rPr lang="zh-CN" altLang="zh-CN" dirty="0"/>
              <a:t>为了方便操作多个</a:t>
            </a:r>
            <a:r>
              <a:rPr lang="en-US" altLang="zh-CN" dirty="0"/>
              <a:t>Entity</a:t>
            </a:r>
            <a:r>
              <a:rPr lang="zh-CN" altLang="zh-CN" dirty="0"/>
              <a:t>，</a:t>
            </a:r>
            <a:r>
              <a:rPr lang="en-US" altLang="zh-CN" dirty="0"/>
              <a:t>JPA</a:t>
            </a:r>
            <a:r>
              <a:rPr lang="zh-CN" altLang="zh-CN" dirty="0"/>
              <a:t>也提供了一套与数据库无关的基于</a:t>
            </a:r>
            <a:r>
              <a:rPr lang="en-US" altLang="zh-CN" dirty="0"/>
              <a:t>Entity</a:t>
            </a:r>
            <a:r>
              <a:rPr lang="zh-CN" altLang="zh-CN" dirty="0"/>
              <a:t>的查询语言，称为</a:t>
            </a:r>
            <a:r>
              <a:rPr lang="en-US" altLang="zh-CN" dirty="0"/>
              <a:t>JPQL</a:t>
            </a:r>
            <a:r>
              <a:rPr lang="zh-CN" altLang="zh-CN" dirty="0"/>
              <a:t>。</a:t>
            </a:r>
          </a:p>
          <a:p>
            <a:r>
              <a:rPr lang="zh-CN" altLang="zh-CN" dirty="0"/>
              <a:t>为了使开发人员更容易接受，</a:t>
            </a:r>
            <a:r>
              <a:rPr lang="en-US" altLang="zh-CN" dirty="0"/>
              <a:t>JPQL</a:t>
            </a:r>
            <a:r>
              <a:rPr lang="zh-CN" altLang="zh-CN" dirty="0"/>
              <a:t>采用与</a:t>
            </a:r>
            <a:r>
              <a:rPr lang="en-US" altLang="zh-CN" dirty="0"/>
              <a:t>SQL</a:t>
            </a:r>
            <a:r>
              <a:rPr lang="zh-CN" altLang="zh-CN" dirty="0"/>
              <a:t>一致的语法，但两者之间有一个重要的区别。</a:t>
            </a:r>
            <a:r>
              <a:rPr lang="en-US" altLang="zh-CN" dirty="0"/>
              <a:t>SQL</a:t>
            </a:r>
            <a:r>
              <a:rPr lang="zh-CN" altLang="zh-CN" dirty="0"/>
              <a:t>语言操作的是关系数据库模型，包括表、字段、约束等，而</a:t>
            </a:r>
            <a:r>
              <a:rPr lang="en-US" altLang="zh-CN" dirty="0"/>
              <a:t>JPQL</a:t>
            </a:r>
            <a:r>
              <a:rPr lang="zh-CN" altLang="zh-CN" dirty="0"/>
              <a:t>操作的是抽象持久化模型，包括</a:t>
            </a:r>
            <a:r>
              <a:rPr lang="en-US" altLang="zh-CN" dirty="0"/>
              <a:t>Entity</a:t>
            </a:r>
            <a:r>
              <a:rPr lang="zh-CN" altLang="zh-CN" dirty="0"/>
              <a:t>、属性、关联等。</a:t>
            </a:r>
          </a:p>
          <a:p>
            <a:pPr marL="0" indent="0" algn="ctr">
              <a:buNone/>
            </a:pPr>
            <a:r>
              <a:rPr lang="en-US" altLang="zh-CN" dirty="0"/>
              <a:t>Select b from Customer b</a:t>
            </a:r>
            <a:endParaRPr lang="zh-CN" altLang="zh-CN" dirty="0"/>
          </a:p>
          <a:p>
            <a:endParaRPr lang="zh-CN" altLang="en-US" dirty="0"/>
          </a:p>
        </p:txBody>
      </p:sp>
    </p:spTree>
    <p:extLst>
      <p:ext uri="{BB962C8B-B14F-4D97-AF65-F5344CB8AC3E}">
        <p14:creationId xmlns:p14="http://schemas.microsoft.com/office/powerpoint/2010/main" val="406491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sz="quarter" idx="1"/>
          </p:nvPr>
        </p:nvSpPr>
        <p:spPr/>
        <p:txBody>
          <a:bodyPr>
            <a:normAutofit/>
          </a:bodyPr>
          <a:lstStyle/>
          <a:p>
            <a:pPr marL="571500" indent="-571500">
              <a:buFont typeface="+mj-ea"/>
              <a:buAutoNum type="ea1JpnChsDbPeriod"/>
            </a:pPr>
            <a:r>
              <a:rPr lang="zh-CN" altLang="en-US" dirty="0"/>
              <a:t>概述</a:t>
            </a:r>
            <a:endParaRPr lang="en-US" altLang="zh-CN" dirty="0"/>
          </a:p>
          <a:p>
            <a:pPr marL="571500" indent="-571500">
              <a:buFont typeface="+mj-ea"/>
              <a:buAutoNum type="ea1JpnChsDbPeriod"/>
            </a:pPr>
            <a:r>
              <a:rPr lang="zh-CN" altLang="zh-CN" dirty="0"/>
              <a:t>第一个</a:t>
            </a:r>
            <a:r>
              <a:rPr lang="en-US" altLang="zh-CN" dirty="0"/>
              <a:t>JPA</a:t>
            </a:r>
            <a:r>
              <a:rPr lang="zh-CN" altLang="zh-CN" dirty="0"/>
              <a:t>应用</a:t>
            </a:r>
            <a:endParaRPr lang="en-US" altLang="zh-CN" dirty="0"/>
          </a:p>
          <a:p>
            <a:pPr marL="571500" indent="-571500">
              <a:buFont typeface="+mj-ea"/>
              <a:buAutoNum type="ea1JpnChsDbPeriod"/>
            </a:pPr>
            <a:r>
              <a:rPr lang="en-US" altLang="zh-CN" dirty="0"/>
              <a:t>ORM</a:t>
            </a:r>
          </a:p>
          <a:p>
            <a:pPr marL="571500" indent="-571500">
              <a:buFont typeface="+mj-ea"/>
              <a:buAutoNum type="ea1JpnChsDbPeriod"/>
            </a:pPr>
            <a:r>
              <a:rPr lang="en-US" altLang="zh-CN" dirty="0"/>
              <a:t>Entity</a:t>
            </a:r>
            <a:r>
              <a:rPr lang="zh-CN" altLang="zh-CN" dirty="0"/>
              <a:t>管理</a:t>
            </a:r>
            <a:endParaRPr lang="en-US" altLang="zh-CN" dirty="0"/>
          </a:p>
          <a:p>
            <a:pPr marL="571500" indent="-571500">
              <a:buFont typeface="+mj-ea"/>
              <a:buAutoNum type="ea1JpnChsDbPeriod"/>
            </a:pPr>
            <a:r>
              <a:rPr lang="en-US" altLang="zh-CN" dirty="0"/>
              <a:t> JPQL</a:t>
            </a:r>
          </a:p>
          <a:p>
            <a:pPr marL="571500" indent="-571500">
              <a:buFont typeface="+mj-ea"/>
              <a:buAutoNum type="ea1JpnChsDbPeriod"/>
            </a:pPr>
            <a:r>
              <a:rPr lang="zh-CN" altLang="en-US" dirty="0"/>
              <a:t>本地查询</a:t>
            </a:r>
            <a:endParaRPr lang="en-US" altLang="zh-CN" dirty="0"/>
          </a:p>
          <a:p>
            <a:pPr marL="571500" indent="-571500">
              <a:buFont typeface="+mj-ea"/>
              <a:buAutoNum type="ea1JpnChsDbPeriod"/>
            </a:pPr>
            <a:r>
              <a:rPr lang="zh-CN" altLang="en-US" dirty="0"/>
              <a:t>基于</a:t>
            </a:r>
            <a:r>
              <a:rPr lang="en-US" altLang="zh-CN" dirty="0"/>
              <a:t>Criteria API</a:t>
            </a:r>
            <a:r>
              <a:rPr lang="zh-CN" altLang="en-US" dirty="0"/>
              <a:t>的安全查询</a:t>
            </a:r>
            <a:endParaRPr lang="en-US" altLang="zh-CN" dirty="0"/>
          </a:p>
          <a:p>
            <a:pPr marL="571500" indent="-571500">
              <a:buFont typeface="+mj-ea"/>
              <a:buAutoNum type="ea1JpnChsDbPeriod"/>
            </a:pPr>
            <a:r>
              <a:rPr lang="zh-CN" altLang="zh-CN" dirty="0"/>
              <a:t>生命周期回调方法</a:t>
            </a:r>
            <a:endParaRPr lang="en-US" altLang="zh-CN" dirty="0"/>
          </a:p>
          <a:p>
            <a:pPr marL="571500" indent="-571500">
              <a:buFont typeface="+mj-ea"/>
              <a:buAutoNum type="ea1JpnChsDbPeriod"/>
            </a:pPr>
            <a:r>
              <a:rPr lang="zh-CN" altLang="en-US" dirty="0"/>
              <a:t>缓存</a:t>
            </a:r>
          </a:p>
        </p:txBody>
      </p:sp>
    </p:spTree>
    <p:extLst>
      <p:ext uri="{BB962C8B-B14F-4D97-AF65-F5344CB8AC3E}">
        <p14:creationId xmlns:p14="http://schemas.microsoft.com/office/powerpoint/2010/main" val="4177600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en-US" altLang="zh-CN" dirty="0"/>
              <a:t>JPQL</a:t>
            </a:r>
            <a:endParaRPr lang="zh-CN" altLang="en-US" dirty="0"/>
          </a:p>
        </p:txBody>
      </p:sp>
      <p:sp>
        <p:nvSpPr>
          <p:cNvPr id="3" name="内容占位符 2"/>
          <p:cNvSpPr>
            <a:spLocks noGrp="1"/>
          </p:cNvSpPr>
          <p:nvPr>
            <p:ph sz="quarter" idx="1"/>
          </p:nvPr>
        </p:nvSpPr>
        <p:spPr>
          <a:xfrm>
            <a:off x="323528" y="1447800"/>
            <a:ext cx="8640960" cy="4572000"/>
          </a:xfrm>
        </p:spPr>
        <p:txBody>
          <a:bodyPr>
            <a:normAutofit fontScale="92500" lnSpcReduction="10000"/>
          </a:bodyPr>
          <a:lstStyle/>
          <a:p>
            <a:r>
              <a:rPr lang="en-US" altLang="zh-CN" dirty="0"/>
              <a:t>JPQL</a:t>
            </a:r>
            <a:r>
              <a:rPr lang="zh-CN" altLang="zh-CN" dirty="0"/>
              <a:t>语句支持两种方式的参数定义</a:t>
            </a:r>
            <a:r>
              <a:rPr lang="en-US" altLang="zh-CN" dirty="0"/>
              <a:t>:</a:t>
            </a:r>
            <a:r>
              <a:rPr lang="zh-CN" altLang="zh-CN" dirty="0"/>
              <a:t>命名参数和位置参数。但是在同一个查询语句中只允许使用一种参数定义方式。</a:t>
            </a:r>
          </a:p>
          <a:p>
            <a:r>
              <a:rPr lang="zh-CN" altLang="zh-CN" dirty="0"/>
              <a:t>命名参数的格式为：</a:t>
            </a:r>
            <a:r>
              <a:rPr lang="en-US" altLang="zh-CN" dirty="0"/>
              <a:t>“: +</a:t>
            </a:r>
            <a:r>
              <a:rPr lang="zh-CN" altLang="zh-CN" dirty="0"/>
              <a:t>参数名</a:t>
            </a:r>
            <a:r>
              <a:rPr lang="en-US" altLang="zh-CN" dirty="0"/>
              <a:t>”</a:t>
            </a:r>
            <a:r>
              <a:rPr lang="zh-CN" altLang="zh-CN" dirty="0"/>
              <a:t>。如下代码所示：</a:t>
            </a:r>
          </a:p>
          <a:p>
            <a:pPr marL="0" indent="0">
              <a:buNone/>
            </a:pPr>
            <a:r>
              <a:rPr lang="en-US" altLang="zh-CN" dirty="0"/>
              <a:t>Query </a:t>
            </a:r>
            <a:r>
              <a:rPr lang="en-US" altLang="zh-CN" dirty="0" err="1"/>
              <a:t>query</a:t>
            </a:r>
            <a:r>
              <a:rPr lang="en-US" altLang="zh-CN" dirty="0"/>
              <a:t> = </a:t>
            </a:r>
            <a:r>
              <a:rPr lang="en-US" altLang="zh-CN" dirty="0" err="1"/>
              <a:t>em.createQuery</a:t>
            </a:r>
            <a:r>
              <a:rPr lang="en-US" altLang="zh-CN" dirty="0"/>
              <a:t>("select c from Customer c where c. id=:Id");</a:t>
            </a:r>
            <a:endParaRPr lang="zh-CN" altLang="zh-CN" dirty="0"/>
          </a:p>
          <a:p>
            <a:pPr marL="0" indent="0">
              <a:buNone/>
            </a:pPr>
            <a:r>
              <a:rPr lang="en-US" altLang="zh-CN" dirty="0" err="1"/>
              <a:t>query.setParameter</a:t>
            </a:r>
            <a:r>
              <a:rPr lang="en-US" altLang="zh-CN" dirty="0"/>
              <a:t>("</a:t>
            </a:r>
            <a:r>
              <a:rPr lang="en-US" altLang="zh-CN" dirty="0" err="1"/>
              <a:t>Id",new</a:t>
            </a:r>
            <a:r>
              <a:rPr lang="en-US" altLang="zh-CN" dirty="0"/>
              <a:t> Integer(1));</a:t>
            </a:r>
            <a:endParaRPr lang="zh-CN" altLang="zh-CN" dirty="0"/>
          </a:p>
          <a:p>
            <a:r>
              <a:rPr lang="zh-CN" altLang="zh-CN" dirty="0"/>
              <a:t>位置参数的格式为：</a:t>
            </a:r>
            <a:r>
              <a:rPr lang="en-US" altLang="zh-CN" dirty="0"/>
              <a:t>“?+</a:t>
            </a:r>
            <a:r>
              <a:rPr lang="zh-CN" altLang="zh-CN" dirty="0"/>
              <a:t>位置编号</a:t>
            </a:r>
            <a:r>
              <a:rPr lang="en-US" altLang="zh-CN" dirty="0"/>
              <a:t>”</a:t>
            </a:r>
            <a:r>
              <a:rPr lang="zh-CN" altLang="zh-CN" dirty="0"/>
              <a:t>。 如下代码所示：</a:t>
            </a:r>
          </a:p>
          <a:p>
            <a:pPr marL="0" indent="0">
              <a:buNone/>
            </a:pPr>
            <a:r>
              <a:rPr lang="en-US" altLang="zh-CN" dirty="0"/>
              <a:t>Query </a:t>
            </a:r>
            <a:r>
              <a:rPr lang="en-US" altLang="zh-CN" dirty="0" err="1"/>
              <a:t>query</a:t>
            </a:r>
            <a:r>
              <a:rPr lang="en-US" altLang="zh-CN" dirty="0"/>
              <a:t> = </a:t>
            </a:r>
            <a:r>
              <a:rPr lang="en-US" altLang="zh-CN" dirty="0" err="1"/>
              <a:t>em.createQuery</a:t>
            </a:r>
            <a:r>
              <a:rPr lang="en-US" altLang="zh-CN" dirty="0"/>
              <a:t>("select c from Customer c where c. id=?1");</a:t>
            </a:r>
            <a:endParaRPr lang="zh-CN" altLang="zh-CN" dirty="0"/>
          </a:p>
          <a:p>
            <a:pPr marL="0" indent="0">
              <a:buNone/>
            </a:pPr>
            <a:r>
              <a:rPr lang="en-US" altLang="zh-CN" dirty="0" err="1"/>
              <a:t>query.setParameter</a:t>
            </a:r>
            <a:r>
              <a:rPr lang="en-US" altLang="zh-CN" dirty="0"/>
              <a:t>(1,new Integer(1));</a:t>
            </a:r>
            <a:endParaRPr lang="zh-CN" altLang="zh-CN" dirty="0"/>
          </a:p>
          <a:p>
            <a:r>
              <a:rPr lang="zh-CN" altLang="zh-CN" dirty="0"/>
              <a:t>注：位置编号是从</a:t>
            </a:r>
            <a:r>
              <a:rPr lang="en-US" altLang="zh-CN" dirty="0"/>
              <a:t>1</a:t>
            </a:r>
            <a:r>
              <a:rPr lang="zh-CN" altLang="zh-CN" dirty="0"/>
              <a:t>开始计数。</a:t>
            </a:r>
          </a:p>
          <a:p>
            <a:endParaRPr lang="zh-CN" altLang="en-US" dirty="0"/>
          </a:p>
        </p:txBody>
      </p:sp>
    </p:spTree>
    <p:extLst>
      <p:ext uri="{BB962C8B-B14F-4D97-AF65-F5344CB8AC3E}">
        <p14:creationId xmlns:p14="http://schemas.microsoft.com/office/powerpoint/2010/main" val="133645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en-US" altLang="zh-CN" dirty="0"/>
              <a:t>JPQL</a:t>
            </a:r>
            <a:endParaRPr lang="zh-CN" altLang="en-US" dirty="0"/>
          </a:p>
        </p:txBody>
      </p:sp>
      <p:sp>
        <p:nvSpPr>
          <p:cNvPr id="3" name="内容占位符 2"/>
          <p:cNvSpPr>
            <a:spLocks noGrp="1"/>
          </p:cNvSpPr>
          <p:nvPr>
            <p:ph sz="quarter" idx="1"/>
          </p:nvPr>
        </p:nvSpPr>
        <p:spPr>
          <a:xfrm>
            <a:off x="323528" y="1447800"/>
            <a:ext cx="8640960" cy="4572000"/>
          </a:xfrm>
        </p:spPr>
        <p:txBody>
          <a:bodyPr>
            <a:normAutofit/>
          </a:bodyPr>
          <a:lstStyle/>
          <a:p>
            <a:r>
              <a:rPr lang="zh-CN" altLang="zh-CN" dirty="0"/>
              <a:t>可以在</a:t>
            </a:r>
            <a:r>
              <a:rPr lang="en-US" altLang="zh-CN" dirty="0"/>
              <a:t>Entity</a:t>
            </a:r>
            <a:r>
              <a:rPr lang="zh-CN" altLang="zh-CN" dirty="0"/>
              <a:t>上通过</a:t>
            </a:r>
            <a:r>
              <a:rPr lang="en-US" altLang="zh-CN" dirty="0"/>
              <a:t>@</a:t>
            </a:r>
            <a:r>
              <a:rPr lang="en-US" altLang="zh-CN" dirty="0" err="1"/>
              <a:t>NamedQuery</a:t>
            </a:r>
            <a:r>
              <a:rPr lang="zh-CN" altLang="zh-CN" dirty="0"/>
              <a:t>或</a:t>
            </a:r>
            <a:r>
              <a:rPr lang="en-US" altLang="zh-CN" dirty="0"/>
              <a:t>@</a:t>
            </a:r>
            <a:r>
              <a:rPr lang="en-US" altLang="zh-CN" dirty="0" err="1"/>
              <a:t>NamedQueries</a:t>
            </a:r>
            <a:r>
              <a:rPr lang="zh-CN" altLang="zh-CN" dirty="0"/>
              <a:t>预先定义一个或多个查询语句，减少每次因书写错误而引起的</a:t>
            </a:r>
            <a:r>
              <a:rPr lang="en-US" altLang="zh-CN" dirty="0"/>
              <a:t>BUG</a:t>
            </a:r>
            <a:r>
              <a:rPr lang="zh-CN" altLang="zh-CN" dirty="0"/>
              <a:t>，称为命名查询。开发人员可以把它看做数据库系统中的存储过程。</a:t>
            </a:r>
            <a:endParaRPr lang="en-US" altLang="zh-CN" dirty="0"/>
          </a:p>
          <a:p>
            <a:pPr marL="0" indent="0">
              <a:buNone/>
            </a:pPr>
            <a:r>
              <a:rPr lang="en-US" altLang="zh-CN" dirty="0"/>
              <a:t>      ……</a:t>
            </a:r>
            <a:endParaRPr lang="zh-CN" altLang="zh-CN" dirty="0"/>
          </a:p>
          <a:p>
            <a:pPr marL="548640" lvl="2" indent="0">
              <a:buNone/>
            </a:pPr>
            <a:r>
              <a:rPr lang="en-US" altLang="zh-CN" dirty="0"/>
              <a:t>@Entity</a:t>
            </a:r>
            <a:endParaRPr lang="zh-CN" altLang="zh-CN" dirty="0"/>
          </a:p>
          <a:p>
            <a:pPr marL="548640" lvl="2" indent="0">
              <a:buNone/>
            </a:pPr>
            <a:r>
              <a:rPr lang="en-US" altLang="zh-CN" dirty="0"/>
              <a:t>@</a:t>
            </a:r>
            <a:r>
              <a:rPr lang="en-US" altLang="zh-CN" dirty="0" err="1"/>
              <a:t>NamedQuery</a:t>
            </a:r>
            <a:r>
              <a:rPr lang="en-US" altLang="zh-CN" dirty="0"/>
              <a:t>(name="</a:t>
            </a:r>
            <a:r>
              <a:rPr lang="en-US" altLang="zh-CN" dirty="0" err="1"/>
              <a:t>getCustomer</a:t>
            </a:r>
            <a:r>
              <a:rPr lang="en-US" altLang="zh-CN" dirty="0"/>
              <a:t>", query="select c FROM Customer c  WHERE c.id=?1")</a:t>
            </a:r>
            <a:endParaRPr lang="zh-CN" altLang="zh-CN" dirty="0"/>
          </a:p>
          <a:p>
            <a:pPr marL="548640" lvl="2" indent="0">
              <a:buNone/>
            </a:pPr>
            <a:r>
              <a:rPr lang="en-US" altLang="zh-CN" dirty="0"/>
              <a:t>public class Customer {</a:t>
            </a:r>
            <a:endParaRPr lang="zh-CN" altLang="zh-CN" dirty="0"/>
          </a:p>
          <a:p>
            <a:pPr marL="548640" lvl="2" indent="0">
              <a:buNone/>
            </a:pPr>
            <a:r>
              <a:rPr lang="en-US" altLang="zh-CN" dirty="0"/>
              <a:t>@Id @</a:t>
            </a:r>
            <a:r>
              <a:rPr lang="en-US" altLang="zh-CN" dirty="0" err="1"/>
              <a:t>GeneratedValue</a:t>
            </a:r>
            <a:endParaRPr lang="zh-CN" altLang="zh-CN" dirty="0"/>
          </a:p>
          <a:p>
            <a:pPr marL="548640" lvl="2" indent="0">
              <a:buNone/>
            </a:pPr>
            <a:r>
              <a:rPr lang="en-US" altLang="zh-CN" dirty="0"/>
              <a:t>……</a:t>
            </a:r>
            <a:endParaRPr lang="zh-CN" altLang="zh-CN" dirty="0"/>
          </a:p>
          <a:p>
            <a:endParaRPr lang="zh-CN" altLang="en-US" dirty="0"/>
          </a:p>
        </p:txBody>
      </p:sp>
    </p:spTree>
    <p:extLst>
      <p:ext uri="{BB962C8B-B14F-4D97-AF65-F5344CB8AC3E}">
        <p14:creationId xmlns:p14="http://schemas.microsoft.com/office/powerpoint/2010/main" val="699879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六、本地查询</a:t>
            </a:r>
          </a:p>
        </p:txBody>
      </p:sp>
      <p:sp>
        <p:nvSpPr>
          <p:cNvPr id="3" name="内容占位符 2"/>
          <p:cNvSpPr>
            <a:spLocks noGrp="1"/>
          </p:cNvSpPr>
          <p:nvPr>
            <p:ph sz="quarter" idx="1"/>
          </p:nvPr>
        </p:nvSpPr>
        <p:spPr>
          <a:xfrm>
            <a:off x="323528" y="1447800"/>
            <a:ext cx="8640960" cy="4572000"/>
          </a:xfrm>
        </p:spPr>
        <p:txBody>
          <a:bodyPr>
            <a:normAutofit/>
          </a:bodyPr>
          <a:lstStyle/>
          <a:p>
            <a:r>
              <a:rPr lang="zh-CN" altLang="en-US" dirty="0"/>
              <a:t>一些关系数据库如</a:t>
            </a:r>
            <a:r>
              <a:rPr lang="en-US" altLang="zh-CN" dirty="0"/>
              <a:t>Oracle</a:t>
            </a:r>
            <a:r>
              <a:rPr lang="zh-CN" altLang="en-US" dirty="0"/>
              <a:t>等提供了一些特有的函数，可以提高数据库操作的性能。</a:t>
            </a:r>
            <a:r>
              <a:rPr lang="en-US" altLang="zh-CN" dirty="0"/>
              <a:t>JPQL</a:t>
            </a:r>
            <a:r>
              <a:rPr lang="zh-CN" altLang="en-US" dirty="0"/>
              <a:t>提供了一种称为本地查询的方式，支持使用数据库本地支持的</a:t>
            </a:r>
            <a:r>
              <a:rPr lang="en-US" altLang="zh-CN" dirty="0"/>
              <a:t>SQL</a:t>
            </a:r>
            <a:r>
              <a:rPr lang="zh-CN" altLang="en-US" dirty="0"/>
              <a:t>语句。尽管输入的是本地的</a:t>
            </a:r>
            <a:r>
              <a:rPr lang="en-US" altLang="zh-CN" dirty="0"/>
              <a:t>SQL</a:t>
            </a:r>
            <a:r>
              <a:rPr lang="zh-CN" altLang="en-US" dirty="0"/>
              <a:t>语句，但是返回的还是</a:t>
            </a:r>
            <a:r>
              <a:rPr lang="en-US" altLang="zh-CN" dirty="0"/>
              <a:t>Entity</a:t>
            </a:r>
            <a:r>
              <a:rPr lang="zh-CN" altLang="en-US" dirty="0"/>
              <a:t>的集合。</a:t>
            </a:r>
          </a:p>
          <a:p>
            <a:r>
              <a:rPr lang="zh-CN" altLang="en-US" dirty="0"/>
              <a:t>与</a:t>
            </a:r>
            <a:r>
              <a:rPr lang="en-US" altLang="zh-CN" dirty="0"/>
              <a:t>JPQL</a:t>
            </a:r>
            <a:r>
              <a:rPr lang="zh-CN" altLang="en-US" dirty="0"/>
              <a:t>查询一样，本地查询也分为动态查询和命名查询两种类型。</a:t>
            </a:r>
            <a:endParaRPr lang="en-US" altLang="zh-CN" dirty="0"/>
          </a:p>
          <a:p>
            <a:r>
              <a:rPr lang="zh-CN" altLang="en-US" b="1" dirty="0">
                <a:solidFill>
                  <a:srgbClr val="FF0000"/>
                </a:solidFill>
              </a:rPr>
              <a:t>在使用本地查询时，一定要确保</a:t>
            </a:r>
            <a:r>
              <a:rPr lang="en-US" altLang="zh-CN" b="1" dirty="0">
                <a:solidFill>
                  <a:srgbClr val="FF0000"/>
                </a:solidFill>
              </a:rPr>
              <a:t>SQL</a:t>
            </a:r>
            <a:r>
              <a:rPr lang="zh-CN" altLang="en-US" b="1" dirty="0">
                <a:solidFill>
                  <a:srgbClr val="FF0000"/>
                </a:solidFill>
              </a:rPr>
              <a:t>语句中的数据库对象如表名、字段名等与</a:t>
            </a:r>
            <a:r>
              <a:rPr lang="en-US" altLang="zh-CN" b="1" dirty="0">
                <a:solidFill>
                  <a:srgbClr val="FF0000"/>
                </a:solidFill>
              </a:rPr>
              <a:t>Entity</a:t>
            </a:r>
            <a:r>
              <a:rPr lang="zh-CN" altLang="en-US" b="1" dirty="0">
                <a:solidFill>
                  <a:srgbClr val="FF0000"/>
                </a:solidFill>
              </a:rPr>
              <a:t>实际映射的数据库对象的名称完全一致。</a:t>
            </a:r>
            <a:endParaRPr lang="zh-CN" altLang="zh-CN" b="1" dirty="0">
              <a:solidFill>
                <a:srgbClr val="FF0000"/>
              </a:solidFill>
            </a:endParaRPr>
          </a:p>
          <a:p>
            <a:endParaRPr lang="zh-CN" altLang="en-US" dirty="0"/>
          </a:p>
        </p:txBody>
      </p:sp>
    </p:spTree>
    <p:extLst>
      <p:ext uri="{BB962C8B-B14F-4D97-AF65-F5344CB8AC3E}">
        <p14:creationId xmlns:p14="http://schemas.microsoft.com/office/powerpoint/2010/main" val="950528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a:t>
            </a:r>
            <a:r>
              <a:rPr lang="zh-CN" altLang="zh-CN" dirty="0"/>
              <a:t>生命周期回调方法</a:t>
            </a:r>
            <a:endParaRPr lang="zh-CN" altLang="en-US" dirty="0"/>
          </a:p>
        </p:txBody>
      </p:sp>
      <p:sp>
        <p:nvSpPr>
          <p:cNvPr id="3" name="内容占位符 2"/>
          <p:cNvSpPr>
            <a:spLocks noGrp="1"/>
          </p:cNvSpPr>
          <p:nvPr>
            <p:ph sz="quarter" idx="1"/>
          </p:nvPr>
        </p:nvSpPr>
        <p:spPr/>
        <p:txBody>
          <a:bodyPr/>
          <a:lstStyle/>
          <a:p>
            <a:r>
              <a:rPr lang="zh-CN" altLang="zh-CN" dirty="0"/>
              <a:t>为了更好地维护</a:t>
            </a:r>
            <a:r>
              <a:rPr lang="en-US" altLang="zh-CN" dirty="0"/>
              <a:t>Entity</a:t>
            </a:r>
            <a:r>
              <a:rPr lang="zh-CN" altLang="zh-CN" dirty="0"/>
              <a:t>的状态，</a:t>
            </a:r>
            <a:r>
              <a:rPr lang="en-US" altLang="zh-CN" dirty="0"/>
              <a:t>JPA</a:t>
            </a:r>
            <a:r>
              <a:rPr lang="zh-CN" altLang="zh-CN" dirty="0"/>
              <a:t>提供了一系列的注解来声明</a:t>
            </a:r>
            <a:r>
              <a:rPr lang="en-US" altLang="zh-CN" dirty="0"/>
              <a:t>Entity</a:t>
            </a:r>
            <a:r>
              <a:rPr lang="zh-CN" altLang="zh-CN" dirty="0"/>
              <a:t>生命周期事件的回调方法，这样，应用就能够对</a:t>
            </a:r>
            <a:r>
              <a:rPr lang="en-US" altLang="zh-CN" dirty="0"/>
              <a:t>Entity</a:t>
            </a:r>
            <a:r>
              <a:rPr lang="zh-CN" altLang="zh-CN" dirty="0"/>
              <a:t>的生命周期活动进行精确的控制。</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37976117"/>
              </p:ext>
            </p:extLst>
          </p:nvPr>
        </p:nvGraphicFramePr>
        <p:xfrm>
          <a:off x="1187624" y="3284984"/>
          <a:ext cx="7704856" cy="3168350"/>
        </p:xfrm>
        <a:graphic>
          <a:graphicData uri="http://schemas.openxmlformats.org/drawingml/2006/table">
            <a:tbl>
              <a:tblPr firstRow="1" firstCol="1" bandRow="1">
                <a:tableStyleId>{5C22544A-7EE6-4342-B048-85BDC9FD1C3A}</a:tableStyleId>
              </a:tblPr>
              <a:tblGrid>
                <a:gridCol w="1620662">
                  <a:extLst>
                    <a:ext uri="{9D8B030D-6E8A-4147-A177-3AD203B41FA5}">
                      <a16:colId xmlns:a16="http://schemas.microsoft.com/office/drawing/2014/main" val="20000"/>
                    </a:ext>
                  </a:extLst>
                </a:gridCol>
                <a:gridCol w="6084194">
                  <a:extLst>
                    <a:ext uri="{9D8B030D-6E8A-4147-A177-3AD203B41FA5}">
                      <a16:colId xmlns:a16="http://schemas.microsoft.com/office/drawing/2014/main" val="20001"/>
                    </a:ext>
                  </a:extLst>
                </a:gridCol>
              </a:tblGrid>
              <a:tr h="206515">
                <a:tc>
                  <a:txBody>
                    <a:bodyPr/>
                    <a:lstStyle/>
                    <a:p>
                      <a:pPr indent="266700" algn="ctr">
                        <a:lnSpc>
                          <a:spcPts val="1400"/>
                        </a:lnSpc>
                        <a:spcAft>
                          <a:spcPts val="0"/>
                        </a:spcAft>
                      </a:pPr>
                      <a:r>
                        <a:rPr lang="zh-CN" sz="1600" kern="0">
                          <a:effectLst/>
                        </a:rPr>
                        <a:t>注</a:t>
                      </a:r>
                      <a:r>
                        <a:rPr lang="en-US" sz="1600" kern="0">
                          <a:effectLst/>
                        </a:rPr>
                        <a:t>    </a:t>
                      </a:r>
                      <a:r>
                        <a:rPr lang="zh-CN" sz="1600" kern="0">
                          <a:effectLst/>
                        </a:rPr>
                        <a:t>解</a:t>
                      </a:r>
                      <a:endParaRPr lang="zh-CN" sz="1600" kern="10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0">
                          <a:effectLst/>
                        </a:rPr>
                        <a:t>说</a:t>
                      </a:r>
                      <a:r>
                        <a:rPr lang="en-US" sz="1600" kern="0">
                          <a:effectLst/>
                        </a:rPr>
                        <a:t>    </a:t>
                      </a:r>
                      <a:r>
                        <a:rPr lang="zh-CN" sz="1600" kern="0">
                          <a:effectLst/>
                        </a:rPr>
                        <a:t>明</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96128">
                <a:tc>
                  <a:txBody>
                    <a:bodyPr/>
                    <a:lstStyle/>
                    <a:p>
                      <a:pPr indent="266700" algn="just">
                        <a:lnSpc>
                          <a:spcPts val="1400"/>
                        </a:lnSpc>
                        <a:spcAft>
                          <a:spcPts val="0"/>
                        </a:spcAft>
                      </a:pPr>
                      <a:r>
                        <a:rPr lang="en-US" sz="1600" kern="0">
                          <a:effectLst/>
                        </a:rPr>
                        <a:t>@PrePersist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在调用</a:t>
                      </a:r>
                      <a:r>
                        <a:rPr lang="en-US" sz="1600" kern="0">
                          <a:effectLst/>
                        </a:rPr>
                        <a:t>persist() </a:t>
                      </a:r>
                      <a:r>
                        <a:rPr lang="zh-CN" sz="1600" kern="0">
                          <a:effectLst/>
                        </a:rPr>
                        <a:t>前执行</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585067">
                <a:tc>
                  <a:txBody>
                    <a:bodyPr/>
                    <a:lstStyle/>
                    <a:p>
                      <a:pPr indent="266700" algn="just">
                        <a:lnSpc>
                          <a:spcPts val="1400"/>
                        </a:lnSpc>
                        <a:spcAft>
                          <a:spcPts val="0"/>
                        </a:spcAft>
                      </a:pPr>
                      <a:r>
                        <a:rPr lang="en-US" sz="1600" kern="0">
                          <a:effectLst/>
                        </a:rPr>
                        <a:t>@PostPersist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在调用</a:t>
                      </a:r>
                      <a:r>
                        <a:rPr lang="en-US" sz="1600" kern="0">
                          <a:effectLst/>
                        </a:rPr>
                        <a:t>persist() </a:t>
                      </a:r>
                      <a:r>
                        <a:rPr lang="zh-CN" sz="1600" kern="0">
                          <a:effectLst/>
                        </a:rPr>
                        <a:t>后执行。如果</a:t>
                      </a:r>
                      <a:r>
                        <a:rPr lang="en-US" sz="1600" kern="0">
                          <a:effectLst/>
                        </a:rPr>
                        <a:t>Entity</a:t>
                      </a:r>
                      <a:r>
                        <a:rPr lang="zh-CN" sz="1600" kern="0">
                          <a:effectLst/>
                        </a:rPr>
                        <a:t>采用</a:t>
                      </a:r>
                      <a:r>
                        <a:rPr lang="en-US" sz="1600" kern="0">
                          <a:effectLst/>
                        </a:rPr>
                        <a:t>@GeneratedValue</a:t>
                      </a:r>
                      <a:r>
                        <a:rPr lang="zh-CN" sz="1600" kern="0">
                          <a:effectLst/>
                        </a:rPr>
                        <a:t>自动获取</a:t>
                      </a:r>
                      <a:r>
                        <a:rPr lang="en-US" sz="1600" kern="0">
                          <a:effectLst/>
                        </a:rPr>
                        <a:t>id</a:t>
                      </a:r>
                      <a:r>
                        <a:rPr lang="zh-CN" sz="1600" kern="0">
                          <a:effectLst/>
                        </a:rPr>
                        <a:t>，则在回调方法中能够使用此</a:t>
                      </a:r>
                      <a:r>
                        <a:rPr lang="en-US" sz="1600" kern="0">
                          <a:effectLst/>
                        </a:rPr>
                        <a:t>id</a:t>
                      </a:r>
                      <a:r>
                        <a:rPr lang="zh-CN" sz="1600" kern="0">
                          <a:effectLst/>
                        </a:rPr>
                        <a:t>值</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96128">
                <a:tc>
                  <a:txBody>
                    <a:bodyPr/>
                    <a:lstStyle/>
                    <a:p>
                      <a:pPr indent="266700" algn="just">
                        <a:lnSpc>
                          <a:spcPts val="1400"/>
                        </a:lnSpc>
                        <a:spcAft>
                          <a:spcPts val="0"/>
                        </a:spcAft>
                      </a:pPr>
                      <a:r>
                        <a:rPr lang="en-US" sz="1600" kern="0">
                          <a:effectLst/>
                        </a:rPr>
                        <a:t>@PreUpdate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在</a:t>
                      </a:r>
                      <a:r>
                        <a:rPr lang="en-US" sz="1600" kern="0">
                          <a:effectLst/>
                        </a:rPr>
                        <a:t>Entity</a:t>
                      </a:r>
                      <a:r>
                        <a:rPr lang="zh-CN" sz="1600" kern="0">
                          <a:effectLst/>
                        </a:rPr>
                        <a:t>状态更新到数据库前执行</a:t>
                      </a:r>
                      <a:r>
                        <a:rPr lang="en-US" sz="1600" kern="0">
                          <a:effectLst/>
                        </a:rPr>
                        <a:t>(</a:t>
                      </a:r>
                      <a:r>
                        <a:rPr lang="zh-CN" sz="1600" kern="0">
                          <a:effectLst/>
                        </a:rPr>
                        <a:t>调用</a:t>
                      </a:r>
                      <a:r>
                        <a:rPr lang="en-US" sz="1600" kern="0">
                          <a:effectLst/>
                        </a:rPr>
                        <a:t> entity </a:t>
                      </a:r>
                      <a:r>
                        <a:rPr lang="zh-CN" sz="1600" kern="0">
                          <a:effectLst/>
                        </a:rPr>
                        <a:t>的</a:t>
                      </a:r>
                      <a:r>
                        <a:rPr lang="en-US" sz="1600" kern="0">
                          <a:effectLst/>
                        </a:rPr>
                        <a:t>setters </a:t>
                      </a:r>
                      <a:r>
                        <a:rPr lang="zh-CN" sz="1600" kern="0">
                          <a:effectLst/>
                        </a:rPr>
                        <a:t>方法或</a:t>
                      </a:r>
                      <a:r>
                        <a:rPr lang="en-US" sz="1600" kern="0">
                          <a:effectLst/>
                        </a:rPr>
                        <a:t>EntityManager.merge()</a:t>
                      </a:r>
                      <a:r>
                        <a:rPr lang="zh-CN" sz="1600" kern="0">
                          <a:effectLst/>
                        </a:rPr>
                        <a:t>方法</a:t>
                      </a:r>
                      <a:r>
                        <a:rPr lang="en-US" sz="1600" kern="0">
                          <a:effectLst/>
                        </a:rPr>
                        <a:t>)</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396128">
                <a:tc>
                  <a:txBody>
                    <a:bodyPr/>
                    <a:lstStyle/>
                    <a:p>
                      <a:pPr indent="266700" algn="just">
                        <a:lnSpc>
                          <a:spcPts val="1400"/>
                        </a:lnSpc>
                        <a:spcAft>
                          <a:spcPts val="0"/>
                        </a:spcAft>
                      </a:pPr>
                      <a:r>
                        <a:rPr lang="en-US" sz="1600" kern="0">
                          <a:effectLst/>
                        </a:rPr>
                        <a:t>@PostUpdate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在</a:t>
                      </a:r>
                      <a:r>
                        <a:rPr lang="en-US" sz="1600" kern="0">
                          <a:effectLst/>
                        </a:rPr>
                        <a:t>Entity</a:t>
                      </a:r>
                      <a:r>
                        <a:rPr lang="zh-CN" sz="1600" kern="0">
                          <a:effectLst/>
                        </a:rPr>
                        <a:t>状态更新到数据库后执行</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96128">
                <a:tc>
                  <a:txBody>
                    <a:bodyPr/>
                    <a:lstStyle/>
                    <a:p>
                      <a:pPr indent="266700" algn="just">
                        <a:lnSpc>
                          <a:spcPts val="1400"/>
                        </a:lnSpc>
                        <a:spcAft>
                          <a:spcPts val="0"/>
                        </a:spcAft>
                      </a:pPr>
                      <a:r>
                        <a:rPr lang="en-US" sz="1600" kern="0">
                          <a:effectLst/>
                        </a:rPr>
                        <a:t>@PreRemove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在</a:t>
                      </a:r>
                      <a:r>
                        <a:rPr lang="en-US" sz="1600" kern="0">
                          <a:effectLst/>
                        </a:rPr>
                        <a:t>EntityManager.remove() </a:t>
                      </a:r>
                      <a:r>
                        <a:rPr lang="zh-CN" sz="1600" kern="0">
                          <a:effectLst/>
                        </a:rPr>
                        <a:t>前执行</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396128">
                <a:tc>
                  <a:txBody>
                    <a:bodyPr/>
                    <a:lstStyle/>
                    <a:p>
                      <a:pPr indent="266700" algn="just">
                        <a:lnSpc>
                          <a:spcPts val="1400"/>
                        </a:lnSpc>
                        <a:spcAft>
                          <a:spcPts val="0"/>
                        </a:spcAft>
                      </a:pPr>
                      <a:r>
                        <a:rPr lang="en-US" sz="1600" kern="0">
                          <a:effectLst/>
                        </a:rPr>
                        <a:t>@PostRemove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在</a:t>
                      </a:r>
                      <a:r>
                        <a:rPr lang="en-US" sz="1600" kern="0">
                          <a:effectLst/>
                        </a:rPr>
                        <a:t>Entity</a:t>
                      </a:r>
                      <a:r>
                        <a:rPr lang="zh-CN" sz="1600" kern="0">
                          <a:effectLst/>
                        </a:rPr>
                        <a:t>从数据库移除后执行</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396128">
                <a:tc>
                  <a:txBody>
                    <a:bodyPr/>
                    <a:lstStyle/>
                    <a:p>
                      <a:pPr indent="266700" algn="just">
                        <a:lnSpc>
                          <a:spcPts val="1400"/>
                        </a:lnSpc>
                        <a:spcAft>
                          <a:spcPts val="0"/>
                        </a:spcAft>
                      </a:pPr>
                      <a:r>
                        <a:rPr lang="en-US" sz="1600" kern="0">
                          <a:effectLst/>
                        </a:rPr>
                        <a:t>@PostLoad</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在</a:t>
                      </a:r>
                      <a:r>
                        <a:rPr lang="en-US" sz="1600" kern="0" dirty="0">
                          <a:effectLst/>
                        </a:rPr>
                        <a:t>Entity</a:t>
                      </a:r>
                      <a:r>
                        <a:rPr lang="zh-CN" sz="1600" kern="0" dirty="0">
                          <a:effectLst/>
                        </a:rPr>
                        <a:t>从数据库加载后执行</a:t>
                      </a:r>
                      <a:r>
                        <a:rPr lang="en-US" sz="1600" kern="0" dirty="0">
                          <a:effectLst/>
                        </a:rPr>
                        <a:t>(</a:t>
                      </a:r>
                      <a:r>
                        <a:rPr lang="zh-CN" sz="1600" kern="0" dirty="0">
                          <a:effectLst/>
                        </a:rPr>
                        <a:t>执行</a:t>
                      </a:r>
                      <a:r>
                        <a:rPr lang="en-US" sz="1600" kern="0" dirty="0">
                          <a:effectLst/>
                        </a:rPr>
                        <a:t>JPQL</a:t>
                      </a:r>
                      <a:r>
                        <a:rPr lang="zh-CN" sz="1600" kern="0" dirty="0">
                          <a:effectLst/>
                        </a:rPr>
                        <a:t>查询、</a:t>
                      </a:r>
                      <a:r>
                        <a:rPr lang="en-US" sz="1600" kern="0" dirty="0" err="1">
                          <a:effectLst/>
                        </a:rPr>
                        <a:t>EntityManager.find</a:t>
                      </a:r>
                      <a:r>
                        <a:rPr lang="en-US" sz="1600" kern="0" dirty="0">
                          <a:effectLst/>
                        </a:rPr>
                        <a:t>() </a:t>
                      </a:r>
                      <a:r>
                        <a:rPr lang="zh-CN" sz="1600" kern="0" dirty="0">
                          <a:effectLst/>
                        </a:rPr>
                        <a:t>或</a:t>
                      </a:r>
                      <a:r>
                        <a:rPr lang="en-US" sz="1600" kern="0" dirty="0" err="1">
                          <a:effectLst/>
                        </a:rPr>
                        <a:t>EntityManager.refresh</a:t>
                      </a:r>
                      <a:r>
                        <a:rPr lang="en-US" sz="1600" kern="0" dirty="0">
                          <a:effectLst/>
                        </a:rPr>
                        <a:t>)</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32483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 、基于</a:t>
            </a:r>
            <a:r>
              <a:rPr lang="en-US" altLang="zh-CN" dirty="0"/>
              <a:t>Criteria API</a:t>
            </a:r>
            <a:r>
              <a:rPr lang="zh-CN" altLang="en-US" dirty="0"/>
              <a:t>的安全查询</a:t>
            </a:r>
          </a:p>
        </p:txBody>
      </p:sp>
      <p:sp>
        <p:nvSpPr>
          <p:cNvPr id="3" name="内容占位符 2"/>
          <p:cNvSpPr>
            <a:spLocks noGrp="1"/>
          </p:cNvSpPr>
          <p:nvPr>
            <p:ph sz="quarter" idx="1"/>
          </p:nvPr>
        </p:nvSpPr>
        <p:spPr/>
        <p:txBody>
          <a:bodyPr/>
          <a:lstStyle/>
          <a:p>
            <a:r>
              <a:rPr lang="zh-CN" altLang="en-US" dirty="0"/>
              <a:t>不管是</a:t>
            </a:r>
            <a:r>
              <a:rPr lang="en-US" altLang="zh-CN" dirty="0"/>
              <a:t>JPQL</a:t>
            </a:r>
            <a:r>
              <a:rPr lang="zh-CN" altLang="en-US" dirty="0"/>
              <a:t>还是</a:t>
            </a:r>
            <a:r>
              <a:rPr lang="en-US" altLang="zh-CN" dirty="0"/>
              <a:t>SQL</a:t>
            </a:r>
            <a:r>
              <a:rPr lang="zh-CN" altLang="en-US" dirty="0"/>
              <a:t>，它们都是基于字符串的查询方式。这种方式的优点在于简洁，但存在一个很大的缺点，即如果查询字符串中存在语法错误，在应用编译时无法发现错误，只有到运行时才抛出异常。</a:t>
            </a:r>
            <a:endParaRPr lang="en-US" altLang="zh-CN" dirty="0"/>
          </a:p>
          <a:p>
            <a:r>
              <a:rPr lang="en-US" altLang="zh-CN" dirty="0"/>
              <a:t>JPA 2.0 </a:t>
            </a:r>
            <a:r>
              <a:rPr lang="zh-CN" altLang="zh-CN" dirty="0"/>
              <a:t>提出了</a:t>
            </a:r>
            <a:r>
              <a:rPr lang="en-US" altLang="zh-CN" dirty="0"/>
              <a:t>Criteria API</a:t>
            </a:r>
            <a:r>
              <a:rPr lang="zh-CN" altLang="zh-CN" dirty="0"/>
              <a:t>。基于</a:t>
            </a:r>
            <a:r>
              <a:rPr lang="en-US" altLang="zh-CN" dirty="0"/>
              <a:t>Criteria API</a:t>
            </a:r>
            <a:r>
              <a:rPr lang="zh-CN" altLang="zh-CN" dirty="0"/>
              <a:t>，</a:t>
            </a:r>
            <a:r>
              <a:rPr lang="en-US" altLang="zh-CN" dirty="0"/>
              <a:t>Entity</a:t>
            </a:r>
            <a:r>
              <a:rPr lang="zh-CN" altLang="zh-CN" dirty="0"/>
              <a:t>查询对象不再是</a:t>
            </a:r>
            <a:r>
              <a:rPr lang="en-US" altLang="zh-CN" dirty="0"/>
              <a:t>Query</a:t>
            </a:r>
            <a:r>
              <a:rPr lang="zh-CN" altLang="zh-CN" dirty="0"/>
              <a:t>类，而是变为</a:t>
            </a:r>
            <a:r>
              <a:rPr lang="en-US" altLang="zh-CN" dirty="0" err="1"/>
              <a:t>CriteriaQuery</a:t>
            </a:r>
            <a:r>
              <a:rPr lang="en-US" altLang="zh-CN" dirty="0"/>
              <a:t> </a:t>
            </a:r>
            <a:r>
              <a:rPr lang="zh-CN" altLang="zh-CN" dirty="0"/>
              <a:t>，</a:t>
            </a:r>
            <a:r>
              <a:rPr lang="en-US" altLang="zh-CN" dirty="0"/>
              <a:t>JPQL</a:t>
            </a:r>
            <a:r>
              <a:rPr lang="zh-CN" altLang="zh-CN" dirty="0"/>
              <a:t>中的每个关键字都变成了</a:t>
            </a:r>
            <a:r>
              <a:rPr lang="en-US" altLang="zh-CN" dirty="0" err="1"/>
              <a:t>CriteriaQuery</a:t>
            </a:r>
            <a:r>
              <a:rPr lang="zh-CN" altLang="zh-CN" dirty="0"/>
              <a:t>的方法，开发人员将全部采用方法调用的方式来一步步构建出</a:t>
            </a:r>
            <a:r>
              <a:rPr lang="en-US" altLang="zh-CN" dirty="0" err="1"/>
              <a:t>CriteriaQuery</a:t>
            </a:r>
            <a:r>
              <a:rPr lang="zh-CN" altLang="zh-CN" dirty="0"/>
              <a:t>对象。</a:t>
            </a:r>
            <a:endParaRPr lang="zh-CN" altLang="en-US" dirty="0"/>
          </a:p>
        </p:txBody>
      </p:sp>
    </p:spTree>
    <p:extLst>
      <p:ext uri="{BB962C8B-B14F-4D97-AF65-F5344CB8AC3E}">
        <p14:creationId xmlns:p14="http://schemas.microsoft.com/office/powerpoint/2010/main" val="2585507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九 、缓存</a:t>
            </a:r>
          </a:p>
        </p:txBody>
      </p:sp>
      <p:sp>
        <p:nvSpPr>
          <p:cNvPr id="3" name="内容占位符 2"/>
          <p:cNvSpPr>
            <a:spLocks noGrp="1"/>
          </p:cNvSpPr>
          <p:nvPr>
            <p:ph sz="quarter" idx="1"/>
          </p:nvPr>
        </p:nvSpPr>
        <p:spPr/>
        <p:txBody>
          <a:bodyPr>
            <a:normAutofit lnSpcReduction="10000"/>
          </a:bodyPr>
          <a:lstStyle/>
          <a:p>
            <a:r>
              <a:rPr lang="en-US" altLang="zh-CN" dirty="0"/>
              <a:t>JPA</a:t>
            </a:r>
            <a:r>
              <a:rPr lang="zh-CN" altLang="en-US" dirty="0"/>
              <a:t>目前支持两种缓存，一级缓存和二级缓存。持久化上下文其实就是</a:t>
            </a:r>
            <a:r>
              <a:rPr lang="en-US" altLang="zh-CN" dirty="0"/>
              <a:t>JPA</a:t>
            </a:r>
            <a:r>
              <a:rPr lang="zh-CN" altLang="en-US" dirty="0"/>
              <a:t>的一级缓存，通过在持久化上下文中存储持久化状态实体的快照，既可以进行脏检测，还可以当做持久化实体的缓存。一级缓存属于请求范围级别的缓存。</a:t>
            </a:r>
            <a:r>
              <a:rPr lang="en-US" altLang="zh-CN" dirty="0"/>
              <a:t>JPA 2.0</a:t>
            </a:r>
            <a:r>
              <a:rPr lang="zh-CN" altLang="en-US" dirty="0"/>
              <a:t>开始增加了对二级缓存的支持。二级高速缓存通常是用来提高性能的，它可以避免访问已经从数据库加载的数据对象，提高访问未被修改的数据对象的速度。</a:t>
            </a:r>
            <a:endParaRPr lang="en-US" altLang="zh-CN" dirty="0"/>
          </a:p>
          <a:p>
            <a:r>
              <a:rPr lang="en-US" altLang="zh-CN" dirty="0"/>
              <a:t>JPA</a:t>
            </a:r>
            <a:r>
              <a:rPr lang="zh-CN" altLang="en-US" dirty="0"/>
              <a:t>二级缓存是跨持久化上下文共享实体状态的，是真正意义上的全局应用缓存。如果二级缓存激活，</a:t>
            </a:r>
            <a:r>
              <a:rPr lang="en-US" altLang="zh-CN" dirty="0"/>
              <a:t>JPA</a:t>
            </a:r>
            <a:r>
              <a:rPr lang="zh-CN" altLang="en-US" dirty="0"/>
              <a:t>会先从一级缓存寻找实体，如果未找到则再从二级缓存中寻找，</a:t>
            </a:r>
          </a:p>
        </p:txBody>
      </p:sp>
    </p:spTree>
    <p:extLst>
      <p:ext uri="{BB962C8B-B14F-4D97-AF65-F5344CB8AC3E}">
        <p14:creationId xmlns:p14="http://schemas.microsoft.com/office/powerpoint/2010/main" val="3378708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九 、缓存</a:t>
            </a:r>
          </a:p>
        </p:txBody>
      </p:sp>
      <p:sp>
        <p:nvSpPr>
          <p:cNvPr id="3" name="内容占位符 2"/>
          <p:cNvSpPr>
            <a:spLocks noGrp="1"/>
          </p:cNvSpPr>
          <p:nvPr>
            <p:ph sz="quarter" idx="1"/>
          </p:nvPr>
        </p:nvSpPr>
        <p:spPr/>
        <p:txBody>
          <a:bodyPr>
            <a:normAutofit/>
          </a:bodyPr>
          <a:lstStyle/>
          <a:p>
            <a:endParaRPr lang="zh-CN" altLang="en-US" dirty="0"/>
          </a:p>
        </p:txBody>
      </p:sp>
      <p:pic>
        <p:nvPicPr>
          <p:cNvPr id="1026" name="图片 6" descr="图 1">
            <a:extLst>
              <a:ext uri="{FF2B5EF4-FFF2-40B4-BE49-F238E27FC236}">
                <a16:creationId xmlns:a16="http://schemas.microsoft.com/office/drawing/2014/main" id="{528BF0A5-1895-4075-8806-2344D52C6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571" t="2010" r="7428" b="2513"/>
          <a:stretch>
            <a:fillRect/>
          </a:stretch>
        </p:blipFill>
        <p:spPr bwMode="auto">
          <a:xfrm>
            <a:off x="946944" y="2000250"/>
            <a:ext cx="28003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3" descr="image02">
            <a:extLst>
              <a:ext uri="{FF2B5EF4-FFF2-40B4-BE49-F238E27FC236}">
                <a16:creationId xmlns:a16="http://schemas.microsoft.com/office/drawing/2014/main" id="{B1D32EAB-6EB1-46D0-85EA-0F231E920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8" t="1695" r="3072" b="1695"/>
          <a:stretch>
            <a:fillRect/>
          </a:stretch>
        </p:blipFill>
        <p:spPr bwMode="auto">
          <a:xfrm>
            <a:off x="5076056" y="1700808"/>
            <a:ext cx="26479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3872F720-4E22-4CAD-A2A6-34E0CFA3E2CA}"/>
              </a:ext>
            </a:extLst>
          </p:cNvPr>
          <p:cNvSpPr/>
          <p:nvPr/>
        </p:nvSpPr>
        <p:spPr>
          <a:xfrm>
            <a:off x="882458" y="3854012"/>
            <a:ext cx="3185487" cy="369332"/>
          </a:xfrm>
          <a:prstGeom prst="rect">
            <a:avLst/>
          </a:prstGeom>
        </p:spPr>
        <p:txBody>
          <a:bodyPr wrap="none">
            <a:spAutoFit/>
          </a:bodyPr>
          <a:lstStyle/>
          <a:p>
            <a:r>
              <a:rPr lang="zh-CN" altLang="zh-CN" b="1" kern="100" dirty="0">
                <a:solidFill>
                  <a:srgbClr val="FF0000"/>
                </a:solidFill>
                <a:latin typeface="Times New Roman" panose="02020603050405020304" pitchFamily="18" charset="0"/>
                <a:cs typeface="Times New Roman" panose="02020603050405020304" pitchFamily="18" charset="0"/>
              </a:rPr>
              <a:t>未实现缓存下的数据访问模式</a:t>
            </a:r>
            <a:endParaRPr lang="zh-CN" altLang="en-US" b="1" dirty="0">
              <a:solidFill>
                <a:srgbClr val="FF0000"/>
              </a:solidFill>
            </a:endParaRPr>
          </a:p>
        </p:txBody>
      </p:sp>
      <p:sp>
        <p:nvSpPr>
          <p:cNvPr id="5" name="矩形 4">
            <a:extLst>
              <a:ext uri="{FF2B5EF4-FFF2-40B4-BE49-F238E27FC236}">
                <a16:creationId xmlns:a16="http://schemas.microsoft.com/office/drawing/2014/main" id="{0DC2F9D4-088F-4827-8CF4-2846017F853B}"/>
              </a:ext>
            </a:extLst>
          </p:cNvPr>
          <p:cNvSpPr/>
          <p:nvPr/>
        </p:nvSpPr>
        <p:spPr>
          <a:xfrm>
            <a:off x="5076056" y="3940850"/>
            <a:ext cx="2954655" cy="369332"/>
          </a:xfrm>
          <a:prstGeom prst="rect">
            <a:avLst/>
          </a:prstGeom>
        </p:spPr>
        <p:txBody>
          <a:bodyPr wrap="none">
            <a:spAutoFit/>
          </a:bodyPr>
          <a:lstStyle/>
          <a:p>
            <a:r>
              <a:rPr lang="zh-CN" altLang="zh-CN" b="1" kern="100" dirty="0">
                <a:solidFill>
                  <a:srgbClr val="FF0000"/>
                </a:solidFill>
                <a:latin typeface="Times New Roman" panose="02020603050405020304" pitchFamily="18" charset="0"/>
                <a:cs typeface="Times New Roman" panose="02020603050405020304" pitchFamily="18" charset="0"/>
              </a:rPr>
              <a:t>二级缓存下的数据访问模式</a:t>
            </a:r>
            <a:endParaRPr lang="zh-CN" altLang="en-US" b="1" dirty="0">
              <a:solidFill>
                <a:srgbClr val="FF0000"/>
              </a:solidFill>
            </a:endParaRPr>
          </a:p>
        </p:txBody>
      </p:sp>
    </p:spTree>
    <p:extLst>
      <p:ext uri="{BB962C8B-B14F-4D97-AF65-F5344CB8AC3E}">
        <p14:creationId xmlns:p14="http://schemas.microsoft.com/office/powerpoint/2010/main" val="1946657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九 、缓存</a:t>
            </a:r>
          </a:p>
        </p:txBody>
      </p:sp>
      <p:sp>
        <p:nvSpPr>
          <p:cNvPr id="3" name="内容占位符 2"/>
          <p:cNvSpPr>
            <a:spLocks noGrp="1"/>
          </p:cNvSpPr>
          <p:nvPr>
            <p:ph sz="quarter" idx="1"/>
          </p:nvPr>
        </p:nvSpPr>
        <p:spPr/>
        <p:txBody>
          <a:bodyPr>
            <a:normAutofit lnSpcReduction="10000"/>
          </a:bodyPr>
          <a:lstStyle/>
          <a:p>
            <a:r>
              <a:rPr lang="en-US" altLang="zh-CN" dirty="0"/>
              <a:t>JPA</a:t>
            </a:r>
            <a:r>
              <a:rPr lang="zh-CN" altLang="zh-CN" dirty="0"/>
              <a:t>的二级缓存优点在于避免了对已加载对象的数据库访问，对于频繁访问的未修改的对象读取更快，但是内存消耗较大，会出现</a:t>
            </a:r>
            <a:r>
              <a:rPr lang="en-US" altLang="zh-CN" dirty="0"/>
              <a:t>“</a:t>
            </a:r>
            <a:r>
              <a:rPr lang="zh-CN" altLang="zh-CN" dirty="0"/>
              <a:t>陈旧</a:t>
            </a:r>
            <a:r>
              <a:rPr lang="en-US" altLang="zh-CN" dirty="0"/>
              <a:t>”</a:t>
            </a:r>
            <a:r>
              <a:rPr lang="zh-CN" altLang="zh-CN" dirty="0"/>
              <a:t>数据，会出现并发写的情况。</a:t>
            </a:r>
          </a:p>
          <a:p>
            <a:r>
              <a:rPr lang="zh-CN" altLang="zh-CN" dirty="0"/>
              <a:t>由于二级缓存其实是一个临时存储</a:t>
            </a:r>
            <a:r>
              <a:rPr lang="en-US" altLang="zh-CN" dirty="0"/>
              <a:t>Entity</a:t>
            </a:r>
            <a:r>
              <a:rPr lang="zh-CN" altLang="zh-CN" dirty="0"/>
              <a:t>的</a:t>
            </a:r>
            <a:r>
              <a:rPr lang="en-US" altLang="zh-CN" dirty="0"/>
              <a:t>Map</a:t>
            </a:r>
            <a:r>
              <a:rPr lang="zh-CN" altLang="zh-CN" dirty="0"/>
              <a:t>对象，因此关于二级缓存提供了如下常用的操作方法：</a:t>
            </a:r>
          </a:p>
          <a:p>
            <a:pPr lvl="1"/>
            <a:r>
              <a:rPr lang="en-US" altLang="zh-CN" dirty="0"/>
              <a:t>public Boolean contains(Class </a:t>
            </a:r>
            <a:r>
              <a:rPr lang="en-US" altLang="zh-CN" dirty="0" err="1"/>
              <a:t>class</a:t>
            </a:r>
            <a:r>
              <a:rPr lang="en-US" altLang="zh-CN" dirty="0"/>
              <a:t>, Object pk)</a:t>
            </a:r>
            <a:r>
              <a:rPr lang="zh-CN" altLang="zh-CN" dirty="0"/>
              <a:t>：检查对象是否在</a:t>
            </a:r>
            <a:r>
              <a:rPr lang="en-US" altLang="zh-CN" dirty="0"/>
              <a:t>Map</a:t>
            </a:r>
            <a:r>
              <a:rPr lang="zh-CN" altLang="zh-CN" dirty="0"/>
              <a:t>中。</a:t>
            </a:r>
          </a:p>
          <a:p>
            <a:pPr lvl="1"/>
            <a:r>
              <a:rPr lang="en-US" altLang="zh-CN" dirty="0"/>
              <a:t>public void evict(Class </a:t>
            </a:r>
            <a:r>
              <a:rPr lang="en-US" altLang="zh-CN" dirty="0" err="1"/>
              <a:t>class</a:t>
            </a:r>
            <a:r>
              <a:rPr lang="en-US" altLang="zh-CN" dirty="0"/>
              <a:t>, Object pk)</a:t>
            </a:r>
            <a:r>
              <a:rPr lang="zh-CN" altLang="zh-CN" dirty="0"/>
              <a:t>：失效</a:t>
            </a:r>
            <a:r>
              <a:rPr lang="en-US" altLang="zh-CN" dirty="0"/>
              <a:t>Map</a:t>
            </a:r>
            <a:r>
              <a:rPr lang="zh-CN" altLang="zh-CN" dirty="0"/>
              <a:t>中的对象。</a:t>
            </a:r>
          </a:p>
          <a:p>
            <a:pPr lvl="1"/>
            <a:r>
              <a:rPr lang="en-US" altLang="zh-CN" dirty="0"/>
              <a:t>public void evict(Class class)</a:t>
            </a:r>
            <a:r>
              <a:rPr lang="zh-CN" altLang="zh-CN" dirty="0"/>
              <a:t>：失效</a:t>
            </a:r>
            <a:r>
              <a:rPr lang="en-US" altLang="zh-CN" dirty="0"/>
              <a:t>Map</a:t>
            </a:r>
            <a:r>
              <a:rPr lang="zh-CN" altLang="zh-CN" dirty="0"/>
              <a:t>中的类。</a:t>
            </a:r>
          </a:p>
          <a:p>
            <a:pPr lvl="1"/>
            <a:r>
              <a:rPr lang="en-US" altLang="zh-CN" dirty="0"/>
              <a:t>public void </a:t>
            </a:r>
            <a:r>
              <a:rPr lang="en-US" altLang="zh-CN" dirty="0" err="1"/>
              <a:t>evictAll</a:t>
            </a:r>
            <a:r>
              <a:rPr lang="en-US" altLang="zh-CN" dirty="0"/>
              <a:t>()</a:t>
            </a:r>
            <a:r>
              <a:rPr lang="zh-CN" altLang="zh-CN" dirty="0"/>
              <a:t>：失效所有在</a:t>
            </a:r>
            <a:r>
              <a:rPr lang="en-US" altLang="zh-CN" dirty="0"/>
              <a:t>Map</a:t>
            </a:r>
            <a:r>
              <a:rPr lang="zh-CN" altLang="zh-CN" dirty="0"/>
              <a:t>中的类。</a:t>
            </a:r>
          </a:p>
        </p:txBody>
      </p:sp>
    </p:spTree>
    <p:extLst>
      <p:ext uri="{BB962C8B-B14F-4D97-AF65-F5344CB8AC3E}">
        <p14:creationId xmlns:p14="http://schemas.microsoft.com/office/powerpoint/2010/main" val="2802737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九 、缓存</a:t>
            </a:r>
          </a:p>
        </p:txBody>
      </p:sp>
      <p:sp>
        <p:nvSpPr>
          <p:cNvPr id="3" name="内容占位符 2"/>
          <p:cNvSpPr>
            <a:spLocks noGrp="1"/>
          </p:cNvSpPr>
          <p:nvPr>
            <p:ph sz="quarter" idx="1"/>
          </p:nvPr>
        </p:nvSpPr>
        <p:spPr>
          <a:xfrm>
            <a:off x="914400" y="1447800"/>
            <a:ext cx="7978080" cy="4572000"/>
          </a:xfrm>
        </p:spPr>
        <p:txBody>
          <a:bodyPr>
            <a:normAutofit/>
          </a:bodyPr>
          <a:lstStyle/>
          <a:p>
            <a:r>
              <a:rPr lang="zh-CN" altLang="en-US" dirty="0"/>
              <a:t>在持久化单元中可配置缓存策略，可选</a:t>
            </a:r>
            <a:r>
              <a:rPr lang="zh-CN" altLang="en-US"/>
              <a:t>值如下：</a:t>
            </a:r>
            <a:endParaRPr lang="zh-CN" altLang="en-US" dirty="0"/>
          </a:p>
          <a:p>
            <a:pPr marL="548640" lvl="2" indent="0">
              <a:buNone/>
            </a:pPr>
            <a:r>
              <a:rPr lang="zh-CN" altLang="en-US" dirty="0"/>
              <a:t>	</a:t>
            </a:r>
            <a:r>
              <a:rPr lang="en-US" altLang="zh-CN" dirty="0"/>
              <a:t>ALL</a:t>
            </a:r>
            <a:r>
              <a:rPr lang="zh-CN" altLang="en-US" dirty="0"/>
              <a:t>：缓存所有</a:t>
            </a:r>
            <a:r>
              <a:rPr lang="en-US" altLang="zh-CN" dirty="0"/>
              <a:t>Entity</a:t>
            </a:r>
            <a:r>
              <a:rPr lang="zh-CN" altLang="en-US" dirty="0"/>
              <a:t>。</a:t>
            </a:r>
          </a:p>
          <a:p>
            <a:pPr marL="548640" lvl="2" indent="0">
              <a:buNone/>
            </a:pPr>
            <a:r>
              <a:rPr lang="zh-CN" altLang="en-US" dirty="0"/>
              <a:t>	</a:t>
            </a:r>
            <a:r>
              <a:rPr lang="en-US" altLang="zh-CN" dirty="0"/>
              <a:t>DISABLE_SELECTIVE</a:t>
            </a:r>
            <a:r>
              <a:rPr lang="zh-CN" altLang="en-US" dirty="0"/>
              <a:t>：缓存所有</a:t>
            </a:r>
            <a:r>
              <a:rPr lang="en-US" altLang="zh-CN" dirty="0"/>
              <a:t>Entity</a:t>
            </a:r>
            <a:r>
              <a:rPr lang="zh-CN" altLang="en-US" dirty="0"/>
              <a:t>除了明确标注</a:t>
            </a:r>
            <a:r>
              <a:rPr lang="en-US" altLang="zh-CN" dirty="0"/>
              <a:t>@Cacheable(false)</a:t>
            </a:r>
            <a:r>
              <a:rPr lang="zh-CN" altLang="en-US" dirty="0"/>
              <a:t>。</a:t>
            </a:r>
          </a:p>
          <a:p>
            <a:pPr marL="548640" lvl="2" indent="0">
              <a:buNone/>
            </a:pPr>
            <a:r>
              <a:rPr lang="zh-CN" altLang="en-US" dirty="0"/>
              <a:t>	</a:t>
            </a:r>
            <a:r>
              <a:rPr lang="en-US" altLang="zh-CN" dirty="0"/>
              <a:t>ENABLE_SELECTIVE</a:t>
            </a:r>
            <a:r>
              <a:rPr lang="zh-CN" altLang="en-US" dirty="0"/>
              <a:t>：只有明确标注</a:t>
            </a:r>
            <a:r>
              <a:rPr lang="en-US" altLang="zh-CN" dirty="0"/>
              <a:t>@Cacheable(true)</a:t>
            </a:r>
            <a:r>
              <a:rPr lang="zh-CN" altLang="en-US" dirty="0"/>
              <a:t>才缓存。</a:t>
            </a:r>
          </a:p>
          <a:p>
            <a:pPr marL="548640" lvl="2" indent="0">
              <a:buNone/>
            </a:pPr>
            <a:r>
              <a:rPr lang="zh-CN" altLang="en-US" dirty="0"/>
              <a:t>	</a:t>
            </a:r>
            <a:r>
              <a:rPr lang="en-US" altLang="zh-CN" dirty="0"/>
              <a:t>NONE</a:t>
            </a:r>
            <a:r>
              <a:rPr lang="zh-CN" altLang="en-US" dirty="0"/>
              <a:t>：不可缓存。</a:t>
            </a:r>
          </a:p>
          <a:p>
            <a:pPr marL="548640" lvl="2" indent="0">
              <a:buNone/>
            </a:pPr>
            <a:r>
              <a:rPr lang="zh-CN" altLang="en-US" dirty="0"/>
              <a:t>	</a:t>
            </a:r>
            <a:r>
              <a:rPr lang="en-US" altLang="zh-CN" dirty="0"/>
              <a:t>UNSPECIFIED</a:t>
            </a:r>
            <a:r>
              <a:rPr lang="zh-CN" altLang="en-US" dirty="0"/>
              <a:t>：未定义。</a:t>
            </a:r>
          </a:p>
          <a:p>
            <a:pPr lvl="1"/>
            <a:endParaRPr lang="zh-CN" altLang="zh-CN" dirty="0"/>
          </a:p>
        </p:txBody>
      </p:sp>
    </p:spTree>
    <p:extLst>
      <p:ext uri="{BB962C8B-B14F-4D97-AF65-F5344CB8AC3E}">
        <p14:creationId xmlns:p14="http://schemas.microsoft.com/office/powerpoint/2010/main" val="307470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一、概述</a:t>
            </a:r>
          </a:p>
        </p:txBody>
      </p:sp>
      <p:sp>
        <p:nvSpPr>
          <p:cNvPr id="3" name="内容占位符 2"/>
          <p:cNvSpPr>
            <a:spLocks noGrp="1"/>
          </p:cNvSpPr>
          <p:nvPr>
            <p:ph sz="quarter" idx="1"/>
          </p:nvPr>
        </p:nvSpPr>
        <p:spPr/>
        <p:txBody>
          <a:bodyPr>
            <a:normAutofit fontScale="85000" lnSpcReduction="10000"/>
          </a:bodyPr>
          <a:lstStyle/>
          <a:p>
            <a:r>
              <a:rPr lang="zh-CN" altLang="en-US" dirty="0"/>
              <a:t>问题根源：</a:t>
            </a:r>
            <a:r>
              <a:rPr lang="zh-CN" altLang="zh-CN" dirty="0"/>
              <a:t>面向对象的开发方法是当今企业级应用主流开发方法，而关系数据库是企业级应用主流数据存储方式，因此，在企业应用中便存在对象和关系数据两种业务信息表现形式。内存中的对象之间存在关联和继承关系，而在数据库中的关系数据则通过表的外键和连接表来表示</a:t>
            </a:r>
            <a:endParaRPr lang="en-US" altLang="zh-CN" dirty="0"/>
          </a:p>
          <a:p>
            <a:r>
              <a:rPr lang="zh-CN" altLang="en-US" dirty="0"/>
              <a:t>解决方案：</a:t>
            </a:r>
            <a:r>
              <a:rPr lang="zh-CN" altLang="zh-CN" dirty="0"/>
              <a:t>随着企业应用开发技术的进步，逐渐产生了用来实现</a:t>
            </a:r>
            <a:r>
              <a:rPr lang="en-US" altLang="zh-CN" dirty="0"/>
              <a:t>Java</a:t>
            </a:r>
            <a:r>
              <a:rPr lang="zh-CN" altLang="zh-CN" dirty="0"/>
              <a:t>对象与关系数据之间自动映射的持久化框架，称为对象</a:t>
            </a:r>
            <a:r>
              <a:rPr lang="en-US" altLang="zh-CN" dirty="0"/>
              <a:t>-</a:t>
            </a:r>
            <a:r>
              <a:rPr lang="zh-CN" altLang="zh-CN" dirty="0"/>
              <a:t>关系映射（</a:t>
            </a:r>
            <a:r>
              <a:rPr lang="en-US" altLang="zh-CN" dirty="0"/>
              <a:t>Object/Relation Mapping</a:t>
            </a:r>
            <a:r>
              <a:rPr lang="zh-CN" altLang="zh-CN" dirty="0"/>
              <a:t>，简称</a:t>
            </a:r>
            <a:r>
              <a:rPr lang="en-US" altLang="zh-CN" dirty="0"/>
              <a:t>ORM</a:t>
            </a:r>
            <a:r>
              <a:rPr lang="zh-CN" altLang="zh-CN" dirty="0"/>
              <a:t>）。这些持久化框架包括</a:t>
            </a:r>
            <a:r>
              <a:rPr lang="en-US" altLang="zh-CN" dirty="0"/>
              <a:t>Hibernate</a:t>
            </a:r>
            <a:r>
              <a:rPr lang="zh-CN" altLang="zh-CN" dirty="0"/>
              <a:t>、</a:t>
            </a:r>
            <a:r>
              <a:rPr lang="en-US" altLang="zh-CN" dirty="0" err="1"/>
              <a:t>iBatis</a:t>
            </a:r>
            <a:r>
              <a:rPr lang="zh-CN" altLang="zh-CN" dirty="0"/>
              <a:t>、</a:t>
            </a:r>
            <a:r>
              <a:rPr lang="en-US" altLang="zh-CN" dirty="0" err="1"/>
              <a:t>EclipseLink</a:t>
            </a:r>
            <a:r>
              <a:rPr lang="zh-CN" altLang="zh-CN" dirty="0"/>
              <a:t>、</a:t>
            </a:r>
            <a:r>
              <a:rPr lang="en-US" altLang="zh-CN" dirty="0" err="1"/>
              <a:t>TopLink</a:t>
            </a:r>
            <a:r>
              <a:rPr lang="zh-CN" altLang="zh-CN" dirty="0"/>
              <a:t>和</a:t>
            </a:r>
            <a:r>
              <a:rPr lang="en-US" altLang="zh-CN" dirty="0"/>
              <a:t>Apache OJB</a:t>
            </a:r>
            <a:r>
              <a:rPr lang="zh-CN" altLang="zh-CN" dirty="0"/>
              <a:t>等，其中最著名的要数</a:t>
            </a:r>
            <a:r>
              <a:rPr lang="en-US" altLang="zh-CN" dirty="0"/>
              <a:t>Hibernate</a:t>
            </a:r>
            <a:r>
              <a:rPr lang="zh-CN" altLang="zh-CN" dirty="0"/>
              <a:t>了</a:t>
            </a:r>
            <a:endParaRPr lang="en-US" altLang="zh-CN" dirty="0"/>
          </a:p>
          <a:p>
            <a:r>
              <a:rPr lang="zh-CN" altLang="en-US" dirty="0"/>
              <a:t>标准规范：</a:t>
            </a:r>
            <a:r>
              <a:rPr lang="zh-CN" altLang="zh-CN" dirty="0"/>
              <a:t>为了促进</a:t>
            </a:r>
            <a:r>
              <a:rPr lang="en-US" altLang="zh-CN" dirty="0"/>
              <a:t>Java EE </a:t>
            </a:r>
            <a:r>
              <a:rPr lang="zh-CN" altLang="zh-CN" dirty="0"/>
              <a:t>企业应用开发，进一步规范</a:t>
            </a:r>
            <a:r>
              <a:rPr lang="en-US" altLang="zh-CN" dirty="0"/>
              <a:t>ORM</a:t>
            </a:r>
            <a:r>
              <a:rPr lang="zh-CN" altLang="zh-CN" dirty="0"/>
              <a:t>实现，</a:t>
            </a:r>
            <a:r>
              <a:rPr lang="en-US" altLang="zh-CN" dirty="0"/>
              <a:t>Java EE 5.0 </a:t>
            </a:r>
            <a:r>
              <a:rPr lang="zh-CN" altLang="zh-CN" dirty="0"/>
              <a:t>规范中推出了</a:t>
            </a:r>
            <a:r>
              <a:rPr lang="en-US" altLang="zh-CN" dirty="0"/>
              <a:t>JPA</a:t>
            </a:r>
            <a:r>
              <a:rPr lang="zh-CN" altLang="zh-CN" dirty="0"/>
              <a:t>（</a:t>
            </a:r>
            <a:r>
              <a:rPr lang="en-US" altLang="zh-CN" dirty="0"/>
              <a:t>Java Persistence  API</a:t>
            </a:r>
            <a:r>
              <a:rPr lang="zh-CN" altLang="zh-CN" dirty="0"/>
              <a:t>）。在</a:t>
            </a:r>
            <a:r>
              <a:rPr lang="en-US" altLang="zh-CN" dirty="0"/>
              <a:t>Java EE 6.0</a:t>
            </a:r>
            <a:r>
              <a:rPr lang="zh-CN" altLang="zh-CN" dirty="0"/>
              <a:t>规范中包含的</a:t>
            </a:r>
            <a:r>
              <a:rPr lang="en-US" altLang="zh-CN" dirty="0"/>
              <a:t>JPA</a:t>
            </a:r>
            <a:r>
              <a:rPr lang="zh-CN" altLang="zh-CN" dirty="0"/>
              <a:t>版本为</a:t>
            </a:r>
            <a:r>
              <a:rPr lang="en-US" altLang="zh-CN" dirty="0"/>
              <a:t>2.0</a:t>
            </a:r>
            <a:r>
              <a:rPr lang="zh-CN" altLang="zh-CN" dirty="0"/>
              <a:t>。</a:t>
            </a:r>
            <a:endParaRPr lang="zh-CN" altLang="en-US" dirty="0"/>
          </a:p>
        </p:txBody>
      </p:sp>
    </p:spTree>
    <p:extLst>
      <p:ext uri="{BB962C8B-B14F-4D97-AF65-F5344CB8AC3E}">
        <p14:creationId xmlns:p14="http://schemas.microsoft.com/office/powerpoint/2010/main" val="179456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一、概述</a:t>
            </a:r>
          </a:p>
        </p:txBody>
      </p:sp>
      <p:sp>
        <p:nvSpPr>
          <p:cNvPr id="3" name="内容占位符 2"/>
          <p:cNvSpPr>
            <a:spLocks noGrp="1"/>
          </p:cNvSpPr>
          <p:nvPr>
            <p:ph sz="quarter" idx="1"/>
          </p:nvPr>
        </p:nvSpPr>
        <p:spPr/>
        <p:txBody>
          <a:bodyPr>
            <a:normAutofit/>
          </a:bodyPr>
          <a:lstStyle/>
          <a:p>
            <a:r>
              <a:rPr lang="zh-CN" altLang="zh-CN" dirty="0"/>
              <a:t>需要特别声明的是，</a:t>
            </a:r>
            <a:r>
              <a:rPr lang="en-US" altLang="zh-CN" dirty="0"/>
              <a:t>JPA</a:t>
            </a:r>
            <a:r>
              <a:rPr lang="zh-CN" altLang="zh-CN" dirty="0"/>
              <a:t>是一个</a:t>
            </a:r>
            <a:r>
              <a:rPr lang="en-US" altLang="zh-CN" dirty="0"/>
              <a:t>ORM</a:t>
            </a:r>
            <a:r>
              <a:rPr lang="zh-CN" altLang="zh-CN" dirty="0"/>
              <a:t>的标准规范，而不是一个具体的</a:t>
            </a:r>
            <a:r>
              <a:rPr lang="en-US" altLang="zh-CN" dirty="0"/>
              <a:t>ORM</a:t>
            </a:r>
            <a:r>
              <a:rPr lang="zh-CN" altLang="zh-CN" dirty="0"/>
              <a:t>框架。别忘了，</a:t>
            </a:r>
            <a:r>
              <a:rPr lang="en-US" altLang="zh-CN" dirty="0"/>
              <a:t>Java EE</a:t>
            </a:r>
            <a:r>
              <a:rPr lang="zh-CN" altLang="zh-CN" dirty="0"/>
              <a:t>的本质就是一个标准规范的集合。</a:t>
            </a:r>
            <a:r>
              <a:rPr lang="en-US" altLang="zh-CN" dirty="0"/>
              <a:t>JPA</a:t>
            </a:r>
            <a:r>
              <a:rPr lang="zh-CN" altLang="zh-CN" dirty="0"/>
              <a:t>定义了一种</a:t>
            </a:r>
            <a:r>
              <a:rPr lang="en-US" altLang="zh-CN" dirty="0"/>
              <a:t>Java</a:t>
            </a:r>
            <a:r>
              <a:rPr lang="zh-CN" altLang="zh-CN" dirty="0"/>
              <a:t>对象与关系数据之间的映射语言，提供了一个操作持久化对象的标准接口，同时对数据持久化操作过程中的缓存、并发等高级特性进行了统一规范。</a:t>
            </a:r>
          </a:p>
          <a:p>
            <a:r>
              <a:rPr lang="zh-CN" altLang="zh-CN" dirty="0"/>
              <a:t>说明：</a:t>
            </a:r>
            <a:r>
              <a:rPr lang="en-US" altLang="zh-CN" dirty="0"/>
              <a:t>JPA </a:t>
            </a:r>
            <a:r>
              <a:rPr lang="zh-CN" altLang="zh-CN" dirty="0"/>
              <a:t>已经成为</a:t>
            </a:r>
            <a:r>
              <a:rPr lang="en-US" altLang="zh-CN" dirty="0"/>
              <a:t>Java</a:t>
            </a:r>
            <a:r>
              <a:rPr lang="zh-CN" altLang="zh-CN" dirty="0"/>
              <a:t>中实现持久化的通用规范，它既可运行在</a:t>
            </a:r>
            <a:r>
              <a:rPr lang="en-US" altLang="zh-CN" dirty="0"/>
              <a:t>Java SE</a:t>
            </a:r>
            <a:r>
              <a:rPr lang="zh-CN" altLang="zh-CN" dirty="0"/>
              <a:t>环境中，也可运行在 </a:t>
            </a:r>
            <a:r>
              <a:rPr lang="en-US" altLang="zh-CN" dirty="0"/>
              <a:t>Java EE</a:t>
            </a:r>
            <a:r>
              <a:rPr lang="zh-CN" altLang="zh-CN" dirty="0"/>
              <a:t>中，但本章的内容主要演示如何在</a:t>
            </a:r>
            <a:r>
              <a:rPr lang="en-US" altLang="zh-CN" dirty="0"/>
              <a:t>Java EE </a:t>
            </a:r>
            <a:r>
              <a:rPr lang="zh-CN" altLang="zh-CN" dirty="0"/>
              <a:t>环境下使用</a:t>
            </a:r>
            <a:r>
              <a:rPr lang="en-US" altLang="zh-CN" dirty="0"/>
              <a:t>JPA</a:t>
            </a:r>
            <a:r>
              <a:rPr lang="zh-CN" altLang="zh-CN" dirty="0"/>
              <a:t>实现数据持久化。</a:t>
            </a:r>
          </a:p>
        </p:txBody>
      </p:sp>
    </p:spTree>
    <p:extLst>
      <p:ext uri="{BB962C8B-B14F-4D97-AF65-F5344CB8AC3E}">
        <p14:creationId xmlns:p14="http://schemas.microsoft.com/office/powerpoint/2010/main" val="217030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二、第一个</a:t>
            </a:r>
            <a:r>
              <a:rPr lang="en-US" altLang="zh-CN" dirty="0"/>
              <a:t>JPA</a:t>
            </a:r>
            <a:r>
              <a:rPr lang="zh-CN" altLang="en-US" dirty="0"/>
              <a:t>应用</a:t>
            </a:r>
          </a:p>
        </p:txBody>
      </p:sp>
      <p:sp>
        <p:nvSpPr>
          <p:cNvPr id="3" name="内容占位符 2"/>
          <p:cNvSpPr>
            <a:spLocks noGrp="1"/>
          </p:cNvSpPr>
          <p:nvPr>
            <p:ph sz="quarter" idx="1"/>
          </p:nvPr>
        </p:nvSpPr>
        <p:spPr/>
        <p:txBody>
          <a:bodyPr>
            <a:normAutofit lnSpcReduction="10000"/>
          </a:bodyPr>
          <a:lstStyle/>
          <a:p>
            <a:r>
              <a:rPr lang="zh-CN" altLang="en-US" dirty="0"/>
              <a:t>（</a:t>
            </a:r>
            <a:r>
              <a:rPr lang="en-US" altLang="zh-CN" dirty="0"/>
              <a:t>1</a:t>
            </a:r>
            <a:r>
              <a:rPr lang="zh-CN" altLang="en-US" dirty="0"/>
              <a:t>）持久化单元</a:t>
            </a:r>
            <a:endParaRPr lang="en-US" altLang="zh-CN" dirty="0"/>
          </a:p>
          <a:p>
            <a:pPr marL="0" indent="0">
              <a:buNone/>
            </a:pPr>
            <a:r>
              <a:rPr lang="zh-CN" altLang="zh-CN" dirty="0"/>
              <a:t>在</a:t>
            </a:r>
            <a:r>
              <a:rPr lang="en-US" altLang="zh-CN" dirty="0"/>
              <a:t>JPA</a:t>
            </a:r>
            <a:r>
              <a:rPr lang="zh-CN" altLang="zh-CN" dirty="0"/>
              <a:t>运行之前，开发人员需要告诉</a:t>
            </a:r>
            <a:r>
              <a:rPr lang="en-US" altLang="zh-CN" dirty="0"/>
              <a:t>JPA</a:t>
            </a:r>
            <a:r>
              <a:rPr lang="zh-CN" altLang="zh-CN" dirty="0"/>
              <a:t>关于数据库连接的相关信息如数据源名称等。关于数据库的连接配置信息，都保存在一个称为持久化单元的配置文件中。它其实是一个名为</a:t>
            </a:r>
            <a:r>
              <a:rPr lang="en-US" altLang="zh-CN" dirty="0"/>
              <a:t>persistence.xml</a:t>
            </a:r>
            <a:r>
              <a:rPr lang="zh-CN" altLang="zh-CN" dirty="0"/>
              <a:t>的文件</a:t>
            </a:r>
            <a:endParaRPr lang="en-US" altLang="zh-CN" dirty="0"/>
          </a:p>
          <a:p>
            <a:r>
              <a:rPr lang="zh-CN" altLang="en-US" dirty="0"/>
              <a:t>（</a:t>
            </a:r>
            <a:r>
              <a:rPr lang="en-US" altLang="zh-CN" dirty="0"/>
              <a:t>2</a:t>
            </a:r>
            <a:r>
              <a:rPr lang="zh-CN" altLang="en-US" dirty="0"/>
              <a:t>）创建</a:t>
            </a:r>
            <a:r>
              <a:rPr lang="en-US" altLang="zh-CN" dirty="0"/>
              <a:t>Entity</a:t>
            </a:r>
          </a:p>
          <a:p>
            <a:pPr marL="0" indent="0">
              <a:buNone/>
            </a:pPr>
            <a:r>
              <a:rPr lang="en-US" altLang="zh-CN" dirty="0"/>
              <a:t>@Entity</a:t>
            </a:r>
          </a:p>
          <a:p>
            <a:r>
              <a:rPr lang="zh-CN" altLang="en-US" dirty="0"/>
              <a:t>（</a:t>
            </a:r>
            <a:r>
              <a:rPr lang="en-US" altLang="zh-CN" dirty="0"/>
              <a:t>3</a:t>
            </a:r>
            <a:r>
              <a:rPr lang="zh-CN" altLang="en-US" dirty="0"/>
              <a:t>）操作</a:t>
            </a:r>
            <a:r>
              <a:rPr lang="en-US" altLang="zh-CN" dirty="0"/>
              <a:t>Entity</a:t>
            </a:r>
          </a:p>
          <a:p>
            <a:pPr marL="0" indent="0">
              <a:buNone/>
            </a:pPr>
            <a:r>
              <a:rPr lang="en-US" altLang="zh-CN" dirty="0"/>
              <a:t>JPA</a:t>
            </a:r>
            <a:r>
              <a:rPr lang="zh-CN" altLang="zh-CN" dirty="0"/>
              <a:t>框架提供了一个接口</a:t>
            </a:r>
            <a:r>
              <a:rPr lang="en-US" altLang="zh-CN" dirty="0" err="1"/>
              <a:t>EntityManager</a:t>
            </a:r>
            <a:r>
              <a:rPr lang="zh-CN" altLang="zh-CN" dirty="0"/>
              <a:t>来完成对</a:t>
            </a:r>
            <a:r>
              <a:rPr lang="en-US" altLang="zh-CN" dirty="0"/>
              <a:t>Entity</a:t>
            </a:r>
            <a:r>
              <a:rPr lang="zh-CN" altLang="zh-CN" dirty="0"/>
              <a:t>的操作，包括如何将</a:t>
            </a:r>
            <a:r>
              <a:rPr lang="en-US" altLang="zh-CN" dirty="0"/>
              <a:t>Entity</a:t>
            </a:r>
            <a:r>
              <a:rPr lang="zh-CN" altLang="zh-CN" dirty="0"/>
              <a:t>存储到数据以及如何查询</a:t>
            </a:r>
            <a:r>
              <a:rPr lang="en-US" altLang="zh-CN" dirty="0"/>
              <a:t>Entity</a:t>
            </a:r>
            <a:r>
              <a:rPr lang="zh-CN" altLang="zh-CN" dirty="0"/>
              <a:t>、如何更新</a:t>
            </a:r>
            <a:r>
              <a:rPr lang="en-US" altLang="zh-CN" dirty="0"/>
              <a:t>Entity</a:t>
            </a:r>
            <a:r>
              <a:rPr lang="zh-CN" altLang="zh-CN" dirty="0"/>
              <a:t>等。</a:t>
            </a:r>
            <a:endParaRPr lang="zh-CN" altLang="en-US" dirty="0"/>
          </a:p>
        </p:txBody>
      </p:sp>
    </p:spTree>
    <p:extLst>
      <p:ext uri="{BB962C8B-B14F-4D97-AF65-F5344CB8AC3E}">
        <p14:creationId xmlns:p14="http://schemas.microsoft.com/office/powerpoint/2010/main" val="81400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ORM</a:t>
            </a:r>
            <a:endParaRPr lang="zh-CN" altLang="en-US" dirty="0"/>
          </a:p>
        </p:txBody>
      </p:sp>
      <p:sp>
        <p:nvSpPr>
          <p:cNvPr id="3" name="内容占位符 2"/>
          <p:cNvSpPr>
            <a:spLocks noGrp="1"/>
          </p:cNvSpPr>
          <p:nvPr>
            <p:ph sz="quarter" idx="1"/>
          </p:nvPr>
        </p:nvSpPr>
        <p:spPr/>
        <p:txBody>
          <a:bodyPr/>
          <a:lstStyle/>
          <a:p>
            <a:r>
              <a:rPr lang="en-US" altLang="zh-CN" dirty="0"/>
              <a:t>ORM</a:t>
            </a:r>
            <a:r>
              <a:rPr lang="zh-CN" altLang="zh-CN" dirty="0"/>
              <a:t>语言是一组注解，可以帮助开发人员灵活地实现</a:t>
            </a:r>
            <a:r>
              <a:rPr lang="en-US" altLang="zh-CN" dirty="0"/>
              <a:t>Java</a:t>
            </a:r>
            <a:r>
              <a:rPr lang="zh-CN" altLang="zh-CN" dirty="0"/>
              <a:t>对象与关系数据之间的映射。</a:t>
            </a:r>
          </a:p>
          <a:p>
            <a:endParaRPr lang="zh-CN" altLang="en-US" dirty="0"/>
          </a:p>
        </p:txBody>
      </p:sp>
    </p:spTree>
    <p:extLst>
      <p:ext uri="{BB962C8B-B14F-4D97-AF65-F5344CB8AC3E}">
        <p14:creationId xmlns:p14="http://schemas.microsoft.com/office/powerpoint/2010/main" val="9900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ORM</a:t>
            </a:r>
            <a:endParaRPr lang="zh-CN" altLang="en-US" dirty="0"/>
          </a:p>
        </p:txBody>
      </p:sp>
      <p:sp>
        <p:nvSpPr>
          <p:cNvPr id="3" name="内容占位符 2"/>
          <p:cNvSpPr>
            <a:spLocks noGrp="1"/>
          </p:cNvSpPr>
          <p:nvPr>
            <p:ph sz="quarter" idx="1"/>
          </p:nvPr>
        </p:nvSpPr>
        <p:spPr/>
        <p:txBody>
          <a:bodyPr/>
          <a:lstStyle/>
          <a:p>
            <a:pPr marL="0" indent="0">
              <a:buNone/>
            </a:pPr>
            <a:r>
              <a:rPr lang="en-US" altLang="zh-CN" dirty="0"/>
              <a:t>Entity</a:t>
            </a:r>
          </a:p>
          <a:p>
            <a:r>
              <a:rPr lang="zh-CN" altLang="zh-CN" dirty="0"/>
              <a:t>本质上还是一个</a:t>
            </a:r>
            <a:r>
              <a:rPr lang="en-US" altLang="zh-CN" dirty="0"/>
              <a:t>Java</a:t>
            </a:r>
            <a:r>
              <a:rPr lang="zh-CN" altLang="zh-CN" dirty="0"/>
              <a:t>类，但是它利用注解来通知</a:t>
            </a:r>
            <a:r>
              <a:rPr lang="en-US" altLang="zh-CN" dirty="0"/>
              <a:t>JPA</a:t>
            </a:r>
            <a:r>
              <a:rPr lang="zh-CN" altLang="zh-CN" dirty="0"/>
              <a:t>如何将自己映射到关系数据库中。</a:t>
            </a:r>
            <a:endParaRPr lang="en-US" altLang="zh-CN" dirty="0"/>
          </a:p>
          <a:p>
            <a:pPr lvl="1"/>
            <a:r>
              <a:rPr lang="en-US" altLang="zh-CN" dirty="0"/>
              <a:t>@Entity</a:t>
            </a:r>
            <a:endParaRPr lang="zh-CN" altLang="zh-CN" dirty="0"/>
          </a:p>
          <a:p>
            <a:pPr lvl="1"/>
            <a:r>
              <a:rPr lang="en-US" altLang="zh-CN" dirty="0"/>
              <a:t>@Table</a:t>
            </a:r>
            <a:r>
              <a:rPr lang="zh-CN" altLang="zh-CN" dirty="0"/>
              <a:t>（</a:t>
            </a:r>
            <a:r>
              <a:rPr lang="en-US" altLang="zh-CN" dirty="0"/>
              <a:t>name=”customer”</a:t>
            </a:r>
            <a:r>
              <a:rPr lang="zh-CN" altLang="zh-CN" dirty="0"/>
              <a:t>）</a:t>
            </a:r>
          </a:p>
          <a:p>
            <a:pPr lvl="1"/>
            <a:r>
              <a:rPr lang="en-US" altLang="zh-CN" dirty="0"/>
              <a:t>public class Person  {</a:t>
            </a:r>
            <a:endParaRPr lang="zh-CN" altLang="zh-CN" dirty="0"/>
          </a:p>
          <a:p>
            <a:pPr lvl="1"/>
            <a:r>
              <a:rPr lang="en-US" altLang="zh-CN" dirty="0"/>
              <a:t>…..</a:t>
            </a:r>
            <a:endParaRPr lang="zh-CN" altLang="zh-CN" dirty="0"/>
          </a:p>
          <a:p>
            <a:pPr lvl="1"/>
            <a:r>
              <a:rPr lang="en-US" altLang="zh-CN" dirty="0"/>
              <a:t>}</a:t>
            </a:r>
            <a:endParaRPr lang="zh-CN" altLang="zh-CN" dirty="0"/>
          </a:p>
          <a:p>
            <a:endParaRPr lang="zh-CN" altLang="en-US" dirty="0"/>
          </a:p>
        </p:txBody>
      </p:sp>
    </p:spTree>
    <p:extLst>
      <p:ext uri="{BB962C8B-B14F-4D97-AF65-F5344CB8AC3E}">
        <p14:creationId xmlns:p14="http://schemas.microsoft.com/office/powerpoint/2010/main" val="310343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ORM</a:t>
            </a:r>
            <a:endParaRPr lang="zh-CN" altLang="en-US" dirty="0"/>
          </a:p>
        </p:txBody>
      </p:sp>
      <p:sp>
        <p:nvSpPr>
          <p:cNvPr id="3" name="内容占位符 2"/>
          <p:cNvSpPr>
            <a:spLocks noGrp="1"/>
          </p:cNvSpPr>
          <p:nvPr>
            <p:ph sz="quarter" idx="1"/>
          </p:nvPr>
        </p:nvSpPr>
        <p:spPr/>
        <p:txBody>
          <a:bodyPr>
            <a:normAutofit fontScale="62500" lnSpcReduction="20000"/>
          </a:bodyPr>
          <a:lstStyle/>
          <a:p>
            <a:pPr marL="0" indent="0">
              <a:buNone/>
            </a:pPr>
            <a:r>
              <a:rPr lang="zh-CN" altLang="en-US" dirty="0"/>
              <a:t>主键</a:t>
            </a:r>
            <a:endParaRPr lang="en-US" altLang="zh-CN" dirty="0"/>
          </a:p>
          <a:p>
            <a:r>
              <a:rPr lang="zh-CN" altLang="zh-CN" dirty="0"/>
              <a:t>利用</a:t>
            </a:r>
            <a:r>
              <a:rPr lang="en-US" altLang="zh-CN" dirty="0"/>
              <a:t>@ID</a:t>
            </a:r>
            <a:r>
              <a:rPr lang="zh-CN" altLang="zh-CN" dirty="0"/>
              <a:t>标记为主键的属性的值，必须保证唯一性。如果依靠开发人员来手工设置主键属性的值，将是一件困难的事情。因此</a:t>
            </a:r>
            <a:r>
              <a:rPr lang="en-US" altLang="zh-CN" dirty="0"/>
              <a:t>JPA</a:t>
            </a:r>
            <a:r>
              <a:rPr lang="zh-CN" altLang="zh-CN" dirty="0"/>
              <a:t>提供了注解</a:t>
            </a:r>
            <a:r>
              <a:rPr lang="en-US" altLang="zh-CN" dirty="0"/>
              <a:t>@</a:t>
            </a:r>
            <a:r>
              <a:rPr lang="en-US" altLang="zh-CN" dirty="0" err="1"/>
              <a:t>GenerateValue</a:t>
            </a:r>
            <a:r>
              <a:rPr lang="zh-CN" altLang="zh-CN" dirty="0"/>
              <a:t>来自动生成主键，省去了开发人员手工设置主键的值的麻烦。注解</a:t>
            </a:r>
            <a:r>
              <a:rPr lang="en-US" altLang="zh-CN" dirty="0"/>
              <a:t>@</a:t>
            </a:r>
            <a:r>
              <a:rPr lang="en-US" altLang="zh-CN" dirty="0" err="1"/>
              <a:t>GenerateValue</a:t>
            </a:r>
            <a:r>
              <a:rPr lang="zh-CN" altLang="zh-CN" dirty="0"/>
              <a:t>支持</a:t>
            </a:r>
            <a:r>
              <a:rPr lang="en-US" altLang="zh-CN" dirty="0"/>
              <a:t> Table</a:t>
            </a:r>
            <a:r>
              <a:rPr lang="zh-CN" altLang="zh-CN" dirty="0"/>
              <a:t>、</a:t>
            </a:r>
            <a:r>
              <a:rPr lang="en-US" altLang="zh-CN" dirty="0"/>
              <a:t>Sequence</a:t>
            </a:r>
            <a:r>
              <a:rPr lang="zh-CN" altLang="zh-CN" dirty="0"/>
              <a:t>、</a:t>
            </a:r>
            <a:r>
              <a:rPr lang="en-US" altLang="zh-CN" dirty="0"/>
              <a:t>Identity</a:t>
            </a:r>
            <a:r>
              <a:rPr lang="zh-CN" altLang="zh-CN" dirty="0"/>
              <a:t>和</a:t>
            </a:r>
            <a:r>
              <a:rPr lang="en-US" altLang="zh-CN" dirty="0"/>
              <a:t>Auto </a:t>
            </a:r>
            <a:r>
              <a:rPr lang="zh-CN" altLang="zh-CN" dirty="0"/>
              <a:t>四种主键自动生成策略。</a:t>
            </a:r>
          </a:p>
          <a:p>
            <a:r>
              <a:rPr lang="zh-CN" altLang="zh-CN" dirty="0"/>
              <a:t>（</a:t>
            </a:r>
            <a:r>
              <a:rPr lang="en-US" altLang="zh-CN" dirty="0"/>
              <a:t>1</a:t>
            </a:r>
            <a:r>
              <a:rPr lang="zh-CN" altLang="zh-CN" dirty="0"/>
              <a:t>）</a:t>
            </a:r>
            <a:r>
              <a:rPr lang="en-US" altLang="zh-CN" dirty="0"/>
              <a:t>Table </a:t>
            </a:r>
            <a:r>
              <a:rPr lang="zh-CN" altLang="zh-CN" dirty="0"/>
              <a:t>策略 </a:t>
            </a:r>
          </a:p>
          <a:p>
            <a:r>
              <a:rPr lang="zh-CN" altLang="zh-CN" dirty="0"/>
              <a:t>在这种策略下，</a:t>
            </a:r>
            <a:r>
              <a:rPr lang="en-US" altLang="zh-CN" dirty="0"/>
              <a:t>JPA</a:t>
            </a:r>
            <a:r>
              <a:rPr lang="zh-CN" altLang="zh-CN" dirty="0"/>
              <a:t>实现使用关系型数据库中的一个表</a:t>
            </a:r>
            <a:r>
              <a:rPr lang="en-US" altLang="zh-CN" dirty="0"/>
              <a:t> (Table) </a:t>
            </a:r>
            <a:r>
              <a:rPr lang="zh-CN" altLang="zh-CN" dirty="0"/>
              <a:t>来生成主键。这种策略可移植性比较好，所有的关系型数据库都支持这种策略。</a:t>
            </a:r>
          </a:p>
          <a:p>
            <a:r>
              <a:rPr lang="zh-CN" altLang="zh-CN" dirty="0"/>
              <a:t>（</a:t>
            </a:r>
            <a:r>
              <a:rPr lang="en-US" altLang="zh-CN" dirty="0"/>
              <a:t>2</a:t>
            </a:r>
            <a:r>
              <a:rPr lang="zh-CN" altLang="zh-CN" dirty="0"/>
              <a:t>）</a:t>
            </a:r>
            <a:r>
              <a:rPr lang="en-US" altLang="zh-CN" dirty="0"/>
              <a:t>Sequence </a:t>
            </a:r>
            <a:r>
              <a:rPr lang="zh-CN" altLang="zh-CN" dirty="0"/>
              <a:t>策略</a:t>
            </a:r>
          </a:p>
          <a:p>
            <a:r>
              <a:rPr lang="zh-CN" altLang="zh-CN" dirty="0"/>
              <a:t>一些数据库例如</a:t>
            </a:r>
            <a:r>
              <a:rPr lang="en-US" altLang="zh-CN" dirty="0"/>
              <a:t> </a:t>
            </a:r>
            <a:r>
              <a:rPr lang="en-US" altLang="zh-CN" dirty="0" err="1"/>
              <a:t>Oralce</a:t>
            </a:r>
            <a:r>
              <a:rPr lang="zh-CN" altLang="zh-CN" dirty="0"/>
              <a:t>，提供一种内置的叫做“序列” （</a:t>
            </a:r>
            <a:r>
              <a:rPr lang="en-US" altLang="zh-CN" dirty="0"/>
              <a:t>sequence</a:t>
            </a:r>
            <a:r>
              <a:rPr lang="zh-CN" altLang="zh-CN" dirty="0"/>
              <a:t>）的机制来生成主键。但是不是所有数据库都支持序列机制。</a:t>
            </a:r>
          </a:p>
          <a:p>
            <a:r>
              <a:rPr lang="zh-CN" altLang="zh-CN" dirty="0"/>
              <a:t>（</a:t>
            </a:r>
            <a:r>
              <a:rPr lang="en-US" altLang="zh-CN" dirty="0"/>
              <a:t>3</a:t>
            </a:r>
            <a:r>
              <a:rPr lang="zh-CN" altLang="zh-CN" dirty="0"/>
              <a:t>）</a:t>
            </a:r>
            <a:r>
              <a:rPr lang="en-US" altLang="zh-CN" dirty="0"/>
              <a:t>Identity </a:t>
            </a:r>
            <a:r>
              <a:rPr lang="zh-CN" altLang="zh-CN" dirty="0"/>
              <a:t>策略</a:t>
            </a:r>
          </a:p>
          <a:p>
            <a:r>
              <a:rPr lang="zh-CN" altLang="zh-CN" dirty="0"/>
              <a:t>一些数据库，用一个</a:t>
            </a:r>
            <a:r>
              <a:rPr lang="en-US" altLang="zh-CN" dirty="0"/>
              <a:t> Identity </a:t>
            </a:r>
            <a:r>
              <a:rPr lang="zh-CN" altLang="zh-CN" dirty="0"/>
              <a:t>列</a:t>
            </a:r>
            <a:r>
              <a:rPr lang="en-US" altLang="zh-CN" dirty="0"/>
              <a:t>(</a:t>
            </a:r>
            <a:r>
              <a:rPr lang="zh-CN" altLang="zh-CN" dirty="0"/>
              <a:t>即自动增长列</a:t>
            </a:r>
            <a:r>
              <a:rPr lang="en-US" altLang="zh-CN" dirty="0"/>
              <a:t>)</a:t>
            </a:r>
            <a:r>
              <a:rPr lang="zh-CN" altLang="zh-CN" dirty="0"/>
              <a:t>来生成主键。由于是采用自动增长列，因此，</a:t>
            </a:r>
            <a:r>
              <a:rPr lang="en-US" altLang="zh-CN" dirty="0"/>
              <a:t>Entity</a:t>
            </a:r>
            <a:r>
              <a:rPr lang="zh-CN" altLang="zh-CN" dirty="0"/>
              <a:t>中作为主键映射的属性的有效类型只能是</a:t>
            </a:r>
            <a:r>
              <a:rPr lang="en-US" altLang="zh-CN" dirty="0"/>
              <a:t> BIGINT</a:t>
            </a:r>
            <a:r>
              <a:rPr lang="zh-CN" altLang="zh-CN" dirty="0"/>
              <a:t>、</a:t>
            </a:r>
            <a:r>
              <a:rPr lang="en-US" altLang="zh-CN" dirty="0"/>
              <a:t>INT </a:t>
            </a:r>
            <a:r>
              <a:rPr lang="zh-CN" altLang="zh-CN" dirty="0"/>
              <a:t>和</a:t>
            </a:r>
            <a:r>
              <a:rPr lang="en-US" altLang="zh-CN" dirty="0"/>
              <a:t> SMALLINT</a:t>
            </a:r>
            <a:r>
              <a:rPr lang="zh-CN" altLang="zh-CN" dirty="0"/>
              <a:t>。</a:t>
            </a:r>
          </a:p>
          <a:p>
            <a:r>
              <a:rPr lang="zh-CN" altLang="zh-CN" dirty="0"/>
              <a:t>（</a:t>
            </a:r>
            <a:r>
              <a:rPr lang="en-US" altLang="zh-CN" dirty="0"/>
              <a:t>4</a:t>
            </a:r>
            <a:r>
              <a:rPr lang="zh-CN" altLang="zh-CN" dirty="0"/>
              <a:t>）</a:t>
            </a:r>
            <a:r>
              <a:rPr lang="en-US" altLang="zh-CN" dirty="0"/>
              <a:t>Auto </a:t>
            </a:r>
            <a:r>
              <a:rPr lang="zh-CN" altLang="zh-CN" dirty="0"/>
              <a:t>策略</a:t>
            </a:r>
          </a:p>
          <a:p>
            <a:r>
              <a:rPr lang="zh-CN" altLang="zh-CN" dirty="0"/>
              <a:t>它是</a:t>
            </a:r>
            <a:r>
              <a:rPr lang="en-US" altLang="zh-CN" dirty="0"/>
              <a:t>JPA</a:t>
            </a:r>
            <a:r>
              <a:rPr lang="zh-CN" altLang="zh-CN" dirty="0"/>
              <a:t>实现的默认主键生成策略。使用</a:t>
            </a:r>
            <a:r>
              <a:rPr lang="en-US" altLang="zh-CN" dirty="0"/>
              <a:t> AUTO </a:t>
            </a:r>
            <a:r>
              <a:rPr lang="zh-CN" altLang="zh-CN" dirty="0"/>
              <a:t>策略就是将主键生成的策略交给</a:t>
            </a:r>
            <a:r>
              <a:rPr lang="en-US" altLang="zh-CN" dirty="0"/>
              <a:t>JPA</a:t>
            </a:r>
            <a:r>
              <a:rPr lang="zh-CN" altLang="zh-CN" dirty="0"/>
              <a:t>实现来决定，由它从</a:t>
            </a:r>
            <a:r>
              <a:rPr lang="en-US" altLang="zh-CN" dirty="0"/>
              <a:t> Table </a:t>
            </a:r>
            <a:r>
              <a:rPr lang="zh-CN" altLang="zh-CN" dirty="0"/>
              <a:t>策略，</a:t>
            </a:r>
            <a:r>
              <a:rPr lang="en-US" altLang="zh-CN" dirty="0"/>
              <a:t>Sequence </a:t>
            </a:r>
            <a:r>
              <a:rPr lang="zh-CN" altLang="zh-CN" dirty="0"/>
              <a:t>策略和</a:t>
            </a:r>
            <a:r>
              <a:rPr lang="en-US" altLang="zh-CN" dirty="0"/>
              <a:t> Identity </a:t>
            </a:r>
            <a:r>
              <a:rPr lang="zh-CN" altLang="zh-CN" dirty="0"/>
              <a:t>策略三种策略中选择合适的主键生成策略。不同的</a:t>
            </a:r>
            <a:r>
              <a:rPr lang="en-US" altLang="zh-CN" dirty="0"/>
              <a:t>JPA</a:t>
            </a:r>
            <a:r>
              <a:rPr lang="zh-CN" altLang="zh-CN" dirty="0"/>
              <a:t>实现使用不同的策略，例如在</a:t>
            </a:r>
            <a:r>
              <a:rPr lang="en-US" altLang="zh-CN" dirty="0" err="1"/>
              <a:t>Galssfish</a:t>
            </a:r>
            <a:r>
              <a:rPr lang="en-US" altLang="zh-CN" dirty="0"/>
              <a:t> Server </a:t>
            </a:r>
            <a:r>
              <a:rPr lang="zh-CN" altLang="zh-CN" dirty="0"/>
              <a:t>中的</a:t>
            </a:r>
            <a:r>
              <a:rPr lang="en-US" altLang="zh-CN" dirty="0"/>
              <a:t>JPA</a:t>
            </a:r>
            <a:r>
              <a:rPr lang="zh-CN" altLang="zh-CN" dirty="0"/>
              <a:t>默认实现</a:t>
            </a:r>
            <a:r>
              <a:rPr lang="en-US" altLang="zh-CN" dirty="0" err="1"/>
              <a:t>EclipseLink</a:t>
            </a:r>
            <a:r>
              <a:rPr lang="zh-CN" altLang="zh-CN" dirty="0"/>
              <a:t>使用的是</a:t>
            </a:r>
            <a:r>
              <a:rPr lang="en-US" altLang="zh-CN" dirty="0"/>
              <a:t> Table </a:t>
            </a:r>
            <a:r>
              <a:rPr lang="zh-CN" altLang="zh-CN" dirty="0"/>
              <a:t>策略。</a:t>
            </a:r>
          </a:p>
          <a:p>
            <a:endParaRPr lang="zh-CN" altLang="en-US" dirty="0"/>
          </a:p>
        </p:txBody>
      </p:sp>
    </p:spTree>
    <p:extLst>
      <p:ext uri="{BB962C8B-B14F-4D97-AF65-F5344CB8AC3E}">
        <p14:creationId xmlns:p14="http://schemas.microsoft.com/office/powerpoint/2010/main" val="287815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ORM</a:t>
            </a:r>
            <a:endParaRPr lang="zh-CN" altLang="en-US" dirty="0"/>
          </a:p>
        </p:txBody>
      </p:sp>
      <p:sp>
        <p:nvSpPr>
          <p:cNvPr id="3" name="内容占位符 2"/>
          <p:cNvSpPr>
            <a:spLocks noGrp="1"/>
          </p:cNvSpPr>
          <p:nvPr>
            <p:ph sz="quarter" idx="1"/>
          </p:nvPr>
        </p:nvSpPr>
        <p:spPr/>
        <p:txBody>
          <a:bodyPr>
            <a:normAutofit/>
          </a:bodyPr>
          <a:lstStyle/>
          <a:p>
            <a:pPr marL="0" indent="0">
              <a:buNone/>
            </a:pPr>
            <a:r>
              <a:rPr lang="zh-CN" altLang="en-US" dirty="0"/>
              <a:t>复合主键</a:t>
            </a:r>
            <a:endParaRPr lang="en-US" altLang="zh-CN" dirty="0"/>
          </a:p>
          <a:p>
            <a:r>
              <a:rPr lang="en-US" altLang="zh-CN" dirty="0"/>
              <a:t>JPA2.0 </a:t>
            </a:r>
            <a:r>
              <a:rPr lang="zh-CN" altLang="zh-CN" dirty="0"/>
              <a:t>中提出了一个新的注解</a:t>
            </a:r>
            <a:r>
              <a:rPr lang="en-US" altLang="zh-CN" dirty="0"/>
              <a:t> @</a:t>
            </a:r>
            <a:r>
              <a:rPr lang="en-US" altLang="zh-CN" dirty="0" err="1"/>
              <a:t>EmbeddedId</a:t>
            </a:r>
            <a:r>
              <a:rPr lang="en-US" altLang="zh-CN" dirty="0"/>
              <a:t> </a:t>
            </a:r>
            <a:r>
              <a:rPr lang="zh-CN" altLang="zh-CN" dirty="0"/>
              <a:t>。它需要将用做主键的字段单独放在一个主键类里。由于主键必须承担起比较和索引的功能，因此该主键类必须重写</a:t>
            </a:r>
            <a:r>
              <a:rPr lang="en-US" altLang="zh-CN" dirty="0"/>
              <a:t> equals () </a:t>
            </a:r>
            <a:r>
              <a:rPr lang="zh-CN" altLang="zh-CN" dirty="0"/>
              <a:t>和</a:t>
            </a:r>
            <a:r>
              <a:rPr lang="en-US" altLang="zh-CN" dirty="0"/>
              <a:t> </a:t>
            </a:r>
            <a:r>
              <a:rPr lang="en-US" altLang="zh-CN" dirty="0" err="1"/>
              <a:t>hashCode</a:t>
            </a:r>
            <a:r>
              <a:rPr lang="en-US" altLang="zh-CN" dirty="0"/>
              <a:t> () </a:t>
            </a:r>
            <a:r>
              <a:rPr lang="zh-CN" altLang="zh-CN" dirty="0"/>
              <a:t>方法。另外，主键经常作为方法调用的参数，因此，还必须实现</a:t>
            </a:r>
            <a:r>
              <a:rPr lang="en-US" altLang="zh-CN" dirty="0"/>
              <a:t> </a:t>
            </a:r>
            <a:r>
              <a:rPr lang="en-US" altLang="zh-CN" dirty="0" err="1"/>
              <a:t>Serializable</a:t>
            </a:r>
            <a:r>
              <a:rPr lang="en-US" altLang="zh-CN" dirty="0"/>
              <a:t> </a:t>
            </a:r>
            <a:r>
              <a:rPr lang="zh-CN" altLang="zh-CN" dirty="0"/>
              <a:t>接口。</a:t>
            </a:r>
            <a:endParaRPr lang="zh-CN" altLang="en-US" dirty="0"/>
          </a:p>
        </p:txBody>
      </p:sp>
    </p:spTree>
    <p:extLst>
      <p:ext uri="{BB962C8B-B14F-4D97-AF65-F5344CB8AC3E}">
        <p14:creationId xmlns:p14="http://schemas.microsoft.com/office/powerpoint/2010/main" val="3410753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92</TotalTime>
  <Words>2813</Words>
  <Application>Microsoft Office PowerPoint</Application>
  <PresentationFormat>全屏显示(4:3)</PresentationFormat>
  <Paragraphs>168</Paragraphs>
  <Slides>28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Arial</vt:lpstr>
      <vt:lpstr>Franklin Gothic Book</vt:lpstr>
      <vt:lpstr>Perpetua</vt:lpstr>
      <vt:lpstr>Times New Roman</vt:lpstr>
      <vt:lpstr>Wingdings 2</vt:lpstr>
      <vt:lpstr>平衡</vt:lpstr>
      <vt:lpstr>第8章 JPA</vt:lpstr>
      <vt:lpstr>主要内容</vt:lpstr>
      <vt:lpstr>一、概述</vt:lpstr>
      <vt:lpstr>一、概述</vt:lpstr>
      <vt:lpstr>二、第一个JPA应用</vt:lpstr>
      <vt:lpstr>三、ORM</vt:lpstr>
      <vt:lpstr>三、ORM</vt:lpstr>
      <vt:lpstr>三、ORM</vt:lpstr>
      <vt:lpstr>三、ORM</vt:lpstr>
      <vt:lpstr>三、ORM</vt:lpstr>
      <vt:lpstr>三、ORM</vt:lpstr>
      <vt:lpstr>三、ORM</vt:lpstr>
      <vt:lpstr>三、ORM</vt:lpstr>
      <vt:lpstr>三、ORM</vt:lpstr>
      <vt:lpstr>四、Entity管理</vt:lpstr>
      <vt:lpstr>四、Entity管理</vt:lpstr>
      <vt:lpstr>四、Entity管理</vt:lpstr>
      <vt:lpstr>四、Entity管理</vt:lpstr>
      <vt:lpstr>五、JPQL</vt:lpstr>
      <vt:lpstr>五、JPQL</vt:lpstr>
      <vt:lpstr>五、JPQL</vt:lpstr>
      <vt:lpstr>六、本地查询</vt:lpstr>
      <vt:lpstr>七、生命周期回调方法</vt:lpstr>
      <vt:lpstr>八 、基于Criteria API的安全查询</vt:lpstr>
      <vt:lpstr>九 、缓存</vt:lpstr>
      <vt:lpstr>九 、缓存</vt:lpstr>
      <vt:lpstr>九 、缓存</vt:lpstr>
      <vt:lpstr>九 、缓存</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利用JPA访问企业信息</dc:title>
  <dc:creator>雨林木风</dc:creator>
  <cp:lastModifiedBy>haoyu</cp:lastModifiedBy>
  <cp:revision>9</cp:revision>
  <dcterms:created xsi:type="dcterms:W3CDTF">2013-05-24T02:10:00Z</dcterms:created>
  <dcterms:modified xsi:type="dcterms:W3CDTF">2018-12-15T14:21:59Z</dcterms:modified>
</cp:coreProperties>
</file>