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 id="286" r:id="rId31"/>
    <p:sldId id="287" r:id="rId32"/>
    <p:sldId id="288" r:id="rId33"/>
    <p:sldId id="289"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p:txBody>
          <a:bodyPr/>
          <a:lstStyle/>
          <a:p>
            <a:fld id="{36068A85-E034-452C-8F45-34B701183BE5}" type="datetimeFigureOut">
              <a:rPr lang="zh-CN" altLang="en-US" smtClean="0"/>
              <a:t>2018/12/16</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56BDA1A2-28CA-4F2F-B94D-C839117CC53D}" type="slidenum">
              <a:rPr lang="zh-CN" altLang="en-US" smtClean="0"/>
              <a:t>‹#›</a:t>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36068A85-E034-452C-8F45-34B701183BE5}" type="datetimeFigureOut">
              <a:rPr lang="zh-CN" altLang="en-US" smtClean="0"/>
              <a:t>2018/12/16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BDA1A2-28CA-4F2F-B94D-C839117CC53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36068A85-E034-452C-8F45-34B701183BE5}" type="datetimeFigureOut">
              <a:rPr lang="zh-CN" altLang="en-US" smtClean="0"/>
              <a:t>2018/12/16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BDA1A2-28CA-4F2F-B94D-C839117CC53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36068A85-E034-452C-8F45-34B701183BE5}" type="datetimeFigureOut">
              <a:rPr lang="zh-CN" altLang="en-US" smtClean="0"/>
              <a:t>2018/12/16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BDA1A2-28CA-4F2F-B94D-C839117CC53D}" type="slidenum">
              <a:rPr lang="zh-CN" altLang="en-US" smtClean="0"/>
              <a:t>‹#›</a:t>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36068A85-E034-452C-8F45-34B701183BE5}" type="datetimeFigureOut">
              <a:rPr lang="zh-CN" altLang="en-US" smtClean="0"/>
              <a:t>2018/12/16</a:t>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56BDA1A2-28CA-4F2F-B94D-C839117CC53D}"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36068A85-E034-452C-8F45-34B701183BE5}" type="datetimeFigureOut">
              <a:rPr lang="zh-CN" altLang="en-US" smtClean="0"/>
              <a:t>2018/12/16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BDA1A2-28CA-4F2F-B94D-C839117CC53D}" type="slidenum">
              <a:rPr lang="zh-CN" altLang="en-US" smtClean="0"/>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fld id="{36068A85-E034-452C-8F45-34B701183BE5}" type="datetimeFigureOut">
              <a:rPr lang="zh-CN" altLang="en-US" smtClean="0"/>
              <a:t>2018/12/16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BDA1A2-28CA-4F2F-B94D-C839117CC53D}" type="slidenum">
              <a:rPr lang="zh-CN" altLang="en-US" smtClean="0"/>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36068A85-E034-452C-8F45-34B701183BE5}" type="datetimeFigureOut">
              <a:rPr lang="zh-CN" altLang="en-US" smtClean="0"/>
              <a:t>2018/12/16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BDA1A2-28CA-4F2F-B94D-C839117CC53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6068A85-E034-452C-8F45-34B701183BE5}" type="datetimeFigureOut">
              <a:rPr lang="zh-CN" altLang="en-US" smtClean="0"/>
              <a:t>2018/12/16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BDA1A2-28CA-4F2F-B94D-C839117CC53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36068A85-E034-452C-8F45-34B701183BE5}" type="datetimeFigureOut">
              <a:rPr lang="zh-CN" altLang="en-US" smtClean="0"/>
              <a:t>2018/12/16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BDA1A2-28CA-4F2F-B94D-C839117CC53D}" type="slidenum">
              <a:rPr lang="zh-CN" altLang="en-US" smtClean="0"/>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36068A85-E034-452C-8F45-34B701183BE5}" type="datetimeFigureOut">
              <a:rPr lang="zh-CN" altLang="en-US" smtClean="0"/>
              <a:t>2018/12/16</a:t>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56BDA1A2-28CA-4F2F-B94D-C839117CC53D}" type="slidenum">
              <a:rPr lang="zh-CN" altLang="en-US" smtClean="0"/>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36068A85-E034-452C-8F45-34B701183BE5}" type="datetimeFigureOut">
              <a:rPr lang="zh-CN" altLang="en-US" smtClean="0"/>
              <a:t>2018/12/16</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6BDA1A2-28CA-4F2F-B94D-C839117CC53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endParaRPr lang="zh-CN" altLang="en-US"/>
          </a:p>
        </p:txBody>
      </p:sp>
      <p:sp>
        <p:nvSpPr>
          <p:cNvPr id="2" name="标题 1"/>
          <p:cNvSpPr>
            <a:spLocks noGrp="1"/>
          </p:cNvSpPr>
          <p:nvPr>
            <p:ph type="ctrTitle"/>
          </p:nvPr>
        </p:nvSpPr>
        <p:spPr>
          <a:xfrm>
            <a:off x="685800" y="2130425"/>
            <a:ext cx="8062664" cy="1470025"/>
          </a:xfrm>
        </p:spPr>
        <p:txBody>
          <a:bodyPr>
            <a:normAutofit/>
          </a:bodyPr>
          <a:lstStyle/>
          <a:p>
            <a:r>
              <a:rPr lang="zh-CN" altLang="zh-CN" dirty="0"/>
              <a:t>第</a:t>
            </a:r>
            <a:r>
              <a:rPr lang="en-US" altLang="zh-CN" dirty="0"/>
              <a:t>9</a:t>
            </a:r>
            <a:r>
              <a:rPr lang="zh-CN" altLang="zh-CN" dirty="0"/>
              <a:t>章</a:t>
            </a:r>
            <a:r>
              <a:rPr lang="en-US" altLang="zh-CN" dirty="0"/>
              <a:t>  EJB</a:t>
            </a:r>
            <a:br>
              <a:rPr lang="zh-CN" altLang="zh-CN" dirty="0"/>
            </a:br>
            <a:endParaRPr lang="zh-CN" altLang="en-US" dirty="0"/>
          </a:p>
        </p:txBody>
      </p:sp>
    </p:spTree>
    <p:extLst>
      <p:ext uri="{BB962C8B-B14F-4D97-AF65-F5344CB8AC3E}">
        <p14:creationId xmlns:p14="http://schemas.microsoft.com/office/powerpoint/2010/main" val="2447260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EJB</a:t>
            </a:r>
            <a:r>
              <a:rPr lang="zh-CN" altLang="en-US" dirty="0"/>
              <a:t>基础</a:t>
            </a:r>
          </a:p>
        </p:txBody>
      </p:sp>
      <p:sp>
        <p:nvSpPr>
          <p:cNvPr id="3" name="内容占位符 2"/>
          <p:cNvSpPr>
            <a:spLocks noGrp="1"/>
          </p:cNvSpPr>
          <p:nvPr>
            <p:ph sz="quarter" idx="1"/>
          </p:nvPr>
        </p:nvSpPr>
        <p:spPr>
          <a:xfrm>
            <a:off x="914400" y="1447800"/>
            <a:ext cx="7772400" cy="5077544"/>
          </a:xfrm>
        </p:spPr>
        <p:txBody>
          <a:bodyPr>
            <a:normAutofit fontScale="92500" lnSpcReduction="20000"/>
          </a:bodyPr>
          <a:lstStyle/>
          <a:p>
            <a:pPr marL="0" indent="0">
              <a:buNone/>
            </a:pPr>
            <a:r>
              <a:rPr lang="en-US" altLang="zh-CN" dirty="0"/>
              <a:t>EJB </a:t>
            </a:r>
            <a:r>
              <a:rPr lang="zh-CN" altLang="en-US" dirty="0"/>
              <a:t>组件通信机制：</a:t>
            </a:r>
            <a:endParaRPr lang="en-US" altLang="zh-CN" dirty="0"/>
          </a:p>
          <a:p>
            <a:r>
              <a:rPr lang="en-US" altLang="zh-CN" dirty="0"/>
              <a:t>EJB</a:t>
            </a:r>
            <a:r>
              <a:rPr lang="zh-CN" altLang="zh-CN" dirty="0"/>
              <a:t>组件实例封装在一个称做</a:t>
            </a:r>
            <a:r>
              <a:rPr lang="en-US" altLang="zh-CN" dirty="0"/>
              <a:t>“</a:t>
            </a:r>
            <a:r>
              <a:rPr lang="zh-CN" altLang="zh-CN" dirty="0"/>
              <a:t>框架（</a:t>
            </a:r>
            <a:r>
              <a:rPr lang="en-US" altLang="zh-CN" dirty="0"/>
              <a:t>Skeleton</a:t>
            </a:r>
            <a:r>
              <a:rPr lang="zh-CN" altLang="zh-CN" dirty="0"/>
              <a:t>）</a:t>
            </a:r>
            <a:r>
              <a:rPr lang="en-US" altLang="zh-CN" dirty="0"/>
              <a:t>”</a:t>
            </a:r>
            <a:r>
              <a:rPr lang="zh-CN" altLang="zh-CN" dirty="0"/>
              <a:t>的特殊对象中，该对象拥有与另一个叫做</a:t>
            </a:r>
            <a:r>
              <a:rPr lang="en-US" altLang="zh-CN" dirty="0"/>
              <a:t>“</a:t>
            </a:r>
            <a:r>
              <a:rPr lang="zh-CN" altLang="zh-CN" dirty="0"/>
              <a:t>存根（</a:t>
            </a:r>
            <a:r>
              <a:rPr lang="en-US" altLang="zh-CN" dirty="0"/>
              <a:t>Stub</a:t>
            </a:r>
            <a:r>
              <a:rPr lang="zh-CN" altLang="zh-CN" dirty="0"/>
              <a:t>）</a:t>
            </a:r>
            <a:r>
              <a:rPr lang="en-US" altLang="zh-CN" dirty="0"/>
              <a:t>”</a:t>
            </a:r>
            <a:r>
              <a:rPr lang="zh-CN" altLang="zh-CN" dirty="0"/>
              <a:t>的特殊对象的网络连接。存根实现商业接口，但不包含商业逻辑；它拥有到框架的网络套接字连接。每次在存根的商业接口上调用商业方法时，存根将网络消息发送到框架，告诉它调用了哪个方法。框架从存根接收到网络消息时，它标识所调用的方法及其参数，然后调用真正的实例上的相应方法。实例执行商业方法，并将结果返回给框架，然后框架将结果发送给存根，最后存根将结果返回给调用其商业接口方法的应用程序。从使用存根的应用程序的角度来看，存根就象在本地运行。实际上，存根只是个哑网络对象，它将请求通过网络发送给框架，然后框架调用真正</a:t>
            </a:r>
            <a:r>
              <a:rPr lang="en-US" altLang="zh-CN" dirty="0"/>
              <a:t>EJB</a:t>
            </a:r>
            <a:r>
              <a:rPr lang="zh-CN" altLang="zh-CN" dirty="0"/>
              <a:t>组件实例上的方法。</a:t>
            </a:r>
            <a:r>
              <a:rPr lang="en-US" altLang="zh-CN" dirty="0"/>
              <a:t>EJB</a:t>
            </a:r>
            <a:r>
              <a:rPr lang="zh-CN" altLang="zh-CN" dirty="0"/>
              <a:t>组件实例完成所有工作，存根和框架只是通过网络来回传递方法和参数。</a:t>
            </a:r>
          </a:p>
          <a:p>
            <a:endParaRPr lang="zh-CN" altLang="en-US" dirty="0"/>
          </a:p>
        </p:txBody>
      </p:sp>
    </p:spTree>
    <p:extLst>
      <p:ext uri="{BB962C8B-B14F-4D97-AF65-F5344CB8AC3E}">
        <p14:creationId xmlns:p14="http://schemas.microsoft.com/office/powerpoint/2010/main" val="3801492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EJB</a:t>
            </a:r>
            <a:r>
              <a:rPr lang="zh-CN" altLang="en-US" dirty="0"/>
              <a:t>基础</a:t>
            </a:r>
          </a:p>
        </p:txBody>
      </p:sp>
      <p:sp>
        <p:nvSpPr>
          <p:cNvPr id="3" name="内容占位符 2"/>
          <p:cNvSpPr>
            <a:spLocks noGrp="1"/>
          </p:cNvSpPr>
          <p:nvPr>
            <p:ph sz="quarter" idx="1"/>
          </p:nvPr>
        </p:nvSpPr>
        <p:spPr>
          <a:xfrm>
            <a:off x="914400" y="1447800"/>
            <a:ext cx="7772400" cy="5077544"/>
          </a:xfrm>
        </p:spPr>
        <p:txBody>
          <a:bodyPr>
            <a:normAutofit fontScale="92500" lnSpcReduction="10000"/>
          </a:bodyPr>
          <a:lstStyle/>
          <a:p>
            <a:pPr marL="0" indent="0">
              <a:buNone/>
            </a:pPr>
            <a:r>
              <a:rPr lang="en-US" altLang="zh-CN" dirty="0"/>
              <a:t>EJB</a:t>
            </a:r>
            <a:r>
              <a:rPr lang="zh-CN" altLang="en-US" dirty="0"/>
              <a:t>接口</a:t>
            </a:r>
            <a:endParaRPr lang="en-US" altLang="zh-CN" dirty="0"/>
          </a:p>
          <a:p>
            <a:r>
              <a:rPr lang="en-US" altLang="zh-CN" dirty="0"/>
              <a:t>EJB</a:t>
            </a:r>
            <a:r>
              <a:rPr lang="zh-CN" altLang="zh-CN" dirty="0"/>
              <a:t>组件中的方法并不是全部提供给客户端调用。针对本地和远程等不同的客户端请求，</a:t>
            </a:r>
            <a:r>
              <a:rPr lang="en-US" altLang="zh-CN" dirty="0"/>
              <a:t>EJB</a:t>
            </a:r>
            <a:r>
              <a:rPr lang="zh-CN" altLang="zh-CN" dirty="0"/>
              <a:t>提供了</a:t>
            </a:r>
            <a:r>
              <a:rPr lang="en-US" altLang="zh-CN" dirty="0"/>
              <a:t>Local</a:t>
            </a:r>
            <a:r>
              <a:rPr lang="zh-CN" altLang="zh-CN" dirty="0"/>
              <a:t>接口和</a:t>
            </a:r>
            <a:r>
              <a:rPr lang="en-US" altLang="zh-CN" dirty="0"/>
              <a:t>Remote</a:t>
            </a:r>
            <a:r>
              <a:rPr lang="zh-CN" altLang="zh-CN" dirty="0"/>
              <a:t>接口。</a:t>
            </a:r>
            <a:r>
              <a:rPr lang="en-US" altLang="zh-CN" dirty="0"/>
              <a:t>Local</a:t>
            </a:r>
            <a:r>
              <a:rPr lang="zh-CN" altLang="zh-CN" dirty="0"/>
              <a:t>接口中声明了供本地客户（即与</a:t>
            </a:r>
            <a:r>
              <a:rPr lang="en-US" altLang="zh-CN" dirty="0"/>
              <a:t>EJB</a:t>
            </a:r>
            <a:r>
              <a:rPr lang="zh-CN" altLang="zh-CN" dirty="0"/>
              <a:t>组件运行在同一个</a:t>
            </a:r>
            <a:r>
              <a:rPr lang="en-US" altLang="zh-CN" dirty="0"/>
              <a:t>JVM</a:t>
            </a:r>
            <a:r>
              <a:rPr lang="zh-CN" altLang="zh-CN" dirty="0"/>
              <a:t>）使用的方法，</a:t>
            </a:r>
            <a:r>
              <a:rPr lang="en-US" altLang="zh-CN" dirty="0"/>
              <a:t>Remote</a:t>
            </a:r>
            <a:r>
              <a:rPr lang="zh-CN" altLang="zh-CN" dirty="0"/>
              <a:t>接口中声明了供远程客户（即与</a:t>
            </a:r>
            <a:r>
              <a:rPr lang="en-US" altLang="zh-CN" dirty="0"/>
              <a:t>EJB</a:t>
            </a:r>
            <a:r>
              <a:rPr lang="zh-CN" altLang="zh-CN" dirty="0"/>
              <a:t>组件不在同一个</a:t>
            </a:r>
            <a:r>
              <a:rPr lang="en-US" altLang="zh-CN" dirty="0"/>
              <a:t>JVM</a:t>
            </a:r>
            <a:r>
              <a:rPr lang="zh-CN" altLang="zh-CN" dirty="0"/>
              <a:t>）使用的方法。</a:t>
            </a:r>
            <a:r>
              <a:rPr lang="en-US" altLang="zh-CN" dirty="0"/>
              <a:t>EJB</a:t>
            </a:r>
            <a:r>
              <a:rPr lang="zh-CN" altLang="zh-CN" dirty="0"/>
              <a:t>组件的实现类需要继承并实现</a:t>
            </a:r>
            <a:r>
              <a:rPr lang="en-US" altLang="zh-CN" dirty="0"/>
              <a:t>Local</a:t>
            </a:r>
            <a:r>
              <a:rPr lang="zh-CN" altLang="zh-CN" dirty="0"/>
              <a:t>和</a:t>
            </a:r>
            <a:r>
              <a:rPr lang="en-US" altLang="zh-CN" dirty="0"/>
              <a:t>Remote</a:t>
            </a:r>
            <a:r>
              <a:rPr lang="zh-CN" altLang="zh-CN" dirty="0"/>
              <a:t>接口中声明的方法。</a:t>
            </a:r>
          </a:p>
          <a:p>
            <a:r>
              <a:rPr lang="zh-CN" altLang="zh-CN" dirty="0"/>
              <a:t>特别值得一提的是，在</a:t>
            </a:r>
            <a:r>
              <a:rPr lang="en-US" altLang="zh-CN" dirty="0"/>
              <a:t>EJB 3.1</a:t>
            </a:r>
            <a:r>
              <a:rPr lang="zh-CN" altLang="zh-CN" dirty="0"/>
              <a:t>规范中，</a:t>
            </a:r>
            <a:r>
              <a:rPr lang="en-US" altLang="zh-CN" dirty="0"/>
              <a:t>EJB</a:t>
            </a:r>
            <a:r>
              <a:rPr lang="zh-CN" altLang="zh-CN" dirty="0"/>
              <a:t>组件的实现可以仅仅是一个</a:t>
            </a:r>
            <a:r>
              <a:rPr lang="en-US" altLang="zh-CN" dirty="0"/>
              <a:t>POJO</a:t>
            </a:r>
            <a:r>
              <a:rPr lang="zh-CN" altLang="zh-CN" dirty="0"/>
              <a:t>，它不继承任何类，也不需要实现任何接口，此时</a:t>
            </a:r>
            <a:r>
              <a:rPr lang="en-US" altLang="zh-CN" dirty="0"/>
              <a:t>EJB</a:t>
            </a:r>
            <a:r>
              <a:rPr lang="zh-CN" altLang="zh-CN" dirty="0"/>
              <a:t>容器默认将</a:t>
            </a:r>
            <a:r>
              <a:rPr lang="en-US" altLang="zh-CN" dirty="0"/>
              <a:t>EJB</a:t>
            </a:r>
            <a:r>
              <a:rPr lang="zh-CN" altLang="zh-CN" dirty="0"/>
              <a:t>实现类中的所有的</a:t>
            </a:r>
            <a:r>
              <a:rPr lang="en-US" altLang="zh-CN" dirty="0"/>
              <a:t>public</a:t>
            </a:r>
            <a:r>
              <a:rPr lang="zh-CN" altLang="zh-CN" dirty="0"/>
              <a:t>类型的方法声明为本地接口方法，供本地客户请求使用，称为“无接口视图”。但如果希望远程组件能够访问</a:t>
            </a:r>
            <a:r>
              <a:rPr lang="en-US" altLang="zh-CN" dirty="0"/>
              <a:t>EJB</a:t>
            </a:r>
            <a:r>
              <a:rPr lang="zh-CN" altLang="zh-CN" dirty="0"/>
              <a:t>组件，则组件仍旧必须声明为</a:t>
            </a:r>
            <a:r>
              <a:rPr lang="en-US" altLang="zh-CN" dirty="0"/>
              <a:t>Remote</a:t>
            </a:r>
            <a:r>
              <a:rPr lang="zh-CN" altLang="zh-CN" dirty="0"/>
              <a:t>接口。</a:t>
            </a:r>
          </a:p>
          <a:p>
            <a:endParaRPr lang="zh-CN" altLang="en-US" dirty="0"/>
          </a:p>
        </p:txBody>
      </p:sp>
    </p:spTree>
    <p:extLst>
      <p:ext uri="{BB962C8B-B14F-4D97-AF65-F5344CB8AC3E}">
        <p14:creationId xmlns:p14="http://schemas.microsoft.com/office/powerpoint/2010/main" val="3526418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EJB</a:t>
            </a:r>
            <a:r>
              <a:rPr lang="zh-CN" altLang="en-US" dirty="0"/>
              <a:t>基础</a:t>
            </a:r>
          </a:p>
        </p:txBody>
      </p:sp>
      <p:sp>
        <p:nvSpPr>
          <p:cNvPr id="3" name="内容占位符 2"/>
          <p:cNvSpPr>
            <a:spLocks noGrp="1"/>
          </p:cNvSpPr>
          <p:nvPr>
            <p:ph sz="quarter" idx="1"/>
          </p:nvPr>
        </p:nvSpPr>
        <p:spPr>
          <a:xfrm>
            <a:off x="914400" y="1447800"/>
            <a:ext cx="7772400" cy="5077544"/>
          </a:xfrm>
        </p:spPr>
        <p:txBody>
          <a:bodyPr>
            <a:normAutofit/>
          </a:bodyPr>
          <a:lstStyle/>
          <a:p>
            <a:pPr marL="0" indent="0">
              <a:buNone/>
            </a:pPr>
            <a:r>
              <a:rPr lang="en-US" altLang="zh-CN" dirty="0"/>
              <a:t>EJB</a:t>
            </a:r>
            <a:r>
              <a:rPr lang="zh-CN" altLang="en-US" dirty="0"/>
              <a:t>分类</a:t>
            </a:r>
            <a:endParaRPr lang="en-US" altLang="zh-CN" dirty="0"/>
          </a:p>
          <a:p>
            <a:r>
              <a:rPr lang="zh-CN" altLang="zh-CN" dirty="0"/>
              <a:t>会话</a:t>
            </a:r>
            <a:r>
              <a:rPr lang="en-US" altLang="zh-CN" dirty="0"/>
              <a:t>Bean</a:t>
            </a:r>
            <a:r>
              <a:rPr lang="zh-CN" altLang="zh-CN" dirty="0"/>
              <a:t>（</a:t>
            </a:r>
            <a:r>
              <a:rPr lang="en-US" altLang="zh-CN" dirty="0"/>
              <a:t>Session Bean</a:t>
            </a:r>
            <a:r>
              <a:rPr lang="zh-CN" altLang="zh-CN" dirty="0"/>
              <a:t>）</a:t>
            </a:r>
            <a:r>
              <a:rPr lang="zh-CN" altLang="en-US" dirty="0"/>
              <a:t>：</a:t>
            </a:r>
            <a:r>
              <a:rPr lang="zh-CN" altLang="zh-CN" dirty="0"/>
              <a:t>代表一个动作，它用来处理客户端的业务逻辑请求</a:t>
            </a:r>
            <a:endParaRPr lang="en-US" altLang="zh-CN" dirty="0"/>
          </a:p>
          <a:p>
            <a:r>
              <a:rPr lang="zh-CN" altLang="zh-CN" dirty="0"/>
              <a:t>消息驱动</a:t>
            </a:r>
            <a:r>
              <a:rPr lang="en-US" altLang="zh-CN" dirty="0"/>
              <a:t>Bean(Message Driven Bean)</a:t>
            </a:r>
            <a:r>
              <a:rPr lang="zh-CN" altLang="en-US" dirty="0"/>
              <a:t>：</a:t>
            </a:r>
            <a:r>
              <a:rPr lang="zh-CN" altLang="zh-CN" dirty="0"/>
              <a:t>相当于一个实现了特定业务逻辑的异步消息接收者</a:t>
            </a:r>
          </a:p>
          <a:p>
            <a:endParaRPr lang="zh-CN" altLang="en-US" dirty="0"/>
          </a:p>
        </p:txBody>
      </p:sp>
    </p:spTree>
    <p:extLst>
      <p:ext uri="{BB962C8B-B14F-4D97-AF65-F5344CB8AC3E}">
        <p14:creationId xmlns:p14="http://schemas.microsoft.com/office/powerpoint/2010/main" val="2667287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EJB</a:t>
            </a:r>
            <a:r>
              <a:rPr lang="zh-CN" altLang="en-US" dirty="0"/>
              <a:t>基础</a:t>
            </a:r>
          </a:p>
        </p:txBody>
      </p:sp>
      <p:sp>
        <p:nvSpPr>
          <p:cNvPr id="3" name="内容占位符 2"/>
          <p:cNvSpPr>
            <a:spLocks noGrp="1"/>
          </p:cNvSpPr>
          <p:nvPr>
            <p:ph sz="quarter" idx="1"/>
          </p:nvPr>
        </p:nvSpPr>
        <p:spPr>
          <a:xfrm>
            <a:off x="914400" y="1447800"/>
            <a:ext cx="7772400" cy="5077544"/>
          </a:xfrm>
        </p:spPr>
        <p:txBody>
          <a:bodyPr>
            <a:normAutofit/>
          </a:bodyPr>
          <a:lstStyle/>
          <a:p>
            <a:pPr marL="0" indent="0">
              <a:buNone/>
            </a:pPr>
            <a:r>
              <a:rPr lang="en-US" altLang="zh-CN" dirty="0"/>
              <a:t>EJB</a:t>
            </a:r>
            <a:r>
              <a:rPr lang="zh-CN" altLang="en-US" dirty="0"/>
              <a:t>分类</a:t>
            </a:r>
            <a:endParaRPr lang="en-US" altLang="zh-CN" dirty="0"/>
          </a:p>
          <a:p>
            <a:r>
              <a:rPr lang="zh-CN" altLang="zh-CN" dirty="0"/>
              <a:t>会话</a:t>
            </a:r>
            <a:r>
              <a:rPr lang="en-US" altLang="zh-CN" dirty="0"/>
              <a:t>Bean</a:t>
            </a:r>
            <a:r>
              <a:rPr lang="zh-CN" altLang="zh-CN" dirty="0"/>
              <a:t>按照工作模式可分为有状态会话</a:t>
            </a:r>
            <a:r>
              <a:rPr lang="en-US" altLang="zh-CN" dirty="0"/>
              <a:t>Bean</a:t>
            </a:r>
            <a:r>
              <a:rPr lang="zh-CN" altLang="zh-CN" dirty="0"/>
              <a:t>（</a:t>
            </a:r>
            <a:r>
              <a:rPr lang="en-US" altLang="zh-CN" dirty="0" err="1"/>
              <a:t>stateful</a:t>
            </a:r>
            <a:r>
              <a:rPr lang="en-US" altLang="zh-CN" dirty="0"/>
              <a:t> Bean</a:t>
            </a:r>
            <a:r>
              <a:rPr lang="zh-CN" altLang="zh-CN" dirty="0"/>
              <a:t>）、无状态会话</a:t>
            </a:r>
            <a:r>
              <a:rPr lang="en-US" altLang="zh-CN" dirty="0"/>
              <a:t>Bean</a:t>
            </a:r>
            <a:r>
              <a:rPr lang="zh-CN" altLang="zh-CN" dirty="0"/>
              <a:t>（</a:t>
            </a:r>
            <a:r>
              <a:rPr lang="en-US" altLang="zh-CN" dirty="0"/>
              <a:t>stateless Bean</a:t>
            </a:r>
            <a:r>
              <a:rPr lang="zh-CN" altLang="zh-CN" dirty="0"/>
              <a:t>）和单例会话</a:t>
            </a:r>
            <a:r>
              <a:rPr lang="en-US" altLang="zh-CN" dirty="0"/>
              <a:t>Bean</a:t>
            </a:r>
            <a:r>
              <a:rPr lang="zh-CN" altLang="zh-CN" dirty="0"/>
              <a:t>（</a:t>
            </a:r>
            <a:r>
              <a:rPr lang="en-US" altLang="zh-CN" dirty="0"/>
              <a:t>Singleton session bean</a:t>
            </a:r>
            <a:r>
              <a:rPr lang="zh-CN" altLang="zh-CN" dirty="0"/>
              <a:t>）。</a:t>
            </a:r>
            <a:endParaRPr lang="en-US" altLang="zh-CN" dirty="0"/>
          </a:p>
          <a:p>
            <a:r>
              <a:rPr lang="zh-CN" altLang="zh-CN" dirty="0"/>
              <a:t>有状态会话</a:t>
            </a:r>
            <a:r>
              <a:rPr lang="en-US" altLang="zh-CN" dirty="0"/>
              <a:t>Bean</a:t>
            </a:r>
            <a:r>
              <a:rPr lang="zh-CN" altLang="zh-CN" dirty="0"/>
              <a:t>可以在客户请求之间保存会话信息，而无状态会话</a:t>
            </a:r>
            <a:r>
              <a:rPr lang="en-US" altLang="zh-CN" dirty="0"/>
              <a:t>Bean </a:t>
            </a:r>
            <a:r>
              <a:rPr lang="zh-CN" altLang="zh-CN" dirty="0"/>
              <a:t>不会在客户访问之间保存会话数据。两者都实现了</a:t>
            </a:r>
            <a:r>
              <a:rPr lang="en-US" altLang="zh-CN" dirty="0" err="1"/>
              <a:t>javax.ejb.SessionBean</a:t>
            </a:r>
            <a:r>
              <a:rPr lang="en-US" altLang="zh-CN" dirty="0"/>
              <a:t> </a:t>
            </a:r>
            <a:r>
              <a:rPr lang="zh-CN" altLang="zh-CN" dirty="0"/>
              <a:t>接口</a:t>
            </a:r>
            <a:r>
              <a:rPr lang="zh-CN" altLang="en-US" dirty="0"/>
              <a:t>。</a:t>
            </a:r>
            <a:endParaRPr lang="en-US" altLang="zh-CN" dirty="0"/>
          </a:p>
          <a:p>
            <a:r>
              <a:rPr lang="zh-CN" altLang="zh-CN" dirty="0"/>
              <a:t>单例会话</a:t>
            </a:r>
            <a:r>
              <a:rPr lang="en-US" altLang="zh-CN" dirty="0"/>
              <a:t>Bean</a:t>
            </a:r>
            <a:r>
              <a:rPr lang="zh-CN" altLang="zh-CN" dirty="0"/>
              <a:t>与无状态会话</a:t>
            </a:r>
            <a:r>
              <a:rPr lang="en-US" altLang="zh-CN" dirty="0"/>
              <a:t>Bean</a:t>
            </a:r>
            <a:r>
              <a:rPr lang="zh-CN" altLang="zh-CN" dirty="0"/>
              <a:t>的工作模式相似，不过一个应用中只能存在一个单例会话</a:t>
            </a:r>
            <a:r>
              <a:rPr lang="en-US" altLang="zh-CN" dirty="0"/>
              <a:t>Bean</a:t>
            </a:r>
            <a:r>
              <a:rPr lang="zh-CN" altLang="zh-CN" dirty="0"/>
              <a:t>的实例。</a:t>
            </a:r>
            <a:endParaRPr lang="zh-CN" altLang="en-US" dirty="0"/>
          </a:p>
        </p:txBody>
      </p:sp>
    </p:spTree>
    <p:extLst>
      <p:ext uri="{BB962C8B-B14F-4D97-AF65-F5344CB8AC3E}">
        <p14:creationId xmlns:p14="http://schemas.microsoft.com/office/powerpoint/2010/main" val="1030412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EJB</a:t>
            </a:r>
            <a:r>
              <a:rPr lang="zh-CN" altLang="en-US" dirty="0"/>
              <a:t>基础</a:t>
            </a:r>
          </a:p>
        </p:txBody>
      </p:sp>
      <p:sp>
        <p:nvSpPr>
          <p:cNvPr id="3" name="内容占位符 2"/>
          <p:cNvSpPr>
            <a:spLocks noGrp="1"/>
          </p:cNvSpPr>
          <p:nvPr>
            <p:ph sz="quarter" idx="1"/>
          </p:nvPr>
        </p:nvSpPr>
        <p:spPr>
          <a:xfrm>
            <a:off x="914400" y="1447800"/>
            <a:ext cx="7772400" cy="5077544"/>
          </a:xfrm>
        </p:spPr>
        <p:txBody>
          <a:bodyPr>
            <a:normAutofit fontScale="77500" lnSpcReduction="20000"/>
          </a:bodyPr>
          <a:lstStyle/>
          <a:p>
            <a:pPr marL="0" indent="0">
              <a:buNone/>
            </a:pPr>
            <a:r>
              <a:rPr lang="zh-CN" altLang="en-US" dirty="0"/>
              <a:t>部署</a:t>
            </a:r>
            <a:r>
              <a:rPr lang="en-US" altLang="zh-CN" dirty="0"/>
              <a:t>EJB</a:t>
            </a:r>
          </a:p>
          <a:p>
            <a:r>
              <a:rPr lang="en-US" altLang="zh-CN" dirty="0"/>
              <a:t>EJB</a:t>
            </a:r>
            <a:r>
              <a:rPr lang="zh-CN" altLang="zh-CN" dirty="0"/>
              <a:t>规范描述了一个声明机制，用于通过使用注解或</a:t>
            </a:r>
            <a:r>
              <a:rPr lang="en-US" altLang="zh-CN" dirty="0"/>
              <a:t>XML </a:t>
            </a:r>
            <a:r>
              <a:rPr lang="zh-CN" altLang="zh-CN" dirty="0"/>
              <a:t>部署描述信息来处理容器与</a:t>
            </a:r>
            <a:r>
              <a:rPr lang="en-US" altLang="zh-CN" dirty="0"/>
              <a:t>EJB</a:t>
            </a:r>
            <a:r>
              <a:rPr lang="zh-CN" altLang="zh-CN" dirty="0"/>
              <a:t>组件间的交互。</a:t>
            </a:r>
            <a:endParaRPr lang="en-US" altLang="zh-CN" dirty="0"/>
          </a:p>
          <a:p>
            <a:r>
              <a:rPr lang="zh-CN" altLang="zh-CN" dirty="0"/>
              <a:t>部署描述信息有一个预先定义的格式，所有符合</a:t>
            </a:r>
            <a:r>
              <a:rPr lang="en-US" altLang="zh-CN" dirty="0"/>
              <a:t>Java EE</a:t>
            </a:r>
            <a:r>
              <a:rPr lang="zh-CN" altLang="zh-CN" dirty="0"/>
              <a:t>规范的</a:t>
            </a:r>
            <a:r>
              <a:rPr lang="en-US" altLang="zh-CN" dirty="0"/>
              <a:t>EJB</a:t>
            </a:r>
            <a:r>
              <a:rPr lang="zh-CN" altLang="zh-CN" dirty="0"/>
              <a:t>组件都可以使用此格式来描述自身信息，而所有符合</a:t>
            </a:r>
            <a:r>
              <a:rPr lang="en-US" altLang="zh-CN" dirty="0"/>
              <a:t>Java EE</a:t>
            </a:r>
            <a:r>
              <a:rPr lang="zh-CN" altLang="zh-CN" dirty="0"/>
              <a:t>规范的服务器必须知道如何读取此格式。这种格式在</a:t>
            </a:r>
            <a:r>
              <a:rPr lang="en-US" altLang="zh-CN" dirty="0"/>
              <a:t> XML </a:t>
            </a:r>
            <a:r>
              <a:rPr lang="zh-CN" altLang="zh-CN" dirty="0"/>
              <a:t>文档类型定义（</a:t>
            </a:r>
            <a:r>
              <a:rPr lang="en-US" altLang="zh-CN" dirty="0"/>
              <a:t>DTD</a:t>
            </a:r>
            <a:r>
              <a:rPr lang="zh-CN" altLang="zh-CN" dirty="0"/>
              <a:t>）中指定。部署描述信息描述了</a:t>
            </a:r>
            <a:r>
              <a:rPr lang="en-US" altLang="zh-CN" dirty="0"/>
              <a:t>EJB</a:t>
            </a:r>
            <a:r>
              <a:rPr lang="zh-CN" altLang="zh-CN" dirty="0"/>
              <a:t>的类型（会话或实体）及接口方法和</a:t>
            </a:r>
            <a:r>
              <a:rPr lang="en-US" altLang="zh-CN" dirty="0"/>
              <a:t>EJB </a:t>
            </a:r>
            <a:r>
              <a:rPr lang="zh-CN" altLang="zh-CN" dirty="0"/>
              <a:t>实现类的名称。它还指定了</a:t>
            </a:r>
            <a:r>
              <a:rPr lang="en-US" altLang="zh-CN" dirty="0"/>
              <a:t>EJB</a:t>
            </a:r>
            <a:r>
              <a:rPr lang="zh-CN" altLang="zh-CN" dirty="0"/>
              <a:t>中每个方法的事务性属性、哪些安全性角色可以访问每个方法（访问控制）。</a:t>
            </a:r>
            <a:endParaRPr lang="en-US" altLang="zh-CN" dirty="0"/>
          </a:p>
          <a:p>
            <a:r>
              <a:rPr lang="zh-CN" altLang="zh-CN" dirty="0"/>
              <a:t>将</a:t>
            </a:r>
            <a:r>
              <a:rPr lang="en-US" altLang="zh-CN" dirty="0"/>
              <a:t>EJB</a:t>
            </a:r>
            <a:r>
              <a:rPr lang="zh-CN" altLang="zh-CN" dirty="0"/>
              <a:t>部署到容器中时，容器将读取部署描述信息以了解应如何处理事务、持久化和访问控制。部署</a:t>
            </a:r>
            <a:r>
              <a:rPr lang="en-US" altLang="zh-CN" dirty="0"/>
              <a:t>EJB</a:t>
            </a:r>
            <a:r>
              <a:rPr lang="zh-CN" altLang="zh-CN" dirty="0"/>
              <a:t>的人员将使用此信息，并指定附加信息，以便在运行时将</a:t>
            </a:r>
            <a:r>
              <a:rPr lang="en-US" altLang="zh-CN" dirty="0"/>
              <a:t>EJB</a:t>
            </a:r>
            <a:r>
              <a:rPr lang="zh-CN" altLang="zh-CN" dirty="0"/>
              <a:t>与容器提供的服务联系起来。</a:t>
            </a:r>
          </a:p>
          <a:p>
            <a:r>
              <a:rPr lang="zh-CN" altLang="zh-CN" dirty="0"/>
              <a:t>要部署一个</a:t>
            </a:r>
            <a:r>
              <a:rPr lang="en-US" altLang="zh-CN" dirty="0"/>
              <a:t>EJB</a:t>
            </a:r>
            <a:r>
              <a:rPr lang="zh-CN" altLang="zh-CN" dirty="0"/>
              <a:t>组件时，必须将它的接口文件、实现类文件以及</a:t>
            </a:r>
            <a:r>
              <a:rPr lang="en-US" altLang="zh-CN" dirty="0"/>
              <a:t> XML </a:t>
            </a:r>
            <a:r>
              <a:rPr lang="zh-CN" altLang="zh-CN" dirty="0"/>
              <a:t>部署描述文件封装到</a:t>
            </a:r>
            <a:r>
              <a:rPr lang="en-US" altLang="zh-CN" dirty="0"/>
              <a:t> jar </a:t>
            </a:r>
            <a:r>
              <a:rPr lang="zh-CN" altLang="zh-CN" dirty="0"/>
              <a:t>文件中。如果在</a:t>
            </a:r>
            <a:r>
              <a:rPr lang="en-US" altLang="zh-CN" dirty="0"/>
              <a:t>EJB Bean</a:t>
            </a:r>
            <a:r>
              <a:rPr lang="zh-CN" altLang="zh-CN" dirty="0"/>
              <a:t>类文件中使用到其他辅助工具类文件，则也必须将它们一起打包。</a:t>
            </a:r>
            <a:endParaRPr lang="en-US" altLang="zh-CN" dirty="0"/>
          </a:p>
          <a:p>
            <a:r>
              <a:rPr lang="en-US" altLang="zh-CN" dirty="0"/>
              <a:t>Java EE 5 </a:t>
            </a:r>
            <a:r>
              <a:rPr lang="zh-CN" altLang="zh-CN" dirty="0"/>
              <a:t>以后的规范中，除了利用部署描述文件，还可以通过</a:t>
            </a:r>
            <a:r>
              <a:rPr lang="en-US" altLang="zh-CN" dirty="0"/>
              <a:t>EJB</a:t>
            </a:r>
            <a:r>
              <a:rPr lang="zh-CN" altLang="zh-CN" dirty="0"/>
              <a:t>实现类中的注解来声明</a:t>
            </a:r>
            <a:r>
              <a:rPr lang="en-US" altLang="zh-CN" dirty="0"/>
              <a:t>EJB</a:t>
            </a:r>
            <a:r>
              <a:rPr lang="zh-CN" altLang="zh-CN" dirty="0"/>
              <a:t>部署信息。</a:t>
            </a:r>
          </a:p>
          <a:p>
            <a:endParaRPr lang="zh-CN" altLang="en-US" dirty="0"/>
          </a:p>
        </p:txBody>
      </p:sp>
    </p:spTree>
    <p:extLst>
      <p:ext uri="{BB962C8B-B14F-4D97-AF65-F5344CB8AC3E}">
        <p14:creationId xmlns:p14="http://schemas.microsoft.com/office/powerpoint/2010/main" val="1453379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二、无状态会话</a:t>
            </a:r>
            <a:r>
              <a:rPr lang="en-US" altLang="zh-CN" dirty="0"/>
              <a:t>Bean</a:t>
            </a:r>
            <a:endParaRPr lang="zh-CN" altLang="en-US" dirty="0"/>
          </a:p>
        </p:txBody>
      </p:sp>
      <p:sp>
        <p:nvSpPr>
          <p:cNvPr id="3" name="内容占位符 2"/>
          <p:cNvSpPr>
            <a:spLocks noGrp="1"/>
          </p:cNvSpPr>
          <p:nvPr>
            <p:ph sz="quarter" idx="1"/>
          </p:nvPr>
        </p:nvSpPr>
        <p:spPr/>
        <p:txBody>
          <a:bodyPr>
            <a:normAutofit fontScale="92500" lnSpcReduction="10000"/>
          </a:bodyPr>
          <a:lstStyle/>
          <a:p>
            <a:r>
              <a:rPr lang="zh-CN" altLang="zh-CN" dirty="0"/>
              <a:t>无状态会话</a:t>
            </a:r>
            <a:r>
              <a:rPr lang="en-US" altLang="zh-CN" dirty="0"/>
              <a:t>Bean</a:t>
            </a:r>
            <a:r>
              <a:rPr lang="zh-CN" altLang="zh-CN" dirty="0"/>
              <a:t>每次调用只是对客户提供业务逻辑，但不保存客户端的任何数据状态。但并不意味着无状态类型的会话</a:t>
            </a:r>
            <a:r>
              <a:rPr lang="en-US" altLang="zh-CN" dirty="0"/>
              <a:t>Bean</a:t>
            </a:r>
            <a:r>
              <a:rPr lang="zh-CN" altLang="zh-CN" dirty="0"/>
              <a:t>没有状态，而是这些状态被保存在客户端，容器不负责管理。无状态会话</a:t>
            </a:r>
            <a:r>
              <a:rPr lang="en-US" altLang="zh-CN" dirty="0"/>
              <a:t>Bean</a:t>
            </a:r>
            <a:r>
              <a:rPr lang="zh-CN" altLang="zh-CN" dirty="0"/>
              <a:t>在</a:t>
            </a:r>
            <a:r>
              <a:rPr lang="en-US" altLang="zh-CN" dirty="0"/>
              <a:t>EJB</a:t>
            </a:r>
            <a:r>
              <a:rPr lang="zh-CN" altLang="zh-CN" dirty="0"/>
              <a:t>中是最简单的一种</a:t>
            </a:r>
            <a:r>
              <a:rPr lang="en-US" altLang="zh-CN" dirty="0"/>
              <a:t>Bean</a:t>
            </a:r>
            <a:r>
              <a:rPr lang="zh-CN" altLang="zh-CN" dirty="0"/>
              <a:t>。无状态会话</a:t>
            </a:r>
            <a:r>
              <a:rPr lang="en-US" altLang="zh-CN" dirty="0"/>
              <a:t>Bean</a:t>
            </a:r>
            <a:r>
              <a:rPr lang="zh-CN" altLang="zh-CN" dirty="0"/>
              <a:t>在使用时要注意以下两个问题。</a:t>
            </a:r>
          </a:p>
          <a:p>
            <a:pPr marL="274320" lvl="1" indent="0">
              <a:buNone/>
            </a:pPr>
            <a:r>
              <a:rPr lang="zh-CN" altLang="zh-CN" dirty="0"/>
              <a:t>（</a:t>
            </a:r>
            <a:r>
              <a:rPr lang="en-US" altLang="zh-CN" dirty="0"/>
              <a:t>1</a:t>
            </a:r>
            <a:r>
              <a:rPr lang="zh-CN" altLang="zh-CN" dirty="0"/>
              <a:t>）数据传输负载。本该存储在服务器端（</a:t>
            </a:r>
            <a:r>
              <a:rPr lang="en-US" altLang="zh-CN" dirty="0"/>
              <a:t>Java EE</a:t>
            </a:r>
            <a:r>
              <a:rPr lang="zh-CN" altLang="zh-CN" dirty="0"/>
              <a:t>服务器）的数据被存储在客户端中，每次调用这些数据都要以参数的方式传递给</a:t>
            </a:r>
            <a:r>
              <a:rPr lang="en-US" altLang="zh-CN" dirty="0"/>
              <a:t>Bean</a:t>
            </a:r>
            <a:r>
              <a:rPr lang="zh-CN" altLang="zh-CN" dirty="0"/>
              <a:t>，如果是一个比较复杂的数据集合，则网络需要传递大量数据，造成更多的负载。</a:t>
            </a:r>
          </a:p>
          <a:p>
            <a:pPr marL="274320" lvl="1" indent="0">
              <a:buNone/>
            </a:pPr>
            <a:r>
              <a:rPr lang="zh-CN" altLang="zh-CN" dirty="0"/>
              <a:t>（</a:t>
            </a:r>
            <a:r>
              <a:rPr lang="en-US" altLang="zh-CN" dirty="0"/>
              <a:t>2</a:t>
            </a:r>
            <a:r>
              <a:rPr lang="zh-CN" altLang="zh-CN" dirty="0"/>
              <a:t>）安全性问题。在客户端维护状态还要注意安全性问题，如果数据状态非常敏感，则不要使用无状态会话</a:t>
            </a:r>
            <a:r>
              <a:rPr lang="en-US" altLang="zh-CN" dirty="0"/>
              <a:t>Bean</a:t>
            </a:r>
            <a:r>
              <a:rPr lang="zh-CN" altLang="zh-CN" dirty="0"/>
              <a:t>，这些情况可以使用状态会话</a:t>
            </a:r>
            <a:r>
              <a:rPr lang="en-US" altLang="zh-CN" dirty="0"/>
              <a:t>Bean</a:t>
            </a:r>
            <a:r>
              <a:rPr lang="zh-CN" altLang="zh-CN" dirty="0"/>
              <a:t>，将用户状态保存到服务器中。</a:t>
            </a:r>
          </a:p>
          <a:p>
            <a:endParaRPr lang="zh-CN" altLang="en-US" dirty="0"/>
          </a:p>
        </p:txBody>
      </p:sp>
    </p:spTree>
    <p:extLst>
      <p:ext uri="{BB962C8B-B14F-4D97-AF65-F5344CB8AC3E}">
        <p14:creationId xmlns:p14="http://schemas.microsoft.com/office/powerpoint/2010/main" val="772850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二、无状态会话</a:t>
            </a:r>
            <a:r>
              <a:rPr lang="en-US" altLang="zh-CN" dirty="0"/>
              <a:t>Bean</a:t>
            </a:r>
            <a:endParaRPr lang="zh-CN" altLang="en-US" dirty="0"/>
          </a:p>
        </p:txBody>
      </p:sp>
      <p:sp>
        <p:nvSpPr>
          <p:cNvPr id="3" name="内容占位符 2"/>
          <p:cNvSpPr>
            <a:spLocks noGrp="1"/>
          </p:cNvSpPr>
          <p:nvPr>
            <p:ph sz="quarter" idx="1"/>
          </p:nvPr>
        </p:nvSpPr>
        <p:spPr/>
        <p:txBody>
          <a:bodyPr>
            <a:normAutofit/>
          </a:bodyPr>
          <a:lstStyle/>
          <a:p>
            <a:endParaRPr lang="zh-CN" alt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700808"/>
            <a:ext cx="6455757"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460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二、无状态会话</a:t>
            </a:r>
            <a:r>
              <a:rPr lang="en-US" altLang="zh-CN" dirty="0"/>
              <a:t>Bean</a:t>
            </a:r>
            <a:endParaRPr lang="zh-CN" altLang="en-US" dirty="0"/>
          </a:p>
        </p:txBody>
      </p:sp>
      <p:sp>
        <p:nvSpPr>
          <p:cNvPr id="3" name="内容占位符 2"/>
          <p:cNvSpPr>
            <a:spLocks noGrp="1"/>
          </p:cNvSpPr>
          <p:nvPr>
            <p:ph sz="quarter" idx="1"/>
          </p:nvPr>
        </p:nvSpPr>
        <p:spPr/>
        <p:txBody>
          <a:bodyPr>
            <a:normAutofit/>
          </a:bodyPr>
          <a:lstStyle/>
          <a:p>
            <a:r>
              <a:rPr lang="zh-CN" altLang="zh-CN" dirty="0"/>
              <a:t>开发一个无状态的会话</a:t>
            </a:r>
            <a:r>
              <a:rPr lang="en-US" altLang="zh-CN" dirty="0"/>
              <a:t> Bean</a:t>
            </a:r>
            <a:r>
              <a:rPr lang="zh-CN" altLang="zh-CN" dirty="0"/>
              <a:t>通常包括以下两个步骤。</a:t>
            </a:r>
          </a:p>
          <a:p>
            <a:pPr lvl="1"/>
            <a:r>
              <a:rPr lang="zh-CN" altLang="zh-CN" dirty="0"/>
              <a:t>（</a:t>
            </a:r>
            <a:r>
              <a:rPr lang="en-US" altLang="zh-CN" dirty="0"/>
              <a:t>1</a:t>
            </a:r>
            <a:r>
              <a:rPr lang="zh-CN" altLang="zh-CN" dirty="0"/>
              <a:t>）开发</a:t>
            </a:r>
            <a:r>
              <a:rPr lang="en-US" altLang="zh-CN" dirty="0"/>
              <a:t>Bean </a:t>
            </a:r>
            <a:r>
              <a:rPr lang="zh-CN" altLang="zh-CN" dirty="0"/>
              <a:t>实现类。</a:t>
            </a:r>
          </a:p>
          <a:p>
            <a:pPr lvl="1"/>
            <a:r>
              <a:rPr lang="zh-CN" altLang="zh-CN" dirty="0"/>
              <a:t>（</a:t>
            </a:r>
            <a:r>
              <a:rPr lang="en-US" altLang="zh-CN" dirty="0"/>
              <a:t>2</a:t>
            </a:r>
            <a:r>
              <a:rPr lang="zh-CN" altLang="zh-CN" dirty="0"/>
              <a:t>）开发接口文件。接口文件包括本地接口文件和远程接口文件。本地接口文件供与</a:t>
            </a:r>
            <a:r>
              <a:rPr lang="en-US" altLang="zh-CN" dirty="0"/>
              <a:t>EJB</a:t>
            </a:r>
            <a:r>
              <a:rPr lang="zh-CN" altLang="zh-CN" dirty="0"/>
              <a:t>组件在同一个</a:t>
            </a:r>
            <a:r>
              <a:rPr lang="en-US" altLang="zh-CN" dirty="0"/>
              <a:t>JVM</a:t>
            </a:r>
            <a:r>
              <a:rPr lang="zh-CN" altLang="zh-CN" dirty="0"/>
              <a:t>的本地客户调用时使用，远程接口文件供在其他</a:t>
            </a:r>
            <a:r>
              <a:rPr lang="en-US" altLang="zh-CN" dirty="0"/>
              <a:t>JVM</a:t>
            </a:r>
            <a:r>
              <a:rPr lang="zh-CN" altLang="zh-CN" dirty="0"/>
              <a:t>运行的远端客户调用时使用。</a:t>
            </a:r>
          </a:p>
          <a:p>
            <a:r>
              <a:rPr lang="zh-CN" altLang="zh-CN" dirty="0">
                <a:solidFill>
                  <a:srgbClr val="FF0000"/>
                </a:solidFill>
              </a:rPr>
              <a:t>说明：一个</a:t>
            </a:r>
            <a:r>
              <a:rPr lang="en-US" altLang="zh-CN" dirty="0">
                <a:solidFill>
                  <a:srgbClr val="FF0000"/>
                </a:solidFill>
              </a:rPr>
              <a:t>EJB</a:t>
            </a:r>
            <a:r>
              <a:rPr lang="zh-CN" altLang="zh-CN" dirty="0">
                <a:solidFill>
                  <a:srgbClr val="FF0000"/>
                </a:solidFill>
              </a:rPr>
              <a:t>组件可以仅实现上述接口中的一种，也可以两种接口都不实现。若不实现任何接口，则容器默认类中的所有</a:t>
            </a:r>
            <a:r>
              <a:rPr lang="en-US" altLang="zh-CN" dirty="0">
                <a:solidFill>
                  <a:srgbClr val="FF0000"/>
                </a:solidFill>
              </a:rPr>
              <a:t>public</a:t>
            </a:r>
            <a:r>
              <a:rPr lang="zh-CN" altLang="zh-CN" dirty="0">
                <a:solidFill>
                  <a:srgbClr val="FF0000"/>
                </a:solidFill>
              </a:rPr>
              <a:t>类型的方法为本地接口方法。</a:t>
            </a:r>
          </a:p>
          <a:p>
            <a:endParaRPr lang="zh-CN" altLang="en-US" dirty="0"/>
          </a:p>
        </p:txBody>
      </p:sp>
    </p:spTree>
    <p:extLst>
      <p:ext uri="{BB962C8B-B14F-4D97-AF65-F5344CB8AC3E}">
        <p14:creationId xmlns:p14="http://schemas.microsoft.com/office/powerpoint/2010/main" val="1978170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三、有状态会话</a:t>
            </a:r>
            <a:r>
              <a:rPr lang="en-US" altLang="zh-CN" dirty="0"/>
              <a:t>Bean</a:t>
            </a:r>
            <a:endParaRPr lang="zh-CN" altLang="en-US" dirty="0"/>
          </a:p>
        </p:txBody>
      </p:sp>
      <p:sp>
        <p:nvSpPr>
          <p:cNvPr id="3" name="内容占位符 2"/>
          <p:cNvSpPr>
            <a:spLocks noGrp="1"/>
          </p:cNvSpPr>
          <p:nvPr>
            <p:ph sz="quarter" idx="1"/>
          </p:nvPr>
        </p:nvSpPr>
        <p:spPr/>
        <p:txBody>
          <a:bodyPr/>
          <a:lstStyle/>
          <a:p>
            <a:r>
              <a:rPr lang="zh-CN" altLang="zh-CN" dirty="0"/>
              <a:t>有状态会话</a:t>
            </a:r>
            <a:r>
              <a:rPr lang="en-US" altLang="zh-CN" dirty="0"/>
              <a:t>Bean</a:t>
            </a:r>
            <a:r>
              <a:rPr lang="zh-CN" altLang="zh-CN" dirty="0"/>
              <a:t>（</a:t>
            </a:r>
            <a:r>
              <a:rPr lang="en-US" altLang="zh-CN" dirty="0" err="1"/>
              <a:t>Stateful</a:t>
            </a:r>
            <a:r>
              <a:rPr lang="en-US" altLang="zh-CN" dirty="0"/>
              <a:t> Session Bean</a:t>
            </a:r>
            <a:r>
              <a:rPr lang="zh-CN" altLang="zh-CN" dirty="0"/>
              <a:t>）在客户引用期间维护</a:t>
            </a:r>
            <a:r>
              <a:rPr lang="en-US" altLang="zh-CN" dirty="0"/>
              <a:t>Bean</a:t>
            </a:r>
            <a:r>
              <a:rPr lang="zh-CN" altLang="zh-CN" dirty="0"/>
              <a:t>中的所有实例数据的状态值，这些数据在引用期间可以被其他方法所引用，但其他客户不会共享同一个会话</a:t>
            </a:r>
            <a:r>
              <a:rPr lang="en-US" altLang="zh-CN" dirty="0"/>
              <a:t>Bean</a:t>
            </a:r>
            <a:r>
              <a:rPr lang="zh-CN" altLang="zh-CN" dirty="0"/>
              <a:t>的实例。</a:t>
            </a:r>
            <a:endParaRPr lang="en-US" altLang="zh-CN" dirty="0"/>
          </a:p>
          <a:p>
            <a:r>
              <a:rPr lang="en-US" altLang="zh-CN" dirty="0"/>
              <a:t>Bean</a:t>
            </a:r>
            <a:r>
              <a:rPr lang="zh-CN" altLang="zh-CN" dirty="0"/>
              <a:t>的状态被保存到临时存储体中，因为</a:t>
            </a:r>
            <a:r>
              <a:rPr lang="en-US" altLang="zh-CN" dirty="0"/>
              <a:t>Bean</a:t>
            </a:r>
            <a:r>
              <a:rPr lang="zh-CN" altLang="zh-CN" dirty="0"/>
              <a:t>是可以被序列化的，所以同样也可以把一个</a:t>
            </a:r>
            <a:r>
              <a:rPr lang="en-US" altLang="zh-CN" dirty="0"/>
              <a:t>Bean</a:t>
            </a:r>
            <a:r>
              <a:rPr lang="zh-CN" altLang="zh-CN" dirty="0"/>
              <a:t>状态保存到文件系统或数据库中。因为在调用方法时需要维护状态（这部分是有开销的），所以只有需要维护客户状态时才使用有状态会话</a:t>
            </a:r>
            <a:r>
              <a:rPr lang="en-US" altLang="zh-CN" dirty="0"/>
              <a:t>Bean</a:t>
            </a:r>
            <a:r>
              <a:rPr lang="zh-CN" altLang="zh-CN" dirty="0"/>
              <a:t>。</a:t>
            </a:r>
            <a:endParaRPr lang="en-US" altLang="zh-CN" dirty="0"/>
          </a:p>
          <a:p>
            <a:r>
              <a:rPr lang="zh-CN" altLang="zh-CN" dirty="0"/>
              <a:t>典型的会话</a:t>
            </a:r>
            <a:r>
              <a:rPr lang="en-US" altLang="zh-CN" dirty="0"/>
              <a:t>Bean</a:t>
            </a:r>
            <a:r>
              <a:rPr lang="zh-CN" altLang="en-US" dirty="0"/>
              <a:t>：</a:t>
            </a:r>
            <a:r>
              <a:rPr lang="zh-CN" altLang="zh-CN" dirty="0"/>
              <a:t>购物车</a:t>
            </a:r>
            <a:endParaRPr lang="zh-CN" altLang="en-US" dirty="0"/>
          </a:p>
        </p:txBody>
      </p:sp>
    </p:spTree>
    <p:extLst>
      <p:ext uri="{BB962C8B-B14F-4D97-AF65-F5344CB8AC3E}">
        <p14:creationId xmlns:p14="http://schemas.microsoft.com/office/powerpoint/2010/main" val="3294774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三、有状态会话</a:t>
            </a:r>
            <a:r>
              <a:rPr lang="en-US" altLang="zh-CN" dirty="0"/>
              <a:t>Bean</a:t>
            </a:r>
            <a:endParaRPr lang="zh-CN" altLang="en-US" dirty="0"/>
          </a:p>
        </p:txBody>
      </p:sp>
      <p:sp>
        <p:nvSpPr>
          <p:cNvPr id="3" name="内容占位符 2"/>
          <p:cNvSpPr>
            <a:spLocks noGrp="1"/>
          </p:cNvSpPr>
          <p:nvPr>
            <p:ph sz="quarter" idx="1"/>
          </p:nvPr>
        </p:nvSpPr>
        <p:spPr/>
        <p:txBody>
          <a:bodyPr/>
          <a:lstStyle/>
          <a:p>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1725" y="2571750"/>
            <a:ext cx="440055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132856"/>
            <a:ext cx="7341224" cy="3204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567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主要内容</a:t>
            </a:r>
          </a:p>
        </p:txBody>
      </p:sp>
      <p:sp>
        <p:nvSpPr>
          <p:cNvPr id="3" name="内容占位符 2"/>
          <p:cNvSpPr>
            <a:spLocks noGrp="1"/>
          </p:cNvSpPr>
          <p:nvPr>
            <p:ph sz="quarter" idx="1"/>
          </p:nvPr>
        </p:nvSpPr>
        <p:spPr/>
        <p:txBody>
          <a:bodyPr/>
          <a:lstStyle/>
          <a:p>
            <a:pPr marL="571500" indent="-571500">
              <a:buFont typeface="+mj-ea"/>
              <a:buAutoNum type="ea1JpnChsDbPeriod"/>
            </a:pPr>
            <a:r>
              <a:rPr lang="en-US" altLang="zh-CN" dirty="0"/>
              <a:t>EJB</a:t>
            </a:r>
            <a:r>
              <a:rPr lang="zh-CN" altLang="zh-CN" dirty="0"/>
              <a:t>基础</a:t>
            </a:r>
            <a:endParaRPr lang="en-US" altLang="zh-CN" dirty="0"/>
          </a:p>
          <a:p>
            <a:pPr marL="571500" indent="-571500">
              <a:buFont typeface="+mj-ea"/>
              <a:buAutoNum type="ea1JpnChsDbPeriod"/>
            </a:pPr>
            <a:r>
              <a:rPr lang="zh-CN" altLang="zh-CN" dirty="0"/>
              <a:t>无状态会话</a:t>
            </a:r>
            <a:r>
              <a:rPr lang="en-US" altLang="zh-CN" dirty="0"/>
              <a:t>Bean</a:t>
            </a:r>
            <a:endParaRPr lang="zh-CN" altLang="zh-CN" dirty="0"/>
          </a:p>
          <a:p>
            <a:pPr marL="571500" indent="-571500">
              <a:buFont typeface="+mj-ea"/>
              <a:buAutoNum type="ea1JpnChsDbPeriod"/>
            </a:pPr>
            <a:r>
              <a:rPr lang="zh-CN" altLang="zh-CN" dirty="0"/>
              <a:t>有状态会话</a:t>
            </a:r>
            <a:r>
              <a:rPr lang="en-US" altLang="zh-CN" dirty="0"/>
              <a:t>Bean</a:t>
            </a:r>
          </a:p>
          <a:p>
            <a:pPr marL="571500" indent="-571500">
              <a:buFont typeface="+mj-ea"/>
              <a:buAutoNum type="ea1JpnChsDbPeriod"/>
            </a:pPr>
            <a:r>
              <a:rPr lang="zh-CN" altLang="zh-CN" dirty="0"/>
              <a:t>单例会话</a:t>
            </a:r>
            <a:r>
              <a:rPr lang="en-US" altLang="zh-CN" dirty="0"/>
              <a:t>Bean</a:t>
            </a:r>
          </a:p>
          <a:p>
            <a:pPr marL="571500" indent="-571500">
              <a:buFont typeface="+mj-ea"/>
              <a:buAutoNum type="ea1JpnChsDbPeriod"/>
            </a:pPr>
            <a:r>
              <a:rPr lang="en-US" altLang="zh-CN" dirty="0"/>
              <a:t>Time</a:t>
            </a:r>
            <a:r>
              <a:rPr lang="zh-CN" altLang="zh-CN" dirty="0"/>
              <a:t>服务</a:t>
            </a:r>
            <a:endParaRPr lang="en-US" altLang="zh-CN" dirty="0"/>
          </a:p>
          <a:p>
            <a:pPr marL="571500" indent="-571500">
              <a:buFont typeface="+mj-ea"/>
              <a:buAutoNum type="ea1JpnChsDbPeriod"/>
            </a:pPr>
            <a:r>
              <a:rPr lang="zh-CN" altLang="zh-CN" dirty="0"/>
              <a:t>拦截器</a:t>
            </a:r>
            <a:endParaRPr lang="en-US" altLang="zh-CN" dirty="0"/>
          </a:p>
          <a:p>
            <a:pPr marL="571500" indent="-571500">
              <a:buFont typeface="+mj-ea"/>
              <a:buAutoNum type="ea1JpnChsDbPeriod"/>
            </a:pPr>
            <a:r>
              <a:rPr lang="zh-CN" altLang="zh-CN" dirty="0"/>
              <a:t>异步方法</a:t>
            </a:r>
            <a:endParaRPr lang="en-US" altLang="zh-CN" dirty="0"/>
          </a:p>
          <a:p>
            <a:pPr marL="571500" indent="-571500">
              <a:buFont typeface="+mj-ea"/>
              <a:buAutoNum type="ea1JpnChsDbPeriod"/>
            </a:pPr>
            <a:r>
              <a:rPr lang="zh-CN" altLang="en-US" dirty="0"/>
              <a:t>消息驱动</a:t>
            </a:r>
            <a:r>
              <a:rPr lang="en-US" altLang="zh-CN" dirty="0"/>
              <a:t>Bean</a:t>
            </a:r>
          </a:p>
          <a:p>
            <a:pPr marL="571500" indent="-571500">
              <a:buFont typeface="+mj-ea"/>
              <a:buAutoNum type="ea1JpnChsDbPeriod"/>
            </a:pPr>
            <a:r>
              <a:rPr lang="zh-CN" altLang="en-US" dirty="0"/>
              <a:t>事务支持</a:t>
            </a:r>
          </a:p>
        </p:txBody>
      </p:sp>
    </p:spTree>
    <p:extLst>
      <p:ext uri="{BB962C8B-B14F-4D97-AF65-F5344CB8AC3E}">
        <p14:creationId xmlns:p14="http://schemas.microsoft.com/office/powerpoint/2010/main" val="1377314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四、单例会话</a:t>
            </a:r>
            <a:r>
              <a:rPr lang="en-US" altLang="zh-CN" dirty="0"/>
              <a:t>Bean</a:t>
            </a:r>
            <a:endParaRPr lang="zh-CN" altLang="en-US" dirty="0"/>
          </a:p>
        </p:txBody>
      </p:sp>
      <p:sp>
        <p:nvSpPr>
          <p:cNvPr id="3" name="内容占位符 2"/>
          <p:cNvSpPr>
            <a:spLocks noGrp="1"/>
          </p:cNvSpPr>
          <p:nvPr>
            <p:ph sz="quarter" idx="1"/>
          </p:nvPr>
        </p:nvSpPr>
        <p:spPr/>
        <p:txBody>
          <a:bodyPr>
            <a:normAutofit fontScale="92500" lnSpcReduction="20000"/>
          </a:bodyPr>
          <a:lstStyle/>
          <a:p>
            <a:r>
              <a:rPr lang="zh-CN" altLang="zh-CN" dirty="0"/>
              <a:t>单例（</a:t>
            </a:r>
            <a:r>
              <a:rPr lang="en-US" altLang="zh-CN" dirty="0"/>
              <a:t>Singleton</a:t>
            </a:r>
            <a:r>
              <a:rPr lang="zh-CN" altLang="zh-CN" dirty="0"/>
              <a:t>）是一种设计模式，这种模式下保证应用中只能存在对象的一个实例。它的优势是能够减少资源的消耗，更重要的是能够避免由于多实例并发操作带来的对象状态的不同步问题。具体到</a:t>
            </a:r>
            <a:r>
              <a:rPr lang="en-US" altLang="zh-CN" dirty="0"/>
              <a:t>Java</a:t>
            </a:r>
            <a:r>
              <a:rPr lang="zh-CN" altLang="zh-CN" dirty="0"/>
              <a:t>应用来说，则保证在一个</a:t>
            </a:r>
            <a:r>
              <a:rPr lang="en-US" altLang="zh-CN" dirty="0"/>
              <a:t>JVM</a:t>
            </a:r>
            <a:r>
              <a:rPr lang="zh-CN" altLang="zh-CN" dirty="0"/>
              <a:t>内只能存在类的一个实例。这种模式在许多场景下都非常适合，例如，聊天室应用中记录在线人数的计数器，应用启动时的配置操作等。</a:t>
            </a:r>
          </a:p>
          <a:p>
            <a:r>
              <a:rPr lang="en-US" altLang="zh-CN" dirty="0"/>
              <a:t>EJB 3.1</a:t>
            </a:r>
            <a:r>
              <a:rPr lang="zh-CN" altLang="zh-CN" dirty="0"/>
              <a:t>规范专门提供了单例</a:t>
            </a:r>
            <a:r>
              <a:rPr lang="en-US" altLang="zh-CN" dirty="0"/>
              <a:t>Bean</a:t>
            </a:r>
            <a:r>
              <a:rPr lang="zh-CN" altLang="zh-CN" dirty="0"/>
              <a:t>类型的</a:t>
            </a:r>
            <a:r>
              <a:rPr lang="en-US" altLang="zh-CN" dirty="0"/>
              <a:t>EJB</a:t>
            </a:r>
            <a:r>
              <a:rPr lang="zh-CN" altLang="zh-CN" dirty="0"/>
              <a:t>组件来实现这种设计模式。</a:t>
            </a:r>
            <a:r>
              <a:rPr lang="en-US" altLang="zh-CN" dirty="0"/>
              <a:t>EJB</a:t>
            </a:r>
            <a:r>
              <a:rPr lang="zh-CN" altLang="zh-CN" dirty="0"/>
              <a:t>容器将为此种类型的</a:t>
            </a:r>
            <a:r>
              <a:rPr lang="en-US" altLang="zh-CN" dirty="0"/>
              <a:t>EJB</a:t>
            </a:r>
            <a:r>
              <a:rPr lang="zh-CN" altLang="zh-CN" dirty="0"/>
              <a:t>仅初始化一个实例，供所有客户请求使用。</a:t>
            </a:r>
          </a:p>
          <a:p>
            <a:r>
              <a:rPr lang="zh-CN" altLang="zh-CN" dirty="0"/>
              <a:t>如果单例</a:t>
            </a:r>
            <a:r>
              <a:rPr lang="en-US" altLang="zh-CN" dirty="0"/>
              <a:t>Bean</a:t>
            </a:r>
            <a:r>
              <a:rPr lang="zh-CN" altLang="zh-CN" dirty="0"/>
              <a:t>在初始化时产生意外，则</a:t>
            </a:r>
            <a:r>
              <a:rPr lang="en-US" altLang="zh-CN" dirty="0"/>
              <a:t>EJB</a:t>
            </a:r>
            <a:r>
              <a:rPr lang="zh-CN" altLang="zh-CN" dirty="0"/>
              <a:t>将销毁此单例</a:t>
            </a:r>
            <a:r>
              <a:rPr lang="en-US" altLang="zh-CN" dirty="0"/>
              <a:t>Bean</a:t>
            </a:r>
            <a:r>
              <a:rPr lang="zh-CN" altLang="zh-CN" dirty="0"/>
              <a:t>实例。但是一旦单例</a:t>
            </a:r>
            <a:r>
              <a:rPr lang="en-US" altLang="zh-CN" dirty="0"/>
              <a:t>Bean</a:t>
            </a:r>
            <a:r>
              <a:rPr lang="zh-CN" altLang="zh-CN" dirty="0"/>
              <a:t>初始化完成，若在调用其商业方法时发生意外，单例</a:t>
            </a:r>
            <a:r>
              <a:rPr lang="en-US" altLang="zh-CN" dirty="0"/>
              <a:t>Bean</a:t>
            </a:r>
            <a:r>
              <a:rPr lang="zh-CN" altLang="zh-CN" dirty="0"/>
              <a:t>实例并不会销毁。这一点要特别注意。</a:t>
            </a:r>
          </a:p>
          <a:p>
            <a:endParaRPr lang="zh-CN" altLang="en-US" dirty="0"/>
          </a:p>
        </p:txBody>
      </p:sp>
    </p:spTree>
    <p:extLst>
      <p:ext uri="{BB962C8B-B14F-4D97-AF65-F5344CB8AC3E}">
        <p14:creationId xmlns:p14="http://schemas.microsoft.com/office/powerpoint/2010/main" val="3440293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四、单例会话</a:t>
            </a:r>
            <a:r>
              <a:rPr lang="en-US" altLang="zh-CN" dirty="0"/>
              <a:t>Bean</a:t>
            </a:r>
            <a:endParaRPr lang="zh-CN" altLang="en-US" dirty="0"/>
          </a:p>
        </p:txBody>
      </p:sp>
      <p:sp>
        <p:nvSpPr>
          <p:cNvPr id="3" name="内容占位符 2"/>
          <p:cNvSpPr>
            <a:spLocks noGrp="1"/>
          </p:cNvSpPr>
          <p:nvPr>
            <p:ph sz="quarter" idx="1"/>
          </p:nvPr>
        </p:nvSpPr>
        <p:spPr/>
        <p:txBody>
          <a:bodyPr>
            <a:normAutofit/>
          </a:bodyPr>
          <a:lstStyle/>
          <a:p>
            <a:r>
              <a:rPr lang="zh-CN" altLang="zh-CN" dirty="0"/>
              <a:t>单例会话</a:t>
            </a:r>
            <a:r>
              <a:rPr lang="en-US" altLang="zh-CN" dirty="0"/>
              <a:t> Bean</a:t>
            </a:r>
            <a:r>
              <a:rPr lang="zh-CN" altLang="zh-CN" dirty="0"/>
              <a:t>是供多个客户同时使用的，因此必须考虑并发的问题。这也是单例会话</a:t>
            </a:r>
            <a:r>
              <a:rPr lang="en-US" altLang="zh-CN" dirty="0"/>
              <a:t>Bean</a:t>
            </a:r>
            <a:r>
              <a:rPr lang="zh-CN" altLang="zh-CN" dirty="0"/>
              <a:t>的特色，因为无状态会话</a:t>
            </a:r>
            <a:r>
              <a:rPr lang="en-US" altLang="zh-CN" dirty="0"/>
              <a:t>Bean</a:t>
            </a:r>
            <a:r>
              <a:rPr lang="zh-CN" altLang="zh-CN" dirty="0"/>
              <a:t>在同一时刻仅服务一个客户请求，而有状态会话</a:t>
            </a:r>
            <a:r>
              <a:rPr lang="en-US" altLang="zh-CN" dirty="0"/>
              <a:t>Bean</a:t>
            </a:r>
            <a:r>
              <a:rPr lang="zh-CN" altLang="zh-CN" dirty="0"/>
              <a:t>在一次会话中也仅服务一个客户请求。</a:t>
            </a:r>
          </a:p>
          <a:p>
            <a:r>
              <a:rPr lang="zh-CN" altLang="zh-CN" dirty="0"/>
              <a:t>单例会话</a:t>
            </a:r>
            <a:r>
              <a:rPr lang="en-US" altLang="zh-CN" dirty="0"/>
              <a:t>Bean</a:t>
            </a:r>
            <a:r>
              <a:rPr lang="zh-CN" altLang="zh-CN" dirty="0"/>
              <a:t>可以采用两种并发管理方式，一种是由容器托管的，一种是由</a:t>
            </a:r>
            <a:r>
              <a:rPr lang="en-US" altLang="zh-CN" dirty="0"/>
              <a:t>Bean</a:t>
            </a:r>
            <a:r>
              <a:rPr lang="zh-CN" altLang="zh-CN" dirty="0"/>
              <a:t>自身来实现的。</a:t>
            </a:r>
          </a:p>
          <a:p>
            <a:r>
              <a:rPr lang="zh-CN" altLang="en-US" dirty="0"/>
              <a:t>依赖管理：</a:t>
            </a:r>
          </a:p>
        </p:txBody>
      </p:sp>
    </p:spTree>
    <p:extLst>
      <p:ext uri="{BB962C8B-B14F-4D97-AF65-F5344CB8AC3E}">
        <p14:creationId xmlns:p14="http://schemas.microsoft.com/office/powerpoint/2010/main" val="2781220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五、</a:t>
            </a:r>
            <a:r>
              <a:rPr lang="en-US" altLang="zh-CN" dirty="0"/>
              <a:t>Time</a:t>
            </a:r>
            <a:r>
              <a:rPr lang="zh-CN" altLang="en-US" dirty="0"/>
              <a:t>服务</a:t>
            </a:r>
          </a:p>
        </p:txBody>
      </p:sp>
      <p:sp>
        <p:nvSpPr>
          <p:cNvPr id="3" name="内容占位符 2"/>
          <p:cNvSpPr>
            <a:spLocks noGrp="1"/>
          </p:cNvSpPr>
          <p:nvPr>
            <p:ph sz="quarter" idx="1"/>
          </p:nvPr>
        </p:nvSpPr>
        <p:spPr/>
        <p:txBody>
          <a:bodyPr/>
          <a:lstStyle/>
          <a:p>
            <a:r>
              <a:rPr lang="zh-CN" altLang="zh-CN" dirty="0"/>
              <a:t>为支持时间驱动的业务执行，</a:t>
            </a:r>
            <a:r>
              <a:rPr lang="en-US" altLang="zh-CN" dirty="0"/>
              <a:t>EJB</a:t>
            </a:r>
            <a:r>
              <a:rPr lang="zh-CN" altLang="zh-CN" dirty="0"/>
              <a:t>容器提供了</a:t>
            </a:r>
            <a:r>
              <a:rPr lang="en-US" altLang="zh-CN" dirty="0"/>
              <a:t>Time</a:t>
            </a:r>
            <a:r>
              <a:rPr lang="zh-CN" altLang="zh-CN" dirty="0"/>
              <a:t>服务，支持定时器触发的商业方法调用。</a:t>
            </a:r>
          </a:p>
          <a:p>
            <a:r>
              <a:rPr lang="zh-CN" altLang="zh-CN" dirty="0"/>
              <a:t>定时器分为两种，一种是代码中调用</a:t>
            </a:r>
            <a:r>
              <a:rPr lang="en-US" altLang="zh-CN" dirty="0" err="1"/>
              <a:t>TimerService</a:t>
            </a:r>
            <a:r>
              <a:rPr lang="zh-CN" altLang="zh-CN" dirty="0"/>
              <a:t>接口的</a:t>
            </a:r>
            <a:r>
              <a:rPr lang="en-US" altLang="zh-CN" dirty="0" err="1"/>
              <a:t>CreateTimer</a:t>
            </a:r>
            <a:r>
              <a:rPr lang="zh-CN" altLang="zh-CN" dirty="0"/>
              <a:t>方法来动态创建，另外一种是通过注解</a:t>
            </a:r>
            <a:r>
              <a:rPr lang="en-US" altLang="zh-CN" dirty="0"/>
              <a:t>@Schedule</a:t>
            </a:r>
            <a:r>
              <a:rPr lang="zh-CN" altLang="zh-CN" dirty="0"/>
              <a:t>在</a:t>
            </a:r>
            <a:r>
              <a:rPr lang="en-US" altLang="zh-CN" dirty="0"/>
              <a:t>Bean</a:t>
            </a:r>
            <a:r>
              <a:rPr lang="zh-CN" altLang="zh-CN" dirty="0"/>
              <a:t>类中声明，由容器在部署</a:t>
            </a:r>
            <a:r>
              <a:rPr lang="en-US" altLang="zh-CN" dirty="0"/>
              <a:t>EJB</a:t>
            </a:r>
            <a:r>
              <a:rPr lang="zh-CN" altLang="zh-CN" dirty="0"/>
              <a:t>组件时注入到</a:t>
            </a:r>
            <a:r>
              <a:rPr lang="en-US" altLang="zh-CN" dirty="0"/>
              <a:t>Bean</a:t>
            </a:r>
            <a:r>
              <a:rPr lang="zh-CN" altLang="zh-CN" dirty="0"/>
              <a:t>实例中。</a:t>
            </a:r>
          </a:p>
          <a:p>
            <a:endParaRPr lang="zh-CN" altLang="en-US" dirty="0"/>
          </a:p>
        </p:txBody>
      </p:sp>
    </p:spTree>
    <p:extLst>
      <p:ext uri="{BB962C8B-B14F-4D97-AF65-F5344CB8AC3E}">
        <p14:creationId xmlns:p14="http://schemas.microsoft.com/office/powerpoint/2010/main" val="2860432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五、</a:t>
            </a:r>
            <a:r>
              <a:rPr lang="en-US" altLang="zh-CN" dirty="0"/>
              <a:t>Time</a:t>
            </a:r>
            <a:r>
              <a:rPr lang="zh-CN" altLang="en-US" dirty="0"/>
              <a:t>服务</a:t>
            </a:r>
          </a:p>
        </p:txBody>
      </p:sp>
      <p:graphicFrame>
        <p:nvGraphicFramePr>
          <p:cNvPr id="4" name="内容占位符 3"/>
          <p:cNvGraphicFramePr>
            <a:graphicFrameLocks noGrp="1"/>
          </p:cNvGraphicFramePr>
          <p:nvPr>
            <p:ph sz="quarter" idx="1"/>
            <p:extLst>
              <p:ext uri="{D42A27DB-BD31-4B8C-83A1-F6EECF244321}">
                <p14:modId xmlns:p14="http://schemas.microsoft.com/office/powerpoint/2010/main" val="904465459"/>
              </p:ext>
            </p:extLst>
          </p:nvPr>
        </p:nvGraphicFramePr>
        <p:xfrm>
          <a:off x="971600" y="1484786"/>
          <a:ext cx="7704855" cy="5184574"/>
        </p:xfrm>
        <a:graphic>
          <a:graphicData uri="http://schemas.openxmlformats.org/drawingml/2006/table">
            <a:tbl>
              <a:tblPr firstRow="1" firstCol="1" bandRow="1">
                <a:tableStyleId>{5C22544A-7EE6-4342-B048-85BDC9FD1C3A}</a:tableStyleId>
              </a:tblPr>
              <a:tblGrid>
                <a:gridCol w="1584176">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4392487">
                  <a:extLst>
                    <a:ext uri="{9D8B030D-6E8A-4147-A177-3AD203B41FA5}">
                      <a16:colId xmlns:a16="http://schemas.microsoft.com/office/drawing/2014/main" val="20003"/>
                    </a:ext>
                  </a:extLst>
                </a:gridCol>
              </a:tblGrid>
              <a:tr h="449176">
                <a:tc>
                  <a:txBody>
                    <a:bodyPr/>
                    <a:lstStyle/>
                    <a:p>
                      <a:pPr indent="266700" algn="ctr">
                        <a:lnSpc>
                          <a:spcPts val="1400"/>
                        </a:lnSpc>
                        <a:spcAft>
                          <a:spcPts val="0"/>
                        </a:spcAft>
                      </a:pPr>
                      <a:r>
                        <a:rPr lang="zh-CN" sz="1600" kern="0">
                          <a:effectLst/>
                        </a:rPr>
                        <a:t>属</a:t>
                      </a:r>
                      <a:r>
                        <a:rPr lang="en-US" sz="1600" kern="0">
                          <a:effectLst/>
                        </a:rPr>
                        <a:t>    </a:t>
                      </a:r>
                      <a:r>
                        <a:rPr lang="zh-CN" sz="1600" kern="0">
                          <a:effectLst/>
                        </a:rPr>
                        <a:t>性</a:t>
                      </a:r>
                      <a:endParaRPr lang="zh-CN" sz="1600" kern="100">
                        <a:effectLst/>
                        <a:latin typeface="Times New Roman"/>
                        <a:ea typeface="宋体"/>
                      </a:endParaRPr>
                    </a:p>
                  </a:txBody>
                  <a:tcPr marL="68580" marR="68580" marT="0" marB="0" anchor="ctr"/>
                </a:tc>
                <a:tc>
                  <a:txBody>
                    <a:bodyPr/>
                    <a:lstStyle/>
                    <a:p>
                      <a:pPr indent="266700" algn="ctr">
                        <a:lnSpc>
                          <a:spcPts val="1400"/>
                        </a:lnSpc>
                        <a:spcAft>
                          <a:spcPts val="0"/>
                        </a:spcAft>
                      </a:pPr>
                      <a:r>
                        <a:rPr lang="zh-CN" sz="1600" kern="0">
                          <a:effectLst/>
                        </a:rPr>
                        <a:t>描</a:t>
                      </a:r>
                      <a:r>
                        <a:rPr lang="en-US" sz="1600" kern="0">
                          <a:effectLst/>
                        </a:rPr>
                        <a:t>    </a:t>
                      </a:r>
                      <a:r>
                        <a:rPr lang="zh-CN" sz="1600" kern="0">
                          <a:effectLst/>
                        </a:rPr>
                        <a:t>述</a:t>
                      </a:r>
                      <a:endParaRPr lang="zh-CN" sz="1600" kern="100">
                        <a:effectLst/>
                        <a:latin typeface="Times New Roman"/>
                        <a:ea typeface="宋体"/>
                      </a:endParaRPr>
                    </a:p>
                  </a:txBody>
                  <a:tcPr marL="68580" marR="68580" marT="0" marB="0" anchor="ctr"/>
                </a:tc>
                <a:tc>
                  <a:txBody>
                    <a:bodyPr/>
                    <a:lstStyle/>
                    <a:p>
                      <a:pPr indent="266700" algn="ctr">
                        <a:lnSpc>
                          <a:spcPts val="1400"/>
                        </a:lnSpc>
                        <a:spcAft>
                          <a:spcPts val="0"/>
                        </a:spcAft>
                      </a:pPr>
                      <a:r>
                        <a:rPr lang="zh-CN" sz="1600" kern="0">
                          <a:effectLst/>
                        </a:rPr>
                        <a:t>缺 省 值</a:t>
                      </a:r>
                      <a:endParaRPr lang="zh-CN" sz="1600" kern="100">
                        <a:effectLst/>
                        <a:latin typeface="Times New Roman"/>
                        <a:ea typeface="宋体"/>
                      </a:endParaRPr>
                    </a:p>
                  </a:txBody>
                  <a:tcPr marL="68580" marR="68580" marT="0" marB="0" anchor="ctr"/>
                </a:tc>
                <a:tc>
                  <a:txBody>
                    <a:bodyPr/>
                    <a:lstStyle/>
                    <a:p>
                      <a:pPr indent="266700" algn="ctr">
                        <a:lnSpc>
                          <a:spcPts val="1400"/>
                        </a:lnSpc>
                        <a:spcAft>
                          <a:spcPts val="0"/>
                        </a:spcAft>
                      </a:pPr>
                      <a:r>
                        <a:rPr lang="zh-CN" sz="1600" kern="0">
                          <a:effectLst/>
                        </a:rPr>
                        <a:t>允许值和示例</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449559">
                <a:tc>
                  <a:txBody>
                    <a:bodyPr/>
                    <a:lstStyle/>
                    <a:p>
                      <a:pPr indent="266700" algn="just">
                        <a:lnSpc>
                          <a:spcPts val="1400"/>
                        </a:lnSpc>
                        <a:spcAft>
                          <a:spcPts val="0"/>
                        </a:spcAft>
                      </a:pPr>
                      <a:r>
                        <a:rPr lang="en-US" sz="1600" kern="0">
                          <a:effectLst/>
                        </a:rPr>
                        <a:t>second</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a:effectLst/>
                        </a:rPr>
                        <a:t>秒</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en-US" sz="1600" kern="0">
                          <a:effectLst/>
                        </a:rPr>
                        <a:t>0</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en-US" sz="1600" kern="0">
                          <a:effectLst/>
                        </a:rPr>
                        <a:t>0</a:t>
                      </a:r>
                      <a:r>
                        <a:rPr lang="zh-CN" sz="1600" kern="0">
                          <a:effectLst/>
                        </a:rPr>
                        <a:t>到</a:t>
                      </a:r>
                      <a:r>
                        <a:rPr lang="en-US" sz="1600" kern="0">
                          <a:effectLst/>
                        </a:rPr>
                        <a:t>59</a:t>
                      </a:r>
                      <a:r>
                        <a:rPr lang="zh-CN" sz="1600" kern="0">
                          <a:effectLst/>
                        </a:rPr>
                        <a:t>，例如：</a:t>
                      </a:r>
                      <a:r>
                        <a:rPr lang="en-US" sz="1600" kern="0">
                          <a:effectLst/>
                        </a:rPr>
                        <a:t>second="30".</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449559">
                <a:tc>
                  <a:txBody>
                    <a:bodyPr/>
                    <a:lstStyle/>
                    <a:p>
                      <a:pPr indent="266700" algn="just">
                        <a:lnSpc>
                          <a:spcPts val="1400"/>
                        </a:lnSpc>
                        <a:spcAft>
                          <a:spcPts val="0"/>
                        </a:spcAft>
                      </a:pPr>
                      <a:r>
                        <a:rPr lang="en-US" sz="1600" kern="0">
                          <a:effectLst/>
                        </a:rPr>
                        <a:t>minute</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a:effectLst/>
                        </a:rPr>
                        <a:t>分</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en-US" sz="1600" kern="0">
                          <a:effectLst/>
                        </a:rPr>
                        <a:t>0</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en-US" sz="1600" kern="0">
                          <a:effectLst/>
                        </a:rPr>
                        <a:t>0</a:t>
                      </a:r>
                      <a:r>
                        <a:rPr lang="zh-CN" sz="1600" kern="0">
                          <a:effectLst/>
                        </a:rPr>
                        <a:t>到</a:t>
                      </a:r>
                      <a:r>
                        <a:rPr lang="en-US" sz="1600" kern="0">
                          <a:effectLst/>
                        </a:rPr>
                        <a:t>59</a:t>
                      </a:r>
                      <a:r>
                        <a:rPr lang="zh-CN" sz="1600" kern="0">
                          <a:effectLst/>
                        </a:rPr>
                        <a:t>，例如：</a:t>
                      </a:r>
                      <a:r>
                        <a:rPr lang="en-US" sz="1600" kern="0">
                          <a:effectLst/>
                        </a:rPr>
                        <a:t>minute="15".</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449559">
                <a:tc>
                  <a:txBody>
                    <a:bodyPr/>
                    <a:lstStyle/>
                    <a:p>
                      <a:pPr indent="266700" algn="just">
                        <a:lnSpc>
                          <a:spcPts val="1400"/>
                        </a:lnSpc>
                        <a:spcAft>
                          <a:spcPts val="0"/>
                        </a:spcAft>
                      </a:pPr>
                      <a:r>
                        <a:rPr lang="en-US" sz="1600" kern="0">
                          <a:effectLst/>
                        </a:rPr>
                        <a:t>hour</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a:effectLst/>
                        </a:rPr>
                        <a:t>小时</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en-US" sz="1600" kern="0">
                          <a:effectLst/>
                        </a:rPr>
                        <a:t>0</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en-US" sz="1600" kern="0">
                          <a:effectLst/>
                        </a:rPr>
                        <a:t>0</a:t>
                      </a:r>
                      <a:r>
                        <a:rPr lang="zh-CN" sz="1600" kern="0">
                          <a:effectLst/>
                        </a:rPr>
                        <a:t>到</a:t>
                      </a:r>
                      <a:r>
                        <a:rPr lang="en-US" sz="1600" kern="0">
                          <a:effectLst/>
                        </a:rPr>
                        <a:t>23</a:t>
                      </a:r>
                      <a:r>
                        <a:rPr lang="zh-CN" sz="1600" kern="0">
                          <a:effectLst/>
                        </a:rPr>
                        <a:t>，例如：</a:t>
                      </a:r>
                      <a:r>
                        <a:rPr lang="en-US" sz="1600" kern="0">
                          <a:effectLst/>
                        </a:rPr>
                        <a:t>hour="13".</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879173">
                <a:tc>
                  <a:txBody>
                    <a:bodyPr/>
                    <a:lstStyle/>
                    <a:p>
                      <a:pPr indent="266700" algn="just">
                        <a:lnSpc>
                          <a:spcPts val="1400"/>
                        </a:lnSpc>
                        <a:spcAft>
                          <a:spcPts val="0"/>
                        </a:spcAft>
                      </a:pPr>
                      <a:r>
                        <a:rPr lang="en-US" sz="1600" kern="0">
                          <a:effectLst/>
                        </a:rPr>
                        <a:t>dayOfWeek</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a:effectLst/>
                        </a:rPr>
                        <a:t>星期几</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en-US" sz="1600" kern="0">
                          <a:effectLst/>
                        </a:rPr>
                        <a:t>*</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en-US" sz="1600" kern="0">
                          <a:effectLst/>
                        </a:rPr>
                        <a:t>0</a:t>
                      </a:r>
                      <a:r>
                        <a:rPr lang="zh-CN" sz="1600" kern="0">
                          <a:effectLst/>
                        </a:rPr>
                        <a:t>到</a:t>
                      </a:r>
                      <a:r>
                        <a:rPr lang="en-US" sz="1600" kern="0">
                          <a:effectLst/>
                        </a:rPr>
                        <a:t>7</a:t>
                      </a:r>
                      <a:r>
                        <a:rPr lang="zh-CN" sz="1600" kern="0">
                          <a:effectLst/>
                        </a:rPr>
                        <a:t>（</a:t>
                      </a:r>
                      <a:r>
                        <a:rPr lang="en-US" sz="1600" kern="0">
                          <a:effectLst/>
                        </a:rPr>
                        <a:t>0</a:t>
                      </a:r>
                      <a:r>
                        <a:rPr lang="zh-CN" sz="1600" kern="0">
                          <a:effectLst/>
                        </a:rPr>
                        <a:t>和</a:t>
                      </a:r>
                      <a:r>
                        <a:rPr lang="en-US" sz="1600" kern="0">
                          <a:effectLst/>
                        </a:rPr>
                        <a:t>7</a:t>
                      </a:r>
                      <a:r>
                        <a:rPr lang="zh-CN" sz="1600" kern="0">
                          <a:effectLst/>
                        </a:rPr>
                        <a:t>都代表星期天），例如：</a:t>
                      </a:r>
                      <a:r>
                        <a:rPr lang="en-US" sz="1600" kern="0">
                          <a:effectLst/>
                        </a:rPr>
                        <a:t>dayOfWeek="3"</a:t>
                      </a:r>
                      <a:endParaRPr lang="zh-CN" sz="1600" kern="100">
                        <a:effectLst/>
                      </a:endParaRPr>
                    </a:p>
                    <a:p>
                      <a:pPr indent="266700" algn="just">
                        <a:lnSpc>
                          <a:spcPts val="1400"/>
                        </a:lnSpc>
                        <a:spcAft>
                          <a:spcPts val="0"/>
                        </a:spcAft>
                      </a:pPr>
                      <a:r>
                        <a:rPr lang="en-US" sz="1600" kern="0">
                          <a:effectLst/>
                        </a:rPr>
                        <a:t>Sun, Mon, Tue, Wed, Thu, Fri, Sat</a:t>
                      </a:r>
                      <a:r>
                        <a:rPr lang="zh-CN" sz="1600" kern="0">
                          <a:effectLst/>
                        </a:rPr>
                        <a:t>。例如：</a:t>
                      </a:r>
                      <a:r>
                        <a:rPr lang="en-US" sz="1600" kern="0">
                          <a:effectLst/>
                        </a:rPr>
                        <a:t>dayOfWeek="Mon"</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4"/>
                  </a:ext>
                </a:extLst>
              </a:tr>
              <a:tr h="1523592">
                <a:tc>
                  <a:txBody>
                    <a:bodyPr/>
                    <a:lstStyle/>
                    <a:p>
                      <a:pPr indent="266700" algn="just">
                        <a:lnSpc>
                          <a:spcPts val="1400"/>
                        </a:lnSpc>
                        <a:spcAft>
                          <a:spcPts val="0"/>
                        </a:spcAft>
                      </a:pPr>
                      <a:r>
                        <a:rPr lang="en-US" sz="1600" kern="0">
                          <a:effectLst/>
                        </a:rPr>
                        <a:t>dayOfMonth</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a:effectLst/>
                        </a:rPr>
                        <a:t>天数</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en-US" sz="1600" kern="0">
                          <a:effectLst/>
                        </a:rPr>
                        <a:t>*</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en-US" sz="1600" kern="0">
                          <a:effectLst/>
                        </a:rPr>
                        <a:t>1</a:t>
                      </a:r>
                      <a:r>
                        <a:rPr lang="zh-CN" sz="1600" kern="0">
                          <a:effectLst/>
                        </a:rPr>
                        <a:t>到</a:t>
                      </a:r>
                      <a:r>
                        <a:rPr lang="en-US" sz="1600" kern="0">
                          <a:effectLst/>
                        </a:rPr>
                        <a:t>31</a:t>
                      </a:r>
                      <a:r>
                        <a:rPr lang="zh-CN" sz="1600" kern="0">
                          <a:effectLst/>
                        </a:rPr>
                        <a:t>，例如：</a:t>
                      </a:r>
                      <a:r>
                        <a:rPr lang="en-US" sz="1600" kern="0">
                          <a:effectLst/>
                        </a:rPr>
                        <a:t>dayOfMonth="15"</a:t>
                      </a:r>
                      <a:endParaRPr lang="zh-CN" sz="1600" kern="100">
                        <a:effectLst/>
                      </a:endParaRPr>
                    </a:p>
                    <a:p>
                      <a:pPr indent="266700" algn="just">
                        <a:lnSpc>
                          <a:spcPts val="1400"/>
                        </a:lnSpc>
                        <a:spcAft>
                          <a:spcPts val="0"/>
                        </a:spcAft>
                      </a:pPr>
                      <a:r>
                        <a:rPr lang="en-US" sz="1600" kern="0">
                          <a:effectLst/>
                        </a:rPr>
                        <a:t>–7 to –1 (</a:t>
                      </a:r>
                      <a:r>
                        <a:rPr lang="zh-CN" sz="1600" kern="0">
                          <a:effectLst/>
                        </a:rPr>
                        <a:t>负数代表倒数第几天</a:t>
                      </a:r>
                      <a:r>
                        <a:rPr lang="en-US" sz="1600" kern="0">
                          <a:effectLst/>
                        </a:rPr>
                        <a:t>).</a:t>
                      </a:r>
                      <a:r>
                        <a:rPr lang="zh-CN" sz="1600" kern="0">
                          <a:effectLst/>
                        </a:rPr>
                        <a:t>例如：</a:t>
                      </a:r>
                      <a:r>
                        <a:rPr lang="en-US" sz="1600" kern="0">
                          <a:effectLst/>
                        </a:rPr>
                        <a:t>dayOfMonth="–3"</a:t>
                      </a:r>
                      <a:endParaRPr lang="zh-CN" sz="1600" kern="100">
                        <a:effectLst/>
                      </a:endParaRPr>
                    </a:p>
                    <a:p>
                      <a:pPr indent="266700" algn="just">
                        <a:lnSpc>
                          <a:spcPts val="1400"/>
                        </a:lnSpc>
                        <a:spcAft>
                          <a:spcPts val="0"/>
                        </a:spcAft>
                      </a:pPr>
                      <a:r>
                        <a:rPr lang="en-US" sz="1600" kern="0">
                          <a:effectLst/>
                        </a:rPr>
                        <a:t>Last</a:t>
                      </a:r>
                      <a:r>
                        <a:rPr lang="zh-CN" sz="1600" kern="0">
                          <a:effectLst/>
                        </a:rPr>
                        <a:t>，例如：</a:t>
                      </a:r>
                      <a:r>
                        <a:rPr lang="en-US" sz="1600" kern="0">
                          <a:effectLst/>
                        </a:rPr>
                        <a:t>dayOfMonth="Last"</a:t>
                      </a:r>
                      <a:endParaRPr lang="zh-CN" sz="1600" kern="100">
                        <a:effectLst/>
                      </a:endParaRPr>
                    </a:p>
                    <a:p>
                      <a:pPr indent="266700" algn="just">
                        <a:lnSpc>
                          <a:spcPts val="1400"/>
                        </a:lnSpc>
                        <a:spcAft>
                          <a:spcPts val="0"/>
                        </a:spcAft>
                      </a:pPr>
                      <a:r>
                        <a:rPr lang="en-US" sz="1600" kern="0">
                          <a:effectLst/>
                        </a:rPr>
                        <a:t>[1st, 2nd, 3rd, 4th, 5th, Last] [Sun, Mon, Tue, Wed, Thu, Fri, Sat].</a:t>
                      </a:r>
                      <a:r>
                        <a:rPr lang="zh-CN" sz="1600" kern="0">
                          <a:effectLst/>
                        </a:rPr>
                        <a:t>例如：</a:t>
                      </a:r>
                      <a:r>
                        <a:rPr lang="en-US" sz="1600" kern="0">
                          <a:effectLst/>
                        </a:rPr>
                        <a:t>dayOfMonth="2nd Fri"</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5"/>
                  </a:ext>
                </a:extLst>
              </a:tr>
              <a:tr h="663983">
                <a:tc>
                  <a:txBody>
                    <a:bodyPr/>
                    <a:lstStyle/>
                    <a:p>
                      <a:pPr indent="266700" algn="just">
                        <a:lnSpc>
                          <a:spcPts val="1400"/>
                        </a:lnSpc>
                        <a:spcAft>
                          <a:spcPts val="0"/>
                        </a:spcAft>
                      </a:pPr>
                      <a:r>
                        <a:rPr lang="en-US" sz="1600" kern="0">
                          <a:effectLst/>
                        </a:rPr>
                        <a:t>month</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a:effectLst/>
                        </a:rPr>
                        <a:t>月数</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en-US" sz="1600" kern="0">
                          <a:effectLst/>
                        </a:rPr>
                        <a:t>*</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en-US" sz="1600" kern="0">
                          <a:effectLst/>
                        </a:rPr>
                        <a:t>1 to 12</a:t>
                      </a:r>
                      <a:r>
                        <a:rPr lang="zh-CN" sz="1600" kern="0">
                          <a:effectLst/>
                        </a:rPr>
                        <a:t>，例如：</a:t>
                      </a:r>
                      <a:r>
                        <a:rPr lang="en-US" sz="1600" kern="0">
                          <a:effectLst/>
                        </a:rPr>
                        <a:t>month="7"</a:t>
                      </a:r>
                      <a:endParaRPr lang="zh-CN" sz="1600" kern="100">
                        <a:effectLst/>
                      </a:endParaRPr>
                    </a:p>
                    <a:p>
                      <a:pPr indent="266700" algn="just">
                        <a:lnSpc>
                          <a:spcPts val="1400"/>
                        </a:lnSpc>
                        <a:spcAft>
                          <a:spcPts val="0"/>
                        </a:spcAft>
                      </a:pPr>
                      <a:r>
                        <a:rPr lang="en-US" sz="1600" kern="0">
                          <a:effectLst/>
                        </a:rPr>
                        <a:t>Jan, Feb, Mar, Apr, May, Jun, Jul, Aug, Sep, Oct, Nov, Dec. </a:t>
                      </a:r>
                      <a:r>
                        <a:rPr lang="zh-CN" sz="1600" kern="0">
                          <a:effectLst/>
                        </a:rPr>
                        <a:t>例如：</a:t>
                      </a:r>
                      <a:r>
                        <a:rPr lang="en-US" sz="1600" kern="0">
                          <a:effectLst/>
                        </a:rPr>
                        <a:t>month="July"</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6"/>
                  </a:ext>
                </a:extLst>
              </a:tr>
              <a:tr h="319973">
                <a:tc>
                  <a:txBody>
                    <a:bodyPr/>
                    <a:lstStyle/>
                    <a:p>
                      <a:pPr indent="266700" algn="just">
                        <a:lnSpc>
                          <a:spcPts val="1400"/>
                        </a:lnSpc>
                        <a:spcAft>
                          <a:spcPts val="0"/>
                        </a:spcAft>
                      </a:pPr>
                      <a:r>
                        <a:rPr lang="en-US" sz="1600" kern="0">
                          <a:effectLst/>
                        </a:rPr>
                        <a:t>year</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a:effectLst/>
                        </a:rPr>
                        <a:t>年份</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en-US" sz="1600" kern="0">
                          <a:effectLst/>
                        </a:rPr>
                        <a:t>*</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en-US" sz="1600" kern="0" dirty="0">
                          <a:effectLst/>
                        </a:rPr>
                        <a:t>4</a:t>
                      </a:r>
                      <a:r>
                        <a:rPr lang="zh-CN" sz="1600" kern="0" dirty="0">
                          <a:effectLst/>
                        </a:rPr>
                        <a:t>位数字，例如：</a:t>
                      </a:r>
                      <a:r>
                        <a:rPr lang="en-US" sz="1600" kern="0" dirty="0">
                          <a:effectLst/>
                        </a:rPr>
                        <a:t>year="2011"</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196550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五、</a:t>
            </a:r>
            <a:r>
              <a:rPr lang="en-US" altLang="zh-CN" dirty="0"/>
              <a:t>Time</a:t>
            </a:r>
            <a:r>
              <a:rPr lang="zh-CN" altLang="en-US" dirty="0"/>
              <a:t>服务</a:t>
            </a:r>
          </a:p>
        </p:txBody>
      </p:sp>
      <p:sp>
        <p:nvSpPr>
          <p:cNvPr id="3" name="内容占位符 2"/>
          <p:cNvSpPr>
            <a:spLocks noGrp="1"/>
          </p:cNvSpPr>
          <p:nvPr>
            <p:ph sz="quarter" idx="1"/>
          </p:nvPr>
        </p:nvSpPr>
        <p:spPr/>
        <p:txBody>
          <a:bodyPr/>
          <a:lstStyle/>
          <a:p>
            <a:r>
              <a:rPr lang="zh-CN" altLang="zh-CN" dirty="0"/>
              <a:t>定时器默认都是持久化的，一旦创建，它们将存储在应用服务器的配置信息中。因此即使去掉</a:t>
            </a:r>
            <a:r>
              <a:rPr lang="en-US" altLang="zh-CN" dirty="0"/>
              <a:t>EJB bean</a:t>
            </a:r>
            <a:r>
              <a:rPr lang="zh-CN" altLang="zh-CN" dirty="0"/>
              <a:t>中的注解</a:t>
            </a:r>
            <a:r>
              <a:rPr lang="en-US" altLang="zh-CN" dirty="0"/>
              <a:t>@startup</a:t>
            </a:r>
            <a:r>
              <a:rPr lang="zh-CN" altLang="zh-CN" dirty="0"/>
              <a:t>，重新启动服务器，依然可以看到定时器响应处理方法仍旧会被触发。</a:t>
            </a:r>
          </a:p>
          <a:p>
            <a:r>
              <a:rPr lang="zh-CN" altLang="zh-CN" dirty="0"/>
              <a:t>如果希望创建的</a:t>
            </a:r>
            <a:r>
              <a:rPr lang="en-US" altLang="zh-CN" dirty="0"/>
              <a:t>Timer</a:t>
            </a:r>
            <a:r>
              <a:rPr lang="zh-CN" altLang="zh-CN" dirty="0"/>
              <a:t>不是持久化的，对于声明的定时器，示例代码片段如下所示：</a:t>
            </a:r>
          </a:p>
          <a:p>
            <a:pPr marL="0" indent="0" algn="ctr">
              <a:buNone/>
            </a:pPr>
            <a:r>
              <a:rPr lang="en-US" altLang="zh-CN" dirty="0"/>
              <a:t>@Schedule(second="0", minute="*", hour = "*", info="",persistent=false)</a:t>
            </a:r>
            <a:endParaRPr lang="zh-CN" altLang="zh-CN" dirty="0"/>
          </a:p>
          <a:p>
            <a:endParaRPr lang="zh-CN" altLang="en-US" dirty="0"/>
          </a:p>
        </p:txBody>
      </p:sp>
    </p:spTree>
    <p:extLst>
      <p:ext uri="{BB962C8B-B14F-4D97-AF65-F5344CB8AC3E}">
        <p14:creationId xmlns:p14="http://schemas.microsoft.com/office/powerpoint/2010/main" val="65666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六、拦截器</a:t>
            </a:r>
          </a:p>
        </p:txBody>
      </p:sp>
      <p:sp>
        <p:nvSpPr>
          <p:cNvPr id="3" name="内容占位符 2"/>
          <p:cNvSpPr>
            <a:spLocks noGrp="1"/>
          </p:cNvSpPr>
          <p:nvPr>
            <p:ph sz="quarter" idx="1"/>
          </p:nvPr>
        </p:nvSpPr>
        <p:spPr/>
        <p:txBody>
          <a:bodyPr/>
          <a:lstStyle/>
          <a:p>
            <a:r>
              <a:rPr lang="en-US" altLang="zh-CN" dirty="0"/>
              <a:t>EJB</a:t>
            </a:r>
            <a:r>
              <a:rPr lang="zh-CN" altLang="zh-CN" dirty="0"/>
              <a:t>组件是用来封装业务逻辑的，但在执行业务逻辑过程中，不可避免的要涉及到安全、事务、日志等企业应用的基础功能服务。为了保持</a:t>
            </a:r>
            <a:r>
              <a:rPr lang="en-US" altLang="zh-CN" dirty="0"/>
              <a:t>EJB</a:t>
            </a:r>
            <a:r>
              <a:rPr lang="zh-CN" altLang="zh-CN" dirty="0"/>
              <a:t>组件的可移植性，容器提供了一种被称为拦截器的组件，来对</a:t>
            </a:r>
            <a:r>
              <a:rPr lang="en-US" altLang="zh-CN" dirty="0"/>
              <a:t>EJB</a:t>
            </a:r>
            <a:r>
              <a:rPr lang="zh-CN" altLang="zh-CN" dirty="0"/>
              <a:t>商业方法的调用进行过滤处理。</a:t>
            </a:r>
          </a:p>
          <a:p>
            <a:r>
              <a:rPr lang="zh-CN" altLang="en-US" dirty="0"/>
              <a:t>核心思想：</a:t>
            </a:r>
            <a:r>
              <a:rPr lang="zh-CN" altLang="zh-CN" dirty="0"/>
              <a:t>面向方面的编程（</a:t>
            </a:r>
            <a:r>
              <a:rPr lang="en-US" altLang="zh-CN" dirty="0"/>
              <a:t>Aspect-Oriented Programming</a:t>
            </a:r>
            <a:r>
              <a:rPr lang="zh-CN" altLang="zh-CN" dirty="0"/>
              <a:t>，简称</a:t>
            </a:r>
            <a:r>
              <a:rPr lang="en-US" altLang="zh-CN" dirty="0"/>
              <a:t>AOP</a:t>
            </a:r>
            <a:r>
              <a:rPr lang="zh-CN" altLang="zh-CN" dirty="0"/>
              <a:t>）</a:t>
            </a:r>
            <a:endParaRPr lang="zh-CN" altLang="en-US" dirty="0"/>
          </a:p>
        </p:txBody>
      </p:sp>
    </p:spTree>
    <p:extLst>
      <p:ext uri="{BB962C8B-B14F-4D97-AF65-F5344CB8AC3E}">
        <p14:creationId xmlns:p14="http://schemas.microsoft.com/office/powerpoint/2010/main" val="2897301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六、拦截器</a:t>
            </a:r>
          </a:p>
        </p:txBody>
      </p:sp>
      <p:sp>
        <p:nvSpPr>
          <p:cNvPr id="3" name="内容占位符 2"/>
          <p:cNvSpPr>
            <a:spLocks noGrp="1"/>
          </p:cNvSpPr>
          <p:nvPr>
            <p:ph sz="quarter" idx="1"/>
          </p:nvPr>
        </p:nvSpPr>
        <p:spPr/>
        <p:txBody>
          <a:bodyPr>
            <a:normAutofit fontScale="92500"/>
          </a:bodyPr>
          <a:lstStyle/>
          <a:p>
            <a:r>
              <a:rPr lang="en-US" altLang="zh-CN" dirty="0"/>
              <a:t>OOP</a:t>
            </a:r>
            <a:r>
              <a:rPr lang="zh-CN" altLang="zh-CN" dirty="0"/>
              <a:t>的基本设计理念是将信息封装成一个个独立的对象，对象与对象之间仅仅是自上而下的一种继承关系，使得系统变得更加条理。但这种设计未免过于理想化，对于普遍存在于对象间的一些公共行为如日志、安全等，利用</a:t>
            </a:r>
            <a:r>
              <a:rPr lang="en-US" altLang="zh-CN" dirty="0"/>
              <a:t>OOP</a:t>
            </a:r>
            <a:r>
              <a:rPr lang="zh-CN" altLang="zh-CN" dirty="0"/>
              <a:t>无法实现合理的封装。</a:t>
            </a:r>
            <a:endParaRPr lang="en-US" altLang="zh-CN" dirty="0"/>
          </a:p>
          <a:p>
            <a:r>
              <a:rPr lang="en-US" altLang="zh-CN" dirty="0"/>
              <a:t>AOP</a:t>
            </a:r>
            <a:r>
              <a:rPr lang="zh-CN" altLang="zh-CN" dirty="0"/>
              <a:t>技术则恰恰相反，它利用一种称为“横切”的技术，剖解开封装的对象内部，并将那些影响了多个类的公共行为封装到一个可重用模块，并将其名为“</a:t>
            </a:r>
            <a:r>
              <a:rPr lang="en-US" altLang="zh-CN" dirty="0"/>
              <a:t>Aspect</a:t>
            </a:r>
            <a:r>
              <a:rPr lang="zh-CN" altLang="zh-CN" dirty="0"/>
              <a:t>”，即方面。所谓“方面”，简单地说，就是将那些与业务无关，却为业务模块所共同调用的逻辑或责任封装起来，便于减少系统的重复代码，实现功能的高度内聚，并有利于未来的可操作性和可维护性。</a:t>
            </a:r>
          </a:p>
        </p:txBody>
      </p:sp>
    </p:spTree>
    <p:extLst>
      <p:ext uri="{BB962C8B-B14F-4D97-AF65-F5344CB8AC3E}">
        <p14:creationId xmlns:p14="http://schemas.microsoft.com/office/powerpoint/2010/main" val="584631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六、拦截器</a:t>
            </a:r>
          </a:p>
        </p:txBody>
      </p:sp>
      <p:sp>
        <p:nvSpPr>
          <p:cNvPr id="3" name="内容占位符 2"/>
          <p:cNvSpPr>
            <a:spLocks noGrp="1"/>
          </p:cNvSpPr>
          <p:nvPr>
            <p:ph sz="quarter" idx="1"/>
          </p:nvPr>
        </p:nvSpPr>
        <p:spPr/>
        <p:txBody>
          <a:bodyPr>
            <a:normAutofit/>
          </a:bodyPr>
          <a:lstStyle/>
          <a:p>
            <a:r>
              <a:rPr lang="zh-CN" altLang="zh-CN" dirty="0"/>
              <a:t>拦截器组件可以是一个简单的组件，不需要实现任何接口，继承任何类，只需要通过注解</a:t>
            </a:r>
            <a:r>
              <a:rPr lang="en-US" altLang="zh-CN" dirty="0"/>
              <a:t>@</a:t>
            </a:r>
            <a:r>
              <a:rPr lang="en-US" altLang="zh-CN" dirty="0" err="1"/>
              <a:t>AroundInvoke</a:t>
            </a:r>
            <a:r>
              <a:rPr lang="zh-CN" altLang="zh-CN" dirty="0"/>
              <a:t>来标识一个方法，方法必须包含一个</a:t>
            </a:r>
            <a:r>
              <a:rPr lang="en-US" altLang="zh-CN" dirty="0" err="1"/>
              <a:t>InvocationContext</a:t>
            </a:r>
            <a:r>
              <a:rPr lang="zh-CN" altLang="zh-CN" dirty="0"/>
              <a:t>类型的参数，且返回一个</a:t>
            </a:r>
            <a:r>
              <a:rPr lang="en-US" altLang="zh-CN" dirty="0"/>
              <a:t>Object</a:t>
            </a:r>
            <a:r>
              <a:rPr lang="zh-CN" altLang="zh-CN" dirty="0"/>
              <a:t>类型的值。</a:t>
            </a:r>
            <a:endParaRPr lang="en-US" altLang="zh-CN" dirty="0"/>
          </a:p>
          <a:p>
            <a:r>
              <a:rPr lang="zh-CN" altLang="zh-CN" dirty="0"/>
              <a:t>创建好拦截器组件后，为了使其发挥作用，还必须利用注解</a:t>
            </a:r>
            <a:r>
              <a:rPr lang="en-US" altLang="zh-CN" dirty="0"/>
              <a:t>@Interceptors</a:t>
            </a:r>
            <a:r>
              <a:rPr lang="zh-CN" altLang="zh-CN" dirty="0"/>
              <a:t>将其与要拦截的对象关联起来。注解的参数就是拦截器实现类。如果注解</a:t>
            </a:r>
            <a:r>
              <a:rPr lang="en-US" altLang="zh-CN" dirty="0"/>
              <a:t>@Interceptors</a:t>
            </a:r>
            <a:r>
              <a:rPr lang="zh-CN" altLang="zh-CN" dirty="0"/>
              <a:t>标注的是一个类，则类中所有方法的调用都将会拦截，若标注的是一个方法，仅当该方法被调用时才被拦截。</a:t>
            </a:r>
          </a:p>
        </p:txBody>
      </p:sp>
    </p:spTree>
    <p:extLst>
      <p:ext uri="{BB962C8B-B14F-4D97-AF65-F5344CB8AC3E}">
        <p14:creationId xmlns:p14="http://schemas.microsoft.com/office/powerpoint/2010/main" val="17577774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七、异步方法</a:t>
            </a:r>
          </a:p>
        </p:txBody>
      </p:sp>
      <p:sp>
        <p:nvSpPr>
          <p:cNvPr id="3" name="内容占位符 2"/>
          <p:cNvSpPr>
            <a:spLocks noGrp="1"/>
          </p:cNvSpPr>
          <p:nvPr>
            <p:ph sz="quarter" idx="1"/>
          </p:nvPr>
        </p:nvSpPr>
        <p:spPr/>
        <p:txBody>
          <a:bodyPr/>
          <a:lstStyle/>
          <a:p>
            <a:r>
              <a:rPr lang="en-US" altLang="zh-CN" dirty="0"/>
              <a:t>EJB</a:t>
            </a:r>
            <a:r>
              <a:rPr lang="zh-CN" altLang="zh-CN" dirty="0"/>
              <a:t>商业方法调用，默认都是同步的，即调用方将一直等待</a:t>
            </a:r>
            <a:r>
              <a:rPr lang="en-US" altLang="zh-CN" dirty="0"/>
              <a:t>EJB</a:t>
            </a:r>
            <a:r>
              <a:rPr lang="zh-CN" altLang="zh-CN" dirty="0"/>
              <a:t>商业方法返回。但是如果业务逻辑的执行过程比较长，</a:t>
            </a:r>
            <a:r>
              <a:rPr lang="en-US" altLang="zh-CN" dirty="0"/>
              <a:t>EJB</a:t>
            </a:r>
            <a:r>
              <a:rPr lang="zh-CN" altLang="zh-CN" dirty="0"/>
              <a:t>商业方法在调用过程中将会长时间得不到响应。因此，在新的</a:t>
            </a:r>
            <a:r>
              <a:rPr lang="en-US" altLang="zh-CN" dirty="0"/>
              <a:t>EJB</a:t>
            </a:r>
            <a:r>
              <a:rPr lang="zh-CN" altLang="zh-CN" dirty="0"/>
              <a:t>规范中，增加了对异步操作的支持。</a:t>
            </a:r>
          </a:p>
          <a:p>
            <a:r>
              <a:rPr lang="zh-CN" altLang="zh-CN" dirty="0">
                <a:solidFill>
                  <a:srgbClr val="FF0000"/>
                </a:solidFill>
              </a:rPr>
              <a:t>注：异步方法在一个全新的事件上下文中处理，而且无法访问调用者的会话或对话上下文状态。</a:t>
            </a:r>
          </a:p>
          <a:p>
            <a:endParaRPr lang="zh-CN" altLang="en-US" dirty="0"/>
          </a:p>
        </p:txBody>
      </p:sp>
    </p:spTree>
    <p:extLst>
      <p:ext uri="{BB962C8B-B14F-4D97-AF65-F5344CB8AC3E}">
        <p14:creationId xmlns:p14="http://schemas.microsoft.com/office/powerpoint/2010/main" val="3872097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八、消息驱动</a:t>
            </a:r>
            <a:r>
              <a:rPr lang="en-US" altLang="zh-CN" dirty="0"/>
              <a:t>Bean</a:t>
            </a:r>
            <a:endParaRPr lang="zh-CN" altLang="en-US" dirty="0"/>
          </a:p>
        </p:txBody>
      </p:sp>
      <p:sp>
        <p:nvSpPr>
          <p:cNvPr id="3" name="内容占位符 2"/>
          <p:cNvSpPr>
            <a:spLocks noGrp="1"/>
          </p:cNvSpPr>
          <p:nvPr>
            <p:ph sz="quarter" idx="1"/>
          </p:nvPr>
        </p:nvSpPr>
        <p:spPr/>
        <p:txBody>
          <a:bodyPr/>
          <a:lstStyle/>
          <a:p>
            <a:r>
              <a:rPr lang="en-US" altLang="zh-CN" dirty="0"/>
              <a:t>JMS</a:t>
            </a:r>
            <a:r>
              <a:rPr lang="zh-CN" altLang="zh-CN" dirty="0"/>
              <a:t>（</a:t>
            </a:r>
            <a:r>
              <a:rPr lang="en-US" altLang="zh-CN" dirty="0"/>
              <a:t>Java Message Service</a:t>
            </a:r>
            <a:r>
              <a:rPr lang="zh-CN" altLang="zh-CN" dirty="0"/>
              <a:t>，</a:t>
            </a:r>
            <a:r>
              <a:rPr lang="en-US" altLang="zh-CN" dirty="0"/>
              <a:t>Java</a:t>
            </a:r>
            <a:r>
              <a:rPr lang="zh-CN" altLang="zh-CN" dirty="0"/>
              <a:t>消息服务）是</a:t>
            </a:r>
            <a:r>
              <a:rPr lang="en-US" altLang="zh-CN" dirty="0"/>
              <a:t>Java EE</a:t>
            </a:r>
            <a:r>
              <a:rPr lang="zh-CN" altLang="zh-CN" dirty="0"/>
              <a:t>提出的旨在统一各种消息中间件系统接口的规范。它定义了一套通用的接口和相关语义，提供了诸如持久、验证和事务的消息服务，它最主要的目的是允许</a:t>
            </a:r>
            <a:r>
              <a:rPr lang="en-US" altLang="zh-CN" dirty="0"/>
              <a:t>Java</a:t>
            </a:r>
            <a:r>
              <a:rPr lang="zh-CN" altLang="zh-CN" dirty="0"/>
              <a:t>企业应用程序无缝地访问现有的消息中间件。</a:t>
            </a:r>
            <a:endParaRPr lang="en-US" altLang="zh-CN" dirty="0"/>
          </a:p>
          <a:p>
            <a:r>
              <a:rPr lang="en-US" altLang="zh-CN" dirty="0"/>
              <a:t>JMS</a:t>
            </a:r>
            <a:r>
              <a:rPr lang="zh-CN" altLang="zh-CN" dirty="0"/>
              <a:t>规范没有指定在消息节点间所使用的通信底层协议，一个特定的</a:t>
            </a:r>
            <a:r>
              <a:rPr lang="en-US" altLang="zh-CN" dirty="0"/>
              <a:t>JMS</a:t>
            </a:r>
            <a:r>
              <a:rPr lang="zh-CN" altLang="zh-CN" dirty="0"/>
              <a:t>实现可能提供基于</a:t>
            </a:r>
            <a:r>
              <a:rPr lang="en-US" altLang="zh-CN" dirty="0"/>
              <a:t>TCP/IP</a:t>
            </a:r>
            <a:r>
              <a:rPr lang="zh-CN" altLang="zh-CN" dirty="0"/>
              <a:t>、</a:t>
            </a:r>
            <a:r>
              <a:rPr lang="en-US" altLang="zh-CN" dirty="0"/>
              <a:t>HTTP</a:t>
            </a:r>
            <a:r>
              <a:rPr lang="zh-CN" altLang="zh-CN" dirty="0"/>
              <a:t>、</a:t>
            </a:r>
            <a:r>
              <a:rPr lang="en-US" altLang="zh-CN" dirty="0"/>
              <a:t>UDP</a:t>
            </a:r>
            <a:r>
              <a:rPr lang="zh-CN" altLang="zh-CN" dirty="0"/>
              <a:t>或者其他的协议。</a:t>
            </a:r>
          </a:p>
          <a:p>
            <a:endParaRPr lang="zh-CN" altLang="en-US" dirty="0"/>
          </a:p>
        </p:txBody>
      </p:sp>
    </p:spTree>
    <p:extLst>
      <p:ext uri="{BB962C8B-B14F-4D97-AF65-F5344CB8AC3E}">
        <p14:creationId xmlns:p14="http://schemas.microsoft.com/office/powerpoint/2010/main" val="2050448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EJB</a:t>
            </a:r>
            <a:r>
              <a:rPr lang="zh-CN" altLang="en-US" dirty="0"/>
              <a:t>基础</a:t>
            </a:r>
          </a:p>
        </p:txBody>
      </p:sp>
      <p:sp>
        <p:nvSpPr>
          <p:cNvPr id="3" name="内容占位符 2"/>
          <p:cNvSpPr>
            <a:spLocks noGrp="1"/>
          </p:cNvSpPr>
          <p:nvPr>
            <p:ph sz="quarter" idx="1"/>
          </p:nvPr>
        </p:nvSpPr>
        <p:spPr/>
        <p:txBody>
          <a:bodyPr>
            <a:normAutofit fontScale="92500" lnSpcReduction="20000"/>
          </a:bodyPr>
          <a:lstStyle/>
          <a:p>
            <a:r>
              <a:rPr lang="en-US" altLang="zh-CN" dirty="0"/>
              <a:t>EJB</a:t>
            </a:r>
            <a:r>
              <a:rPr lang="zh-CN" altLang="zh-CN" dirty="0"/>
              <a:t>（</a:t>
            </a:r>
            <a:r>
              <a:rPr lang="en-US" altLang="zh-CN" dirty="0"/>
              <a:t>Enterprise Bean</a:t>
            </a:r>
            <a:r>
              <a:rPr lang="zh-CN" altLang="zh-CN" dirty="0"/>
              <a:t>）是</a:t>
            </a:r>
            <a:r>
              <a:rPr lang="en-US" altLang="zh-CN" dirty="0"/>
              <a:t>Java EE</a:t>
            </a:r>
            <a:r>
              <a:rPr lang="zh-CN" altLang="zh-CN" dirty="0"/>
              <a:t>的核心组件技术之一，是创建基于</a:t>
            </a:r>
            <a:r>
              <a:rPr lang="en-US" altLang="zh-CN" dirty="0"/>
              <a:t>Java</a:t>
            </a:r>
            <a:r>
              <a:rPr lang="zh-CN" altLang="zh-CN" dirty="0"/>
              <a:t>的服务器端分布式组件的标准。</a:t>
            </a:r>
            <a:endParaRPr lang="en-US" altLang="zh-CN" dirty="0"/>
          </a:p>
          <a:p>
            <a:r>
              <a:rPr lang="en-US" altLang="zh-CN" dirty="0"/>
              <a:t>EJB</a:t>
            </a:r>
            <a:r>
              <a:rPr lang="zh-CN" altLang="zh-CN" dirty="0"/>
              <a:t>规范定义了如何编写</a:t>
            </a:r>
            <a:r>
              <a:rPr lang="en-US" altLang="zh-CN" dirty="0"/>
              <a:t>Java EE</a:t>
            </a:r>
            <a:r>
              <a:rPr lang="zh-CN" altLang="zh-CN" dirty="0"/>
              <a:t>服务器端分布式组件，提供了组件与管理组件的容器之间的标准约定，使得开发人员能够快速开发出具有伸缩性的企业级应用。</a:t>
            </a:r>
          </a:p>
          <a:p>
            <a:r>
              <a:rPr lang="zh-CN" altLang="zh-CN" dirty="0"/>
              <a:t>与</a:t>
            </a:r>
            <a:r>
              <a:rPr lang="en-US" altLang="zh-CN" dirty="0"/>
              <a:t>JSF</a:t>
            </a:r>
            <a:r>
              <a:rPr lang="zh-CN" altLang="zh-CN" dirty="0"/>
              <a:t>组件和</a:t>
            </a:r>
            <a:r>
              <a:rPr lang="en-US" altLang="zh-CN" dirty="0"/>
              <a:t>Servlet</a:t>
            </a:r>
            <a:r>
              <a:rPr lang="zh-CN" altLang="zh-CN" dirty="0"/>
              <a:t>组件不同，</a:t>
            </a:r>
            <a:r>
              <a:rPr lang="en-US" altLang="zh-CN" dirty="0"/>
              <a:t>EJB</a:t>
            </a:r>
            <a:r>
              <a:rPr lang="zh-CN" altLang="zh-CN" dirty="0"/>
              <a:t>组件不能直接处理客户端的请求，它位于</a:t>
            </a:r>
            <a:r>
              <a:rPr lang="en-US" altLang="zh-CN" dirty="0"/>
              <a:t>Java EE</a:t>
            </a:r>
            <a:r>
              <a:rPr lang="zh-CN" altLang="zh-CN" dirty="0"/>
              <a:t>架构的业务逻辑层，通常用来支撑</a:t>
            </a:r>
            <a:r>
              <a:rPr lang="en-US" altLang="zh-CN" dirty="0"/>
              <a:t>Web</a:t>
            </a:r>
            <a:r>
              <a:rPr lang="zh-CN" altLang="zh-CN" dirty="0"/>
              <a:t>组件，完成一些复杂的业务逻辑。</a:t>
            </a:r>
            <a:endParaRPr lang="en-US" altLang="zh-CN" dirty="0"/>
          </a:p>
          <a:p>
            <a:r>
              <a:rPr lang="en-US" altLang="zh-CN" dirty="0"/>
              <a:t>EJB</a:t>
            </a:r>
            <a:r>
              <a:rPr lang="zh-CN" altLang="zh-CN" dirty="0"/>
              <a:t>技术使得</a:t>
            </a:r>
            <a:r>
              <a:rPr lang="en-US" altLang="zh-CN" dirty="0"/>
              <a:t>Java</a:t>
            </a:r>
            <a:r>
              <a:rPr lang="zh-CN" altLang="zh-CN" dirty="0"/>
              <a:t>程序开发人员可以专注于实现业务逻辑，而不再需要辛苦编写那些与事务、安全等通用特性相关的代码，因为</a:t>
            </a:r>
            <a:r>
              <a:rPr lang="en-US" altLang="zh-CN" dirty="0"/>
              <a:t>EJB</a:t>
            </a:r>
            <a:r>
              <a:rPr lang="zh-CN" altLang="zh-CN" dirty="0"/>
              <a:t>规范将这些任务委托给容器，由应用服务器厂商完成。这也正是</a:t>
            </a:r>
            <a:r>
              <a:rPr lang="en-US" altLang="zh-CN" dirty="0"/>
              <a:t>EJB</a:t>
            </a:r>
            <a:r>
              <a:rPr lang="zh-CN" altLang="zh-CN" dirty="0"/>
              <a:t>体系结构设计思想的精髓。在</a:t>
            </a:r>
            <a:r>
              <a:rPr lang="en-US" altLang="zh-CN" dirty="0"/>
              <a:t>Java EE 8</a:t>
            </a:r>
            <a:r>
              <a:rPr lang="zh-CN" altLang="zh-CN" dirty="0"/>
              <a:t>标准规范中包含的</a:t>
            </a:r>
            <a:r>
              <a:rPr lang="en-US" altLang="zh-CN" dirty="0"/>
              <a:t>EJB</a:t>
            </a:r>
            <a:r>
              <a:rPr lang="zh-CN" altLang="zh-CN" dirty="0"/>
              <a:t>版本为</a:t>
            </a:r>
            <a:r>
              <a:rPr lang="en-US" altLang="zh-CN" dirty="0"/>
              <a:t>3.2</a:t>
            </a:r>
            <a:r>
              <a:rPr lang="zh-CN" altLang="zh-CN" dirty="0"/>
              <a:t>。</a:t>
            </a:r>
          </a:p>
          <a:p>
            <a:endParaRPr lang="zh-CN" altLang="en-US" dirty="0"/>
          </a:p>
        </p:txBody>
      </p:sp>
    </p:spTree>
    <p:extLst>
      <p:ext uri="{BB962C8B-B14F-4D97-AF65-F5344CB8AC3E}">
        <p14:creationId xmlns:p14="http://schemas.microsoft.com/office/powerpoint/2010/main" val="11207815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八、消息驱动</a:t>
            </a:r>
            <a:r>
              <a:rPr lang="en-US" altLang="zh-CN" dirty="0"/>
              <a:t>Bean</a:t>
            </a:r>
            <a:endParaRPr lang="zh-CN" altLang="en-US" dirty="0"/>
          </a:p>
        </p:txBody>
      </p:sp>
      <p:sp>
        <p:nvSpPr>
          <p:cNvPr id="3" name="内容占位符 2"/>
          <p:cNvSpPr>
            <a:spLocks noGrp="1"/>
          </p:cNvSpPr>
          <p:nvPr>
            <p:ph sz="quarter" idx="1"/>
          </p:nvPr>
        </p:nvSpPr>
        <p:spPr/>
        <p:txBody>
          <a:bodyPr/>
          <a:lstStyle/>
          <a:p>
            <a:r>
              <a:rPr lang="en-US" altLang="zh-CN" dirty="0"/>
              <a:t>JMS</a:t>
            </a:r>
            <a:r>
              <a:rPr lang="zh-CN" altLang="zh-CN" dirty="0"/>
              <a:t>消息由以下几部分组成：消息头、属性和消息体。</a:t>
            </a:r>
          </a:p>
          <a:p>
            <a:pPr lvl="1"/>
            <a:r>
              <a:rPr lang="zh-CN" altLang="zh-CN" dirty="0"/>
              <a:t>消息头（</a:t>
            </a:r>
            <a:r>
              <a:rPr lang="en-US" altLang="zh-CN" dirty="0"/>
              <a:t>header</a:t>
            </a:r>
            <a:r>
              <a:rPr lang="zh-CN" altLang="zh-CN" dirty="0"/>
              <a:t>）：</a:t>
            </a:r>
            <a:r>
              <a:rPr lang="en-US" altLang="zh-CN" dirty="0"/>
              <a:t>JMS</a:t>
            </a:r>
            <a:r>
              <a:rPr lang="zh-CN" altLang="zh-CN" dirty="0"/>
              <a:t>消息头包含了许多字段，它们是消息发送后由</a:t>
            </a:r>
            <a:r>
              <a:rPr lang="en-US" altLang="zh-CN" dirty="0"/>
              <a:t>JMS</a:t>
            </a:r>
            <a:r>
              <a:rPr lang="zh-CN" altLang="zh-CN" dirty="0"/>
              <a:t>提供者或消息发送者产生，用来表示消息、设置优先权和失效时间等等，并且为消息确定路由。</a:t>
            </a:r>
          </a:p>
          <a:p>
            <a:pPr lvl="1"/>
            <a:r>
              <a:rPr lang="zh-CN" altLang="zh-CN" dirty="0"/>
              <a:t>属性（</a:t>
            </a:r>
            <a:r>
              <a:rPr lang="en-US" altLang="zh-CN" dirty="0"/>
              <a:t>property</a:t>
            </a:r>
            <a:r>
              <a:rPr lang="zh-CN" altLang="zh-CN" dirty="0"/>
              <a:t>）：由消息发送者产生，用来添加消息头以外的附加信息。</a:t>
            </a:r>
          </a:p>
          <a:p>
            <a:pPr lvl="1"/>
            <a:r>
              <a:rPr lang="zh-CN" altLang="zh-CN" dirty="0"/>
              <a:t>消息体（</a:t>
            </a:r>
            <a:r>
              <a:rPr lang="en-US" altLang="zh-CN" dirty="0"/>
              <a:t>body</a:t>
            </a:r>
            <a:r>
              <a:rPr lang="zh-CN" altLang="zh-CN" dirty="0"/>
              <a:t>）：由消息发送者产生，</a:t>
            </a:r>
            <a:r>
              <a:rPr lang="en-US" altLang="zh-CN" dirty="0"/>
              <a:t>JMS</a:t>
            </a:r>
            <a:r>
              <a:rPr lang="zh-CN" altLang="zh-CN" dirty="0"/>
              <a:t>中定义了</a:t>
            </a:r>
            <a:r>
              <a:rPr lang="en-US" altLang="zh-CN" dirty="0"/>
              <a:t>5</a:t>
            </a:r>
            <a:r>
              <a:rPr lang="zh-CN" altLang="zh-CN" dirty="0"/>
              <a:t>种消息体：</a:t>
            </a:r>
            <a:r>
              <a:rPr lang="en-US" altLang="zh-CN" dirty="0" err="1"/>
              <a:t>ByteMessage</a:t>
            </a:r>
            <a:r>
              <a:rPr lang="zh-CN" altLang="zh-CN" dirty="0"/>
              <a:t>、</a:t>
            </a:r>
            <a:r>
              <a:rPr lang="en-US" altLang="zh-CN" dirty="0" err="1"/>
              <a:t>MapMessage</a:t>
            </a:r>
            <a:r>
              <a:rPr lang="zh-CN" altLang="zh-CN" dirty="0"/>
              <a:t>、</a:t>
            </a:r>
            <a:r>
              <a:rPr lang="en-US" altLang="zh-CN" dirty="0" err="1"/>
              <a:t>ObjectMessage</a:t>
            </a:r>
            <a:r>
              <a:rPr lang="zh-CN" altLang="zh-CN" dirty="0"/>
              <a:t>、</a:t>
            </a:r>
            <a:r>
              <a:rPr lang="en-US" altLang="zh-CN" dirty="0" err="1"/>
              <a:t>StreamMessage</a:t>
            </a:r>
            <a:r>
              <a:rPr lang="zh-CN" altLang="zh-CN" dirty="0"/>
              <a:t>和</a:t>
            </a:r>
            <a:r>
              <a:rPr lang="en-US" altLang="zh-CN" dirty="0" err="1"/>
              <a:t>TextMessage</a:t>
            </a:r>
            <a:r>
              <a:rPr lang="zh-CN" altLang="zh-CN" dirty="0"/>
              <a:t>。</a:t>
            </a:r>
          </a:p>
          <a:p>
            <a:endParaRPr lang="zh-CN" altLang="en-US" dirty="0"/>
          </a:p>
        </p:txBody>
      </p:sp>
    </p:spTree>
    <p:extLst>
      <p:ext uri="{BB962C8B-B14F-4D97-AF65-F5344CB8AC3E}">
        <p14:creationId xmlns:p14="http://schemas.microsoft.com/office/powerpoint/2010/main" val="27784440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八、消息驱动</a:t>
            </a:r>
            <a:r>
              <a:rPr lang="en-US" altLang="zh-CN" dirty="0"/>
              <a:t>Bean</a:t>
            </a:r>
            <a:endParaRPr lang="zh-CN" altLang="en-US" dirty="0"/>
          </a:p>
        </p:txBody>
      </p:sp>
      <p:sp>
        <p:nvSpPr>
          <p:cNvPr id="3" name="内容占位符 2"/>
          <p:cNvSpPr>
            <a:spLocks noGrp="1"/>
          </p:cNvSpPr>
          <p:nvPr>
            <p:ph sz="quarter" idx="1"/>
          </p:nvPr>
        </p:nvSpPr>
        <p:spPr/>
        <p:txBody>
          <a:bodyPr>
            <a:normAutofit fontScale="85000" lnSpcReduction="10000"/>
          </a:bodyPr>
          <a:lstStyle/>
          <a:p>
            <a:r>
              <a:rPr lang="zh-CN" altLang="zh-CN" dirty="0"/>
              <a:t>消息驱动</a:t>
            </a:r>
            <a:r>
              <a:rPr lang="en-US" altLang="zh-CN" dirty="0"/>
              <a:t>Bean</a:t>
            </a:r>
            <a:r>
              <a:rPr lang="zh-CN" altLang="zh-CN" dirty="0"/>
              <a:t>使得</a:t>
            </a:r>
            <a:r>
              <a:rPr lang="en-US" altLang="zh-CN" dirty="0"/>
              <a:t>Java EE</a:t>
            </a:r>
            <a:r>
              <a:rPr lang="zh-CN" altLang="zh-CN" dirty="0"/>
              <a:t>应用程序能够异步处理</a:t>
            </a:r>
            <a:r>
              <a:rPr lang="en-US" altLang="zh-CN" dirty="0"/>
              <a:t>JMS</a:t>
            </a:r>
            <a:r>
              <a:rPr lang="zh-CN" altLang="zh-CN" dirty="0"/>
              <a:t>消息。消息驱动</a:t>
            </a:r>
            <a:r>
              <a:rPr lang="en-US" altLang="zh-CN" dirty="0"/>
              <a:t>Bean</a:t>
            </a:r>
            <a:r>
              <a:rPr lang="zh-CN" altLang="zh-CN" dirty="0"/>
              <a:t>类似于事件侦听程序，不同的是，消息驱动</a:t>
            </a:r>
            <a:r>
              <a:rPr lang="en-US" altLang="zh-CN" dirty="0"/>
              <a:t>Bean</a:t>
            </a:r>
            <a:r>
              <a:rPr lang="zh-CN" altLang="zh-CN" dirty="0"/>
              <a:t>接收消息而不是事件。消息可以由任何</a:t>
            </a:r>
            <a:r>
              <a:rPr lang="en-US" altLang="zh-CN" dirty="0"/>
              <a:t>Java EE</a:t>
            </a:r>
            <a:r>
              <a:rPr lang="zh-CN" altLang="zh-CN" dirty="0"/>
              <a:t>组件（应用程序客户端、其他</a:t>
            </a:r>
            <a:r>
              <a:rPr lang="en-US" altLang="zh-CN" dirty="0"/>
              <a:t>Enterprise Bean</a:t>
            </a:r>
            <a:r>
              <a:rPr lang="zh-CN" altLang="zh-CN" dirty="0"/>
              <a:t>或</a:t>
            </a:r>
            <a:r>
              <a:rPr lang="en-US" altLang="zh-CN" dirty="0"/>
              <a:t>Web</a:t>
            </a:r>
            <a:r>
              <a:rPr lang="zh-CN" altLang="zh-CN" dirty="0"/>
              <a:t>组件）发送。</a:t>
            </a:r>
          </a:p>
          <a:p>
            <a:r>
              <a:rPr lang="zh-CN" altLang="zh-CN" dirty="0"/>
              <a:t>消息驱动</a:t>
            </a:r>
            <a:r>
              <a:rPr lang="en-US" altLang="zh-CN" dirty="0"/>
              <a:t>Bean</a:t>
            </a:r>
            <a:r>
              <a:rPr lang="zh-CN" altLang="zh-CN" dirty="0"/>
              <a:t>的最大优势是可以避免占用更多的服务器资源。通过会话</a:t>
            </a:r>
            <a:r>
              <a:rPr lang="en-US" altLang="zh-CN" dirty="0"/>
              <a:t>Bean</a:t>
            </a:r>
            <a:r>
              <a:rPr lang="zh-CN" altLang="zh-CN" dirty="0"/>
              <a:t>也可以接收处理</a:t>
            </a:r>
            <a:r>
              <a:rPr lang="en-US" altLang="zh-CN" dirty="0"/>
              <a:t>JMS</a:t>
            </a:r>
            <a:r>
              <a:rPr lang="zh-CN" altLang="zh-CN" dirty="0"/>
              <a:t>消息，但它们以同步方式运行，而不是像消息驱动</a:t>
            </a:r>
            <a:r>
              <a:rPr lang="en-US" altLang="zh-CN" dirty="0"/>
              <a:t>Bean</a:t>
            </a:r>
            <a:r>
              <a:rPr lang="zh-CN" altLang="zh-CN" dirty="0"/>
              <a:t>那样异步运行。因此在许多场合，开发人员可以使用消息驱动</a:t>
            </a:r>
            <a:r>
              <a:rPr lang="en-US" altLang="zh-CN" dirty="0"/>
              <a:t>Bean</a:t>
            </a:r>
            <a:r>
              <a:rPr lang="zh-CN" altLang="zh-CN" dirty="0"/>
              <a:t>代替会话</a:t>
            </a:r>
            <a:r>
              <a:rPr lang="en-US" altLang="zh-CN" dirty="0"/>
              <a:t>Bean</a:t>
            </a:r>
            <a:r>
              <a:rPr lang="zh-CN" altLang="zh-CN" dirty="0"/>
              <a:t>。</a:t>
            </a:r>
          </a:p>
          <a:p>
            <a:r>
              <a:rPr lang="zh-CN" altLang="zh-CN" dirty="0"/>
              <a:t>在某些方面，消息驱动</a:t>
            </a:r>
            <a:r>
              <a:rPr lang="en-US" altLang="zh-CN" dirty="0"/>
              <a:t>Bean</a:t>
            </a:r>
            <a:r>
              <a:rPr lang="zh-CN" altLang="zh-CN" dirty="0"/>
              <a:t>类似于无态会话</a:t>
            </a:r>
            <a:r>
              <a:rPr lang="en-US" altLang="zh-CN" dirty="0"/>
              <a:t>Bean</a:t>
            </a:r>
            <a:r>
              <a:rPr lang="zh-CN" altLang="zh-CN" dirty="0"/>
              <a:t>，具体如下。</a:t>
            </a:r>
          </a:p>
          <a:p>
            <a:pPr lvl="1"/>
            <a:r>
              <a:rPr lang="zh-CN" altLang="zh-CN" dirty="0"/>
              <a:t>消息驱动</a:t>
            </a:r>
            <a:r>
              <a:rPr lang="en-US" altLang="zh-CN" dirty="0"/>
              <a:t>Bean</a:t>
            </a:r>
            <a:r>
              <a:rPr lang="zh-CN" altLang="zh-CN" dirty="0"/>
              <a:t>的实例通常不保留特定客户端的数据或会话状态。</a:t>
            </a:r>
          </a:p>
          <a:p>
            <a:pPr lvl="1"/>
            <a:r>
              <a:rPr lang="zh-CN" altLang="zh-CN" dirty="0"/>
              <a:t>消息驱动</a:t>
            </a:r>
            <a:r>
              <a:rPr lang="en-US" altLang="zh-CN" dirty="0"/>
              <a:t>Bean</a:t>
            </a:r>
            <a:r>
              <a:rPr lang="zh-CN" altLang="zh-CN" dirty="0"/>
              <a:t>的所有实例都是等效的，从而使</a:t>
            </a:r>
            <a:r>
              <a:rPr lang="en-US" altLang="zh-CN" dirty="0"/>
              <a:t>EJB</a:t>
            </a:r>
            <a:r>
              <a:rPr lang="zh-CN" altLang="zh-CN" dirty="0"/>
              <a:t>容器能够向任何消息驱动</a:t>
            </a:r>
            <a:r>
              <a:rPr lang="en-US" altLang="zh-CN" dirty="0"/>
              <a:t>Bean</a:t>
            </a:r>
            <a:r>
              <a:rPr lang="zh-CN" altLang="zh-CN" dirty="0"/>
              <a:t>实例指派消息。容器可以将这些实例集中在一起，以便能够并行处理消息流。</a:t>
            </a:r>
          </a:p>
          <a:p>
            <a:pPr lvl="1"/>
            <a:r>
              <a:rPr lang="zh-CN" altLang="zh-CN" dirty="0"/>
              <a:t>单个消息驱动</a:t>
            </a:r>
            <a:r>
              <a:rPr lang="en-US" altLang="zh-CN" dirty="0"/>
              <a:t>Bean</a:t>
            </a:r>
            <a:r>
              <a:rPr lang="zh-CN" altLang="zh-CN" dirty="0"/>
              <a:t>可以处理来自多个客户端的消息。</a:t>
            </a:r>
          </a:p>
          <a:p>
            <a:endParaRPr lang="zh-CN" altLang="en-US" dirty="0"/>
          </a:p>
        </p:txBody>
      </p:sp>
    </p:spTree>
    <p:extLst>
      <p:ext uri="{BB962C8B-B14F-4D97-AF65-F5344CB8AC3E}">
        <p14:creationId xmlns:p14="http://schemas.microsoft.com/office/powerpoint/2010/main" val="4087499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八、消息驱动</a:t>
            </a:r>
            <a:r>
              <a:rPr lang="en-US" altLang="zh-CN" dirty="0"/>
              <a:t>Bean</a:t>
            </a:r>
            <a:endParaRPr lang="zh-CN" altLang="en-US" dirty="0"/>
          </a:p>
        </p:txBody>
      </p:sp>
      <p:sp>
        <p:nvSpPr>
          <p:cNvPr id="3" name="内容占位符 2"/>
          <p:cNvSpPr>
            <a:spLocks noGrp="1"/>
          </p:cNvSpPr>
          <p:nvPr>
            <p:ph sz="quarter" idx="1"/>
          </p:nvPr>
        </p:nvSpPr>
        <p:spPr/>
        <p:txBody>
          <a:bodyPr>
            <a:normAutofit fontScale="92500" lnSpcReduction="10000"/>
          </a:bodyPr>
          <a:lstStyle/>
          <a:p>
            <a:r>
              <a:rPr lang="zh-CN" altLang="zh-CN" dirty="0"/>
              <a:t>但与会话</a:t>
            </a:r>
            <a:r>
              <a:rPr lang="en-US" altLang="zh-CN" dirty="0"/>
              <a:t> Bean</a:t>
            </a:r>
            <a:r>
              <a:rPr lang="zh-CN" altLang="zh-CN" dirty="0"/>
              <a:t>不同，消息驱动</a:t>
            </a:r>
            <a:r>
              <a:rPr lang="en-US" altLang="zh-CN" dirty="0"/>
              <a:t>Bean</a:t>
            </a:r>
            <a:r>
              <a:rPr lang="zh-CN" altLang="zh-CN" dirty="0"/>
              <a:t>的客户端不通过接口对其进行访问。它们之间是通过异步消息松散耦合的。消息驱动</a:t>
            </a:r>
            <a:r>
              <a:rPr lang="en-US" altLang="zh-CN" dirty="0"/>
              <a:t>Bean</a:t>
            </a:r>
            <a:r>
              <a:rPr lang="zh-CN" altLang="zh-CN" dirty="0"/>
              <a:t>只有一个</a:t>
            </a:r>
            <a:r>
              <a:rPr lang="en-US" altLang="zh-CN" dirty="0"/>
              <a:t>Bean</a:t>
            </a:r>
            <a:r>
              <a:rPr lang="zh-CN" altLang="zh-CN" dirty="0"/>
              <a:t>类。</a:t>
            </a:r>
          </a:p>
          <a:p>
            <a:r>
              <a:rPr lang="zh-CN" altLang="zh-CN" dirty="0"/>
              <a:t>在部署了一个消息驱动</a:t>
            </a:r>
            <a:r>
              <a:rPr lang="en-US" altLang="zh-CN" dirty="0"/>
              <a:t>Bean</a:t>
            </a:r>
            <a:r>
              <a:rPr lang="zh-CN" altLang="zh-CN" dirty="0"/>
              <a:t>后，它就被指派到一个虚拟通道上监听特定主题或队列中的消息。</a:t>
            </a:r>
            <a:r>
              <a:rPr lang="en-US" altLang="zh-CN" dirty="0"/>
              <a:t>JMS</a:t>
            </a:r>
            <a:r>
              <a:rPr lang="zh-CN" altLang="zh-CN" dirty="0"/>
              <a:t>客户机发送的任何消息（该消息必须符合</a:t>
            </a:r>
            <a:r>
              <a:rPr lang="en-US" altLang="zh-CN" dirty="0"/>
              <a:t>JMS </a:t>
            </a:r>
            <a:r>
              <a:rPr lang="zh-CN" altLang="zh-CN" dirty="0"/>
              <a:t>规范）都将由应用服务器转发给某个虚拟通道上的消息驱动</a:t>
            </a:r>
            <a:r>
              <a:rPr lang="en-US" altLang="zh-CN" dirty="0"/>
              <a:t>Bean</a:t>
            </a:r>
            <a:r>
              <a:rPr lang="zh-CN" altLang="zh-CN" dirty="0"/>
              <a:t>。当</a:t>
            </a:r>
            <a:r>
              <a:rPr lang="en-US" altLang="zh-CN" dirty="0"/>
              <a:t>EJB</a:t>
            </a:r>
            <a:r>
              <a:rPr lang="zh-CN" altLang="zh-CN" dirty="0"/>
              <a:t>容器 接收到这条消息时，它将会从某个实例池中选择该</a:t>
            </a:r>
            <a:r>
              <a:rPr lang="en-US" altLang="zh-CN" dirty="0"/>
              <a:t>Bean</a:t>
            </a:r>
            <a:r>
              <a:rPr lang="zh-CN" altLang="zh-CN" dirty="0"/>
              <a:t>类的一个实例来处理该消息。</a:t>
            </a:r>
            <a:r>
              <a:rPr lang="en-US" altLang="zh-CN" dirty="0"/>
              <a:t>Bean</a:t>
            </a:r>
            <a:r>
              <a:rPr lang="zh-CN" altLang="zh-CN" dirty="0"/>
              <a:t>实例将调用</a:t>
            </a:r>
            <a:r>
              <a:rPr lang="en-US" altLang="zh-CN" dirty="0" err="1"/>
              <a:t>onMessage</a:t>
            </a:r>
            <a:r>
              <a:rPr lang="en-US" altLang="zh-CN" dirty="0"/>
              <a:t>()</a:t>
            </a:r>
            <a:r>
              <a:rPr lang="zh-CN" altLang="zh-CN" dirty="0"/>
              <a:t>方法来处理这条消息。</a:t>
            </a:r>
          </a:p>
          <a:p>
            <a:r>
              <a:rPr lang="zh-CN" altLang="zh-CN" dirty="0"/>
              <a:t>容器为创建的消息驱动</a:t>
            </a:r>
            <a:r>
              <a:rPr lang="en-US" altLang="zh-CN" dirty="0"/>
              <a:t>Bean</a:t>
            </a:r>
            <a:r>
              <a:rPr lang="zh-CN" altLang="zh-CN" dirty="0"/>
              <a:t>实例提供</a:t>
            </a:r>
            <a:r>
              <a:rPr lang="en-US" altLang="zh-CN" dirty="0" err="1"/>
              <a:t>MessageDrivenContext</a:t>
            </a:r>
            <a:r>
              <a:rPr lang="zh-CN" altLang="zh-CN" dirty="0"/>
              <a:t>接口，</a:t>
            </a:r>
            <a:r>
              <a:rPr lang="en-US" altLang="zh-CN" dirty="0" err="1"/>
              <a:t>MessageDrivenContext</a:t>
            </a:r>
            <a:r>
              <a:rPr lang="zh-CN" altLang="zh-CN" dirty="0"/>
              <a:t>使</a:t>
            </a:r>
            <a:r>
              <a:rPr lang="en-US" altLang="zh-CN" dirty="0"/>
              <a:t>Bean</a:t>
            </a:r>
            <a:r>
              <a:rPr lang="zh-CN" altLang="zh-CN" dirty="0"/>
              <a:t>实例能够访问由容器为其维护的上下文。</a:t>
            </a:r>
          </a:p>
          <a:p>
            <a:endParaRPr lang="zh-CN" altLang="en-US" dirty="0"/>
          </a:p>
        </p:txBody>
      </p:sp>
    </p:spTree>
    <p:extLst>
      <p:ext uri="{BB962C8B-B14F-4D97-AF65-F5344CB8AC3E}">
        <p14:creationId xmlns:p14="http://schemas.microsoft.com/office/powerpoint/2010/main" val="80744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九、事务支持</a:t>
            </a:r>
          </a:p>
        </p:txBody>
      </p:sp>
      <p:sp>
        <p:nvSpPr>
          <p:cNvPr id="3" name="内容占位符 2"/>
          <p:cNvSpPr>
            <a:spLocks noGrp="1"/>
          </p:cNvSpPr>
          <p:nvPr>
            <p:ph sz="quarter" idx="1"/>
          </p:nvPr>
        </p:nvSpPr>
        <p:spPr/>
        <p:txBody>
          <a:bodyPr>
            <a:normAutofit fontScale="62500" lnSpcReduction="20000"/>
          </a:bodyPr>
          <a:lstStyle/>
          <a:p>
            <a:pPr marL="0" indent="0">
              <a:buNone/>
            </a:pPr>
            <a:r>
              <a:rPr lang="en-US" altLang="zh-CN" dirty="0"/>
              <a:t>EJB</a:t>
            </a:r>
            <a:r>
              <a:rPr lang="zh-CN" altLang="en-US" dirty="0"/>
              <a:t>组件对商业方法提供了强大的事务支持。注解</a:t>
            </a:r>
            <a:r>
              <a:rPr lang="en-US" altLang="zh-CN" dirty="0"/>
              <a:t>@</a:t>
            </a:r>
            <a:r>
              <a:rPr lang="en-US" altLang="zh-CN" dirty="0" err="1"/>
              <a:t>TransactionAttribute</a:t>
            </a:r>
            <a:r>
              <a:rPr lang="zh-CN" altLang="en-US" dirty="0"/>
              <a:t>用做定义一个需要事务的方法。它可以有以下参数。</a:t>
            </a:r>
          </a:p>
          <a:p>
            <a:pPr lvl="1"/>
            <a:r>
              <a:rPr lang="en-US" altLang="zh-CN" dirty="0"/>
              <a:t>REQUIRED</a:t>
            </a:r>
            <a:r>
              <a:rPr lang="zh-CN" altLang="en-US" dirty="0"/>
              <a:t>：方法在一个事务中执行，如果调用的方法已经在一个事务中，则使用该事务，否则将创建一个新的事务。</a:t>
            </a:r>
          </a:p>
          <a:p>
            <a:pPr lvl="1"/>
            <a:r>
              <a:rPr lang="en-US" altLang="zh-CN" dirty="0"/>
              <a:t>MANDATORY</a:t>
            </a:r>
            <a:r>
              <a:rPr lang="zh-CN" altLang="en-US" dirty="0"/>
              <a:t>：如果运行于事务中的客户调用了该方法，则方法在客户的事务中执行。如果客户没有关联到事务中，则容器就会抛出</a:t>
            </a:r>
            <a:r>
              <a:rPr lang="en-US" altLang="zh-CN" dirty="0" err="1"/>
              <a:t>TransactionRequiredException</a:t>
            </a:r>
            <a:r>
              <a:rPr lang="zh-CN" altLang="en-US" dirty="0"/>
              <a:t>。如果企业</a:t>
            </a:r>
            <a:r>
              <a:rPr lang="en-US" altLang="zh-CN" dirty="0"/>
              <a:t>bean </a:t>
            </a:r>
            <a:r>
              <a:rPr lang="zh-CN" altLang="en-US" dirty="0"/>
              <a:t>方法必须用客户事务，则采用</a:t>
            </a:r>
            <a:r>
              <a:rPr lang="en-US" altLang="zh-CN" dirty="0"/>
              <a:t>Mandatory </a:t>
            </a:r>
            <a:r>
              <a:rPr lang="zh-CN" altLang="en-US" dirty="0"/>
              <a:t>属性。</a:t>
            </a:r>
          </a:p>
          <a:p>
            <a:pPr lvl="1"/>
            <a:r>
              <a:rPr lang="en-US" altLang="zh-CN" dirty="0"/>
              <a:t>REQUIRESNEW</a:t>
            </a:r>
            <a:r>
              <a:rPr lang="zh-CN" altLang="en-US" dirty="0"/>
              <a:t>：方法将在一个新的事务中执行，如果调用的方法已经在一个事务中，则暂停旧的事务。在调用结束后恢复旧的事务。日志记录是个很好的例子，即使父事务回滚，你也希望把错误情况记录到日志中，另一方面，日志记录细小调试信息的失败不应该导致回滚整个事务，并且问题应该仅限于日志记录组件内。</a:t>
            </a:r>
          </a:p>
          <a:p>
            <a:pPr lvl="1"/>
            <a:r>
              <a:rPr lang="en-US" altLang="zh-CN" dirty="0"/>
              <a:t>SUPPORTS</a:t>
            </a:r>
            <a:r>
              <a:rPr lang="zh-CN" altLang="en-US" dirty="0"/>
              <a:t>：如果方法在一个事务中被调用，则使用该事务，否则不使用事务。</a:t>
            </a:r>
          </a:p>
          <a:p>
            <a:pPr lvl="1"/>
            <a:r>
              <a:rPr lang="en-US" altLang="zh-CN" dirty="0"/>
              <a:t>NOT_SUPPORTED</a:t>
            </a:r>
            <a:r>
              <a:rPr lang="zh-CN" altLang="en-US" dirty="0"/>
              <a:t>：如果方法在一个事务中被调用，则容器会在调用之前中止该事务。在调用结束后，容器会恢复客户事务。如果客户没有关联到一个事务中，则容器不会在运行入 该方法前启动一个新的事务。用</a:t>
            </a:r>
            <a:r>
              <a:rPr lang="en-US" altLang="zh-CN" dirty="0" err="1"/>
              <a:t>NotSupported</a:t>
            </a:r>
            <a:r>
              <a:rPr lang="en-US" altLang="zh-CN" dirty="0"/>
              <a:t> </a:t>
            </a:r>
            <a:r>
              <a:rPr lang="zh-CN" altLang="en-US" dirty="0"/>
              <a:t>属性标识不需要事务的方法。因为事务会带来更高的性能支出，所以这个属性可以提高性能。</a:t>
            </a:r>
          </a:p>
          <a:p>
            <a:pPr lvl="1"/>
            <a:r>
              <a:rPr lang="en-US" altLang="zh-CN" dirty="0"/>
              <a:t>Never </a:t>
            </a:r>
            <a:r>
              <a:rPr lang="zh-CN" altLang="en-US" dirty="0"/>
              <a:t>：如果在一个事务中调用该方法，容器会抛出</a:t>
            </a:r>
            <a:r>
              <a:rPr lang="en-US" altLang="zh-CN" dirty="0" err="1"/>
              <a:t>RemoteException</a:t>
            </a:r>
            <a:r>
              <a:rPr lang="zh-CN" altLang="en-US" dirty="0"/>
              <a:t>。如果客户没有关联到一个事务中，容器不会在运行入 该方法前启动一个新的事务。</a:t>
            </a:r>
          </a:p>
          <a:p>
            <a:endParaRPr lang="zh-CN" altLang="en-US" dirty="0"/>
          </a:p>
        </p:txBody>
      </p:sp>
    </p:spTree>
    <p:extLst>
      <p:ext uri="{BB962C8B-B14F-4D97-AF65-F5344CB8AC3E}">
        <p14:creationId xmlns:p14="http://schemas.microsoft.com/office/powerpoint/2010/main" val="741757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EJB</a:t>
            </a:r>
            <a:r>
              <a:rPr lang="zh-CN" altLang="en-US" dirty="0"/>
              <a:t>基础</a:t>
            </a:r>
          </a:p>
        </p:txBody>
      </p:sp>
      <p:sp>
        <p:nvSpPr>
          <p:cNvPr id="3" name="内容占位符 2"/>
          <p:cNvSpPr>
            <a:spLocks noGrp="1"/>
          </p:cNvSpPr>
          <p:nvPr>
            <p:ph sz="quarter" idx="1"/>
          </p:nvPr>
        </p:nvSpPr>
        <p:spPr/>
        <p:txBody>
          <a:bodyPr>
            <a:normAutofit/>
          </a:bodyPr>
          <a:lstStyle/>
          <a:p>
            <a:pPr marL="0" indent="0">
              <a:buNone/>
            </a:pPr>
            <a:r>
              <a:rPr lang="en-US" altLang="zh-CN" dirty="0"/>
              <a:t>    </a:t>
            </a:r>
            <a:r>
              <a:rPr lang="en-US" altLang="zh-CN" b="1" dirty="0">
                <a:solidFill>
                  <a:srgbClr val="FF0000"/>
                </a:solidFill>
              </a:rPr>
              <a:t>Enterprise Bean</a:t>
            </a:r>
            <a:r>
              <a:rPr lang="zh-CN" altLang="zh-CN" b="1" dirty="0">
                <a:solidFill>
                  <a:srgbClr val="FF0000"/>
                </a:solidFill>
              </a:rPr>
              <a:t>与</a:t>
            </a:r>
            <a:r>
              <a:rPr lang="en-US" altLang="zh-CN" b="1" dirty="0">
                <a:solidFill>
                  <a:srgbClr val="FF0000"/>
                </a:solidFill>
              </a:rPr>
              <a:t>JavaBean</a:t>
            </a:r>
            <a:r>
              <a:rPr lang="zh-CN" altLang="zh-CN" b="1" dirty="0">
                <a:solidFill>
                  <a:srgbClr val="FF0000"/>
                </a:solidFill>
              </a:rPr>
              <a:t>是两个完全不同的概念</a:t>
            </a:r>
            <a:r>
              <a:rPr lang="zh-CN" altLang="en-US" b="1" dirty="0">
                <a:solidFill>
                  <a:srgbClr val="FF0000"/>
                </a:solidFill>
              </a:rPr>
              <a:t>！</a:t>
            </a:r>
            <a:r>
              <a:rPr lang="en-US" altLang="zh-CN" dirty="0"/>
              <a:t>JavaBean</a:t>
            </a:r>
            <a:r>
              <a:rPr lang="zh-CN" altLang="zh-CN" dirty="0"/>
              <a:t>是一台机器上同一个地址空间中运行的组件，因此</a:t>
            </a:r>
            <a:r>
              <a:rPr lang="en-US" altLang="zh-CN" dirty="0"/>
              <a:t>JavaBean</a:t>
            </a:r>
            <a:r>
              <a:rPr lang="zh-CN" altLang="zh-CN" dirty="0"/>
              <a:t>是进程内组件。</a:t>
            </a:r>
            <a:r>
              <a:rPr lang="en-US" altLang="zh-CN" dirty="0"/>
              <a:t>JavaBean</a:t>
            </a:r>
            <a:r>
              <a:rPr lang="zh-CN" altLang="zh-CN" dirty="0"/>
              <a:t>使用</a:t>
            </a:r>
            <a:r>
              <a:rPr lang="en-US" altLang="zh-CN" dirty="0" err="1"/>
              <a:t>java.beans</a:t>
            </a:r>
            <a:r>
              <a:rPr lang="zh-CN" altLang="zh-CN" dirty="0"/>
              <a:t>包开发，它是</a:t>
            </a:r>
            <a:r>
              <a:rPr lang="en-US" altLang="zh-CN" dirty="0"/>
              <a:t>Java</a:t>
            </a:r>
            <a:r>
              <a:rPr lang="zh-CN" altLang="zh-CN" dirty="0"/>
              <a:t>标准版的一部分。</a:t>
            </a:r>
            <a:r>
              <a:rPr lang="en-US" altLang="zh-CN" dirty="0"/>
              <a:t>Enterprise Bean</a:t>
            </a:r>
            <a:r>
              <a:rPr lang="zh-CN" altLang="zh-CN" dirty="0"/>
              <a:t>是在多台机器上跨几个地址空间运行的组件，因此</a:t>
            </a:r>
            <a:r>
              <a:rPr lang="en-US" altLang="zh-CN" dirty="0"/>
              <a:t>Enterprise Bean</a:t>
            </a:r>
            <a:r>
              <a:rPr lang="zh-CN" altLang="zh-CN" dirty="0"/>
              <a:t>是进程间组件。</a:t>
            </a:r>
            <a:r>
              <a:rPr lang="en-US" altLang="zh-CN" dirty="0"/>
              <a:t>Enterprise Bean</a:t>
            </a:r>
            <a:r>
              <a:rPr lang="zh-CN" altLang="zh-CN" dirty="0"/>
              <a:t>是使用</a:t>
            </a:r>
            <a:r>
              <a:rPr lang="en-US" altLang="zh-CN" dirty="0" err="1"/>
              <a:t>javax.ejb</a:t>
            </a:r>
            <a:r>
              <a:rPr lang="zh-CN" altLang="zh-CN" dirty="0"/>
              <a:t>包开发的，它是标准</a:t>
            </a:r>
            <a:r>
              <a:rPr lang="en-US" altLang="zh-CN" dirty="0"/>
              <a:t> JDK </a:t>
            </a:r>
            <a:r>
              <a:rPr lang="zh-CN" altLang="zh-CN" dirty="0"/>
              <a:t>的扩展，是</a:t>
            </a:r>
            <a:r>
              <a:rPr lang="en-US" altLang="zh-CN" dirty="0"/>
              <a:t>Java Enterprise Edition</a:t>
            </a:r>
            <a:r>
              <a:rPr lang="zh-CN" altLang="zh-CN" dirty="0"/>
              <a:t>的一部分。</a:t>
            </a:r>
          </a:p>
          <a:p>
            <a:endParaRPr lang="zh-CN" altLang="en-US" dirty="0"/>
          </a:p>
        </p:txBody>
      </p:sp>
    </p:spTree>
    <p:extLst>
      <p:ext uri="{BB962C8B-B14F-4D97-AF65-F5344CB8AC3E}">
        <p14:creationId xmlns:p14="http://schemas.microsoft.com/office/powerpoint/2010/main" val="1082470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EJB</a:t>
            </a:r>
            <a:r>
              <a:rPr lang="zh-CN" altLang="en-US" dirty="0"/>
              <a:t>基础</a:t>
            </a:r>
          </a:p>
        </p:txBody>
      </p:sp>
      <p:sp>
        <p:nvSpPr>
          <p:cNvPr id="3" name="内容占位符 2"/>
          <p:cNvSpPr>
            <a:spLocks noGrp="1"/>
          </p:cNvSpPr>
          <p:nvPr>
            <p:ph sz="quarter" idx="1"/>
          </p:nvPr>
        </p:nvSpPr>
        <p:spPr/>
        <p:txBody>
          <a:bodyPr>
            <a:normAutofit fontScale="85000" lnSpcReduction="20000"/>
          </a:bodyPr>
          <a:lstStyle/>
          <a:p>
            <a:pPr marL="0" indent="0">
              <a:buNone/>
            </a:pPr>
            <a:r>
              <a:rPr lang="en-US" altLang="zh-CN" dirty="0"/>
              <a:t>EJB</a:t>
            </a:r>
            <a:r>
              <a:rPr lang="zh-CN" altLang="zh-CN" dirty="0"/>
              <a:t>重点解决信息系统开发中的以下难题</a:t>
            </a:r>
            <a:r>
              <a:rPr lang="zh-CN" altLang="en-US" dirty="0"/>
              <a:t>：</a:t>
            </a:r>
            <a:endParaRPr lang="zh-CN" altLang="zh-CN" dirty="0"/>
          </a:p>
          <a:p>
            <a:pPr lvl="0"/>
            <a:r>
              <a:rPr lang="zh-CN" altLang="zh-CN" dirty="0"/>
              <a:t>高级功能特性需求。在实现复杂的业务逻辑时，要求并发、安全、事务处理等高级功能，若是基于</a:t>
            </a:r>
            <a:r>
              <a:rPr lang="en-US" altLang="zh-CN" dirty="0"/>
              <a:t>JavaBean</a:t>
            </a:r>
            <a:r>
              <a:rPr lang="zh-CN" altLang="zh-CN" dirty="0"/>
              <a:t>实现，编程人员必须自己编写这些功能代码，而对于</a:t>
            </a:r>
            <a:r>
              <a:rPr lang="en-US" altLang="zh-CN" dirty="0"/>
              <a:t>EJB</a:t>
            </a:r>
            <a:r>
              <a:rPr lang="zh-CN" altLang="zh-CN" dirty="0"/>
              <a:t>来说，</a:t>
            </a:r>
            <a:r>
              <a:rPr lang="en-US" altLang="zh-CN" dirty="0"/>
              <a:t>EJB</a:t>
            </a:r>
            <a:r>
              <a:rPr lang="zh-CN" altLang="zh-CN" dirty="0"/>
              <a:t>容器将为组件提供上述功能服务，开发人员只需要专注于业务逻辑的实现即可，大大降低了编码难度。</a:t>
            </a:r>
          </a:p>
          <a:p>
            <a:pPr lvl="0"/>
            <a:r>
              <a:rPr lang="zh-CN" altLang="zh-CN" dirty="0"/>
              <a:t>大规模分布式系统。系统物理上部署在分散的多个节点，这些节点上的组件之间需要进行交互来共同完成复杂的业务逻辑，如银行转账系统、铁路售票系统等。</a:t>
            </a:r>
            <a:r>
              <a:rPr lang="en-US" altLang="zh-CN" dirty="0"/>
              <a:t>EJB</a:t>
            </a:r>
            <a:r>
              <a:rPr lang="zh-CN" altLang="zh-CN" dirty="0"/>
              <a:t>实现了分布式网络计算，它可以运行在不同的</a:t>
            </a:r>
            <a:r>
              <a:rPr lang="en-US" altLang="zh-CN" dirty="0"/>
              <a:t>Sever</a:t>
            </a:r>
            <a:r>
              <a:rPr lang="zh-CN" altLang="zh-CN" dirty="0"/>
              <a:t>上，实现进行之间的交互，而</a:t>
            </a:r>
            <a:r>
              <a:rPr lang="en-US" altLang="zh-CN" dirty="0"/>
              <a:t>JavaBean</a:t>
            </a:r>
            <a:r>
              <a:rPr lang="zh-CN" altLang="zh-CN" dirty="0"/>
              <a:t>只能运行在一个节点。</a:t>
            </a:r>
          </a:p>
          <a:p>
            <a:pPr lvl="0"/>
            <a:r>
              <a:rPr lang="zh-CN" altLang="zh-CN" dirty="0"/>
              <a:t>支持多种类型的客户端。企业信息系统的客户端，除了最常见的</a:t>
            </a:r>
            <a:r>
              <a:rPr lang="en-US" altLang="zh-CN" dirty="0"/>
              <a:t>Web</a:t>
            </a:r>
            <a:r>
              <a:rPr lang="zh-CN" altLang="zh-CN" dirty="0"/>
              <a:t>浏览器外，往往还需要支持</a:t>
            </a:r>
            <a:r>
              <a:rPr lang="en-US" altLang="zh-CN" dirty="0"/>
              <a:t>Applet</a:t>
            </a:r>
            <a:r>
              <a:rPr lang="zh-CN" altLang="zh-CN" dirty="0"/>
              <a:t>、桌面应用等。</a:t>
            </a:r>
            <a:r>
              <a:rPr lang="en-US" altLang="zh-CN" dirty="0"/>
              <a:t>EJB</a:t>
            </a:r>
            <a:r>
              <a:rPr lang="zh-CN" altLang="zh-CN" dirty="0"/>
              <a:t>组件可以很方便地支持不同类型的客户端访问，这将大大降低编码工作量，并提高系统可维护性。</a:t>
            </a:r>
          </a:p>
          <a:p>
            <a:endParaRPr lang="zh-CN" altLang="en-US" dirty="0"/>
          </a:p>
        </p:txBody>
      </p:sp>
    </p:spTree>
    <p:extLst>
      <p:ext uri="{BB962C8B-B14F-4D97-AF65-F5344CB8AC3E}">
        <p14:creationId xmlns:p14="http://schemas.microsoft.com/office/powerpoint/2010/main" val="2953426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EJB</a:t>
            </a:r>
            <a:r>
              <a:rPr lang="zh-CN" altLang="en-US" dirty="0"/>
              <a:t>基础</a:t>
            </a:r>
          </a:p>
        </p:txBody>
      </p:sp>
      <p:sp>
        <p:nvSpPr>
          <p:cNvPr id="3" name="内容占位符 2"/>
          <p:cNvSpPr>
            <a:spLocks noGrp="1"/>
          </p:cNvSpPr>
          <p:nvPr>
            <p:ph sz="quarter" idx="1"/>
          </p:nvPr>
        </p:nvSpPr>
        <p:spPr/>
        <p:txBody>
          <a:bodyPr>
            <a:normAutofit/>
          </a:bodyPr>
          <a:lstStyle/>
          <a:p>
            <a:pPr marL="0" indent="0">
              <a:buNone/>
            </a:pPr>
            <a:r>
              <a:rPr lang="en-US" altLang="zh-CN" dirty="0"/>
              <a:t>EJB</a:t>
            </a:r>
            <a:r>
              <a:rPr lang="zh-CN" altLang="en-US" dirty="0"/>
              <a:t>容器</a:t>
            </a:r>
            <a:endParaRPr lang="en-US" altLang="zh-CN" dirty="0"/>
          </a:p>
          <a:p>
            <a:r>
              <a:rPr lang="en-US" altLang="zh-CN" dirty="0"/>
              <a:t>EJB</a:t>
            </a:r>
            <a:r>
              <a:rPr lang="zh-CN" altLang="zh-CN" dirty="0"/>
              <a:t>组件在称做是</a:t>
            </a:r>
            <a:r>
              <a:rPr lang="en-US" altLang="zh-CN" dirty="0"/>
              <a:t>EJB</a:t>
            </a:r>
            <a:r>
              <a:rPr lang="zh-CN" altLang="zh-CN" dirty="0"/>
              <a:t>容器的环境中运行。</a:t>
            </a:r>
            <a:r>
              <a:rPr lang="en-US" altLang="zh-CN" dirty="0"/>
              <a:t>EJB</a:t>
            </a:r>
            <a:r>
              <a:rPr lang="zh-CN" altLang="zh-CN" dirty="0"/>
              <a:t>容器由</a:t>
            </a:r>
            <a:r>
              <a:rPr lang="en-US" altLang="zh-CN" dirty="0"/>
              <a:t>Java EE</a:t>
            </a:r>
            <a:r>
              <a:rPr lang="zh-CN" altLang="zh-CN" dirty="0"/>
              <a:t>服务器厂商来提供实现。</a:t>
            </a:r>
            <a:r>
              <a:rPr lang="en-US" altLang="zh-CN" dirty="0"/>
              <a:t>EJB</a:t>
            </a:r>
            <a:r>
              <a:rPr lang="zh-CN" altLang="zh-CN" dirty="0"/>
              <a:t>容器容纳和管理</a:t>
            </a:r>
            <a:r>
              <a:rPr lang="en-US" altLang="zh-CN" dirty="0"/>
              <a:t>EJB</a:t>
            </a:r>
            <a:r>
              <a:rPr lang="zh-CN" altLang="zh-CN" dirty="0"/>
              <a:t>的方式与</a:t>
            </a:r>
            <a:r>
              <a:rPr lang="en-US" altLang="zh-CN" dirty="0"/>
              <a:t>Java Web</a:t>
            </a:r>
            <a:r>
              <a:rPr lang="zh-CN" altLang="zh-CN" dirty="0"/>
              <a:t>服务器容纳</a:t>
            </a:r>
            <a:r>
              <a:rPr lang="en-US" altLang="zh-CN" dirty="0"/>
              <a:t>Servlet</a:t>
            </a:r>
            <a:r>
              <a:rPr lang="zh-CN" altLang="zh-CN" dirty="0"/>
              <a:t>的方式相同。</a:t>
            </a:r>
            <a:r>
              <a:rPr lang="en-US" altLang="zh-CN" dirty="0"/>
              <a:t>EJB</a:t>
            </a:r>
            <a:r>
              <a:rPr lang="zh-CN" altLang="zh-CN" dirty="0"/>
              <a:t>组件不能在</a:t>
            </a:r>
            <a:r>
              <a:rPr lang="en-US" altLang="zh-CN" dirty="0"/>
              <a:t>EJB</a:t>
            </a:r>
            <a:r>
              <a:rPr lang="zh-CN" altLang="zh-CN" dirty="0"/>
              <a:t>容器外部运行。</a:t>
            </a:r>
            <a:r>
              <a:rPr lang="en-US" altLang="zh-CN" dirty="0"/>
              <a:t>EJB</a:t>
            </a:r>
            <a:r>
              <a:rPr lang="zh-CN" altLang="zh-CN" dirty="0"/>
              <a:t>容器在运行时管理</a:t>
            </a:r>
            <a:r>
              <a:rPr lang="en-US" altLang="zh-CN" dirty="0"/>
              <a:t>EJB</a:t>
            </a:r>
            <a:r>
              <a:rPr lang="zh-CN" altLang="zh-CN" dirty="0"/>
              <a:t>的各个方面，包括远程访问、资源和生命周期管理、安全性、持久化、事务、并发处理、集群和负载平衡等，如图</a:t>
            </a:r>
            <a:r>
              <a:rPr lang="en-US" altLang="zh-CN" dirty="0"/>
              <a:t>7-1</a:t>
            </a:r>
            <a:r>
              <a:rPr lang="zh-CN" altLang="zh-CN" dirty="0"/>
              <a:t>所示。</a:t>
            </a:r>
          </a:p>
          <a:p>
            <a:endParaRPr lang="zh-CN" altLang="en-US" dirty="0"/>
          </a:p>
        </p:txBody>
      </p:sp>
    </p:spTree>
    <p:extLst>
      <p:ext uri="{BB962C8B-B14F-4D97-AF65-F5344CB8AC3E}">
        <p14:creationId xmlns:p14="http://schemas.microsoft.com/office/powerpoint/2010/main" val="1911581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EJB</a:t>
            </a:r>
            <a:r>
              <a:rPr lang="zh-CN" altLang="en-US" dirty="0"/>
              <a:t>基础</a:t>
            </a:r>
          </a:p>
        </p:txBody>
      </p:sp>
      <p:sp>
        <p:nvSpPr>
          <p:cNvPr id="3" name="内容占位符 2"/>
          <p:cNvSpPr>
            <a:spLocks noGrp="1"/>
          </p:cNvSpPr>
          <p:nvPr>
            <p:ph sz="quarter" idx="1"/>
          </p:nvPr>
        </p:nvSpPr>
        <p:spPr/>
        <p:txBody>
          <a:bodyPr>
            <a:normAutofit/>
          </a:bodyPr>
          <a:lstStyle/>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844824"/>
            <a:ext cx="6033042" cy="403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8989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EJB</a:t>
            </a:r>
            <a:r>
              <a:rPr lang="zh-CN" altLang="en-US" dirty="0"/>
              <a:t>基础</a:t>
            </a:r>
          </a:p>
        </p:txBody>
      </p:sp>
      <p:sp>
        <p:nvSpPr>
          <p:cNvPr id="3" name="内容占位符 2"/>
          <p:cNvSpPr>
            <a:spLocks noGrp="1"/>
          </p:cNvSpPr>
          <p:nvPr>
            <p:ph sz="quarter" idx="1"/>
          </p:nvPr>
        </p:nvSpPr>
        <p:spPr>
          <a:xfrm>
            <a:off x="914400" y="1447800"/>
            <a:ext cx="7772400" cy="5077544"/>
          </a:xfrm>
        </p:spPr>
        <p:txBody>
          <a:bodyPr>
            <a:normAutofit fontScale="70000" lnSpcReduction="20000"/>
          </a:bodyPr>
          <a:lstStyle/>
          <a:p>
            <a:r>
              <a:rPr lang="en-US" altLang="zh-CN" dirty="0"/>
              <a:t>EJB</a:t>
            </a:r>
            <a:r>
              <a:rPr lang="zh-CN" altLang="en-US" dirty="0"/>
              <a:t>组件与容器之间的交互方式：</a:t>
            </a:r>
            <a:endParaRPr lang="en-US" altLang="zh-CN" dirty="0"/>
          </a:p>
          <a:p>
            <a:pPr lvl="1"/>
            <a:r>
              <a:rPr lang="zh-CN" altLang="zh-CN" dirty="0"/>
              <a:t>（</a:t>
            </a:r>
            <a:r>
              <a:rPr lang="en-US" altLang="zh-CN" dirty="0"/>
              <a:t>1</a:t>
            </a:r>
            <a:r>
              <a:rPr lang="zh-CN" altLang="zh-CN" dirty="0"/>
              <a:t>）回调方法。回调方法是由</a:t>
            </a:r>
            <a:r>
              <a:rPr lang="en-US" altLang="zh-CN" dirty="0"/>
              <a:t>EJB</a:t>
            </a:r>
            <a:r>
              <a:rPr lang="zh-CN" altLang="zh-CN" dirty="0"/>
              <a:t>组件实现的，当容器要执行创建</a:t>
            </a:r>
            <a:r>
              <a:rPr lang="en-US" altLang="zh-CN" dirty="0"/>
              <a:t>EJB</a:t>
            </a:r>
            <a:r>
              <a:rPr lang="zh-CN" altLang="zh-CN" dirty="0"/>
              <a:t>实例、将其状态存储到数据库、结束事务从内存中除去</a:t>
            </a:r>
            <a:r>
              <a:rPr lang="en-US" altLang="zh-CN" dirty="0"/>
              <a:t>EJB</a:t>
            </a:r>
            <a:r>
              <a:rPr lang="zh-CN" altLang="zh-CN" dirty="0"/>
              <a:t>等操作时，它将调用通过注解或在部署或文件中声明的特定方法，来通知该</a:t>
            </a:r>
            <a:r>
              <a:rPr lang="en-US" altLang="zh-CN" dirty="0"/>
              <a:t>EJB</a:t>
            </a:r>
            <a:r>
              <a:rPr lang="zh-CN" altLang="zh-CN" dirty="0"/>
              <a:t>组件。回调方法可以让</a:t>
            </a:r>
            <a:r>
              <a:rPr lang="en-US" altLang="zh-CN" dirty="0"/>
              <a:t>EJB</a:t>
            </a:r>
            <a:r>
              <a:rPr lang="zh-CN" altLang="zh-CN" dirty="0"/>
              <a:t>在事件之前或之后立即执行内部调整。。</a:t>
            </a:r>
          </a:p>
          <a:p>
            <a:pPr lvl="1"/>
            <a:r>
              <a:rPr lang="zh-CN" altLang="zh-CN" dirty="0"/>
              <a:t>（</a:t>
            </a:r>
            <a:r>
              <a:rPr lang="en-US" altLang="zh-CN" dirty="0"/>
              <a:t>2</a:t>
            </a:r>
            <a:r>
              <a:rPr lang="zh-CN" altLang="zh-CN" dirty="0"/>
              <a:t>）</a:t>
            </a:r>
            <a:r>
              <a:rPr lang="en-US" altLang="zh-CN" dirty="0" err="1"/>
              <a:t>EJBContext</a:t>
            </a:r>
            <a:r>
              <a:rPr lang="zh-CN" altLang="zh-CN" dirty="0"/>
              <a:t>。每个</a:t>
            </a:r>
            <a:r>
              <a:rPr lang="en-US" altLang="zh-CN" dirty="0"/>
              <a:t>EJB</a:t>
            </a:r>
            <a:r>
              <a:rPr lang="zh-CN" altLang="zh-CN" dirty="0"/>
              <a:t>都会得到一个</a:t>
            </a:r>
            <a:r>
              <a:rPr lang="en-US" altLang="zh-CN" dirty="0"/>
              <a:t> </a:t>
            </a:r>
            <a:r>
              <a:rPr lang="en-US" altLang="zh-CN" dirty="0" err="1"/>
              <a:t>EJBContext</a:t>
            </a:r>
            <a:r>
              <a:rPr lang="en-US" altLang="zh-CN" dirty="0"/>
              <a:t> </a:t>
            </a:r>
            <a:r>
              <a:rPr lang="zh-CN" altLang="zh-CN" dirty="0"/>
              <a:t>对象，它是对容器的直接引用。</a:t>
            </a:r>
            <a:r>
              <a:rPr lang="en-US" altLang="zh-CN" dirty="0" err="1"/>
              <a:t>EJBContext</a:t>
            </a:r>
            <a:r>
              <a:rPr lang="en-US" altLang="zh-CN" dirty="0"/>
              <a:t> </a:t>
            </a:r>
            <a:r>
              <a:rPr lang="zh-CN" altLang="zh-CN" dirty="0"/>
              <a:t>接口提供了用于与容器交互的接口方法，因此</a:t>
            </a:r>
            <a:r>
              <a:rPr lang="en-US" altLang="zh-CN" dirty="0"/>
              <a:t>EJB</a:t>
            </a:r>
            <a:r>
              <a:rPr lang="zh-CN" altLang="zh-CN" dirty="0"/>
              <a:t>通过</a:t>
            </a:r>
            <a:r>
              <a:rPr lang="en-US" altLang="zh-CN" dirty="0" err="1"/>
              <a:t>EJBContext</a:t>
            </a:r>
            <a:r>
              <a:rPr lang="zh-CN" altLang="zh-CN" dirty="0"/>
              <a:t>可以请求关于环境的信息，如客户机的身份或事务的状态，或者</a:t>
            </a:r>
            <a:r>
              <a:rPr lang="en-US" altLang="zh-CN" dirty="0"/>
              <a:t>EJB</a:t>
            </a:r>
            <a:r>
              <a:rPr lang="zh-CN" altLang="zh-CN" dirty="0"/>
              <a:t>可以获取它自身的远程引用。</a:t>
            </a:r>
          </a:p>
          <a:p>
            <a:pPr lvl="1"/>
            <a:r>
              <a:rPr lang="zh-CN" altLang="zh-CN" dirty="0"/>
              <a:t>（</a:t>
            </a:r>
            <a:r>
              <a:rPr lang="en-US" altLang="zh-CN" dirty="0"/>
              <a:t>3</a:t>
            </a:r>
            <a:r>
              <a:rPr lang="zh-CN" altLang="zh-CN" dirty="0"/>
              <a:t>）</a:t>
            </a:r>
            <a:r>
              <a:rPr lang="en-US" altLang="zh-CN" dirty="0"/>
              <a:t>Java</a:t>
            </a:r>
            <a:r>
              <a:rPr lang="zh-CN" altLang="zh-CN" dirty="0"/>
              <a:t>命名和目录接口（</a:t>
            </a:r>
            <a:r>
              <a:rPr lang="en-US" altLang="zh-CN" dirty="0"/>
              <a:t>Java Naming and Directory Interface</a:t>
            </a:r>
            <a:r>
              <a:rPr lang="zh-CN" altLang="zh-CN" dirty="0"/>
              <a:t>，</a:t>
            </a:r>
            <a:r>
              <a:rPr lang="en-US" altLang="zh-CN" dirty="0"/>
              <a:t>JNDI</a:t>
            </a:r>
            <a:r>
              <a:rPr lang="zh-CN" altLang="zh-CN" dirty="0"/>
              <a:t>）。</a:t>
            </a:r>
            <a:r>
              <a:rPr lang="en-US" altLang="zh-CN" dirty="0"/>
              <a:t>JNDI</a:t>
            </a:r>
            <a:r>
              <a:rPr lang="zh-CN" altLang="zh-CN" dirty="0"/>
              <a:t>是</a:t>
            </a:r>
            <a:r>
              <a:rPr lang="en-US" altLang="zh-CN" dirty="0"/>
              <a:t>Java</a:t>
            </a:r>
            <a:r>
              <a:rPr lang="zh-CN" altLang="zh-CN" dirty="0"/>
              <a:t>平台的标准扩展，用于访问命名系统，如</a:t>
            </a:r>
            <a:r>
              <a:rPr lang="en-US" altLang="zh-CN" dirty="0"/>
              <a:t>LDAP</a:t>
            </a:r>
            <a:r>
              <a:rPr lang="zh-CN" altLang="zh-CN" dirty="0"/>
              <a:t>、</a:t>
            </a:r>
            <a:r>
              <a:rPr lang="en-US" altLang="zh-CN" dirty="0"/>
              <a:t>NetWare</a:t>
            </a:r>
            <a:r>
              <a:rPr lang="zh-CN" altLang="zh-CN" dirty="0"/>
              <a:t>、文件系统等。每个</a:t>
            </a:r>
            <a:r>
              <a:rPr lang="en-US" altLang="zh-CN" dirty="0"/>
              <a:t>EJB</a:t>
            </a:r>
            <a:r>
              <a:rPr lang="zh-CN" altLang="zh-CN" dirty="0"/>
              <a:t>自动拥有对一个特定命名系统</a:t>
            </a:r>
            <a:r>
              <a:rPr lang="en-US" altLang="zh-CN" dirty="0"/>
              <a:t>ENC</a:t>
            </a:r>
            <a:r>
              <a:rPr lang="zh-CN" altLang="zh-CN" dirty="0"/>
              <a:t>（</a:t>
            </a:r>
            <a:r>
              <a:rPr lang="en-US" altLang="zh-CN" dirty="0"/>
              <a:t>Environment  Naming  Context</a:t>
            </a:r>
            <a:r>
              <a:rPr lang="zh-CN" altLang="zh-CN" dirty="0"/>
              <a:t>，环境命名上下文）的访问权。</a:t>
            </a:r>
            <a:r>
              <a:rPr lang="en-US" altLang="zh-CN" dirty="0"/>
              <a:t>ENC</a:t>
            </a:r>
            <a:r>
              <a:rPr lang="zh-CN" altLang="zh-CN" dirty="0"/>
              <a:t>由容器管理，</a:t>
            </a:r>
            <a:r>
              <a:rPr lang="en-US" altLang="zh-CN" dirty="0"/>
              <a:t>EJB</a:t>
            </a:r>
            <a:r>
              <a:rPr lang="zh-CN" altLang="zh-CN" dirty="0"/>
              <a:t>使用</a:t>
            </a:r>
            <a:r>
              <a:rPr lang="en-US" altLang="zh-CN" dirty="0"/>
              <a:t>JNDI</a:t>
            </a:r>
            <a:r>
              <a:rPr lang="zh-CN" altLang="zh-CN" dirty="0"/>
              <a:t>来访问</a:t>
            </a:r>
            <a:r>
              <a:rPr lang="en-US" altLang="zh-CN" dirty="0"/>
              <a:t> ENC</a:t>
            </a:r>
            <a:r>
              <a:rPr lang="zh-CN" altLang="zh-CN" dirty="0"/>
              <a:t>。</a:t>
            </a:r>
            <a:r>
              <a:rPr lang="en-US" altLang="zh-CN" dirty="0"/>
              <a:t>JNDI  ENC</a:t>
            </a:r>
            <a:r>
              <a:rPr lang="zh-CN" altLang="zh-CN" dirty="0"/>
              <a:t>允许</a:t>
            </a:r>
            <a:r>
              <a:rPr lang="en-US" altLang="zh-CN" dirty="0"/>
              <a:t>EJB</a:t>
            </a:r>
            <a:r>
              <a:rPr lang="zh-CN" altLang="zh-CN" dirty="0"/>
              <a:t>访问各种资源，如</a:t>
            </a:r>
            <a:r>
              <a:rPr lang="en-US" altLang="zh-CN" dirty="0"/>
              <a:t>JDBC</a:t>
            </a:r>
            <a:r>
              <a:rPr lang="zh-CN" altLang="zh-CN" dirty="0"/>
              <a:t>连接、其他</a:t>
            </a:r>
            <a:r>
              <a:rPr lang="en-US" altLang="zh-CN" dirty="0"/>
              <a:t>EJB</a:t>
            </a:r>
            <a:r>
              <a:rPr lang="zh-CN" altLang="zh-CN" dirty="0"/>
              <a:t>组件，及特定于该</a:t>
            </a:r>
            <a:r>
              <a:rPr lang="en-US" altLang="zh-CN" dirty="0"/>
              <a:t>EJB</a:t>
            </a:r>
            <a:r>
              <a:rPr lang="zh-CN" altLang="zh-CN" dirty="0"/>
              <a:t>的属性。</a:t>
            </a:r>
          </a:p>
          <a:p>
            <a:pPr lvl="1"/>
            <a:r>
              <a:rPr lang="zh-CN" altLang="zh-CN" dirty="0"/>
              <a:t>（</a:t>
            </a:r>
            <a:r>
              <a:rPr lang="en-US" altLang="zh-CN" dirty="0"/>
              <a:t>4</a:t>
            </a:r>
            <a:r>
              <a:rPr lang="zh-CN" altLang="zh-CN" dirty="0"/>
              <a:t>）上下文和依赖注射。在</a:t>
            </a:r>
            <a:r>
              <a:rPr lang="en-US" altLang="zh-CN" dirty="0"/>
              <a:t>Java EE 6</a:t>
            </a:r>
            <a:r>
              <a:rPr lang="zh-CN" altLang="zh-CN" dirty="0"/>
              <a:t>规范中，提供了一种称为上下文和依赖注射的服务。</a:t>
            </a:r>
            <a:r>
              <a:rPr lang="en-US" altLang="zh-CN" dirty="0"/>
              <a:t>EJB</a:t>
            </a:r>
            <a:r>
              <a:rPr lang="zh-CN" altLang="zh-CN" dirty="0"/>
              <a:t>通过注解声明需要的组件和服务器资源，而</a:t>
            </a:r>
            <a:r>
              <a:rPr lang="en-US" altLang="zh-CN" dirty="0"/>
              <a:t>EJB</a:t>
            </a:r>
            <a:r>
              <a:rPr lang="zh-CN" altLang="zh-CN" dirty="0"/>
              <a:t>容器提供的上下文和依赖注射服务将自动创建或获取对应的组件和资源，并将其添加到</a:t>
            </a:r>
            <a:r>
              <a:rPr lang="en-US" altLang="zh-CN" dirty="0"/>
              <a:t>EJB</a:t>
            </a:r>
            <a:r>
              <a:rPr lang="zh-CN" altLang="zh-CN" dirty="0"/>
              <a:t>组件中。它既降低了</a:t>
            </a:r>
            <a:r>
              <a:rPr lang="en-US" altLang="zh-CN" dirty="0"/>
              <a:t>EJB</a:t>
            </a:r>
            <a:r>
              <a:rPr lang="zh-CN" altLang="zh-CN" dirty="0"/>
              <a:t>代码编写的难度，又实现了组件之间的松散耦合。</a:t>
            </a:r>
          </a:p>
          <a:p>
            <a:endParaRPr lang="zh-CN" altLang="en-US" dirty="0"/>
          </a:p>
        </p:txBody>
      </p:sp>
    </p:spTree>
    <p:extLst>
      <p:ext uri="{BB962C8B-B14F-4D97-AF65-F5344CB8AC3E}">
        <p14:creationId xmlns:p14="http://schemas.microsoft.com/office/powerpoint/2010/main" val="1412792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EJB</a:t>
            </a:r>
            <a:r>
              <a:rPr lang="zh-CN" altLang="en-US" dirty="0"/>
              <a:t>基础</a:t>
            </a:r>
          </a:p>
        </p:txBody>
      </p:sp>
      <p:sp>
        <p:nvSpPr>
          <p:cNvPr id="3" name="内容占位符 2"/>
          <p:cNvSpPr>
            <a:spLocks noGrp="1"/>
          </p:cNvSpPr>
          <p:nvPr>
            <p:ph sz="quarter" idx="1"/>
          </p:nvPr>
        </p:nvSpPr>
        <p:spPr>
          <a:xfrm>
            <a:off x="914400" y="1447800"/>
            <a:ext cx="7772400" cy="5077544"/>
          </a:xfrm>
        </p:spPr>
        <p:txBody>
          <a:bodyPr>
            <a:normAutofit/>
          </a:bodyPr>
          <a:lstStyle/>
          <a:p>
            <a:pPr marL="0" indent="0">
              <a:buNone/>
            </a:pPr>
            <a:r>
              <a:rPr lang="en-US" altLang="zh-CN" dirty="0"/>
              <a:t>EJB Lite</a:t>
            </a:r>
          </a:p>
          <a:p>
            <a:r>
              <a:rPr lang="zh-CN" altLang="zh-CN" dirty="0"/>
              <a:t>由于</a:t>
            </a:r>
            <a:r>
              <a:rPr lang="en-US" altLang="zh-CN" dirty="0"/>
              <a:t>EJB</a:t>
            </a:r>
            <a:r>
              <a:rPr lang="zh-CN" altLang="zh-CN" dirty="0"/>
              <a:t>提供了包括安全、事务、并发和远程访问等一系列的高级功能服务，但是在许多场景下并不是所有企业应用都需要这些服务。为了扩大</a:t>
            </a:r>
            <a:r>
              <a:rPr lang="en-US" altLang="zh-CN" dirty="0"/>
              <a:t>EJB</a:t>
            </a:r>
            <a:r>
              <a:rPr lang="zh-CN" altLang="zh-CN" dirty="0"/>
              <a:t>的使用范围，</a:t>
            </a:r>
            <a:r>
              <a:rPr lang="en-US" altLang="zh-CN" dirty="0"/>
              <a:t>Java EE 6</a:t>
            </a:r>
            <a:r>
              <a:rPr lang="zh-CN" altLang="zh-CN" dirty="0"/>
              <a:t>提供了一个精简的</a:t>
            </a:r>
            <a:r>
              <a:rPr lang="en-US" altLang="zh-CN" dirty="0"/>
              <a:t>EJB</a:t>
            </a:r>
            <a:r>
              <a:rPr lang="zh-CN" altLang="zh-CN" dirty="0"/>
              <a:t>规范，称为</a:t>
            </a:r>
            <a:r>
              <a:rPr lang="en-US" altLang="zh-CN" dirty="0"/>
              <a:t>EJB Lite</a:t>
            </a:r>
            <a:r>
              <a:rPr lang="zh-CN" altLang="zh-CN" dirty="0"/>
              <a:t>。</a:t>
            </a:r>
            <a:r>
              <a:rPr lang="en-US" altLang="zh-CN" dirty="0"/>
              <a:t>EJB Lite</a:t>
            </a:r>
            <a:r>
              <a:rPr lang="zh-CN" altLang="zh-CN" dirty="0"/>
              <a:t>支持以下功能特性。</a:t>
            </a:r>
          </a:p>
          <a:p>
            <a:pPr lvl="2"/>
            <a:r>
              <a:rPr lang="zh-CN" altLang="zh-CN" dirty="0"/>
              <a:t>无状态、有状态，和单例会话</a:t>
            </a:r>
            <a:r>
              <a:rPr lang="en-US" altLang="zh-CN" dirty="0"/>
              <a:t>Bean</a:t>
            </a:r>
            <a:r>
              <a:rPr lang="zh-CN" altLang="zh-CN" dirty="0"/>
              <a:t>。</a:t>
            </a:r>
          </a:p>
          <a:p>
            <a:pPr lvl="2"/>
            <a:r>
              <a:rPr lang="zh-CN" altLang="zh-CN" dirty="0"/>
              <a:t>本地接口和无接口视图。</a:t>
            </a:r>
          </a:p>
          <a:p>
            <a:pPr lvl="2"/>
            <a:r>
              <a:rPr lang="zh-CN" altLang="zh-CN" dirty="0"/>
              <a:t>拦截器。</a:t>
            </a:r>
          </a:p>
          <a:p>
            <a:pPr lvl="2"/>
            <a:r>
              <a:rPr lang="zh-CN" altLang="zh-CN" dirty="0"/>
              <a:t>容器管理和</a:t>
            </a:r>
            <a:r>
              <a:rPr lang="en-US" altLang="zh-CN" dirty="0"/>
              <a:t>Bean</a:t>
            </a:r>
            <a:r>
              <a:rPr lang="zh-CN" altLang="zh-CN" dirty="0"/>
              <a:t>管理的事务。</a:t>
            </a:r>
          </a:p>
          <a:p>
            <a:pPr lvl="2"/>
            <a:r>
              <a:rPr lang="zh-CN" altLang="zh-CN" dirty="0"/>
              <a:t>安全。</a:t>
            </a:r>
          </a:p>
          <a:p>
            <a:pPr lvl="2"/>
            <a:r>
              <a:rPr lang="en-US" altLang="zh-CN" dirty="0"/>
              <a:t>Embeddable API</a:t>
            </a:r>
            <a:r>
              <a:rPr lang="zh-CN" altLang="zh-CN" dirty="0"/>
              <a:t>。</a:t>
            </a:r>
          </a:p>
          <a:p>
            <a:endParaRPr lang="zh-CN" altLang="en-US" dirty="0"/>
          </a:p>
        </p:txBody>
      </p:sp>
    </p:spTree>
    <p:extLst>
      <p:ext uri="{BB962C8B-B14F-4D97-AF65-F5344CB8AC3E}">
        <p14:creationId xmlns:p14="http://schemas.microsoft.com/office/powerpoint/2010/main" val="42326732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64</TotalTime>
  <Words>4501</Words>
  <Application>Microsoft Office PowerPoint</Application>
  <PresentationFormat>全屏显示(4:3)</PresentationFormat>
  <Paragraphs>172</Paragraphs>
  <Slides>33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33</vt:i4>
      </vt:variant>
    </vt:vector>
  </HeadingPairs>
  <TitlesOfParts>
    <vt:vector size="38" baseType="lpstr">
      <vt:lpstr>Franklin Gothic Book</vt:lpstr>
      <vt:lpstr>Perpetua</vt:lpstr>
      <vt:lpstr>Times New Roman</vt:lpstr>
      <vt:lpstr>Wingdings 2</vt:lpstr>
      <vt:lpstr>平衡</vt:lpstr>
      <vt:lpstr>第9章  EJB </vt:lpstr>
      <vt:lpstr>主要内容</vt:lpstr>
      <vt:lpstr>一、EJB基础</vt:lpstr>
      <vt:lpstr>一、EJB基础</vt:lpstr>
      <vt:lpstr>一、EJB基础</vt:lpstr>
      <vt:lpstr>一、EJB基础</vt:lpstr>
      <vt:lpstr>一、EJB基础</vt:lpstr>
      <vt:lpstr>一、EJB基础</vt:lpstr>
      <vt:lpstr>一、EJB基础</vt:lpstr>
      <vt:lpstr>一、EJB基础</vt:lpstr>
      <vt:lpstr>一、EJB基础</vt:lpstr>
      <vt:lpstr>一、EJB基础</vt:lpstr>
      <vt:lpstr>一、EJB基础</vt:lpstr>
      <vt:lpstr>一、EJB基础</vt:lpstr>
      <vt:lpstr>二、无状态会话Bean</vt:lpstr>
      <vt:lpstr>二、无状态会话Bean</vt:lpstr>
      <vt:lpstr>二、无状态会话Bean</vt:lpstr>
      <vt:lpstr>三、有状态会话Bean</vt:lpstr>
      <vt:lpstr>三、有状态会话Bean</vt:lpstr>
      <vt:lpstr>四、单例会话Bean</vt:lpstr>
      <vt:lpstr>四、单例会话Bean</vt:lpstr>
      <vt:lpstr>五、Time服务</vt:lpstr>
      <vt:lpstr>五、Time服务</vt:lpstr>
      <vt:lpstr>五、Time服务</vt:lpstr>
      <vt:lpstr>六、拦截器</vt:lpstr>
      <vt:lpstr>六、拦截器</vt:lpstr>
      <vt:lpstr>六、拦截器</vt:lpstr>
      <vt:lpstr>七、异步方法</vt:lpstr>
      <vt:lpstr>八、消息驱动Bean</vt:lpstr>
      <vt:lpstr>八、消息驱动Bean</vt:lpstr>
      <vt:lpstr>八、消息驱动Bean</vt:lpstr>
      <vt:lpstr>八、消息驱动Bean</vt:lpstr>
      <vt:lpstr>九、事务支持</vt:lpstr>
    </vt:vector>
  </TitlesOfParts>
  <Company>WwW.YlmF.CoM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  使用会话Bean实现业务逻辑</dc:title>
  <dc:creator>雨林木风</dc:creator>
  <cp:lastModifiedBy>haoyu</cp:lastModifiedBy>
  <cp:revision>8</cp:revision>
  <dcterms:created xsi:type="dcterms:W3CDTF">2013-05-29T23:59:27Z</dcterms:created>
  <dcterms:modified xsi:type="dcterms:W3CDTF">2018-12-16T14:00:31Z</dcterms:modified>
</cp:coreProperties>
</file>