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8" r:id="rId2"/>
    <p:sldId id="349" r:id="rId3"/>
    <p:sldId id="539" r:id="rId4"/>
    <p:sldId id="535" r:id="rId5"/>
    <p:sldId id="545" r:id="rId6"/>
    <p:sldId id="546" r:id="rId7"/>
    <p:sldId id="538" r:id="rId8"/>
    <p:sldId id="537" r:id="rId9"/>
    <p:sldId id="547" r:id="rId10"/>
    <p:sldId id="550" r:id="rId11"/>
    <p:sldId id="551" r:id="rId12"/>
    <p:sldId id="552" r:id="rId13"/>
    <p:sldId id="536" r:id="rId14"/>
    <p:sldId id="553" r:id="rId15"/>
    <p:sldId id="554" r:id="rId16"/>
    <p:sldId id="489" r:id="rId17"/>
    <p:sldId id="540" r:id="rId18"/>
    <p:sldId id="555" r:id="rId19"/>
    <p:sldId id="541" r:id="rId20"/>
    <p:sldId id="542" r:id="rId21"/>
    <p:sldId id="543" r:id="rId22"/>
    <p:sldId id="556" r:id="rId23"/>
    <p:sldId id="557" r:id="rId24"/>
    <p:sldId id="558" r:id="rId25"/>
    <p:sldId id="559" r:id="rId26"/>
    <p:sldId id="560" r:id="rId27"/>
    <p:sldId id="544" r:id="rId28"/>
    <p:sldId id="561" r:id="rId29"/>
    <p:sldId id="562" r:id="rId30"/>
    <p:sldId id="563" r:id="rId31"/>
    <p:sldId id="408" r:id="rId32"/>
    <p:sldId id="56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349"/>
            <p14:sldId id="539"/>
            <p14:sldId id="535"/>
            <p14:sldId id="545"/>
            <p14:sldId id="546"/>
            <p14:sldId id="538"/>
            <p14:sldId id="537"/>
            <p14:sldId id="547"/>
            <p14:sldId id="536"/>
            <p14:sldId id="548"/>
            <p14:sldId id="489"/>
            <p14:sldId id="540"/>
            <p14:sldId id="541"/>
            <p14:sldId id="542"/>
            <p14:sldId id="543"/>
            <p14:sldId id="544"/>
            <p14:sldId id="408"/>
            <p14:sldId id="534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6431"/>
    <p:restoredTop sz="71610"/>
  </p:normalViewPr>
  <p:slideViewPr>
    <p:cSldViewPr snapToGrid="0" snapToObjects="1">
      <p:cViewPr>
        <p:scale>
          <a:sx n="71" d="100"/>
          <a:sy n="71" d="100"/>
        </p:scale>
        <p:origin x="-716" y="1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pPr/>
              <a:t>2020/10/7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bai.com/javafx/javafx-flowpane-layout.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199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44445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4444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7447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7447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47447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43778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14762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14762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62456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6686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98583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可以参考网上教程深入学习</a:t>
            </a:r>
            <a:endParaRPr kumimoji="1" lang="en-US" altLang="zh-CN" dirty="0" smtClean="0"/>
          </a:p>
          <a:p>
            <a:r>
              <a:rPr lang="en-US" dirty="0" smtClean="0">
                <a:hlinkClick r:id="rId3"/>
              </a:rPr>
              <a:t>https://www.yiibai.com/javafx/javafx-flowpane-layout.html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8785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8785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8785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8785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8785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8785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0507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0507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0507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050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35968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41675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4167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8667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83830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4859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64975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4444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4444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2020/10/7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2020/10/7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pPr/>
              <a:t>2020/10/7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pPr/>
              <a:t>2020/10/7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.runoob.com/front-end/5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nblogs.com/csm21/articles/10604958.html" TargetMode="External"/><Relationship Id="rId4" Type="http://schemas.openxmlformats.org/officeDocument/2006/relationships/hyperlink" Target="https://www.jb51.net/article/181980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图形用户界面设计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xmlns="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en-US" altLang="zh-CN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例子一   </a:t>
            </a:r>
            <a:r>
              <a:rPr kumimoji="1" lang="en-US" altLang="zh-CN" sz="48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google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搜索界面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1C5AD9E-2F60-D249-8D13-CCE82F7F1E6B}"/>
              </a:ext>
            </a:extLst>
          </p:cNvPr>
          <p:cNvSpPr txBox="1"/>
          <p:nvPr/>
        </p:nvSpPr>
        <p:spPr>
          <a:xfrm>
            <a:off x="2814918" y="3534494"/>
            <a:ext cx="63828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startSearchPage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简单模拟</a:t>
            </a:r>
            <a:r>
              <a:rPr lang="en-US" altLang="zh-CN" sz="2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google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搜索页面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804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en-US" altLang="zh-CN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例子二   画圈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1C5AD9E-2F60-D249-8D13-CCE82F7F1E6B}"/>
              </a:ext>
            </a:extLst>
          </p:cNvPr>
          <p:cNvSpPr txBox="1"/>
          <p:nvPr/>
        </p:nvSpPr>
        <p:spPr>
          <a:xfrm>
            <a:off x="2465294" y="2106706"/>
            <a:ext cx="8346141" cy="153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startCirclePage1. 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简单画一个圆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这个画圆的实例中，请注意，如果把窗口放大，圆就不再是处于整个窗口的中央，请注意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坐标系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和传统坐标系的不同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12994" y="3782556"/>
            <a:ext cx="65151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804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en-US" altLang="zh-CN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例子二   画圈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1C5AD9E-2F60-D249-8D13-CCE82F7F1E6B}"/>
              </a:ext>
            </a:extLst>
          </p:cNvPr>
          <p:cNvSpPr txBox="1"/>
          <p:nvPr/>
        </p:nvSpPr>
        <p:spPr>
          <a:xfrm>
            <a:off x="762000" y="2106706"/>
            <a:ext cx="10049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startCirclePage1. 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简单画一个圆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那如果我想让一个圆不管窗口多大，都处于中心，如何操作？这个时候，就需要属性绑定了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804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en-US" altLang="zh-CN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属性和绑定</a:t>
            </a:r>
            <a:r>
              <a:rPr kumimoji="1" lang="en-US" altLang="zh-CN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----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E054F89-5FA8-2F47-8710-58E04A67980C}"/>
              </a:ext>
            </a:extLst>
          </p:cNvPr>
          <p:cNvSpPr txBox="1"/>
          <p:nvPr/>
        </p:nvSpPr>
        <p:spPr>
          <a:xfrm>
            <a:off x="125505" y="2626659"/>
            <a:ext cx="49574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是属性： 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描述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控件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(component)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大小，颜色，位置，动作等的数据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成员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代码中，</a:t>
            </a:r>
            <a:r>
              <a:rPr lang="zh-CN" altLang="en-US" sz="2400" dirty="0" smtClean="0">
                <a:solidFill>
                  <a:srgbClr val="FF9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你可以简单认为，可以通过</a:t>
            </a:r>
            <a:r>
              <a:rPr lang="en-US" altLang="zh-CN" sz="2400" dirty="0" smtClean="0">
                <a:solidFill>
                  <a:srgbClr val="FF9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CN" altLang="en-US" sz="2400" dirty="0" smtClean="0">
                <a:solidFill>
                  <a:srgbClr val="FF9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函数设置的，就是这个控件的属性</a:t>
            </a:r>
            <a:endParaRPr lang="en-US" altLang="zh-CN" sz="2400" dirty="0" smtClean="0">
              <a:solidFill>
                <a:srgbClr val="FF93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43166" y="2151528"/>
            <a:ext cx="6570927" cy="427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805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5.2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属性绑定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E054F89-5FA8-2F47-8710-58E04A67980C}"/>
              </a:ext>
            </a:extLst>
          </p:cNvPr>
          <p:cNvSpPr txBox="1"/>
          <p:nvPr/>
        </p:nvSpPr>
        <p:spPr>
          <a:xfrm>
            <a:off x="708213" y="1562518"/>
            <a:ext cx="981350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绑定：可以将一个目标对象绑定到源对象中。源对象的修改将自动反映到目标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对象中 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你变我也变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在画圆这个例子中，当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窗体改变大小 的时候，圆不再居中。窗体改变大小后为了圆依然显示在中央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圆心的 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x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坐 标 和 坐 标 需 要重新设置到面板的中央。可以通过将 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centerX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centerY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分别绑定到面板的 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width/2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 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height/2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上面实现 </a:t>
            </a: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xmlns="" id="{06371AB4-3CA3-AD48-87A1-8E705B42E675}"/>
              </a:ext>
            </a:extLst>
          </p:cNvPr>
          <p:cNvSpPr txBox="1"/>
          <p:nvPr/>
        </p:nvSpPr>
        <p:spPr>
          <a:xfrm>
            <a:off x="2420471" y="5728446"/>
            <a:ext cx="8101248" cy="369332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继续看实例代码  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startCirclePageForPropertyBindExample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05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5.3 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属性绑定使用规则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E054F89-5FA8-2F47-8710-58E04A67980C}"/>
              </a:ext>
            </a:extLst>
          </p:cNvPr>
          <p:cNvSpPr txBox="1"/>
          <p:nvPr/>
        </p:nvSpPr>
        <p:spPr>
          <a:xfrm>
            <a:off x="708213" y="1562518"/>
            <a:ext cx="98135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一般而言，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类（如 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Circle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中的每个绑定属性（如 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centerX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个方法， 比如：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CirCle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centeX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 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getCenterX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称为 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的获取方法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 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setCenterX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(double)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称为 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的设置方法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 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centerXProperty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称为 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获取方法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这个方法的命名习惯是在属性名称后面加上单词 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Property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不过要注意返回的是一个属性值，而不是数值 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IDEA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编辑器中可以查看，用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ctrl+f12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查找类中的方法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05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通用属性和方法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E054F89-5FA8-2F47-8710-58E04A67980C}"/>
              </a:ext>
            </a:extLst>
          </p:cNvPr>
          <p:cNvSpPr txBox="1"/>
          <p:nvPr/>
        </p:nvSpPr>
        <p:spPr>
          <a:xfrm>
            <a:off x="0" y="1933601"/>
            <a:ext cx="121919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 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定义了许多对于节点而言通用的属性和方法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。这里介绍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两个这样的属性：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style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rotate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的样式属性类似于用于在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页面中指定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元素样式的层叠样式表 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因此，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的样式属性称为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CSS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，样式属性使用</a:t>
            </a:r>
            <a:r>
              <a:rPr lang="zh-CN" altLang="en-US" sz="2000" dirty="0" smtClean="0">
                <a:solidFill>
                  <a:srgbClr val="FF9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前缀</a:t>
            </a:r>
            <a:r>
              <a:rPr lang="en-US" altLang="zh-CN" sz="2000" dirty="0" smtClean="0">
                <a:solidFill>
                  <a:srgbClr val="FF9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zh-CN" sz="2000" dirty="0" err="1" smtClean="0">
                <a:solidFill>
                  <a:srgbClr val="FF9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fx</a:t>
            </a:r>
            <a:r>
              <a:rPr lang="zh-CN" altLang="en-US" sz="2000" dirty="0" smtClean="0">
                <a:solidFill>
                  <a:srgbClr val="FF9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</a:t>
            </a:r>
            <a:r>
              <a:rPr lang="zh-CN" altLang="en-US" sz="2000" dirty="0" smtClean="0">
                <a:solidFill>
                  <a:srgbClr val="FF9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  <a:r>
              <a:rPr lang="zh-CN" altLang="en-US" sz="2000" dirty="0">
                <a:solidFill>
                  <a:srgbClr val="FF9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设定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样式的语法是 </a:t>
            </a:r>
            <a:r>
              <a:rPr lang="en-US" altLang="zh-CN" sz="2000" dirty="0" err="1">
                <a:solidFill>
                  <a:srgbClr val="FF9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styleName:value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。一个节点的多个样式属性可以一起设置，通过分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号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(;)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进行分隔。比如，以下语句 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circle.setStyle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 “-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fx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-stroke: black; -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fx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-fill: red;");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设置了一个圆的两个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CSS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属性。该语句等价于下面两个语句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sz="2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circle.setStroke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Color.BLACK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: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altLang="zh-CN" sz="2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circle.setFill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Color.RED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;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注意：如果使用了一个不正确的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CSS,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程序依然可以编译和运行，但是样式将被忽略 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514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7.1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Color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E054F89-5FA8-2F47-8710-58E04A67980C}"/>
              </a:ext>
            </a:extLst>
          </p:cNvPr>
          <p:cNvSpPr txBox="1"/>
          <p:nvPr/>
        </p:nvSpPr>
        <p:spPr>
          <a:xfrm>
            <a:off x="2097741" y="2187389"/>
            <a:ext cx="84239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Color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类可以创建颜色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任意一种颜色都可以从三原色调色产生，也就是 </a:t>
            </a:r>
            <a:r>
              <a:rPr lang="en-US" altLang="zh-CN" sz="24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en-US" altLang="zh-CN" sz="2400" dirty="0" smtClean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</a:t>
            </a:r>
            <a:r>
              <a:rPr lang="en-US" altLang="zh-CN" sz="2400" dirty="0" smtClean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2400" dirty="0" smtClean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再加上一个透明度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opacity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，就形成了一个完整的颜色数值。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Color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对象的其中一个构造方法如下：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Color(doub1e r, double g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 b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 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opacity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大家可以上网搜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rgb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转换工具感受一下，或者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ppt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里面的颜色工具。比如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hlinkClick r:id="rId4"/>
              </a:rPr>
              <a:t>https://c.runoob.com/front-end/55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202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  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已定义的</a:t>
            </a:r>
            <a:r>
              <a:rPr kumimoji="1" lang="en-US" altLang="zh-CN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Color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E054F89-5FA8-2F47-8710-58E04A67980C}"/>
              </a:ext>
            </a:extLst>
          </p:cNvPr>
          <p:cNvSpPr txBox="1"/>
          <p:nvPr/>
        </p:nvSpPr>
        <p:spPr>
          <a:xfrm>
            <a:off x="708212" y="2187389"/>
            <a:ext cx="109010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语言包中已经给大家定义了一些常用的颜色如 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BEIGE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BLACK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 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BLUE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BROWN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CYAN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DARKGRAY, GOLD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GRAY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GREEN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LIGHTGRAY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MAGENTA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NAVY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ORANGE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 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PINK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SILVER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WHITE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YELLOW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。例如，下面的代码设置一个圆的填充颜色为红色：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circle.setFill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Color.RED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);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202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E054F89-5FA8-2F47-8710-58E04A67980C}"/>
              </a:ext>
            </a:extLst>
          </p:cNvPr>
          <p:cNvSpPr txBox="1"/>
          <p:nvPr/>
        </p:nvSpPr>
        <p:spPr>
          <a:xfrm>
            <a:off x="134470" y="1712259"/>
            <a:ext cx="12057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Font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类描述字体名、粗细和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大小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Font 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fontl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new Font("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SansSerif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", 16); 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Font 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font2 =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Font.font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("Times New 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Roman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",FontWeight.BOLD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FontPosture.ITALIC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, 12);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2871" y="3877147"/>
            <a:ext cx="5056094" cy="28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6">
            <a:extLst>
              <a:ext uri="{FF2B5EF4-FFF2-40B4-BE49-F238E27FC236}">
                <a16:creationId xmlns:a16="http://schemas.microsoft.com/office/drawing/2014/main" xmlns="" id="{06371AB4-3CA3-AD48-87A1-8E705B42E675}"/>
              </a:ext>
            </a:extLst>
          </p:cNvPr>
          <p:cNvSpPr txBox="1"/>
          <p:nvPr/>
        </p:nvSpPr>
        <p:spPr>
          <a:xfrm>
            <a:off x="8848165" y="5154706"/>
            <a:ext cx="1673554" cy="923330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继续看实例代码  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fontExample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018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294230C-E86E-7247-BAC6-5F43DED3D0AF}"/>
              </a:ext>
            </a:extLst>
          </p:cNvPr>
          <p:cNvSpPr txBox="1"/>
          <p:nvPr/>
        </p:nvSpPr>
        <p:spPr>
          <a:xfrm>
            <a:off x="6813179" y="1394257"/>
            <a:ext cx="4209608" cy="5713012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lvl="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什么是图形化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的历史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程序的基本结构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面板，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组件以及形状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属性绑定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节点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的通用属性和方法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Color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ImageView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布局面板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形状</a:t>
            </a:r>
            <a:endParaRPr kumimoji="1" lang="en-US" altLang="zh-CN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学习： 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ClockPane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7E39426-AFD9-D140-89E0-2CF3A07C53D3}"/>
              </a:ext>
            </a:extLst>
          </p:cNvPr>
          <p:cNvSpPr txBox="1"/>
          <p:nvPr/>
        </p:nvSpPr>
        <p:spPr>
          <a:xfrm>
            <a:off x="1362636" y="3260757"/>
            <a:ext cx="2563906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xmlns="" id="{02574683-9260-0046-AB23-E330BDC11C49}"/>
              </a:ext>
            </a:extLst>
          </p:cNvPr>
          <p:cNvSpPr/>
          <p:nvPr/>
        </p:nvSpPr>
        <p:spPr>
          <a:xfrm>
            <a:off x="4787152" y="3325906"/>
            <a:ext cx="591671" cy="420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6749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9.1 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ImageView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E054F89-5FA8-2F47-8710-58E04A67980C}"/>
              </a:ext>
            </a:extLst>
          </p:cNvPr>
          <p:cNvSpPr txBox="1"/>
          <p:nvPr/>
        </p:nvSpPr>
        <p:spPr>
          <a:xfrm>
            <a:off x="1152145" y="2187389"/>
            <a:ext cx="93695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 </a:t>
            </a: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类表示一个图像</a:t>
            </a: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sz="20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本地：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 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 = new Image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(“image/us.gif”);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2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url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 </a:t>
            </a:r>
            <a:r>
              <a:rPr lang="en-US" altLang="zh-CN" sz="2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=new 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 ("http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://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www.cs.armstrong.edu/liang/ image/us.gif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ImageView</a:t>
            </a:r>
            <a:r>
              <a:rPr lang="en-US" altLang="zh-CN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类可以用于显示一个图像</a:t>
            </a:r>
            <a:endParaRPr lang="en-US" altLang="zh-CN" sz="20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ImageView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imageView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new </a:t>
            </a:r>
            <a:r>
              <a:rPr lang="en-US" altLang="zh-CN" sz="2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ImageView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(image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ImageView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imageView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 new </a:t>
            </a:r>
            <a:r>
              <a:rPr lang="en-US" altLang="zh-CN" sz="20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ImageView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'image/us.gif');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xmlns="" id="{06371AB4-3CA3-AD48-87A1-8E705B42E675}"/>
              </a:ext>
            </a:extLst>
          </p:cNvPr>
          <p:cNvSpPr txBox="1"/>
          <p:nvPr/>
        </p:nvSpPr>
        <p:spPr>
          <a:xfrm>
            <a:off x="6338047" y="5674658"/>
            <a:ext cx="4183672" cy="646331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请通过代码，了解这两个类的具体定义。实例代码 看书上 </a:t>
            </a:r>
            <a:r>
              <a:rPr kumimoji="1" lang="en-US" altLang="zh-CN" dirty="0" smtClean="0">
                <a:solidFill>
                  <a:schemeClr val="bg1"/>
                </a:solidFill>
              </a:rPr>
              <a:t>14.9  showImage.java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218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布局面板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E054F89-5FA8-2F47-8710-58E04A67980C}"/>
              </a:ext>
            </a:extLst>
          </p:cNvPr>
          <p:cNvSpPr txBox="1"/>
          <p:nvPr/>
        </p:nvSpPr>
        <p:spPr>
          <a:xfrm>
            <a:off x="1326777" y="2187389"/>
            <a:ext cx="91949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什么是布局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布局就是 安排每个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控件放置的位置，我们面对的终端界面还是二维界面，那么在一个</a:t>
            </a: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x,y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轴形成的坐标轴中，你可以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横着放，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竖着放，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叠着放，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分区上下左右放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。。。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4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布局面板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7269" y="2403967"/>
            <a:ext cx="9654987" cy="30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034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布局面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板</a:t>
            </a:r>
            <a:r>
              <a:rPr kumimoji="1" lang="en-US" altLang="zh-CN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en-US" altLang="zh-CN" sz="48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flowPane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2988" y="2160494"/>
            <a:ext cx="93053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FlowPane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将节点</a:t>
            </a:r>
            <a:r>
              <a:rPr lang="zh-CN" altLang="en-US" sz="2000" dirty="0" smtClean="0"/>
              <a:t>按照</a:t>
            </a:r>
            <a:r>
              <a:rPr lang="zh-CN" altLang="en-US" sz="2000" dirty="0" smtClean="0"/>
              <a:t>加入</a:t>
            </a:r>
            <a:r>
              <a:rPr lang="zh-CN" altLang="en-US" sz="2000" dirty="0" smtClean="0"/>
              <a:t>的</a:t>
            </a:r>
            <a:r>
              <a:rPr lang="zh-CN" altLang="en-US" sz="2000" dirty="0" smtClean="0"/>
              <a:t>次序，从左到右水平或者从上到下垂直组织。当一行或者 一列排满的时候，开始新的一行或者一列。可以使用以下两个常数中的一个来确定节点是</a:t>
            </a:r>
            <a:r>
              <a:rPr lang="zh-CN" altLang="en-US" sz="2000" dirty="0" smtClean="0"/>
              <a:t>水平</a:t>
            </a:r>
            <a:r>
              <a:rPr lang="zh-CN" altLang="en-US" sz="2000" dirty="0" smtClean="0"/>
              <a:t>还是垂直排列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en-US" altLang="zh-CN" sz="2000" dirty="0" err="1" smtClean="0"/>
              <a:t>Orientation.HORIZONTAL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或者 </a:t>
            </a:r>
            <a:r>
              <a:rPr lang="en-US" altLang="zh-CN" sz="2000" dirty="0" err="1" smtClean="0"/>
              <a:t>Orientation.VERTICAL</a:t>
            </a:r>
            <a:endParaRPr lang="zh-CN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51442" y="3706066"/>
            <a:ext cx="53625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72705" y="3391741"/>
            <a:ext cx="27908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6371AB4-3CA3-AD48-87A1-8E705B42E675}"/>
              </a:ext>
            </a:extLst>
          </p:cNvPr>
          <p:cNvSpPr txBox="1"/>
          <p:nvPr/>
        </p:nvSpPr>
        <p:spPr>
          <a:xfrm>
            <a:off x="1451442" y="5773675"/>
            <a:ext cx="4183672" cy="369332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看</a:t>
            </a:r>
            <a:r>
              <a:rPr kumimoji="1" lang="zh-CN" altLang="en-US" dirty="0" smtClean="0">
                <a:solidFill>
                  <a:schemeClr val="bg1"/>
                </a:solidFill>
              </a:rPr>
              <a:t>实例代码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4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布局面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板</a:t>
            </a:r>
            <a:r>
              <a:rPr kumimoji="1" lang="en-US" altLang="zh-CN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en-US" altLang="zh-CN" sz="48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GridPane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2988" y="2160494"/>
            <a:ext cx="9305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GridPane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将节点布局在一个网格（矩阵）中。节点放在一个指定的列和行索引中。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6371AB4-3CA3-AD48-87A1-8E705B42E675}"/>
              </a:ext>
            </a:extLst>
          </p:cNvPr>
          <p:cNvSpPr txBox="1"/>
          <p:nvPr/>
        </p:nvSpPr>
        <p:spPr>
          <a:xfrm>
            <a:off x="4069137" y="5404343"/>
            <a:ext cx="4183672" cy="369332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看</a:t>
            </a:r>
            <a:r>
              <a:rPr kumimoji="1" lang="zh-CN" altLang="en-US" dirty="0" smtClean="0">
                <a:solidFill>
                  <a:schemeClr val="bg1"/>
                </a:solidFill>
              </a:rPr>
              <a:t>实例代码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gridPaneExample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4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布局面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板</a:t>
            </a:r>
            <a:r>
              <a:rPr kumimoji="1" lang="en-US" altLang="zh-CN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en-US" altLang="zh-CN" sz="48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HBox</a:t>
            </a:r>
            <a:r>
              <a:rPr kumimoji="1" lang="en-US" altLang="zh-CN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48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VBox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2988" y="2160494"/>
            <a:ext cx="93053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HBox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将它的子节点（</a:t>
            </a:r>
            <a:r>
              <a:rPr lang="en-US" altLang="zh-CN" sz="2000" dirty="0" smtClean="0"/>
              <a:t>children) </a:t>
            </a:r>
            <a:r>
              <a:rPr lang="zh-CN" altLang="en-US" sz="2000" dirty="0" smtClean="0"/>
              <a:t>布局在单个水</a:t>
            </a:r>
            <a:r>
              <a:rPr lang="zh-CN" altLang="en-US" sz="2000" dirty="0" smtClean="0"/>
              <a:t>平行</a:t>
            </a:r>
            <a:r>
              <a:rPr lang="zh-CN" altLang="en-US" sz="2000" dirty="0" smtClean="0"/>
              <a:t>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VBox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将它的子节点布局在单个垂直列中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FlowPane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可以将它的子节点布局在多行或者多</a:t>
            </a:r>
            <a:r>
              <a:rPr lang="zh-CN" altLang="en-US" sz="2000" dirty="0" smtClean="0"/>
              <a:t>列中</a:t>
            </a:r>
            <a:r>
              <a:rPr lang="zh-CN" altLang="en-US" sz="2000" dirty="0" smtClean="0"/>
              <a:t>，但是一个 </a:t>
            </a:r>
            <a:r>
              <a:rPr lang="en-US" altLang="zh-CN" sz="2000" dirty="0" err="1" smtClean="0"/>
              <a:t>HBox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或者 </a:t>
            </a:r>
            <a:r>
              <a:rPr lang="en-US" altLang="zh-CN" sz="2000" dirty="0" err="1" smtClean="0"/>
              <a:t>VBox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只能把子节点布局在一 行或者一列中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6371AB4-3CA3-AD48-87A1-8E705B42E675}"/>
              </a:ext>
            </a:extLst>
          </p:cNvPr>
          <p:cNvSpPr txBox="1"/>
          <p:nvPr/>
        </p:nvSpPr>
        <p:spPr>
          <a:xfrm>
            <a:off x="4069137" y="5404343"/>
            <a:ext cx="4183672" cy="369332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看</a:t>
            </a:r>
            <a:r>
              <a:rPr kumimoji="1" lang="zh-CN" altLang="en-US" dirty="0" smtClean="0">
                <a:solidFill>
                  <a:schemeClr val="bg1"/>
                </a:solidFill>
              </a:rPr>
              <a:t>实例代码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vBoxExample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4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其他布局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板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8094" y="3284384"/>
            <a:ext cx="9305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其他布局面板请大家课后自己尝试使用，用法和上面讲的几个</a:t>
            </a:r>
            <a:r>
              <a:rPr lang="en-US" altLang="zh-CN" sz="2000" dirty="0" smtClean="0"/>
              <a:t>Pane</a:t>
            </a:r>
            <a:r>
              <a:rPr lang="zh-CN" altLang="en-US" sz="2000" dirty="0" smtClean="0"/>
              <a:t>类似。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034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形状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E054F89-5FA8-2F47-8710-58E04A67980C}"/>
              </a:ext>
            </a:extLst>
          </p:cNvPr>
          <p:cNvSpPr txBox="1"/>
          <p:nvPr/>
        </p:nvSpPr>
        <p:spPr>
          <a:xfrm>
            <a:off x="2097741" y="2187389"/>
            <a:ext cx="842397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提供了多种形状类，用于绘制文本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、直线、圆、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矩形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、椭圓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、孤、 多 边形以及折线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 下面介绍线条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44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形状</a:t>
            </a:r>
            <a:r>
              <a:rPr kumimoji="1" lang="en-US" altLang="zh-CN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线条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E054F89-5FA8-2F47-8710-58E04A67980C}"/>
              </a:ext>
            </a:extLst>
          </p:cNvPr>
          <p:cNvSpPr txBox="1"/>
          <p:nvPr/>
        </p:nvSpPr>
        <p:spPr>
          <a:xfrm>
            <a:off x="1786823" y="1864660"/>
            <a:ext cx="9894189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要创建一个</a:t>
            </a:r>
            <a:r>
              <a:rPr lang="en-US" altLang="zh-CN" sz="2000" dirty="0" smtClean="0"/>
              <a:t>Line</a:t>
            </a:r>
            <a:r>
              <a:rPr lang="zh-CN" altLang="en-US" sz="2000" dirty="0" smtClean="0"/>
              <a:t>对象，我们需要指定一个</a:t>
            </a:r>
            <a:r>
              <a:rPr lang="en-US" altLang="zh-CN" sz="2000" dirty="0" smtClean="0"/>
              <a:t>start(x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y)</a:t>
            </a:r>
            <a:r>
              <a:rPr lang="zh-CN" altLang="en-US" sz="2000" dirty="0" smtClean="0"/>
              <a:t>坐标和一个结束坐标。</a:t>
            </a:r>
            <a:br>
              <a:rPr lang="zh-CN" altLang="en-US" sz="2000" dirty="0" smtClean="0"/>
            </a:br>
            <a:r>
              <a:rPr lang="zh-CN" altLang="en-US" sz="2000" dirty="0" smtClean="0"/>
              <a:t>在创建线节点时，有两种方法来设置起点和终点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altLang="zh-CN" sz="2000" b="1" dirty="0" err="1" smtClean="0"/>
              <a:t>startX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startY</a:t>
            </a:r>
            <a:r>
              <a:rPr lang="zh-CN" altLang="en-US" sz="2000" b="1" dirty="0" smtClean="0"/>
              <a:t>，</a:t>
            </a:r>
            <a:r>
              <a:rPr lang="en-US" altLang="zh-CN" sz="2000" b="1" dirty="0" err="1" smtClean="0"/>
              <a:t>endX</a:t>
            </a:r>
            <a:r>
              <a:rPr lang="zh-CN" altLang="en-US" sz="2000" b="1" dirty="0" smtClean="0"/>
              <a:t>和</a:t>
            </a:r>
            <a:r>
              <a:rPr lang="en-US" altLang="zh-CN" sz="2000" b="1" dirty="0" err="1" smtClean="0"/>
              <a:t>endY</a:t>
            </a:r>
            <a:r>
              <a:rPr lang="zh-CN" altLang="en-US" sz="2000" b="1" dirty="0" smtClean="0"/>
              <a:t>的构造</a:t>
            </a:r>
            <a:r>
              <a:rPr lang="zh-CN" altLang="en-US" sz="2000" b="1" dirty="0" smtClean="0"/>
              <a:t>函数</a:t>
            </a:r>
            <a:endParaRPr lang="zh-CN" altLang="en-US" sz="2000" b="1" dirty="0" smtClean="0"/>
          </a:p>
          <a:p>
            <a:r>
              <a:rPr lang="zh-CN" altLang="en-US" sz="2000" dirty="0" smtClean="0"/>
              <a:t>以下代码使用构造函数创建一个起点</a:t>
            </a:r>
            <a:r>
              <a:rPr lang="en-US" altLang="zh-CN" sz="2000" dirty="0" smtClean="0"/>
              <a:t>(100,10)</a:t>
            </a:r>
            <a:r>
              <a:rPr lang="zh-CN" altLang="en-US" sz="2000" dirty="0" smtClean="0"/>
              <a:t>和终点</a:t>
            </a:r>
            <a:r>
              <a:rPr lang="en-US" altLang="zh-CN" sz="2000" dirty="0" smtClean="0"/>
              <a:t>(10,110)</a:t>
            </a:r>
            <a:r>
              <a:rPr lang="zh-CN" altLang="en-US" sz="2000" dirty="0" smtClean="0"/>
              <a:t>的线条。</a:t>
            </a:r>
          </a:p>
          <a:p>
            <a:r>
              <a:rPr lang="en-US" altLang="zh-CN" sz="2000" dirty="0" smtClean="0"/>
              <a:t>Line </a:t>
            </a:r>
            <a:r>
              <a:rPr lang="en-US" altLang="zh-CN" sz="2000" dirty="0" err="1" smtClean="0"/>
              <a:t>line</a:t>
            </a:r>
            <a:r>
              <a:rPr lang="en-US" altLang="zh-CN" sz="2000" dirty="0" smtClean="0"/>
              <a:t> = new Line(100, 10, 10, 110); 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b="1" dirty="0" smtClean="0"/>
              <a:t>使用</a:t>
            </a:r>
            <a:r>
              <a:rPr lang="zh-CN" altLang="en-US" sz="2000" b="1" dirty="0" smtClean="0"/>
              <a:t>空构造函数来实例化一个</a:t>
            </a:r>
            <a:r>
              <a:rPr lang="en-US" altLang="zh-CN" sz="2000" b="1" dirty="0" smtClean="0"/>
              <a:t>Line</a:t>
            </a:r>
            <a:r>
              <a:rPr lang="zh-CN" altLang="en-US" sz="2000" b="1" dirty="0" smtClean="0"/>
              <a:t>类，然后使用</a:t>
            </a:r>
            <a:r>
              <a:rPr lang="en-US" altLang="zh-CN" sz="2000" b="1" dirty="0" smtClean="0"/>
              <a:t>setter</a:t>
            </a:r>
            <a:r>
              <a:rPr lang="zh-CN" altLang="en-US" sz="2000" b="1" dirty="0" smtClean="0"/>
              <a:t>方法设置每个</a:t>
            </a:r>
            <a:r>
              <a:rPr lang="zh-CN" altLang="en-US" sz="2000" b="1" dirty="0" smtClean="0"/>
              <a:t>属性</a:t>
            </a:r>
            <a:endParaRPr lang="en-US" altLang="zh-CN" sz="2000" dirty="0" smtClean="0"/>
          </a:p>
          <a:p>
            <a:r>
              <a:rPr lang="en-US" sz="2000" dirty="0" smtClean="0"/>
              <a:t>Line </a:t>
            </a:r>
            <a:r>
              <a:rPr lang="en-US" sz="2000" dirty="0" err="1" smtClean="0"/>
              <a:t>line</a:t>
            </a:r>
            <a:r>
              <a:rPr lang="en-US" sz="2000" dirty="0" smtClean="0"/>
              <a:t> = new Line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line.setStartX</a:t>
            </a:r>
            <a:r>
              <a:rPr lang="en-US" sz="2000" dirty="0" smtClean="0"/>
              <a:t>(100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line.setStartY</a:t>
            </a:r>
            <a:r>
              <a:rPr lang="en-US" sz="2000" dirty="0" smtClean="0"/>
              <a:t>(10); </a:t>
            </a:r>
            <a:endParaRPr lang="en-US" sz="2000" dirty="0" smtClean="0"/>
          </a:p>
          <a:p>
            <a:r>
              <a:rPr lang="en-US" sz="2000" dirty="0" err="1" smtClean="0"/>
              <a:t>line.setEndX</a:t>
            </a:r>
            <a:r>
              <a:rPr lang="en-US" sz="2000" dirty="0" smtClean="0"/>
              <a:t>(10</a:t>
            </a:r>
            <a:r>
              <a:rPr lang="en-US" sz="2000" dirty="0" smtClean="0"/>
              <a:t>); </a:t>
            </a:r>
            <a:endParaRPr lang="en-US" sz="2000" dirty="0" smtClean="0"/>
          </a:p>
          <a:p>
            <a:r>
              <a:rPr lang="en-US" sz="2000" dirty="0" err="1" smtClean="0"/>
              <a:t>line.setEndY</a:t>
            </a:r>
            <a:r>
              <a:rPr lang="en-US" sz="2000" dirty="0" smtClean="0"/>
              <a:t>(110</a:t>
            </a:r>
            <a:r>
              <a:rPr lang="en-US" sz="2000" dirty="0" smtClean="0"/>
              <a:t>); 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xmlns="" id="{06371AB4-3CA3-AD48-87A1-8E705B42E675}"/>
              </a:ext>
            </a:extLst>
          </p:cNvPr>
          <p:cNvSpPr txBox="1"/>
          <p:nvPr/>
        </p:nvSpPr>
        <p:spPr>
          <a:xfrm>
            <a:off x="5754502" y="5773675"/>
            <a:ext cx="4183672" cy="369332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看</a:t>
            </a:r>
            <a:r>
              <a:rPr kumimoji="1" lang="zh-CN" altLang="en-US" dirty="0" smtClean="0">
                <a:solidFill>
                  <a:schemeClr val="bg1"/>
                </a:solidFill>
              </a:rPr>
              <a:t>实例代码 </a:t>
            </a:r>
            <a:r>
              <a:rPr kumimoji="1" lang="en-US" altLang="zh-CN" dirty="0" err="1" smtClean="0">
                <a:solidFill>
                  <a:schemeClr val="bg1"/>
                </a:solidFill>
              </a:rPr>
              <a:t>lineExample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44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形状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E054F89-5FA8-2F47-8710-58E04A67980C}"/>
              </a:ext>
            </a:extLst>
          </p:cNvPr>
          <p:cNvSpPr txBox="1"/>
          <p:nvPr/>
        </p:nvSpPr>
        <p:spPr>
          <a:xfrm>
            <a:off x="3373576" y="1864661"/>
            <a:ext cx="612004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其他形状的使用和</a:t>
            </a:r>
            <a:r>
              <a:rPr lang="en-US" altLang="zh-CN" sz="2000" dirty="0" smtClean="0"/>
              <a:t>Line</a:t>
            </a:r>
            <a:r>
              <a:rPr lang="zh-CN" altLang="en-US" sz="2000" dirty="0" smtClean="0"/>
              <a:t>有很多类似之处，请扩展学习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44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E054F89-5FA8-2F47-8710-58E04A67980C}"/>
              </a:ext>
            </a:extLst>
          </p:cNvPr>
          <p:cNvSpPr txBox="1"/>
          <p:nvPr/>
        </p:nvSpPr>
        <p:spPr>
          <a:xfrm>
            <a:off x="2097741" y="2187389"/>
            <a:ext cx="8423977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Graphical User Interface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简称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GUI,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是指采用图形方式显示的用户界面，用户看到和操作的都是图形对象，应用的是计算机图形学的技术。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489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形状的例子</a:t>
            </a:r>
            <a:r>
              <a:rPr kumimoji="1" lang="en-US" altLang="zh-CN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ClockPane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</a:p>
          <a:p>
            <a:pPr marL="0" lvl="1" algn="ctr"/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E054F89-5FA8-2F47-8710-58E04A67980C}"/>
              </a:ext>
            </a:extLst>
          </p:cNvPr>
          <p:cNvSpPr txBox="1"/>
          <p:nvPr/>
        </p:nvSpPr>
        <p:spPr>
          <a:xfrm>
            <a:off x="3373576" y="1864661"/>
            <a:ext cx="612004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看教材中的例子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71725" y="2904004"/>
            <a:ext cx="74485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244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406AE9C-CD2E-654C-823A-C4227D48DE96}"/>
              </a:ext>
            </a:extLst>
          </p:cNvPr>
          <p:cNvSpPr txBox="1"/>
          <p:nvPr/>
        </p:nvSpPr>
        <p:spPr>
          <a:xfrm>
            <a:off x="1517904" y="2921168"/>
            <a:ext cx="99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zh-CN" altLang="en-US" sz="6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xmlns="" val="2502446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0244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AWT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的历史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F1F94A7-BA59-9B48-9AA2-00064126CA55}"/>
              </a:ext>
            </a:extLst>
          </p:cNvPr>
          <p:cNvSpPr txBox="1"/>
          <p:nvPr/>
        </p:nvSpPr>
        <p:spPr>
          <a:xfrm>
            <a:off x="932509" y="1990164"/>
            <a:ext cx="100401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抽象窗体工具包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(AWT)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开发简单 的图形用户界面尚可，但是不适合开发综合的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项目。另外，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容易被特定于平台 的错误影响。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之后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AWT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用户界面组件被一个更健壮、功能更齐全和更灵活的库所替代，即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组件使用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代码在画布上直接绘制。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组件更少依赖目标平台， 且使用更少的本地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资源。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用于开发桌面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被一个全新的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所替代。它融人了现代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技术以方便开发富因特网应用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(RIA)---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一种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应用，可以表现一般桌面应用具有的特点和功能。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应用可以无缝地在桌面或者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浏览器中运行。另外，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为支持触摸的设备提供多点触控支持， 如平板和智能手机。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具有内建的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、动画支持，以及视频和音频的回放功能，可以作为一个应用独立运行或者在浏览器中运行</a:t>
            </a:r>
          </a:p>
        </p:txBody>
      </p:sp>
    </p:spTree>
    <p:extLst>
      <p:ext uri="{BB962C8B-B14F-4D97-AF65-F5344CB8AC3E}">
        <p14:creationId xmlns:p14="http://schemas.microsoft.com/office/powerpoint/2010/main" xmlns="" val="368559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为什么学习</a:t>
            </a:r>
            <a:r>
              <a:rPr kumimoji="1" lang="en-US" altLang="zh-CN" sz="4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F1F94A7-BA59-9B48-9AA2-00064126CA55}"/>
              </a:ext>
            </a:extLst>
          </p:cNvPr>
          <p:cNvSpPr txBox="1"/>
          <p:nvPr/>
        </p:nvSpPr>
        <p:spPr>
          <a:xfrm>
            <a:off x="1326956" y="2813651"/>
            <a:ext cx="10040112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讲解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编程出于以下两个原因：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编程人门者 而言，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更容易学习和使用。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Swing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原则上已消亡，因为它不会再得到任何增强。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699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程序的基本结构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926D275-1743-9648-A53F-963D5F731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551" y="1889685"/>
            <a:ext cx="6477000" cy="4584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3EEA93DD-7B32-B543-97F1-61985EDFC740}"/>
              </a:ext>
            </a:extLst>
          </p:cNvPr>
          <p:cNvSpPr txBox="1"/>
          <p:nvPr/>
        </p:nvSpPr>
        <p:spPr>
          <a:xfrm>
            <a:off x="9717741" y="2312894"/>
            <a:ext cx="2026024" cy="369332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继承自</a:t>
            </a:r>
            <a:r>
              <a:rPr kumimoji="1" lang="en-US" altLang="zh-CN" dirty="0">
                <a:solidFill>
                  <a:schemeClr val="bg1"/>
                </a:solidFill>
              </a:rPr>
              <a:t>Application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6371AB4-3CA3-AD48-87A1-8E705B42E675}"/>
              </a:ext>
            </a:extLst>
          </p:cNvPr>
          <p:cNvSpPr txBox="1"/>
          <p:nvPr/>
        </p:nvSpPr>
        <p:spPr>
          <a:xfrm>
            <a:off x="139132" y="3448708"/>
            <a:ext cx="2026024" cy="1754326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bg1"/>
                </a:solidFill>
              </a:rPr>
              <a:t>onStart</a:t>
            </a:r>
            <a:r>
              <a:rPr kumimoji="1" lang="zh-CN" altLang="en-US" dirty="0">
                <a:solidFill>
                  <a:schemeClr val="bg1"/>
                </a:solidFill>
              </a:rPr>
              <a:t>函数，</a:t>
            </a:r>
            <a:r>
              <a:rPr kumimoji="1" lang="en-US" altLang="zh-CN" dirty="0">
                <a:solidFill>
                  <a:schemeClr val="bg1"/>
                </a:solidFill>
              </a:rPr>
              <a:t>UI</a:t>
            </a:r>
            <a:r>
              <a:rPr kumimoji="1" lang="zh-CN" altLang="en-US" dirty="0">
                <a:solidFill>
                  <a:schemeClr val="bg1"/>
                </a:solidFill>
              </a:rPr>
              <a:t>程序运行起来后，自动回调用这个函数，所以，将你需要做的初始化工作放在这里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0497F51-CCA4-A544-BCF0-975E9EBAFC42}"/>
              </a:ext>
            </a:extLst>
          </p:cNvPr>
          <p:cNvSpPr txBox="1"/>
          <p:nvPr/>
        </p:nvSpPr>
        <p:spPr>
          <a:xfrm>
            <a:off x="9473449" y="3429000"/>
            <a:ext cx="2362380" cy="3416320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launch </a:t>
            </a:r>
            <a:r>
              <a:rPr lang="zh-CN" altLang="en-US" dirty="0">
                <a:solidFill>
                  <a:schemeClr val="bg1"/>
                </a:solidFill>
              </a:rPr>
              <a:t>方法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第 </a:t>
            </a:r>
            <a:r>
              <a:rPr lang="en-US" altLang="zh-CN" dirty="0">
                <a:solidFill>
                  <a:schemeClr val="bg1"/>
                </a:solidFill>
              </a:rPr>
              <a:t>22 </a:t>
            </a:r>
            <a:r>
              <a:rPr lang="zh-CN" altLang="en-US" dirty="0">
                <a:solidFill>
                  <a:schemeClr val="bg1"/>
                </a:solidFill>
              </a:rPr>
              <a:t>行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是一个定义在 </a:t>
            </a:r>
            <a:r>
              <a:rPr lang="en-US" altLang="zh-CN" dirty="0">
                <a:solidFill>
                  <a:schemeClr val="bg1"/>
                </a:solidFill>
              </a:rPr>
              <a:t>Application </a:t>
            </a:r>
            <a:r>
              <a:rPr lang="zh-CN" altLang="en-US" dirty="0">
                <a:solidFill>
                  <a:schemeClr val="bg1"/>
                </a:solidFill>
              </a:rPr>
              <a:t>类中的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静态方法 ，用于启动一个独立的 </a:t>
            </a:r>
            <a:r>
              <a:rPr lang="en-US" altLang="zh-CN" dirty="0">
                <a:solidFill>
                  <a:schemeClr val="bg1"/>
                </a:solidFill>
              </a:rPr>
              <a:t>JavaFX </a:t>
            </a:r>
            <a:r>
              <a:rPr lang="zh-CN" altLang="en-US" dirty="0">
                <a:solidFill>
                  <a:schemeClr val="bg1"/>
                </a:solidFill>
              </a:rPr>
              <a:t>应用。当从一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个不完全支持 </a:t>
            </a:r>
            <a:r>
              <a:rPr lang="en-US" altLang="zh-CN" dirty="0">
                <a:solidFill>
                  <a:schemeClr val="bg1"/>
                </a:solidFill>
              </a:rPr>
              <a:t>JavaFX </a:t>
            </a:r>
            <a:r>
              <a:rPr lang="zh-CN" altLang="en-US" dirty="0">
                <a:solidFill>
                  <a:schemeClr val="bg1"/>
                </a:solidFill>
              </a:rPr>
              <a:t>的 </a:t>
            </a:r>
            <a:r>
              <a:rPr lang="en-US" altLang="zh-CN" dirty="0">
                <a:solidFill>
                  <a:schemeClr val="bg1"/>
                </a:solidFill>
              </a:rPr>
              <a:t>IDE </a:t>
            </a:r>
            <a:r>
              <a:rPr lang="zh-CN" altLang="en-US" dirty="0">
                <a:solidFill>
                  <a:schemeClr val="bg1"/>
                </a:solidFill>
              </a:rPr>
              <a:t>中启动 </a:t>
            </a:r>
            <a:r>
              <a:rPr lang="en-US" altLang="zh-CN" dirty="0">
                <a:solidFill>
                  <a:schemeClr val="bg1"/>
                </a:solidFill>
              </a:rPr>
              <a:t>JavaFX </a:t>
            </a:r>
            <a:r>
              <a:rPr lang="zh-CN" altLang="en-US" dirty="0">
                <a:solidFill>
                  <a:schemeClr val="bg1"/>
                </a:solidFill>
              </a:rPr>
              <a:t>程 序 的 时 候，</a:t>
            </a:r>
            <a:r>
              <a:rPr lang="en-US" altLang="zh-CN" dirty="0">
                <a:solidFill>
                  <a:schemeClr val="bg1"/>
                </a:solidFill>
              </a:rPr>
              <a:t/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可能会需要 </a:t>
            </a:r>
            <a:r>
              <a:rPr lang="en-US" altLang="zh-CN" dirty="0">
                <a:solidFill>
                  <a:schemeClr val="bg1"/>
                </a:solidFill>
              </a:rPr>
              <a:t>main </a:t>
            </a:r>
            <a:r>
              <a:rPr lang="zh-CN" altLang="en-US" dirty="0">
                <a:solidFill>
                  <a:schemeClr val="bg1"/>
                </a:solidFill>
              </a:rPr>
              <a:t>方法。 默认情况下，不需要写</a:t>
            </a:r>
            <a:r>
              <a:rPr lang="en-US" altLang="zh-CN" dirty="0">
                <a:solidFill>
                  <a:schemeClr val="bg1"/>
                </a:solidFill>
              </a:rPr>
              <a:t>main</a:t>
            </a:r>
            <a:r>
              <a:rPr lang="zh-CN" altLang="en-US" dirty="0">
                <a:solidFill>
                  <a:schemeClr val="bg1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xmlns="" val="281744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程序的基本结构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8E054F89-5FA8-2F47-8710-58E04A67980C}"/>
              </a:ext>
            </a:extLst>
          </p:cNvPr>
          <p:cNvSpPr txBox="1"/>
          <p:nvPr/>
        </p:nvSpPr>
        <p:spPr>
          <a:xfrm>
            <a:off x="2097741" y="2169459"/>
            <a:ext cx="8964706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在创建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项目之前，需要再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Eclipse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中添加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的相关配置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https://www.jb51.net/article/181980.htm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https://www.cnblogs.com/csm21/articles/10604958.html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361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en-US" altLang="zh-CN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板，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组件以及形状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0519421-AA2D-234E-BD9D-024EA6A3C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09" y="1751704"/>
            <a:ext cx="7826748" cy="437477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D82C30EF-2985-8640-B9E0-DB6A2C0737F8}"/>
              </a:ext>
            </a:extLst>
          </p:cNvPr>
          <p:cNvSpPr txBox="1"/>
          <p:nvPr/>
        </p:nvSpPr>
        <p:spPr>
          <a:xfrm>
            <a:off x="3567954" y="6315667"/>
            <a:ext cx="2545976" cy="369332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一个</a:t>
            </a:r>
            <a:r>
              <a:rPr kumimoji="1" lang="en-US" altLang="zh-CN" dirty="0">
                <a:solidFill>
                  <a:schemeClr val="bg1"/>
                </a:solidFill>
              </a:rPr>
              <a:t>JavaFX</a:t>
            </a:r>
            <a:r>
              <a:rPr kumimoji="1" lang="zh-CN" altLang="en-US" dirty="0">
                <a:solidFill>
                  <a:schemeClr val="bg1"/>
                </a:solidFill>
              </a:rPr>
              <a:t>的分层界面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7AEDE23-F605-E246-8F92-1430F2C11FA2}"/>
              </a:ext>
            </a:extLst>
          </p:cNvPr>
          <p:cNvSpPr txBox="1"/>
          <p:nvPr/>
        </p:nvSpPr>
        <p:spPr>
          <a:xfrm>
            <a:off x="8588188" y="2545976"/>
            <a:ext cx="3342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空心三角箭头：继承关系</a:t>
            </a:r>
            <a:endParaRPr kumimoji="1" lang="en-US" altLang="zh-CN" dirty="0"/>
          </a:p>
          <a:p>
            <a:r>
              <a:rPr kumimoji="1" lang="zh-CN" altLang="en-US" dirty="0"/>
              <a:t>实心</a:t>
            </a:r>
            <a:r>
              <a:rPr kumimoji="1" lang="en-US" altLang="zh-CN" dirty="0"/>
              <a:t>◇</a:t>
            </a:r>
            <a:r>
              <a:rPr kumimoji="1" lang="zh-CN" altLang="en-US" dirty="0"/>
              <a:t>箭头：由</a:t>
            </a:r>
            <a:r>
              <a:rPr kumimoji="1" lang="en-US" altLang="zh-CN" dirty="0"/>
              <a:t>x</a:t>
            </a:r>
            <a:r>
              <a:rPr kumimoji="1" lang="zh-CN" altLang="en-US" dirty="0"/>
              <a:t>组成</a:t>
            </a:r>
            <a:r>
              <a:rPr kumimoji="1" lang="en-US" altLang="zh-CN" dirty="0"/>
              <a:t>y</a:t>
            </a:r>
            <a:r>
              <a:rPr kumimoji="1" lang="zh-CN" altLang="en-US" dirty="0"/>
              <a:t>，菱形上的数字表示 </a:t>
            </a:r>
            <a:r>
              <a:rPr kumimoji="1" lang="en-US" altLang="zh-CN" dirty="0"/>
              <a:t>1</a:t>
            </a:r>
            <a:r>
              <a:rPr kumimoji="1" lang="zh-CN" altLang="en-US" dirty="0"/>
              <a:t>对多，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对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，还是多对多的关系，比如</a:t>
            </a:r>
            <a:r>
              <a:rPr kumimoji="1" lang="en-US" altLang="zh-CN" dirty="0"/>
              <a:t>stage</a:t>
            </a:r>
            <a:r>
              <a:rPr kumimoji="1" lang="zh-CN" altLang="en-US" dirty="0"/>
              <a:t>是有一个</a:t>
            </a:r>
            <a:r>
              <a:rPr kumimoji="1" lang="en-US" altLang="zh-CN" dirty="0"/>
              <a:t>Scene</a:t>
            </a:r>
            <a:r>
              <a:rPr kumimoji="1" lang="zh-CN" altLang="en-US" dirty="0"/>
              <a:t>组成</a:t>
            </a:r>
          </a:p>
        </p:txBody>
      </p:sp>
    </p:spTree>
    <p:extLst>
      <p:ext uri="{BB962C8B-B14F-4D97-AF65-F5344CB8AC3E}">
        <p14:creationId xmlns:p14="http://schemas.microsoft.com/office/powerpoint/2010/main" xmlns="" val="331244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2AA8BCC-7B15-4842-80C2-48C079429338}"/>
              </a:ext>
            </a:extLst>
          </p:cNvPr>
          <p:cNvSpPr txBox="1"/>
          <p:nvPr/>
        </p:nvSpPr>
        <p:spPr>
          <a:xfrm>
            <a:off x="1152144" y="731520"/>
            <a:ext cx="10040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4.1 . 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面板，</a:t>
            </a:r>
            <a:r>
              <a:rPr kumimoji="1" lang="en-US" altLang="zh-CN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UI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组件以及</a:t>
            </a:r>
            <a:r>
              <a:rPr kumimoji="1"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形状图形化布局例子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1C5AD9E-2F60-D249-8D13-CCE82F7F1E6B}"/>
              </a:ext>
            </a:extLst>
          </p:cNvPr>
          <p:cNvSpPr txBox="1"/>
          <p:nvPr/>
        </p:nvSpPr>
        <p:spPr>
          <a:xfrm>
            <a:off x="89826" y="2814918"/>
            <a:ext cx="5109703" cy="28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👉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图显示了舞台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(Stage)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，场景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(Scene)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，容器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(Container)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，布局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(Layout 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和控件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(Controls)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之间的关系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JavaFX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Stage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是应用程序窗口，其中包含称为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Scene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的空间。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Scene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包含界面的组件，如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Button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或容器 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71E15F92-42DE-8E4E-9FE1-18D05356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0183" y="2192041"/>
            <a:ext cx="5871991" cy="417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5804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42513</TotalTime>
  <Words>1737</Words>
  <Application>Microsoft Macintosh PowerPoint</Application>
  <PresentationFormat>自定义</PresentationFormat>
  <Paragraphs>182</Paragraphs>
  <Slides>32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lenovo</cp:lastModifiedBy>
  <cp:revision>1748</cp:revision>
  <dcterms:created xsi:type="dcterms:W3CDTF">2019-09-24T01:18:33Z</dcterms:created>
  <dcterms:modified xsi:type="dcterms:W3CDTF">2020-10-07T07:42:19Z</dcterms:modified>
</cp:coreProperties>
</file>