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5098FD-D660-406F-8778-5FDD054ABB4F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B5A95C9-E4C9-4D18-99BB-8BD5B7125C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第</a:t>
            </a:r>
            <a:r>
              <a:rPr lang="en-US" altLang="zh-CN" dirty="0"/>
              <a:t>11</a:t>
            </a:r>
            <a:r>
              <a:rPr lang="zh-CN" altLang="zh-CN" dirty="0"/>
              <a:t>章</a:t>
            </a:r>
            <a:r>
              <a:rPr lang="en-US" altLang="zh-CN" dirty="0"/>
              <a:t>  </a:t>
            </a:r>
            <a:r>
              <a:rPr lang="zh-CN" altLang="zh-CN" dirty="0"/>
              <a:t>使用</a:t>
            </a:r>
            <a:r>
              <a:rPr lang="en-US" altLang="zh-CN" dirty="0"/>
              <a:t>Bean Validation</a:t>
            </a:r>
            <a:r>
              <a:rPr lang="zh-CN" altLang="zh-CN" dirty="0"/>
              <a:t>校验数据</a:t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95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zh-CN" dirty="0"/>
              <a:t>实现自定义约束器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约束注解和普通的注解一样，一个典型的约束注解的定义应至少包括以下内容。</a:t>
            </a:r>
          </a:p>
          <a:p>
            <a:pPr lvl="1"/>
            <a:r>
              <a:rPr lang="en-US" altLang="zh-CN" dirty="0"/>
              <a:t>@Target</a:t>
            </a:r>
            <a:r>
              <a:rPr lang="zh-CN" altLang="zh-CN" dirty="0"/>
              <a:t>：约束注解应用的目标元素类型。约束注解应用的目标元素类型包括</a:t>
            </a:r>
            <a:r>
              <a:rPr lang="en-US" altLang="zh-CN" dirty="0"/>
              <a:t>METHOD</a:t>
            </a:r>
            <a:r>
              <a:rPr lang="zh-CN" altLang="zh-CN" dirty="0"/>
              <a:t>，</a:t>
            </a:r>
            <a:r>
              <a:rPr lang="en-US" altLang="zh-CN" dirty="0"/>
              <a:t>FIELD</a:t>
            </a:r>
            <a:r>
              <a:rPr lang="zh-CN" altLang="zh-CN" dirty="0"/>
              <a:t>，</a:t>
            </a:r>
            <a:r>
              <a:rPr lang="en-US" altLang="zh-CN" dirty="0"/>
              <a:t>TYPE</a:t>
            </a:r>
            <a:r>
              <a:rPr lang="zh-CN" altLang="zh-CN" dirty="0"/>
              <a:t>，</a:t>
            </a:r>
            <a:r>
              <a:rPr lang="en-US" altLang="zh-CN" dirty="0"/>
              <a:t>ANNOTATION_TYPE</a:t>
            </a:r>
            <a:r>
              <a:rPr lang="zh-CN" altLang="zh-CN" dirty="0"/>
              <a:t>，</a:t>
            </a:r>
            <a:r>
              <a:rPr lang="en-US" altLang="zh-CN" dirty="0"/>
              <a:t>CONSTRUCTOR</a:t>
            </a:r>
            <a:r>
              <a:rPr lang="zh-CN" altLang="zh-CN" dirty="0"/>
              <a:t>和</a:t>
            </a:r>
            <a:r>
              <a:rPr lang="en-US" altLang="zh-CN" dirty="0"/>
              <a:t>PARAMETER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@Retention</a:t>
            </a:r>
            <a:r>
              <a:rPr lang="zh-CN" altLang="zh-CN" dirty="0"/>
              <a:t>：约束注解应用的时机。默认都是</a:t>
            </a:r>
            <a:r>
              <a:rPr lang="en-US" altLang="zh-CN" dirty="0"/>
              <a:t>Runtime</a:t>
            </a:r>
            <a:r>
              <a:rPr lang="zh-CN" altLang="zh-CN" dirty="0"/>
              <a:t>，即在运行时验证。</a:t>
            </a:r>
          </a:p>
          <a:p>
            <a:pPr lvl="1"/>
            <a:r>
              <a:rPr lang="en-US" altLang="zh-CN" dirty="0"/>
              <a:t>@Constraint</a:t>
            </a:r>
            <a:r>
              <a:rPr lang="zh-CN" altLang="zh-CN" dirty="0"/>
              <a:t>：通过属性</a:t>
            </a:r>
            <a:r>
              <a:rPr lang="en-US" altLang="zh-CN" dirty="0" err="1"/>
              <a:t>validatedBy</a:t>
            </a:r>
            <a:r>
              <a:rPr lang="zh-CN" altLang="zh-CN" dirty="0"/>
              <a:t>关联验证器。</a:t>
            </a:r>
          </a:p>
          <a:p>
            <a:pPr lvl="1"/>
            <a:r>
              <a:rPr lang="en-US" altLang="zh-CN" dirty="0"/>
              <a:t>Message</a:t>
            </a:r>
            <a:r>
              <a:rPr lang="zh-CN" altLang="zh-CN" dirty="0"/>
              <a:t>：约束注解验证时的输出消息。</a:t>
            </a:r>
            <a:r>
              <a:rPr lang="en-US" altLang="zh-CN" dirty="0"/>
              <a:t> </a:t>
            </a:r>
            <a:endParaRPr lang="zh-CN" altLang="zh-CN" dirty="0"/>
          </a:p>
          <a:p>
            <a:pPr lvl="1"/>
            <a:r>
              <a:rPr lang="en-US" altLang="zh-CN" dirty="0"/>
              <a:t>Groups</a:t>
            </a:r>
            <a:r>
              <a:rPr lang="zh-CN" altLang="zh-CN" dirty="0"/>
              <a:t>：约束注解在验证时所属的组别。通过设置不同的</a:t>
            </a:r>
            <a:r>
              <a:rPr lang="en-US" altLang="zh-CN" dirty="0"/>
              <a:t>Groups</a:t>
            </a:r>
            <a:r>
              <a:rPr lang="zh-CN" altLang="zh-CN" dirty="0"/>
              <a:t>可将一个</a:t>
            </a:r>
            <a:r>
              <a:rPr lang="en-US" altLang="zh-CN" dirty="0"/>
              <a:t>Bean</a:t>
            </a:r>
            <a:r>
              <a:rPr lang="zh-CN" altLang="zh-CN" dirty="0"/>
              <a:t>中的多个约束分成若干组，分别执行不同的约束逻辑。</a:t>
            </a:r>
          </a:p>
          <a:p>
            <a:pPr lvl="1"/>
            <a:r>
              <a:rPr lang="en-US" altLang="zh-CN" dirty="0"/>
              <a:t>Payload</a:t>
            </a:r>
            <a:r>
              <a:rPr lang="zh-CN" altLang="zh-CN" dirty="0"/>
              <a:t>：约束注解的有效负载。有效负载通常用来将一些元数据信息与该约束注解相关联，常用的一种情况是用负载表示验证结果的严重程度。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68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zh-CN" dirty="0"/>
              <a:t>实现自定义约束器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约束验证器的实现需要扩展</a:t>
            </a:r>
            <a:r>
              <a:rPr lang="en-US" altLang="zh-CN" dirty="0"/>
              <a:t> JSR303 </a:t>
            </a:r>
            <a:r>
              <a:rPr lang="zh-CN" altLang="zh-CN" dirty="0"/>
              <a:t>规范提供的接口</a:t>
            </a:r>
            <a:r>
              <a:rPr lang="en-US" altLang="zh-CN" dirty="0"/>
              <a:t> </a:t>
            </a:r>
            <a:r>
              <a:rPr lang="en-US" altLang="zh-CN" dirty="0" err="1"/>
              <a:t>javax.validation.ConstraintValidator</a:t>
            </a:r>
            <a:r>
              <a:rPr lang="zh-CN" altLang="zh-CN" dirty="0"/>
              <a:t>。该接口有两个方法</a:t>
            </a:r>
            <a:endParaRPr lang="en-US" altLang="zh-CN" dirty="0"/>
          </a:p>
          <a:p>
            <a:pPr lvl="1"/>
            <a:r>
              <a:rPr lang="en-US" altLang="zh-CN" dirty="0"/>
              <a:t>initialize</a:t>
            </a:r>
            <a:r>
              <a:rPr lang="zh-CN" altLang="zh-CN" dirty="0"/>
              <a:t>方法对验证器进行实例化，它必须在验证器的实例在使用之前被调用，并保证正确初始化验证器，它的参数是约束注解；</a:t>
            </a:r>
            <a:endParaRPr lang="en-US" altLang="zh-CN" dirty="0"/>
          </a:p>
          <a:p>
            <a:pPr lvl="1"/>
            <a:r>
              <a:rPr lang="en-US" altLang="zh-CN" dirty="0" err="1"/>
              <a:t>isValid</a:t>
            </a:r>
            <a:r>
              <a:rPr lang="zh-CN" altLang="zh-CN" dirty="0"/>
              <a:t>方法是进行约束验证的主体方法，其中</a:t>
            </a:r>
            <a:r>
              <a:rPr lang="en-US" altLang="zh-CN" dirty="0"/>
              <a:t> value </a:t>
            </a:r>
            <a:r>
              <a:rPr lang="zh-CN" altLang="zh-CN" dirty="0"/>
              <a:t>参数代表需要验证的实例，</a:t>
            </a:r>
            <a:r>
              <a:rPr lang="en-US" altLang="zh-CN" dirty="0"/>
              <a:t>context</a:t>
            </a:r>
            <a:r>
              <a:rPr lang="zh-CN" altLang="zh-CN" dirty="0"/>
              <a:t>参数代表约束执行的上下文环境。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29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zh-CN" dirty="0"/>
              <a:t>约束的传递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在使用约束器时要注意，子类将自动继承父类声明的约束。</a:t>
            </a:r>
            <a:endParaRPr lang="en-US" altLang="zh-CN" dirty="0"/>
          </a:p>
          <a:p>
            <a:r>
              <a:rPr lang="zh-CN" altLang="zh-CN" dirty="0"/>
              <a:t>如果类</a:t>
            </a:r>
            <a:r>
              <a:rPr lang="en-US" altLang="zh-CN" dirty="0"/>
              <a:t>A</a:t>
            </a:r>
            <a:r>
              <a:rPr lang="zh-CN" altLang="zh-CN" dirty="0"/>
              <a:t>引用类</a:t>
            </a:r>
            <a:r>
              <a:rPr lang="en-US" altLang="zh-CN" dirty="0"/>
              <a:t>B</a:t>
            </a:r>
            <a:r>
              <a:rPr lang="zh-CN" altLang="zh-CN" dirty="0"/>
              <a:t>，则在对类</a:t>
            </a:r>
            <a:r>
              <a:rPr lang="en-US" altLang="zh-CN" dirty="0"/>
              <a:t>A</a:t>
            </a:r>
            <a:r>
              <a:rPr lang="zh-CN" altLang="zh-CN" dirty="0"/>
              <a:t>的实例进行约束验证时也需要对类</a:t>
            </a:r>
            <a:r>
              <a:rPr lang="en-US" altLang="zh-CN" dirty="0"/>
              <a:t>B</a:t>
            </a:r>
            <a:r>
              <a:rPr lang="zh-CN" altLang="zh-CN" dirty="0"/>
              <a:t>的实例进行约束验证，这就是验证的级联性。当对</a:t>
            </a:r>
            <a:r>
              <a:rPr lang="en-US" altLang="zh-CN" dirty="0"/>
              <a:t>Java</a:t>
            </a:r>
            <a:r>
              <a:rPr lang="zh-CN" altLang="zh-CN" dirty="0"/>
              <a:t>语言中的集合、数组等类型进行验证时也需要对该类型的每一个元素进行验证。如果需要实现级联验证，只需要使用注解</a:t>
            </a:r>
            <a:r>
              <a:rPr lang="en-US" altLang="zh-CN" dirty="0"/>
              <a:t>@Valid</a:t>
            </a:r>
            <a:r>
              <a:rPr lang="zh-CN" altLang="zh-CN" dirty="0"/>
              <a:t>对实例属性标记即可。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91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zh-CN" dirty="0"/>
              <a:t>约束的传递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除了支持</a:t>
            </a:r>
            <a:r>
              <a:rPr lang="en-US" altLang="zh-CN" dirty="0"/>
              <a:t>Java Bean</a:t>
            </a:r>
            <a:r>
              <a:rPr lang="zh-CN" altLang="en-US" dirty="0"/>
              <a:t>的实例验证外，</a:t>
            </a:r>
            <a:r>
              <a:rPr lang="en-US" altLang="zh-CN" dirty="0"/>
              <a:t>Bean Validation</a:t>
            </a:r>
            <a:r>
              <a:rPr lang="zh-CN" altLang="en-US" dirty="0"/>
              <a:t>规范同样支持</a:t>
            </a:r>
            <a:r>
              <a:rPr lang="en-US" altLang="zh-CN" dirty="0"/>
              <a:t>Object Graph</a:t>
            </a:r>
            <a:r>
              <a:rPr lang="zh-CN" altLang="en-US" dirty="0"/>
              <a:t>的验证。</a:t>
            </a:r>
            <a:r>
              <a:rPr lang="en-US" altLang="zh-CN" dirty="0"/>
              <a:t>Object Graph </a:t>
            </a:r>
            <a:r>
              <a:rPr lang="zh-CN" altLang="en-US" dirty="0"/>
              <a:t>即为对象的拓扑结构，即对象之间的引用关系。如果类</a:t>
            </a:r>
            <a:r>
              <a:rPr lang="en-US" altLang="zh-CN" dirty="0"/>
              <a:t>A</a:t>
            </a:r>
            <a:r>
              <a:rPr lang="zh-CN" altLang="en-US" dirty="0"/>
              <a:t>引用类</a:t>
            </a:r>
            <a:r>
              <a:rPr lang="en-US" altLang="zh-CN" dirty="0"/>
              <a:t>B</a:t>
            </a:r>
            <a:r>
              <a:rPr lang="zh-CN" altLang="en-US" dirty="0"/>
              <a:t>，则在对类</a:t>
            </a:r>
            <a:r>
              <a:rPr lang="en-US" altLang="zh-CN" dirty="0"/>
              <a:t>A</a:t>
            </a:r>
            <a:r>
              <a:rPr lang="zh-CN" altLang="en-US" dirty="0"/>
              <a:t>的实例进行约束验证时也需要对类</a:t>
            </a:r>
            <a:r>
              <a:rPr lang="en-US" altLang="zh-CN" dirty="0"/>
              <a:t>B</a:t>
            </a:r>
            <a:r>
              <a:rPr lang="zh-CN" altLang="en-US" dirty="0"/>
              <a:t>的实例进行约束验证，这就是验证的级联性。</a:t>
            </a:r>
            <a:endParaRPr lang="en-US" altLang="zh-CN" dirty="0"/>
          </a:p>
          <a:p>
            <a:r>
              <a:rPr lang="zh-CN" altLang="en-US" dirty="0"/>
              <a:t>当对</a:t>
            </a:r>
            <a:r>
              <a:rPr lang="en-US" altLang="zh-CN" dirty="0"/>
              <a:t>Java</a:t>
            </a:r>
            <a:r>
              <a:rPr lang="zh-CN" altLang="en-US" dirty="0"/>
              <a:t>语言中的集合、数组等类型进行验证时也需要对该类型的每一个元素进行验证。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注：如果需要实现级联验证，只需要使用注解</a:t>
            </a:r>
            <a:r>
              <a:rPr lang="en-US" altLang="zh-CN" dirty="0">
                <a:solidFill>
                  <a:srgbClr val="FF0000"/>
                </a:solidFill>
              </a:rPr>
              <a:t>@Valid</a:t>
            </a:r>
            <a:r>
              <a:rPr lang="zh-CN" altLang="en-US" dirty="0">
                <a:solidFill>
                  <a:srgbClr val="FF0000"/>
                </a:solidFill>
              </a:rPr>
              <a:t>对实例属性标记即可。</a:t>
            </a:r>
          </a:p>
        </p:txBody>
      </p:sp>
    </p:spTree>
    <p:extLst>
      <p:ext uri="{BB962C8B-B14F-4D97-AF65-F5344CB8AC3E}">
        <p14:creationId xmlns:p14="http://schemas.microsoft.com/office/powerpoint/2010/main" val="314508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ea"/>
              <a:buAutoNum type="ea1JpnChsDbPeriod"/>
            </a:pPr>
            <a:r>
              <a:rPr lang="en-US" altLang="zh-CN" dirty="0"/>
              <a:t>Bean Validation</a:t>
            </a:r>
            <a:r>
              <a:rPr lang="zh-CN" altLang="zh-CN" dirty="0"/>
              <a:t>概述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zh-CN" dirty="0"/>
              <a:t>使用默认约束器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zh-CN" dirty="0"/>
              <a:t>实现自定义约束器</a:t>
            </a:r>
            <a:endParaRPr lang="en-US" altLang="zh-CN" dirty="0"/>
          </a:p>
          <a:p>
            <a:pPr marL="571500" indent="-571500">
              <a:buFont typeface="+mj-ea"/>
              <a:buAutoNum type="ea1JpnChsDbPeriod"/>
            </a:pPr>
            <a:r>
              <a:rPr lang="zh-CN" altLang="zh-CN" dirty="0"/>
              <a:t>约束的传递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61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Bean Validation</a:t>
            </a:r>
            <a:r>
              <a:rPr lang="zh-CN" altLang="zh-CN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Java EE 6</a:t>
            </a:r>
            <a:r>
              <a:rPr lang="zh-CN" altLang="zh-CN" dirty="0"/>
              <a:t>之前，校验工作通常是分散在应用的各个层次分别进行</a:t>
            </a:r>
            <a:r>
              <a:rPr lang="zh-CN" altLang="en-US" dirty="0"/>
              <a:t>。</a:t>
            </a:r>
            <a:r>
              <a:rPr lang="zh-CN" altLang="zh-CN" dirty="0"/>
              <a:t>一旦校验逻辑发生变化，则需要修改各个层次的校验执行代码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129848"/>
              </p:ext>
            </p:extLst>
          </p:nvPr>
        </p:nvGraphicFramePr>
        <p:xfrm>
          <a:off x="1691679" y="2708920"/>
          <a:ext cx="6151381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7750468" imgH="3436030" progId="Visio.Drawing.11">
                  <p:embed/>
                </p:oleObj>
              </mc:Choice>
              <mc:Fallback>
                <p:oleObj name="Visio" r:id="rId3" imgW="7750468" imgH="34360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2708920"/>
                        <a:ext cx="6151381" cy="2736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332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Bean Validation</a:t>
            </a:r>
            <a:r>
              <a:rPr lang="zh-CN" altLang="zh-CN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JSR303 </a:t>
            </a:r>
            <a:r>
              <a:rPr lang="zh-CN" altLang="zh-CN" dirty="0"/>
              <a:t>规范（</a:t>
            </a:r>
            <a:r>
              <a:rPr lang="en-US" altLang="zh-CN" dirty="0"/>
              <a:t>Bean Validation</a:t>
            </a:r>
            <a:r>
              <a:rPr lang="zh-CN" altLang="zh-CN" dirty="0"/>
              <a:t>规范）提供了对</a:t>
            </a:r>
            <a:r>
              <a:rPr lang="en-US" altLang="zh-CN" dirty="0"/>
              <a:t>Java EE</a:t>
            </a:r>
            <a:r>
              <a:rPr lang="zh-CN" altLang="zh-CN" dirty="0"/>
              <a:t>和</a:t>
            </a:r>
            <a:r>
              <a:rPr lang="en-US" altLang="zh-CN" dirty="0"/>
              <a:t>Java SE</a:t>
            </a:r>
            <a:r>
              <a:rPr lang="zh-CN" altLang="zh-CN" dirty="0"/>
              <a:t>通用的基于</a:t>
            </a:r>
            <a:r>
              <a:rPr lang="en-US" altLang="zh-CN" dirty="0"/>
              <a:t>Java Bean</a:t>
            </a:r>
            <a:r>
              <a:rPr lang="zh-CN" altLang="zh-CN" dirty="0"/>
              <a:t>的验证方式。基于该规范，开发者可将验证规则直接放到</a:t>
            </a:r>
            <a:r>
              <a:rPr lang="en-US" altLang="zh-CN" dirty="0"/>
              <a:t>Java Bean</a:t>
            </a:r>
            <a:r>
              <a:rPr lang="zh-CN" altLang="zh-CN" dirty="0"/>
              <a:t>本身，使用注解器进行验证规则的设计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742946"/>
              </p:ext>
            </p:extLst>
          </p:nvPr>
        </p:nvGraphicFramePr>
        <p:xfrm>
          <a:off x="2483768" y="3212976"/>
          <a:ext cx="4458210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7361314" imgH="3436030" progId="Visio.Drawing.11">
                  <p:embed/>
                </p:oleObj>
              </mc:Choice>
              <mc:Fallback>
                <p:oleObj name="Visio" r:id="rId3" imgW="7361314" imgH="34360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212976"/>
                        <a:ext cx="4458210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93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</a:t>
            </a:r>
            <a:r>
              <a:rPr lang="en-US" altLang="zh-CN" dirty="0"/>
              <a:t>Bean Validation</a:t>
            </a:r>
            <a:r>
              <a:rPr lang="zh-CN" altLang="zh-CN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Bean Validation</a:t>
            </a:r>
            <a:r>
              <a:rPr lang="zh-CN" altLang="zh-CN" dirty="0"/>
              <a:t>是</a:t>
            </a:r>
            <a:r>
              <a:rPr lang="en-US" altLang="zh-CN" dirty="0"/>
              <a:t>Java EE 6</a:t>
            </a:r>
            <a:r>
              <a:rPr lang="zh-CN" altLang="zh-CN" dirty="0"/>
              <a:t>数据验证新框架，</a:t>
            </a:r>
            <a:r>
              <a:rPr lang="en-US" altLang="zh-CN" dirty="0"/>
              <a:t>Bean Validation API</a:t>
            </a:r>
            <a:r>
              <a:rPr lang="zh-CN" altLang="zh-CN" dirty="0"/>
              <a:t>并不依赖特定的应用层或是编程模型，同一套验证规则可由应用的所有层共享。</a:t>
            </a:r>
          </a:p>
          <a:p>
            <a:r>
              <a:rPr lang="en-US" altLang="zh-CN" dirty="0"/>
              <a:t>Bean Validation </a:t>
            </a:r>
            <a:r>
              <a:rPr lang="zh-CN" altLang="zh-CN" dirty="0"/>
              <a:t>规范使得校验功能归结到</a:t>
            </a:r>
            <a:r>
              <a:rPr lang="en-US" altLang="zh-CN" dirty="0"/>
              <a:t>JavaBean</a:t>
            </a:r>
            <a:r>
              <a:rPr lang="zh-CN" altLang="zh-CN" dirty="0"/>
              <a:t>自身这一点，实现了整个应用的统一的校验框架。该规范使用约束器来实现对</a:t>
            </a:r>
            <a:r>
              <a:rPr lang="en-US" altLang="zh-CN" dirty="0"/>
              <a:t>Java Bean</a:t>
            </a:r>
            <a:r>
              <a:rPr lang="zh-CN" altLang="zh-CN" dirty="0"/>
              <a:t>的验证功能，通过将约束器注入到</a:t>
            </a:r>
            <a:r>
              <a:rPr lang="en-US" altLang="zh-CN" dirty="0"/>
              <a:t>Bean</a:t>
            </a:r>
            <a:r>
              <a:rPr lang="zh-CN" altLang="zh-CN" dirty="0"/>
              <a:t>中的方式实现校验功能，使验证逻辑从业务代码中分离出来，提高了组件的重用性。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2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二、使用默认约束器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Bean Validation</a:t>
            </a:r>
            <a:r>
              <a:rPr lang="zh-CN" altLang="zh-CN" dirty="0"/>
              <a:t>的约束器以注解的形式出现，注解可以放在</a:t>
            </a:r>
            <a:r>
              <a:rPr lang="en-US" altLang="zh-CN" dirty="0"/>
              <a:t>JavaBean</a:t>
            </a:r>
            <a:r>
              <a:rPr lang="zh-CN" altLang="zh-CN" dirty="0"/>
              <a:t>的属性、方法或是类上面。约束既可以是内置的注解（位于</a:t>
            </a:r>
            <a:r>
              <a:rPr lang="en-US" altLang="zh-CN" dirty="0" err="1"/>
              <a:t>javax.validation.constraints</a:t>
            </a:r>
            <a:r>
              <a:rPr lang="zh-CN" altLang="zh-CN" dirty="0"/>
              <a:t>包下面），也可以由用户自定义。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39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7156813"/>
              </p:ext>
            </p:extLst>
          </p:nvPr>
        </p:nvGraphicFramePr>
        <p:xfrm>
          <a:off x="457200" y="116633"/>
          <a:ext cx="8686800" cy="6711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55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约束注解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说</a:t>
                      </a:r>
                      <a:r>
                        <a:rPr lang="en-US" sz="1600" kern="0" dirty="0">
                          <a:effectLst/>
                        </a:rPr>
                        <a:t>    </a:t>
                      </a:r>
                      <a:r>
                        <a:rPr lang="zh-CN" sz="1600" kern="0" dirty="0">
                          <a:effectLst/>
                        </a:rPr>
                        <a:t>明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@Null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被注解的元素必须为</a:t>
                      </a:r>
                      <a:r>
                        <a:rPr lang="en-US" sz="1600" kern="100" spc="20" dirty="0">
                          <a:effectLst/>
                        </a:rPr>
                        <a:t>null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@NotNull 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被注解的元素不能为</a:t>
                      </a:r>
                      <a:r>
                        <a:rPr lang="en-US" sz="1600" kern="100" spc="20" dirty="0">
                          <a:effectLst/>
                        </a:rPr>
                        <a:t>null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@AssertTrue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被注解的元素必须为</a:t>
                      </a:r>
                      <a:r>
                        <a:rPr lang="en-US" sz="1600" kern="0" dirty="0">
                          <a:effectLst/>
                        </a:rPr>
                        <a:t>true</a:t>
                      </a:r>
                      <a:r>
                        <a:rPr lang="zh-CN" sz="1600" kern="0" dirty="0">
                          <a:effectLst/>
                        </a:rPr>
                        <a:t>，仅支持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r>
                        <a:rPr lang="en-US" sz="1600" kern="0" dirty="0" err="1">
                          <a:effectLst/>
                        </a:rPr>
                        <a:t>boolean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r>
                        <a:rPr lang="zh-CN" sz="1600" kern="0" dirty="0">
                          <a:effectLst/>
                        </a:rPr>
                        <a:t>或</a:t>
                      </a:r>
                      <a:r>
                        <a:rPr lang="en-US" sz="1600" kern="0" dirty="0">
                          <a:effectLst/>
                        </a:rPr>
                        <a:t> Boolean</a:t>
                      </a:r>
                      <a:r>
                        <a:rPr lang="zh-CN" sz="1600" kern="0" dirty="0">
                          <a:effectLst/>
                        </a:rPr>
                        <a:t>类型元素。当元素值为</a:t>
                      </a:r>
                      <a:r>
                        <a:rPr lang="en-US" sz="1600" kern="0" dirty="0">
                          <a:effectLst/>
                        </a:rPr>
                        <a:t>null</a:t>
                      </a:r>
                      <a:r>
                        <a:rPr lang="zh-CN" sz="1600" kern="0" dirty="0">
                          <a:effectLst/>
                        </a:rPr>
                        <a:t>时视为通过约束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@AssertFalse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被注解的元素必须为</a:t>
                      </a:r>
                      <a:r>
                        <a:rPr lang="en-US" sz="1600" kern="0" dirty="0">
                          <a:effectLst/>
                        </a:rPr>
                        <a:t>true</a:t>
                      </a:r>
                      <a:r>
                        <a:rPr lang="zh-CN" sz="1600" kern="0" dirty="0">
                          <a:effectLst/>
                        </a:rPr>
                        <a:t>，仅支持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r>
                        <a:rPr lang="en-US" sz="1600" kern="0" dirty="0" err="1">
                          <a:effectLst/>
                        </a:rPr>
                        <a:t>boolean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r>
                        <a:rPr lang="zh-CN" sz="1600" kern="0" dirty="0">
                          <a:effectLst/>
                        </a:rPr>
                        <a:t>或</a:t>
                      </a:r>
                      <a:r>
                        <a:rPr lang="en-US" sz="1600" kern="0" dirty="0">
                          <a:effectLst/>
                        </a:rPr>
                        <a:t> Boolean</a:t>
                      </a:r>
                      <a:r>
                        <a:rPr lang="zh-CN" sz="1600" kern="0" dirty="0">
                          <a:effectLst/>
                        </a:rPr>
                        <a:t>类型元素。当元素值为</a:t>
                      </a:r>
                      <a:r>
                        <a:rPr lang="en-US" sz="1600" kern="0" dirty="0">
                          <a:effectLst/>
                        </a:rPr>
                        <a:t>null</a:t>
                      </a:r>
                      <a:r>
                        <a:rPr lang="zh-CN" sz="1600" kern="0" dirty="0">
                          <a:effectLst/>
                        </a:rPr>
                        <a:t>时视为通过约束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83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@Min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被注解的元素必须大于等于指定的最小值。支持</a:t>
                      </a:r>
                      <a:r>
                        <a:rPr lang="en-US" sz="1600" kern="0" dirty="0" err="1">
                          <a:effectLst/>
                        </a:rPr>
                        <a:t>BigDecimal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 err="1">
                          <a:effectLst/>
                        </a:rPr>
                        <a:t>BigInteger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byte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short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int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long</a:t>
                      </a:r>
                      <a:r>
                        <a:rPr lang="zh-CN" sz="1600" kern="0" dirty="0">
                          <a:effectLst/>
                        </a:rPr>
                        <a:t>和它们的包装类型。当元素值为</a:t>
                      </a:r>
                      <a:r>
                        <a:rPr lang="en-US" sz="1600" kern="0" dirty="0">
                          <a:effectLst/>
                        </a:rPr>
                        <a:t>null</a:t>
                      </a:r>
                      <a:r>
                        <a:rPr lang="zh-CN" sz="1600" kern="0" dirty="0">
                          <a:effectLst/>
                        </a:rPr>
                        <a:t>时视为通过约束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83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@Max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被注解的元素必须小于等于指定的最大值。支持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r>
                        <a:rPr lang="en-US" sz="1600" kern="0" dirty="0" err="1">
                          <a:effectLst/>
                        </a:rPr>
                        <a:t>BigDecimal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 err="1">
                          <a:effectLst/>
                        </a:rPr>
                        <a:t>BigInteger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byte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short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int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long</a:t>
                      </a:r>
                      <a:r>
                        <a:rPr lang="zh-CN" sz="1600" kern="0" dirty="0">
                          <a:effectLst/>
                        </a:rPr>
                        <a:t>和它们的包装类型。 当元素值为</a:t>
                      </a:r>
                      <a:r>
                        <a:rPr lang="en-US" sz="1600" kern="0" dirty="0">
                          <a:effectLst/>
                        </a:rPr>
                        <a:t>null</a:t>
                      </a:r>
                      <a:r>
                        <a:rPr lang="zh-CN" sz="1600" kern="0" dirty="0">
                          <a:effectLst/>
                        </a:rPr>
                        <a:t>时视为通过约束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14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@DecimalMin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被注解的元素必须大于等于指定的最小值，小数存在精度。支持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r>
                        <a:rPr lang="en-US" sz="1600" kern="0" dirty="0" err="1">
                          <a:effectLst/>
                        </a:rPr>
                        <a:t>BigDecimal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 err="1">
                          <a:effectLst/>
                        </a:rPr>
                        <a:t>BigInteger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byte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short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int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long</a:t>
                      </a:r>
                      <a:r>
                        <a:rPr lang="zh-CN" sz="1600" kern="0" dirty="0">
                          <a:effectLst/>
                        </a:rPr>
                        <a:t>和它们的包装类型。当元素值为</a:t>
                      </a:r>
                      <a:r>
                        <a:rPr lang="en-US" sz="1600" kern="0" dirty="0">
                          <a:effectLst/>
                        </a:rPr>
                        <a:t>null</a:t>
                      </a:r>
                      <a:r>
                        <a:rPr lang="zh-CN" sz="1600" kern="0" dirty="0">
                          <a:effectLst/>
                        </a:rPr>
                        <a:t>时视为通过约束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145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@DecimalMax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被注解的元素必须小于等于指定的最大值，小数存在精度。支持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r>
                        <a:rPr lang="en-US" sz="1600" kern="0" dirty="0" err="1">
                          <a:effectLst/>
                        </a:rPr>
                        <a:t>BigDecimal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 err="1">
                          <a:effectLst/>
                        </a:rPr>
                        <a:t>BigInteger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byte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short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int</a:t>
                      </a:r>
                      <a:r>
                        <a:rPr lang="zh-CN" sz="1600" kern="0" dirty="0">
                          <a:effectLst/>
                        </a:rPr>
                        <a:t>、</a:t>
                      </a:r>
                      <a:r>
                        <a:rPr lang="en-US" sz="1600" kern="0" dirty="0">
                          <a:effectLst/>
                        </a:rPr>
                        <a:t>long</a:t>
                      </a:r>
                      <a:r>
                        <a:rPr lang="zh-CN" sz="1600" kern="0" dirty="0">
                          <a:effectLst/>
                        </a:rPr>
                        <a:t>和它们的包装类型。当元素值为</a:t>
                      </a:r>
                      <a:r>
                        <a:rPr lang="en-US" sz="1600" kern="0" dirty="0">
                          <a:effectLst/>
                        </a:rPr>
                        <a:t>null</a:t>
                      </a:r>
                      <a:r>
                        <a:rPr lang="zh-CN" sz="1600" kern="0" dirty="0">
                          <a:effectLst/>
                        </a:rPr>
                        <a:t>时视为通过约束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183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@Size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被注解的元素必须位于给定的最小值和最大值之间。支持</a:t>
                      </a:r>
                      <a:r>
                        <a:rPr lang="en-US" sz="1600" kern="100" spc="20" dirty="0">
                          <a:effectLst/>
                        </a:rPr>
                        <a:t>Size</a:t>
                      </a:r>
                      <a:r>
                        <a:rPr lang="zh-CN" sz="1600" kern="100" spc="20" dirty="0">
                          <a:effectLst/>
                        </a:rPr>
                        <a:t>验证的数据类型有</a:t>
                      </a:r>
                      <a:r>
                        <a:rPr lang="en-US" sz="1600" kern="100" spc="20" dirty="0">
                          <a:effectLst/>
                        </a:rPr>
                        <a:t>String</a:t>
                      </a:r>
                      <a:r>
                        <a:rPr lang="zh-CN" sz="1600" kern="100" spc="20" dirty="0">
                          <a:effectLst/>
                        </a:rPr>
                        <a:t>、</a:t>
                      </a:r>
                      <a:r>
                        <a:rPr lang="en-US" sz="1600" kern="100" spc="20" dirty="0">
                          <a:effectLst/>
                        </a:rPr>
                        <a:t>Collection</a:t>
                      </a:r>
                      <a:r>
                        <a:rPr lang="zh-CN" sz="1600" kern="100" spc="20" dirty="0">
                          <a:effectLst/>
                        </a:rPr>
                        <a:t>大小、</a:t>
                      </a:r>
                      <a:r>
                        <a:rPr lang="en-US" sz="1600" kern="100" spc="20" dirty="0">
                          <a:effectLst/>
                        </a:rPr>
                        <a:t>Map</a:t>
                      </a:r>
                      <a:r>
                        <a:rPr lang="zh-CN" sz="1600" kern="100" spc="20" dirty="0">
                          <a:effectLst/>
                        </a:rPr>
                        <a:t>大小以及数组长度。</a:t>
                      </a:r>
                      <a:r>
                        <a:rPr lang="zh-CN" sz="1600" kern="0" dirty="0">
                          <a:effectLst/>
                        </a:rPr>
                        <a:t>当元素值为</a:t>
                      </a:r>
                      <a:r>
                        <a:rPr lang="en-US" sz="1600" kern="0" dirty="0">
                          <a:effectLst/>
                        </a:rPr>
                        <a:t>null</a:t>
                      </a:r>
                      <a:r>
                        <a:rPr lang="zh-CN" sz="1600" kern="0" dirty="0">
                          <a:effectLst/>
                        </a:rPr>
                        <a:t>时视为通过约束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183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@Digits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被注解的元素必须位于给定的范围。支持验证的数据类型有</a:t>
                      </a:r>
                      <a:r>
                        <a:rPr lang="en-US" sz="1600" kern="100" spc="20" dirty="0">
                          <a:effectLst/>
                        </a:rPr>
                        <a:t>String</a:t>
                      </a:r>
                      <a:r>
                        <a:rPr lang="zh-CN" sz="1600" kern="100" spc="20" dirty="0">
                          <a:effectLst/>
                        </a:rPr>
                        <a:t>、</a:t>
                      </a:r>
                      <a:r>
                        <a:rPr lang="en-US" sz="1600" kern="100" spc="20" dirty="0">
                          <a:effectLst/>
                        </a:rPr>
                        <a:t>Collection</a:t>
                      </a:r>
                      <a:r>
                        <a:rPr lang="zh-CN" sz="1600" kern="100" spc="20" dirty="0">
                          <a:effectLst/>
                        </a:rPr>
                        <a:t>大小、</a:t>
                      </a:r>
                      <a:r>
                        <a:rPr lang="en-US" sz="1600" kern="100" spc="20" dirty="0">
                          <a:effectLst/>
                        </a:rPr>
                        <a:t>Map</a:t>
                      </a:r>
                      <a:r>
                        <a:rPr lang="zh-CN" sz="1600" kern="100" spc="20" dirty="0">
                          <a:effectLst/>
                        </a:rPr>
                        <a:t>大小以及数组长度。</a:t>
                      </a:r>
                      <a:r>
                        <a:rPr lang="zh-CN" sz="1600" kern="0" dirty="0">
                          <a:effectLst/>
                        </a:rPr>
                        <a:t>当元素值为</a:t>
                      </a:r>
                      <a:r>
                        <a:rPr lang="en-US" sz="1600" kern="0" dirty="0">
                          <a:effectLst/>
                        </a:rPr>
                        <a:t>null</a:t>
                      </a:r>
                      <a:r>
                        <a:rPr lang="zh-CN" sz="1600" kern="0" dirty="0">
                          <a:effectLst/>
                        </a:rPr>
                        <a:t>时视为通过约束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@Past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</a:t>
                      </a:r>
                      <a:r>
                        <a:rPr lang="zh-CN" sz="1600" kern="100" dirty="0">
                          <a:effectLst/>
                        </a:rPr>
                        <a:t>是否在当前时间之前。仅支持</a:t>
                      </a:r>
                      <a:r>
                        <a:rPr lang="en-US" sz="1600" kern="100" dirty="0">
                          <a:effectLst/>
                        </a:rPr>
                        <a:t>Date 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 Calendar</a:t>
                      </a:r>
                      <a:r>
                        <a:rPr lang="zh-CN" sz="1600" kern="100" dirty="0">
                          <a:effectLst/>
                        </a:rPr>
                        <a:t>类型元素。</a:t>
                      </a:r>
                      <a:r>
                        <a:rPr lang="zh-CN" sz="1600" kern="0" dirty="0">
                          <a:effectLst/>
                        </a:rPr>
                        <a:t>当元素值为</a:t>
                      </a:r>
                      <a:r>
                        <a:rPr lang="en-US" sz="1600" kern="0" dirty="0">
                          <a:effectLst/>
                        </a:rPr>
                        <a:t>null</a:t>
                      </a:r>
                      <a:r>
                        <a:rPr lang="zh-CN" sz="1600" kern="0" dirty="0">
                          <a:effectLst/>
                        </a:rPr>
                        <a:t>时视为通过约束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@Future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</a:t>
                      </a:r>
                      <a:r>
                        <a:rPr lang="zh-CN" sz="1600" kern="100" dirty="0">
                          <a:effectLst/>
                        </a:rPr>
                        <a:t>是否在当前时间之后。仅支持</a:t>
                      </a:r>
                      <a:r>
                        <a:rPr lang="en-US" sz="1600" kern="100" dirty="0">
                          <a:effectLst/>
                        </a:rPr>
                        <a:t>Date 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 Calendar</a:t>
                      </a:r>
                      <a:r>
                        <a:rPr lang="zh-CN" sz="1600" kern="100" dirty="0">
                          <a:effectLst/>
                        </a:rPr>
                        <a:t>类型元素。</a:t>
                      </a:r>
                      <a:r>
                        <a:rPr lang="zh-CN" sz="1600" kern="0" dirty="0">
                          <a:effectLst/>
                        </a:rPr>
                        <a:t>当元素值为</a:t>
                      </a:r>
                      <a:r>
                        <a:rPr lang="en-US" sz="1600" kern="0" dirty="0">
                          <a:effectLst/>
                        </a:rPr>
                        <a:t>null</a:t>
                      </a:r>
                      <a:r>
                        <a:rPr lang="zh-CN" sz="1600" kern="0" dirty="0">
                          <a:effectLst/>
                        </a:rPr>
                        <a:t>时视为通过约束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@Pattern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tc>
                  <a:txBody>
                    <a:bodyPr/>
                    <a:lstStyle/>
                    <a:p>
                      <a:pPr indent="10033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spc="20" dirty="0">
                          <a:effectLst/>
                        </a:rPr>
                        <a:t>被注解的元素必须匹配给定的</a:t>
                      </a:r>
                      <a:r>
                        <a:rPr lang="en-US" sz="1600" kern="100" spc="20" dirty="0">
                          <a:effectLst/>
                        </a:rPr>
                        <a:t>Java</a:t>
                      </a:r>
                      <a:r>
                        <a:rPr lang="zh-CN" sz="1600" kern="100" spc="20" dirty="0">
                          <a:effectLst/>
                        </a:rPr>
                        <a:t>正则表达式。仅支持</a:t>
                      </a:r>
                      <a:r>
                        <a:rPr lang="en-US" sz="1600" kern="100" spc="20" dirty="0">
                          <a:effectLst/>
                        </a:rPr>
                        <a:t>String</a:t>
                      </a:r>
                      <a:r>
                        <a:rPr lang="zh-CN" sz="1600" kern="100" spc="20" dirty="0">
                          <a:effectLst/>
                        </a:rPr>
                        <a:t>类型元素。</a:t>
                      </a:r>
                      <a:r>
                        <a:rPr lang="zh-CN" sz="1600" kern="0" dirty="0">
                          <a:effectLst/>
                        </a:rPr>
                        <a:t>当元素值为</a:t>
                      </a:r>
                      <a:r>
                        <a:rPr lang="en-US" sz="1600" kern="0" dirty="0">
                          <a:effectLst/>
                        </a:rPr>
                        <a:t>null</a:t>
                      </a:r>
                      <a:r>
                        <a:rPr lang="zh-CN" sz="1600" kern="0" dirty="0">
                          <a:effectLst/>
                        </a:rPr>
                        <a:t>时视为通过约束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7826" marR="67826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44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二、使用默认约束器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…..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ManagedBean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RequestScoped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UserBean</a:t>
            </a:r>
            <a:r>
              <a:rPr lang="en-US" altLang="zh-CN" dirty="0"/>
              <a:t>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UserBean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@Size(min=1,message="</a:t>
            </a:r>
            <a:r>
              <a:rPr lang="zh-CN" altLang="zh-CN" dirty="0"/>
              <a:t>姓不能为空</a:t>
            </a:r>
            <a:r>
              <a:rPr lang="en-US" altLang="zh-CN" dirty="0"/>
              <a:t>")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protected String </a:t>
            </a:r>
            <a:r>
              <a:rPr lang="en-US" altLang="zh-CN" dirty="0" err="1"/>
              <a:t>firstName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@Size(min=1,message="</a:t>
            </a:r>
            <a:r>
              <a:rPr lang="zh-CN" altLang="zh-CN" dirty="0"/>
              <a:t>名不能为空</a:t>
            </a:r>
            <a:r>
              <a:rPr lang="en-US" altLang="zh-CN" dirty="0"/>
              <a:t>")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protected String </a:t>
            </a:r>
            <a:r>
              <a:rPr lang="en-US" altLang="zh-CN" dirty="0" err="1"/>
              <a:t>lastName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@Past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protected Date dob;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zh-CN" dirty="0"/>
              <a:t>省略</a:t>
            </a:r>
            <a:r>
              <a:rPr lang="en-US" altLang="zh-CN" dirty="0"/>
              <a:t>getter</a:t>
            </a:r>
            <a:r>
              <a:rPr lang="zh-CN" altLang="zh-CN" dirty="0"/>
              <a:t>和</a:t>
            </a:r>
            <a:r>
              <a:rPr lang="en-US" altLang="zh-CN" dirty="0"/>
              <a:t>setter</a:t>
            </a:r>
            <a:r>
              <a:rPr lang="zh-CN" altLang="zh-CN" dirty="0"/>
              <a:t>方法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755576" y="5919451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注意对于</a:t>
            </a:r>
            <a:r>
              <a:rPr lang="en-US" altLang="zh-CN" b="1" dirty="0">
                <a:solidFill>
                  <a:srgbClr val="FF0000"/>
                </a:solidFill>
              </a:rPr>
              <a:t>Null</a:t>
            </a:r>
            <a:r>
              <a:rPr lang="zh-CN" altLang="zh-CN" b="1" dirty="0">
                <a:solidFill>
                  <a:srgbClr val="FF0000"/>
                </a:solidFill>
              </a:rPr>
              <a:t>，约束器默认是通过验证的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0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zh-CN" dirty="0"/>
              <a:t>实现自定义约束器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Bean Validation </a:t>
            </a:r>
            <a:r>
              <a:rPr lang="zh-CN" altLang="zh-CN" dirty="0"/>
              <a:t>规范对约束的定义包括两部分，一是约束注解，</a:t>
            </a:r>
            <a:r>
              <a:rPr lang="en-US" altLang="zh-CN" dirty="0"/>
              <a:t>JavaBean</a:t>
            </a:r>
            <a:r>
              <a:rPr lang="zh-CN" altLang="zh-CN" dirty="0"/>
              <a:t>将通过注解来使用约束器；二是约束验证器，每一个约束注解都有对应的约束验证器，约束验证器用来具体验证</a:t>
            </a:r>
            <a:r>
              <a:rPr lang="en-US" altLang="zh-CN" dirty="0"/>
              <a:t>Java Bean</a:t>
            </a:r>
            <a:r>
              <a:rPr lang="zh-CN" altLang="zh-CN" dirty="0"/>
              <a:t>是否满足该约束注解声明的条件。</a:t>
            </a:r>
            <a:endParaRPr lang="en-US" altLang="zh-CN" dirty="0"/>
          </a:p>
          <a:p>
            <a:r>
              <a:rPr lang="zh-CN" altLang="zh-CN" dirty="0"/>
              <a:t>因此自定义约束器的方法很简单，只需要以下步骤。</a:t>
            </a:r>
          </a:p>
          <a:p>
            <a:pPr marL="594360" lvl="2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）声明约束注解。</a:t>
            </a:r>
          </a:p>
          <a:p>
            <a:pPr marL="594360" lvl="2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）定义约束验证器。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250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</TotalTime>
  <Words>1373</Words>
  <Application>Microsoft Office PowerPoint</Application>
  <PresentationFormat>全屏显示(4:3)</PresentationFormat>
  <Paragraphs>83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Franklin Gothic Book</vt:lpstr>
      <vt:lpstr>Perpetua</vt:lpstr>
      <vt:lpstr>Times New Roman</vt:lpstr>
      <vt:lpstr>Wingdings 2</vt:lpstr>
      <vt:lpstr>平衡</vt:lpstr>
      <vt:lpstr>Visio</vt:lpstr>
      <vt:lpstr>第11章  使用Bean Validation校验数据 </vt:lpstr>
      <vt:lpstr>主要内容</vt:lpstr>
      <vt:lpstr>一、Bean Validation概述</vt:lpstr>
      <vt:lpstr>一、Bean Validation概述</vt:lpstr>
      <vt:lpstr>一、Bean Validation概述</vt:lpstr>
      <vt:lpstr>二、使用默认约束器</vt:lpstr>
      <vt:lpstr>PowerPoint 演示文稿</vt:lpstr>
      <vt:lpstr>二、使用默认约束器</vt:lpstr>
      <vt:lpstr>三、实现自定义约束器</vt:lpstr>
      <vt:lpstr>三、实现自定义约束器</vt:lpstr>
      <vt:lpstr>三、实现自定义约束器</vt:lpstr>
      <vt:lpstr>四、约束的传递</vt:lpstr>
      <vt:lpstr>四、约束的传递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使用Bean Validation校验数据 </dc:title>
  <dc:creator>雨林木风</dc:creator>
  <cp:lastModifiedBy>haoyu</cp:lastModifiedBy>
  <cp:revision>3</cp:revision>
  <dcterms:created xsi:type="dcterms:W3CDTF">2013-05-30T01:01:22Z</dcterms:created>
  <dcterms:modified xsi:type="dcterms:W3CDTF">2018-12-23T13:28:48Z</dcterms:modified>
</cp:coreProperties>
</file>