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5" r:id="rId40"/>
    <p:sldId id="294" r:id="rId41"/>
    <p:sldId id="297" r:id="rId42"/>
    <p:sldId id="298" r:id="rId43"/>
    <p:sldId id="299" r:id="rId44"/>
    <p:sldId id="300" r:id="rId45"/>
    <p:sldId id="301" r:id="rId46"/>
    <p:sldId id="302"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A2144394-F905-426C-8DB7-88FE2E5A8AED}" type="slidenum">
              <a:rPr lang="zh-CN" altLang="en-US" smtClean="0"/>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144394-F905-426C-8DB7-88FE2E5A8A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144394-F905-426C-8DB7-88FE2E5A8AE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144394-F905-426C-8DB7-88FE2E5A8AED}" type="slidenum">
              <a:rPr lang="zh-CN" altLang="en-US" smtClean="0"/>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A2144394-F905-426C-8DB7-88FE2E5A8AED}"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144394-F905-426C-8DB7-88FE2E5A8AED}" type="slidenum">
              <a:rPr lang="zh-CN" altLang="en-US" smtClean="0"/>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144394-F905-426C-8DB7-88FE2E5A8AED}" type="slidenum">
              <a:rPr lang="zh-CN" altLang="en-US" smtClean="0"/>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144394-F905-426C-8DB7-88FE2E5A8AE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144394-F905-426C-8DB7-88FE2E5A8AE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144394-F905-426C-8DB7-88FE2E5A8AED}" type="slidenum">
              <a:rPr lang="zh-CN" altLang="en-US" smtClean="0"/>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9A1A6D47-9EA4-4125-B9E5-F2BA7EF9F0B0}" type="datetimeFigureOut">
              <a:rPr lang="zh-CN" altLang="en-US" smtClean="0"/>
              <a:t>2018/12/15</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A2144394-F905-426C-8DB7-88FE2E5A8AED}" type="slidenum">
              <a:rPr lang="zh-CN" altLang="en-US" smtClean="0"/>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A1A6D47-9EA4-4125-B9E5-F2BA7EF9F0B0}" type="datetimeFigureOut">
              <a:rPr lang="zh-CN" altLang="en-US" smtClean="0"/>
              <a:t>2018/12/15</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2144394-F905-426C-8DB7-88FE2E5A8AE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dirty="0"/>
          </a:p>
        </p:txBody>
      </p:sp>
      <p:sp>
        <p:nvSpPr>
          <p:cNvPr id="2" name="标题 1"/>
          <p:cNvSpPr>
            <a:spLocks noGrp="1"/>
          </p:cNvSpPr>
          <p:nvPr>
            <p:ph type="ctrTitle"/>
          </p:nvPr>
        </p:nvSpPr>
        <p:spPr/>
        <p:txBody>
          <a:bodyPr/>
          <a:lstStyle/>
          <a:p>
            <a:r>
              <a:rPr lang="zh-CN" altLang="en-US" dirty="0"/>
              <a:t>第</a:t>
            </a:r>
            <a:r>
              <a:rPr lang="en-US" altLang="zh-CN" dirty="0"/>
              <a:t>5</a:t>
            </a:r>
            <a:r>
              <a:rPr lang="zh-CN" altLang="en-US" dirty="0"/>
              <a:t>章 </a:t>
            </a:r>
            <a:r>
              <a:rPr lang="en-US" altLang="zh-CN" dirty="0"/>
              <a:t>JSF</a:t>
            </a:r>
            <a:endParaRPr lang="zh-CN" altLang="en-US" dirty="0"/>
          </a:p>
        </p:txBody>
      </p:sp>
    </p:spTree>
    <p:extLst>
      <p:ext uri="{BB962C8B-B14F-4D97-AF65-F5344CB8AC3E}">
        <p14:creationId xmlns:p14="http://schemas.microsoft.com/office/powerpoint/2010/main" val="931482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4704" y="116632"/>
            <a:ext cx="7772400" cy="724942"/>
          </a:xfrm>
        </p:spPr>
        <p:txBody>
          <a:bodyPr>
            <a:normAutofit fontScale="90000"/>
          </a:bodyPr>
          <a:lstStyle/>
          <a:p>
            <a:r>
              <a:rPr lang="zh-CN" altLang="en-US" dirty="0"/>
              <a:t>二、</a:t>
            </a:r>
            <a:r>
              <a:rPr lang="zh-CN" altLang="zh-CN" dirty="0"/>
              <a:t>第一个</a:t>
            </a:r>
            <a:r>
              <a:rPr lang="en-US" altLang="zh-CN" dirty="0"/>
              <a:t>JSF</a:t>
            </a:r>
            <a:r>
              <a:rPr lang="zh-CN" altLang="zh-CN" dirty="0"/>
              <a:t>应用</a:t>
            </a:r>
            <a:endParaRPr lang="zh-CN" altLang="en-US" dirty="0"/>
          </a:p>
        </p:txBody>
      </p:sp>
      <p:sp>
        <p:nvSpPr>
          <p:cNvPr id="3" name="内容占位符 2"/>
          <p:cNvSpPr>
            <a:spLocks noGrp="1"/>
          </p:cNvSpPr>
          <p:nvPr>
            <p:ph sz="quarter" idx="1"/>
          </p:nvPr>
        </p:nvSpPr>
        <p:spPr>
          <a:xfrm>
            <a:off x="964704" y="764704"/>
            <a:ext cx="7772400" cy="4572000"/>
          </a:xfrm>
        </p:spPr>
        <p:txBody>
          <a:bodyPr/>
          <a:lstStyle/>
          <a:p>
            <a:r>
              <a:rPr lang="zh-CN" altLang="en-US" dirty="0"/>
              <a:t>控制组件：</a:t>
            </a:r>
            <a:r>
              <a:rPr lang="en-US" altLang="zh-CN" dirty="0"/>
              <a:t>web.xml</a:t>
            </a:r>
            <a:endParaRPr lang="zh-CN" altLang="en-US" dirty="0"/>
          </a:p>
        </p:txBody>
      </p:sp>
      <p:sp>
        <p:nvSpPr>
          <p:cNvPr id="5" name="矩形 4"/>
          <p:cNvSpPr/>
          <p:nvPr/>
        </p:nvSpPr>
        <p:spPr>
          <a:xfrm>
            <a:off x="1763688" y="1196752"/>
            <a:ext cx="6174432" cy="5693866"/>
          </a:xfrm>
          <a:prstGeom prst="rect">
            <a:avLst/>
          </a:prstGeom>
        </p:spPr>
        <p:txBody>
          <a:bodyPr wrap="square">
            <a:spAutoFit/>
          </a:bodyPr>
          <a:lstStyle/>
          <a:p>
            <a:r>
              <a:rPr lang="en-US" altLang="zh-CN" sz="1400" dirty="0"/>
              <a:t>&lt;?xml version="1.0" encoding="UTF-8"?&gt;</a:t>
            </a:r>
            <a:endParaRPr lang="zh-CN" altLang="zh-CN" sz="1400" dirty="0"/>
          </a:p>
          <a:p>
            <a:r>
              <a:rPr lang="en-US" altLang="zh-CN" sz="1400" dirty="0"/>
              <a:t>&lt;web-app version="3.0" </a:t>
            </a:r>
            <a:r>
              <a:rPr lang="en-US" altLang="zh-CN" sz="1400" dirty="0" err="1"/>
              <a:t>xmlns</a:t>
            </a:r>
            <a:r>
              <a:rPr lang="en-US" altLang="zh-CN" sz="1400" dirty="0"/>
              <a:t>="http://java.sun.com/xml/ns/</a:t>
            </a:r>
            <a:r>
              <a:rPr lang="en-US" altLang="zh-CN" sz="1400" dirty="0" err="1"/>
              <a:t>javaee</a:t>
            </a:r>
            <a:r>
              <a:rPr lang="en-US" altLang="zh-CN" sz="1400" dirty="0"/>
              <a:t>" </a:t>
            </a:r>
            <a:endParaRPr lang="zh-CN" altLang="zh-CN" sz="1400" dirty="0"/>
          </a:p>
          <a:p>
            <a:r>
              <a:rPr lang="en-US" altLang="zh-CN" sz="1400" dirty="0" err="1"/>
              <a:t>xmlns:xsi</a:t>
            </a:r>
            <a:r>
              <a:rPr lang="en-US" altLang="zh-CN" sz="1400" dirty="0"/>
              <a:t>= "http://www.w3.org/2001/XMLSchema-instance" </a:t>
            </a:r>
            <a:r>
              <a:rPr lang="en-US" altLang="zh-CN" sz="1400" dirty="0" err="1"/>
              <a:t>xsi:schemaLocation</a:t>
            </a:r>
            <a:r>
              <a:rPr lang="en-US" altLang="zh-CN" sz="1400" dirty="0"/>
              <a:t>= "http://java.sun.com/xml/ns/</a:t>
            </a:r>
            <a:r>
              <a:rPr lang="en-US" altLang="zh-CN" sz="1400" dirty="0" err="1"/>
              <a:t>javaee</a:t>
            </a:r>
            <a:r>
              <a:rPr lang="en-US" altLang="zh-CN" sz="1400" dirty="0"/>
              <a:t> http://java.sun.com/xml/ns/javaee/web-app_3 _0.xsd"&gt;</a:t>
            </a:r>
            <a:endParaRPr lang="zh-CN" altLang="zh-CN" sz="1400" dirty="0"/>
          </a:p>
          <a:p>
            <a:r>
              <a:rPr lang="en-US" altLang="zh-CN" sz="1400" dirty="0"/>
              <a:t>    &lt;context-</a:t>
            </a:r>
            <a:r>
              <a:rPr lang="en-US" altLang="zh-CN" sz="1400" dirty="0" err="1"/>
              <a:t>param</a:t>
            </a:r>
            <a:r>
              <a:rPr lang="en-US" altLang="zh-CN" sz="1400" dirty="0"/>
              <a:t>&gt;</a:t>
            </a:r>
            <a:endParaRPr lang="zh-CN" altLang="zh-CN" sz="1400" dirty="0"/>
          </a:p>
          <a:p>
            <a:r>
              <a:rPr lang="en-US" altLang="zh-CN" sz="1400" dirty="0"/>
              <a:t>        &lt;</a:t>
            </a:r>
            <a:r>
              <a:rPr lang="en-US" altLang="zh-CN" sz="1400" dirty="0" err="1"/>
              <a:t>param</a:t>
            </a:r>
            <a:r>
              <a:rPr lang="en-US" altLang="zh-CN" sz="1400" dirty="0"/>
              <a:t>-name&gt;</a:t>
            </a:r>
            <a:r>
              <a:rPr lang="en-US" altLang="zh-CN" sz="1400" dirty="0" err="1"/>
              <a:t>javax.faces.PROJECT_STAGE</a:t>
            </a:r>
            <a:r>
              <a:rPr lang="en-US" altLang="zh-CN" sz="1400" dirty="0"/>
              <a:t>&lt;/</a:t>
            </a:r>
            <a:r>
              <a:rPr lang="en-US" altLang="zh-CN" sz="1400" dirty="0" err="1"/>
              <a:t>param</a:t>
            </a:r>
            <a:r>
              <a:rPr lang="en-US" altLang="zh-CN" sz="1400" dirty="0"/>
              <a:t>-name&gt;</a:t>
            </a:r>
            <a:endParaRPr lang="zh-CN" altLang="zh-CN" sz="1400" dirty="0"/>
          </a:p>
          <a:p>
            <a:r>
              <a:rPr lang="en-US" altLang="zh-CN" sz="1400" dirty="0"/>
              <a:t>        &lt;</a:t>
            </a:r>
            <a:r>
              <a:rPr lang="en-US" altLang="zh-CN" sz="1400" dirty="0" err="1"/>
              <a:t>param</a:t>
            </a:r>
            <a:r>
              <a:rPr lang="en-US" altLang="zh-CN" sz="1400" dirty="0"/>
              <a:t>-value&gt;Development&lt;/</a:t>
            </a:r>
            <a:r>
              <a:rPr lang="en-US" altLang="zh-CN" sz="1400" dirty="0" err="1"/>
              <a:t>param</a:t>
            </a:r>
            <a:r>
              <a:rPr lang="en-US" altLang="zh-CN" sz="1400" dirty="0"/>
              <a:t>-value&gt;</a:t>
            </a:r>
            <a:endParaRPr lang="zh-CN" altLang="zh-CN" sz="1400" dirty="0"/>
          </a:p>
          <a:p>
            <a:r>
              <a:rPr lang="en-US" altLang="zh-CN" sz="1400" dirty="0"/>
              <a:t>    &lt;/context-</a:t>
            </a:r>
            <a:r>
              <a:rPr lang="en-US" altLang="zh-CN" sz="1400" dirty="0" err="1"/>
              <a:t>param</a:t>
            </a:r>
            <a:r>
              <a:rPr lang="en-US" altLang="zh-CN" sz="1400" dirty="0"/>
              <a:t>&gt;</a:t>
            </a:r>
            <a:endParaRPr lang="zh-CN" altLang="zh-CN" sz="1400" dirty="0"/>
          </a:p>
          <a:p>
            <a:r>
              <a:rPr lang="en-US" altLang="zh-CN" sz="1400" dirty="0"/>
              <a:t>    &lt;servlet&gt;</a:t>
            </a:r>
            <a:endParaRPr lang="zh-CN" altLang="zh-CN" sz="1400" dirty="0"/>
          </a:p>
          <a:p>
            <a:r>
              <a:rPr lang="en-US" altLang="zh-CN" sz="1400" dirty="0"/>
              <a:t>        &lt;servlet-name&gt;Faces Servlet&lt;/servlet-name&gt;</a:t>
            </a:r>
            <a:endParaRPr lang="zh-CN" altLang="zh-CN" sz="1400" dirty="0"/>
          </a:p>
          <a:p>
            <a:r>
              <a:rPr lang="en-US" altLang="zh-CN" sz="1400" dirty="0"/>
              <a:t>        &lt;servlet-class&gt;</a:t>
            </a:r>
            <a:r>
              <a:rPr lang="en-US" altLang="zh-CN" sz="1400" dirty="0" err="1"/>
              <a:t>javax.faces.webapp.FacesServlet</a:t>
            </a:r>
            <a:r>
              <a:rPr lang="en-US" altLang="zh-CN" sz="1400" dirty="0"/>
              <a:t>&lt;/servlet-class&gt;</a:t>
            </a:r>
            <a:endParaRPr lang="zh-CN" altLang="zh-CN" sz="1400" dirty="0"/>
          </a:p>
          <a:p>
            <a:r>
              <a:rPr lang="en-US" altLang="zh-CN" sz="1400" dirty="0"/>
              <a:t>        &lt;load-on-startup&gt;1&lt;/load-on-startup&gt;</a:t>
            </a:r>
            <a:endParaRPr lang="zh-CN" altLang="zh-CN" sz="1400" dirty="0"/>
          </a:p>
          <a:p>
            <a:r>
              <a:rPr lang="en-US" altLang="zh-CN" sz="1400" dirty="0"/>
              <a:t>    &lt;/servlet&gt;</a:t>
            </a:r>
            <a:endParaRPr lang="zh-CN" altLang="zh-CN" sz="1400" dirty="0"/>
          </a:p>
          <a:p>
            <a:r>
              <a:rPr lang="en-US" altLang="zh-CN" sz="1400" dirty="0"/>
              <a:t>    &lt;servlet-mapping&gt;</a:t>
            </a:r>
            <a:endParaRPr lang="zh-CN" altLang="zh-CN" sz="1400" dirty="0"/>
          </a:p>
          <a:p>
            <a:r>
              <a:rPr lang="en-US" altLang="zh-CN" sz="1400" dirty="0"/>
              <a:t>        &lt;servlet-name&gt;Faces Servlet&lt;/servlet-name&gt;</a:t>
            </a:r>
            <a:endParaRPr lang="zh-CN" altLang="zh-CN" sz="1400" dirty="0"/>
          </a:p>
          <a:p>
            <a:r>
              <a:rPr lang="en-US" altLang="zh-CN" sz="1400" dirty="0"/>
              <a:t>        &lt;</a:t>
            </a:r>
            <a:r>
              <a:rPr lang="en-US" altLang="zh-CN" sz="1400" dirty="0" err="1"/>
              <a:t>url</a:t>
            </a:r>
            <a:r>
              <a:rPr lang="en-US" altLang="zh-CN" sz="1400" dirty="0"/>
              <a:t>-pattern&gt;/faces/*&lt;/</a:t>
            </a:r>
            <a:r>
              <a:rPr lang="en-US" altLang="zh-CN" sz="1400" dirty="0" err="1"/>
              <a:t>url</a:t>
            </a:r>
            <a:r>
              <a:rPr lang="en-US" altLang="zh-CN" sz="1400" dirty="0"/>
              <a:t>-pattern&gt;</a:t>
            </a:r>
            <a:endParaRPr lang="zh-CN" altLang="zh-CN" sz="1400" dirty="0"/>
          </a:p>
          <a:p>
            <a:r>
              <a:rPr lang="en-US" altLang="zh-CN" sz="1400" dirty="0"/>
              <a:t>    &lt;/servlet-mapping&gt;</a:t>
            </a:r>
            <a:endParaRPr lang="zh-CN" altLang="zh-CN" sz="1400" dirty="0"/>
          </a:p>
          <a:p>
            <a:r>
              <a:rPr lang="en-US" altLang="zh-CN" sz="1400" dirty="0"/>
              <a:t>    &lt;session-</a:t>
            </a:r>
            <a:r>
              <a:rPr lang="en-US" altLang="zh-CN" sz="1400" dirty="0" err="1"/>
              <a:t>config</a:t>
            </a:r>
            <a:r>
              <a:rPr lang="en-US" altLang="zh-CN" sz="1400" dirty="0"/>
              <a:t>&gt;</a:t>
            </a:r>
            <a:endParaRPr lang="zh-CN" altLang="zh-CN" sz="1400" dirty="0"/>
          </a:p>
          <a:p>
            <a:r>
              <a:rPr lang="en-US" altLang="zh-CN" sz="1400" dirty="0"/>
              <a:t>        &lt;session-timeout&gt;            30        &lt;/session-timeout&gt;</a:t>
            </a:r>
            <a:endParaRPr lang="zh-CN" altLang="zh-CN" sz="1400" dirty="0"/>
          </a:p>
          <a:p>
            <a:r>
              <a:rPr lang="en-US" altLang="zh-CN" sz="1400" dirty="0"/>
              <a:t>    &lt;/session-</a:t>
            </a:r>
            <a:r>
              <a:rPr lang="en-US" altLang="zh-CN" sz="1400" dirty="0" err="1"/>
              <a:t>config</a:t>
            </a:r>
            <a:r>
              <a:rPr lang="en-US" altLang="zh-CN" sz="1400" dirty="0"/>
              <a:t>&gt;</a:t>
            </a:r>
            <a:endParaRPr lang="zh-CN" altLang="zh-CN" sz="1400" dirty="0"/>
          </a:p>
          <a:p>
            <a:r>
              <a:rPr lang="en-US" altLang="zh-CN" sz="1400" dirty="0"/>
              <a:t>    &lt;welcome-file-list&gt;</a:t>
            </a:r>
            <a:endParaRPr lang="zh-CN" altLang="zh-CN" sz="1400" dirty="0"/>
          </a:p>
          <a:p>
            <a:r>
              <a:rPr lang="en-US" altLang="zh-CN" sz="1400" dirty="0"/>
              <a:t>        &lt;welcome-file&gt;faces/</a:t>
            </a:r>
            <a:r>
              <a:rPr lang="en-US" altLang="zh-CN" sz="1400" dirty="0" err="1"/>
              <a:t>hello.xhtml</a:t>
            </a:r>
            <a:r>
              <a:rPr lang="en-US" altLang="zh-CN" sz="1400" dirty="0"/>
              <a:t>&lt;/welcome-file&gt;</a:t>
            </a:r>
            <a:endParaRPr lang="zh-CN" altLang="zh-CN" sz="1400" dirty="0"/>
          </a:p>
          <a:p>
            <a:r>
              <a:rPr lang="en-US" altLang="zh-CN" sz="1400" dirty="0"/>
              <a:t>    &lt;/welcome-file-list&gt;</a:t>
            </a:r>
            <a:endParaRPr lang="zh-CN" altLang="zh-CN" sz="1400" dirty="0"/>
          </a:p>
          <a:p>
            <a:r>
              <a:rPr lang="en-US" altLang="zh-CN" sz="1400" dirty="0"/>
              <a:t>&lt;/web-app&gt;</a:t>
            </a:r>
            <a:endParaRPr lang="zh-CN" altLang="zh-CN" sz="1400" dirty="0"/>
          </a:p>
        </p:txBody>
      </p:sp>
    </p:spTree>
    <p:extLst>
      <p:ext uri="{BB962C8B-B14F-4D97-AF65-F5344CB8AC3E}">
        <p14:creationId xmlns:p14="http://schemas.microsoft.com/office/powerpoint/2010/main" val="828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zh-CN" dirty="0"/>
              <a:t>第一个</a:t>
            </a:r>
            <a:r>
              <a:rPr lang="en-US" altLang="zh-CN" dirty="0"/>
              <a:t>JSF</a:t>
            </a:r>
            <a:r>
              <a:rPr lang="zh-CN" altLang="zh-CN" dirty="0"/>
              <a:t>应用</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5" name="图片 4" descr="SNAG-0122"/>
          <p:cNvPicPr/>
          <p:nvPr/>
        </p:nvPicPr>
        <p:blipFill>
          <a:blip r:embed="rId2" cstate="print"/>
          <a:srcRect/>
          <a:stretch>
            <a:fillRect/>
          </a:stretch>
        </p:blipFill>
        <p:spPr bwMode="auto">
          <a:xfrm>
            <a:off x="1115616" y="1988840"/>
            <a:ext cx="6912768" cy="3456384"/>
          </a:xfrm>
          <a:prstGeom prst="rect">
            <a:avLst/>
          </a:prstGeom>
          <a:noFill/>
          <a:ln w="9525">
            <a:noFill/>
            <a:miter lim="800000"/>
            <a:headEnd/>
            <a:tailEnd/>
          </a:ln>
        </p:spPr>
      </p:pic>
    </p:spTree>
    <p:extLst>
      <p:ext uri="{BB962C8B-B14F-4D97-AF65-F5344CB8AC3E}">
        <p14:creationId xmlns:p14="http://schemas.microsoft.com/office/powerpoint/2010/main" val="20594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zh-CN" dirty="0"/>
              <a:t>第一个</a:t>
            </a:r>
            <a:r>
              <a:rPr lang="en-US" altLang="zh-CN" dirty="0"/>
              <a:t>JSF</a:t>
            </a:r>
            <a:r>
              <a:rPr lang="zh-CN" altLang="zh-CN" dirty="0"/>
              <a:t>应用</a:t>
            </a:r>
            <a:endParaRPr lang="zh-CN" altLang="en-US" dirty="0"/>
          </a:p>
        </p:txBody>
      </p:sp>
      <p:sp>
        <p:nvSpPr>
          <p:cNvPr id="3" name="内容占位符 2"/>
          <p:cNvSpPr>
            <a:spLocks noGrp="1"/>
          </p:cNvSpPr>
          <p:nvPr>
            <p:ph sz="quarter" idx="1"/>
          </p:nvPr>
        </p:nvSpPr>
        <p:spPr/>
        <p:txBody>
          <a:bodyPr>
            <a:normAutofit/>
          </a:bodyPr>
          <a:lstStyle/>
          <a:p>
            <a:r>
              <a:rPr lang="en-US" altLang="zh-CN" dirty="0"/>
              <a:t>JSF</a:t>
            </a:r>
            <a:r>
              <a:rPr lang="zh-CN" altLang="zh-CN" dirty="0"/>
              <a:t>应用的开发思路</a:t>
            </a:r>
            <a:r>
              <a:rPr lang="zh-CN" altLang="en-US" dirty="0"/>
              <a:t>：</a:t>
            </a:r>
            <a:r>
              <a:rPr lang="en-US" altLang="zh-CN" dirty="0"/>
              <a:t>XHTML</a:t>
            </a:r>
            <a:r>
              <a:rPr lang="zh-CN" altLang="zh-CN" dirty="0"/>
              <a:t>负责表现逻辑，</a:t>
            </a:r>
            <a:r>
              <a:rPr lang="en-US" altLang="zh-CN" dirty="0"/>
              <a:t>Managed Bean</a:t>
            </a:r>
            <a:r>
              <a:rPr lang="zh-CN" altLang="zh-CN" dirty="0"/>
              <a:t>负责业务逻辑，</a:t>
            </a:r>
            <a:r>
              <a:rPr lang="en-US" altLang="zh-CN" dirty="0"/>
              <a:t>JSF</a:t>
            </a:r>
            <a:r>
              <a:rPr lang="zh-CN" altLang="zh-CN" dirty="0"/>
              <a:t>框架实现控制逻辑。</a:t>
            </a:r>
            <a:r>
              <a:rPr lang="en-US" altLang="zh-CN" dirty="0" err="1"/>
              <a:t>xhtml</a:t>
            </a:r>
            <a:r>
              <a:rPr lang="zh-CN" altLang="zh-CN" dirty="0"/>
              <a:t>中没有了</a:t>
            </a:r>
            <a:r>
              <a:rPr lang="en-US" altLang="zh-CN" dirty="0"/>
              <a:t>Java</a:t>
            </a:r>
            <a:r>
              <a:rPr lang="zh-CN" altLang="zh-CN" dirty="0"/>
              <a:t>脚本，它通过标记引入</a:t>
            </a:r>
            <a:r>
              <a:rPr lang="en-US" altLang="zh-CN" dirty="0"/>
              <a:t>JSF</a:t>
            </a:r>
            <a:r>
              <a:rPr lang="zh-CN" altLang="zh-CN" dirty="0"/>
              <a:t>组件，标记属性可通过表达式语言引用</a:t>
            </a:r>
            <a:r>
              <a:rPr lang="en-US" altLang="zh-CN" dirty="0"/>
              <a:t>Managed Bean</a:t>
            </a:r>
            <a:r>
              <a:rPr lang="zh-CN" altLang="zh-CN" dirty="0"/>
              <a:t>的属性和方法，从而实现视图组件与服务器端数据的绑定。</a:t>
            </a:r>
            <a:r>
              <a:rPr lang="en-US" altLang="zh-CN" dirty="0"/>
              <a:t>Managed Bean</a:t>
            </a:r>
            <a:r>
              <a:rPr lang="zh-CN" altLang="zh-CN" dirty="0"/>
              <a:t>中包含了所有的业务逻辑，它不包含任何信息显示的内容，它也不会直接获取或设置用户界面信息。表现逻辑和业务逻辑实现了完美分离，并通过表达式语言有机结合。</a:t>
            </a:r>
            <a:r>
              <a:rPr lang="en-US" altLang="zh-CN" dirty="0"/>
              <a:t>JSF</a:t>
            </a:r>
            <a:r>
              <a:rPr lang="zh-CN" altLang="zh-CN" dirty="0"/>
              <a:t>框架实现了应用的控制管理，开发人员可通过配置文件来定制</a:t>
            </a:r>
            <a:r>
              <a:rPr lang="en-US" altLang="zh-CN" dirty="0"/>
              <a:t>JSF</a:t>
            </a:r>
            <a:r>
              <a:rPr lang="zh-CN" altLang="zh-CN" dirty="0"/>
              <a:t>的管理控制。</a:t>
            </a:r>
            <a:endParaRPr lang="zh-CN" altLang="en-US" dirty="0"/>
          </a:p>
        </p:txBody>
      </p:sp>
    </p:spTree>
    <p:extLst>
      <p:ext uri="{BB962C8B-B14F-4D97-AF65-F5344CB8AC3E}">
        <p14:creationId xmlns:p14="http://schemas.microsoft.com/office/powerpoint/2010/main" val="31288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p:txBody>
          <a:bodyPr/>
          <a:lstStyle/>
          <a:p>
            <a:r>
              <a:rPr lang="en-US" altLang="zh-CN" dirty="0"/>
              <a:t>JSF</a:t>
            </a:r>
            <a:r>
              <a:rPr lang="zh-CN" altLang="zh-CN" dirty="0"/>
              <a:t>应用的视图都是由组件组成的。每个视图都是一个</a:t>
            </a:r>
            <a:r>
              <a:rPr lang="en-US" altLang="zh-CN" dirty="0"/>
              <a:t>XHTML</a:t>
            </a:r>
            <a:r>
              <a:rPr lang="zh-CN" altLang="zh-CN" dirty="0"/>
              <a:t>文件，它通过标记将组件添加到视图中。通过引入不同的命名空间，可将不同类型的组件添加到视图中。</a:t>
            </a:r>
            <a:r>
              <a:rPr lang="en-US" altLang="zh-CN" dirty="0"/>
              <a:t>XHTML</a:t>
            </a:r>
            <a:r>
              <a:rPr lang="zh-CN" altLang="zh-CN" dirty="0"/>
              <a:t>页面是一个标准的</a:t>
            </a:r>
            <a:r>
              <a:rPr lang="en-US" altLang="zh-CN" dirty="0"/>
              <a:t>XML</a:t>
            </a:r>
            <a:r>
              <a:rPr lang="zh-CN" altLang="zh-CN" dirty="0"/>
              <a:t>文件，遵循严格的</a:t>
            </a:r>
            <a:r>
              <a:rPr lang="en-US" altLang="zh-CN" dirty="0"/>
              <a:t>XML</a:t>
            </a:r>
            <a:r>
              <a:rPr lang="zh-CN" altLang="zh-CN" dirty="0"/>
              <a:t>语法，确保组件之间形成严格的嵌套关系。</a:t>
            </a:r>
            <a:r>
              <a:rPr lang="en-US" altLang="zh-CN" dirty="0"/>
              <a:t>JSF</a:t>
            </a:r>
            <a:r>
              <a:rPr lang="zh-CN" altLang="zh-CN" dirty="0"/>
              <a:t>框架在运行时将视图编译成一个组件树并保存到内存中。</a:t>
            </a:r>
            <a:endParaRPr lang="zh-CN" altLang="en-US" dirty="0"/>
          </a:p>
        </p:txBody>
      </p:sp>
    </p:spTree>
    <p:extLst>
      <p:ext uri="{BB962C8B-B14F-4D97-AF65-F5344CB8AC3E}">
        <p14:creationId xmlns:p14="http://schemas.microsoft.com/office/powerpoint/2010/main" val="270043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p:txBody>
          <a:bodyPr/>
          <a:lstStyle/>
          <a:p>
            <a:r>
              <a:rPr lang="en-US" altLang="zh-CN" dirty="0"/>
              <a:t>JSF</a:t>
            </a:r>
            <a:r>
              <a:rPr lang="zh-CN" altLang="zh-CN" dirty="0"/>
              <a:t>标记库</a:t>
            </a:r>
            <a:r>
              <a:rPr lang="zh-CN" altLang="en-US" dirty="0"/>
              <a:t>：</a:t>
            </a:r>
            <a:r>
              <a:rPr lang="zh-CN" altLang="zh-CN" dirty="0"/>
              <a:t>同一类型的一组组件的标记称为标记库。</a:t>
            </a:r>
            <a:r>
              <a:rPr lang="en-US" altLang="zh-CN" dirty="0"/>
              <a:t>JSF</a:t>
            </a:r>
            <a:r>
              <a:rPr lang="zh-CN" altLang="zh-CN" dirty="0"/>
              <a:t>支持如表</a:t>
            </a:r>
            <a:r>
              <a:rPr lang="en-US" altLang="zh-CN" dirty="0"/>
              <a:t>3-1</a:t>
            </a:r>
            <a:r>
              <a:rPr lang="zh-CN" altLang="zh-CN" dirty="0"/>
              <a:t>所示的标记库。要使用上述标记库中的内容，则必须首先在</a:t>
            </a:r>
            <a:r>
              <a:rPr lang="en-US" altLang="zh-CN" dirty="0"/>
              <a:t>XHTML</a:t>
            </a:r>
            <a:r>
              <a:rPr lang="zh-CN" altLang="zh-CN" dirty="0"/>
              <a:t>中引入标记库对应的命名空间，如程序</a:t>
            </a:r>
            <a:r>
              <a:rPr lang="en-US" altLang="zh-CN" dirty="0"/>
              <a:t>3-2</a:t>
            </a:r>
            <a:r>
              <a:rPr lang="zh-CN" altLang="zh-CN" dirty="0"/>
              <a:t>中代码片段。</a:t>
            </a:r>
          </a:p>
          <a:p>
            <a:pPr marL="594360" lvl="2" indent="0">
              <a:buNone/>
            </a:pPr>
            <a:r>
              <a:rPr lang="en-US" altLang="zh-CN" dirty="0"/>
              <a:t>……</a:t>
            </a:r>
            <a:endParaRPr lang="zh-CN" altLang="zh-CN" dirty="0"/>
          </a:p>
          <a:p>
            <a:pPr marL="594360" lvl="2" indent="0">
              <a:buNone/>
            </a:pPr>
            <a:r>
              <a:rPr lang="en-US" altLang="zh-CN" dirty="0"/>
              <a:t>&lt;html </a:t>
            </a:r>
            <a:r>
              <a:rPr lang="en-US" altLang="zh-CN" dirty="0" err="1"/>
              <a:t>xmlns</a:t>
            </a:r>
            <a:r>
              <a:rPr lang="en-US" altLang="zh-CN" dirty="0"/>
              <a:t>="http://www.w3.org/1999/xhtml"</a:t>
            </a:r>
            <a:endParaRPr lang="zh-CN" altLang="zh-CN" dirty="0"/>
          </a:p>
          <a:p>
            <a:pPr marL="594360" lvl="2" indent="0">
              <a:buNone/>
            </a:pPr>
            <a:r>
              <a:rPr lang="en-US" altLang="zh-CN" dirty="0"/>
              <a:t>      </a:t>
            </a:r>
            <a:r>
              <a:rPr lang="en-US" altLang="zh-CN" dirty="0" err="1"/>
              <a:t>xmlns:h</a:t>
            </a:r>
            <a:r>
              <a:rPr lang="en-US" altLang="zh-CN" dirty="0"/>
              <a:t>="http://java.sun.com/</a:t>
            </a:r>
            <a:r>
              <a:rPr lang="en-US" altLang="zh-CN" dirty="0" err="1"/>
              <a:t>jsf</a:t>
            </a:r>
            <a:r>
              <a:rPr lang="en-US" altLang="zh-CN" dirty="0"/>
              <a:t>/html"&gt;</a:t>
            </a:r>
            <a:endParaRPr lang="zh-CN" altLang="zh-CN" dirty="0"/>
          </a:p>
          <a:p>
            <a:pPr marL="594360" lvl="2" indent="0">
              <a:buNone/>
            </a:pPr>
            <a:r>
              <a:rPr lang="en-US" altLang="zh-CN" dirty="0"/>
              <a:t>……</a:t>
            </a:r>
            <a:endParaRPr lang="zh-CN" altLang="zh-CN" dirty="0"/>
          </a:p>
          <a:p>
            <a:endParaRPr lang="zh-CN" altLang="en-US" dirty="0"/>
          </a:p>
        </p:txBody>
      </p:sp>
    </p:spTree>
    <p:extLst>
      <p:ext uri="{BB962C8B-B14F-4D97-AF65-F5344CB8AC3E}">
        <p14:creationId xmlns:p14="http://schemas.microsoft.com/office/powerpoint/2010/main" val="223029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994337006"/>
              </p:ext>
            </p:extLst>
          </p:nvPr>
        </p:nvGraphicFramePr>
        <p:xfrm>
          <a:off x="899592" y="2060848"/>
          <a:ext cx="8064895" cy="2161959"/>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3168352">
                  <a:extLst>
                    <a:ext uri="{9D8B030D-6E8A-4147-A177-3AD203B41FA5}">
                      <a16:colId xmlns:a16="http://schemas.microsoft.com/office/drawing/2014/main" val="20002"/>
                    </a:ext>
                  </a:extLst>
                </a:gridCol>
                <a:gridCol w="1944215">
                  <a:extLst>
                    <a:ext uri="{9D8B030D-6E8A-4147-A177-3AD203B41FA5}">
                      <a16:colId xmlns:a16="http://schemas.microsoft.com/office/drawing/2014/main" val="20003"/>
                    </a:ext>
                  </a:extLst>
                </a:gridCol>
              </a:tblGrid>
              <a:tr h="320513">
                <a:tc>
                  <a:txBody>
                    <a:bodyPr/>
                    <a:lstStyle/>
                    <a:p>
                      <a:pPr indent="266700" algn="ctr">
                        <a:lnSpc>
                          <a:spcPts val="1400"/>
                        </a:lnSpc>
                        <a:spcAft>
                          <a:spcPts val="0"/>
                        </a:spcAft>
                      </a:pPr>
                      <a:r>
                        <a:rPr lang="zh-CN" sz="1600" kern="100" dirty="0">
                          <a:effectLst/>
                        </a:rPr>
                        <a:t>名</a:t>
                      </a:r>
                      <a:r>
                        <a:rPr lang="en-US" sz="1600" kern="100" dirty="0">
                          <a:effectLst/>
                        </a:rPr>
                        <a:t>    </a:t>
                      </a:r>
                      <a:r>
                        <a:rPr lang="zh-CN" sz="1600" kern="100" dirty="0">
                          <a:effectLst/>
                        </a:rPr>
                        <a:t>称</a:t>
                      </a:r>
                      <a:endParaRPr lang="zh-CN" sz="1600" kern="100" dirty="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100">
                          <a:effectLst/>
                        </a:rPr>
                        <a:t>前</a:t>
                      </a:r>
                      <a:r>
                        <a:rPr lang="en-US" sz="1600" kern="100">
                          <a:effectLst/>
                        </a:rPr>
                        <a:t>    </a:t>
                      </a:r>
                      <a:r>
                        <a:rPr lang="zh-CN" sz="1600" kern="100">
                          <a:effectLst/>
                        </a:rPr>
                        <a:t>缀</a:t>
                      </a:r>
                      <a:endParaRPr lang="zh-CN" sz="16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100">
                          <a:effectLst/>
                        </a:rPr>
                        <a:t>命名空间</a:t>
                      </a:r>
                      <a:endParaRPr lang="zh-CN" sz="16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100">
                          <a:effectLst/>
                        </a:rPr>
                        <a:t>说</a:t>
                      </a:r>
                      <a:r>
                        <a:rPr lang="en-US" sz="1600" kern="100">
                          <a:effectLst/>
                        </a:rPr>
                        <a:t>    </a:t>
                      </a:r>
                      <a:r>
                        <a:rPr lang="zh-CN" sz="1600" kern="100">
                          <a:effectLst/>
                        </a:rPr>
                        <a:t>明</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572439">
                <a:tc>
                  <a:txBody>
                    <a:bodyPr/>
                    <a:lstStyle/>
                    <a:p>
                      <a:pPr indent="266700" algn="just">
                        <a:lnSpc>
                          <a:spcPts val="1400"/>
                        </a:lnSpc>
                        <a:spcAft>
                          <a:spcPts val="0"/>
                        </a:spcAft>
                      </a:pPr>
                      <a:r>
                        <a:rPr lang="en-US" sz="1600" kern="100" dirty="0">
                          <a:effectLst/>
                        </a:rPr>
                        <a:t>Core</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100" dirty="0">
                          <a:effectLst/>
                        </a:rPr>
                        <a:t>f:</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100" dirty="0">
                          <a:effectLst/>
                        </a:rPr>
                        <a:t>http://java.sun.com/jsf/core</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100">
                          <a:effectLst/>
                        </a:rPr>
                        <a:t>对组件进行属性设置和功能绑定</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28170">
                <a:tc>
                  <a:txBody>
                    <a:bodyPr/>
                    <a:lstStyle/>
                    <a:p>
                      <a:pPr indent="266700" algn="just">
                        <a:lnSpc>
                          <a:spcPts val="1400"/>
                        </a:lnSpc>
                        <a:spcAft>
                          <a:spcPts val="0"/>
                        </a:spcAft>
                      </a:pPr>
                      <a:r>
                        <a:rPr lang="en-US" sz="1600" kern="100">
                          <a:effectLst/>
                        </a:rPr>
                        <a:t>HTML</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100" dirty="0">
                          <a:effectLst/>
                        </a:rPr>
                        <a:t>h:</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100" dirty="0">
                          <a:effectLst/>
                        </a:rPr>
                        <a:t>http://java.sun.com/jsf/html</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100">
                          <a:effectLst/>
                        </a:rPr>
                        <a:t>生成</a:t>
                      </a:r>
                      <a:r>
                        <a:rPr lang="en-US" sz="1600" kern="100">
                          <a:effectLst/>
                        </a:rPr>
                        <a:t>HTML</a:t>
                      </a:r>
                      <a:r>
                        <a:rPr lang="zh-CN" sz="1600" kern="100">
                          <a:effectLst/>
                        </a:rPr>
                        <a:t>控件标记</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28170">
                <a:tc>
                  <a:txBody>
                    <a:bodyPr/>
                    <a:lstStyle/>
                    <a:p>
                      <a:pPr indent="266700" algn="just">
                        <a:lnSpc>
                          <a:spcPts val="1400"/>
                        </a:lnSpc>
                        <a:spcAft>
                          <a:spcPts val="0"/>
                        </a:spcAft>
                      </a:pPr>
                      <a:r>
                        <a:rPr lang="en-US" sz="1600" kern="100">
                          <a:effectLst/>
                        </a:rPr>
                        <a:t>Facelets</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100">
                          <a:effectLst/>
                        </a:rPr>
                        <a:t>ui:</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100" dirty="0">
                          <a:effectLst/>
                        </a:rPr>
                        <a:t>http://java.sun.com/jsf/facelets</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100">
                          <a:effectLst/>
                        </a:rPr>
                        <a:t>页面模板标记</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85237">
                <a:tc>
                  <a:txBody>
                    <a:bodyPr/>
                    <a:lstStyle/>
                    <a:p>
                      <a:pPr indent="266700" algn="just">
                        <a:lnSpc>
                          <a:spcPts val="1400"/>
                        </a:lnSpc>
                        <a:spcAft>
                          <a:spcPts val="0"/>
                        </a:spcAft>
                      </a:pPr>
                      <a:r>
                        <a:rPr lang="en-US" sz="1600" kern="100">
                          <a:effectLst/>
                        </a:rPr>
                        <a:t>Composite Components</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100">
                          <a:effectLst/>
                        </a:rPr>
                        <a:t>Composite</a:t>
                      </a:r>
                      <a:r>
                        <a:rPr lang="zh-CN" sz="1600" kern="100">
                          <a:effectLst/>
                        </a:rPr>
                        <a: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100" dirty="0">
                          <a:effectLst/>
                        </a:rPr>
                        <a:t>http://java.sun.com/jsf/composite</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100" dirty="0">
                          <a:effectLst/>
                        </a:rPr>
                        <a:t>生成复合组件</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
        <p:nvSpPr>
          <p:cNvPr id="5" name="矩形 4"/>
          <p:cNvSpPr/>
          <p:nvPr/>
        </p:nvSpPr>
        <p:spPr>
          <a:xfrm>
            <a:off x="1331640" y="4653136"/>
            <a:ext cx="7128792" cy="646331"/>
          </a:xfrm>
          <a:prstGeom prst="rect">
            <a:avLst/>
          </a:prstGeom>
        </p:spPr>
        <p:txBody>
          <a:bodyPr wrap="square">
            <a:spAutoFit/>
          </a:bodyPr>
          <a:lstStyle/>
          <a:p>
            <a:r>
              <a:rPr lang="zh-CN" altLang="en-US" dirty="0">
                <a:solidFill>
                  <a:srgbClr val="FF0000"/>
                </a:solidFill>
              </a:rPr>
              <a:t>注：</a:t>
            </a:r>
            <a:r>
              <a:rPr lang="zh-CN" altLang="zh-CN" dirty="0">
                <a:solidFill>
                  <a:srgbClr val="FF0000"/>
                </a:solidFill>
              </a:rPr>
              <a:t>编写</a:t>
            </a:r>
            <a:r>
              <a:rPr lang="en-US" altLang="zh-CN" dirty="0">
                <a:solidFill>
                  <a:srgbClr val="FF0000"/>
                </a:solidFill>
              </a:rPr>
              <a:t>JSF</a:t>
            </a:r>
            <a:r>
              <a:rPr lang="zh-CN" altLang="zh-CN" dirty="0">
                <a:solidFill>
                  <a:srgbClr val="FF0000"/>
                </a:solidFill>
              </a:rPr>
              <a:t>视图与编写</a:t>
            </a:r>
            <a:r>
              <a:rPr lang="en-US" altLang="zh-CN" dirty="0">
                <a:solidFill>
                  <a:srgbClr val="FF0000"/>
                </a:solidFill>
              </a:rPr>
              <a:t>HTML</a:t>
            </a:r>
            <a:r>
              <a:rPr lang="zh-CN" altLang="zh-CN" dirty="0">
                <a:solidFill>
                  <a:srgbClr val="FF0000"/>
                </a:solidFill>
              </a:rPr>
              <a:t>网页的思路基本一样，就是在文件中通过引入各种不同的标记以及设置标记的属性来最终确定视图的外观</a:t>
            </a:r>
            <a:endParaRPr lang="zh-CN" altLang="en-US" dirty="0">
              <a:solidFill>
                <a:srgbClr val="FF0000"/>
              </a:solidFill>
            </a:endParaRPr>
          </a:p>
        </p:txBody>
      </p:sp>
    </p:spTree>
    <p:extLst>
      <p:ext uri="{BB962C8B-B14F-4D97-AF65-F5344CB8AC3E}">
        <p14:creationId xmlns:p14="http://schemas.microsoft.com/office/powerpoint/2010/main" val="254624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p:txBody>
          <a:bodyPr/>
          <a:lstStyle/>
          <a:p>
            <a:r>
              <a:rPr lang="en-US" altLang="zh-CN" dirty="0"/>
              <a:t>HTML</a:t>
            </a:r>
            <a:r>
              <a:rPr lang="zh-CN" altLang="zh-CN" dirty="0"/>
              <a:t>标记用来绘制页面，实现与用户的交互。</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01807573"/>
              </p:ext>
            </p:extLst>
          </p:nvPr>
        </p:nvGraphicFramePr>
        <p:xfrm>
          <a:off x="1115616" y="2060848"/>
          <a:ext cx="7632848" cy="4392496"/>
        </p:xfrm>
        <a:graphic>
          <a:graphicData uri="http://schemas.openxmlformats.org/drawingml/2006/table">
            <a:tbl>
              <a:tblPr firstRow="1" firstCol="1" bandRow="1">
                <a:tableStyleId>{5C22544A-7EE6-4342-B048-85BDC9FD1C3A}</a:tableStyleId>
              </a:tblPr>
              <a:tblGrid>
                <a:gridCol w="3438729">
                  <a:extLst>
                    <a:ext uri="{9D8B030D-6E8A-4147-A177-3AD203B41FA5}">
                      <a16:colId xmlns:a16="http://schemas.microsoft.com/office/drawing/2014/main" val="20000"/>
                    </a:ext>
                  </a:extLst>
                </a:gridCol>
                <a:gridCol w="4194119">
                  <a:extLst>
                    <a:ext uri="{9D8B030D-6E8A-4147-A177-3AD203B41FA5}">
                      <a16:colId xmlns:a16="http://schemas.microsoft.com/office/drawing/2014/main" val="20001"/>
                    </a:ext>
                  </a:extLst>
                </a:gridCol>
              </a:tblGrid>
              <a:tr h="221123">
                <a:tc>
                  <a:txBody>
                    <a:bodyPr/>
                    <a:lstStyle/>
                    <a:p>
                      <a:pPr indent="266700" algn="ctr">
                        <a:lnSpc>
                          <a:spcPts val="1400"/>
                        </a:lnSpc>
                        <a:spcAft>
                          <a:spcPts val="0"/>
                        </a:spcAft>
                      </a:pPr>
                      <a:r>
                        <a:rPr lang="zh-CN" sz="1600" kern="0" dirty="0">
                          <a:effectLst/>
                        </a:rPr>
                        <a:t>标</a:t>
                      </a:r>
                      <a:r>
                        <a:rPr lang="en-US" sz="1600" kern="0" dirty="0">
                          <a:effectLst/>
                        </a:rPr>
                        <a:t>    </a:t>
                      </a:r>
                      <a:r>
                        <a:rPr lang="zh-CN" sz="1600" kern="0" dirty="0">
                          <a:effectLst/>
                        </a:rPr>
                        <a:t>记</a:t>
                      </a:r>
                      <a:endParaRPr lang="zh-CN" sz="1600" kern="100" dirty="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说</a:t>
                      </a:r>
                      <a:r>
                        <a:rPr lang="en-US" sz="1600" kern="0">
                          <a:effectLst/>
                        </a:rPr>
                        <a:t>    </a:t>
                      </a:r>
                      <a:r>
                        <a:rPr lang="zh-CN" sz="1600" kern="0">
                          <a:effectLst/>
                        </a:rPr>
                        <a:t>明</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21485">
                <a:tc>
                  <a:txBody>
                    <a:bodyPr/>
                    <a:lstStyle/>
                    <a:p>
                      <a:pPr indent="266700" algn="just">
                        <a:lnSpc>
                          <a:spcPts val="1400"/>
                        </a:lnSpc>
                        <a:spcAft>
                          <a:spcPts val="0"/>
                        </a:spcAft>
                      </a:pPr>
                      <a:r>
                        <a:rPr lang="en-US" sz="1600" kern="0" dirty="0">
                          <a:effectLst/>
                        </a:rPr>
                        <a:t>head </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呈现页面标题</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21485">
                <a:tc>
                  <a:txBody>
                    <a:bodyPr/>
                    <a:lstStyle/>
                    <a:p>
                      <a:pPr indent="266700" algn="just">
                        <a:lnSpc>
                          <a:spcPts val="1400"/>
                        </a:lnSpc>
                        <a:spcAft>
                          <a:spcPts val="0"/>
                        </a:spcAft>
                      </a:pPr>
                      <a:r>
                        <a:rPr lang="en-US" sz="1600" kern="0" dirty="0">
                          <a:effectLst/>
                        </a:rPr>
                        <a:t>body </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呈现页面正文</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21485">
                <a:tc>
                  <a:txBody>
                    <a:bodyPr/>
                    <a:lstStyle/>
                    <a:p>
                      <a:pPr indent="266700" algn="just">
                        <a:lnSpc>
                          <a:spcPts val="1400"/>
                        </a:lnSpc>
                        <a:spcAft>
                          <a:spcPts val="0"/>
                        </a:spcAft>
                      </a:pPr>
                      <a:r>
                        <a:rPr lang="en-US" sz="1600" kern="0" dirty="0">
                          <a:effectLst/>
                        </a:rPr>
                        <a:t>form</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呈现</a:t>
                      </a:r>
                      <a:r>
                        <a:rPr lang="en-US" sz="1600" kern="0">
                          <a:effectLst/>
                        </a:rPr>
                        <a:t>HTML</a:t>
                      </a:r>
                      <a:r>
                        <a:rPr lang="zh-CN" sz="1600" kern="0">
                          <a:effectLst/>
                        </a:rPr>
                        <a:t>表单</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21485">
                <a:tc>
                  <a:txBody>
                    <a:bodyPr/>
                    <a:lstStyle/>
                    <a:p>
                      <a:pPr indent="266700" algn="just">
                        <a:lnSpc>
                          <a:spcPts val="1400"/>
                        </a:lnSpc>
                        <a:spcAft>
                          <a:spcPts val="0"/>
                        </a:spcAft>
                      </a:pPr>
                      <a:r>
                        <a:rPr lang="en-US" sz="1600" kern="0" dirty="0" err="1">
                          <a:effectLst/>
                        </a:rPr>
                        <a:t>outputStylesheet</a:t>
                      </a:r>
                      <a:r>
                        <a:rPr lang="en-US" sz="1600" kern="0" dirty="0">
                          <a:effectLst/>
                        </a:rPr>
                        <a:t> </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向页面中添加一个样式表</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21485">
                <a:tc>
                  <a:txBody>
                    <a:bodyPr/>
                    <a:lstStyle/>
                    <a:p>
                      <a:pPr indent="266700" algn="just">
                        <a:lnSpc>
                          <a:spcPts val="1400"/>
                        </a:lnSpc>
                        <a:spcAft>
                          <a:spcPts val="0"/>
                        </a:spcAft>
                      </a:pPr>
                      <a:r>
                        <a:rPr lang="en-US" sz="1600" kern="0" dirty="0" err="1">
                          <a:effectLst/>
                        </a:rPr>
                        <a:t>outputScript</a:t>
                      </a:r>
                      <a:r>
                        <a:rPr lang="en-US" sz="1600" kern="0" dirty="0">
                          <a:effectLst/>
                        </a:rPr>
                        <a:t> </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向页面中添加一个脚本</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221485">
                <a:tc>
                  <a:txBody>
                    <a:bodyPr/>
                    <a:lstStyle/>
                    <a:p>
                      <a:pPr indent="266700" algn="just">
                        <a:lnSpc>
                          <a:spcPts val="1400"/>
                        </a:lnSpc>
                        <a:spcAft>
                          <a:spcPts val="0"/>
                        </a:spcAft>
                      </a:pPr>
                      <a:r>
                        <a:rPr lang="en-US" sz="1600" kern="0" dirty="0" err="1">
                          <a:effectLst/>
                        </a:rPr>
                        <a:t>inputText</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单行文本输入控件</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221485">
                <a:tc>
                  <a:txBody>
                    <a:bodyPr/>
                    <a:lstStyle/>
                    <a:p>
                      <a:pPr indent="266700" algn="just">
                        <a:lnSpc>
                          <a:spcPts val="1400"/>
                        </a:lnSpc>
                        <a:spcAft>
                          <a:spcPts val="0"/>
                        </a:spcAft>
                      </a:pPr>
                      <a:r>
                        <a:rPr lang="en-US" sz="1600" kern="0" dirty="0" err="1">
                          <a:effectLst/>
                        </a:rPr>
                        <a:t>inputTextarea</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多行文本输入控件</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221485">
                <a:tc>
                  <a:txBody>
                    <a:bodyPr/>
                    <a:lstStyle/>
                    <a:p>
                      <a:pPr indent="266700" algn="just">
                        <a:lnSpc>
                          <a:spcPts val="1400"/>
                        </a:lnSpc>
                        <a:spcAft>
                          <a:spcPts val="0"/>
                        </a:spcAft>
                      </a:pPr>
                      <a:r>
                        <a:rPr lang="en-US" sz="1600" kern="0">
                          <a:effectLst/>
                        </a:rPr>
                        <a:t>inputSecret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密码输入控件</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221485">
                <a:tc>
                  <a:txBody>
                    <a:bodyPr/>
                    <a:lstStyle/>
                    <a:p>
                      <a:pPr indent="266700" algn="just">
                        <a:lnSpc>
                          <a:spcPts val="1400"/>
                        </a:lnSpc>
                        <a:spcAft>
                          <a:spcPts val="0"/>
                        </a:spcAft>
                      </a:pPr>
                      <a:r>
                        <a:rPr lang="en-US" sz="1600" kern="0">
                          <a:effectLst/>
                        </a:rPr>
                        <a:t>inputHidden</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隐藏字段</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221485">
                <a:tc>
                  <a:txBody>
                    <a:bodyPr/>
                    <a:lstStyle/>
                    <a:p>
                      <a:pPr indent="266700" algn="just">
                        <a:lnSpc>
                          <a:spcPts val="1400"/>
                        </a:lnSpc>
                        <a:spcAft>
                          <a:spcPts val="0"/>
                        </a:spcAft>
                      </a:pPr>
                      <a:r>
                        <a:rPr lang="en-US" sz="1600" kern="0">
                          <a:effectLst/>
                        </a:rPr>
                        <a:t>outputLabel</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便于访问其他组件的标记</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10"/>
                  </a:ext>
                </a:extLst>
              </a:tr>
              <a:tr h="221485">
                <a:tc>
                  <a:txBody>
                    <a:bodyPr/>
                    <a:lstStyle/>
                    <a:p>
                      <a:pPr indent="266700" algn="just">
                        <a:lnSpc>
                          <a:spcPts val="1400"/>
                        </a:lnSpc>
                        <a:spcAft>
                          <a:spcPts val="0"/>
                        </a:spcAft>
                      </a:pPr>
                      <a:r>
                        <a:rPr lang="en-US" sz="1600" kern="0">
                          <a:effectLst/>
                        </a:rPr>
                        <a:t>outputLink</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到其他</a:t>
                      </a:r>
                      <a:r>
                        <a:rPr lang="en-US" sz="1600" kern="0" dirty="0">
                          <a:effectLst/>
                        </a:rPr>
                        <a:t>Web</a:t>
                      </a:r>
                      <a:r>
                        <a:rPr lang="zh-CN" sz="1600" kern="0" dirty="0">
                          <a:effectLst/>
                        </a:rPr>
                        <a:t>站点的链</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1"/>
                  </a:ext>
                </a:extLst>
              </a:tr>
              <a:tr h="406128">
                <a:tc>
                  <a:txBody>
                    <a:bodyPr/>
                    <a:lstStyle/>
                    <a:p>
                      <a:pPr indent="266700" algn="just">
                        <a:lnSpc>
                          <a:spcPts val="1400"/>
                        </a:lnSpc>
                        <a:spcAft>
                          <a:spcPts val="0"/>
                        </a:spcAft>
                      </a:pPr>
                      <a:r>
                        <a:rPr lang="en-US" sz="1600" kern="0">
                          <a:effectLst/>
                        </a:rPr>
                        <a:t>outputFormat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类似于</a:t>
                      </a:r>
                      <a:r>
                        <a:rPr lang="en-US" sz="1600" kern="0" dirty="0" err="1">
                          <a:effectLst/>
                        </a:rPr>
                        <a:t>outputText</a:t>
                      </a:r>
                      <a:r>
                        <a:rPr lang="zh-CN" sz="1600" kern="0" dirty="0">
                          <a:effectLst/>
                        </a:rPr>
                        <a:t>，但是格式化复合消息</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2"/>
                  </a:ext>
                </a:extLst>
              </a:tr>
              <a:tr h="221485">
                <a:tc>
                  <a:txBody>
                    <a:bodyPr/>
                    <a:lstStyle/>
                    <a:p>
                      <a:pPr indent="266700" algn="just">
                        <a:lnSpc>
                          <a:spcPts val="1400"/>
                        </a:lnSpc>
                        <a:spcAft>
                          <a:spcPts val="0"/>
                        </a:spcAft>
                      </a:pPr>
                      <a:r>
                        <a:rPr lang="en-US" sz="1600" kern="0">
                          <a:effectLst/>
                        </a:rPr>
                        <a:t>outputText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单行文本输出</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13"/>
                  </a:ext>
                </a:extLst>
              </a:tr>
              <a:tr h="221485">
                <a:tc>
                  <a:txBody>
                    <a:bodyPr/>
                    <a:lstStyle/>
                    <a:p>
                      <a:pPr indent="266700" algn="just">
                        <a:lnSpc>
                          <a:spcPts val="1400"/>
                        </a:lnSpc>
                        <a:spcAft>
                          <a:spcPts val="0"/>
                        </a:spcAft>
                      </a:pPr>
                      <a:r>
                        <a:rPr lang="en-US" sz="1600" kern="0">
                          <a:effectLst/>
                        </a:rPr>
                        <a:t>commandButton</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按钮</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4"/>
                  </a:ext>
                </a:extLst>
              </a:tr>
              <a:tr h="221485">
                <a:tc>
                  <a:txBody>
                    <a:bodyPr/>
                    <a:lstStyle/>
                    <a:p>
                      <a:pPr indent="266700" algn="just">
                        <a:lnSpc>
                          <a:spcPts val="1400"/>
                        </a:lnSpc>
                        <a:spcAft>
                          <a:spcPts val="0"/>
                        </a:spcAft>
                      </a:pPr>
                      <a:r>
                        <a:rPr lang="en-US" sz="1600" kern="0">
                          <a:effectLst/>
                        </a:rPr>
                        <a:t>commandLink</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作用类似于下压按钮的链接</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5"/>
                  </a:ext>
                </a:extLst>
              </a:tr>
              <a:tr h="221485">
                <a:tc>
                  <a:txBody>
                    <a:bodyPr/>
                    <a:lstStyle/>
                    <a:p>
                      <a:pPr indent="266700" algn="just">
                        <a:lnSpc>
                          <a:spcPts val="1400"/>
                        </a:lnSpc>
                        <a:spcAft>
                          <a:spcPts val="0"/>
                        </a:spcAft>
                      </a:pPr>
                      <a:r>
                        <a:rPr lang="en-US" sz="1600" kern="0">
                          <a:effectLst/>
                        </a:rPr>
                        <a:t>button </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用于发布</a:t>
                      </a:r>
                      <a:r>
                        <a:rPr lang="en-US" sz="1600" kern="0" dirty="0">
                          <a:effectLst/>
                        </a:rPr>
                        <a:t>GET</a:t>
                      </a:r>
                      <a:r>
                        <a:rPr lang="zh-CN" sz="1600" kern="0" dirty="0">
                          <a:effectLst/>
                        </a:rPr>
                        <a:t>请求的按钮</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6"/>
                  </a:ext>
                </a:extLst>
              </a:tr>
              <a:tr h="221485">
                <a:tc>
                  <a:txBody>
                    <a:bodyPr/>
                    <a:lstStyle/>
                    <a:p>
                      <a:pPr indent="266700" algn="just">
                        <a:lnSpc>
                          <a:spcPts val="1400"/>
                        </a:lnSpc>
                        <a:spcAft>
                          <a:spcPts val="0"/>
                        </a:spcAft>
                      </a:pPr>
                      <a:r>
                        <a:rPr lang="en-US" sz="1600" kern="0">
                          <a:effectLst/>
                        </a:rPr>
                        <a:t>link </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用于发布</a:t>
                      </a:r>
                      <a:r>
                        <a:rPr lang="en-US" sz="1600" kern="0" dirty="0">
                          <a:effectLst/>
                        </a:rPr>
                        <a:t>GET</a:t>
                      </a:r>
                      <a:r>
                        <a:rPr lang="zh-CN" sz="1600" kern="0" dirty="0">
                          <a:effectLst/>
                        </a:rPr>
                        <a:t>请求的链接</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7"/>
                  </a:ext>
                </a:extLst>
              </a:tr>
              <a:tr h="221485">
                <a:tc>
                  <a:txBody>
                    <a:bodyPr/>
                    <a:lstStyle/>
                    <a:p>
                      <a:pPr indent="266700" algn="just">
                        <a:lnSpc>
                          <a:spcPts val="1400"/>
                        </a:lnSpc>
                        <a:spcAft>
                          <a:spcPts val="0"/>
                        </a:spcAft>
                      </a:pPr>
                      <a:r>
                        <a:rPr lang="en-US" sz="1600" kern="0">
                          <a:effectLst/>
                        </a:rPr>
                        <a:t>message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显示一个组件最近的消息</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56987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2694300806"/>
              </p:ext>
            </p:extLst>
          </p:nvPr>
        </p:nvGraphicFramePr>
        <p:xfrm>
          <a:off x="899592" y="1988840"/>
          <a:ext cx="7632848" cy="4104457"/>
        </p:xfrm>
        <a:graphic>
          <a:graphicData uri="http://schemas.openxmlformats.org/drawingml/2006/table">
            <a:tbl>
              <a:tblPr firstRow="1" firstCol="1" bandRow="1">
                <a:tableStyleId>{5C22544A-7EE6-4342-B048-85BDC9FD1C3A}</a:tableStyleId>
              </a:tblPr>
              <a:tblGrid>
                <a:gridCol w="3438729">
                  <a:extLst>
                    <a:ext uri="{9D8B030D-6E8A-4147-A177-3AD203B41FA5}">
                      <a16:colId xmlns:a16="http://schemas.microsoft.com/office/drawing/2014/main" val="20000"/>
                    </a:ext>
                  </a:extLst>
                </a:gridCol>
                <a:gridCol w="4194119">
                  <a:extLst>
                    <a:ext uri="{9D8B030D-6E8A-4147-A177-3AD203B41FA5}">
                      <a16:colId xmlns:a16="http://schemas.microsoft.com/office/drawing/2014/main" val="20001"/>
                    </a:ext>
                  </a:extLst>
                </a:gridCol>
              </a:tblGrid>
              <a:tr h="292961">
                <a:tc>
                  <a:txBody>
                    <a:bodyPr/>
                    <a:lstStyle/>
                    <a:p>
                      <a:pPr indent="266700" algn="ctr">
                        <a:lnSpc>
                          <a:spcPts val="1400"/>
                        </a:lnSpc>
                        <a:spcAft>
                          <a:spcPts val="0"/>
                        </a:spcAft>
                      </a:pPr>
                      <a:r>
                        <a:rPr lang="zh-CN" sz="1600" kern="0" dirty="0">
                          <a:effectLst/>
                        </a:rPr>
                        <a:t>标</a:t>
                      </a:r>
                      <a:r>
                        <a:rPr lang="en-US" sz="1600" kern="0" dirty="0">
                          <a:effectLst/>
                        </a:rPr>
                        <a:t>    </a:t>
                      </a:r>
                      <a:r>
                        <a:rPr lang="zh-CN" sz="1600" kern="0" dirty="0">
                          <a:effectLst/>
                        </a:rPr>
                        <a:t>记</a:t>
                      </a:r>
                      <a:endParaRPr lang="zh-CN" sz="1600" kern="100" dirty="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说</a:t>
                      </a:r>
                      <a:r>
                        <a:rPr lang="en-US" sz="1600" kern="0">
                          <a:effectLst/>
                        </a:rPr>
                        <a:t>    </a:t>
                      </a:r>
                      <a:r>
                        <a:rPr lang="zh-CN" sz="1600" kern="0">
                          <a:effectLst/>
                        </a:rPr>
                        <a:t>明</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93192">
                <a:tc>
                  <a:txBody>
                    <a:bodyPr/>
                    <a:lstStyle/>
                    <a:p>
                      <a:pPr algn="just">
                        <a:lnSpc>
                          <a:spcPts val="1400"/>
                        </a:lnSpc>
                        <a:spcAft>
                          <a:spcPts val="0"/>
                        </a:spcAft>
                      </a:pPr>
                      <a:r>
                        <a:rPr lang="en-US" sz="1600" kern="0" dirty="0">
                          <a:effectLst/>
                        </a:rPr>
                        <a:t>Messages</a:t>
                      </a:r>
                      <a:endParaRPr lang="zh-CN" sz="1600" kern="100" dirty="0">
                        <a:effectLst/>
                        <a:latin typeface="Times New Roman"/>
                        <a:ea typeface="宋体"/>
                      </a:endParaRPr>
                    </a:p>
                  </a:txBody>
                  <a:tcPr marL="68580" marR="68580" marT="0" marB="0" anchor="ctr"/>
                </a:tc>
                <a:tc>
                  <a:txBody>
                    <a:bodyPr/>
                    <a:lstStyle/>
                    <a:p>
                      <a:pPr algn="just">
                        <a:lnSpc>
                          <a:spcPts val="1400"/>
                        </a:lnSpc>
                        <a:spcAft>
                          <a:spcPts val="0"/>
                        </a:spcAft>
                      </a:pPr>
                      <a:r>
                        <a:rPr lang="zh-CN" sz="1600" kern="0">
                          <a:effectLst/>
                        </a:rPr>
                        <a:t>显示所有消息</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93192">
                <a:tc>
                  <a:txBody>
                    <a:bodyPr/>
                    <a:lstStyle/>
                    <a:p>
                      <a:pPr algn="just">
                        <a:lnSpc>
                          <a:spcPts val="1400"/>
                        </a:lnSpc>
                        <a:spcAft>
                          <a:spcPts val="0"/>
                        </a:spcAft>
                      </a:pPr>
                      <a:r>
                        <a:rPr lang="en-US" sz="1600" kern="0" dirty="0" err="1">
                          <a:effectLst/>
                        </a:rPr>
                        <a:t>graphicImage</a:t>
                      </a:r>
                      <a:endParaRPr lang="zh-CN" sz="1600" kern="100" dirty="0">
                        <a:effectLst/>
                        <a:latin typeface="Times New Roman"/>
                        <a:ea typeface="宋体"/>
                      </a:endParaRPr>
                    </a:p>
                  </a:txBody>
                  <a:tcPr marL="68580" marR="68580" marT="0" marB="0" anchor="ctr"/>
                </a:tc>
                <a:tc>
                  <a:txBody>
                    <a:bodyPr/>
                    <a:lstStyle/>
                    <a:p>
                      <a:pPr algn="just">
                        <a:lnSpc>
                          <a:spcPts val="1400"/>
                        </a:lnSpc>
                        <a:spcAft>
                          <a:spcPts val="0"/>
                        </a:spcAft>
                      </a:pPr>
                      <a:r>
                        <a:rPr lang="zh-CN" sz="1600" kern="0">
                          <a:effectLst/>
                        </a:rPr>
                        <a:t>显示图像</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93192">
                <a:tc>
                  <a:txBody>
                    <a:bodyPr/>
                    <a:lstStyle/>
                    <a:p>
                      <a:pPr algn="just">
                        <a:lnSpc>
                          <a:spcPts val="1400"/>
                        </a:lnSpc>
                        <a:spcAft>
                          <a:spcPts val="0"/>
                        </a:spcAft>
                      </a:pPr>
                      <a:r>
                        <a:rPr lang="en-US" sz="1600" kern="0" dirty="0" err="1">
                          <a:effectLst/>
                        </a:rPr>
                        <a:t>selectOneListbox</a:t>
                      </a:r>
                      <a:endParaRPr lang="zh-CN" sz="1600" kern="100" dirty="0">
                        <a:effectLst/>
                        <a:latin typeface="Times New Roman"/>
                        <a:ea typeface="宋体"/>
                      </a:endParaRPr>
                    </a:p>
                  </a:txBody>
                  <a:tcPr marL="68580" marR="68580" marT="0" marB="0" anchor="ctr"/>
                </a:tc>
                <a:tc>
                  <a:txBody>
                    <a:bodyPr/>
                    <a:lstStyle/>
                    <a:p>
                      <a:pPr algn="just">
                        <a:lnSpc>
                          <a:spcPts val="1400"/>
                        </a:lnSpc>
                        <a:spcAft>
                          <a:spcPts val="0"/>
                        </a:spcAft>
                      </a:pPr>
                      <a:r>
                        <a:rPr lang="zh-CN" sz="1600" kern="0">
                          <a:effectLst/>
                        </a:rPr>
                        <a:t>单选列表框</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93192">
                <a:tc>
                  <a:txBody>
                    <a:bodyPr/>
                    <a:lstStyle/>
                    <a:p>
                      <a:pPr algn="just">
                        <a:lnSpc>
                          <a:spcPts val="1400"/>
                        </a:lnSpc>
                        <a:spcAft>
                          <a:spcPts val="0"/>
                        </a:spcAft>
                      </a:pPr>
                      <a:r>
                        <a:rPr lang="en-US" sz="1600" kern="0">
                          <a:effectLst/>
                        </a:rPr>
                        <a:t>selectOneMenu</a:t>
                      </a:r>
                      <a:endParaRPr lang="zh-CN" sz="1600" kern="100">
                        <a:effectLst/>
                        <a:latin typeface="Times New Roman"/>
                        <a:ea typeface="宋体"/>
                      </a:endParaRPr>
                    </a:p>
                  </a:txBody>
                  <a:tcPr marL="68580" marR="68580" marT="0" marB="0" anchor="ctr"/>
                </a:tc>
                <a:tc>
                  <a:txBody>
                    <a:bodyPr/>
                    <a:lstStyle/>
                    <a:p>
                      <a:pPr algn="just">
                        <a:lnSpc>
                          <a:spcPts val="1400"/>
                        </a:lnSpc>
                        <a:spcAft>
                          <a:spcPts val="0"/>
                        </a:spcAft>
                      </a:pPr>
                      <a:r>
                        <a:rPr lang="zh-CN" sz="1600" kern="0">
                          <a:effectLst/>
                        </a:rPr>
                        <a:t>单选菜单</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93192">
                <a:tc>
                  <a:txBody>
                    <a:bodyPr/>
                    <a:lstStyle/>
                    <a:p>
                      <a:pPr algn="just">
                        <a:lnSpc>
                          <a:spcPts val="1400"/>
                        </a:lnSpc>
                        <a:spcAft>
                          <a:spcPts val="0"/>
                        </a:spcAft>
                      </a:pPr>
                      <a:r>
                        <a:rPr lang="en-US" sz="1600" kern="0" dirty="0" err="1">
                          <a:effectLst/>
                        </a:rPr>
                        <a:t>selectOneRadio</a:t>
                      </a:r>
                      <a:endParaRPr lang="zh-CN" sz="1600" kern="100" dirty="0">
                        <a:effectLst/>
                        <a:latin typeface="Times New Roman"/>
                        <a:ea typeface="宋体"/>
                      </a:endParaRPr>
                    </a:p>
                  </a:txBody>
                  <a:tcPr marL="68580" marR="68580" marT="0" marB="0" anchor="ctr"/>
                </a:tc>
                <a:tc>
                  <a:txBody>
                    <a:bodyPr/>
                    <a:lstStyle/>
                    <a:p>
                      <a:pPr algn="just">
                        <a:lnSpc>
                          <a:spcPts val="1400"/>
                        </a:lnSpc>
                        <a:spcAft>
                          <a:spcPts val="0"/>
                        </a:spcAft>
                      </a:pPr>
                      <a:r>
                        <a:rPr lang="zh-CN" sz="1600" kern="0">
                          <a:effectLst/>
                        </a:rPr>
                        <a:t>单选按钮集</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293192">
                <a:tc>
                  <a:txBody>
                    <a:bodyPr/>
                    <a:lstStyle/>
                    <a:p>
                      <a:pPr algn="just">
                        <a:lnSpc>
                          <a:spcPts val="1400"/>
                        </a:lnSpc>
                        <a:spcAft>
                          <a:spcPts val="0"/>
                        </a:spcAft>
                      </a:pPr>
                      <a:r>
                        <a:rPr lang="en-US" sz="1600" kern="0">
                          <a:effectLst/>
                        </a:rPr>
                        <a:t>selectBooleanCheckbox</a:t>
                      </a:r>
                      <a:endParaRPr lang="zh-CN" sz="1600" kern="100">
                        <a:effectLst/>
                        <a:latin typeface="Times New Roman"/>
                        <a:ea typeface="宋体"/>
                      </a:endParaRPr>
                    </a:p>
                  </a:txBody>
                  <a:tcPr marL="68580" marR="68580" marT="0" marB="0" anchor="ctr"/>
                </a:tc>
                <a:tc>
                  <a:txBody>
                    <a:bodyPr/>
                    <a:lstStyle/>
                    <a:p>
                      <a:pPr algn="just">
                        <a:lnSpc>
                          <a:spcPts val="1400"/>
                        </a:lnSpc>
                        <a:spcAft>
                          <a:spcPts val="0"/>
                        </a:spcAft>
                      </a:pPr>
                      <a:r>
                        <a:rPr lang="zh-CN" sz="1600" kern="0" dirty="0">
                          <a:effectLst/>
                        </a:rPr>
                        <a:t>复选框</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293192">
                <a:tc>
                  <a:txBody>
                    <a:bodyPr/>
                    <a:lstStyle/>
                    <a:p>
                      <a:pPr algn="just">
                        <a:lnSpc>
                          <a:spcPts val="1400"/>
                        </a:lnSpc>
                        <a:spcAft>
                          <a:spcPts val="0"/>
                        </a:spcAft>
                      </a:pPr>
                      <a:r>
                        <a:rPr lang="en-US" sz="1600" kern="0">
                          <a:effectLst/>
                        </a:rPr>
                        <a:t>selectManyCheckbox</a:t>
                      </a:r>
                      <a:endParaRPr lang="zh-CN" sz="1600" kern="100">
                        <a:effectLst/>
                        <a:latin typeface="Times New Roman"/>
                        <a:ea typeface="宋体"/>
                      </a:endParaRPr>
                    </a:p>
                  </a:txBody>
                  <a:tcPr marL="68580" marR="68580" marT="0" marB="0" anchor="ctr"/>
                </a:tc>
                <a:tc>
                  <a:txBody>
                    <a:bodyPr/>
                    <a:lstStyle/>
                    <a:p>
                      <a:pPr algn="just">
                        <a:lnSpc>
                          <a:spcPts val="1400"/>
                        </a:lnSpc>
                        <a:spcAft>
                          <a:spcPts val="0"/>
                        </a:spcAft>
                      </a:pPr>
                      <a:r>
                        <a:rPr lang="zh-CN" sz="1600" kern="0">
                          <a:effectLst/>
                        </a:rPr>
                        <a:t>复选框集</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293192">
                <a:tc>
                  <a:txBody>
                    <a:bodyPr/>
                    <a:lstStyle/>
                    <a:p>
                      <a:pPr algn="just">
                        <a:lnSpc>
                          <a:spcPts val="1400"/>
                        </a:lnSpc>
                        <a:spcAft>
                          <a:spcPts val="0"/>
                        </a:spcAft>
                      </a:pPr>
                      <a:r>
                        <a:rPr lang="en-US" sz="1600" kern="0">
                          <a:effectLst/>
                        </a:rPr>
                        <a:t>selectManyListbox</a:t>
                      </a:r>
                      <a:endParaRPr lang="zh-CN" sz="1600" kern="100">
                        <a:effectLst/>
                        <a:latin typeface="Times New Roman"/>
                        <a:ea typeface="宋体"/>
                      </a:endParaRPr>
                    </a:p>
                  </a:txBody>
                  <a:tcPr marL="68580" marR="68580" marT="0" marB="0" anchor="ctr"/>
                </a:tc>
                <a:tc>
                  <a:txBody>
                    <a:bodyPr/>
                    <a:lstStyle/>
                    <a:p>
                      <a:pPr algn="just">
                        <a:lnSpc>
                          <a:spcPts val="1400"/>
                        </a:lnSpc>
                        <a:spcAft>
                          <a:spcPts val="0"/>
                        </a:spcAft>
                      </a:pPr>
                      <a:r>
                        <a:rPr lang="zh-CN" sz="1600" kern="0" dirty="0">
                          <a:effectLst/>
                        </a:rPr>
                        <a:t>多选列表框</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293192">
                <a:tc>
                  <a:txBody>
                    <a:bodyPr/>
                    <a:lstStyle/>
                    <a:p>
                      <a:pPr algn="just">
                        <a:lnSpc>
                          <a:spcPts val="1400"/>
                        </a:lnSpc>
                        <a:spcAft>
                          <a:spcPts val="0"/>
                        </a:spcAft>
                      </a:pPr>
                      <a:r>
                        <a:rPr lang="en-US" sz="1600" kern="0">
                          <a:effectLst/>
                        </a:rPr>
                        <a:t>selectManyMenu</a:t>
                      </a:r>
                      <a:endParaRPr lang="zh-CN" sz="1600" kern="100">
                        <a:effectLst/>
                        <a:latin typeface="Times New Roman"/>
                        <a:ea typeface="宋体"/>
                      </a:endParaRPr>
                    </a:p>
                  </a:txBody>
                  <a:tcPr marL="68580" marR="68580" marT="0" marB="0" anchor="ctr"/>
                </a:tc>
                <a:tc>
                  <a:txBody>
                    <a:bodyPr/>
                    <a:lstStyle/>
                    <a:p>
                      <a:pPr algn="just">
                        <a:lnSpc>
                          <a:spcPts val="1400"/>
                        </a:lnSpc>
                        <a:spcAft>
                          <a:spcPts val="0"/>
                        </a:spcAft>
                      </a:pPr>
                      <a:r>
                        <a:rPr lang="zh-CN" sz="1600" kern="0" dirty="0">
                          <a:effectLst/>
                        </a:rPr>
                        <a:t>多选菜单</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293192">
                <a:tc>
                  <a:txBody>
                    <a:bodyPr/>
                    <a:lstStyle/>
                    <a:p>
                      <a:pPr algn="just">
                        <a:lnSpc>
                          <a:spcPts val="1400"/>
                        </a:lnSpc>
                        <a:spcAft>
                          <a:spcPts val="0"/>
                        </a:spcAft>
                      </a:pPr>
                      <a:r>
                        <a:rPr lang="en-US" sz="1600" kern="0">
                          <a:effectLst/>
                        </a:rPr>
                        <a:t>panelGrid</a:t>
                      </a:r>
                      <a:endParaRPr lang="zh-CN" sz="1600" kern="100">
                        <a:effectLst/>
                        <a:latin typeface="Times New Roman"/>
                        <a:ea typeface="宋体"/>
                      </a:endParaRPr>
                    </a:p>
                  </a:txBody>
                  <a:tcPr marL="68580" marR="68580" marT="0" marB="0" anchor="ctr"/>
                </a:tc>
                <a:tc>
                  <a:txBody>
                    <a:bodyPr/>
                    <a:lstStyle/>
                    <a:p>
                      <a:pPr algn="just">
                        <a:lnSpc>
                          <a:spcPts val="1400"/>
                        </a:lnSpc>
                        <a:spcAft>
                          <a:spcPts val="0"/>
                        </a:spcAft>
                      </a:pPr>
                      <a:r>
                        <a:rPr lang="zh-CN" sz="1600" kern="0" dirty="0">
                          <a:effectLst/>
                        </a:rPr>
                        <a:t>表格布局</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0"/>
                  </a:ext>
                </a:extLst>
              </a:tr>
              <a:tr h="293192">
                <a:tc>
                  <a:txBody>
                    <a:bodyPr/>
                    <a:lstStyle/>
                    <a:p>
                      <a:pPr algn="just">
                        <a:lnSpc>
                          <a:spcPts val="1400"/>
                        </a:lnSpc>
                        <a:spcAft>
                          <a:spcPts val="0"/>
                        </a:spcAft>
                      </a:pPr>
                      <a:r>
                        <a:rPr lang="en-US" sz="1600" kern="0">
                          <a:effectLst/>
                        </a:rPr>
                        <a:t>panelGroup</a:t>
                      </a:r>
                      <a:endParaRPr lang="zh-CN" sz="1600" kern="100">
                        <a:effectLst/>
                        <a:latin typeface="Times New Roman"/>
                        <a:ea typeface="宋体"/>
                      </a:endParaRPr>
                    </a:p>
                  </a:txBody>
                  <a:tcPr marL="68580" marR="68580" marT="0" marB="0" anchor="ctr"/>
                </a:tc>
                <a:tc>
                  <a:txBody>
                    <a:bodyPr/>
                    <a:lstStyle/>
                    <a:p>
                      <a:pPr algn="just">
                        <a:lnSpc>
                          <a:spcPts val="1400"/>
                        </a:lnSpc>
                        <a:spcAft>
                          <a:spcPts val="0"/>
                        </a:spcAft>
                      </a:pPr>
                      <a:r>
                        <a:rPr lang="zh-CN" sz="1600" kern="0" dirty="0">
                          <a:effectLst/>
                        </a:rPr>
                        <a:t>将两个或多个组件布置成一个组件</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1"/>
                  </a:ext>
                </a:extLst>
              </a:tr>
              <a:tr h="293192">
                <a:tc>
                  <a:txBody>
                    <a:bodyPr/>
                    <a:lstStyle/>
                    <a:p>
                      <a:pPr algn="just">
                        <a:lnSpc>
                          <a:spcPts val="1400"/>
                        </a:lnSpc>
                        <a:spcAft>
                          <a:spcPts val="0"/>
                        </a:spcAft>
                      </a:pPr>
                      <a:r>
                        <a:rPr lang="en-US" sz="1600" kern="0">
                          <a:effectLst/>
                        </a:rPr>
                        <a:t>dataTable</a:t>
                      </a:r>
                      <a:endParaRPr lang="zh-CN" sz="1600" kern="100">
                        <a:effectLst/>
                        <a:latin typeface="Times New Roman"/>
                        <a:ea typeface="宋体"/>
                      </a:endParaRPr>
                    </a:p>
                  </a:txBody>
                  <a:tcPr marL="68580" marR="68580" marT="0" marB="0" anchor="ctr"/>
                </a:tc>
                <a:tc>
                  <a:txBody>
                    <a:bodyPr/>
                    <a:lstStyle/>
                    <a:p>
                      <a:pPr algn="just">
                        <a:lnSpc>
                          <a:spcPts val="1400"/>
                        </a:lnSpc>
                        <a:spcAft>
                          <a:spcPts val="0"/>
                        </a:spcAft>
                      </a:pPr>
                      <a:r>
                        <a:rPr lang="zh-CN" sz="1600" kern="0" dirty="0">
                          <a:effectLst/>
                        </a:rPr>
                        <a:t>功能丰富的表格控件</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2"/>
                  </a:ext>
                </a:extLst>
              </a:tr>
              <a:tr h="293192">
                <a:tc>
                  <a:txBody>
                    <a:bodyPr/>
                    <a:lstStyle/>
                    <a:p>
                      <a:pPr algn="just">
                        <a:lnSpc>
                          <a:spcPts val="1400"/>
                        </a:lnSpc>
                        <a:spcAft>
                          <a:spcPts val="0"/>
                        </a:spcAft>
                      </a:pPr>
                      <a:r>
                        <a:rPr lang="en-US" sz="1600" kern="0">
                          <a:effectLst/>
                        </a:rPr>
                        <a:t>column</a:t>
                      </a:r>
                      <a:endParaRPr lang="zh-CN" sz="1600" kern="100">
                        <a:effectLst/>
                        <a:latin typeface="Times New Roman"/>
                        <a:ea typeface="宋体"/>
                      </a:endParaRPr>
                    </a:p>
                  </a:txBody>
                  <a:tcPr marL="68580" marR="68580" marT="0" marB="0" anchor="ctr"/>
                </a:tc>
                <a:tc>
                  <a:txBody>
                    <a:bodyPr/>
                    <a:lstStyle/>
                    <a:p>
                      <a:pPr algn="just">
                        <a:lnSpc>
                          <a:spcPts val="1400"/>
                        </a:lnSpc>
                        <a:spcAft>
                          <a:spcPts val="0"/>
                        </a:spcAft>
                      </a:pPr>
                      <a:r>
                        <a:rPr lang="en-US" sz="1600" kern="0" dirty="0" err="1">
                          <a:effectLst/>
                        </a:rPr>
                        <a:t>dataTable</a:t>
                      </a:r>
                      <a:r>
                        <a:rPr lang="zh-CN" sz="1600" kern="0" dirty="0">
                          <a:effectLst/>
                        </a:rPr>
                        <a:t>中的列</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6732240" y="1484784"/>
            <a:ext cx="10567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续表</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  </a:t>
            </a: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5563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a:xfrm>
            <a:off x="971600" y="1556792"/>
            <a:ext cx="7772400" cy="4572000"/>
          </a:xfrm>
        </p:spPr>
        <p:txBody>
          <a:bodyPr>
            <a:normAutofit fontScale="85000" lnSpcReduction="20000"/>
          </a:bodyPr>
          <a:lstStyle/>
          <a:p>
            <a:pPr marL="0" indent="0">
              <a:buNone/>
            </a:pPr>
            <a:r>
              <a:rPr lang="en-US" altLang="zh-CN" dirty="0"/>
              <a:t>HTML</a:t>
            </a:r>
            <a:r>
              <a:rPr lang="zh-CN" altLang="zh-CN" dirty="0"/>
              <a:t>标记支持丰富的属性，用于定制组件的行为。这些属性大致可分为以下三类。</a:t>
            </a:r>
          </a:p>
          <a:p>
            <a:r>
              <a:rPr lang="zh-CN" altLang="zh-CN" dirty="0"/>
              <a:t>（</a:t>
            </a:r>
            <a:r>
              <a:rPr lang="en-US" altLang="zh-CN" dirty="0"/>
              <a:t>1</a:t>
            </a:r>
            <a:r>
              <a:rPr lang="zh-CN" altLang="zh-CN" dirty="0"/>
              <a:t>）基本属性：包括</a:t>
            </a:r>
            <a:r>
              <a:rPr lang="en-US" altLang="zh-CN" dirty="0"/>
              <a:t> id</a:t>
            </a:r>
            <a:r>
              <a:rPr lang="zh-CN" altLang="zh-CN" dirty="0"/>
              <a:t>、</a:t>
            </a:r>
            <a:r>
              <a:rPr lang="en-US" altLang="zh-CN" dirty="0"/>
              <a:t>binding</a:t>
            </a:r>
            <a:r>
              <a:rPr lang="zh-CN" altLang="zh-CN" dirty="0"/>
              <a:t>、</a:t>
            </a:r>
            <a:r>
              <a:rPr lang="en-US" altLang="zh-CN" dirty="0"/>
              <a:t>render</a:t>
            </a:r>
            <a:r>
              <a:rPr lang="zh-CN" altLang="zh-CN" dirty="0"/>
              <a:t>、</a:t>
            </a:r>
            <a:r>
              <a:rPr lang="en-US" altLang="zh-CN" dirty="0"/>
              <a:t>values</a:t>
            </a:r>
            <a:r>
              <a:rPr lang="zh-CN" altLang="zh-CN" dirty="0"/>
              <a:t>、</a:t>
            </a:r>
            <a:r>
              <a:rPr lang="en-US" altLang="zh-CN" dirty="0"/>
              <a:t>converters</a:t>
            </a:r>
            <a:r>
              <a:rPr lang="zh-CN" altLang="zh-CN" dirty="0"/>
              <a:t>和</a:t>
            </a:r>
            <a:r>
              <a:rPr lang="en-US" altLang="zh-CN" dirty="0"/>
              <a:t>validators</a:t>
            </a:r>
            <a:r>
              <a:rPr lang="zh-CN" altLang="zh-CN" dirty="0"/>
              <a:t>等。这些属性用来标记组件，设置组件值、绘制方式，绑定转换器和校验器等。其中，</a:t>
            </a:r>
            <a:r>
              <a:rPr lang="en-US" altLang="zh-CN" dirty="0"/>
              <a:t>id</a:t>
            </a:r>
            <a:r>
              <a:rPr lang="zh-CN" altLang="zh-CN" dirty="0"/>
              <a:t>属性作为组件的唯一标识，利用它可以从其他</a:t>
            </a:r>
            <a:r>
              <a:rPr lang="en-US" altLang="zh-CN" dirty="0"/>
              <a:t>JSF</a:t>
            </a:r>
            <a:r>
              <a:rPr lang="zh-CN" altLang="zh-CN" dirty="0"/>
              <a:t>标记访问</a:t>
            </a:r>
            <a:r>
              <a:rPr lang="en-US" altLang="zh-CN" dirty="0"/>
              <a:t>JSF</a:t>
            </a:r>
            <a:r>
              <a:rPr lang="zh-CN" altLang="zh-CN" dirty="0"/>
              <a:t>组件或者在</a:t>
            </a:r>
            <a:r>
              <a:rPr lang="en-US" altLang="zh-CN" dirty="0"/>
              <a:t>Java</a:t>
            </a:r>
            <a:r>
              <a:rPr lang="zh-CN" altLang="zh-CN" dirty="0"/>
              <a:t>代码中获取组件引用</a:t>
            </a:r>
            <a:endParaRPr lang="en-US" altLang="zh-CN" dirty="0"/>
          </a:p>
          <a:p>
            <a:r>
              <a:rPr lang="zh-CN" altLang="zh-CN" dirty="0"/>
              <a:t>（</a:t>
            </a:r>
            <a:r>
              <a:rPr lang="en-US" altLang="zh-CN" dirty="0"/>
              <a:t>2</a:t>
            </a:r>
            <a:r>
              <a:rPr lang="zh-CN" altLang="zh-CN" dirty="0"/>
              <a:t>）</a:t>
            </a:r>
            <a:r>
              <a:rPr lang="en-US" altLang="zh-CN" dirty="0"/>
              <a:t>HTML 4.0</a:t>
            </a:r>
            <a:r>
              <a:rPr lang="zh-CN" altLang="zh-CN" dirty="0"/>
              <a:t>属性：包括</a:t>
            </a:r>
            <a:r>
              <a:rPr lang="en-US" altLang="zh-CN" dirty="0"/>
              <a:t>border</a:t>
            </a:r>
            <a:r>
              <a:rPr lang="zh-CN" altLang="zh-CN" dirty="0"/>
              <a:t>、</a:t>
            </a:r>
            <a:r>
              <a:rPr lang="en-US" altLang="zh-CN" dirty="0"/>
              <a:t>size</a:t>
            </a:r>
            <a:r>
              <a:rPr lang="zh-CN" altLang="zh-CN" dirty="0"/>
              <a:t>、</a:t>
            </a:r>
            <a:r>
              <a:rPr lang="en-US" altLang="zh-CN" dirty="0"/>
              <a:t>style</a:t>
            </a:r>
            <a:r>
              <a:rPr lang="zh-CN" altLang="zh-CN" dirty="0"/>
              <a:t>和</a:t>
            </a:r>
            <a:r>
              <a:rPr lang="en-US" altLang="zh-CN" dirty="0"/>
              <a:t>title</a:t>
            </a:r>
            <a:r>
              <a:rPr lang="zh-CN" altLang="zh-CN" dirty="0"/>
              <a:t>等。这些属性用来控制标记的输出，决定页面的显示外观。</a:t>
            </a:r>
          </a:p>
          <a:p>
            <a:r>
              <a:rPr lang="zh-CN" altLang="zh-CN" dirty="0"/>
              <a:t>（</a:t>
            </a:r>
            <a:r>
              <a:rPr lang="en-US" altLang="zh-CN" dirty="0"/>
              <a:t>3</a:t>
            </a:r>
            <a:r>
              <a:rPr lang="zh-CN" altLang="zh-CN" dirty="0"/>
              <a:t>）</a:t>
            </a:r>
            <a:r>
              <a:rPr lang="en-US" altLang="zh-CN" dirty="0"/>
              <a:t>DHTML</a:t>
            </a:r>
            <a:r>
              <a:rPr lang="zh-CN" altLang="zh-CN" dirty="0"/>
              <a:t>事件：客户端的脚本语言在</a:t>
            </a:r>
            <a:r>
              <a:rPr lang="en-US" altLang="zh-CN" dirty="0"/>
              <a:t>Web</a:t>
            </a:r>
            <a:r>
              <a:rPr lang="zh-CN" altLang="zh-CN" dirty="0"/>
              <a:t>开发中总是不可忽视的，如实现客户端输入校验、图像滚动等。</a:t>
            </a:r>
            <a:r>
              <a:rPr lang="en-US" altLang="zh-CN" dirty="0"/>
              <a:t>HTML</a:t>
            </a:r>
            <a:r>
              <a:rPr lang="zh-CN" altLang="zh-CN" dirty="0"/>
              <a:t>标记中包含的支持客户端脚本的属性称为动态</a:t>
            </a:r>
            <a:r>
              <a:rPr lang="en-US" altLang="zh-CN" dirty="0"/>
              <a:t>HTML</a:t>
            </a:r>
            <a:r>
              <a:rPr lang="zh-CN" altLang="zh-CN" dirty="0"/>
              <a:t>事件属性。</a:t>
            </a:r>
            <a:r>
              <a:rPr lang="en-US" altLang="zh-CN" dirty="0"/>
              <a:t>JSF</a:t>
            </a:r>
            <a:r>
              <a:rPr lang="zh-CN" altLang="zh-CN" dirty="0"/>
              <a:t>的</a:t>
            </a:r>
            <a:r>
              <a:rPr lang="en-US" altLang="zh-CN" dirty="0"/>
              <a:t>HTML</a:t>
            </a:r>
            <a:r>
              <a:rPr lang="zh-CN" altLang="zh-CN" dirty="0"/>
              <a:t>标记几乎支持所有的动态</a:t>
            </a:r>
            <a:r>
              <a:rPr lang="en-US" altLang="zh-CN" dirty="0"/>
              <a:t>HTML</a:t>
            </a:r>
            <a:r>
              <a:rPr lang="zh-CN" altLang="zh-CN" dirty="0"/>
              <a:t>事件属性，包括</a:t>
            </a:r>
            <a:r>
              <a:rPr lang="en-US" altLang="zh-CN" dirty="0" err="1"/>
              <a:t>onblur</a:t>
            </a:r>
            <a:r>
              <a:rPr lang="zh-CN" altLang="zh-CN" dirty="0"/>
              <a:t>、</a:t>
            </a:r>
            <a:r>
              <a:rPr lang="en-US" altLang="zh-CN" dirty="0" err="1"/>
              <a:t>onchange</a:t>
            </a:r>
            <a:r>
              <a:rPr lang="zh-CN" altLang="zh-CN" dirty="0"/>
              <a:t>、</a:t>
            </a:r>
            <a:r>
              <a:rPr lang="en-US" altLang="zh-CN" dirty="0" err="1"/>
              <a:t>onclick</a:t>
            </a:r>
            <a:r>
              <a:rPr lang="zh-CN" altLang="zh-CN" dirty="0"/>
              <a:t>等。这些属性链接到指定的</a:t>
            </a:r>
            <a:r>
              <a:rPr lang="en-US" altLang="zh-CN" dirty="0" err="1"/>
              <a:t>Javascript</a:t>
            </a:r>
            <a:r>
              <a:rPr lang="zh-CN" altLang="zh-CN" dirty="0"/>
              <a:t>代码，用来响应客户端的事件。</a:t>
            </a:r>
          </a:p>
          <a:p>
            <a:endParaRPr lang="zh-CN" altLang="en-US" dirty="0"/>
          </a:p>
        </p:txBody>
      </p:sp>
    </p:spTree>
    <p:extLst>
      <p:ext uri="{BB962C8B-B14F-4D97-AF65-F5344CB8AC3E}">
        <p14:creationId xmlns:p14="http://schemas.microsoft.com/office/powerpoint/2010/main" val="4247633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a:xfrm>
            <a:off x="971600" y="1556792"/>
            <a:ext cx="7772400" cy="4572000"/>
          </a:xfrm>
        </p:spPr>
        <p:txBody>
          <a:bodyPr>
            <a:normAutofit lnSpcReduction="10000"/>
          </a:bodyPr>
          <a:lstStyle/>
          <a:p>
            <a:pPr marL="0" indent="0">
              <a:buNone/>
            </a:pPr>
            <a:r>
              <a:rPr lang="zh-CN" altLang="zh-CN" dirty="0"/>
              <a:t>为输出</a:t>
            </a:r>
            <a:r>
              <a:rPr lang="en-US" altLang="zh-CN" dirty="0"/>
              <a:t>HTML</a:t>
            </a:r>
            <a:r>
              <a:rPr lang="zh-CN" altLang="zh-CN" dirty="0"/>
              <a:t>页面，</a:t>
            </a:r>
            <a:r>
              <a:rPr lang="en-US" altLang="zh-CN" dirty="0"/>
              <a:t>JSF</a:t>
            </a:r>
            <a:r>
              <a:rPr lang="zh-CN" altLang="zh-CN" dirty="0"/>
              <a:t>提供了两个主要的组件标记</a:t>
            </a:r>
            <a:r>
              <a:rPr lang="en-US" altLang="zh-CN" dirty="0"/>
              <a:t>h:head</a:t>
            </a:r>
            <a:r>
              <a:rPr lang="zh-CN" altLang="zh-CN" dirty="0"/>
              <a:t>和</a:t>
            </a:r>
            <a:r>
              <a:rPr lang="en-US" altLang="zh-CN" dirty="0"/>
              <a:t>h:body</a:t>
            </a:r>
            <a:r>
              <a:rPr lang="zh-CN" altLang="zh-CN" dirty="0"/>
              <a:t>，它们仅包含一些通用属性。</a:t>
            </a:r>
            <a:endParaRPr lang="en-US" altLang="zh-CN" dirty="0"/>
          </a:p>
          <a:p>
            <a:r>
              <a:rPr lang="en-US" altLang="zh-CN" dirty="0"/>
              <a:t>h:head</a:t>
            </a:r>
            <a:r>
              <a:rPr lang="zh-CN" altLang="zh-CN" dirty="0"/>
              <a:t>标记通常与标记</a:t>
            </a:r>
            <a:r>
              <a:rPr lang="en-US" altLang="zh-CN" dirty="0"/>
              <a:t>h:outputScript </a:t>
            </a:r>
            <a:r>
              <a:rPr lang="zh-CN" altLang="zh-CN" dirty="0"/>
              <a:t>和标记</a:t>
            </a:r>
            <a:r>
              <a:rPr lang="en-US" altLang="zh-CN" dirty="0"/>
              <a:t>h:outputStylesheet</a:t>
            </a:r>
            <a:r>
              <a:rPr lang="zh-CN" altLang="zh-CN" dirty="0"/>
              <a:t>一起，完成</a:t>
            </a:r>
            <a:r>
              <a:rPr lang="en-US" altLang="zh-CN" dirty="0" err="1"/>
              <a:t>Javascript</a:t>
            </a:r>
            <a:r>
              <a:rPr lang="zh-CN" altLang="zh-CN" dirty="0"/>
              <a:t>脚本引入、样式表资源引入等操作，代码片段如下所示：</a:t>
            </a:r>
          </a:p>
          <a:p>
            <a:pPr marL="548640" lvl="2" indent="0">
              <a:buNone/>
            </a:pPr>
            <a:r>
              <a:rPr lang="en-US" altLang="zh-CN" dirty="0"/>
              <a:t>&lt;</a:t>
            </a:r>
            <a:r>
              <a:rPr lang="en-US" altLang="zh-CN" dirty="0" err="1"/>
              <a:t>h:head</a:t>
            </a:r>
            <a:r>
              <a:rPr lang="en-US" altLang="zh-CN" dirty="0"/>
              <a:t>&gt;</a:t>
            </a:r>
            <a:endParaRPr lang="zh-CN" altLang="zh-CN" dirty="0"/>
          </a:p>
          <a:p>
            <a:pPr marL="548640" lvl="2" indent="0">
              <a:buNone/>
            </a:pPr>
            <a:r>
              <a:rPr lang="en-US" altLang="zh-CN" dirty="0"/>
              <a:t>      &lt;title&gt;</a:t>
            </a:r>
            <a:r>
              <a:rPr lang="zh-CN" altLang="zh-CN" dirty="0"/>
              <a:t>资源管理测试</a:t>
            </a:r>
            <a:r>
              <a:rPr lang="en-US" altLang="zh-CN" dirty="0"/>
              <a:t> &lt;/title&gt;</a:t>
            </a:r>
            <a:endParaRPr lang="zh-CN" altLang="zh-CN" dirty="0"/>
          </a:p>
          <a:p>
            <a:pPr marL="548640" lvl="2" indent="0">
              <a:buNone/>
            </a:pPr>
            <a:r>
              <a:rPr lang="en-US" altLang="zh-CN" dirty="0"/>
              <a:t>      &lt;</a:t>
            </a:r>
            <a:r>
              <a:rPr lang="en-US" altLang="zh-CN" dirty="0" err="1"/>
              <a:t>h:outputStylesheet</a:t>
            </a:r>
            <a:r>
              <a:rPr lang="en-US" altLang="zh-CN" dirty="0"/>
              <a:t> library="</a:t>
            </a:r>
            <a:r>
              <a:rPr lang="en-US" altLang="zh-CN" dirty="0" err="1"/>
              <a:t>css</a:t>
            </a:r>
            <a:r>
              <a:rPr lang="en-US" altLang="zh-CN" dirty="0"/>
              <a:t>" name="table.css"/&gt;</a:t>
            </a:r>
            <a:endParaRPr lang="zh-CN" altLang="zh-CN" dirty="0"/>
          </a:p>
          <a:p>
            <a:pPr marL="548640" lvl="2" indent="0">
              <a:buNone/>
            </a:pPr>
            <a:r>
              <a:rPr lang="en-US" altLang="zh-CN" dirty="0"/>
              <a:t>      &lt;</a:t>
            </a:r>
            <a:r>
              <a:rPr lang="en-US" altLang="zh-CN" dirty="0" err="1"/>
              <a:t>h:outputScript</a:t>
            </a:r>
            <a:r>
              <a:rPr lang="en-US" altLang="zh-CN" dirty="0"/>
              <a:t> library="</a:t>
            </a:r>
            <a:r>
              <a:rPr lang="en-US" altLang="zh-CN" dirty="0" err="1"/>
              <a:t>javascript</a:t>
            </a:r>
            <a:r>
              <a:rPr lang="en-US" altLang="zh-CN" dirty="0"/>
              <a:t>" name="check.js"/&gt;</a:t>
            </a:r>
            <a:endParaRPr lang="zh-CN" altLang="zh-CN" dirty="0"/>
          </a:p>
          <a:p>
            <a:pPr marL="548640" lvl="2" indent="0">
              <a:buNone/>
            </a:pPr>
            <a:r>
              <a:rPr lang="en-US" altLang="zh-CN" dirty="0"/>
              <a:t>&lt;/</a:t>
            </a:r>
            <a:r>
              <a:rPr lang="en-US" altLang="zh-CN" dirty="0" err="1"/>
              <a:t>h:head</a:t>
            </a:r>
            <a:r>
              <a:rPr lang="en-US" altLang="zh-CN" dirty="0"/>
              <a:t>&gt;</a:t>
            </a:r>
            <a:endParaRPr lang="zh-CN" altLang="zh-CN" dirty="0"/>
          </a:p>
          <a:p>
            <a:r>
              <a:rPr lang="zh-CN" altLang="zh-CN" dirty="0"/>
              <a:t>标记</a:t>
            </a:r>
            <a:r>
              <a:rPr lang="en-US" altLang="zh-CN" dirty="0"/>
              <a:t>h:body</a:t>
            </a:r>
            <a:r>
              <a:rPr lang="zh-CN" altLang="zh-CN" dirty="0"/>
              <a:t>代表一个容器组件，通常包含其他</a:t>
            </a:r>
            <a:r>
              <a:rPr lang="en-US" altLang="zh-CN" dirty="0"/>
              <a:t>HTML</a:t>
            </a:r>
            <a:r>
              <a:rPr lang="zh-CN" altLang="zh-CN" dirty="0"/>
              <a:t>组件标记。</a:t>
            </a:r>
            <a:endParaRPr lang="zh-CN" altLang="en-US" dirty="0"/>
          </a:p>
        </p:txBody>
      </p:sp>
    </p:spTree>
    <p:extLst>
      <p:ext uri="{BB962C8B-B14F-4D97-AF65-F5344CB8AC3E}">
        <p14:creationId xmlns:p14="http://schemas.microsoft.com/office/powerpoint/2010/main" val="84386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sz="quarter" idx="1"/>
          </p:nvPr>
        </p:nvSpPr>
        <p:spPr/>
        <p:txBody>
          <a:bodyPr>
            <a:normAutofit/>
          </a:bodyPr>
          <a:lstStyle/>
          <a:p>
            <a:pPr marL="571500" indent="-571500">
              <a:buFont typeface="+mj-ea"/>
              <a:buAutoNum type="ea1JpnChsDbPeriod"/>
            </a:pPr>
            <a:r>
              <a:rPr lang="zh-CN" altLang="zh-CN" dirty="0"/>
              <a:t>什么是</a:t>
            </a:r>
            <a:r>
              <a:rPr lang="en-US" altLang="zh-CN" dirty="0"/>
              <a:t>JSF</a:t>
            </a:r>
          </a:p>
          <a:p>
            <a:pPr marL="571500" indent="-571500">
              <a:buFont typeface="+mj-ea"/>
              <a:buAutoNum type="ea1JpnChsDbPeriod"/>
            </a:pPr>
            <a:r>
              <a:rPr lang="zh-CN" altLang="zh-CN" dirty="0"/>
              <a:t>第一个</a:t>
            </a:r>
            <a:r>
              <a:rPr lang="en-US" altLang="zh-CN" dirty="0"/>
              <a:t>JSF</a:t>
            </a:r>
            <a:r>
              <a:rPr lang="zh-CN" altLang="zh-CN" dirty="0"/>
              <a:t>应用</a:t>
            </a:r>
            <a:endParaRPr lang="en-US" altLang="zh-CN" dirty="0"/>
          </a:p>
          <a:p>
            <a:pPr marL="571500" indent="-571500">
              <a:buFont typeface="+mj-ea"/>
              <a:buAutoNum type="ea1JpnChsDbPeriod"/>
            </a:pPr>
            <a:r>
              <a:rPr lang="zh-CN" altLang="zh-CN" dirty="0"/>
              <a:t>利用</a:t>
            </a:r>
            <a:r>
              <a:rPr lang="en-US" altLang="zh-CN" dirty="0"/>
              <a:t>JSF</a:t>
            </a:r>
            <a:r>
              <a:rPr lang="zh-CN" altLang="zh-CN" dirty="0"/>
              <a:t>组件构建视图</a:t>
            </a:r>
            <a:endParaRPr lang="en-US" altLang="zh-CN" dirty="0"/>
          </a:p>
          <a:p>
            <a:pPr marL="571500" indent="-571500">
              <a:buFont typeface="+mj-ea"/>
              <a:buAutoNum type="ea1JpnChsDbPeriod"/>
            </a:pPr>
            <a:r>
              <a:rPr lang="zh-CN" altLang="zh-CN" dirty="0"/>
              <a:t>在视图中访问</a:t>
            </a:r>
            <a:r>
              <a:rPr lang="en-US" altLang="zh-CN" dirty="0"/>
              <a:t>Web</a:t>
            </a:r>
            <a:r>
              <a:rPr lang="zh-CN" altLang="zh-CN" dirty="0"/>
              <a:t>资源</a:t>
            </a:r>
            <a:endParaRPr lang="en-US" altLang="zh-CN" dirty="0"/>
          </a:p>
          <a:p>
            <a:pPr marL="571500" indent="-571500">
              <a:buFont typeface="+mj-ea"/>
              <a:buAutoNum type="ea1JpnChsDbPeriod"/>
            </a:pPr>
            <a:r>
              <a:rPr lang="zh-CN" altLang="zh-CN" dirty="0"/>
              <a:t>利用页面模板提高视图可维护性</a:t>
            </a:r>
            <a:endParaRPr lang="en-US" altLang="zh-CN" dirty="0"/>
          </a:p>
          <a:p>
            <a:pPr marL="571500" indent="-571500">
              <a:buFont typeface="+mj-ea"/>
              <a:buAutoNum type="ea1JpnChsDbPeriod"/>
            </a:pPr>
            <a:r>
              <a:rPr lang="zh-CN" altLang="zh-CN" dirty="0"/>
              <a:t>利用</a:t>
            </a:r>
            <a:r>
              <a:rPr lang="en-US" altLang="zh-CN" dirty="0"/>
              <a:t>Managed Bean</a:t>
            </a:r>
            <a:r>
              <a:rPr lang="zh-CN" altLang="zh-CN" dirty="0"/>
              <a:t>封装业务逻辑</a:t>
            </a:r>
            <a:endParaRPr lang="en-US" altLang="zh-CN" dirty="0"/>
          </a:p>
          <a:p>
            <a:pPr marL="571500" indent="-571500">
              <a:buFont typeface="+mj-ea"/>
              <a:buAutoNum type="ea1JpnChsDbPeriod"/>
            </a:pPr>
            <a:r>
              <a:rPr lang="zh-CN" altLang="zh-CN" dirty="0"/>
              <a:t>使用</a:t>
            </a:r>
            <a:r>
              <a:rPr lang="en-US" altLang="zh-CN" dirty="0"/>
              <a:t>EL</a:t>
            </a:r>
            <a:r>
              <a:rPr lang="zh-CN" altLang="zh-CN" dirty="0"/>
              <a:t>访问服务器端数据</a:t>
            </a:r>
            <a:endParaRPr lang="en-US" altLang="zh-CN" dirty="0"/>
          </a:p>
        </p:txBody>
      </p:sp>
    </p:spTree>
    <p:extLst>
      <p:ext uri="{BB962C8B-B14F-4D97-AF65-F5344CB8AC3E}">
        <p14:creationId xmlns:p14="http://schemas.microsoft.com/office/powerpoint/2010/main" val="176613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a:xfrm>
            <a:off x="971600" y="1556792"/>
            <a:ext cx="7772400" cy="4572000"/>
          </a:xfrm>
        </p:spPr>
        <p:txBody>
          <a:bodyPr>
            <a:normAutofit fontScale="92500" lnSpcReduction="20000"/>
          </a:bodyPr>
          <a:lstStyle/>
          <a:p>
            <a:r>
              <a:rPr lang="zh-CN" altLang="zh-CN" dirty="0"/>
              <a:t>设计</a:t>
            </a:r>
            <a:r>
              <a:rPr lang="en-US" altLang="zh-CN" dirty="0"/>
              <a:t>HTML</a:t>
            </a:r>
            <a:r>
              <a:rPr lang="zh-CN" altLang="zh-CN" dirty="0"/>
              <a:t>网页时经常用表格来控制页面布局，</a:t>
            </a:r>
            <a:r>
              <a:rPr lang="en-US" altLang="zh-CN" dirty="0"/>
              <a:t>JSF</a:t>
            </a:r>
            <a:r>
              <a:rPr lang="zh-CN" altLang="zh-CN" dirty="0"/>
              <a:t>同样也提供了一个对应的组件标记</a:t>
            </a:r>
            <a:r>
              <a:rPr lang="en-US" altLang="zh-CN" dirty="0"/>
              <a:t>h:panelGrid</a:t>
            </a:r>
            <a:r>
              <a:rPr lang="zh-CN" altLang="zh-CN" dirty="0"/>
              <a:t>，最重要的属性</a:t>
            </a:r>
            <a:r>
              <a:rPr lang="en-US" altLang="zh-CN" dirty="0"/>
              <a:t>columns</a:t>
            </a:r>
            <a:r>
              <a:rPr lang="zh-CN" altLang="zh-CN" dirty="0"/>
              <a:t>用来指定列数，默认列数是</a:t>
            </a:r>
            <a:r>
              <a:rPr lang="en-US" altLang="zh-CN" dirty="0"/>
              <a:t>1</a:t>
            </a:r>
            <a:r>
              <a:rPr lang="zh-CN" altLang="zh-CN" dirty="0"/>
              <a:t>。至于行数，组件将根据列的数量自动进行计算，不需要指定。</a:t>
            </a:r>
          </a:p>
          <a:p>
            <a:r>
              <a:rPr lang="zh-CN" altLang="zh-CN" dirty="0"/>
              <a:t>可以为表格的不同部分指定不同的</a:t>
            </a:r>
            <a:r>
              <a:rPr lang="en-US" altLang="zh-CN" dirty="0"/>
              <a:t>CSS</a:t>
            </a:r>
            <a:r>
              <a:rPr lang="zh-CN" altLang="zh-CN" dirty="0"/>
              <a:t>类：表头、表尾、行和列。</a:t>
            </a:r>
            <a:r>
              <a:rPr lang="en-US" altLang="zh-CN" dirty="0" err="1"/>
              <a:t>columnClasses</a:t>
            </a:r>
            <a:r>
              <a:rPr lang="zh-CN" altLang="zh-CN" dirty="0"/>
              <a:t>和</a:t>
            </a:r>
            <a:r>
              <a:rPr lang="en-US" altLang="zh-CN" dirty="0" err="1"/>
              <a:t>rowClasses</a:t>
            </a:r>
            <a:r>
              <a:rPr lang="zh-CN" altLang="zh-CN" dirty="0"/>
              <a:t>分别用于指定列和行的</a:t>
            </a:r>
            <a:r>
              <a:rPr lang="en-US" altLang="zh-CN" dirty="0"/>
              <a:t>CSS</a:t>
            </a:r>
            <a:r>
              <a:rPr lang="zh-CN" altLang="zh-CN" dirty="0"/>
              <a:t>类的列表。下面是一个</a:t>
            </a:r>
            <a:r>
              <a:rPr lang="en-US" altLang="zh-CN" dirty="0" err="1"/>
              <a:t>PanelGrid</a:t>
            </a:r>
            <a:r>
              <a:rPr lang="zh-CN" altLang="zh-CN" dirty="0"/>
              <a:t>的示例。</a:t>
            </a:r>
          </a:p>
          <a:p>
            <a:pPr marL="822960" lvl="3" indent="0">
              <a:buNone/>
            </a:pPr>
            <a:r>
              <a:rPr lang="en-US" altLang="zh-CN" dirty="0"/>
              <a:t>…</a:t>
            </a:r>
            <a:endParaRPr lang="zh-CN" altLang="zh-CN" dirty="0"/>
          </a:p>
          <a:p>
            <a:pPr marL="822960" lvl="3" indent="0">
              <a:buNone/>
            </a:pPr>
            <a:r>
              <a:rPr lang="en-US" altLang="zh-CN" dirty="0"/>
              <a:t>         &lt;</a:t>
            </a:r>
            <a:r>
              <a:rPr lang="en-US" altLang="zh-CN" dirty="0" err="1"/>
              <a:t>h:panelGrid</a:t>
            </a:r>
            <a:r>
              <a:rPr lang="en-US" altLang="zh-CN" dirty="0"/>
              <a:t>   columns="2" </a:t>
            </a:r>
            <a:r>
              <a:rPr lang="en-US" altLang="zh-CN" dirty="0" err="1"/>
              <a:t>columnClasses</a:t>
            </a:r>
            <a:r>
              <a:rPr lang="en-US" altLang="zh-CN" dirty="0"/>
              <a:t>="</a:t>
            </a:r>
            <a:r>
              <a:rPr lang="en-US" altLang="zh-CN" dirty="0" err="1"/>
              <a:t>evenColumns</a:t>
            </a:r>
            <a:r>
              <a:rPr lang="en-US" altLang="zh-CN" dirty="0"/>
              <a:t>, </a:t>
            </a:r>
            <a:r>
              <a:rPr lang="en-US" altLang="zh-CN" dirty="0" err="1"/>
              <a:t>oddColumns</a:t>
            </a:r>
            <a:r>
              <a:rPr lang="en-US" altLang="zh-CN" dirty="0"/>
              <a:t>"&gt;</a:t>
            </a:r>
            <a:endParaRPr lang="zh-CN" altLang="zh-CN" dirty="0"/>
          </a:p>
          <a:p>
            <a:pPr marL="822960" lvl="3" indent="0">
              <a:buNone/>
            </a:pPr>
            <a:r>
              <a:rPr lang="en-US" altLang="zh-CN" dirty="0"/>
              <a:t>           </a:t>
            </a:r>
            <a:r>
              <a:rPr lang="zh-CN" altLang="zh-CN" dirty="0"/>
              <a:t>姓名</a:t>
            </a:r>
            <a:r>
              <a:rPr lang="en-US" altLang="zh-CN" dirty="0"/>
              <a:t>            &lt;</a:t>
            </a:r>
            <a:r>
              <a:rPr lang="en-US" altLang="zh-CN" dirty="0" err="1"/>
              <a:t>h:inputText</a:t>
            </a:r>
            <a:r>
              <a:rPr lang="en-US" altLang="zh-CN" dirty="0"/>
              <a:t>/&gt;</a:t>
            </a:r>
            <a:endParaRPr lang="zh-CN" altLang="zh-CN" dirty="0"/>
          </a:p>
          <a:p>
            <a:pPr marL="822960" lvl="3" indent="0">
              <a:buNone/>
            </a:pPr>
            <a:r>
              <a:rPr lang="en-US" altLang="zh-CN" dirty="0"/>
              <a:t>           </a:t>
            </a:r>
            <a:r>
              <a:rPr lang="zh-CN" altLang="zh-CN" dirty="0"/>
              <a:t>密码</a:t>
            </a:r>
            <a:r>
              <a:rPr lang="en-US" altLang="zh-CN" dirty="0"/>
              <a:t>            &lt;</a:t>
            </a:r>
            <a:r>
              <a:rPr lang="en-US" altLang="zh-CN" dirty="0" err="1"/>
              <a:t>h:inputSecret</a:t>
            </a:r>
            <a:r>
              <a:rPr lang="en-US" altLang="zh-CN" dirty="0"/>
              <a:t> id="password"/&gt;</a:t>
            </a:r>
            <a:endParaRPr lang="zh-CN" altLang="zh-CN" dirty="0"/>
          </a:p>
          <a:p>
            <a:pPr marL="822960" lvl="3" indent="0">
              <a:buNone/>
            </a:pPr>
            <a:r>
              <a:rPr lang="en-US" altLang="zh-CN" dirty="0"/>
              <a:t>           </a:t>
            </a:r>
            <a:r>
              <a:rPr lang="zh-CN" altLang="zh-CN" dirty="0"/>
              <a:t>重新输入密码 </a:t>
            </a:r>
            <a:r>
              <a:rPr lang="en-US" altLang="zh-CN" dirty="0"/>
              <a:t>   &lt;</a:t>
            </a:r>
            <a:r>
              <a:rPr lang="en-US" altLang="zh-CN" dirty="0" err="1"/>
              <a:t>h:inputSecret</a:t>
            </a:r>
            <a:r>
              <a:rPr lang="en-US" altLang="zh-CN" dirty="0"/>
              <a:t> id="</a:t>
            </a:r>
            <a:r>
              <a:rPr lang="en-US" altLang="zh-CN" dirty="0" err="1"/>
              <a:t>passwordConfirm</a:t>
            </a:r>
            <a:r>
              <a:rPr lang="en-US" altLang="zh-CN" dirty="0"/>
              <a:t>"/&gt;</a:t>
            </a:r>
            <a:endParaRPr lang="zh-CN" altLang="zh-CN" dirty="0"/>
          </a:p>
          <a:p>
            <a:pPr marL="822960" lvl="3" indent="0">
              <a:buNone/>
            </a:pPr>
            <a:r>
              <a:rPr lang="en-US" altLang="zh-CN" dirty="0"/>
              <a:t>         &lt;/</a:t>
            </a:r>
            <a:r>
              <a:rPr lang="en-US" altLang="zh-CN" dirty="0" err="1"/>
              <a:t>h:panelGrid</a:t>
            </a:r>
            <a:r>
              <a:rPr lang="en-US" altLang="zh-CN" dirty="0"/>
              <a:t>&gt;</a:t>
            </a:r>
            <a:endParaRPr lang="zh-CN" altLang="zh-CN" dirty="0"/>
          </a:p>
          <a:p>
            <a:pPr marL="822960" lvl="3" indent="0">
              <a:buNone/>
            </a:pPr>
            <a:r>
              <a:rPr lang="en-US" altLang="zh-CN" dirty="0"/>
              <a:t>         &lt;</a:t>
            </a:r>
            <a:r>
              <a:rPr lang="en-US" altLang="zh-CN" dirty="0" err="1"/>
              <a:t>h:commandButton</a:t>
            </a:r>
            <a:r>
              <a:rPr lang="en-US" altLang="zh-CN" dirty="0"/>
              <a:t> type="</a:t>
            </a:r>
            <a:r>
              <a:rPr lang="en-US" altLang="zh-CN" dirty="0" err="1"/>
              <a:t>button"value</a:t>
            </a:r>
            <a:r>
              <a:rPr lang="en-US" altLang="zh-CN" dirty="0"/>
              <a:t>="</a:t>
            </a:r>
            <a:r>
              <a:rPr lang="zh-CN" altLang="zh-CN" dirty="0"/>
              <a:t>提交</a:t>
            </a:r>
            <a:r>
              <a:rPr lang="en-US" altLang="zh-CN" dirty="0"/>
              <a:t>"   /&gt;</a:t>
            </a:r>
            <a:endParaRPr lang="zh-CN" altLang="zh-CN" dirty="0"/>
          </a:p>
          <a:p>
            <a:endParaRPr lang="zh-CN" altLang="en-US" dirty="0"/>
          </a:p>
        </p:txBody>
      </p:sp>
    </p:spTree>
    <p:extLst>
      <p:ext uri="{BB962C8B-B14F-4D97-AF65-F5344CB8AC3E}">
        <p14:creationId xmlns:p14="http://schemas.microsoft.com/office/powerpoint/2010/main" val="1375072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a:xfrm>
            <a:off x="971600" y="1556792"/>
            <a:ext cx="7772400" cy="4572000"/>
          </a:xfrm>
        </p:spPr>
        <p:txBody>
          <a:bodyPr/>
          <a:lstStyle/>
          <a:p>
            <a:pPr marL="0" indent="0">
              <a:buNone/>
            </a:pPr>
            <a:r>
              <a:rPr lang="zh-CN" altLang="zh-CN" dirty="0"/>
              <a:t>文本输入是最常用的</a:t>
            </a:r>
            <a:r>
              <a:rPr lang="en-US" altLang="zh-CN" dirty="0"/>
              <a:t>Web</a:t>
            </a:r>
            <a:r>
              <a:rPr lang="zh-CN" altLang="zh-CN" dirty="0"/>
              <a:t>组件。</a:t>
            </a:r>
            <a:r>
              <a:rPr lang="en-US" altLang="zh-CN" dirty="0"/>
              <a:t>JSF</a:t>
            </a:r>
            <a:r>
              <a:rPr lang="zh-CN" altLang="zh-CN" dirty="0"/>
              <a:t>支持以下三种表示的文本输入标记。</a:t>
            </a:r>
          </a:p>
          <a:p>
            <a:pPr lvl="0"/>
            <a:r>
              <a:rPr lang="en-US" altLang="zh-CN" dirty="0"/>
              <a:t>h:inputText</a:t>
            </a:r>
            <a:r>
              <a:rPr lang="zh-CN" altLang="zh-CN" dirty="0"/>
              <a:t>：普通文本输入框。</a:t>
            </a:r>
          </a:p>
          <a:p>
            <a:pPr lvl="0"/>
            <a:r>
              <a:rPr lang="en-US" altLang="zh-CN" dirty="0"/>
              <a:t>h:inputSecret</a:t>
            </a:r>
            <a:r>
              <a:rPr lang="zh-CN" altLang="zh-CN" dirty="0"/>
              <a:t>：密码输入框。</a:t>
            </a:r>
          </a:p>
          <a:p>
            <a:r>
              <a:rPr lang="en-US" altLang="zh-CN" dirty="0"/>
              <a:t>h:inputTextarea</a:t>
            </a:r>
            <a:r>
              <a:rPr lang="zh-CN" altLang="zh-CN" dirty="0"/>
              <a:t>：文本输入区域</a:t>
            </a:r>
            <a:endParaRPr lang="zh-CN" altLang="en-US" dirty="0"/>
          </a:p>
        </p:txBody>
      </p:sp>
    </p:spTree>
    <p:extLst>
      <p:ext uri="{BB962C8B-B14F-4D97-AF65-F5344CB8AC3E}">
        <p14:creationId xmlns:p14="http://schemas.microsoft.com/office/powerpoint/2010/main" val="2068076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a:xfrm>
            <a:off x="971600" y="1556792"/>
            <a:ext cx="7772400" cy="4572000"/>
          </a:xfrm>
        </p:spPr>
        <p:txBody>
          <a:bodyPr>
            <a:normAutofit lnSpcReduction="10000"/>
          </a:bodyPr>
          <a:lstStyle/>
          <a:p>
            <a:r>
              <a:rPr lang="en-US" altLang="zh-CN" dirty="0"/>
              <a:t>JSF</a:t>
            </a:r>
            <a:r>
              <a:rPr lang="zh-CN" altLang="zh-CN" dirty="0"/>
              <a:t>有七个选择标记：</a:t>
            </a:r>
          </a:p>
          <a:p>
            <a:pPr lvl="1"/>
            <a:r>
              <a:rPr lang="en-US" altLang="zh-CN" dirty="0"/>
              <a:t>h:selectBooleanCheckbox</a:t>
            </a:r>
            <a:endParaRPr lang="zh-CN" altLang="zh-CN" dirty="0"/>
          </a:p>
          <a:p>
            <a:pPr lvl="1"/>
            <a:r>
              <a:rPr lang="en-US" altLang="zh-CN" dirty="0"/>
              <a:t>h:selectManyCheckbox</a:t>
            </a:r>
            <a:endParaRPr lang="zh-CN" altLang="zh-CN" dirty="0"/>
          </a:p>
          <a:p>
            <a:pPr lvl="1"/>
            <a:r>
              <a:rPr lang="en-US" altLang="zh-CN" dirty="0"/>
              <a:t>h:selectOneRadio</a:t>
            </a:r>
            <a:endParaRPr lang="zh-CN" altLang="zh-CN" dirty="0"/>
          </a:p>
          <a:p>
            <a:pPr lvl="1"/>
            <a:r>
              <a:rPr lang="en-US" altLang="zh-CN" dirty="0"/>
              <a:t>h:selectOneListbox</a:t>
            </a:r>
            <a:endParaRPr lang="zh-CN" altLang="zh-CN" dirty="0"/>
          </a:p>
          <a:p>
            <a:pPr lvl="1"/>
            <a:r>
              <a:rPr lang="en-US" altLang="zh-CN" dirty="0"/>
              <a:t>h:selectManyListbox</a:t>
            </a:r>
            <a:endParaRPr lang="zh-CN" altLang="zh-CN" dirty="0"/>
          </a:p>
          <a:p>
            <a:pPr lvl="1"/>
            <a:r>
              <a:rPr lang="en-US" altLang="zh-CN" dirty="0"/>
              <a:t>h:selectOneMenu</a:t>
            </a:r>
            <a:endParaRPr lang="zh-CN" altLang="zh-CN" dirty="0"/>
          </a:p>
          <a:p>
            <a:pPr lvl="1"/>
            <a:r>
              <a:rPr lang="en-US" altLang="zh-CN" dirty="0"/>
              <a:t>h:selectManyMenu</a:t>
            </a:r>
            <a:endParaRPr lang="zh-CN" altLang="zh-CN" dirty="0"/>
          </a:p>
          <a:p>
            <a:r>
              <a:rPr lang="zh-CN" altLang="zh-CN" dirty="0"/>
              <a:t>对于上述选择标记，</a:t>
            </a:r>
            <a:r>
              <a:rPr lang="en-US" altLang="zh-CN" dirty="0"/>
              <a:t>value</a:t>
            </a:r>
            <a:r>
              <a:rPr lang="zh-CN" altLang="zh-CN" dirty="0"/>
              <a:t>属性代表组件的输入值，单选组件代表某个简单属性，多选组件则对应一个集合属性。</a:t>
            </a:r>
          </a:p>
          <a:p>
            <a:endParaRPr lang="zh-CN" altLang="en-US" dirty="0"/>
          </a:p>
        </p:txBody>
      </p:sp>
    </p:spTree>
    <p:extLst>
      <p:ext uri="{BB962C8B-B14F-4D97-AF65-F5344CB8AC3E}">
        <p14:creationId xmlns:p14="http://schemas.microsoft.com/office/powerpoint/2010/main" val="945663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a:xfrm>
            <a:off x="971600" y="1556792"/>
            <a:ext cx="7772400" cy="4572000"/>
          </a:xfrm>
        </p:spPr>
        <p:txBody>
          <a:bodyPr/>
          <a:lstStyle/>
          <a:p>
            <a:r>
              <a:rPr lang="en-US" altLang="zh-CN" dirty="0"/>
              <a:t>JSF</a:t>
            </a:r>
            <a:r>
              <a:rPr lang="zh-CN" altLang="zh-CN" dirty="0"/>
              <a:t>特意提供了一个表格控件来显示大量的数据信息。</a:t>
            </a:r>
            <a:r>
              <a:rPr lang="en-US" altLang="zh-CN" dirty="0"/>
              <a:t>h:datatable</a:t>
            </a:r>
            <a:r>
              <a:rPr lang="zh-CN" altLang="zh-CN" dirty="0"/>
              <a:t>标记用来引入一个表格控件，它通常与标记</a:t>
            </a:r>
            <a:r>
              <a:rPr lang="en-US" altLang="zh-CN" dirty="0"/>
              <a:t>h:column</a:t>
            </a:r>
            <a:r>
              <a:rPr lang="zh-CN" altLang="zh-CN" dirty="0"/>
              <a:t>一起使用，分别代表表格及其包含的数据列。</a:t>
            </a:r>
            <a:r>
              <a:rPr lang="en-US" altLang="zh-CN" dirty="0"/>
              <a:t>h:datatable</a:t>
            </a:r>
            <a:r>
              <a:rPr lang="zh-CN" altLang="zh-CN" dirty="0"/>
              <a:t>标记最重要的属性是</a:t>
            </a:r>
            <a:r>
              <a:rPr lang="en-US" altLang="zh-CN" dirty="0"/>
              <a:t>value</a:t>
            </a:r>
            <a:r>
              <a:rPr lang="zh-CN" altLang="zh-CN" dirty="0"/>
              <a:t>，它代表组件要显示的数据，通常是一个集合对象或是访问数据库返回的记录集，</a:t>
            </a:r>
            <a:r>
              <a:rPr lang="en-US" altLang="zh-CN" dirty="0"/>
              <a:t>h:datatable</a:t>
            </a:r>
            <a:r>
              <a:rPr lang="zh-CN" altLang="zh-CN" dirty="0"/>
              <a:t>标记将遍历</a:t>
            </a:r>
            <a:r>
              <a:rPr lang="en-US" altLang="zh-CN" dirty="0"/>
              <a:t>value</a:t>
            </a:r>
            <a:r>
              <a:rPr lang="zh-CN" altLang="zh-CN" dirty="0"/>
              <a:t>中的每一个元素来生成</a:t>
            </a:r>
            <a:r>
              <a:rPr lang="en-US" altLang="zh-CN" dirty="0"/>
              <a:t>HTML</a:t>
            </a:r>
            <a:r>
              <a:rPr lang="zh-CN" altLang="zh-CN" dirty="0"/>
              <a:t>表格。</a:t>
            </a:r>
            <a:r>
              <a:rPr lang="en-US" altLang="zh-CN" dirty="0"/>
              <a:t>h:datatable</a:t>
            </a:r>
            <a:r>
              <a:rPr lang="zh-CN" altLang="zh-CN" dirty="0"/>
              <a:t>标记另外一个重要的属性是</a:t>
            </a:r>
            <a:r>
              <a:rPr lang="en-US" altLang="zh-CN" dirty="0" err="1"/>
              <a:t>var</a:t>
            </a:r>
            <a:r>
              <a:rPr lang="zh-CN" altLang="zh-CN" dirty="0"/>
              <a:t>，它用来临时保存每次对</a:t>
            </a:r>
            <a:r>
              <a:rPr lang="en-US" altLang="zh-CN" dirty="0"/>
              <a:t>value</a:t>
            </a:r>
            <a:r>
              <a:rPr lang="zh-CN" altLang="zh-CN" dirty="0"/>
              <a:t>遍历时获取的临时变量，</a:t>
            </a:r>
            <a:r>
              <a:rPr lang="en-US" altLang="zh-CN" dirty="0" err="1"/>
              <a:t>var</a:t>
            </a:r>
            <a:r>
              <a:rPr lang="zh-CN" altLang="zh-CN" dirty="0"/>
              <a:t>属性使得在</a:t>
            </a:r>
            <a:r>
              <a:rPr lang="en-US" altLang="zh-CN" dirty="0"/>
              <a:t>h:datatable</a:t>
            </a:r>
            <a:r>
              <a:rPr lang="zh-CN" altLang="zh-CN" dirty="0"/>
              <a:t>标记内部可以更加方便地操作数据。</a:t>
            </a:r>
          </a:p>
          <a:p>
            <a:endParaRPr lang="zh-CN" altLang="en-US" dirty="0"/>
          </a:p>
        </p:txBody>
      </p:sp>
    </p:spTree>
    <p:extLst>
      <p:ext uri="{BB962C8B-B14F-4D97-AF65-F5344CB8AC3E}">
        <p14:creationId xmlns:p14="http://schemas.microsoft.com/office/powerpoint/2010/main" val="3437888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a:xfrm>
            <a:off x="971600" y="1556792"/>
            <a:ext cx="7772400" cy="4572000"/>
          </a:xfrm>
        </p:spPr>
        <p:txBody>
          <a:bodyPr/>
          <a:lstStyle/>
          <a:p>
            <a:r>
              <a:rPr lang="en-US" altLang="zh-CN" dirty="0"/>
              <a:t>Core</a:t>
            </a:r>
            <a:r>
              <a:rPr lang="zh-CN" altLang="zh-CN" dirty="0"/>
              <a:t>标记与页面的</a:t>
            </a:r>
            <a:r>
              <a:rPr lang="en-US" altLang="zh-CN" dirty="0"/>
              <a:t>HTML</a:t>
            </a:r>
            <a:r>
              <a:rPr lang="zh-CN" altLang="zh-CN" dirty="0"/>
              <a:t>绘制无关，它通常嵌套在</a:t>
            </a:r>
            <a:r>
              <a:rPr lang="en-US" altLang="zh-CN" dirty="0"/>
              <a:t>HTML</a:t>
            </a:r>
            <a:r>
              <a:rPr lang="zh-CN" altLang="zh-CN" dirty="0"/>
              <a:t>标记中，负责向组件添加属性、参数和</a:t>
            </a:r>
            <a:r>
              <a:rPr lang="en-US" altLang="zh-CN" dirty="0"/>
              <a:t>facet</a:t>
            </a:r>
            <a:r>
              <a:rPr lang="zh-CN" altLang="zh-CN" dirty="0"/>
              <a:t>，注册与组件关联的转换器、校验器和事件监听器等。</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89700755"/>
              </p:ext>
            </p:extLst>
          </p:nvPr>
        </p:nvGraphicFramePr>
        <p:xfrm>
          <a:off x="1115616" y="2924944"/>
          <a:ext cx="7488832" cy="2448272"/>
        </p:xfrm>
        <a:graphic>
          <a:graphicData uri="http://schemas.openxmlformats.org/drawingml/2006/table">
            <a:tbl>
              <a:tblPr firstRow="1" firstCol="1" bandRow="1">
                <a:tableStyleId>{5C22544A-7EE6-4342-B048-85BDC9FD1C3A}</a:tableStyleId>
              </a:tblPr>
              <a:tblGrid>
                <a:gridCol w="2834600">
                  <a:extLst>
                    <a:ext uri="{9D8B030D-6E8A-4147-A177-3AD203B41FA5}">
                      <a16:colId xmlns:a16="http://schemas.microsoft.com/office/drawing/2014/main" val="20000"/>
                    </a:ext>
                  </a:extLst>
                </a:gridCol>
                <a:gridCol w="4654232">
                  <a:extLst>
                    <a:ext uri="{9D8B030D-6E8A-4147-A177-3AD203B41FA5}">
                      <a16:colId xmlns:a16="http://schemas.microsoft.com/office/drawing/2014/main" val="20001"/>
                    </a:ext>
                  </a:extLst>
                </a:gridCol>
              </a:tblGrid>
              <a:tr h="305824">
                <a:tc>
                  <a:txBody>
                    <a:bodyPr/>
                    <a:lstStyle/>
                    <a:p>
                      <a:pPr indent="266700" algn="ctr">
                        <a:lnSpc>
                          <a:spcPts val="1400"/>
                        </a:lnSpc>
                        <a:spcAft>
                          <a:spcPts val="0"/>
                        </a:spcAft>
                      </a:pPr>
                      <a:r>
                        <a:rPr lang="zh-CN" sz="1400" kern="0" dirty="0">
                          <a:effectLst/>
                        </a:rPr>
                        <a:t>标</a:t>
                      </a:r>
                      <a:r>
                        <a:rPr lang="en-US" sz="1400" kern="0" dirty="0">
                          <a:effectLst/>
                        </a:rPr>
                        <a:t>    </a:t>
                      </a:r>
                      <a:r>
                        <a:rPr lang="zh-CN" sz="1400" kern="0" dirty="0">
                          <a:effectLst/>
                        </a:rPr>
                        <a:t>记</a:t>
                      </a:r>
                      <a:endParaRPr lang="zh-CN" sz="1400" kern="100" dirty="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400" kern="0">
                          <a:effectLst/>
                        </a:rPr>
                        <a:t>说</a:t>
                      </a:r>
                      <a:r>
                        <a:rPr lang="en-US" sz="1400" kern="0">
                          <a:effectLst/>
                        </a:rPr>
                        <a:t>    </a:t>
                      </a:r>
                      <a:r>
                        <a:rPr lang="zh-CN" sz="1400" kern="0">
                          <a:effectLst/>
                        </a:rPr>
                        <a:t>明</a:t>
                      </a:r>
                      <a:endParaRPr lang="zh-CN" sz="14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06064">
                <a:tc>
                  <a:txBody>
                    <a:bodyPr/>
                    <a:lstStyle/>
                    <a:p>
                      <a:pPr indent="266700" algn="just">
                        <a:lnSpc>
                          <a:spcPts val="1400"/>
                        </a:lnSpc>
                        <a:spcAft>
                          <a:spcPts val="0"/>
                        </a:spcAft>
                      </a:pPr>
                      <a:r>
                        <a:rPr lang="en-US" sz="1400" kern="0" dirty="0">
                          <a:effectLst/>
                        </a:rPr>
                        <a:t>attribute</a:t>
                      </a:r>
                      <a:endParaRPr lang="zh-CN" sz="14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400" kern="0">
                          <a:effectLst/>
                        </a:rPr>
                        <a:t>在父组件中设置属性（键</a:t>
                      </a:r>
                      <a:r>
                        <a:rPr lang="en-US" sz="1400" kern="0">
                          <a:effectLst/>
                        </a:rPr>
                        <a:t>/</a:t>
                      </a:r>
                      <a:r>
                        <a:rPr lang="zh-CN" sz="1400" kern="0">
                          <a:effectLst/>
                        </a:rPr>
                        <a:t>值）</a:t>
                      </a:r>
                      <a:endParaRPr lang="zh-CN" sz="14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06064">
                <a:tc>
                  <a:txBody>
                    <a:bodyPr/>
                    <a:lstStyle/>
                    <a:p>
                      <a:pPr indent="266700" algn="just">
                        <a:lnSpc>
                          <a:spcPts val="1400"/>
                        </a:lnSpc>
                        <a:spcAft>
                          <a:spcPts val="0"/>
                        </a:spcAft>
                      </a:pPr>
                      <a:r>
                        <a:rPr lang="en-US" sz="1400" kern="0">
                          <a:effectLst/>
                        </a:rPr>
                        <a:t>param</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400" kern="0" dirty="0">
                          <a:effectLst/>
                        </a:rPr>
                        <a:t>向父组件添加参数子组件</a:t>
                      </a:r>
                      <a:endParaRPr lang="zh-CN" sz="1400" kern="1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06064">
                <a:tc>
                  <a:txBody>
                    <a:bodyPr/>
                    <a:lstStyle/>
                    <a:p>
                      <a:pPr indent="266700" algn="just">
                        <a:lnSpc>
                          <a:spcPts val="1400"/>
                        </a:lnSpc>
                        <a:spcAft>
                          <a:spcPts val="0"/>
                        </a:spcAft>
                      </a:pPr>
                      <a:r>
                        <a:rPr lang="en-US" sz="1400" kern="0">
                          <a:effectLst/>
                        </a:rPr>
                        <a:t>facet</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400" kern="0" dirty="0">
                          <a:effectLst/>
                        </a:rPr>
                        <a:t>向组件添加</a:t>
                      </a:r>
                      <a:r>
                        <a:rPr lang="en-US" sz="1400" kern="0" dirty="0">
                          <a:effectLst/>
                        </a:rPr>
                        <a:t>facet</a:t>
                      </a:r>
                      <a:endParaRPr lang="zh-CN" sz="14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06064">
                <a:tc>
                  <a:txBody>
                    <a:bodyPr/>
                    <a:lstStyle/>
                    <a:p>
                      <a:pPr indent="266700" algn="just">
                        <a:lnSpc>
                          <a:spcPts val="1400"/>
                        </a:lnSpc>
                        <a:spcAft>
                          <a:spcPts val="0"/>
                        </a:spcAft>
                      </a:pPr>
                      <a:r>
                        <a:rPr lang="en-US" sz="1400" kern="0">
                          <a:effectLst/>
                        </a:rPr>
                        <a:t>actionListener</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400" kern="0" dirty="0">
                          <a:effectLst/>
                        </a:rPr>
                        <a:t>向组件添加动作监听器</a:t>
                      </a:r>
                      <a:endParaRPr lang="zh-CN" sz="14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06064">
                <a:tc>
                  <a:txBody>
                    <a:bodyPr/>
                    <a:lstStyle/>
                    <a:p>
                      <a:pPr indent="266700" algn="just">
                        <a:lnSpc>
                          <a:spcPts val="1400"/>
                        </a:lnSpc>
                        <a:spcAft>
                          <a:spcPts val="0"/>
                        </a:spcAft>
                      </a:pPr>
                      <a:r>
                        <a:rPr lang="en-US" sz="1400" kern="0">
                          <a:effectLst/>
                        </a:rPr>
                        <a:t>setPropertyActionListener </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400" kern="0" dirty="0">
                          <a:effectLst/>
                        </a:rPr>
                        <a:t>添加设置属性的动作监听器</a:t>
                      </a:r>
                      <a:endParaRPr lang="zh-CN" sz="1400" kern="1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306064">
                <a:tc>
                  <a:txBody>
                    <a:bodyPr/>
                    <a:lstStyle/>
                    <a:p>
                      <a:pPr indent="266700" algn="just">
                        <a:lnSpc>
                          <a:spcPts val="1400"/>
                        </a:lnSpc>
                        <a:spcAft>
                          <a:spcPts val="0"/>
                        </a:spcAft>
                      </a:pPr>
                      <a:r>
                        <a:rPr lang="en-US" sz="1400" kern="0">
                          <a:effectLst/>
                        </a:rPr>
                        <a:t>valueChangeListener</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400" kern="0" dirty="0">
                          <a:effectLst/>
                        </a:rPr>
                        <a:t>向组件添加值改变监听器</a:t>
                      </a:r>
                      <a:endParaRPr lang="zh-CN" sz="1400"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306064">
                <a:tc>
                  <a:txBody>
                    <a:bodyPr/>
                    <a:lstStyle/>
                    <a:p>
                      <a:pPr indent="266700" algn="just">
                        <a:lnSpc>
                          <a:spcPts val="1400"/>
                        </a:lnSpc>
                        <a:spcAft>
                          <a:spcPts val="0"/>
                        </a:spcAft>
                      </a:pPr>
                      <a:r>
                        <a:rPr lang="en-US" sz="1400" kern="0">
                          <a:effectLst/>
                        </a:rPr>
                        <a:t>phaseListener</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400" kern="0" dirty="0">
                          <a:effectLst/>
                        </a:rPr>
                        <a:t>向父视图添加阶段监听器</a:t>
                      </a:r>
                      <a:endParaRPr lang="zh-CN" sz="1400" kern="1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27991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2456489661"/>
              </p:ext>
            </p:extLst>
          </p:nvPr>
        </p:nvGraphicFramePr>
        <p:xfrm>
          <a:off x="899592" y="1484781"/>
          <a:ext cx="7992888" cy="4733839"/>
        </p:xfrm>
        <a:graphic>
          <a:graphicData uri="http://schemas.openxmlformats.org/drawingml/2006/table">
            <a:tbl>
              <a:tblPr firstRow="1" firstCol="1" bandRow="1">
                <a:tableStyleId>{5C22544A-7EE6-4342-B048-85BDC9FD1C3A}</a:tableStyleId>
              </a:tblPr>
              <a:tblGrid>
                <a:gridCol w="2831666">
                  <a:extLst>
                    <a:ext uri="{9D8B030D-6E8A-4147-A177-3AD203B41FA5}">
                      <a16:colId xmlns:a16="http://schemas.microsoft.com/office/drawing/2014/main" val="20000"/>
                    </a:ext>
                  </a:extLst>
                </a:gridCol>
                <a:gridCol w="5161222">
                  <a:extLst>
                    <a:ext uri="{9D8B030D-6E8A-4147-A177-3AD203B41FA5}">
                      <a16:colId xmlns:a16="http://schemas.microsoft.com/office/drawing/2014/main" val="20001"/>
                    </a:ext>
                  </a:extLst>
                </a:gridCol>
              </a:tblGrid>
              <a:tr h="216476">
                <a:tc>
                  <a:txBody>
                    <a:bodyPr/>
                    <a:lstStyle/>
                    <a:p>
                      <a:pPr indent="266700" algn="ctr">
                        <a:lnSpc>
                          <a:spcPts val="1400"/>
                        </a:lnSpc>
                        <a:spcAft>
                          <a:spcPts val="0"/>
                        </a:spcAft>
                      </a:pPr>
                      <a:r>
                        <a:rPr lang="zh-CN" sz="1600" kern="0" dirty="0">
                          <a:effectLst/>
                        </a:rPr>
                        <a:t>标</a:t>
                      </a:r>
                      <a:r>
                        <a:rPr lang="en-US" sz="1600" kern="0" dirty="0">
                          <a:effectLst/>
                        </a:rPr>
                        <a:t>    </a:t>
                      </a:r>
                      <a:r>
                        <a:rPr lang="zh-CN" sz="1600" kern="0" dirty="0">
                          <a:effectLst/>
                        </a:rPr>
                        <a:t>记</a:t>
                      </a:r>
                      <a:endParaRPr lang="zh-CN" sz="1600" kern="100" dirty="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说</a:t>
                      </a:r>
                      <a:r>
                        <a:rPr lang="en-US" sz="1600" kern="0">
                          <a:effectLst/>
                        </a:rPr>
                        <a:t>    </a:t>
                      </a:r>
                      <a:r>
                        <a:rPr lang="zh-CN" sz="1600" kern="0">
                          <a:effectLst/>
                        </a:rPr>
                        <a:t>明</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16830">
                <a:tc>
                  <a:txBody>
                    <a:bodyPr/>
                    <a:lstStyle/>
                    <a:p>
                      <a:pPr indent="266700" algn="just">
                        <a:lnSpc>
                          <a:spcPts val="1400"/>
                        </a:lnSpc>
                        <a:spcAft>
                          <a:spcPts val="0"/>
                        </a:spcAft>
                      </a:pPr>
                      <a:r>
                        <a:rPr lang="en-US" sz="1600" kern="0" dirty="0">
                          <a:effectLst/>
                        </a:rPr>
                        <a:t>event </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添加组件系统事件监听器</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16830">
                <a:tc>
                  <a:txBody>
                    <a:bodyPr/>
                    <a:lstStyle/>
                    <a:p>
                      <a:pPr indent="266700" algn="just">
                        <a:lnSpc>
                          <a:spcPts val="1400"/>
                        </a:lnSpc>
                        <a:spcAft>
                          <a:spcPts val="0"/>
                        </a:spcAft>
                      </a:pPr>
                      <a:r>
                        <a:rPr lang="en-US" sz="1600" kern="0" dirty="0">
                          <a:effectLst/>
                        </a:rPr>
                        <a:t>converter</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向组件添加强制转换器</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16830">
                <a:tc>
                  <a:txBody>
                    <a:bodyPr/>
                    <a:lstStyle/>
                    <a:p>
                      <a:pPr indent="266700" algn="just">
                        <a:lnSpc>
                          <a:spcPts val="1400"/>
                        </a:lnSpc>
                        <a:spcAft>
                          <a:spcPts val="0"/>
                        </a:spcAft>
                      </a:pPr>
                      <a:r>
                        <a:rPr lang="en-US" sz="1600" kern="0" dirty="0" err="1">
                          <a:effectLst/>
                        </a:rPr>
                        <a:t>convertDateTime</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向组件添加日期时间转换器</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16830">
                <a:tc>
                  <a:txBody>
                    <a:bodyPr/>
                    <a:lstStyle/>
                    <a:p>
                      <a:pPr indent="266700" algn="just">
                        <a:lnSpc>
                          <a:spcPts val="1400"/>
                        </a:lnSpc>
                        <a:spcAft>
                          <a:spcPts val="0"/>
                        </a:spcAft>
                      </a:pPr>
                      <a:r>
                        <a:rPr lang="en-US" sz="1600" kern="0">
                          <a:effectLst/>
                        </a:rPr>
                        <a:t>convertNumber</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向组件添加数字转换器</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16830">
                <a:tc>
                  <a:txBody>
                    <a:bodyPr/>
                    <a:lstStyle/>
                    <a:p>
                      <a:pPr indent="266700" algn="just">
                        <a:lnSpc>
                          <a:spcPts val="1400"/>
                        </a:lnSpc>
                        <a:spcAft>
                          <a:spcPts val="0"/>
                        </a:spcAft>
                      </a:pPr>
                      <a:r>
                        <a:rPr lang="en-US" sz="1600" kern="0">
                          <a:effectLst/>
                        </a:rPr>
                        <a:t>validator</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向组件添加验证器</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216830">
                <a:tc>
                  <a:txBody>
                    <a:bodyPr/>
                    <a:lstStyle/>
                    <a:p>
                      <a:pPr indent="266700" algn="just">
                        <a:lnSpc>
                          <a:spcPts val="1400"/>
                        </a:lnSpc>
                        <a:spcAft>
                          <a:spcPts val="0"/>
                        </a:spcAft>
                      </a:pPr>
                      <a:r>
                        <a:rPr lang="en-US" sz="1600" kern="0">
                          <a:effectLst/>
                        </a:rPr>
                        <a:t>validateDoubleRange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验证组件值的双精度范围</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216830">
                <a:tc>
                  <a:txBody>
                    <a:bodyPr/>
                    <a:lstStyle/>
                    <a:p>
                      <a:pPr indent="266700" algn="just">
                        <a:lnSpc>
                          <a:spcPts val="1400"/>
                        </a:lnSpc>
                        <a:spcAft>
                          <a:spcPts val="0"/>
                        </a:spcAft>
                      </a:pPr>
                      <a:r>
                        <a:rPr lang="en-US" sz="1600" kern="0">
                          <a:effectLst/>
                        </a:rPr>
                        <a:t>validateLength</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验证组件值的长度</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216830">
                <a:tc>
                  <a:txBody>
                    <a:bodyPr/>
                    <a:lstStyle/>
                    <a:p>
                      <a:pPr indent="266700" algn="just">
                        <a:lnSpc>
                          <a:spcPts val="1400"/>
                        </a:lnSpc>
                        <a:spcAft>
                          <a:spcPts val="0"/>
                        </a:spcAft>
                      </a:pPr>
                      <a:r>
                        <a:rPr lang="en-US" sz="1600" kern="0">
                          <a:effectLst/>
                        </a:rPr>
                        <a:t>validateLongRange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验证组件值的长整型范围</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216830">
                <a:tc>
                  <a:txBody>
                    <a:bodyPr/>
                    <a:lstStyle/>
                    <a:p>
                      <a:pPr indent="266700" algn="just">
                        <a:lnSpc>
                          <a:spcPts val="1400"/>
                        </a:lnSpc>
                        <a:spcAft>
                          <a:spcPts val="0"/>
                        </a:spcAft>
                      </a:pPr>
                      <a:r>
                        <a:rPr lang="en-US" sz="1600" kern="0">
                          <a:effectLst/>
                        </a:rPr>
                        <a:t>validateRequired</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检查值是否存在</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216830">
                <a:tc>
                  <a:txBody>
                    <a:bodyPr/>
                    <a:lstStyle/>
                    <a:p>
                      <a:pPr indent="266700" algn="just">
                        <a:lnSpc>
                          <a:spcPts val="1400"/>
                        </a:lnSpc>
                        <a:spcAft>
                          <a:spcPts val="0"/>
                        </a:spcAft>
                      </a:pPr>
                      <a:r>
                        <a:rPr lang="en-US" sz="1600" kern="0">
                          <a:effectLst/>
                        </a:rPr>
                        <a:t>validateRegex</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对照规则表达式验证值</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0"/>
                  </a:ext>
                </a:extLst>
              </a:tr>
              <a:tr h="216830">
                <a:tc>
                  <a:txBody>
                    <a:bodyPr/>
                    <a:lstStyle/>
                    <a:p>
                      <a:pPr indent="266700" algn="just">
                        <a:lnSpc>
                          <a:spcPts val="1400"/>
                        </a:lnSpc>
                        <a:spcAft>
                          <a:spcPts val="0"/>
                        </a:spcAft>
                      </a:pPr>
                      <a:r>
                        <a:rPr lang="en-US" sz="1600" kern="0">
                          <a:effectLst/>
                        </a:rPr>
                        <a:t>validateBean </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使用</a:t>
                      </a:r>
                      <a:r>
                        <a:rPr lang="en-US" sz="1600" kern="0" dirty="0">
                          <a:effectLst/>
                        </a:rPr>
                        <a:t>Bean Validation API</a:t>
                      </a:r>
                      <a:r>
                        <a:rPr lang="zh-CN" sz="1600" kern="0" dirty="0">
                          <a:effectLst/>
                        </a:rPr>
                        <a:t>进行验证</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1"/>
                  </a:ext>
                </a:extLst>
              </a:tr>
              <a:tr h="216830">
                <a:tc>
                  <a:txBody>
                    <a:bodyPr/>
                    <a:lstStyle/>
                    <a:p>
                      <a:pPr indent="266700" algn="just">
                        <a:lnSpc>
                          <a:spcPts val="1400"/>
                        </a:lnSpc>
                        <a:spcAft>
                          <a:spcPts val="0"/>
                        </a:spcAft>
                      </a:pPr>
                      <a:r>
                        <a:rPr lang="en-US" sz="1600" kern="0">
                          <a:effectLst/>
                        </a:rPr>
                        <a:t>loadBundle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加载资源包存储属性为</a:t>
                      </a:r>
                      <a:r>
                        <a:rPr lang="en-US" sz="1600" kern="0" dirty="0">
                          <a:effectLst/>
                        </a:rPr>
                        <a:t>Map</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2"/>
                  </a:ext>
                </a:extLst>
              </a:tr>
              <a:tr h="216830">
                <a:tc>
                  <a:txBody>
                    <a:bodyPr/>
                    <a:lstStyle/>
                    <a:p>
                      <a:pPr indent="266700" algn="just">
                        <a:lnSpc>
                          <a:spcPts val="1400"/>
                        </a:lnSpc>
                        <a:spcAft>
                          <a:spcPts val="0"/>
                        </a:spcAft>
                      </a:pPr>
                      <a:r>
                        <a:rPr lang="en-US" sz="1600" kern="0">
                          <a:effectLst/>
                        </a:rPr>
                        <a:t>selectitems</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为选定的一个或多个组件指定项</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3"/>
                  </a:ext>
                </a:extLst>
              </a:tr>
              <a:tr h="216830">
                <a:tc>
                  <a:txBody>
                    <a:bodyPr/>
                    <a:lstStyle/>
                    <a:p>
                      <a:pPr indent="266700" algn="just">
                        <a:lnSpc>
                          <a:spcPts val="1400"/>
                        </a:lnSpc>
                        <a:spcAft>
                          <a:spcPts val="0"/>
                        </a:spcAft>
                      </a:pPr>
                      <a:r>
                        <a:rPr lang="en-US" sz="1600" kern="0">
                          <a:effectLst/>
                        </a:rPr>
                        <a:t>selectitem</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为选定的一个或多个组件指定一个项</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4"/>
                  </a:ext>
                </a:extLst>
              </a:tr>
              <a:tr h="216830">
                <a:tc>
                  <a:txBody>
                    <a:bodyPr/>
                    <a:lstStyle/>
                    <a:p>
                      <a:pPr indent="266700" algn="just">
                        <a:lnSpc>
                          <a:spcPts val="1400"/>
                        </a:lnSpc>
                        <a:spcAft>
                          <a:spcPts val="0"/>
                        </a:spcAft>
                      </a:pPr>
                      <a:r>
                        <a:rPr lang="en-US" sz="1600" kern="0">
                          <a:effectLst/>
                        </a:rPr>
                        <a:t>verbatim</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将包含标记的文本转换为组件</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5"/>
                  </a:ext>
                </a:extLst>
              </a:tr>
              <a:tr h="397593">
                <a:tc>
                  <a:txBody>
                    <a:bodyPr/>
                    <a:lstStyle/>
                    <a:p>
                      <a:pPr indent="266700" algn="just">
                        <a:lnSpc>
                          <a:spcPts val="1400"/>
                        </a:lnSpc>
                        <a:spcAft>
                          <a:spcPts val="0"/>
                        </a:spcAft>
                      </a:pPr>
                      <a:r>
                        <a:rPr lang="en-US" sz="1600" kern="0">
                          <a:effectLst/>
                        </a:rPr>
                        <a:t>viewParam</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定义一个可使用请求参数进行初始化的“视图参数”</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6"/>
                  </a:ext>
                </a:extLst>
              </a:tr>
              <a:tr h="216830">
                <a:tc>
                  <a:txBody>
                    <a:bodyPr/>
                    <a:lstStyle/>
                    <a:p>
                      <a:pPr indent="266700" algn="just">
                        <a:lnSpc>
                          <a:spcPts val="1400"/>
                        </a:lnSpc>
                        <a:spcAft>
                          <a:spcPts val="0"/>
                        </a:spcAft>
                      </a:pPr>
                      <a:r>
                        <a:rPr lang="en-US" sz="1600" kern="0">
                          <a:effectLst/>
                        </a:rPr>
                        <a:t>metadata</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保存视图参数。可能在以后保存其他元数据</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7"/>
                  </a:ext>
                </a:extLst>
              </a:tr>
              <a:tr h="216830">
                <a:tc>
                  <a:txBody>
                    <a:bodyPr/>
                    <a:lstStyle/>
                    <a:p>
                      <a:pPr indent="266700" algn="just">
                        <a:lnSpc>
                          <a:spcPts val="1400"/>
                        </a:lnSpc>
                        <a:spcAft>
                          <a:spcPts val="0"/>
                        </a:spcAft>
                      </a:pPr>
                      <a:r>
                        <a:rPr lang="en-US" sz="1600" kern="0">
                          <a:effectLst/>
                        </a:rPr>
                        <a:t>ajax </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支持组件的</a:t>
                      </a:r>
                      <a:r>
                        <a:rPr lang="en-US" sz="1600" kern="0" dirty="0">
                          <a:effectLst/>
                        </a:rPr>
                        <a:t>Ajax</a:t>
                      </a:r>
                      <a:r>
                        <a:rPr lang="zh-CN" sz="1600" kern="0" dirty="0">
                          <a:effectLst/>
                        </a:rPr>
                        <a:t>行为</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8"/>
                  </a:ext>
                </a:extLst>
              </a:tr>
              <a:tr h="216830">
                <a:tc>
                  <a:txBody>
                    <a:bodyPr/>
                    <a:lstStyle/>
                    <a:p>
                      <a:pPr indent="266700" algn="just">
                        <a:lnSpc>
                          <a:spcPts val="1400"/>
                        </a:lnSpc>
                        <a:spcAft>
                          <a:spcPts val="0"/>
                        </a:spcAft>
                      </a:pPr>
                      <a:r>
                        <a:rPr lang="en-US" sz="1600" kern="0">
                          <a:effectLst/>
                        </a:rPr>
                        <a:t>view</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用于指定页面区域设置或者阶段监听器</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9"/>
                  </a:ext>
                </a:extLst>
              </a:tr>
              <a:tr h="216830">
                <a:tc>
                  <a:txBody>
                    <a:bodyPr/>
                    <a:lstStyle/>
                    <a:p>
                      <a:pPr indent="266700" algn="just">
                        <a:lnSpc>
                          <a:spcPts val="1400"/>
                        </a:lnSpc>
                        <a:spcAft>
                          <a:spcPts val="0"/>
                        </a:spcAft>
                      </a:pPr>
                      <a:r>
                        <a:rPr lang="en-US" sz="1600" kern="0">
                          <a:effectLst/>
                        </a:rPr>
                        <a:t>subview</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dirty="0" err="1">
                          <a:effectLst/>
                        </a:rPr>
                        <a:t>Facelets</a:t>
                      </a:r>
                      <a:r>
                        <a:rPr lang="zh-CN" sz="1600" kern="0" dirty="0">
                          <a:effectLst/>
                        </a:rPr>
                        <a:t>不需要该标记</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5055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利用</a:t>
            </a:r>
            <a:r>
              <a:rPr lang="en-US" altLang="zh-CN" dirty="0"/>
              <a:t>JSF</a:t>
            </a:r>
            <a:r>
              <a:rPr lang="zh-CN" altLang="zh-CN" dirty="0"/>
              <a:t>组件构建视图</a:t>
            </a:r>
            <a:endParaRPr lang="zh-CN" altLang="en-US" dirty="0"/>
          </a:p>
        </p:txBody>
      </p:sp>
      <p:sp>
        <p:nvSpPr>
          <p:cNvPr id="3" name="内容占位符 2"/>
          <p:cNvSpPr>
            <a:spLocks noGrp="1"/>
          </p:cNvSpPr>
          <p:nvPr>
            <p:ph sz="quarter" idx="1"/>
          </p:nvPr>
        </p:nvSpPr>
        <p:spPr>
          <a:xfrm>
            <a:off x="971600" y="1556792"/>
            <a:ext cx="7772400" cy="4572000"/>
          </a:xfrm>
        </p:spPr>
        <p:txBody>
          <a:bodyPr>
            <a:normAutofit fontScale="92500" lnSpcReduction="10000"/>
          </a:bodyPr>
          <a:lstStyle/>
          <a:p>
            <a:r>
              <a:rPr lang="en-US" altLang="zh-CN" dirty="0"/>
              <a:t>JSTL</a:t>
            </a:r>
            <a:r>
              <a:rPr lang="zh-CN" altLang="zh-CN" dirty="0"/>
              <a:t>（</a:t>
            </a:r>
            <a:r>
              <a:rPr lang="en-US" altLang="zh-CN" dirty="0"/>
              <a:t>JSP Standard Tag Library</a:t>
            </a:r>
            <a:r>
              <a:rPr lang="zh-CN" altLang="zh-CN" dirty="0"/>
              <a:t>，</a:t>
            </a:r>
            <a:r>
              <a:rPr lang="en-US" altLang="zh-CN" dirty="0"/>
              <a:t>JSP</a:t>
            </a:r>
            <a:r>
              <a:rPr lang="zh-CN" altLang="zh-CN" dirty="0"/>
              <a:t>标准标记库）是一个实现</a:t>
            </a:r>
            <a:r>
              <a:rPr lang="en-US" altLang="zh-CN" dirty="0"/>
              <a:t>Web</a:t>
            </a:r>
            <a:r>
              <a:rPr lang="zh-CN" altLang="zh-CN" dirty="0"/>
              <a:t>应用程序中常用功能的定制标记库集，这些功能包括迭代和条件判断、数据格式化、</a:t>
            </a:r>
            <a:r>
              <a:rPr lang="en-US" altLang="zh-CN" dirty="0"/>
              <a:t>XML</a:t>
            </a:r>
            <a:r>
              <a:rPr lang="zh-CN" altLang="zh-CN" dirty="0"/>
              <a:t>操作以及数据库访问等。</a:t>
            </a:r>
          </a:p>
          <a:p>
            <a:r>
              <a:rPr lang="en-US" altLang="zh-CN" dirty="0"/>
              <a:t>JSTL</a:t>
            </a:r>
            <a:r>
              <a:rPr lang="zh-CN" altLang="zh-CN" dirty="0"/>
              <a:t>的第一个版本</a:t>
            </a:r>
            <a:r>
              <a:rPr lang="en-US" altLang="zh-CN" dirty="0"/>
              <a:t>1.0</a:t>
            </a:r>
            <a:r>
              <a:rPr lang="zh-CN" altLang="zh-CN" dirty="0"/>
              <a:t>发布于</a:t>
            </a:r>
            <a:r>
              <a:rPr lang="en-US" altLang="zh-CN" dirty="0"/>
              <a:t>2002</a:t>
            </a:r>
            <a:r>
              <a:rPr lang="zh-CN" altLang="zh-CN" dirty="0"/>
              <a:t>年</a:t>
            </a:r>
            <a:r>
              <a:rPr lang="en-US" altLang="zh-CN" dirty="0"/>
              <a:t>6</a:t>
            </a:r>
            <a:r>
              <a:rPr lang="zh-CN" altLang="zh-CN" dirty="0"/>
              <a:t>月，从</a:t>
            </a:r>
            <a:r>
              <a:rPr lang="en-US" altLang="zh-CN" dirty="0"/>
              <a:t>1.1</a:t>
            </a:r>
            <a:r>
              <a:rPr lang="zh-CN" altLang="zh-CN" dirty="0"/>
              <a:t>版本开始，它已经成为</a:t>
            </a:r>
            <a:r>
              <a:rPr lang="en-US" altLang="zh-CN" dirty="0"/>
              <a:t>Java EE</a:t>
            </a:r>
            <a:r>
              <a:rPr lang="zh-CN" altLang="zh-CN" dirty="0"/>
              <a:t>标准的核心技术规范。在最新的</a:t>
            </a:r>
            <a:r>
              <a:rPr lang="en-US" altLang="zh-CN" dirty="0"/>
              <a:t>Java EE 6</a:t>
            </a:r>
            <a:r>
              <a:rPr lang="zh-CN" altLang="zh-CN" dirty="0"/>
              <a:t>规范中支持的</a:t>
            </a:r>
            <a:r>
              <a:rPr lang="en-US" altLang="zh-CN" dirty="0"/>
              <a:t>JSTL</a:t>
            </a:r>
            <a:r>
              <a:rPr lang="zh-CN" altLang="zh-CN" dirty="0"/>
              <a:t>版本为</a:t>
            </a:r>
            <a:r>
              <a:rPr lang="en-US" altLang="zh-CN" dirty="0"/>
              <a:t>1.2</a:t>
            </a:r>
            <a:r>
              <a:rPr lang="zh-CN" altLang="zh-CN" dirty="0"/>
              <a:t>。</a:t>
            </a:r>
            <a:r>
              <a:rPr lang="en-US" altLang="zh-CN" dirty="0"/>
              <a:t>JSTL</a:t>
            </a:r>
            <a:r>
              <a:rPr lang="zh-CN" altLang="zh-CN" dirty="0"/>
              <a:t>的推出，使得开发人员可以将精力专注于实现特定的业务逻辑，而不必费力去实现迭代和条件判断等通用功能，开发效率将大大提高。</a:t>
            </a:r>
          </a:p>
          <a:p>
            <a:r>
              <a:rPr lang="en-US" altLang="zh-CN" dirty="0"/>
              <a:t>JSTL</a:t>
            </a:r>
            <a:r>
              <a:rPr lang="zh-CN" altLang="zh-CN" dirty="0"/>
              <a:t>的推出，本来是配合</a:t>
            </a:r>
            <a:r>
              <a:rPr lang="en-US" altLang="zh-CN" dirty="0"/>
              <a:t>Java EE</a:t>
            </a:r>
            <a:r>
              <a:rPr lang="zh-CN" altLang="zh-CN" dirty="0"/>
              <a:t>的另外一种表现层技术</a:t>
            </a:r>
            <a:r>
              <a:rPr lang="en-US" altLang="zh-CN" dirty="0"/>
              <a:t>JSP</a:t>
            </a:r>
            <a:r>
              <a:rPr lang="zh-CN" altLang="zh-CN" dirty="0"/>
              <a:t>。但在</a:t>
            </a:r>
            <a:r>
              <a:rPr lang="en-US" altLang="zh-CN" dirty="0"/>
              <a:t>JSF</a:t>
            </a:r>
            <a:r>
              <a:rPr lang="zh-CN" altLang="zh-CN" dirty="0"/>
              <a:t>视图中，可继续使用</a:t>
            </a:r>
            <a:r>
              <a:rPr lang="en-US" altLang="zh-CN" dirty="0"/>
              <a:t>JSTL</a:t>
            </a:r>
            <a:r>
              <a:rPr lang="zh-CN" altLang="zh-CN" dirty="0"/>
              <a:t>的</a:t>
            </a:r>
            <a:r>
              <a:rPr lang="en-US" altLang="zh-CN" dirty="0"/>
              <a:t>core</a:t>
            </a:r>
            <a:r>
              <a:rPr lang="zh-CN" altLang="zh-CN" dirty="0"/>
              <a:t>和</a:t>
            </a:r>
            <a:r>
              <a:rPr lang="en-US" altLang="zh-CN" dirty="0" err="1"/>
              <a:t>Fn</a:t>
            </a:r>
            <a:r>
              <a:rPr lang="zh-CN" altLang="zh-CN" dirty="0"/>
              <a:t>两个标记库来实现诸如逻辑判断、循环控制等基础功能</a:t>
            </a:r>
            <a:endParaRPr lang="zh-CN" altLang="en-US" dirty="0"/>
          </a:p>
        </p:txBody>
      </p:sp>
    </p:spTree>
    <p:extLst>
      <p:ext uri="{BB962C8B-B14F-4D97-AF65-F5344CB8AC3E}">
        <p14:creationId xmlns:p14="http://schemas.microsoft.com/office/powerpoint/2010/main" val="2735964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zh-CN" altLang="zh-CN" dirty="0"/>
              <a:t>在视图中访问</a:t>
            </a:r>
            <a:r>
              <a:rPr lang="en-US" altLang="zh-CN" dirty="0"/>
              <a:t>Web</a:t>
            </a:r>
            <a:r>
              <a:rPr lang="zh-CN" altLang="zh-CN" dirty="0"/>
              <a:t>资源</a:t>
            </a:r>
            <a:endParaRPr lang="zh-CN" altLang="en-US" dirty="0"/>
          </a:p>
        </p:txBody>
      </p:sp>
      <p:sp>
        <p:nvSpPr>
          <p:cNvPr id="3" name="内容占位符 2"/>
          <p:cNvSpPr>
            <a:spLocks noGrp="1"/>
          </p:cNvSpPr>
          <p:nvPr>
            <p:ph sz="quarter" idx="1"/>
          </p:nvPr>
        </p:nvSpPr>
        <p:spPr>
          <a:xfrm>
            <a:off x="971600" y="1556792"/>
            <a:ext cx="7772400" cy="4572000"/>
          </a:xfrm>
        </p:spPr>
        <p:txBody>
          <a:bodyPr>
            <a:normAutofit fontScale="92500" lnSpcReduction="10000"/>
          </a:bodyPr>
          <a:lstStyle/>
          <a:p>
            <a:r>
              <a:rPr lang="zh-CN" altLang="zh-CN" dirty="0"/>
              <a:t>为了实现界面的美观和格式统一，</a:t>
            </a:r>
            <a:r>
              <a:rPr lang="en-US" altLang="zh-CN" dirty="0"/>
              <a:t>JSF</a:t>
            </a:r>
            <a:r>
              <a:rPr lang="zh-CN" altLang="zh-CN" dirty="0"/>
              <a:t>组件的标记属性支持引用</a:t>
            </a:r>
            <a:r>
              <a:rPr lang="en-US" altLang="zh-CN" dirty="0"/>
              <a:t>image</a:t>
            </a:r>
            <a:r>
              <a:rPr lang="zh-CN" altLang="zh-CN" dirty="0"/>
              <a:t>、</a:t>
            </a:r>
            <a:r>
              <a:rPr lang="en-US" altLang="zh-CN" dirty="0" err="1"/>
              <a:t>css</a:t>
            </a:r>
            <a:r>
              <a:rPr lang="zh-CN" altLang="zh-CN" dirty="0"/>
              <a:t>和</a:t>
            </a:r>
            <a:r>
              <a:rPr lang="en-US" altLang="zh-CN" dirty="0"/>
              <a:t>JavaScript</a:t>
            </a:r>
            <a:r>
              <a:rPr lang="zh-CN" altLang="zh-CN" dirty="0"/>
              <a:t>等资源。</a:t>
            </a:r>
            <a:endParaRPr lang="en-US" altLang="zh-CN" dirty="0"/>
          </a:p>
          <a:p>
            <a:r>
              <a:rPr lang="en-US" altLang="zh-CN" dirty="0"/>
              <a:t>JSF 2.0</a:t>
            </a:r>
            <a:r>
              <a:rPr lang="zh-CN" altLang="zh-CN" dirty="0"/>
              <a:t>将</a:t>
            </a:r>
            <a:r>
              <a:rPr lang="en-US" altLang="zh-CN" dirty="0"/>
              <a:t>image</a:t>
            </a:r>
            <a:r>
              <a:rPr lang="zh-CN" altLang="zh-CN" dirty="0"/>
              <a:t>、</a:t>
            </a:r>
            <a:r>
              <a:rPr lang="en-US" altLang="zh-CN" dirty="0" err="1"/>
              <a:t>css</a:t>
            </a:r>
            <a:r>
              <a:rPr lang="zh-CN" altLang="zh-CN" dirty="0"/>
              <a:t>和</a:t>
            </a:r>
            <a:r>
              <a:rPr lang="en-US" altLang="zh-CN" dirty="0"/>
              <a:t>JavaScript</a:t>
            </a:r>
            <a:r>
              <a:rPr lang="zh-CN" altLang="zh-CN" dirty="0"/>
              <a:t>等资源统一放到</a:t>
            </a:r>
            <a:r>
              <a:rPr lang="en-US" altLang="zh-CN" dirty="0"/>
              <a:t>web</a:t>
            </a:r>
            <a:r>
              <a:rPr lang="zh-CN" altLang="zh-CN" dirty="0"/>
              <a:t>应用的根目录下的</a:t>
            </a:r>
            <a:r>
              <a:rPr lang="en-US" altLang="zh-CN" dirty="0"/>
              <a:t>resources</a:t>
            </a:r>
            <a:r>
              <a:rPr lang="zh-CN" altLang="zh-CN" dirty="0"/>
              <a:t>下，</a:t>
            </a:r>
            <a:r>
              <a:rPr lang="en-US" altLang="zh-CN" dirty="0"/>
              <a:t>resources</a:t>
            </a:r>
            <a:r>
              <a:rPr lang="zh-CN" altLang="zh-CN" dirty="0"/>
              <a:t>目录下的每个子目录被称为一个“</a:t>
            </a:r>
            <a:r>
              <a:rPr lang="en-US" altLang="zh-CN" dirty="0"/>
              <a:t>library</a:t>
            </a:r>
            <a:r>
              <a:rPr lang="zh-CN" altLang="zh-CN" dirty="0"/>
              <a:t>”。</a:t>
            </a:r>
            <a:endParaRPr lang="en-US" altLang="zh-CN" dirty="0"/>
          </a:p>
          <a:p>
            <a:r>
              <a:rPr lang="en-US" altLang="zh-CN" dirty="0"/>
              <a:t>JSF 2.0</a:t>
            </a:r>
            <a:r>
              <a:rPr lang="zh-CN" altLang="zh-CN" dirty="0"/>
              <a:t>提供了定义和访问资源的标准机制，它包含两个</a:t>
            </a:r>
            <a:r>
              <a:rPr lang="en-US" altLang="zh-CN" dirty="0"/>
              <a:t> JSF</a:t>
            </a:r>
            <a:r>
              <a:rPr lang="zh-CN" altLang="zh-CN" dirty="0"/>
              <a:t>标记：</a:t>
            </a:r>
            <a:r>
              <a:rPr lang="en-US" altLang="zh-CN" dirty="0"/>
              <a:t>&lt;</a:t>
            </a:r>
            <a:r>
              <a:rPr lang="en-US" altLang="zh-CN" dirty="0" err="1"/>
              <a:t>h:outputScript</a:t>
            </a:r>
            <a:r>
              <a:rPr lang="en-US" altLang="zh-CN" dirty="0"/>
              <a:t>&gt; </a:t>
            </a:r>
            <a:r>
              <a:rPr lang="zh-CN" altLang="zh-CN" dirty="0"/>
              <a:t>和</a:t>
            </a:r>
            <a:r>
              <a:rPr lang="en-US" altLang="zh-CN" dirty="0"/>
              <a:t> &lt;</a:t>
            </a:r>
            <a:r>
              <a:rPr lang="en-US" altLang="zh-CN" dirty="0" err="1"/>
              <a:t>h:outputStylesheet</a:t>
            </a:r>
            <a:r>
              <a:rPr lang="en-US" altLang="zh-CN" dirty="0"/>
              <a:t>&gt;</a:t>
            </a:r>
            <a:r>
              <a:rPr lang="zh-CN" altLang="zh-CN" dirty="0"/>
              <a:t>，这些标记可以结合</a:t>
            </a:r>
            <a:r>
              <a:rPr lang="en-US" altLang="zh-CN" dirty="0"/>
              <a:t>&lt;</a:t>
            </a:r>
            <a:r>
              <a:rPr lang="en-US" altLang="zh-CN" dirty="0" err="1"/>
              <a:t>h:head</a:t>
            </a:r>
            <a:r>
              <a:rPr lang="en-US" altLang="zh-CN" dirty="0"/>
              <a:t>&gt; </a:t>
            </a:r>
            <a:r>
              <a:rPr lang="zh-CN" altLang="zh-CN" dirty="0"/>
              <a:t>和</a:t>
            </a:r>
            <a:r>
              <a:rPr lang="en-US" altLang="zh-CN" dirty="0"/>
              <a:t> &lt;</a:t>
            </a:r>
            <a:r>
              <a:rPr lang="en-US" altLang="zh-CN" dirty="0" err="1"/>
              <a:t>h:body</a:t>
            </a:r>
            <a:r>
              <a:rPr lang="en-US" altLang="zh-CN" dirty="0"/>
              <a:t>&gt; </a:t>
            </a:r>
            <a:r>
              <a:rPr lang="zh-CN" altLang="zh-CN" dirty="0"/>
              <a:t>标记一起使用</a:t>
            </a:r>
            <a:endParaRPr lang="en-US" altLang="zh-CN" dirty="0"/>
          </a:p>
          <a:p>
            <a:pPr marL="548640" lvl="2" indent="0">
              <a:buNone/>
            </a:pPr>
            <a:r>
              <a:rPr lang="en-US" altLang="zh-CN" dirty="0"/>
              <a:t>&lt;</a:t>
            </a:r>
            <a:r>
              <a:rPr lang="en-US" altLang="zh-CN" dirty="0" err="1"/>
              <a:t>h:body</a:t>
            </a:r>
            <a:r>
              <a:rPr lang="en-US" altLang="zh-CN" dirty="0"/>
              <a:t>&gt; </a:t>
            </a:r>
            <a:endParaRPr lang="zh-CN" altLang="zh-CN" dirty="0"/>
          </a:p>
          <a:p>
            <a:pPr marL="548640" lvl="2" indent="0">
              <a:buNone/>
            </a:pPr>
            <a:r>
              <a:rPr lang="en-US" altLang="zh-CN" dirty="0"/>
              <a:t>&lt;</a:t>
            </a:r>
            <a:r>
              <a:rPr lang="en-US" altLang="zh-CN" dirty="0" err="1"/>
              <a:t>h:outputStylesheet</a:t>
            </a:r>
            <a:r>
              <a:rPr lang="en-US" altLang="zh-CN" dirty="0"/>
              <a:t>  library="</a:t>
            </a:r>
            <a:r>
              <a:rPr lang="en-US" altLang="zh-CN" dirty="0" err="1"/>
              <a:t>css</a:t>
            </a:r>
            <a:r>
              <a:rPr lang="en-US" altLang="zh-CN" dirty="0"/>
              <a:t>" name="styles.css" target="body"/&gt; </a:t>
            </a:r>
            <a:endParaRPr lang="zh-CN" altLang="zh-CN" dirty="0"/>
          </a:p>
          <a:p>
            <a:pPr marL="548640" lvl="2" indent="0">
              <a:buNone/>
            </a:pPr>
            <a:r>
              <a:rPr lang="en-US" altLang="zh-CN" dirty="0"/>
              <a:t>&lt;</a:t>
            </a:r>
            <a:r>
              <a:rPr lang="en-US" altLang="zh-CN" dirty="0" err="1"/>
              <a:t>h:outputScript</a:t>
            </a:r>
            <a:r>
              <a:rPr lang="en-US" altLang="zh-CN" dirty="0"/>
              <a:t> library="</a:t>
            </a:r>
            <a:r>
              <a:rPr lang="en-US" altLang="zh-CN" dirty="0" err="1"/>
              <a:t>javascript</a:t>
            </a:r>
            <a:r>
              <a:rPr lang="en-US" altLang="zh-CN" dirty="0"/>
              <a:t>" name="util.js" target="head"/&gt; </a:t>
            </a:r>
            <a:endParaRPr lang="zh-CN" altLang="zh-CN" dirty="0"/>
          </a:p>
          <a:p>
            <a:pPr marL="548640" lvl="2" indent="0">
              <a:buNone/>
            </a:pPr>
            <a:r>
              <a:rPr lang="en-US" altLang="zh-CN" dirty="0"/>
              <a:t>... </a:t>
            </a:r>
            <a:endParaRPr lang="zh-CN" altLang="zh-CN" dirty="0"/>
          </a:p>
          <a:p>
            <a:pPr marL="548640" lvl="2" indent="0">
              <a:buNone/>
            </a:pPr>
            <a:r>
              <a:rPr lang="en-US" altLang="zh-CN" dirty="0"/>
              <a:t>&lt;/</a:t>
            </a:r>
            <a:r>
              <a:rPr lang="en-US" altLang="zh-CN" dirty="0" err="1"/>
              <a:t>h:body</a:t>
            </a:r>
            <a:r>
              <a:rPr lang="en-US" altLang="zh-CN" dirty="0"/>
              <a:t>&gt; </a:t>
            </a:r>
            <a:endParaRPr lang="zh-CN" altLang="zh-CN" dirty="0"/>
          </a:p>
          <a:p>
            <a:endParaRPr lang="zh-CN" altLang="en-US" dirty="0"/>
          </a:p>
        </p:txBody>
      </p:sp>
    </p:spTree>
    <p:extLst>
      <p:ext uri="{BB962C8B-B14F-4D97-AF65-F5344CB8AC3E}">
        <p14:creationId xmlns:p14="http://schemas.microsoft.com/office/powerpoint/2010/main" val="3515495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zh-CN" altLang="zh-CN" dirty="0"/>
              <a:t>在视图中访问</a:t>
            </a:r>
            <a:r>
              <a:rPr lang="en-US" altLang="zh-CN" dirty="0"/>
              <a:t>Web</a:t>
            </a:r>
            <a:r>
              <a:rPr lang="zh-CN" altLang="zh-CN" dirty="0"/>
              <a:t>资源</a:t>
            </a:r>
            <a:endParaRPr lang="zh-CN" altLang="en-US" dirty="0"/>
          </a:p>
        </p:txBody>
      </p:sp>
      <p:sp>
        <p:nvSpPr>
          <p:cNvPr id="3" name="内容占位符 2"/>
          <p:cNvSpPr>
            <a:spLocks noGrp="1"/>
          </p:cNvSpPr>
          <p:nvPr>
            <p:ph sz="quarter" idx="1"/>
          </p:nvPr>
        </p:nvSpPr>
        <p:spPr/>
        <p:txBody>
          <a:bodyPr>
            <a:normAutofit lnSpcReduction="10000"/>
          </a:bodyPr>
          <a:lstStyle/>
          <a:p>
            <a:r>
              <a:rPr lang="zh-CN" altLang="zh-CN" dirty="0"/>
              <a:t>有些情况下，需要使用</a:t>
            </a:r>
            <a:r>
              <a:rPr lang="en-US" altLang="zh-CN" dirty="0"/>
              <a:t> JSF </a:t>
            </a:r>
            <a:r>
              <a:rPr lang="zh-CN" altLang="zh-CN" dirty="0"/>
              <a:t>表达式语言（</a:t>
            </a:r>
            <a:r>
              <a:rPr lang="en-US" altLang="zh-CN" dirty="0"/>
              <a:t>EL</a:t>
            </a:r>
            <a:r>
              <a:rPr lang="zh-CN" altLang="zh-CN" dirty="0"/>
              <a:t>）访问资源。在</a:t>
            </a:r>
            <a:r>
              <a:rPr lang="en-US" altLang="zh-CN" dirty="0"/>
              <a:t> EL </a:t>
            </a:r>
            <a:r>
              <a:rPr lang="zh-CN" altLang="zh-CN" dirty="0"/>
              <a:t>表达式内访问资源的语法是</a:t>
            </a:r>
            <a:r>
              <a:rPr lang="en-US" altLang="zh-CN" dirty="0"/>
              <a:t> resource['LIBRARY:NAME']</a:t>
            </a:r>
            <a:r>
              <a:rPr lang="zh-CN" altLang="zh-CN" dirty="0"/>
              <a:t>，其中</a:t>
            </a:r>
            <a:r>
              <a:rPr lang="en-US" altLang="zh-CN" dirty="0"/>
              <a:t>LIBRARY</a:t>
            </a:r>
            <a:r>
              <a:rPr lang="zh-CN" altLang="zh-CN" dirty="0"/>
              <a:t>和</a:t>
            </a:r>
            <a:r>
              <a:rPr lang="en-US" altLang="zh-CN" dirty="0"/>
              <a:t>NAME</a:t>
            </a:r>
            <a:r>
              <a:rPr lang="zh-CN" altLang="zh-CN" dirty="0"/>
              <a:t>对应于</a:t>
            </a:r>
            <a:r>
              <a:rPr lang="en-US" altLang="zh-CN" dirty="0"/>
              <a:t>&lt;</a:t>
            </a:r>
            <a:r>
              <a:rPr lang="en-US" altLang="zh-CN" dirty="0" err="1"/>
              <a:t>h:outputScript</a:t>
            </a:r>
            <a:r>
              <a:rPr lang="en-US" altLang="zh-CN" dirty="0"/>
              <a:t>&gt; </a:t>
            </a:r>
            <a:r>
              <a:rPr lang="zh-CN" altLang="zh-CN" dirty="0"/>
              <a:t>和</a:t>
            </a:r>
            <a:r>
              <a:rPr lang="en-US" altLang="zh-CN" dirty="0"/>
              <a:t> &lt;</a:t>
            </a:r>
            <a:r>
              <a:rPr lang="en-US" altLang="zh-CN" dirty="0" err="1"/>
              <a:t>h:outputStylesheet</a:t>
            </a:r>
            <a:r>
              <a:rPr lang="en-US" altLang="zh-CN" dirty="0"/>
              <a:t>&gt; </a:t>
            </a:r>
            <a:r>
              <a:rPr lang="zh-CN" altLang="zh-CN" dirty="0"/>
              <a:t>标记的</a:t>
            </a:r>
            <a:r>
              <a:rPr lang="en-US" altLang="zh-CN" dirty="0"/>
              <a:t> library </a:t>
            </a:r>
            <a:r>
              <a:rPr lang="zh-CN" altLang="zh-CN" dirty="0"/>
              <a:t>和</a:t>
            </a:r>
            <a:r>
              <a:rPr lang="en-US" altLang="zh-CN" dirty="0"/>
              <a:t> name </a:t>
            </a:r>
            <a:r>
              <a:rPr lang="zh-CN" altLang="zh-CN" dirty="0"/>
              <a:t>属性。示例代码如下所示：</a:t>
            </a:r>
          </a:p>
          <a:p>
            <a:pPr marL="0" indent="0">
              <a:buNone/>
            </a:pPr>
            <a:r>
              <a:rPr lang="en-US" altLang="zh-CN" sz="1900" dirty="0"/>
              <a:t>           &lt;</a:t>
            </a:r>
            <a:r>
              <a:rPr lang="en-US" altLang="zh-CN" sz="1900" dirty="0" err="1"/>
              <a:t>h:graphicImage</a:t>
            </a:r>
            <a:r>
              <a:rPr lang="en-US" altLang="zh-CN" sz="1900" dirty="0"/>
              <a:t> value="#{resource['</a:t>
            </a:r>
            <a:r>
              <a:rPr lang="en-US" altLang="zh-CN" sz="1900" dirty="0" err="1"/>
              <a:t>images:cloudy.gif</a:t>
            </a:r>
            <a:r>
              <a:rPr lang="en-US" altLang="zh-CN" sz="1900" dirty="0"/>
              <a:t>']}"/&gt;</a:t>
            </a:r>
            <a:endParaRPr lang="zh-CN" altLang="zh-CN" sz="1900" dirty="0"/>
          </a:p>
          <a:p>
            <a:r>
              <a:rPr lang="en-US" altLang="zh-CN" dirty="0"/>
              <a:t>JSF</a:t>
            </a:r>
            <a:r>
              <a:rPr lang="zh-CN" altLang="zh-CN" dirty="0"/>
              <a:t>还支持资源版本的动态更新。假设存在如下两个路径：</a:t>
            </a:r>
          </a:p>
          <a:p>
            <a:pPr marL="822960" lvl="3" indent="0">
              <a:buNone/>
            </a:pPr>
            <a:r>
              <a:rPr lang="en-US" altLang="zh-CN" dirty="0"/>
              <a:t>resources/</a:t>
            </a:r>
            <a:r>
              <a:rPr lang="en-US" altLang="zh-CN" dirty="0" err="1"/>
              <a:t>css</a:t>
            </a:r>
            <a:r>
              <a:rPr lang="en-US" altLang="zh-CN" dirty="0"/>
              <a:t>/1_0_2</a:t>
            </a:r>
            <a:endParaRPr lang="zh-CN" altLang="zh-CN" dirty="0"/>
          </a:p>
          <a:p>
            <a:pPr marL="822960" lvl="3" indent="0">
              <a:buNone/>
            </a:pPr>
            <a:r>
              <a:rPr lang="en-US" altLang="zh-CN" dirty="0"/>
              <a:t>resources/</a:t>
            </a:r>
            <a:r>
              <a:rPr lang="en-US" altLang="zh-CN" dirty="0" err="1"/>
              <a:t>css</a:t>
            </a:r>
            <a:r>
              <a:rPr lang="en-US" altLang="zh-CN" dirty="0"/>
              <a:t>/1_1</a:t>
            </a:r>
            <a:endParaRPr lang="zh-CN" altLang="zh-CN" dirty="0"/>
          </a:p>
          <a:p>
            <a:pPr marL="0" indent="0">
              <a:buNone/>
            </a:pPr>
            <a:r>
              <a:rPr lang="zh-CN" altLang="zh-CN" dirty="0"/>
              <a:t>则</a:t>
            </a:r>
            <a:r>
              <a:rPr lang="en-US" altLang="zh-CN" dirty="0"/>
              <a:t>JSF</a:t>
            </a:r>
            <a:r>
              <a:rPr lang="zh-CN" altLang="zh-CN" dirty="0"/>
              <a:t>框架在加载资源时首先在</a:t>
            </a:r>
            <a:r>
              <a:rPr lang="en-US" altLang="zh-CN" dirty="0"/>
              <a:t>resources/</a:t>
            </a:r>
            <a:r>
              <a:rPr lang="en-US" altLang="zh-CN" dirty="0" err="1"/>
              <a:t>css</a:t>
            </a:r>
            <a:r>
              <a:rPr lang="en-US" altLang="zh-CN" dirty="0"/>
              <a:t>/1_1</a:t>
            </a:r>
            <a:r>
              <a:rPr lang="zh-CN" altLang="zh-CN" dirty="0"/>
              <a:t>目录下寻找，然后才去</a:t>
            </a:r>
            <a:r>
              <a:rPr lang="en-US" altLang="zh-CN" dirty="0"/>
              <a:t>resources/</a:t>
            </a:r>
            <a:r>
              <a:rPr lang="en-US" altLang="zh-CN" dirty="0" err="1"/>
              <a:t>css</a:t>
            </a:r>
            <a:r>
              <a:rPr lang="en-US" altLang="zh-CN" dirty="0"/>
              <a:t>/1_0_2</a:t>
            </a:r>
            <a:r>
              <a:rPr lang="zh-CN" altLang="zh-CN" dirty="0"/>
              <a:t>下寻找</a:t>
            </a:r>
            <a:endParaRPr lang="zh-CN" altLang="en-US" dirty="0"/>
          </a:p>
        </p:txBody>
      </p:sp>
    </p:spTree>
    <p:extLst>
      <p:ext uri="{BB962C8B-B14F-4D97-AF65-F5344CB8AC3E}">
        <p14:creationId xmlns:p14="http://schemas.microsoft.com/office/powerpoint/2010/main" val="1534637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五、</a:t>
            </a:r>
            <a:r>
              <a:rPr lang="zh-CN" altLang="zh-CN" dirty="0"/>
              <a:t>利用页面模板提高视图可维护性</a:t>
            </a:r>
            <a:endParaRPr lang="zh-CN" altLang="en-US" dirty="0"/>
          </a:p>
        </p:txBody>
      </p:sp>
      <p:sp>
        <p:nvSpPr>
          <p:cNvPr id="3" name="内容占位符 2"/>
          <p:cNvSpPr>
            <a:spLocks noGrp="1"/>
          </p:cNvSpPr>
          <p:nvPr>
            <p:ph sz="quarter" idx="1"/>
          </p:nvPr>
        </p:nvSpPr>
        <p:spPr/>
        <p:txBody>
          <a:bodyPr/>
          <a:lstStyle/>
          <a:p>
            <a:r>
              <a:rPr lang="en-US" altLang="zh-CN" dirty="0"/>
              <a:t>JSF</a:t>
            </a:r>
            <a:r>
              <a:rPr lang="zh-CN" altLang="zh-CN" dirty="0"/>
              <a:t>为支持页面模板专门提供了一个名为</a:t>
            </a:r>
            <a:r>
              <a:rPr lang="en-US" altLang="zh-CN" dirty="0" err="1"/>
              <a:t>Facelets</a:t>
            </a:r>
            <a:r>
              <a:rPr lang="zh-CN" altLang="zh-CN" dirty="0"/>
              <a:t>的标记库</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72847143"/>
              </p:ext>
            </p:extLst>
          </p:nvPr>
        </p:nvGraphicFramePr>
        <p:xfrm>
          <a:off x="1475656" y="2564904"/>
          <a:ext cx="6936110" cy="3426296"/>
        </p:xfrm>
        <a:graphic>
          <a:graphicData uri="http://schemas.openxmlformats.org/drawingml/2006/table">
            <a:tbl>
              <a:tblPr firstRow="1" firstCol="1" bandRow="1">
                <a:tableStyleId>{5C22544A-7EE6-4342-B048-85BDC9FD1C3A}</a:tableStyleId>
              </a:tblPr>
              <a:tblGrid>
                <a:gridCol w="1744411">
                  <a:extLst>
                    <a:ext uri="{9D8B030D-6E8A-4147-A177-3AD203B41FA5}">
                      <a16:colId xmlns:a16="http://schemas.microsoft.com/office/drawing/2014/main" val="20000"/>
                    </a:ext>
                  </a:extLst>
                </a:gridCol>
                <a:gridCol w="5191699">
                  <a:extLst>
                    <a:ext uri="{9D8B030D-6E8A-4147-A177-3AD203B41FA5}">
                      <a16:colId xmlns:a16="http://schemas.microsoft.com/office/drawing/2014/main" val="20001"/>
                    </a:ext>
                  </a:extLst>
                </a:gridCol>
              </a:tblGrid>
              <a:tr h="199306">
                <a:tc>
                  <a:txBody>
                    <a:bodyPr/>
                    <a:lstStyle/>
                    <a:p>
                      <a:pPr indent="266700" algn="ctr">
                        <a:lnSpc>
                          <a:spcPts val="1400"/>
                        </a:lnSpc>
                        <a:spcAft>
                          <a:spcPts val="0"/>
                        </a:spcAft>
                      </a:pPr>
                      <a:r>
                        <a:rPr lang="zh-CN" sz="1600" kern="0" dirty="0">
                          <a:effectLst/>
                        </a:rPr>
                        <a:t>标</a:t>
                      </a:r>
                      <a:r>
                        <a:rPr lang="en-US" sz="1600" kern="0" dirty="0">
                          <a:effectLst/>
                        </a:rPr>
                        <a:t>    </a:t>
                      </a:r>
                      <a:r>
                        <a:rPr lang="zh-CN" sz="1600" kern="0" dirty="0">
                          <a:effectLst/>
                        </a:rPr>
                        <a:t>记</a:t>
                      </a:r>
                      <a:endParaRPr lang="zh-CN" sz="1600" kern="100" dirty="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100">
                          <a:effectLst/>
                        </a:rPr>
                        <a:t>说</a:t>
                      </a:r>
                      <a:r>
                        <a:rPr lang="en-US" sz="1600" kern="100">
                          <a:effectLst/>
                        </a:rPr>
                        <a:t>    </a:t>
                      </a:r>
                      <a:r>
                        <a:rPr lang="zh-CN" sz="1600" kern="100">
                          <a:effectLst/>
                        </a:rPr>
                        <a:t>明</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82301">
                <a:tc>
                  <a:txBody>
                    <a:bodyPr/>
                    <a:lstStyle/>
                    <a:p>
                      <a:pPr indent="266700" algn="just">
                        <a:lnSpc>
                          <a:spcPts val="1400"/>
                        </a:lnSpc>
                        <a:spcAft>
                          <a:spcPts val="0"/>
                        </a:spcAft>
                      </a:pPr>
                      <a:r>
                        <a:rPr lang="en-US" sz="1600" kern="0" dirty="0" err="1">
                          <a:effectLst/>
                        </a:rPr>
                        <a:t>ui:component</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定义一个组件，该组件会被添加到组件树中</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82301">
                <a:tc>
                  <a:txBody>
                    <a:bodyPr/>
                    <a:lstStyle/>
                    <a:p>
                      <a:pPr indent="266700" algn="just">
                        <a:lnSpc>
                          <a:spcPts val="1400"/>
                        </a:lnSpc>
                        <a:spcAft>
                          <a:spcPts val="0"/>
                        </a:spcAft>
                      </a:pPr>
                      <a:r>
                        <a:rPr lang="en-US" sz="1600" kern="0" dirty="0" err="1">
                          <a:effectLst/>
                        </a:rPr>
                        <a:t>ui:composition</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定义一个页面组件，可以选择在该组件中使用模板。这个标记之外的内容会被忽略</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66057">
                <a:tc>
                  <a:txBody>
                    <a:bodyPr/>
                    <a:lstStyle/>
                    <a:p>
                      <a:pPr indent="266700" algn="just">
                        <a:lnSpc>
                          <a:spcPts val="1400"/>
                        </a:lnSpc>
                        <a:spcAft>
                          <a:spcPts val="0"/>
                        </a:spcAft>
                      </a:pPr>
                      <a:r>
                        <a:rPr lang="en-US" sz="1600" kern="0" dirty="0" err="1">
                          <a:effectLst/>
                        </a:rPr>
                        <a:t>ui:debug</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定义一个调试组件，该组件会被添加到组件树中</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199632">
                <a:tc>
                  <a:txBody>
                    <a:bodyPr/>
                    <a:lstStyle/>
                    <a:p>
                      <a:pPr indent="266700" algn="just">
                        <a:lnSpc>
                          <a:spcPts val="1400"/>
                        </a:lnSpc>
                        <a:spcAft>
                          <a:spcPts val="0"/>
                        </a:spcAft>
                      </a:pPr>
                      <a:r>
                        <a:rPr lang="en-US" sz="1600" kern="0">
                          <a:effectLst/>
                        </a:rPr>
                        <a:t>ui:define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定义一段被模板插入到页面中的内容</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66057">
                <a:tc>
                  <a:txBody>
                    <a:bodyPr/>
                    <a:lstStyle/>
                    <a:p>
                      <a:pPr indent="266700" algn="just">
                        <a:lnSpc>
                          <a:spcPts val="1400"/>
                        </a:lnSpc>
                        <a:spcAft>
                          <a:spcPts val="0"/>
                        </a:spcAft>
                      </a:pPr>
                      <a:r>
                        <a:rPr lang="en-US" sz="1600" kern="0">
                          <a:effectLst/>
                        </a:rPr>
                        <a:t>ui:decorate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和</a:t>
                      </a:r>
                      <a:r>
                        <a:rPr lang="en-US" sz="1600" kern="0" dirty="0">
                          <a:effectLst/>
                        </a:rPr>
                        <a:t>composition</a:t>
                      </a:r>
                      <a:r>
                        <a:rPr lang="zh-CN" sz="1600" kern="0" dirty="0">
                          <a:effectLst/>
                        </a:rPr>
                        <a:t>类似，但是不忽略标记之外的内容</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366057">
                <a:tc>
                  <a:txBody>
                    <a:bodyPr/>
                    <a:lstStyle/>
                    <a:p>
                      <a:pPr indent="266700" algn="just">
                        <a:lnSpc>
                          <a:spcPts val="1400"/>
                        </a:lnSpc>
                        <a:spcAft>
                          <a:spcPts val="0"/>
                        </a:spcAft>
                      </a:pPr>
                      <a:r>
                        <a:rPr lang="en-US" sz="1600" kern="0">
                          <a:effectLst/>
                        </a:rPr>
                        <a:t>ui:fragment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和</a:t>
                      </a:r>
                      <a:r>
                        <a:rPr lang="en-US" sz="1600" kern="0" dirty="0">
                          <a:effectLst/>
                        </a:rPr>
                        <a:t>component</a:t>
                      </a:r>
                      <a:r>
                        <a:rPr lang="zh-CN" sz="1600" kern="0" dirty="0">
                          <a:effectLst/>
                        </a:rPr>
                        <a:t>相似，但是不忽略标记之外的内容</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199632">
                <a:tc>
                  <a:txBody>
                    <a:bodyPr/>
                    <a:lstStyle/>
                    <a:p>
                      <a:pPr indent="266700" algn="just">
                        <a:lnSpc>
                          <a:spcPts val="1400"/>
                        </a:lnSpc>
                        <a:spcAft>
                          <a:spcPts val="0"/>
                        </a:spcAft>
                      </a:pPr>
                      <a:r>
                        <a:rPr lang="en-US" sz="1600" kern="0">
                          <a:effectLst/>
                        </a:rPr>
                        <a:t>ui:include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为多个页面封装并重用内容</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199632">
                <a:tc>
                  <a:txBody>
                    <a:bodyPr/>
                    <a:lstStyle/>
                    <a:p>
                      <a:pPr indent="266700" algn="just">
                        <a:lnSpc>
                          <a:spcPts val="1400"/>
                        </a:lnSpc>
                        <a:spcAft>
                          <a:spcPts val="0"/>
                        </a:spcAft>
                      </a:pPr>
                      <a:r>
                        <a:rPr lang="en-US" sz="1600" kern="0">
                          <a:effectLst/>
                        </a:rPr>
                        <a:t>ui:insert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将内容插入一个模板</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199632">
                <a:tc>
                  <a:txBody>
                    <a:bodyPr/>
                    <a:lstStyle/>
                    <a:p>
                      <a:pPr indent="266700" algn="just">
                        <a:lnSpc>
                          <a:spcPts val="1400"/>
                        </a:lnSpc>
                        <a:spcAft>
                          <a:spcPts val="0"/>
                        </a:spcAft>
                      </a:pPr>
                      <a:r>
                        <a:rPr lang="en-US" sz="1600" kern="0">
                          <a:effectLst/>
                        </a:rPr>
                        <a:t>ui:param</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用来将参数传递给被</a:t>
                      </a:r>
                      <a:r>
                        <a:rPr lang="en-US" sz="1600" kern="0" dirty="0">
                          <a:effectLst/>
                        </a:rPr>
                        <a:t>include</a:t>
                      </a:r>
                      <a:r>
                        <a:rPr lang="zh-CN" sz="1600" kern="0" dirty="0">
                          <a:effectLst/>
                        </a:rPr>
                        <a:t>的文件</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366057">
                <a:tc>
                  <a:txBody>
                    <a:bodyPr/>
                    <a:lstStyle/>
                    <a:p>
                      <a:pPr indent="266700" algn="just">
                        <a:lnSpc>
                          <a:spcPts val="1400"/>
                        </a:lnSpc>
                        <a:spcAft>
                          <a:spcPts val="0"/>
                        </a:spcAft>
                      </a:pPr>
                      <a:r>
                        <a:rPr lang="en-US" sz="1600" kern="0">
                          <a:effectLst/>
                        </a:rPr>
                        <a:t>ui:repeat</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a:effectLst/>
                        </a:rPr>
                        <a:t>作为其他的循环标记如</a:t>
                      </a:r>
                      <a:r>
                        <a:rPr lang="en-US" sz="1600" kern="0">
                          <a:effectLst/>
                        </a:rPr>
                        <a:t>c:forEach</a:t>
                      </a:r>
                      <a:r>
                        <a:rPr lang="zh-CN" sz="1600" kern="0">
                          <a:effectLst/>
                        </a:rPr>
                        <a:t>或</a:t>
                      </a:r>
                      <a:r>
                        <a:rPr lang="en-US" sz="1600" kern="0">
                          <a:effectLst/>
                        </a:rPr>
                        <a:t>h:dataTable</a:t>
                      </a:r>
                      <a:r>
                        <a:rPr lang="zh-CN" sz="1600" kern="0">
                          <a:effectLst/>
                        </a:rPr>
                        <a:t>的替换项</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10"/>
                  </a:ext>
                </a:extLst>
              </a:tr>
              <a:tr h="199632">
                <a:tc>
                  <a:txBody>
                    <a:bodyPr/>
                    <a:lstStyle/>
                    <a:p>
                      <a:pPr indent="266700" algn="just">
                        <a:lnSpc>
                          <a:spcPts val="1400"/>
                        </a:lnSpc>
                        <a:spcAft>
                          <a:spcPts val="0"/>
                        </a:spcAft>
                      </a:pPr>
                      <a:r>
                        <a:rPr lang="en-US" sz="1600" kern="0">
                          <a:effectLst/>
                        </a:rPr>
                        <a:t>ui:remove</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zh-CN" sz="1600" kern="0" dirty="0">
                          <a:effectLst/>
                        </a:rPr>
                        <a:t>将内容从页面中移除</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4597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zh-CN" altLang="zh-CN" dirty="0"/>
              <a:t>什么是</a:t>
            </a:r>
            <a:r>
              <a:rPr lang="en-US" altLang="zh-CN" dirty="0"/>
              <a:t>JSF</a:t>
            </a:r>
            <a:endParaRPr lang="zh-CN" altLang="en-US" dirty="0"/>
          </a:p>
        </p:txBody>
      </p:sp>
      <p:sp>
        <p:nvSpPr>
          <p:cNvPr id="3" name="内容占位符 2"/>
          <p:cNvSpPr>
            <a:spLocks noGrp="1"/>
          </p:cNvSpPr>
          <p:nvPr>
            <p:ph sz="quarter" idx="1"/>
          </p:nvPr>
        </p:nvSpPr>
        <p:spPr/>
        <p:txBody>
          <a:bodyPr>
            <a:normAutofit fontScale="85000" lnSpcReduction="20000"/>
          </a:bodyPr>
          <a:lstStyle/>
          <a:p>
            <a:pPr marL="0" indent="0">
              <a:buNone/>
            </a:pPr>
            <a:r>
              <a:rPr lang="en-US" altLang="zh-CN" dirty="0"/>
              <a:t>JSF</a:t>
            </a:r>
            <a:r>
              <a:rPr lang="zh-CN" altLang="zh-CN" dirty="0"/>
              <a:t>是</a:t>
            </a:r>
            <a:r>
              <a:rPr lang="en-US" altLang="zh-CN" dirty="0"/>
              <a:t>Java EE</a:t>
            </a:r>
            <a:r>
              <a:rPr lang="zh-CN" altLang="zh-CN" dirty="0"/>
              <a:t>推荐的</a:t>
            </a:r>
            <a:r>
              <a:rPr lang="en-US" altLang="zh-CN" dirty="0"/>
              <a:t>Web</a:t>
            </a:r>
            <a:r>
              <a:rPr lang="zh-CN" altLang="zh-CN" dirty="0"/>
              <a:t>应用开发框架</a:t>
            </a:r>
            <a:endParaRPr lang="en-US" altLang="zh-CN" dirty="0"/>
          </a:p>
          <a:p>
            <a:r>
              <a:rPr lang="zh-CN" altLang="en-US" dirty="0"/>
              <a:t>什么是框架？</a:t>
            </a:r>
            <a:endParaRPr lang="en-US" altLang="zh-CN" dirty="0"/>
          </a:p>
          <a:p>
            <a:pPr lvl="1"/>
            <a:r>
              <a:rPr lang="zh-CN" altLang="zh-CN" dirty="0"/>
              <a:t>（</a:t>
            </a:r>
            <a:r>
              <a:rPr lang="en-US" altLang="zh-CN" dirty="0"/>
              <a:t>1</a:t>
            </a:r>
            <a:r>
              <a:rPr lang="zh-CN" altLang="zh-CN" dirty="0"/>
              <a:t>）从软件设计的角度来看，框架是一个可复用的软件架构解决方案，它规定了应用的体系结构，阐明了软件体系结构中各层次间以及层次内部各组件间的依赖关系、责任分配和控制流程，表现为一组接口、抽象类以及其实例之间协作的方法。框架的使用将大大降低应用系统的设计难度，确保系统设计的质量。</a:t>
            </a:r>
          </a:p>
          <a:p>
            <a:pPr lvl="1"/>
            <a:r>
              <a:rPr lang="zh-CN" altLang="zh-CN" dirty="0"/>
              <a:t>（</a:t>
            </a:r>
            <a:r>
              <a:rPr lang="en-US" altLang="zh-CN" dirty="0"/>
              <a:t>2</a:t>
            </a:r>
            <a:r>
              <a:rPr lang="zh-CN" altLang="zh-CN" dirty="0"/>
              <a:t>）从软件实现的角度来看，框架是软件快速实现的基础平台，它包含一组可重用的组件，使得某一领域内的软件的基础功能和通用流程的实现更加高效便捷，也使得开发人员可以专注于特定业务逻辑，从而大大提高软件的开发效率。</a:t>
            </a:r>
          </a:p>
          <a:p>
            <a:r>
              <a:rPr lang="zh-CN" altLang="en-US" dirty="0">
                <a:solidFill>
                  <a:srgbClr val="FF0000"/>
                </a:solidFill>
              </a:rPr>
              <a:t>注：</a:t>
            </a:r>
            <a:r>
              <a:rPr lang="zh-CN" altLang="zh-CN" dirty="0">
                <a:solidFill>
                  <a:srgbClr val="FF0000"/>
                </a:solidFill>
              </a:rPr>
              <a:t>框架都具有一定的适用范围，都是针对特定应用领域软件开发的。本章所讲述的</a:t>
            </a:r>
            <a:r>
              <a:rPr lang="en-US" altLang="zh-CN" dirty="0">
                <a:solidFill>
                  <a:srgbClr val="FF0000"/>
                </a:solidFill>
              </a:rPr>
              <a:t>JSF</a:t>
            </a:r>
            <a:r>
              <a:rPr lang="zh-CN" altLang="zh-CN" dirty="0">
                <a:solidFill>
                  <a:srgbClr val="FF0000"/>
                </a:solidFill>
              </a:rPr>
              <a:t>就是针对</a:t>
            </a:r>
            <a:r>
              <a:rPr lang="en-US" altLang="zh-CN" dirty="0">
                <a:solidFill>
                  <a:srgbClr val="FF0000"/>
                </a:solidFill>
              </a:rPr>
              <a:t>Web</a:t>
            </a:r>
            <a:r>
              <a:rPr lang="zh-CN" altLang="zh-CN" dirty="0">
                <a:solidFill>
                  <a:srgbClr val="FF0000"/>
                </a:solidFill>
              </a:rPr>
              <a:t>应用表现层的框架标准</a:t>
            </a:r>
            <a:endParaRPr lang="zh-CN" altLang="en-US" dirty="0">
              <a:solidFill>
                <a:srgbClr val="FF0000"/>
              </a:solidFill>
            </a:endParaRPr>
          </a:p>
        </p:txBody>
      </p:sp>
    </p:spTree>
    <p:extLst>
      <p:ext uri="{BB962C8B-B14F-4D97-AF65-F5344CB8AC3E}">
        <p14:creationId xmlns:p14="http://schemas.microsoft.com/office/powerpoint/2010/main" val="3247745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五、</a:t>
            </a:r>
            <a:r>
              <a:rPr lang="zh-CN" altLang="zh-CN" dirty="0"/>
              <a:t>利用页面模板提高视图可维护性</a:t>
            </a:r>
            <a:endParaRPr lang="zh-CN" altLang="en-US" dirty="0"/>
          </a:p>
        </p:txBody>
      </p:sp>
      <p:sp>
        <p:nvSpPr>
          <p:cNvPr id="3" name="内容占位符 2"/>
          <p:cNvSpPr>
            <a:spLocks noGrp="1"/>
          </p:cNvSpPr>
          <p:nvPr>
            <p:ph sz="quarter" idx="1"/>
          </p:nvPr>
        </p:nvSpPr>
        <p:spPr/>
        <p:txBody>
          <a:bodyPr/>
          <a:lstStyle/>
          <a:p>
            <a:r>
              <a:rPr lang="zh-CN" altLang="zh-CN" dirty="0"/>
              <a:t>利用</a:t>
            </a:r>
            <a:r>
              <a:rPr lang="en-US" altLang="zh-CN" dirty="0"/>
              <a:t>JSF</a:t>
            </a:r>
            <a:r>
              <a:rPr lang="zh-CN" altLang="zh-CN" dirty="0"/>
              <a:t>的</a:t>
            </a:r>
            <a:r>
              <a:rPr lang="en-US" altLang="zh-CN" dirty="0" err="1"/>
              <a:t>Facelets</a:t>
            </a:r>
            <a:r>
              <a:rPr lang="zh-CN" altLang="zh-CN" dirty="0"/>
              <a:t>标记库来实现模板很简单。首先定义一个代表视图布局的模板，它也是一个</a:t>
            </a:r>
            <a:r>
              <a:rPr lang="en-US" altLang="zh-CN" dirty="0"/>
              <a:t>XHTML</a:t>
            </a:r>
            <a:r>
              <a:rPr lang="zh-CN" altLang="zh-CN" dirty="0"/>
              <a:t>文件，文件中利用</a:t>
            </a:r>
            <a:r>
              <a:rPr lang="en-US" altLang="zh-CN" dirty="0" err="1"/>
              <a:t>ui:insert</a:t>
            </a:r>
            <a:r>
              <a:rPr lang="zh-CN" altLang="zh-CN" dirty="0"/>
              <a:t>标记来声明布局中的元素，利用</a:t>
            </a:r>
            <a:r>
              <a:rPr lang="en-US" altLang="zh-CN" dirty="0" err="1"/>
              <a:t>ui:include</a:t>
            </a:r>
            <a:r>
              <a:rPr lang="zh-CN" altLang="zh-CN" dirty="0"/>
              <a:t>标记来声明默认内容。在创建具体视图时，利用</a:t>
            </a:r>
            <a:r>
              <a:rPr lang="en-US" altLang="zh-CN" dirty="0" err="1"/>
              <a:t>ui:composition</a:t>
            </a:r>
            <a:r>
              <a:rPr lang="zh-CN" altLang="zh-CN" dirty="0"/>
              <a:t>标记来声明一个组合，</a:t>
            </a:r>
            <a:r>
              <a:rPr lang="en-US" altLang="zh-CN" dirty="0" err="1"/>
              <a:t>ui:composition</a:t>
            </a:r>
            <a:r>
              <a:rPr lang="zh-CN" altLang="zh-CN" dirty="0"/>
              <a:t>标记的</a:t>
            </a:r>
            <a:r>
              <a:rPr lang="en-US" altLang="zh-CN" dirty="0"/>
              <a:t>template</a:t>
            </a:r>
            <a:r>
              <a:rPr lang="zh-CN" altLang="zh-CN" dirty="0"/>
              <a:t>属性代表使用的模板信息，组合中嵌套的</a:t>
            </a:r>
            <a:r>
              <a:rPr lang="en-US" altLang="zh-CN" dirty="0" err="1"/>
              <a:t>ui:define</a:t>
            </a:r>
            <a:r>
              <a:rPr lang="zh-CN" altLang="zh-CN" dirty="0"/>
              <a:t>标记用来填充模板中的布局元素，对于未填充的部分将显示为模板的默认内容。最终视图显示时，组合之外的部分将被忽略，组合显示为模板与填充元素叠加的效果。</a:t>
            </a:r>
          </a:p>
          <a:p>
            <a:endParaRPr lang="zh-CN" altLang="en-US" dirty="0"/>
          </a:p>
        </p:txBody>
      </p:sp>
    </p:spTree>
    <p:extLst>
      <p:ext uri="{BB962C8B-B14F-4D97-AF65-F5344CB8AC3E}">
        <p14:creationId xmlns:p14="http://schemas.microsoft.com/office/powerpoint/2010/main" val="202158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五、</a:t>
            </a:r>
            <a:r>
              <a:rPr lang="zh-CN" altLang="zh-CN" dirty="0"/>
              <a:t>利用页面模板提高视图可维护性</a:t>
            </a:r>
            <a:endParaRPr lang="zh-CN" altLang="en-US" dirty="0"/>
          </a:p>
        </p:txBody>
      </p:sp>
      <p:sp>
        <p:nvSpPr>
          <p:cNvPr id="3" name="内容占位符 2"/>
          <p:cNvSpPr>
            <a:spLocks noGrp="1"/>
          </p:cNvSpPr>
          <p:nvPr>
            <p:ph sz="quarter" idx="1"/>
          </p:nvPr>
        </p:nvSpPr>
        <p:spPr/>
        <p:txBody>
          <a:bodyPr/>
          <a:lstStyle/>
          <a:p>
            <a:r>
              <a:rPr lang="en-US" altLang="zh-CN" dirty="0"/>
              <a:t>JSF</a:t>
            </a:r>
            <a:r>
              <a:rPr lang="zh-CN" altLang="zh-CN" dirty="0"/>
              <a:t>提供的页面模板功能还远不止如此，开发人员还可以利用</a:t>
            </a:r>
            <a:r>
              <a:rPr lang="en-US" altLang="zh-CN" dirty="0" err="1"/>
              <a:t>ui:param</a:t>
            </a:r>
            <a:r>
              <a:rPr lang="zh-CN" altLang="zh-CN" dirty="0"/>
              <a:t>标记在页面模板和布局元素之间传递参数，这一功能在实际应用中也是非常有效的。通过在</a:t>
            </a:r>
            <a:r>
              <a:rPr lang="en-US" altLang="zh-CN" dirty="0" err="1"/>
              <a:t>ui:include</a:t>
            </a:r>
            <a:r>
              <a:rPr lang="zh-CN" altLang="zh-CN" dirty="0"/>
              <a:t>标记中嵌套</a:t>
            </a:r>
            <a:r>
              <a:rPr lang="en-US" altLang="zh-CN" dirty="0" err="1"/>
              <a:t>ui:param</a:t>
            </a:r>
            <a:r>
              <a:rPr lang="zh-CN" altLang="zh-CN" dirty="0"/>
              <a:t>标记，可将页面模板中的信息传递到默认的布局内容中。同样地，在</a:t>
            </a:r>
            <a:r>
              <a:rPr lang="en-US" altLang="zh-CN" dirty="0" err="1"/>
              <a:t>ui:composition</a:t>
            </a:r>
            <a:r>
              <a:rPr lang="zh-CN" altLang="zh-CN" dirty="0"/>
              <a:t>标记中嵌套</a:t>
            </a:r>
            <a:r>
              <a:rPr lang="en-US" altLang="zh-CN" dirty="0" err="1"/>
              <a:t>ui:param</a:t>
            </a:r>
            <a:r>
              <a:rPr lang="zh-CN" altLang="zh-CN" dirty="0"/>
              <a:t>标记可将视图中的信息传递到页面模板中。</a:t>
            </a:r>
            <a:endParaRPr lang="zh-CN" altLang="en-US" dirty="0"/>
          </a:p>
        </p:txBody>
      </p:sp>
    </p:spTree>
    <p:extLst>
      <p:ext uri="{BB962C8B-B14F-4D97-AF65-F5344CB8AC3E}">
        <p14:creationId xmlns:p14="http://schemas.microsoft.com/office/powerpoint/2010/main" val="1006754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六、</a:t>
            </a:r>
            <a:r>
              <a:rPr lang="zh-CN" altLang="zh-CN" dirty="0"/>
              <a:t>利用</a:t>
            </a:r>
            <a:r>
              <a:rPr lang="en-US" altLang="zh-CN" dirty="0"/>
              <a:t>Managed Bean</a:t>
            </a:r>
            <a:r>
              <a:rPr lang="zh-CN" altLang="zh-CN" dirty="0"/>
              <a:t>封装业务逻辑</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altLang="zh-CN" dirty="0"/>
              <a:t>Managed Bean</a:t>
            </a:r>
            <a:r>
              <a:rPr lang="zh-CN" altLang="zh-CN" dirty="0"/>
              <a:t>是一个普通的</a:t>
            </a:r>
            <a:r>
              <a:rPr lang="en-US" altLang="zh-CN" dirty="0"/>
              <a:t>JavaBean</a:t>
            </a:r>
            <a:r>
              <a:rPr lang="zh-CN" altLang="zh-CN" dirty="0"/>
              <a:t>，它不需要继承任何</a:t>
            </a:r>
            <a:r>
              <a:rPr lang="en-US" altLang="zh-CN" dirty="0"/>
              <a:t>Java</a:t>
            </a:r>
            <a:r>
              <a:rPr lang="zh-CN" altLang="zh-CN" dirty="0"/>
              <a:t>类，实现任何特定的接口。但是，与普通</a:t>
            </a:r>
            <a:r>
              <a:rPr lang="en-US" altLang="zh-CN" dirty="0"/>
              <a:t>JavaBean</a:t>
            </a:r>
            <a:r>
              <a:rPr lang="zh-CN" altLang="zh-CN" dirty="0"/>
              <a:t>不同的是，它的生命周期不是由应用程序控制的，而是由</a:t>
            </a:r>
            <a:r>
              <a:rPr lang="en-US" altLang="zh-CN" dirty="0"/>
              <a:t>JSF</a:t>
            </a:r>
            <a:r>
              <a:rPr lang="zh-CN" altLang="zh-CN" dirty="0"/>
              <a:t>框架来托管。</a:t>
            </a:r>
            <a:endParaRPr lang="en-US" altLang="zh-CN" dirty="0"/>
          </a:p>
          <a:p>
            <a:r>
              <a:rPr lang="en-US" altLang="zh-CN" dirty="0"/>
              <a:t>JSF</a:t>
            </a:r>
            <a:r>
              <a:rPr lang="zh-CN" altLang="zh-CN" dirty="0"/>
              <a:t>应用的业务逻辑全部封装在</a:t>
            </a:r>
            <a:r>
              <a:rPr lang="en-US" altLang="zh-CN" dirty="0"/>
              <a:t>Managed Bean</a:t>
            </a:r>
            <a:r>
              <a:rPr lang="zh-CN" altLang="zh-CN" dirty="0"/>
              <a:t>中，视图中的组件只是通过表达式语言引用</a:t>
            </a:r>
            <a:r>
              <a:rPr lang="en-US" altLang="zh-CN" dirty="0"/>
              <a:t>Managed Bean</a:t>
            </a:r>
            <a:r>
              <a:rPr lang="zh-CN" altLang="zh-CN" dirty="0"/>
              <a:t>的属性或方法</a:t>
            </a:r>
            <a:r>
              <a:rPr lang="zh-CN" altLang="en-US" dirty="0"/>
              <a:t>。</a:t>
            </a:r>
            <a:endParaRPr lang="en-US" altLang="zh-CN" dirty="0"/>
          </a:p>
          <a:p>
            <a:r>
              <a:rPr lang="en-US" altLang="zh-CN" dirty="0"/>
              <a:t>JSF</a:t>
            </a:r>
            <a:r>
              <a:rPr lang="zh-CN" altLang="zh-CN" dirty="0"/>
              <a:t>视图中无需显式引入</a:t>
            </a:r>
            <a:r>
              <a:rPr lang="en-US" altLang="zh-CN" dirty="0"/>
              <a:t>Managed Bean</a:t>
            </a:r>
            <a:r>
              <a:rPr lang="zh-CN" altLang="zh-CN" dirty="0"/>
              <a:t>，只需要利用表达式语言直接引用</a:t>
            </a:r>
            <a:r>
              <a:rPr lang="en-US" altLang="zh-CN" dirty="0"/>
              <a:t>Managed Bean</a:t>
            </a:r>
            <a:r>
              <a:rPr lang="zh-CN" altLang="zh-CN" dirty="0"/>
              <a:t>的属性或方法</a:t>
            </a:r>
            <a:endParaRPr lang="en-US" altLang="zh-CN" dirty="0"/>
          </a:p>
          <a:p>
            <a:r>
              <a:rPr lang="zh-CN" altLang="zh-CN" dirty="0"/>
              <a:t>与普通</a:t>
            </a:r>
            <a:r>
              <a:rPr lang="en-US" altLang="zh-CN" dirty="0"/>
              <a:t>JavaBean</a:t>
            </a:r>
            <a:r>
              <a:rPr lang="zh-CN" altLang="zh-CN" dirty="0"/>
              <a:t>不同的是，它的生命周期不是由应用程序控制的，而是由</a:t>
            </a:r>
            <a:r>
              <a:rPr lang="en-US" altLang="zh-CN" dirty="0"/>
              <a:t>JSF</a:t>
            </a:r>
            <a:r>
              <a:rPr lang="zh-CN" altLang="zh-CN" dirty="0"/>
              <a:t>框架来托管</a:t>
            </a:r>
            <a:r>
              <a:rPr lang="zh-CN" altLang="en-US" dirty="0"/>
              <a:t>。</a:t>
            </a:r>
            <a:r>
              <a:rPr lang="en-US" altLang="zh-CN" dirty="0"/>
              <a:t>JSF</a:t>
            </a:r>
            <a:r>
              <a:rPr lang="zh-CN" altLang="zh-CN" dirty="0"/>
              <a:t>框架在运行页面时将自动创建相关的</a:t>
            </a:r>
            <a:r>
              <a:rPr lang="en-US" altLang="zh-CN" dirty="0"/>
              <a:t>Managed Bean</a:t>
            </a:r>
            <a:r>
              <a:rPr lang="zh-CN" altLang="zh-CN" dirty="0"/>
              <a:t>，在完成生命周期后将自动销毁</a:t>
            </a:r>
            <a:r>
              <a:rPr lang="en-US" altLang="zh-CN" dirty="0"/>
              <a:t>Managed Bean</a:t>
            </a:r>
            <a:r>
              <a:rPr lang="zh-CN" altLang="zh-CN" dirty="0"/>
              <a:t>，这也是为什么称其为</a:t>
            </a:r>
            <a:r>
              <a:rPr lang="en-US" altLang="zh-CN" dirty="0"/>
              <a:t>Managed Bean</a:t>
            </a:r>
            <a:r>
              <a:rPr lang="zh-CN" altLang="zh-CN" dirty="0"/>
              <a:t>的原因</a:t>
            </a:r>
            <a:endParaRPr lang="zh-CN" altLang="en-US" dirty="0"/>
          </a:p>
        </p:txBody>
      </p:sp>
    </p:spTree>
    <p:extLst>
      <p:ext uri="{BB962C8B-B14F-4D97-AF65-F5344CB8AC3E}">
        <p14:creationId xmlns:p14="http://schemas.microsoft.com/office/powerpoint/2010/main" val="149715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六、</a:t>
            </a:r>
            <a:r>
              <a:rPr lang="zh-CN" altLang="zh-CN" dirty="0"/>
              <a:t>利用</a:t>
            </a:r>
            <a:r>
              <a:rPr lang="en-US" altLang="zh-CN" dirty="0"/>
              <a:t>Managed Bean</a:t>
            </a:r>
            <a:r>
              <a:rPr lang="zh-CN" altLang="zh-CN" dirty="0"/>
              <a:t>封装业务逻辑</a:t>
            </a:r>
            <a:endParaRPr lang="zh-CN" altLang="en-US" dirty="0"/>
          </a:p>
        </p:txBody>
      </p:sp>
      <p:sp>
        <p:nvSpPr>
          <p:cNvPr id="3" name="内容占位符 2"/>
          <p:cNvSpPr>
            <a:spLocks noGrp="1"/>
          </p:cNvSpPr>
          <p:nvPr>
            <p:ph sz="quarter" idx="1"/>
          </p:nvPr>
        </p:nvSpPr>
        <p:spPr/>
        <p:txBody>
          <a:bodyPr>
            <a:normAutofit/>
          </a:bodyPr>
          <a:lstStyle/>
          <a:p>
            <a:r>
              <a:rPr lang="zh-CN" altLang="zh-CN" dirty="0"/>
              <a:t>定义一个</a:t>
            </a:r>
            <a:r>
              <a:rPr lang="en-US" altLang="zh-CN" dirty="0"/>
              <a:t>Managed Bean</a:t>
            </a:r>
            <a:r>
              <a:rPr lang="zh-CN" altLang="zh-CN" dirty="0"/>
              <a:t>与定义一个普通的</a:t>
            </a:r>
            <a:r>
              <a:rPr lang="en-US" altLang="zh-CN" dirty="0"/>
              <a:t>JavaBean</a:t>
            </a:r>
            <a:r>
              <a:rPr lang="zh-CN" altLang="zh-CN" dirty="0"/>
              <a:t>没有任何区别，只需要遵守如下的规则。</a:t>
            </a:r>
          </a:p>
          <a:p>
            <a:pPr marL="0" indent="0">
              <a:buNone/>
            </a:pPr>
            <a:r>
              <a:rPr lang="zh-CN" altLang="zh-CN" dirty="0"/>
              <a:t>（</a:t>
            </a:r>
            <a:r>
              <a:rPr lang="en-US" altLang="zh-CN" dirty="0"/>
              <a:t>1</a:t>
            </a:r>
            <a:r>
              <a:rPr lang="zh-CN" altLang="zh-CN" dirty="0"/>
              <a:t>）对于数据类型</a:t>
            </a:r>
            <a:r>
              <a:rPr lang="en-US" altLang="zh-CN" dirty="0"/>
              <a:t>“</a:t>
            </a:r>
            <a:r>
              <a:rPr lang="en-US" altLang="zh-CN" dirty="0" err="1"/>
              <a:t>protype</a:t>
            </a:r>
            <a:r>
              <a:rPr lang="en-US" altLang="zh-CN" dirty="0"/>
              <a:t>”</a:t>
            </a:r>
            <a:r>
              <a:rPr lang="zh-CN" altLang="zh-CN" dirty="0"/>
              <a:t>的每个可读属性，</a:t>
            </a:r>
            <a:r>
              <a:rPr lang="en-US" altLang="zh-CN" dirty="0"/>
              <a:t>Bean </a:t>
            </a:r>
            <a:r>
              <a:rPr lang="zh-CN" altLang="zh-CN" dirty="0"/>
              <a:t>必须有下面签名的一个方法：</a:t>
            </a:r>
          </a:p>
          <a:p>
            <a:pPr marL="0" indent="0">
              <a:buNone/>
            </a:pPr>
            <a:r>
              <a:rPr lang="en-US" altLang="zh-CN" dirty="0"/>
              <a:t>public </a:t>
            </a:r>
            <a:r>
              <a:rPr lang="en-US" altLang="zh-CN" dirty="0" err="1"/>
              <a:t>proptype</a:t>
            </a:r>
            <a:r>
              <a:rPr lang="en-US" altLang="zh-CN" dirty="0"/>
              <a:t>  </a:t>
            </a:r>
            <a:r>
              <a:rPr lang="en-US" altLang="zh-CN" dirty="0" err="1"/>
              <a:t>getProperty</a:t>
            </a:r>
            <a:r>
              <a:rPr lang="en-US" altLang="zh-CN" dirty="0"/>
              <a:t>() { }</a:t>
            </a:r>
            <a:endParaRPr lang="zh-CN" altLang="zh-CN" dirty="0"/>
          </a:p>
          <a:p>
            <a:pPr marL="0" indent="0">
              <a:buNone/>
            </a:pPr>
            <a:r>
              <a:rPr lang="zh-CN" altLang="zh-CN" dirty="0"/>
              <a:t>（</a:t>
            </a:r>
            <a:r>
              <a:rPr lang="en-US" altLang="zh-CN" dirty="0"/>
              <a:t>2</a:t>
            </a:r>
            <a:r>
              <a:rPr lang="zh-CN" altLang="zh-CN" dirty="0"/>
              <a:t>）对于数据类型</a:t>
            </a:r>
            <a:r>
              <a:rPr lang="en-US" altLang="zh-CN" dirty="0"/>
              <a:t>“</a:t>
            </a:r>
            <a:r>
              <a:rPr lang="en-US" altLang="zh-CN" dirty="0" err="1"/>
              <a:t>protype</a:t>
            </a:r>
            <a:r>
              <a:rPr lang="en-US" altLang="zh-CN" dirty="0"/>
              <a:t>”</a:t>
            </a:r>
            <a:r>
              <a:rPr lang="zh-CN" altLang="zh-CN" dirty="0"/>
              <a:t>的每个可写属性，</a:t>
            </a:r>
            <a:r>
              <a:rPr lang="en-US" altLang="zh-CN" dirty="0"/>
              <a:t>Bean </a:t>
            </a:r>
            <a:r>
              <a:rPr lang="zh-CN" altLang="zh-CN" dirty="0"/>
              <a:t>必须有下面签名的一个方法：</a:t>
            </a:r>
          </a:p>
          <a:p>
            <a:pPr marL="0" indent="0">
              <a:buNone/>
            </a:pPr>
            <a:r>
              <a:rPr lang="en-US" altLang="zh-CN" dirty="0"/>
              <a:t>public </a:t>
            </a:r>
            <a:r>
              <a:rPr lang="en-US" altLang="zh-CN" dirty="0" err="1"/>
              <a:t>setProperty</a:t>
            </a:r>
            <a:r>
              <a:rPr lang="en-US" altLang="zh-CN" dirty="0"/>
              <a:t>(</a:t>
            </a:r>
            <a:r>
              <a:rPr lang="en-US" altLang="zh-CN" dirty="0" err="1"/>
              <a:t>proptype</a:t>
            </a:r>
            <a:r>
              <a:rPr lang="en-US" altLang="zh-CN" dirty="0"/>
              <a:t> x) { }</a:t>
            </a:r>
            <a:endParaRPr lang="zh-CN" altLang="zh-CN" dirty="0"/>
          </a:p>
          <a:p>
            <a:pPr marL="0" indent="0">
              <a:buNone/>
            </a:pPr>
            <a:r>
              <a:rPr lang="zh-CN" altLang="zh-CN" dirty="0"/>
              <a:t>（</a:t>
            </a:r>
            <a:r>
              <a:rPr lang="en-US" altLang="zh-CN" dirty="0"/>
              <a:t>3</a:t>
            </a:r>
            <a:r>
              <a:rPr lang="zh-CN" altLang="zh-CN" dirty="0"/>
              <a:t>）定义一个不带任何参数的构造函数。</a:t>
            </a:r>
          </a:p>
          <a:p>
            <a:endParaRPr lang="zh-CN" altLang="en-US" dirty="0"/>
          </a:p>
        </p:txBody>
      </p:sp>
    </p:spTree>
    <p:extLst>
      <p:ext uri="{BB962C8B-B14F-4D97-AF65-F5344CB8AC3E}">
        <p14:creationId xmlns:p14="http://schemas.microsoft.com/office/powerpoint/2010/main" val="68510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六、</a:t>
            </a:r>
            <a:r>
              <a:rPr lang="zh-CN" altLang="zh-CN" dirty="0"/>
              <a:t>利用</a:t>
            </a:r>
            <a:r>
              <a:rPr lang="en-US" altLang="zh-CN" dirty="0"/>
              <a:t>Managed Bean</a:t>
            </a:r>
            <a:r>
              <a:rPr lang="zh-CN" altLang="zh-CN" dirty="0"/>
              <a:t>封装业务逻辑</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zh-CN" dirty="0"/>
              <a:t>利用特定的</a:t>
            </a:r>
            <a:r>
              <a:rPr lang="en-US" altLang="zh-CN" dirty="0"/>
              <a:t>JSF</a:t>
            </a:r>
            <a:r>
              <a:rPr lang="zh-CN" altLang="zh-CN" dirty="0"/>
              <a:t>注解对</a:t>
            </a:r>
            <a:r>
              <a:rPr lang="en-US" altLang="zh-CN" dirty="0"/>
              <a:t>JavaBean</a:t>
            </a:r>
            <a:r>
              <a:rPr lang="zh-CN" altLang="zh-CN" dirty="0"/>
              <a:t>进行标注</a:t>
            </a:r>
            <a:endParaRPr lang="en-US" altLang="zh-CN" dirty="0"/>
          </a:p>
          <a:p>
            <a:pPr lvl="0"/>
            <a:r>
              <a:rPr lang="en-US" altLang="zh-CN" dirty="0"/>
              <a:t>@</a:t>
            </a:r>
            <a:r>
              <a:rPr lang="en-US" altLang="zh-CN" dirty="0" err="1"/>
              <a:t>ManagedBean</a:t>
            </a:r>
            <a:r>
              <a:rPr lang="zh-CN" altLang="zh-CN" dirty="0"/>
              <a:t>。必选注解。值得一提的是，它有一个可选的属性</a:t>
            </a:r>
            <a:r>
              <a:rPr lang="en-US" altLang="zh-CN" dirty="0"/>
              <a:t>name</a:t>
            </a:r>
            <a:r>
              <a:rPr lang="zh-CN" altLang="zh-CN" dirty="0"/>
              <a:t>，用来声明</a:t>
            </a:r>
            <a:r>
              <a:rPr lang="en-US" altLang="zh-CN" dirty="0"/>
              <a:t>Managed Bean</a:t>
            </a:r>
            <a:r>
              <a:rPr lang="zh-CN" altLang="zh-CN" dirty="0"/>
              <a:t>的名称，以便在视图中引用，当然开发者可以缺省此属性，则</a:t>
            </a:r>
            <a:r>
              <a:rPr lang="en-US" altLang="zh-CN" dirty="0"/>
              <a:t>JSF</a:t>
            </a:r>
            <a:r>
              <a:rPr lang="zh-CN" altLang="zh-CN" dirty="0"/>
              <a:t>框架默认将</a:t>
            </a:r>
            <a:r>
              <a:rPr lang="en-US" altLang="zh-CN" dirty="0"/>
              <a:t>Managed Bean</a:t>
            </a:r>
            <a:r>
              <a:rPr lang="zh-CN" altLang="zh-CN" dirty="0"/>
              <a:t>类名的首字母小写后作为它的名称</a:t>
            </a:r>
          </a:p>
          <a:p>
            <a:pPr lvl="0"/>
            <a:r>
              <a:rPr lang="en-US" altLang="zh-CN" dirty="0"/>
              <a:t>@</a:t>
            </a:r>
            <a:r>
              <a:rPr lang="en-US" altLang="zh-CN" dirty="0" err="1"/>
              <a:t>SessionScoped</a:t>
            </a:r>
            <a:r>
              <a:rPr lang="zh-CN" altLang="zh-CN" dirty="0"/>
              <a:t>、</a:t>
            </a:r>
            <a:r>
              <a:rPr lang="en-US" altLang="zh-CN" dirty="0"/>
              <a:t>@</a:t>
            </a:r>
            <a:r>
              <a:rPr lang="en-US" altLang="zh-CN" dirty="0" err="1"/>
              <a:t>RequestScoped</a:t>
            </a:r>
            <a:r>
              <a:rPr lang="zh-CN" altLang="zh-CN" dirty="0"/>
              <a:t>、</a:t>
            </a:r>
            <a:r>
              <a:rPr lang="en-US" altLang="zh-CN" dirty="0"/>
              <a:t>@</a:t>
            </a:r>
            <a:r>
              <a:rPr lang="en-US" altLang="zh-CN" dirty="0" err="1"/>
              <a:t>ApplicationScoped</a:t>
            </a:r>
            <a:r>
              <a:rPr lang="zh-CN" altLang="zh-CN" dirty="0"/>
              <a:t>、</a:t>
            </a:r>
            <a:r>
              <a:rPr lang="en-US" altLang="zh-CN" dirty="0"/>
              <a:t>@</a:t>
            </a:r>
            <a:r>
              <a:rPr lang="en-US" altLang="zh-CN" dirty="0" err="1"/>
              <a:t>ViewScoped</a:t>
            </a:r>
            <a:r>
              <a:rPr lang="zh-CN" altLang="zh-CN" dirty="0"/>
              <a:t>和</a:t>
            </a:r>
            <a:r>
              <a:rPr lang="en-US" altLang="zh-CN" dirty="0"/>
              <a:t>@</a:t>
            </a:r>
            <a:r>
              <a:rPr lang="en-US" altLang="zh-CN" dirty="0" err="1"/>
              <a:t>CustomScoped</a:t>
            </a:r>
            <a:r>
              <a:rPr lang="zh-CN" altLang="zh-CN" dirty="0"/>
              <a:t>等。可选注解。既然</a:t>
            </a:r>
            <a:r>
              <a:rPr lang="en-US" altLang="zh-CN" dirty="0"/>
              <a:t>Managed Bean</a:t>
            </a:r>
            <a:r>
              <a:rPr lang="zh-CN" altLang="zh-CN" dirty="0"/>
              <a:t>的生命周期将由</a:t>
            </a:r>
            <a:r>
              <a:rPr lang="en-US" altLang="zh-CN" dirty="0"/>
              <a:t>JSF</a:t>
            </a:r>
            <a:r>
              <a:rPr lang="zh-CN" altLang="zh-CN" dirty="0"/>
              <a:t>来管理。那么</a:t>
            </a:r>
            <a:r>
              <a:rPr lang="en-US" altLang="zh-CN" dirty="0"/>
              <a:t>JSF</a:t>
            </a:r>
            <a:r>
              <a:rPr lang="zh-CN" altLang="zh-CN" dirty="0"/>
              <a:t>根据什么来管理</a:t>
            </a:r>
            <a:r>
              <a:rPr lang="en-US" altLang="zh-CN" dirty="0"/>
              <a:t>Bean</a:t>
            </a:r>
            <a:r>
              <a:rPr lang="zh-CN" altLang="zh-CN" dirty="0"/>
              <a:t>的生命周期呢？在定义</a:t>
            </a:r>
            <a:r>
              <a:rPr lang="en-US" altLang="zh-CN" dirty="0"/>
              <a:t>Managed Bean</a:t>
            </a:r>
            <a:r>
              <a:rPr lang="zh-CN" altLang="zh-CN" dirty="0"/>
              <a:t>时，开发人员将使用上述注解来声明</a:t>
            </a:r>
            <a:r>
              <a:rPr lang="en-US" altLang="zh-CN" dirty="0"/>
              <a:t> Managed Bean</a:t>
            </a:r>
            <a:r>
              <a:rPr lang="zh-CN" altLang="zh-CN" dirty="0"/>
              <a:t>不同的生命周期范围。</a:t>
            </a:r>
            <a:r>
              <a:rPr lang="en-US" altLang="zh-CN" dirty="0"/>
              <a:t>JSF</a:t>
            </a:r>
            <a:r>
              <a:rPr lang="zh-CN" altLang="zh-CN" dirty="0"/>
              <a:t>正是根据这些注解对</a:t>
            </a:r>
            <a:r>
              <a:rPr lang="en-US" altLang="zh-CN" dirty="0"/>
              <a:t>Managed Bean</a:t>
            </a:r>
            <a:r>
              <a:rPr lang="zh-CN" altLang="zh-CN" dirty="0"/>
              <a:t>进行管理的。如果在声明</a:t>
            </a:r>
            <a:r>
              <a:rPr lang="en-US" altLang="zh-CN" dirty="0"/>
              <a:t>Managed Bean</a:t>
            </a:r>
            <a:r>
              <a:rPr lang="zh-CN" altLang="zh-CN" dirty="0"/>
              <a:t>是没有使用上述任何注解，则默认的生命周期范围为</a:t>
            </a:r>
            <a:r>
              <a:rPr lang="en-US" altLang="zh-CN" dirty="0"/>
              <a:t>@</a:t>
            </a:r>
            <a:r>
              <a:rPr lang="en-US" altLang="zh-CN" dirty="0" err="1"/>
              <a:t>RequestScoped</a:t>
            </a:r>
            <a:r>
              <a:rPr lang="zh-CN" altLang="zh-CN" dirty="0"/>
              <a:t>。</a:t>
            </a:r>
            <a:endParaRPr lang="zh-CN" altLang="en-US" dirty="0"/>
          </a:p>
        </p:txBody>
      </p:sp>
    </p:spTree>
    <p:extLst>
      <p:ext uri="{BB962C8B-B14F-4D97-AF65-F5344CB8AC3E}">
        <p14:creationId xmlns:p14="http://schemas.microsoft.com/office/powerpoint/2010/main" val="4075891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六、</a:t>
            </a:r>
            <a:r>
              <a:rPr lang="zh-CN" altLang="zh-CN" dirty="0"/>
              <a:t>利用</a:t>
            </a:r>
            <a:r>
              <a:rPr lang="en-US" altLang="zh-CN" dirty="0"/>
              <a:t>Managed Bean</a:t>
            </a:r>
            <a:r>
              <a:rPr lang="zh-CN" altLang="zh-CN" dirty="0"/>
              <a:t>封装业务逻辑</a:t>
            </a:r>
            <a:endParaRPr lang="zh-CN" altLang="en-US" dirty="0"/>
          </a:p>
        </p:txBody>
      </p:sp>
      <p:sp>
        <p:nvSpPr>
          <p:cNvPr id="3" name="内容占位符 2"/>
          <p:cNvSpPr>
            <a:spLocks noGrp="1"/>
          </p:cNvSpPr>
          <p:nvPr>
            <p:ph sz="quarter" idx="1"/>
          </p:nvPr>
        </p:nvSpPr>
        <p:spPr/>
        <p:txBody>
          <a:bodyPr>
            <a:normAutofit/>
          </a:bodyPr>
          <a:lstStyle/>
          <a:p>
            <a:r>
              <a:rPr lang="zh-CN" altLang="zh-CN" dirty="0"/>
              <a:t>在</a:t>
            </a:r>
            <a:r>
              <a:rPr lang="en-US" altLang="zh-CN" dirty="0"/>
              <a:t>JSF</a:t>
            </a:r>
            <a:r>
              <a:rPr lang="zh-CN" altLang="zh-CN" dirty="0"/>
              <a:t>配置文件</a:t>
            </a:r>
            <a:r>
              <a:rPr lang="en-US" altLang="zh-CN" dirty="0"/>
              <a:t>face-config.xml</a:t>
            </a:r>
            <a:r>
              <a:rPr lang="zh-CN" altLang="zh-CN" dirty="0"/>
              <a:t>中进行配置，配置信息主要包括</a:t>
            </a:r>
            <a:r>
              <a:rPr lang="en-US" altLang="zh-CN" dirty="0"/>
              <a:t>Bean</a:t>
            </a:r>
            <a:r>
              <a:rPr lang="zh-CN" altLang="zh-CN" dirty="0"/>
              <a:t>的名称、类和生命周期范围</a:t>
            </a:r>
            <a:endParaRPr lang="en-US" altLang="zh-CN" dirty="0"/>
          </a:p>
          <a:p>
            <a:r>
              <a:rPr lang="zh-CN" altLang="zh-CN" dirty="0"/>
              <a:t>对于</a:t>
            </a:r>
            <a:r>
              <a:rPr lang="en-US" altLang="zh-CN" dirty="0"/>
              <a:t>Map</a:t>
            </a:r>
            <a:r>
              <a:rPr lang="zh-CN" altLang="zh-CN" dirty="0"/>
              <a:t>、</a:t>
            </a:r>
            <a:r>
              <a:rPr lang="en-US" altLang="zh-CN" dirty="0"/>
              <a:t>List</a:t>
            </a:r>
            <a:r>
              <a:rPr lang="zh-CN" altLang="zh-CN" dirty="0"/>
              <a:t>等集合对象，可以直接作为</a:t>
            </a:r>
            <a:r>
              <a:rPr lang="en-US" altLang="zh-CN" dirty="0"/>
              <a:t>Managed Bean</a:t>
            </a:r>
            <a:r>
              <a:rPr lang="zh-CN" altLang="zh-CN" dirty="0"/>
              <a:t>，但是只能通过在</a:t>
            </a:r>
            <a:r>
              <a:rPr lang="en-US" altLang="zh-CN" dirty="0"/>
              <a:t>face-config.xml</a:t>
            </a:r>
            <a:r>
              <a:rPr lang="zh-CN" altLang="zh-CN" dirty="0"/>
              <a:t>中进行配置的方式进行注册。</a:t>
            </a:r>
            <a:endParaRPr lang="zh-CN" altLang="en-US" dirty="0"/>
          </a:p>
        </p:txBody>
      </p:sp>
    </p:spTree>
    <p:extLst>
      <p:ext uri="{BB962C8B-B14F-4D97-AF65-F5344CB8AC3E}">
        <p14:creationId xmlns:p14="http://schemas.microsoft.com/office/powerpoint/2010/main" val="4124863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六、</a:t>
            </a:r>
            <a:r>
              <a:rPr lang="zh-CN" altLang="zh-CN" dirty="0"/>
              <a:t>利用</a:t>
            </a:r>
            <a:r>
              <a:rPr lang="en-US" altLang="zh-CN" dirty="0"/>
              <a:t>Managed Bean</a:t>
            </a:r>
            <a:r>
              <a:rPr lang="zh-CN" altLang="zh-CN" dirty="0"/>
              <a:t>封装业务逻辑</a:t>
            </a:r>
            <a:endParaRPr lang="zh-CN" altLang="en-US" dirty="0"/>
          </a:p>
        </p:txBody>
      </p:sp>
      <p:sp>
        <p:nvSpPr>
          <p:cNvPr id="3" name="内容占位符 2"/>
          <p:cNvSpPr>
            <a:spLocks noGrp="1"/>
          </p:cNvSpPr>
          <p:nvPr>
            <p:ph sz="quarter" idx="1"/>
          </p:nvPr>
        </p:nvSpPr>
        <p:spPr/>
        <p:txBody>
          <a:bodyPr>
            <a:normAutofit fontScale="77500" lnSpcReduction="20000"/>
          </a:bodyPr>
          <a:lstStyle/>
          <a:p>
            <a:r>
              <a:rPr lang="en-US" altLang="zh-CN" dirty="0"/>
              <a:t>Request</a:t>
            </a:r>
            <a:r>
              <a:rPr lang="zh-CN" altLang="zh-CN" dirty="0"/>
              <a:t>：代表客户端发出的一次请求，当服务器生成响应并返回客户端，则请求结束。</a:t>
            </a:r>
          </a:p>
          <a:p>
            <a:r>
              <a:rPr lang="en-US" altLang="zh-CN" dirty="0"/>
              <a:t>Session</a:t>
            </a:r>
            <a:r>
              <a:rPr lang="zh-CN" altLang="zh-CN" dirty="0"/>
              <a:t>：一个客户端对服务器发出的多个请求，若客户端超过一定时间没有发出新的请求，则</a:t>
            </a:r>
            <a:r>
              <a:rPr lang="en-US" altLang="zh-CN" dirty="0"/>
              <a:t>Session</a:t>
            </a:r>
            <a:r>
              <a:rPr lang="zh-CN" altLang="zh-CN" dirty="0"/>
              <a:t>结束。</a:t>
            </a:r>
          </a:p>
          <a:p>
            <a:r>
              <a:rPr lang="en-US" altLang="zh-CN" dirty="0"/>
              <a:t>Application</a:t>
            </a:r>
            <a:r>
              <a:rPr lang="zh-CN" altLang="zh-CN" dirty="0"/>
              <a:t>：代表整个应用，它可以包含多个客户端请求的</a:t>
            </a:r>
            <a:r>
              <a:rPr lang="en-US" altLang="zh-CN" dirty="0"/>
              <a:t>Session</a:t>
            </a:r>
            <a:r>
              <a:rPr lang="zh-CN" altLang="zh-CN" dirty="0"/>
              <a:t>。</a:t>
            </a:r>
          </a:p>
          <a:p>
            <a:r>
              <a:rPr lang="en-US" altLang="zh-CN" dirty="0"/>
              <a:t>Custom</a:t>
            </a:r>
            <a:r>
              <a:rPr lang="zh-CN" altLang="zh-CN" dirty="0"/>
              <a:t>：代表用户自定义的生命周期范围。它是</a:t>
            </a:r>
            <a:r>
              <a:rPr lang="en-US" altLang="zh-CN" dirty="0"/>
              <a:t>JSF 2.0</a:t>
            </a:r>
            <a:r>
              <a:rPr lang="zh-CN" altLang="zh-CN" dirty="0"/>
              <a:t>新增加的功能特性。</a:t>
            </a:r>
          </a:p>
          <a:p>
            <a:r>
              <a:rPr lang="en-US" altLang="zh-CN" dirty="0"/>
              <a:t>Managed Bean</a:t>
            </a:r>
            <a:r>
              <a:rPr lang="zh-CN" altLang="zh-CN" dirty="0"/>
              <a:t>有一个特别的生命周期</a:t>
            </a:r>
            <a:r>
              <a:rPr lang="en-US" altLang="zh-CN" dirty="0"/>
              <a:t>View</a:t>
            </a:r>
            <a:r>
              <a:rPr lang="zh-CN" altLang="zh-CN" dirty="0"/>
              <a:t>，它代表当前视图，此时，</a:t>
            </a:r>
            <a:r>
              <a:rPr lang="en-US" altLang="zh-CN" dirty="0"/>
              <a:t>Managed Bean</a:t>
            </a:r>
            <a:r>
              <a:rPr lang="zh-CN" altLang="zh-CN" dirty="0"/>
              <a:t>将作为当前视图的一个属性。</a:t>
            </a:r>
            <a:endParaRPr lang="en-US" altLang="zh-CN" dirty="0"/>
          </a:p>
          <a:p>
            <a:r>
              <a:rPr lang="en-US" altLang="zh-CN" dirty="0"/>
              <a:t>None</a:t>
            </a:r>
            <a:r>
              <a:rPr lang="zh-CN" altLang="en-US" dirty="0"/>
              <a:t>：</a:t>
            </a:r>
            <a:r>
              <a:rPr lang="zh-CN" altLang="zh-CN" dirty="0"/>
              <a:t>这类</a:t>
            </a:r>
            <a:r>
              <a:rPr lang="en-US" altLang="zh-CN" dirty="0"/>
              <a:t>Managed Bean</a:t>
            </a:r>
            <a:r>
              <a:rPr lang="zh-CN" altLang="zh-CN" dirty="0"/>
              <a:t>不能作为一个单独存在的实体，通常作为属性寄存在其他</a:t>
            </a:r>
            <a:r>
              <a:rPr lang="en-US" altLang="zh-CN" dirty="0"/>
              <a:t>Managed Bean</a:t>
            </a:r>
            <a:r>
              <a:rPr lang="zh-CN" altLang="zh-CN" dirty="0"/>
              <a:t>中，拥有与宿主</a:t>
            </a:r>
            <a:r>
              <a:rPr lang="en-US" altLang="zh-CN" dirty="0"/>
              <a:t>Managed Bean</a:t>
            </a:r>
            <a:r>
              <a:rPr lang="zh-CN" altLang="zh-CN" dirty="0"/>
              <a:t>同样的生命周期。当宿主</a:t>
            </a:r>
            <a:r>
              <a:rPr lang="en-US" altLang="zh-CN" dirty="0"/>
              <a:t>Managed Bean </a:t>
            </a:r>
            <a:r>
              <a:rPr lang="zh-CN" altLang="zh-CN" dirty="0"/>
              <a:t>创建时，它将被创建；当宿主</a:t>
            </a:r>
            <a:r>
              <a:rPr lang="en-US" altLang="zh-CN" dirty="0"/>
              <a:t>Managed Bean</a:t>
            </a:r>
            <a:r>
              <a:rPr lang="zh-CN" altLang="zh-CN" dirty="0"/>
              <a:t>销毁时，它也一同被销毁</a:t>
            </a:r>
            <a:endParaRPr lang="en-US" altLang="zh-CN" dirty="0"/>
          </a:p>
          <a:p>
            <a:r>
              <a:rPr lang="zh-CN" altLang="en-US" dirty="0"/>
              <a:t>注：</a:t>
            </a:r>
            <a:r>
              <a:rPr lang="zh-CN" altLang="zh-CN" dirty="0"/>
              <a:t>除了</a:t>
            </a:r>
            <a:r>
              <a:rPr lang="en-US" altLang="zh-CN" dirty="0"/>
              <a:t>Request</a:t>
            </a:r>
            <a:r>
              <a:rPr lang="zh-CN" altLang="zh-CN" dirty="0"/>
              <a:t>范围的</a:t>
            </a:r>
            <a:r>
              <a:rPr lang="en-US" altLang="zh-CN" dirty="0"/>
              <a:t>Managed Bean</a:t>
            </a:r>
            <a:r>
              <a:rPr lang="zh-CN" altLang="zh-CN" dirty="0"/>
              <a:t>外，其他</a:t>
            </a:r>
            <a:r>
              <a:rPr lang="en-US" altLang="zh-CN" dirty="0"/>
              <a:t>Managed Bean</a:t>
            </a:r>
            <a:r>
              <a:rPr lang="zh-CN" altLang="zh-CN" dirty="0"/>
              <a:t>都需要实现序列化接口</a:t>
            </a:r>
            <a:endParaRPr lang="zh-CN" altLang="en-US" dirty="0"/>
          </a:p>
        </p:txBody>
      </p:sp>
    </p:spTree>
    <p:extLst>
      <p:ext uri="{BB962C8B-B14F-4D97-AF65-F5344CB8AC3E}">
        <p14:creationId xmlns:p14="http://schemas.microsoft.com/office/powerpoint/2010/main" val="2721456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六、</a:t>
            </a:r>
            <a:r>
              <a:rPr lang="zh-CN" altLang="zh-CN" dirty="0"/>
              <a:t>利用</a:t>
            </a:r>
            <a:r>
              <a:rPr lang="en-US" altLang="zh-CN" dirty="0"/>
              <a:t>Managed Bean</a:t>
            </a:r>
            <a:r>
              <a:rPr lang="zh-CN" altLang="zh-CN" dirty="0"/>
              <a:t>封装业务逻辑</a:t>
            </a:r>
            <a:endParaRPr lang="zh-CN" altLang="en-US" dirty="0"/>
          </a:p>
        </p:txBody>
      </p:sp>
      <p:sp>
        <p:nvSpPr>
          <p:cNvPr id="3" name="内容占位符 2"/>
          <p:cNvSpPr>
            <a:spLocks noGrp="1"/>
          </p:cNvSpPr>
          <p:nvPr>
            <p:ph sz="quarter" idx="1"/>
          </p:nvPr>
        </p:nvSpPr>
        <p:spPr/>
        <p:txBody>
          <a:bodyPr>
            <a:normAutofit/>
          </a:bodyPr>
          <a:lstStyle/>
          <a:p>
            <a:r>
              <a:rPr lang="zh-CN" altLang="en-US" dirty="0"/>
              <a:t>生命周期管理：</a:t>
            </a:r>
            <a:endParaRPr lang="en-US" altLang="zh-CN" dirty="0"/>
          </a:p>
          <a:p>
            <a:pPr marL="0" indent="0">
              <a:buNone/>
            </a:pPr>
            <a:r>
              <a:rPr lang="zh-CN" altLang="zh-CN" dirty="0"/>
              <a:t>当</a:t>
            </a:r>
            <a:r>
              <a:rPr lang="en-US" altLang="zh-CN" dirty="0"/>
              <a:t>JSF</a:t>
            </a:r>
            <a:r>
              <a:rPr lang="zh-CN" altLang="zh-CN" dirty="0"/>
              <a:t>框架在生成视图时，发现对</a:t>
            </a:r>
            <a:r>
              <a:rPr lang="en-US" altLang="zh-CN" dirty="0" err="1"/>
              <a:t>Mannaged</a:t>
            </a:r>
            <a:r>
              <a:rPr lang="en-US" altLang="zh-CN" dirty="0"/>
              <a:t> Bean</a:t>
            </a:r>
            <a:r>
              <a:rPr lang="zh-CN" altLang="zh-CN" dirty="0"/>
              <a:t>的引用，而在</a:t>
            </a:r>
            <a:r>
              <a:rPr lang="en-US" altLang="zh-CN" dirty="0"/>
              <a:t>Bean </a:t>
            </a:r>
            <a:r>
              <a:rPr lang="zh-CN" altLang="zh-CN" dirty="0"/>
              <a:t>声明的生命周期范围内又没有</a:t>
            </a:r>
            <a:r>
              <a:rPr lang="en-US" altLang="zh-CN" dirty="0"/>
              <a:t>Bean</a:t>
            </a:r>
            <a:r>
              <a:rPr lang="zh-CN" altLang="zh-CN" dirty="0"/>
              <a:t>的实例时，则会调用</a:t>
            </a:r>
            <a:r>
              <a:rPr lang="en-US" altLang="zh-CN" dirty="0"/>
              <a:t>Managed Bean </a:t>
            </a:r>
            <a:r>
              <a:rPr lang="zh-CN" altLang="zh-CN" dirty="0"/>
              <a:t>的无参数的构造函数来创建一个</a:t>
            </a:r>
            <a:r>
              <a:rPr lang="en-US" altLang="zh-CN" dirty="0"/>
              <a:t>Bean</a:t>
            </a:r>
            <a:r>
              <a:rPr lang="zh-CN" altLang="zh-CN" dirty="0"/>
              <a:t>的实例，并根据表达式的内容，调用</a:t>
            </a:r>
            <a:r>
              <a:rPr lang="en-US" altLang="zh-CN" dirty="0"/>
              <a:t>Bean</a:t>
            </a:r>
            <a:r>
              <a:rPr lang="zh-CN" altLang="zh-CN" dirty="0"/>
              <a:t>属性的</a:t>
            </a:r>
            <a:r>
              <a:rPr lang="en-US" altLang="zh-CN" dirty="0"/>
              <a:t>getter</a:t>
            </a:r>
            <a:r>
              <a:rPr lang="zh-CN" altLang="zh-CN" dirty="0"/>
              <a:t>方法或</a:t>
            </a:r>
            <a:r>
              <a:rPr lang="en-US" altLang="zh-CN" dirty="0"/>
              <a:t>setter</a:t>
            </a:r>
            <a:r>
              <a:rPr lang="zh-CN" altLang="zh-CN" dirty="0"/>
              <a:t>方法，或者其他事件处理方法。当超出</a:t>
            </a:r>
            <a:r>
              <a:rPr lang="en-US" altLang="zh-CN" dirty="0"/>
              <a:t>Bean</a:t>
            </a:r>
            <a:r>
              <a:rPr lang="zh-CN" altLang="zh-CN" dirty="0"/>
              <a:t>的生命周期时，</a:t>
            </a:r>
            <a:r>
              <a:rPr lang="en-US" altLang="zh-CN" dirty="0"/>
              <a:t>JSF</a:t>
            </a:r>
            <a:r>
              <a:rPr lang="zh-CN" altLang="zh-CN" dirty="0"/>
              <a:t>框架将自动对其进行销毁。</a:t>
            </a:r>
          </a:p>
          <a:p>
            <a:endParaRPr lang="zh-CN" altLang="en-US" dirty="0"/>
          </a:p>
        </p:txBody>
      </p:sp>
    </p:spTree>
    <p:extLst>
      <p:ext uri="{BB962C8B-B14F-4D97-AF65-F5344CB8AC3E}">
        <p14:creationId xmlns:p14="http://schemas.microsoft.com/office/powerpoint/2010/main" val="3867922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六、</a:t>
            </a:r>
            <a:r>
              <a:rPr lang="zh-CN" altLang="zh-CN" dirty="0"/>
              <a:t>利用</a:t>
            </a:r>
            <a:r>
              <a:rPr lang="en-US" altLang="zh-CN" dirty="0"/>
              <a:t>Managed Bean</a:t>
            </a:r>
            <a:r>
              <a:rPr lang="zh-CN" altLang="zh-CN" dirty="0"/>
              <a:t>封装业务逻辑</a:t>
            </a:r>
            <a:endParaRPr lang="zh-CN" altLang="en-US" dirty="0"/>
          </a:p>
        </p:txBody>
      </p:sp>
      <p:sp>
        <p:nvSpPr>
          <p:cNvPr id="3" name="内容占位符 2"/>
          <p:cNvSpPr>
            <a:spLocks noGrp="1"/>
          </p:cNvSpPr>
          <p:nvPr>
            <p:ph sz="quarter" idx="1"/>
          </p:nvPr>
        </p:nvSpPr>
        <p:spPr/>
        <p:txBody>
          <a:bodyPr>
            <a:normAutofit fontScale="85000" lnSpcReduction="10000"/>
          </a:bodyPr>
          <a:lstStyle/>
          <a:p>
            <a:r>
              <a:rPr lang="zh-CN" altLang="zh-CN" dirty="0"/>
              <a:t>利用注解</a:t>
            </a:r>
            <a:r>
              <a:rPr lang="en-US" altLang="zh-CN" dirty="0"/>
              <a:t>@</a:t>
            </a:r>
            <a:r>
              <a:rPr lang="en-US" altLang="zh-CN" dirty="0" err="1"/>
              <a:t>ManagedProperty</a:t>
            </a:r>
            <a:r>
              <a:rPr lang="zh-CN" altLang="zh-CN" dirty="0"/>
              <a:t>对属性进行标注，那么</a:t>
            </a:r>
            <a:r>
              <a:rPr lang="en-US" altLang="zh-CN" dirty="0"/>
              <a:t>JSF</a:t>
            </a:r>
            <a:r>
              <a:rPr lang="zh-CN" altLang="zh-CN" dirty="0"/>
              <a:t>框架在创建此</a:t>
            </a:r>
            <a:r>
              <a:rPr lang="en-US" altLang="zh-CN" dirty="0"/>
              <a:t>Managed Bean</a:t>
            </a:r>
            <a:r>
              <a:rPr lang="zh-CN" altLang="zh-CN" dirty="0"/>
              <a:t>时，将自动创建另外一个指定类型的</a:t>
            </a:r>
            <a:r>
              <a:rPr lang="en-US" altLang="zh-CN" dirty="0"/>
              <a:t>Managed Bean</a:t>
            </a:r>
            <a:r>
              <a:rPr lang="zh-CN" altLang="zh-CN" dirty="0"/>
              <a:t>来作为父</a:t>
            </a:r>
            <a:r>
              <a:rPr lang="en-US" altLang="zh-CN" dirty="0"/>
              <a:t>Managed Bean </a:t>
            </a:r>
            <a:r>
              <a:rPr lang="zh-CN" altLang="zh-CN" dirty="0"/>
              <a:t>的属性</a:t>
            </a:r>
            <a:r>
              <a:rPr lang="zh-CN" altLang="en-US" dirty="0"/>
              <a:t>，从而实现</a:t>
            </a:r>
            <a:r>
              <a:rPr lang="en-US" altLang="zh-CN" dirty="0"/>
              <a:t>Bean</a:t>
            </a:r>
            <a:r>
              <a:rPr lang="zh-CN" altLang="en-US" dirty="0"/>
              <a:t>之间的依赖</a:t>
            </a:r>
            <a:endParaRPr lang="en-US" altLang="zh-CN" dirty="0"/>
          </a:p>
          <a:p>
            <a:r>
              <a:rPr lang="zh-CN" altLang="zh-CN" dirty="0"/>
              <a:t>在使用</a:t>
            </a:r>
            <a:r>
              <a:rPr lang="en-US" altLang="zh-CN" dirty="0"/>
              <a:t>Managed Bean</a:t>
            </a:r>
            <a:r>
              <a:rPr lang="zh-CN" altLang="zh-CN" dirty="0"/>
              <a:t>之间的依赖时，有下面几点需要注意。</a:t>
            </a:r>
          </a:p>
          <a:p>
            <a:pPr lvl="1"/>
            <a:r>
              <a:rPr lang="zh-CN" altLang="zh-CN" dirty="0"/>
              <a:t>作为属性的</a:t>
            </a:r>
            <a:r>
              <a:rPr lang="en-US" altLang="zh-CN" dirty="0"/>
              <a:t>Managed Bean</a:t>
            </a:r>
            <a:r>
              <a:rPr lang="zh-CN" altLang="zh-CN" dirty="0"/>
              <a:t>的生命周期必须大于引用它的</a:t>
            </a:r>
            <a:r>
              <a:rPr lang="en-US" altLang="zh-CN" dirty="0"/>
              <a:t>Managed bean</a:t>
            </a:r>
            <a:r>
              <a:rPr lang="zh-CN" altLang="zh-CN" dirty="0"/>
              <a:t>的生命周期。这是很显然的。如果作为属性的</a:t>
            </a:r>
            <a:r>
              <a:rPr lang="en-US" altLang="zh-CN" dirty="0"/>
              <a:t>Managed Bean</a:t>
            </a:r>
            <a:r>
              <a:rPr lang="zh-CN" altLang="zh-CN" dirty="0"/>
              <a:t>的生命周期小于引用它的</a:t>
            </a:r>
            <a:r>
              <a:rPr lang="en-US" altLang="zh-CN" dirty="0"/>
              <a:t>Managed Bean</a:t>
            </a:r>
            <a:r>
              <a:rPr lang="zh-CN" altLang="zh-CN" dirty="0"/>
              <a:t>的生命周期，则将出现作为属性的</a:t>
            </a:r>
            <a:r>
              <a:rPr lang="en-US" altLang="zh-CN" dirty="0"/>
              <a:t>Managed Bean</a:t>
            </a:r>
            <a:r>
              <a:rPr lang="zh-CN" altLang="zh-CN" dirty="0"/>
              <a:t>已经被</a:t>
            </a:r>
            <a:r>
              <a:rPr lang="en-US" altLang="zh-CN" dirty="0"/>
              <a:t>JSF</a:t>
            </a:r>
            <a:r>
              <a:rPr lang="zh-CN" altLang="zh-CN" dirty="0"/>
              <a:t>框架回收，引用它的</a:t>
            </a:r>
            <a:r>
              <a:rPr lang="en-US" altLang="zh-CN" dirty="0"/>
              <a:t>Managed bean</a:t>
            </a:r>
            <a:r>
              <a:rPr lang="zh-CN" altLang="zh-CN" dirty="0"/>
              <a:t>的对应属性则为</a:t>
            </a:r>
            <a:r>
              <a:rPr lang="en-US" altLang="zh-CN" dirty="0"/>
              <a:t>null</a:t>
            </a:r>
            <a:r>
              <a:rPr lang="zh-CN" altLang="zh-CN" dirty="0"/>
              <a:t>，导致意外抛出。前面已经说明，生命周期范围为</a:t>
            </a:r>
            <a:r>
              <a:rPr lang="en-US" altLang="zh-CN" dirty="0"/>
              <a:t>None</a:t>
            </a:r>
            <a:r>
              <a:rPr lang="zh-CN" altLang="zh-CN" dirty="0"/>
              <a:t>的</a:t>
            </a:r>
            <a:r>
              <a:rPr lang="en-US" altLang="zh-CN" dirty="0"/>
              <a:t>Managed Bean</a:t>
            </a:r>
            <a:r>
              <a:rPr lang="zh-CN" altLang="zh-CN" dirty="0"/>
              <a:t>拥有与宿主</a:t>
            </a:r>
            <a:r>
              <a:rPr lang="en-US" altLang="zh-CN" dirty="0"/>
              <a:t>Bean</a:t>
            </a:r>
            <a:r>
              <a:rPr lang="zh-CN" altLang="zh-CN" dirty="0"/>
              <a:t>同样的生命周期范围，因此可以作为任何</a:t>
            </a:r>
            <a:r>
              <a:rPr lang="en-US" altLang="zh-CN" dirty="0"/>
              <a:t>Managed Bean</a:t>
            </a:r>
            <a:r>
              <a:rPr lang="zh-CN" altLang="zh-CN" dirty="0"/>
              <a:t>的属性。</a:t>
            </a:r>
          </a:p>
          <a:p>
            <a:pPr lvl="1"/>
            <a:r>
              <a:rPr lang="zh-CN" altLang="zh-CN" dirty="0"/>
              <a:t>作为属性的</a:t>
            </a:r>
            <a:r>
              <a:rPr lang="en-US" altLang="zh-CN" dirty="0"/>
              <a:t>Managed Bean</a:t>
            </a:r>
            <a:r>
              <a:rPr lang="zh-CN" altLang="zh-CN" dirty="0"/>
              <a:t>与引用它的</a:t>
            </a:r>
            <a:r>
              <a:rPr lang="en-US" altLang="zh-CN" dirty="0"/>
              <a:t>Managed Bean </a:t>
            </a:r>
            <a:r>
              <a:rPr lang="zh-CN" altLang="zh-CN" dirty="0"/>
              <a:t>之间不能出现循环引用。</a:t>
            </a:r>
          </a:p>
          <a:p>
            <a:endParaRPr lang="zh-CN" altLang="en-US" dirty="0"/>
          </a:p>
        </p:txBody>
      </p:sp>
    </p:spTree>
    <p:extLst>
      <p:ext uri="{BB962C8B-B14F-4D97-AF65-F5344CB8AC3E}">
        <p14:creationId xmlns:p14="http://schemas.microsoft.com/office/powerpoint/2010/main" val="2445273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六、</a:t>
            </a:r>
            <a:r>
              <a:rPr lang="zh-CN" altLang="zh-CN" dirty="0"/>
              <a:t>利用</a:t>
            </a:r>
            <a:r>
              <a:rPr lang="en-US" altLang="zh-CN" dirty="0"/>
              <a:t>Managed Bean</a:t>
            </a:r>
            <a:r>
              <a:rPr lang="zh-CN" altLang="zh-CN" dirty="0"/>
              <a:t>封装业务逻辑</a:t>
            </a:r>
            <a:endParaRPr lang="zh-CN" altLang="en-US" dirty="0"/>
          </a:p>
        </p:txBody>
      </p:sp>
      <p:sp>
        <p:nvSpPr>
          <p:cNvPr id="3" name="内容占位符 2"/>
          <p:cNvSpPr>
            <a:spLocks noGrp="1"/>
          </p:cNvSpPr>
          <p:nvPr>
            <p:ph sz="quarter" idx="1"/>
          </p:nvPr>
        </p:nvSpPr>
        <p:spPr/>
        <p:txBody>
          <a:bodyPr>
            <a:normAutofit/>
          </a:bodyPr>
          <a:lstStyle/>
          <a:p>
            <a:r>
              <a:rPr lang="zh-CN" altLang="zh-CN" dirty="0"/>
              <a:t>由于</a:t>
            </a:r>
            <a:r>
              <a:rPr lang="en-US" altLang="zh-CN" dirty="0"/>
              <a:t>Managed Bean</a:t>
            </a:r>
            <a:r>
              <a:rPr lang="zh-CN" altLang="zh-CN" dirty="0"/>
              <a:t>是由</a:t>
            </a:r>
            <a:r>
              <a:rPr lang="en-US" altLang="zh-CN" dirty="0"/>
              <a:t>JSF</a:t>
            </a:r>
            <a:r>
              <a:rPr lang="zh-CN" altLang="zh-CN" dirty="0"/>
              <a:t>框架管理其生命周期，但是开发人员可以声明一些特定的生命周期回调方法，当</a:t>
            </a:r>
            <a:r>
              <a:rPr lang="en-US" altLang="zh-CN" dirty="0"/>
              <a:t>Bean</a:t>
            </a:r>
            <a:r>
              <a:rPr lang="zh-CN" altLang="zh-CN" dirty="0"/>
              <a:t>被创建或销毁时，通过调用这些特定的方法来完成一些特殊操作。</a:t>
            </a:r>
            <a:endParaRPr lang="en-US" altLang="zh-CN" dirty="0"/>
          </a:p>
          <a:p>
            <a:r>
              <a:rPr lang="en-US" altLang="zh-CN" dirty="0"/>
              <a:t>Managed Bean </a:t>
            </a:r>
            <a:r>
              <a:rPr lang="zh-CN" altLang="zh-CN" dirty="0"/>
              <a:t>支持用于生命周期回调的注解</a:t>
            </a:r>
            <a:r>
              <a:rPr lang="en-US" altLang="zh-CN" dirty="0"/>
              <a:t>@ </a:t>
            </a:r>
            <a:r>
              <a:rPr lang="en-US" altLang="zh-CN" dirty="0" err="1"/>
              <a:t>PostConstruct</a:t>
            </a:r>
            <a:r>
              <a:rPr lang="zh-CN" altLang="zh-CN" dirty="0"/>
              <a:t>和</a:t>
            </a:r>
            <a:r>
              <a:rPr lang="en-US" altLang="zh-CN" dirty="0"/>
              <a:t>@ </a:t>
            </a:r>
            <a:r>
              <a:rPr lang="en-US" altLang="zh-CN" dirty="0" err="1"/>
              <a:t>PreDestroy</a:t>
            </a:r>
            <a:r>
              <a:rPr lang="zh-CN" altLang="zh-CN" dirty="0"/>
              <a:t>，并且要求回调方法不带任何参数且不返回任何值。</a:t>
            </a:r>
          </a:p>
          <a:p>
            <a:endParaRPr lang="zh-CN" altLang="en-US" dirty="0"/>
          </a:p>
        </p:txBody>
      </p:sp>
    </p:spTree>
    <p:extLst>
      <p:ext uri="{BB962C8B-B14F-4D97-AF65-F5344CB8AC3E}">
        <p14:creationId xmlns:p14="http://schemas.microsoft.com/office/powerpoint/2010/main" val="182115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zh-CN" altLang="zh-CN" dirty="0"/>
              <a:t>什么是</a:t>
            </a:r>
            <a:r>
              <a:rPr lang="en-US" altLang="zh-CN" dirty="0"/>
              <a:t>JSF</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zh-CN" altLang="en-US" dirty="0"/>
              <a:t>为什么需要框架？</a:t>
            </a:r>
            <a:endParaRPr lang="en-US" altLang="zh-CN" dirty="0"/>
          </a:p>
          <a:p>
            <a:r>
              <a:rPr lang="zh-CN" altLang="zh-CN" dirty="0"/>
              <a:t>（</a:t>
            </a:r>
            <a:r>
              <a:rPr lang="en-US" altLang="zh-CN" dirty="0"/>
              <a:t>1</a:t>
            </a:r>
            <a:r>
              <a:rPr lang="zh-CN" altLang="zh-CN" dirty="0"/>
              <a:t>）确保开发质量。框架对整个软件的体系进行了合理的规划设计，对一些常用的功能如类型转换、输入校验、安全性等提供了基础实现，框架经历了全世界众多开发人员的共同努力以及数以万计的软件工程项目的实践，从根本上保证了软件的稳定性和扩展性。</a:t>
            </a:r>
          </a:p>
          <a:p>
            <a:r>
              <a:rPr lang="zh-CN" altLang="zh-CN" dirty="0"/>
              <a:t>（</a:t>
            </a:r>
            <a:r>
              <a:rPr lang="en-US" altLang="zh-CN" dirty="0"/>
              <a:t>2</a:t>
            </a:r>
            <a:r>
              <a:rPr lang="zh-CN" altLang="zh-CN" dirty="0"/>
              <a:t>）提高开发效率。框架的最大优点就是重用。重用包括两个层次，一个是应用分析设计上的重用，框架已经设计架构好了应用的整体架构以及各层之间的接口关系，这就使得开发人员可以专注于业务领域的设计分析。二是代码上的重用，框架中提供了一些通用功能组件的实现，将在很大程度上减少开发人员工作量。更重要的是，通过框架，实现了对应用开发中底层</a:t>
            </a:r>
            <a:r>
              <a:rPr lang="en-US" altLang="zh-CN" dirty="0"/>
              <a:t>API</a:t>
            </a:r>
            <a:r>
              <a:rPr lang="zh-CN" altLang="zh-CN" dirty="0"/>
              <a:t>的封装，降低了开发难度，大大提高了开发效率。</a:t>
            </a:r>
          </a:p>
        </p:txBody>
      </p:sp>
    </p:spTree>
    <p:extLst>
      <p:ext uri="{BB962C8B-B14F-4D97-AF65-F5344CB8AC3E}">
        <p14:creationId xmlns:p14="http://schemas.microsoft.com/office/powerpoint/2010/main" val="4052452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七、</a:t>
            </a:r>
            <a:r>
              <a:rPr lang="zh-CN" altLang="zh-CN" dirty="0"/>
              <a:t>使用</a:t>
            </a:r>
            <a:r>
              <a:rPr lang="en-US" altLang="zh-CN" dirty="0"/>
              <a:t>EL</a:t>
            </a:r>
            <a:r>
              <a:rPr lang="zh-CN" altLang="zh-CN" dirty="0"/>
              <a:t>访问服务器端数据</a:t>
            </a:r>
            <a:endParaRPr lang="zh-CN" altLang="en-US" dirty="0"/>
          </a:p>
        </p:txBody>
      </p:sp>
      <p:sp>
        <p:nvSpPr>
          <p:cNvPr id="3" name="内容占位符 2"/>
          <p:cNvSpPr>
            <a:spLocks noGrp="1"/>
          </p:cNvSpPr>
          <p:nvPr>
            <p:ph sz="quarter" idx="1"/>
          </p:nvPr>
        </p:nvSpPr>
        <p:spPr/>
        <p:txBody>
          <a:bodyPr>
            <a:normAutofit/>
          </a:bodyPr>
          <a:lstStyle/>
          <a:p>
            <a:r>
              <a:rPr lang="zh-CN" altLang="zh-CN" dirty="0"/>
              <a:t>所有位于</a:t>
            </a:r>
            <a:r>
              <a:rPr lang="en-US" altLang="zh-CN" dirty="0"/>
              <a:t>#</a:t>
            </a:r>
            <a:r>
              <a:rPr lang="zh-CN" altLang="zh-CN" dirty="0"/>
              <a:t>号之后的一对花括号之中的字符串（形如</a:t>
            </a:r>
            <a:r>
              <a:rPr lang="en-US" altLang="zh-CN" dirty="0"/>
              <a:t>"#{...}"</a:t>
            </a:r>
            <a:r>
              <a:rPr lang="zh-CN" altLang="zh-CN" dirty="0"/>
              <a:t>）都是</a:t>
            </a:r>
            <a:r>
              <a:rPr lang="en-US" altLang="zh-CN" dirty="0"/>
              <a:t>EL</a:t>
            </a:r>
            <a:r>
              <a:rPr lang="zh-CN" altLang="zh-CN" dirty="0"/>
              <a:t>。</a:t>
            </a:r>
            <a:endParaRPr lang="en-US" altLang="zh-CN" dirty="0"/>
          </a:p>
          <a:p>
            <a:r>
              <a:rPr lang="en-US" altLang="zh-CN" dirty="0"/>
              <a:t>EL</a:t>
            </a:r>
            <a:r>
              <a:rPr lang="zh-CN" altLang="zh-CN" dirty="0"/>
              <a:t>既可以位于标记的内容中，也可以位于标记的属性值中。</a:t>
            </a:r>
            <a:endParaRPr lang="en-US" altLang="zh-CN" dirty="0"/>
          </a:p>
          <a:p>
            <a:r>
              <a:rPr lang="en-US" altLang="zh-CN" dirty="0"/>
              <a:t>EL</a:t>
            </a:r>
            <a:r>
              <a:rPr lang="zh-CN" altLang="zh-CN" dirty="0"/>
              <a:t>能够访问服务器端的</a:t>
            </a:r>
            <a:r>
              <a:rPr lang="en-US" altLang="zh-CN" dirty="0" err="1"/>
              <a:t>ManagedBean</a:t>
            </a:r>
            <a:r>
              <a:rPr lang="zh-CN" altLang="zh-CN" dirty="0"/>
              <a:t>。另外，</a:t>
            </a:r>
            <a:r>
              <a:rPr lang="en-US" altLang="zh-CN" dirty="0"/>
              <a:t>EL</a:t>
            </a:r>
            <a:r>
              <a:rPr lang="zh-CN" altLang="zh-CN" dirty="0"/>
              <a:t>还支持一些隐含对象</a:t>
            </a:r>
            <a:endParaRPr lang="zh-CN" altLang="en-US" dirty="0"/>
          </a:p>
        </p:txBody>
      </p:sp>
    </p:spTree>
    <p:extLst>
      <p:ext uri="{BB962C8B-B14F-4D97-AF65-F5344CB8AC3E}">
        <p14:creationId xmlns:p14="http://schemas.microsoft.com/office/powerpoint/2010/main" val="3157210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七、</a:t>
            </a:r>
            <a:r>
              <a:rPr lang="zh-CN" altLang="zh-CN" dirty="0"/>
              <a:t>使用</a:t>
            </a:r>
            <a:r>
              <a:rPr lang="en-US" altLang="zh-CN" dirty="0"/>
              <a:t>EL</a:t>
            </a:r>
            <a:r>
              <a:rPr lang="zh-CN" altLang="zh-CN" dirty="0"/>
              <a:t>访问服务器端数据</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332892556"/>
              </p:ext>
            </p:extLst>
          </p:nvPr>
        </p:nvGraphicFramePr>
        <p:xfrm>
          <a:off x="1043608" y="1556794"/>
          <a:ext cx="7776864" cy="3997353"/>
        </p:xfrm>
        <a:graphic>
          <a:graphicData uri="http://schemas.openxmlformats.org/drawingml/2006/table">
            <a:tbl>
              <a:tblPr firstRow="1" firstCol="1" bandRow="1">
                <a:tableStyleId>{5C22544A-7EE6-4342-B048-85BDC9FD1C3A}</a:tableStyleId>
              </a:tblPr>
              <a:tblGrid>
                <a:gridCol w="1944216">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2664296">
                  <a:extLst>
                    <a:ext uri="{9D8B030D-6E8A-4147-A177-3AD203B41FA5}">
                      <a16:colId xmlns:a16="http://schemas.microsoft.com/office/drawing/2014/main" val="20002"/>
                    </a:ext>
                  </a:extLst>
                </a:gridCol>
              </a:tblGrid>
              <a:tr h="237717">
                <a:tc>
                  <a:txBody>
                    <a:bodyPr/>
                    <a:lstStyle/>
                    <a:p>
                      <a:pPr indent="266700" algn="ctr">
                        <a:lnSpc>
                          <a:spcPts val="1400"/>
                        </a:lnSpc>
                        <a:spcAft>
                          <a:spcPts val="0"/>
                        </a:spcAft>
                      </a:pPr>
                      <a:r>
                        <a:rPr lang="zh-CN" sz="1600" kern="0" dirty="0">
                          <a:effectLst/>
                        </a:rPr>
                        <a:t>隐含变量</a:t>
                      </a:r>
                      <a:endParaRPr lang="zh-CN" sz="1600" kern="100" dirty="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说 </a:t>
                      </a:r>
                      <a:r>
                        <a:rPr lang="en-US" sz="1600" kern="0">
                          <a:effectLst/>
                        </a:rPr>
                        <a:t>   </a:t>
                      </a:r>
                      <a:r>
                        <a:rPr lang="zh-CN" sz="1600" kern="0">
                          <a:effectLst/>
                        </a:rPr>
                        <a:t>明</a:t>
                      </a:r>
                      <a:endParaRPr lang="zh-CN" sz="16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实 </a:t>
                      </a:r>
                      <a:r>
                        <a:rPr lang="en-US" sz="1600" kern="0">
                          <a:effectLst/>
                        </a:rPr>
                        <a:t>   </a:t>
                      </a:r>
                      <a:r>
                        <a:rPr lang="zh-CN" sz="1600" kern="0">
                          <a:effectLst/>
                        </a:rPr>
                        <a:t>例</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99132">
                <a:tc>
                  <a:txBody>
                    <a:bodyPr/>
                    <a:lstStyle/>
                    <a:p>
                      <a:pPr indent="266700" algn="just">
                        <a:lnSpc>
                          <a:spcPts val="1400"/>
                        </a:lnSpc>
                        <a:spcAft>
                          <a:spcPts val="0"/>
                        </a:spcAft>
                      </a:pPr>
                      <a:r>
                        <a:rPr lang="en-US" sz="1600" kern="0" dirty="0" err="1">
                          <a:effectLst/>
                        </a:rPr>
                        <a:t>applicationScope</a:t>
                      </a:r>
                      <a:r>
                        <a:rPr lang="en-US" sz="1600" kern="0" dirty="0">
                          <a:effectLst/>
                        </a:rPr>
                        <a:t> </a:t>
                      </a:r>
                      <a:endParaRPr lang="zh-CN" sz="1600" kern="100" dirty="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dirty="0">
                          <a:effectLst/>
                        </a:rPr>
                        <a:t>应用作用域变量的</a:t>
                      </a:r>
                      <a:r>
                        <a:rPr lang="en-US" sz="1600" kern="0" dirty="0">
                          <a:effectLst/>
                        </a:rPr>
                        <a:t>Map</a:t>
                      </a:r>
                      <a:r>
                        <a:rPr lang="zh-CN" sz="1600" kern="0" dirty="0">
                          <a:effectLst/>
                        </a:rPr>
                        <a:t>，以名称作为关键字</a:t>
                      </a:r>
                      <a:r>
                        <a:rPr lang="en-US" sz="1600" kern="0" dirty="0">
                          <a:effectLst/>
                        </a:rPr>
                        <a:t> </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#{application-Scope.myVariable}</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37904">
                <a:tc>
                  <a:txBody>
                    <a:bodyPr/>
                    <a:lstStyle/>
                    <a:p>
                      <a:pPr indent="266700" algn="just">
                        <a:lnSpc>
                          <a:spcPts val="1400"/>
                        </a:lnSpc>
                        <a:spcAft>
                          <a:spcPts val="0"/>
                        </a:spcAft>
                      </a:pPr>
                      <a:r>
                        <a:rPr lang="en-US" sz="1600" kern="0">
                          <a:effectLst/>
                        </a:rPr>
                        <a:t>cookie </a:t>
                      </a:r>
                      <a:endParaRPr lang="zh-CN" sz="1600" kern="10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dirty="0">
                          <a:effectLst/>
                        </a:rPr>
                        <a:t>当前请求的</a:t>
                      </a:r>
                      <a:r>
                        <a:rPr lang="en-US" sz="1600" kern="0" dirty="0">
                          <a:effectLst/>
                        </a:rPr>
                        <a:t>cookie</a:t>
                      </a:r>
                      <a:r>
                        <a:rPr lang="zh-CN" sz="1600" kern="0" dirty="0">
                          <a:effectLst/>
                        </a:rPr>
                        <a:t>值的</a:t>
                      </a:r>
                      <a:r>
                        <a:rPr lang="en-US" sz="1600" kern="0" dirty="0">
                          <a:effectLst/>
                        </a:rPr>
                        <a:t>Map</a:t>
                      </a:r>
                      <a:r>
                        <a:rPr lang="zh-CN" sz="1600" kern="0" dirty="0">
                          <a:effectLst/>
                        </a:rPr>
                        <a:t>，以</a:t>
                      </a:r>
                      <a:r>
                        <a:rPr lang="en-US" sz="1600" kern="0" dirty="0">
                          <a:effectLst/>
                        </a:rPr>
                        <a:t>cookie</a:t>
                      </a:r>
                      <a:r>
                        <a:rPr lang="zh-CN" sz="1600" kern="0" dirty="0">
                          <a:effectLst/>
                        </a:rPr>
                        <a:t>名称作为关键字</a:t>
                      </a:r>
                      <a:r>
                        <a:rPr lang="en-US" sz="1600" kern="0" dirty="0">
                          <a:effectLst/>
                        </a:rPr>
                        <a:t> </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#{cookie.myCookie} </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37904">
                <a:tc>
                  <a:txBody>
                    <a:bodyPr/>
                    <a:lstStyle/>
                    <a:p>
                      <a:pPr indent="266700" algn="just">
                        <a:lnSpc>
                          <a:spcPts val="1400"/>
                        </a:lnSpc>
                        <a:spcAft>
                          <a:spcPts val="0"/>
                        </a:spcAft>
                      </a:pPr>
                      <a:r>
                        <a:rPr lang="en-US" sz="1600" kern="0">
                          <a:effectLst/>
                        </a:rPr>
                        <a:t>facesContext </a:t>
                      </a:r>
                      <a:endParaRPr lang="zh-CN" sz="1600" kern="10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dirty="0">
                          <a:effectLst/>
                        </a:rPr>
                        <a:t>当前请求的</a:t>
                      </a:r>
                      <a:r>
                        <a:rPr lang="en-US" sz="1600" kern="0" dirty="0" err="1">
                          <a:effectLst/>
                        </a:rPr>
                        <a:t>FacesContext</a:t>
                      </a:r>
                      <a:r>
                        <a:rPr lang="en-US" sz="1600" kern="0" dirty="0">
                          <a:effectLst/>
                        </a:rPr>
                        <a:t> </a:t>
                      </a:r>
                      <a:r>
                        <a:rPr lang="zh-CN" sz="1600" kern="0" dirty="0">
                          <a:effectLst/>
                        </a:rPr>
                        <a:t>实例</a:t>
                      </a:r>
                      <a:r>
                        <a:rPr lang="en-US" sz="1600" kern="0" dirty="0">
                          <a:effectLst/>
                        </a:rPr>
                        <a:t> </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#{facesContext} </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98945">
                <a:tc>
                  <a:txBody>
                    <a:bodyPr/>
                    <a:lstStyle/>
                    <a:p>
                      <a:pPr indent="266700" algn="just">
                        <a:lnSpc>
                          <a:spcPts val="1400"/>
                        </a:lnSpc>
                        <a:spcAft>
                          <a:spcPts val="0"/>
                        </a:spcAft>
                      </a:pPr>
                      <a:r>
                        <a:rPr lang="en-US" sz="1600" kern="0">
                          <a:effectLst/>
                        </a:rPr>
                        <a:t>header </a:t>
                      </a:r>
                      <a:endParaRPr lang="zh-CN" sz="1600" kern="10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dirty="0">
                          <a:effectLst/>
                        </a:rPr>
                        <a:t>当前请求的</a:t>
                      </a:r>
                      <a:r>
                        <a:rPr lang="en-US" sz="1600" kern="0" dirty="0">
                          <a:effectLst/>
                        </a:rPr>
                        <a:t>HTTP</a:t>
                      </a:r>
                      <a:r>
                        <a:rPr lang="zh-CN" sz="1600" kern="0" dirty="0">
                          <a:effectLst/>
                        </a:rPr>
                        <a:t>首部值的</a:t>
                      </a:r>
                      <a:r>
                        <a:rPr lang="en-US" sz="1600" kern="0" dirty="0">
                          <a:effectLst/>
                        </a:rPr>
                        <a:t> Map</a:t>
                      </a:r>
                      <a:r>
                        <a:rPr lang="zh-CN" sz="1600" kern="0" dirty="0">
                          <a:effectLst/>
                        </a:rPr>
                        <a:t>，以</a:t>
                      </a:r>
                      <a:r>
                        <a:rPr lang="en-US" sz="1600" kern="0" dirty="0">
                          <a:effectLst/>
                        </a:rPr>
                        <a:t>header</a:t>
                      </a:r>
                      <a:r>
                        <a:rPr lang="zh-CN" sz="1600" kern="0" dirty="0">
                          <a:effectLst/>
                        </a:rPr>
                        <a:t>名称作为关键字。如果给定的</a:t>
                      </a:r>
                      <a:r>
                        <a:rPr lang="en-US" sz="1600" kern="0" dirty="0">
                          <a:effectLst/>
                        </a:rPr>
                        <a:t>header </a:t>
                      </a:r>
                      <a:r>
                        <a:rPr lang="zh-CN" sz="1600" kern="0" dirty="0">
                          <a:effectLst/>
                        </a:rPr>
                        <a:t>名称有多个值，仅返回第</a:t>
                      </a:r>
                      <a:r>
                        <a:rPr lang="en-US" sz="1600" kern="0" dirty="0">
                          <a:effectLst/>
                        </a:rPr>
                        <a:t>1</a:t>
                      </a:r>
                      <a:r>
                        <a:rPr lang="zh-CN" sz="1600" kern="0" dirty="0">
                          <a:effectLst/>
                        </a:rPr>
                        <a:t>个值</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#{header['User-Agent']} </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499132">
                <a:tc>
                  <a:txBody>
                    <a:bodyPr/>
                    <a:lstStyle/>
                    <a:p>
                      <a:pPr indent="266700" algn="just">
                        <a:lnSpc>
                          <a:spcPts val="1400"/>
                        </a:lnSpc>
                        <a:spcAft>
                          <a:spcPts val="0"/>
                        </a:spcAft>
                      </a:pPr>
                      <a:r>
                        <a:rPr lang="en-US" sz="1600" kern="0">
                          <a:effectLst/>
                        </a:rPr>
                        <a:t>headerValues </a:t>
                      </a:r>
                      <a:endParaRPr lang="zh-CN" sz="1600" kern="10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dirty="0">
                          <a:effectLst/>
                        </a:rPr>
                        <a:t>当前请求的</a:t>
                      </a:r>
                      <a:r>
                        <a:rPr lang="en-US" sz="1600" kern="0" dirty="0">
                          <a:effectLst/>
                        </a:rPr>
                        <a:t>HTTP</a:t>
                      </a:r>
                      <a:r>
                        <a:rPr lang="zh-CN" sz="1600" kern="0" dirty="0">
                          <a:effectLst/>
                        </a:rPr>
                        <a:t>首部值的</a:t>
                      </a:r>
                      <a:r>
                        <a:rPr lang="en-US" sz="1600" kern="0" dirty="0">
                          <a:effectLst/>
                        </a:rPr>
                        <a:t> Map</a:t>
                      </a:r>
                      <a:r>
                        <a:rPr lang="zh-CN" sz="1600" kern="0" dirty="0">
                          <a:effectLst/>
                        </a:rPr>
                        <a:t>，以</a:t>
                      </a:r>
                      <a:r>
                        <a:rPr lang="en-US" sz="1600" kern="0" dirty="0">
                          <a:effectLst/>
                        </a:rPr>
                        <a:t>header</a:t>
                      </a:r>
                      <a:r>
                        <a:rPr lang="zh-CN" sz="1600" kern="0" dirty="0">
                          <a:effectLst/>
                        </a:rPr>
                        <a:t>名称作为关键字。对每个关键字，返回一个</a:t>
                      </a:r>
                      <a:r>
                        <a:rPr lang="en-US" sz="1600" kern="0" dirty="0">
                          <a:effectLst/>
                        </a:rPr>
                        <a:t>String</a:t>
                      </a:r>
                      <a:r>
                        <a:rPr lang="zh-CN" sz="1600" kern="0" dirty="0">
                          <a:effectLst/>
                        </a:rPr>
                        <a:t>数组（以便所有的值都能访问）</a:t>
                      </a:r>
                      <a:r>
                        <a:rPr lang="en-US" sz="1600" kern="0" dirty="0">
                          <a:effectLst/>
                        </a:rPr>
                        <a:t> </a:t>
                      </a:r>
                      <a:endParaRPr lang="zh-CN" sz="1600" kern="100" dirty="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dirty="0">
                          <a:effectLst/>
                        </a:rPr>
                        <a:t>#{</a:t>
                      </a:r>
                      <a:r>
                        <a:rPr lang="en-US" sz="1600" kern="0" dirty="0" err="1">
                          <a:effectLst/>
                        </a:rPr>
                        <a:t>headerValues</a:t>
                      </a:r>
                      <a:endParaRPr lang="zh-CN" sz="1600" kern="100" dirty="0">
                        <a:effectLst/>
                      </a:endParaRPr>
                    </a:p>
                    <a:p>
                      <a:pPr indent="266700" algn="just">
                        <a:lnSpc>
                          <a:spcPts val="1400"/>
                        </a:lnSpc>
                        <a:spcAft>
                          <a:spcPts val="0"/>
                        </a:spcAft>
                      </a:pPr>
                      <a:r>
                        <a:rPr lang="en-US" sz="1600" kern="0" dirty="0">
                          <a:effectLst/>
                        </a:rPr>
                        <a:t>['Accept-Encoding'][3]} </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488217">
                <a:tc>
                  <a:txBody>
                    <a:bodyPr/>
                    <a:lstStyle/>
                    <a:p>
                      <a:pPr indent="266700" algn="just">
                        <a:lnSpc>
                          <a:spcPts val="1400"/>
                        </a:lnSpc>
                        <a:spcAft>
                          <a:spcPts val="0"/>
                        </a:spcAft>
                      </a:pPr>
                      <a:r>
                        <a:rPr lang="en-US" sz="1600" kern="0">
                          <a:effectLst/>
                        </a:rPr>
                        <a:t>initParam </a:t>
                      </a:r>
                      <a:endParaRPr lang="zh-CN" sz="1600" kern="10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a:effectLst/>
                        </a:rPr>
                        <a:t>应用初始化参数的</a:t>
                      </a:r>
                      <a:r>
                        <a:rPr lang="en-US" sz="1600" kern="0">
                          <a:effectLst/>
                        </a:rPr>
                        <a:t>Map</a:t>
                      </a:r>
                      <a:r>
                        <a:rPr lang="zh-CN" sz="1600" kern="0">
                          <a:effectLst/>
                        </a:rPr>
                        <a:t>，以参数名称为关键字。（也称为</a:t>
                      </a:r>
                      <a:r>
                        <a:rPr lang="en-US" sz="1600" kern="0">
                          <a:effectLst/>
                        </a:rPr>
                        <a:t>Servlet </a:t>
                      </a:r>
                      <a:r>
                        <a:rPr lang="zh-CN" sz="1600" kern="0">
                          <a:effectLst/>
                        </a:rPr>
                        <a:t>上下文初始化参数，在部署描述符中设置）</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dirty="0">
                          <a:effectLst/>
                        </a:rPr>
                        <a:t>#{</a:t>
                      </a:r>
                      <a:r>
                        <a:rPr lang="en-US" sz="1600" kern="0" dirty="0" err="1">
                          <a:effectLst/>
                        </a:rPr>
                        <a:t>initParam.adminEmail</a:t>
                      </a:r>
                      <a:r>
                        <a:rPr lang="en-US" sz="1600" kern="0" dirty="0">
                          <a:effectLst/>
                        </a:rPr>
                        <a:t>} </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498945">
                <a:tc>
                  <a:txBody>
                    <a:bodyPr/>
                    <a:lstStyle/>
                    <a:p>
                      <a:pPr indent="266700" algn="just">
                        <a:lnSpc>
                          <a:spcPts val="1400"/>
                        </a:lnSpc>
                        <a:spcAft>
                          <a:spcPts val="0"/>
                        </a:spcAft>
                      </a:pPr>
                      <a:r>
                        <a:rPr lang="en-US" sz="1600" kern="0">
                          <a:effectLst/>
                        </a:rPr>
                        <a:t>param </a:t>
                      </a:r>
                      <a:endParaRPr lang="zh-CN" sz="1600" kern="10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a:effectLst/>
                        </a:rPr>
                        <a:t>请求参数的</a:t>
                      </a:r>
                      <a:r>
                        <a:rPr lang="en-US" sz="1600" kern="0">
                          <a:effectLst/>
                        </a:rPr>
                        <a:t>Map</a:t>
                      </a:r>
                      <a:r>
                        <a:rPr lang="zh-CN" sz="1600" kern="0">
                          <a:effectLst/>
                        </a:rPr>
                        <a:t>，以</a:t>
                      </a:r>
                      <a:r>
                        <a:rPr lang="en-US" sz="1600" kern="0">
                          <a:effectLst/>
                        </a:rPr>
                        <a:t>header </a:t>
                      </a:r>
                      <a:r>
                        <a:rPr lang="zh-CN" sz="1600" kern="0">
                          <a:effectLst/>
                        </a:rPr>
                        <a:t>名称作为关键字。如果对给定的参数名称有多个值，仅返回第</a:t>
                      </a:r>
                      <a:r>
                        <a:rPr lang="en-US" sz="1600" kern="0">
                          <a:effectLst/>
                        </a:rPr>
                        <a:t>1</a:t>
                      </a:r>
                      <a:r>
                        <a:rPr lang="zh-CN" sz="1600" kern="0">
                          <a:effectLst/>
                        </a:rPr>
                        <a:t>个值</a:t>
                      </a:r>
                      <a:r>
                        <a:rPr lang="en-US" sz="1600" kern="0">
                          <a:effectLst/>
                        </a:rPr>
                        <a:t> </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dirty="0">
                          <a:effectLst/>
                        </a:rPr>
                        <a:t>#{</a:t>
                      </a:r>
                      <a:r>
                        <a:rPr lang="en-US" sz="1600" kern="0" dirty="0" err="1">
                          <a:effectLst/>
                        </a:rPr>
                        <a:t>param.address</a:t>
                      </a:r>
                      <a:r>
                        <a:rPr lang="en-US" sz="1600" kern="0" dirty="0">
                          <a:effectLst/>
                        </a:rPr>
                        <a:t>} </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28162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七、</a:t>
            </a:r>
            <a:r>
              <a:rPr lang="zh-CN" altLang="zh-CN" dirty="0"/>
              <a:t>使用</a:t>
            </a:r>
            <a:r>
              <a:rPr lang="en-US" altLang="zh-CN" dirty="0"/>
              <a:t>EL</a:t>
            </a:r>
            <a:r>
              <a:rPr lang="zh-CN" altLang="zh-CN" dirty="0"/>
              <a:t>访问服务器端数据</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094904801"/>
              </p:ext>
            </p:extLst>
          </p:nvPr>
        </p:nvGraphicFramePr>
        <p:xfrm>
          <a:off x="755575" y="2204863"/>
          <a:ext cx="7920880" cy="3528392"/>
        </p:xfrm>
        <a:graphic>
          <a:graphicData uri="http://schemas.openxmlformats.org/drawingml/2006/table">
            <a:tbl>
              <a:tblPr firstRow="1" firstCol="1" bandRow="1">
                <a:tableStyleId>{5C22544A-7EE6-4342-B048-85BDC9FD1C3A}</a:tableStyleId>
              </a:tblPr>
              <a:tblGrid>
                <a:gridCol w="1656185">
                  <a:extLst>
                    <a:ext uri="{9D8B030D-6E8A-4147-A177-3AD203B41FA5}">
                      <a16:colId xmlns:a16="http://schemas.microsoft.com/office/drawing/2014/main" val="20000"/>
                    </a:ext>
                  </a:extLst>
                </a:gridCol>
                <a:gridCol w="3888432">
                  <a:extLst>
                    <a:ext uri="{9D8B030D-6E8A-4147-A177-3AD203B41FA5}">
                      <a16:colId xmlns:a16="http://schemas.microsoft.com/office/drawing/2014/main" val="20001"/>
                    </a:ext>
                  </a:extLst>
                </a:gridCol>
                <a:gridCol w="2376263">
                  <a:extLst>
                    <a:ext uri="{9D8B030D-6E8A-4147-A177-3AD203B41FA5}">
                      <a16:colId xmlns:a16="http://schemas.microsoft.com/office/drawing/2014/main" val="20002"/>
                    </a:ext>
                  </a:extLst>
                </a:gridCol>
              </a:tblGrid>
              <a:tr h="528703">
                <a:tc>
                  <a:txBody>
                    <a:bodyPr/>
                    <a:lstStyle/>
                    <a:p>
                      <a:pPr indent="266700" algn="ctr">
                        <a:lnSpc>
                          <a:spcPts val="1400"/>
                        </a:lnSpc>
                        <a:spcAft>
                          <a:spcPts val="0"/>
                        </a:spcAft>
                      </a:pPr>
                      <a:r>
                        <a:rPr lang="zh-CN" sz="1600" kern="0">
                          <a:effectLst/>
                        </a:rPr>
                        <a:t>隐含变量</a:t>
                      </a:r>
                      <a:endParaRPr lang="zh-CN" sz="16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说 </a:t>
                      </a:r>
                      <a:r>
                        <a:rPr lang="en-US" sz="1600" kern="0">
                          <a:effectLst/>
                        </a:rPr>
                        <a:t>   </a:t>
                      </a:r>
                      <a:r>
                        <a:rPr lang="zh-CN" sz="1600" kern="0">
                          <a:effectLst/>
                        </a:rPr>
                        <a:t>明</a:t>
                      </a:r>
                      <a:endParaRPr lang="zh-CN" sz="16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600" kern="0">
                          <a:effectLst/>
                        </a:rPr>
                        <a:t>实 </a:t>
                      </a:r>
                      <a:r>
                        <a:rPr lang="en-US" sz="1600" kern="0">
                          <a:effectLst/>
                        </a:rPr>
                        <a:t>   </a:t>
                      </a:r>
                      <a:r>
                        <a:rPr lang="zh-CN" sz="1600" kern="0">
                          <a:effectLst/>
                        </a:rPr>
                        <a:t>例</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1079361">
                <a:tc>
                  <a:txBody>
                    <a:bodyPr/>
                    <a:lstStyle/>
                    <a:p>
                      <a:pPr indent="266700" algn="just">
                        <a:lnSpc>
                          <a:spcPts val="1400"/>
                        </a:lnSpc>
                        <a:spcAft>
                          <a:spcPts val="0"/>
                        </a:spcAft>
                      </a:pPr>
                      <a:r>
                        <a:rPr lang="en-US" sz="1600" kern="0">
                          <a:effectLst/>
                        </a:rPr>
                        <a:t>paramValues </a:t>
                      </a:r>
                      <a:endParaRPr lang="zh-CN" sz="1600" kern="10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a:effectLst/>
                        </a:rPr>
                        <a:t>请求参数的</a:t>
                      </a:r>
                      <a:r>
                        <a:rPr lang="en-US" sz="1600" kern="0">
                          <a:effectLst/>
                        </a:rPr>
                        <a:t>Map</a:t>
                      </a:r>
                      <a:r>
                        <a:rPr lang="zh-CN" sz="1600" kern="0">
                          <a:effectLst/>
                        </a:rPr>
                        <a:t>，以</a:t>
                      </a:r>
                      <a:r>
                        <a:rPr lang="en-US" sz="1600" kern="0">
                          <a:effectLst/>
                        </a:rPr>
                        <a:t>header </a:t>
                      </a:r>
                      <a:r>
                        <a:rPr lang="zh-CN" sz="1600" kern="0">
                          <a:effectLst/>
                        </a:rPr>
                        <a:t>名称作为关键字。对每个关键字，返回一个</a:t>
                      </a:r>
                      <a:r>
                        <a:rPr lang="en-US" sz="1600" kern="0">
                          <a:effectLst/>
                        </a:rPr>
                        <a:t>String</a:t>
                      </a:r>
                      <a:r>
                        <a:rPr lang="zh-CN" sz="1600" kern="0">
                          <a:effectLst/>
                        </a:rPr>
                        <a:t>数组（以便可以访问所有的值）</a:t>
                      </a:r>
                      <a:r>
                        <a:rPr lang="en-US" sz="1600" kern="0">
                          <a:effectLst/>
                        </a:rPr>
                        <a:t> </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#{param.address[2]} </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815998">
                <a:tc>
                  <a:txBody>
                    <a:bodyPr/>
                    <a:lstStyle/>
                    <a:p>
                      <a:pPr indent="266700" algn="just">
                        <a:lnSpc>
                          <a:spcPts val="1400"/>
                        </a:lnSpc>
                        <a:spcAft>
                          <a:spcPts val="0"/>
                        </a:spcAft>
                      </a:pPr>
                      <a:r>
                        <a:rPr lang="en-US" sz="1600" kern="0">
                          <a:effectLst/>
                        </a:rPr>
                        <a:t>requestScope </a:t>
                      </a:r>
                      <a:endParaRPr lang="zh-CN" sz="1600" kern="10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a:effectLst/>
                        </a:rPr>
                        <a:t>请求范围内的变量的</a:t>
                      </a:r>
                      <a:r>
                        <a:rPr lang="en-US" sz="1600" kern="0">
                          <a:effectLst/>
                        </a:rPr>
                        <a:t>Map</a:t>
                      </a:r>
                      <a:r>
                        <a:rPr lang="zh-CN" sz="1600" kern="0">
                          <a:effectLst/>
                        </a:rPr>
                        <a:t>，以名称作为关键字</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#{requestScope.user-Preferences} </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52165">
                <a:tc>
                  <a:txBody>
                    <a:bodyPr/>
                    <a:lstStyle/>
                    <a:p>
                      <a:pPr indent="266700" algn="just">
                        <a:lnSpc>
                          <a:spcPts val="1400"/>
                        </a:lnSpc>
                        <a:spcAft>
                          <a:spcPts val="0"/>
                        </a:spcAft>
                      </a:pPr>
                      <a:r>
                        <a:rPr lang="en-US" sz="1600" kern="0">
                          <a:effectLst/>
                        </a:rPr>
                        <a:t>sessionScope </a:t>
                      </a:r>
                      <a:endParaRPr lang="zh-CN" sz="1600" kern="10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a:effectLst/>
                        </a:rPr>
                        <a:t>会话范围内的变量的</a:t>
                      </a:r>
                      <a:r>
                        <a:rPr lang="en-US" sz="1600" kern="0">
                          <a:effectLst/>
                        </a:rPr>
                        <a:t>Map</a:t>
                      </a:r>
                      <a:r>
                        <a:rPr lang="zh-CN" sz="1600" kern="0">
                          <a:effectLst/>
                        </a:rPr>
                        <a:t>，以名称作为关键字</a:t>
                      </a:r>
                      <a:r>
                        <a:rPr lang="en-US" sz="1600" kern="0">
                          <a:effectLst/>
                        </a:rPr>
                        <a:t> </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a:effectLst/>
                        </a:rPr>
                        <a:t>#{sessionScope['user']} </a:t>
                      </a:r>
                      <a:endParaRPr lang="zh-CN" sz="16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52165">
                <a:tc>
                  <a:txBody>
                    <a:bodyPr/>
                    <a:lstStyle/>
                    <a:p>
                      <a:pPr indent="266700" algn="just">
                        <a:lnSpc>
                          <a:spcPts val="1400"/>
                        </a:lnSpc>
                        <a:spcAft>
                          <a:spcPts val="0"/>
                        </a:spcAft>
                      </a:pPr>
                      <a:r>
                        <a:rPr lang="en-US" sz="1600" kern="0">
                          <a:effectLst/>
                        </a:rPr>
                        <a:t>view </a:t>
                      </a:r>
                      <a:endParaRPr lang="zh-CN" sz="1600" kern="100">
                        <a:effectLst/>
                        <a:latin typeface="Times New Roman"/>
                        <a:ea typeface="宋体"/>
                      </a:endParaRPr>
                    </a:p>
                  </a:txBody>
                  <a:tcPr marL="68580" marR="68580" marT="0" marB="0" anchor="ctr"/>
                </a:tc>
                <a:tc>
                  <a:txBody>
                    <a:bodyPr/>
                    <a:lstStyle/>
                    <a:p>
                      <a:pPr indent="95250" algn="just">
                        <a:lnSpc>
                          <a:spcPts val="1400"/>
                        </a:lnSpc>
                        <a:spcAft>
                          <a:spcPts val="0"/>
                        </a:spcAft>
                      </a:pPr>
                      <a:r>
                        <a:rPr lang="zh-CN" sz="1600" kern="0">
                          <a:effectLst/>
                        </a:rPr>
                        <a:t>当前视图</a:t>
                      </a:r>
                      <a:endParaRPr lang="zh-CN" sz="16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600" kern="0" dirty="0">
                          <a:effectLst/>
                        </a:rPr>
                        <a:t>#{</a:t>
                      </a:r>
                      <a:r>
                        <a:rPr lang="en-US" sz="1600" kern="0" dirty="0" err="1">
                          <a:effectLst/>
                        </a:rPr>
                        <a:t>view.locale</a:t>
                      </a:r>
                      <a:r>
                        <a:rPr lang="en-US" sz="1600" kern="0" dirty="0">
                          <a:effectLst/>
                        </a:rPr>
                        <a:t>}</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7539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七、</a:t>
            </a:r>
            <a:r>
              <a:rPr lang="zh-CN" altLang="zh-CN" dirty="0"/>
              <a:t>使用</a:t>
            </a:r>
            <a:r>
              <a:rPr lang="en-US" altLang="zh-CN" dirty="0"/>
              <a:t>EL</a:t>
            </a:r>
            <a:r>
              <a:rPr lang="zh-CN" altLang="zh-CN" dirty="0"/>
              <a:t>访问服务器端数据</a:t>
            </a:r>
            <a:endParaRPr lang="zh-CN" altLang="en-US" dirty="0"/>
          </a:p>
        </p:txBody>
      </p:sp>
      <p:sp>
        <p:nvSpPr>
          <p:cNvPr id="3" name="内容占位符 2"/>
          <p:cNvSpPr>
            <a:spLocks noGrp="1"/>
          </p:cNvSpPr>
          <p:nvPr>
            <p:ph sz="quarter" idx="1"/>
          </p:nvPr>
        </p:nvSpPr>
        <p:spPr/>
        <p:txBody>
          <a:bodyPr>
            <a:normAutofit/>
          </a:bodyPr>
          <a:lstStyle/>
          <a:p>
            <a:r>
              <a:rPr lang="en-US" altLang="zh-CN" dirty="0"/>
              <a:t>EL</a:t>
            </a:r>
            <a:r>
              <a:rPr lang="zh-CN" altLang="zh-CN" dirty="0"/>
              <a:t>可以分为值表达式和方法表达式两类。</a:t>
            </a:r>
            <a:endParaRPr lang="en-US" altLang="zh-CN" dirty="0"/>
          </a:p>
          <a:p>
            <a:r>
              <a:rPr lang="zh-CN" altLang="zh-CN" dirty="0"/>
              <a:t>值表达式用来获取或设置服务器上的一个变量或</a:t>
            </a:r>
            <a:r>
              <a:rPr lang="en-US" altLang="zh-CN" dirty="0"/>
              <a:t>Managed Bean</a:t>
            </a:r>
            <a:r>
              <a:rPr lang="zh-CN" altLang="zh-CN" dirty="0"/>
              <a:t>的属性。注意，值表达式的作用方向是双向的。如下所示：</a:t>
            </a:r>
          </a:p>
          <a:p>
            <a:pPr marL="0" indent="0">
              <a:buNone/>
            </a:pPr>
            <a:r>
              <a:rPr lang="en-US" altLang="zh-CN" dirty="0"/>
              <a:t>         &lt;</a:t>
            </a:r>
            <a:r>
              <a:rPr lang="en-US" altLang="zh-CN" dirty="0" err="1"/>
              <a:t>h:inputText</a:t>
            </a:r>
            <a:r>
              <a:rPr lang="en-US" altLang="zh-CN" dirty="0"/>
              <a:t> value="#{user.name}"/&gt;</a:t>
            </a:r>
          </a:p>
          <a:p>
            <a:r>
              <a:rPr lang="zh-CN" altLang="zh-CN" dirty="0"/>
              <a:t>方法表达式用于调用服务器上的方法并返回一个值。如下所示：</a:t>
            </a:r>
          </a:p>
          <a:p>
            <a:pPr marL="0" indent="0">
              <a:buNone/>
            </a:pPr>
            <a:r>
              <a:rPr lang="en-US" altLang="zh-CN" dirty="0"/>
              <a:t>&lt;</a:t>
            </a:r>
            <a:r>
              <a:rPr lang="en-US" altLang="zh-CN" dirty="0" err="1"/>
              <a:t>h:commandButton</a:t>
            </a:r>
            <a:r>
              <a:rPr lang="en-US" altLang="zh-CN" dirty="0"/>
              <a:t> action="#{</a:t>
            </a:r>
            <a:r>
              <a:rPr lang="en-US" altLang="zh-CN" dirty="0" err="1"/>
              <a:t>tablemodel.update</a:t>
            </a:r>
            <a:r>
              <a:rPr lang="en-US" altLang="zh-CN" dirty="0"/>
              <a:t>}"/&gt;</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1395636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七、</a:t>
            </a:r>
            <a:r>
              <a:rPr lang="zh-CN" altLang="zh-CN" dirty="0"/>
              <a:t>使用</a:t>
            </a:r>
            <a:r>
              <a:rPr lang="en-US" altLang="zh-CN" dirty="0"/>
              <a:t>EL</a:t>
            </a:r>
            <a:r>
              <a:rPr lang="zh-CN" altLang="zh-CN" dirty="0"/>
              <a:t>访问服务器端数据</a:t>
            </a:r>
            <a:endParaRPr lang="zh-CN" altLang="en-US" dirty="0"/>
          </a:p>
        </p:txBody>
      </p:sp>
      <p:sp>
        <p:nvSpPr>
          <p:cNvPr id="3" name="内容占位符 2"/>
          <p:cNvSpPr>
            <a:spLocks noGrp="1"/>
          </p:cNvSpPr>
          <p:nvPr>
            <p:ph sz="quarter" idx="1"/>
          </p:nvPr>
        </p:nvSpPr>
        <p:spPr/>
        <p:txBody>
          <a:bodyPr>
            <a:normAutofit/>
          </a:bodyPr>
          <a:lstStyle/>
          <a:p>
            <a:r>
              <a:rPr lang="zh-CN" altLang="zh-CN" dirty="0"/>
              <a:t>注意方法表达式只能用在标记的属性中，不能像值表达式一样直接输出到视图。而且并不是所有的标记属性都支持方法表达式。</a:t>
            </a:r>
            <a:endParaRPr lang="zh-CN" altLang="en-US" dirty="0"/>
          </a:p>
        </p:txBody>
      </p:sp>
    </p:spTree>
    <p:extLst>
      <p:ext uri="{BB962C8B-B14F-4D97-AF65-F5344CB8AC3E}">
        <p14:creationId xmlns:p14="http://schemas.microsoft.com/office/powerpoint/2010/main" val="980588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七、</a:t>
            </a:r>
            <a:r>
              <a:rPr lang="zh-CN" altLang="zh-CN" dirty="0"/>
              <a:t>使用</a:t>
            </a:r>
            <a:r>
              <a:rPr lang="en-US" altLang="zh-CN" dirty="0"/>
              <a:t>EL</a:t>
            </a:r>
            <a:r>
              <a:rPr lang="zh-CN" altLang="zh-CN" dirty="0"/>
              <a:t>访问服务器端数据</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4064306592"/>
              </p:ext>
            </p:extLst>
          </p:nvPr>
        </p:nvGraphicFramePr>
        <p:xfrm>
          <a:off x="1043608" y="1628800"/>
          <a:ext cx="7344817" cy="3600400"/>
        </p:xfrm>
        <a:graphic>
          <a:graphicData uri="http://schemas.openxmlformats.org/drawingml/2006/table">
            <a:tbl>
              <a:tblPr firstRow="1" firstCol="1" bandRow="1">
                <a:tableStyleId>{5C22544A-7EE6-4342-B048-85BDC9FD1C3A}</a:tableStyleId>
              </a:tblPr>
              <a:tblGrid>
                <a:gridCol w="2448272">
                  <a:extLst>
                    <a:ext uri="{9D8B030D-6E8A-4147-A177-3AD203B41FA5}">
                      <a16:colId xmlns:a16="http://schemas.microsoft.com/office/drawing/2014/main" val="20000"/>
                    </a:ext>
                  </a:extLst>
                </a:gridCol>
                <a:gridCol w="2095441">
                  <a:extLst>
                    <a:ext uri="{9D8B030D-6E8A-4147-A177-3AD203B41FA5}">
                      <a16:colId xmlns:a16="http://schemas.microsoft.com/office/drawing/2014/main" val="20001"/>
                    </a:ext>
                  </a:extLst>
                </a:gridCol>
                <a:gridCol w="2801104">
                  <a:extLst>
                    <a:ext uri="{9D8B030D-6E8A-4147-A177-3AD203B41FA5}">
                      <a16:colId xmlns:a16="http://schemas.microsoft.com/office/drawing/2014/main" val="20002"/>
                    </a:ext>
                  </a:extLst>
                </a:gridCol>
              </a:tblGrid>
              <a:tr h="225025">
                <a:tc>
                  <a:txBody>
                    <a:bodyPr/>
                    <a:lstStyle/>
                    <a:p>
                      <a:pPr indent="266700" algn="ctr">
                        <a:lnSpc>
                          <a:spcPts val="1400"/>
                        </a:lnSpc>
                        <a:spcAft>
                          <a:spcPts val="0"/>
                        </a:spcAft>
                      </a:pPr>
                      <a:r>
                        <a:rPr lang="zh-CN" sz="1400" kern="100">
                          <a:effectLst/>
                        </a:rPr>
                        <a:t>标</a:t>
                      </a:r>
                      <a:r>
                        <a:rPr lang="en-US" sz="1400" kern="100">
                          <a:effectLst/>
                        </a:rPr>
                        <a:t>    </a:t>
                      </a:r>
                      <a:r>
                        <a:rPr lang="zh-CN" sz="1400" kern="100">
                          <a:effectLst/>
                        </a:rPr>
                        <a:t>记</a:t>
                      </a:r>
                      <a:endParaRPr lang="zh-CN" sz="14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400" kern="100">
                          <a:effectLst/>
                        </a:rPr>
                        <a:t>属</a:t>
                      </a:r>
                      <a:r>
                        <a:rPr lang="en-US" sz="1400" kern="100">
                          <a:effectLst/>
                        </a:rPr>
                        <a:t>    </a:t>
                      </a:r>
                      <a:r>
                        <a:rPr lang="zh-CN" sz="1400" kern="100">
                          <a:effectLst/>
                        </a:rPr>
                        <a:t>性</a:t>
                      </a:r>
                      <a:endParaRPr lang="zh-CN" sz="1400" kern="100">
                        <a:effectLst/>
                        <a:latin typeface="Times New Roman"/>
                        <a:ea typeface="宋体"/>
                      </a:endParaRPr>
                    </a:p>
                  </a:txBody>
                  <a:tcPr marL="68580" marR="68580" marT="0" marB="0" anchor="ctr"/>
                </a:tc>
                <a:tc>
                  <a:txBody>
                    <a:bodyPr/>
                    <a:lstStyle/>
                    <a:p>
                      <a:pPr indent="266700" algn="ctr">
                        <a:lnSpc>
                          <a:spcPts val="1400"/>
                        </a:lnSpc>
                        <a:spcAft>
                          <a:spcPts val="0"/>
                        </a:spcAft>
                      </a:pPr>
                      <a:r>
                        <a:rPr lang="zh-CN" sz="1400" kern="100">
                          <a:effectLst/>
                        </a:rPr>
                        <a:t>表达式类型</a:t>
                      </a:r>
                      <a:endParaRPr lang="zh-CN" sz="14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25025">
                <a:tc rowSpan="2">
                  <a:txBody>
                    <a:bodyPr/>
                    <a:lstStyle/>
                    <a:p>
                      <a:pPr indent="266700" algn="just">
                        <a:lnSpc>
                          <a:spcPts val="1400"/>
                        </a:lnSpc>
                        <a:spcAft>
                          <a:spcPts val="0"/>
                        </a:spcAft>
                      </a:pPr>
                      <a:r>
                        <a:rPr lang="en-US" sz="1400" kern="100">
                          <a:effectLst/>
                        </a:rPr>
                        <a:t>h:commandButton</a:t>
                      </a:r>
                      <a:endParaRPr lang="zh-CN" sz="1400" kern="100">
                        <a:effectLst/>
                      </a:endParaRPr>
                    </a:p>
                    <a:p>
                      <a:pPr indent="266700" algn="just">
                        <a:lnSpc>
                          <a:spcPts val="1400"/>
                        </a:lnSpc>
                        <a:spcAft>
                          <a:spcPts val="0"/>
                        </a:spcAft>
                      </a:pPr>
                      <a:r>
                        <a:rPr lang="en-US" sz="1400" kern="100">
                          <a:effectLst/>
                        </a:rPr>
                        <a:t>h:commandLink</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400" kern="100">
                          <a:effectLst/>
                        </a:rPr>
                        <a:t>action</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400" kern="100">
                          <a:effectLst/>
                        </a:rPr>
                        <a:t>String  action</a:t>
                      </a:r>
                      <a:endParaRPr lang="zh-CN" sz="14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25025">
                <a:tc vMerge="1">
                  <a:txBody>
                    <a:bodyPr/>
                    <a:lstStyle/>
                    <a:p>
                      <a:endParaRPr lang="zh-CN" altLang="en-US"/>
                    </a:p>
                  </a:txBody>
                  <a:tcPr/>
                </a:tc>
                <a:tc>
                  <a:txBody>
                    <a:bodyPr/>
                    <a:lstStyle/>
                    <a:p>
                      <a:pPr indent="266700" algn="just">
                        <a:lnSpc>
                          <a:spcPts val="1400"/>
                        </a:lnSpc>
                        <a:spcAft>
                          <a:spcPts val="0"/>
                        </a:spcAft>
                      </a:pPr>
                      <a:r>
                        <a:rPr lang="en-US" sz="1400" kern="100">
                          <a:effectLst/>
                        </a:rPr>
                        <a:t>actionlistener</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400" kern="100">
                          <a:effectLst/>
                        </a:rPr>
                        <a:t>void listner(actionEvent)</a:t>
                      </a:r>
                      <a:endParaRPr lang="zh-CN" sz="14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25025">
                <a:tc rowSpan="2">
                  <a:txBody>
                    <a:bodyPr/>
                    <a:lstStyle/>
                    <a:p>
                      <a:pPr indent="266700" algn="just">
                        <a:lnSpc>
                          <a:spcPts val="1400"/>
                        </a:lnSpc>
                        <a:spcAft>
                          <a:spcPts val="0"/>
                        </a:spcAft>
                      </a:pPr>
                      <a:r>
                        <a:rPr lang="en-US" sz="1400" kern="100">
                          <a:effectLst/>
                        </a:rPr>
                        <a:t>h:inputtext</a:t>
                      </a:r>
                      <a:endParaRPr lang="zh-CN" sz="1400" kern="100">
                        <a:effectLst/>
                      </a:endParaRPr>
                    </a:p>
                    <a:p>
                      <a:pPr indent="266700" algn="just">
                        <a:lnSpc>
                          <a:spcPts val="1400"/>
                        </a:lnSpc>
                        <a:spcAft>
                          <a:spcPts val="0"/>
                        </a:spcAft>
                      </a:pPr>
                      <a:r>
                        <a:rPr lang="en-US" sz="1400" kern="100">
                          <a:effectLst/>
                        </a:rPr>
                        <a:t>h:inputtextArea</a:t>
                      </a:r>
                      <a:endParaRPr lang="zh-CN" sz="1400" kern="100">
                        <a:effectLst/>
                      </a:endParaRPr>
                    </a:p>
                    <a:p>
                      <a:pPr indent="266700" algn="just">
                        <a:lnSpc>
                          <a:spcPts val="1400"/>
                        </a:lnSpc>
                        <a:spcAft>
                          <a:spcPts val="0"/>
                        </a:spcAft>
                      </a:pPr>
                      <a:r>
                        <a:rPr lang="en-US" sz="1400" kern="100">
                          <a:effectLst/>
                        </a:rPr>
                        <a:t>h:inputSecrect</a:t>
                      </a:r>
                      <a:endParaRPr lang="zh-CN" sz="1400" kern="100">
                        <a:effectLst/>
                      </a:endParaRPr>
                    </a:p>
                    <a:p>
                      <a:pPr indent="266700" algn="just">
                        <a:lnSpc>
                          <a:spcPts val="1400"/>
                        </a:lnSpc>
                        <a:spcAft>
                          <a:spcPts val="0"/>
                        </a:spcAft>
                      </a:pPr>
                      <a:r>
                        <a:rPr lang="en-US" sz="1400" kern="100">
                          <a:effectLst/>
                        </a:rPr>
                        <a:t>h:selectBooleanCheckbox</a:t>
                      </a:r>
                      <a:endParaRPr lang="zh-CN" sz="1400" kern="100">
                        <a:effectLst/>
                      </a:endParaRPr>
                    </a:p>
                    <a:p>
                      <a:pPr indent="266700" algn="just">
                        <a:lnSpc>
                          <a:spcPts val="1400"/>
                        </a:lnSpc>
                        <a:spcAft>
                          <a:spcPts val="0"/>
                        </a:spcAft>
                      </a:pPr>
                      <a:r>
                        <a:rPr lang="en-US" sz="1400" kern="100">
                          <a:effectLst/>
                        </a:rPr>
                        <a:t>h:selectManyCheckbox</a:t>
                      </a:r>
                      <a:endParaRPr lang="zh-CN" sz="1400" kern="100">
                        <a:effectLst/>
                      </a:endParaRPr>
                    </a:p>
                    <a:p>
                      <a:pPr indent="266700" algn="just">
                        <a:lnSpc>
                          <a:spcPts val="1400"/>
                        </a:lnSpc>
                        <a:spcAft>
                          <a:spcPts val="0"/>
                        </a:spcAft>
                      </a:pPr>
                      <a:r>
                        <a:rPr lang="en-US" sz="1400" kern="100">
                          <a:effectLst/>
                        </a:rPr>
                        <a:t>h:selectOneRadio</a:t>
                      </a:r>
                      <a:endParaRPr lang="zh-CN" sz="1400" kern="100">
                        <a:effectLst/>
                      </a:endParaRPr>
                    </a:p>
                    <a:p>
                      <a:pPr indent="266700" algn="just">
                        <a:lnSpc>
                          <a:spcPts val="1400"/>
                        </a:lnSpc>
                        <a:spcAft>
                          <a:spcPts val="0"/>
                        </a:spcAft>
                      </a:pPr>
                      <a:r>
                        <a:rPr lang="en-US" sz="1400" kern="100">
                          <a:effectLst/>
                        </a:rPr>
                        <a:t>h:selectOneListbox</a:t>
                      </a:r>
                      <a:endParaRPr lang="zh-CN" sz="1400" kern="100">
                        <a:effectLst/>
                      </a:endParaRPr>
                    </a:p>
                    <a:p>
                      <a:pPr indent="266700" algn="just">
                        <a:lnSpc>
                          <a:spcPts val="1400"/>
                        </a:lnSpc>
                        <a:spcAft>
                          <a:spcPts val="0"/>
                        </a:spcAft>
                      </a:pPr>
                      <a:r>
                        <a:rPr lang="en-US" sz="1400" kern="100">
                          <a:effectLst/>
                        </a:rPr>
                        <a:t>h:selectManyListbox</a:t>
                      </a:r>
                      <a:endParaRPr lang="zh-CN" sz="1400" kern="100">
                        <a:effectLst/>
                      </a:endParaRPr>
                    </a:p>
                    <a:p>
                      <a:pPr indent="266700" algn="just">
                        <a:lnSpc>
                          <a:spcPts val="1400"/>
                        </a:lnSpc>
                        <a:spcAft>
                          <a:spcPts val="0"/>
                        </a:spcAft>
                      </a:pPr>
                      <a:r>
                        <a:rPr lang="en-US" sz="1400" kern="100">
                          <a:effectLst/>
                        </a:rPr>
                        <a:t>h:selectOneMenu</a:t>
                      </a:r>
                      <a:endParaRPr lang="zh-CN" sz="1400" kern="100">
                        <a:effectLst/>
                      </a:endParaRPr>
                    </a:p>
                    <a:p>
                      <a:pPr indent="266700" algn="just">
                        <a:lnSpc>
                          <a:spcPts val="1400"/>
                        </a:lnSpc>
                        <a:spcAft>
                          <a:spcPts val="0"/>
                        </a:spcAft>
                      </a:pPr>
                      <a:r>
                        <a:rPr lang="en-US" sz="1400" kern="100">
                          <a:effectLst/>
                        </a:rPr>
                        <a:t>h:selectManyMenu</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400" kern="100">
                          <a:effectLst/>
                        </a:rPr>
                        <a:t>valueChangeListener</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400" kern="100">
                          <a:effectLst/>
                        </a:rPr>
                        <a:t>void listener(ValueChangeEvent)</a:t>
                      </a:r>
                      <a:endParaRPr lang="zh-CN" sz="1400" kern="1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025225">
                <a:tc vMerge="1">
                  <a:txBody>
                    <a:bodyPr/>
                    <a:lstStyle/>
                    <a:p>
                      <a:endParaRPr lang="zh-CN" altLang="en-US"/>
                    </a:p>
                  </a:txBody>
                  <a:tcPr/>
                </a:tc>
                <a:tc>
                  <a:txBody>
                    <a:bodyPr/>
                    <a:lstStyle/>
                    <a:p>
                      <a:pPr indent="266700" algn="just">
                        <a:lnSpc>
                          <a:spcPts val="1400"/>
                        </a:lnSpc>
                        <a:spcAft>
                          <a:spcPts val="0"/>
                        </a:spcAft>
                      </a:pPr>
                      <a:r>
                        <a:rPr lang="en-US" sz="1400" kern="100">
                          <a:effectLst/>
                        </a:rPr>
                        <a:t>validator</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400" kern="100">
                          <a:effectLst/>
                        </a:rPr>
                        <a:t>validator void validator(FacesContext,</a:t>
                      </a:r>
                      <a:endParaRPr lang="zh-CN" sz="1400" kern="100">
                        <a:effectLst/>
                      </a:endParaRPr>
                    </a:p>
                    <a:p>
                      <a:pPr indent="266700" algn="just">
                        <a:lnSpc>
                          <a:spcPts val="1400"/>
                        </a:lnSpc>
                        <a:spcAft>
                          <a:spcPts val="0"/>
                        </a:spcAft>
                      </a:pPr>
                      <a:r>
                        <a:rPr lang="en-US" sz="1400" kern="100">
                          <a:effectLst/>
                        </a:rPr>
                        <a:t>UIComponent, Object)</a:t>
                      </a:r>
                      <a:endParaRPr lang="zh-CN" sz="1400" kern="100">
                        <a:effectLst/>
                      </a:endParaRPr>
                    </a:p>
                    <a:p>
                      <a:pPr indent="266700" algn="just">
                        <a:lnSpc>
                          <a:spcPts val="1400"/>
                        </a:lnSpc>
                        <a:spcAft>
                          <a:spcPts val="0"/>
                        </a:spcAft>
                      </a:pPr>
                      <a:r>
                        <a:rPr lang="en-US" sz="1400" kern="100">
                          <a:effectLst/>
                        </a:rPr>
                        <a:t> </a:t>
                      </a:r>
                      <a:endParaRPr lang="zh-CN" sz="1400" kern="1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450050">
                <a:tc>
                  <a:txBody>
                    <a:bodyPr/>
                    <a:lstStyle/>
                    <a:p>
                      <a:pPr indent="266700" algn="just">
                        <a:lnSpc>
                          <a:spcPts val="1400"/>
                        </a:lnSpc>
                        <a:spcAft>
                          <a:spcPts val="0"/>
                        </a:spcAft>
                      </a:pPr>
                      <a:r>
                        <a:rPr lang="en-US" sz="1400" kern="100">
                          <a:effectLst/>
                        </a:rPr>
                        <a:t>f:event</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400" kern="100">
                          <a:effectLst/>
                        </a:rPr>
                        <a:t>listener </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400" kern="100">
                          <a:effectLst/>
                        </a:rPr>
                        <a:t>void listener(ComponentSystemEvent)</a:t>
                      </a:r>
                      <a:endParaRPr lang="zh-CN" sz="1400" kern="1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225025">
                <a:tc>
                  <a:txBody>
                    <a:bodyPr/>
                    <a:lstStyle/>
                    <a:p>
                      <a:pPr indent="266700" algn="just">
                        <a:lnSpc>
                          <a:spcPts val="1400"/>
                        </a:lnSpc>
                        <a:spcAft>
                          <a:spcPts val="0"/>
                        </a:spcAft>
                      </a:pPr>
                      <a:r>
                        <a:rPr lang="en-US" sz="1400" kern="100">
                          <a:effectLst/>
                        </a:rPr>
                        <a:t>f:ajax </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400" kern="100">
                          <a:effectLst/>
                        </a:rPr>
                        <a:t>listener</a:t>
                      </a:r>
                      <a:endParaRPr lang="zh-CN" sz="1400" kern="100">
                        <a:effectLst/>
                        <a:latin typeface="Times New Roman"/>
                        <a:ea typeface="宋体"/>
                      </a:endParaRPr>
                    </a:p>
                  </a:txBody>
                  <a:tcPr marL="68580" marR="68580" marT="0" marB="0" anchor="ctr"/>
                </a:tc>
                <a:tc>
                  <a:txBody>
                    <a:bodyPr/>
                    <a:lstStyle/>
                    <a:p>
                      <a:pPr indent="266700" algn="just">
                        <a:lnSpc>
                          <a:spcPts val="1400"/>
                        </a:lnSpc>
                        <a:spcAft>
                          <a:spcPts val="0"/>
                        </a:spcAft>
                      </a:pPr>
                      <a:r>
                        <a:rPr lang="en-US" sz="1400" kern="100" dirty="0">
                          <a:effectLst/>
                        </a:rPr>
                        <a:t>void listener(</a:t>
                      </a:r>
                      <a:r>
                        <a:rPr lang="en-US" sz="1400" kern="100" dirty="0" err="1">
                          <a:effectLst/>
                        </a:rPr>
                        <a:t>AjaxBehaviorEvent</a:t>
                      </a:r>
                      <a:r>
                        <a:rPr lang="en-US" sz="1400" kern="100" dirty="0">
                          <a:effectLst/>
                        </a:rPr>
                        <a:t>)</a:t>
                      </a:r>
                      <a:endParaRPr lang="zh-CN" sz="1400" kern="1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20549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七、</a:t>
            </a:r>
            <a:r>
              <a:rPr lang="zh-CN" altLang="zh-CN" dirty="0"/>
              <a:t>使用</a:t>
            </a:r>
            <a:r>
              <a:rPr lang="en-US" altLang="zh-CN" dirty="0"/>
              <a:t>EL</a:t>
            </a:r>
            <a:r>
              <a:rPr lang="zh-CN" altLang="zh-CN" dirty="0"/>
              <a:t>访问服务器端数据</a:t>
            </a:r>
            <a:endParaRPr lang="zh-CN" altLang="en-US" dirty="0"/>
          </a:p>
        </p:txBody>
      </p:sp>
      <p:sp>
        <p:nvSpPr>
          <p:cNvPr id="3" name="内容占位符 2"/>
          <p:cNvSpPr>
            <a:spLocks noGrp="1"/>
          </p:cNvSpPr>
          <p:nvPr>
            <p:ph sz="quarter" idx="1"/>
          </p:nvPr>
        </p:nvSpPr>
        <p:spPr/>
        <p:txBody>
          <a:bodyPr>
            <a:normAutofit/>
          </a:bodyPr>
          <a:lstStyle/>
          <a:p>
            <a:r>
              <a:rPr lang="en-US" altLang="zh-CN" dirty="0"/>
              <a:t>JSF EL</a:t>
            </a:r>
            <a:r>
              <a:rPr lang="zh-CN" altLang="zh-CN" dirty="0"/>
              <a:t>最大的特性就是延迟计算，即在视图被编译时，表达式不是马上被计算的，而是运行到特定阶段，才进行表达式计算并返回结果。</a:t>
            </a:r>
            <a:endParaRPr lang="en-US" altLang="zh-CN" dirty="0"/>
          </a:p>
          <a:p>
            <a:r>
              <a:rPr lang="zh-CN" altLang="zh-CN" dirty="0"/>
              <a:t>正是这种延迟计算的特性，才使得值表达式既能够显示数据，又能够设置数据。</a:t>
            </a:r>
            <a:endParaRPr lang="en-US" altLang="zh-CN" dirty="0"/>
          </a:p>
          <a:p>
            <a:r>
              <a:rPr lang="zh-CN" altLang="zh-CN" dirty="0"/>
              <a:t>这一点在方法表达式上更是体现的充分，方法表达式只有在用户触发时，才被调用执行，从而实现事件处理。</a:t>
            </a:r>
          </a:p>
          <a:p>
            <a:endParaRPr lang="zh-CN" altLang="en-US" dirty="0"/>
          </a:p>
        </p:txBody>
      </p:sp>
    </p:spTree>
    <p:extLst>
      <p:ext uri="{BB962C8B-B14F-4D97-AF65-F5344CB8AC3E}">
        <p14:creationId xmlns:p14="http://schemas.microsoft.com/office/powerpoint/2010/main" val="193634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zh-CN" dirty="0"/>
              <a:t>什么是</a:t>
            </a:r>
            <a:r>
              <a:rPr lang="en-US" altLang="zh-CN" dirty="0"/>
              <a:t>JSF</a:t>
            </a:r>
            <a:endParaRPr lang="zh-CN" altLang="en-US" dirty="0"/>
          </a:p>
        </p:txBody>
      </p:sp>
      <p:sp>
        <p:nvSpPr>
          <p:cNvPr id="3" name="内容占位符 2"/>
          <p:cNvSpPr>
            <a:spLocks noGrp="1"/>
          </p:cNvSpPr>
          <p:nvPr>
            <p:ph sz="quarter" idx="1"/>
          </p:nvPr>
        </p:nvSpPr>
        <p:spPr/>
        <p:txBody>
          <a:bodyPr>
            <a:normAutofit/>
          </a:bodyPr>
          <a:lstStyle/>
          <a:p>
            <a:r>
              <a:rPr lang="en-US" altLang="zh-CN" dirty="0"/>
              <a:t>JSF</a:t>
            </a:r>
            <a:r>
              <a:rPr lang="zh-CN" altLang="zh-CN" dirty="0"/>
              <a:t>是一个什么样的框架呢</a:t>
            </a:r>
            <a:endParaRPr lang="en-US" altLang="zh-CN" dirty="0"/>
          </a:p>
          <a:p>
            <a:r>
              <a:rPr lang="zh-CN" altLang="en-US" sz="2000" i="1" dirty="0"/>
              <a:t>注：</a:t>
            </a:r>
            <a:r>
              <a:rPr lang="zh-CN" altLang="zh-CN" sz="2000" i="1" dirty="0"/>
              <a:t>与</a:t>
            </a:r>
            <a:r>
              <a:rPr lang="en-US" altLang="zh-CN" sz="2000" i="1" dirty="0"/>
              <a:t>Struts2</a:t>
            </a:r>
            <a:r>
              <a:rPr lang="zh-CN" altLang="zh-CN" sz="2000" i="1" dirty="0"/>
              <a:t>等具体的框架实现不同，</a:t>
            </a:r>
            <a:r>
              <a:rPr lang="en-US" altLang="zh-CN" sz="2000" i="1" dirty="0"/>
              <a:t>JSF</a:t>
            </a:r>
            <a:r>
              <a:rPr lang="zh-CN" altLang="zh-CN" sz="2000" i="1" dirty="0"/>
              <a:t>是一个</a:t>
            </a:r>
            <a:r>
              <a:rPr lang="en-US" altLang="zh-CN" sz="2000" i="1" dirty="0"/>
              <a:t>Web</a:t>
            </a:r>
            <a:r>
              <a:rPr lang="zh-CN" altLang="zh-CN" sz="2000" i="1" dirty="0"/>
              <a:t>应用框架标准，而不是一个具体的框架。作为</a:t>
            </a:r>
            <a:r>
              <a:rPr lang="en-US" altLang="zh-CN" sz="2000" i="1" dirty="0"/>
              <a:t>Java EE </a:t>
            </a:r>
            <a:r>
              <a:rPr lang="zh-CN" altLang="zh-CN" sz="2000" i="1" dirty="0"/>
              <a:t>标准的一部分，各厂商都可以提供自己的</a:t>
            </a:r>
            <a:r>
              <a:rPr lang="en-US" altLang="zh-CN" sz="2000" i="1" dirty="0"/>
              <a:t>JSF</a:t>
            </a:r>
            <a:r>
              <a:rPr lang="zh-CN" altLang="zh-CN" sz="2000" i="1" dirty="0"/>
              <a:t>实现，</a:t>
            </a:r>
            <a:r>
              <a:rPr lang="en-US" altLang="zh-CN" sz="2000" i="1" dirty="0"/>
              <a:t>Java EE SDK</a:t>
            </a:r>
            <a:r>
              <a:rPr lang="zh-CN" altLang="zh-CN" sz="2000" i="1" dirty="0"/>
              <a:t>中包含的是</a:t>
            </a:r>
            <a:r>
              <a:rPr lang="en-US" altLang="zh-CN" sz="2000" i="1" dirty="0"/>
              <a:t>Sun</a:t>
            </a:r>
            <a:r>
              <a:rPr lang="zh-CN" altLang="zh-CN" sz="2000" i="1" dirty="0"/>
              <a:t>的</a:t>
            </a:r>
            <a:r>
              <a:rPr lang="en-US" altLang="zh-CN" sz="2000" i="1" dirty="0"/>
              <a:t>JSF</a:t>
            </a:r>
            <a:r>
              <a:rPr lang="zh-CN" altLang="zh-CN" sz="2000" i="1" dirty="0"/>
              <a:t>实现，除此之外，还有</a:t>
            </a:r>
            <a:r>
              <a:rPr lang="en-US" altLang="zh-CN" sz="2000" i="1" dirty="0" err="1"/>
              <a:t>Primefaces</a:t>
            </a:r>
            <a:r>
              <a:rPr lang="zh-CN" altLang="zh-CN" sz="2000" i="1" dirty="0"/>
              <a:t>、</a:t>
            </a:r>
            <a:r>
              <a:rPr lang="en-US" altLang="zh-CN" sz="2000" i="1" dirty="0" err="1"/>
              <a:t>OpenFaces</a:t>
            </a:r>
            <a:r>
              <a:rPr lang="zh-CN" altLang="zh-CN" sz="2000" i="1" dirty="0"/>
              <a:t>、</a:t>
            </a:r>
            <a:r>
              <a:rPr lang="en-US" altLang="zh-CN" sz="2000" i="1" dirty="0" err="1"/>
              <a:t>MyFaces</a:t>
            </a:r>
            <a:r>
              <a:rPr lang="zh-CN" altLang="zh-CN" sz="2000" i="1" dirty="0"/>
              <a:t>等其他</a:t>
            </a:r>
            <a:r>
              <a:rPr lang="en-US" altLang="zh-CN" sz="2000" i="1" dirty="0"/>
              <a:t>JSF</a:t>
            </a:r>
            <a:r>
              <a:rPr lang="zh-CN" altLang="zh-CN" sz="2000" i="1" dirty="0"/>
              <a:t>实现。许多论述中都把实现了</a:t>
            </a:r>
            <a:r>
              <a:rPr lang="en-US" altLang="zh-CN" sz="2000" i="1" dirty="0"/>
              <a:t>JSF</a:t>
            </a:r>
            <a:r>
              <a:rPr lang="zh-CN" altLang="zh-CN" sz="2000" i="1" dirty="0"/>
              <a:t>标准的框架统称为</a:t>
            </a:r>
            <a:r>
              <a:rPr lang="en-US" altLang="zh-CN" sz="2000" i="1" dirty="0"/>
              <a:t>JSF</a:t>
            </a:r>
            <a:r>
              <a:rPr lang="zh-CN" altLang="zh-CN" sz="2000" i="1" dirty="0"/>
              <a:t>框架。</a:t>
            </a:r>
            <a:endParaRPr lang="en-US" altLang="zh-CN" sz="2000" i="1" dirty="0"/>
          </a:p>
          <a:p>
            <a:pPr lvl="1"/>
            <a:r>
              <a:rPr lang="en-US" altLang="zh-CN" dirty="0"/>
              <a:t>1</a:t>
            </a:r>
            <a:r>
              <a:rPr lang="zh-CN" altLang="zh-CN" dirty="0"/>
              <a:t>．</a:t>
            </a:r>
            <a:r>
              <a:rPr lang="en-US" altLang="zh-CN" dirty="0"/>
              <a:t>JSF</a:t>
            </a:r>
            <a:r>
              <a:rPr lang="zh-CN" altLang="zh-CN" dirty="0"/>
              <a:t>是</a:t>
            </a:r>
            <a:r>
              <a:rPr lang="en-US" altLang="zh-CN" dirty="0"/>
              <a:t>Web</a:t>
            </a:r>
            <a:r>
              <a:rPr lang="zh-CN" altLang="zh-CN" dirty="0"/>
              <a:t>应用表现层的框架标准</a:t>
            </a:r>
            <a:endParaRPr lang="en-US" altLang="zh-CN" dirty="0"/>
          </a:p>
          <a:p>
            <a:pPr lvl="1"/>
            <a:r>
              <a:rPr lang="en-US" altLang="zh-CN" dirty="0"/>
              <a:t>2</a:t>
            </a:r>
            <a:r>
              <a:rPr lang="zh-CN" altLang="zh-CN" dirty="0"/>
              <a:t>．</a:t>
            </a:r>
            <a:r>
              <a:rPr lang="en-US" altLang="zh-CN" dirty="0"/>
              <a:t>JSF</a:t>
            </a:r>
            <a:r>
              <a:rPr lang="zh-CN" altLang="zh-CN" dirty="0"/>
              <a:t>是一个基于组件的框架标准</a:t>
            </a:r>
            <a:endParaRPr lang="en-US" altLang="zh-CN" dirty="0"/>
          </a:p>
          <a:p>
            <a:pPr lvl="1"/>
            <a:r>
              <a:rPr lang="en-US" altLang="zh-CN" dirty="0"/>
              <a:t>3</a:t>
            </a:r>
            <a:r>
              <a:rPr lang="zh-CN" altLang="zh-CN" dirty="0"/>
              <a:t>．</a:t>
            </a:r>
            <a:r>
              <a:rPr lang="en-US" altLang="zh-CN" dirty="0"/>
              <a:t>JSF</a:t>
            </a:r>
            <a:r>
              <a:rPr lang="zh-CN" altLang="zh-CN" dirty="0"/>
              <a:t>是一个基于</a:t>
            </a:r>
            <a:r>
              <a:rPr lang="en-US" altLang="zh-CN" dirty="0"/>
              <a:t>MVC</a:t>
            </a:r>
            <a:r>
              <a:rPr lang="zh-CN" altLang="zh-CN" dirty="0"/>
              <a:t>架构的框架</a:t>
            </a:r>
            <a:endParaRPr lang="zh-CN" altLang="en-US" dirty="0"/>
          </a:p>
        </p:txBody>
      </p:sp>
    </p:spTree>
    <p:extLst>
      <p:ext uri="{BB962C8B-B14F-4D97-AF65-F5344CB8AC3E}">
        <p14:creationId xmlns:p14="http://schemas.microsoft.com/office/powerpoint/2010/main" val="336042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zh-CN" dirty="0"/>
              <a:t>什么是</a:t>
            </a:r>
            <a:r>
              <a:rPr lang="en-US" altLang="zh-CN" dirty="0"/>
              <a:t>JSF</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dirty="0"/>
              <a:t>为什么学习</a:t>
            </a:r>
            <a:r>
              <a:rPr lang="en-US" altLang="zh-CN" dirty="0"/>
              <a:t>JSF</a:t>
            </a:r>
            <a:r>
              <a:rPr lang="zh-CN" altLang="en-US" dirty="0"/>
              <a:t>？</a:t>
            </a:r>
            <a:endParaRPr lang="en-US" altLang="zh-CN" dirty="0"/>
          </a:p>
          <a:p>
            <a:pPr lvl="1"/>
            <a:r>
              <a:rPr lang="zh-CN" altLang="zh-CN" dirty="0"/>
              <a:t>（</a:t>
            </a:r>
            <a:r>
              <a:rPr lang="en-US" altLang="zh-CN" dirty="0"/>
              <a:t>1</a:t>
            </a:r>
            <a:r>
              <a:rPr lang="zh-CN" altLang="zh-CN" dirty="0"/>
              <a:t>）</a:t>
            </a:r>
            <a:r>
              <a:rPr lang="en-US" altLang="zh-CN" dirty="0"/>
              <a:t>JSF</a:t>
            </a:r>
            <a:r>
              <a:rPr lang="zh-CN" altLang="zh-CN" dirty="0"/>
              <a:t>是</a:t>
            </a:r>
            <a:r>
              <a:rPr lang="en-US" altLang="zh-CN" dirty="0" err="1"/>
              <a:t>JavaEE</a:t>
            </a:r>
            <a:r>
              <a:rPr lang="zh-CN" altLang="zh-CN" dirty="0"/>
              <a:t>规范推荐的表现层的框架标准。与其他框架不同的是，</a:t>
            </a:r>
            <a:r>
              <a:rPr lang="en-US" altLang="zh-CN" dirty="0"/>
              <a:t>JSF</a:t>
            </a:r>
            <a:r>
              <a:rPr lang="zh-CN" altLang="zh-CN" dirty="0"/>
              <a:t>是一个框架标准，而不是一个具体的框架实现，广大的应用服务器厂商可以实现自己的</a:t>
            </a:r>
            <a:r>
              <a:rPr lang="en-US" altLang="zh-CN" dirty="0"/>
              <a:t>JSF</a:t>
            </a:r>
            <a:r>
              <a:rPr lang="zh-CN" altLang="zh-CN" dirty="0"/>
              <a:t>框架。只要遵循</a:t>
            </a:r>
            <a:r>
              <a:rPr lang="en-US" altLang="zh-CN" dirty="0"/>
              <a:t>JSF</a:t>
            </a:r>
            <a:r>
              <a:rPr lang="zh-CN" altLang="zh-CN" dirty="0"/>
              <a:t>标准，就能在</a:t>
            </a:r>
            <a:r>
              <a:rPr lang="en-US" altLang="zh-CN" dirty="0"/>
              <a:t>Java EE </a:t>
            </a:r>
            <a:r>
              <a:rPr lang="zh-CN" altLang="zh-CN" dirty="0"/>
              <a:t>服务器上运行。因此</a:t>
            </a:r>
            <a:r>
              <a:rPr lang="en-US" altLang="zh-CN" dirty="0"/>
              <a:t>JSF</a:t>
            </a:r>
            <a:r>
              <a:rPr lang="zh-CN" altLang="zh-CN" dirty="0"/>
              <a:t>框架将能够得到应用服务器厂商的大力支持，开发人员基于</a:t>
            </a:r>
            <a:r>
              <a:rPr lang="en-US" altLang="zh-CN" dirty="0"/>
              <a:t>JSF</a:t>
            </a:r>
            <a:r>
              <a:rPr lang="zh-CN" altLang="zh-CN" dirty="0"/>
              <a:t>的应用也将能够确保运行在更多的应用服务器上。</a:t>
            </a:r>
          </a:p>
          <a:p>
            <a:pPr lvl="1"/>
            <a:r>
              <a:rPr lang="zh-CN" altLang="zh-CN" dirty="0"/>
              <a:t>（</a:t>
            </a:r>
            <a:r>
              <a:rPr lang="en-US" altLang="zh-CN" dirty="0"/>
              <a:t>2</a:t>
            </a:r>
            <a:r>
              <a:rPr lang="zh-CN" altLang="zh-CN" dirty="0"/>
              <a:t>）</a:t>
            </a:r>
            <a:r>
              <a:rPr lang="en-US" altLang="zh-CN" dirty="0"/>
              <a:t>JSF</a:t>
            </a:r>
            <a:r>
              <a:rPr lang="zh-CN" altLang="zh-CN" dirty="0"/>
              <a:t>吸收了流行框架的优点。在制定</a:t>
            </a:r>
            <a:r>
              <a:rPr lang="en-US" altLang="zh-CN" dirty="0"/>
              <a:t>JSF</a:t>
            </a:r>
            <a:r>
              <a:rPr lang="zh-CN" altLang="zh-CN" dirty="0"/>
              <a:t>标准时，广泛吸收了当前流行的</a:t>
            </a:r>
            <a:r>
              <a:rPr lang="en-US" altLang="zh-CN" dirty="0"/>
              <a:t>Web</a:t>
            </a:r>
            <a:r>
              <a:rPr lang="zh-CN" altLang="zh-CN" dirty="0"/>
              <a:t>表现层框架如</a:t>
            </a:r>
            <a:r>
              <a:rPr lang="en-US" altLang="zh-CN" dirty="0"/>
              <a:t>Struts2</a:t>
            </a:r>
            <a:r>
              <a:rPr lang="zh-CN" altLang="zh-CN" dirty="0"/>
              <a:t>、</a:t>
            </a:r>
            <a:r>
              <a:rPr lang="en-US" altLang="zh-CN" dirty="0" err="1"/>
              <a:t>Webwork</a:t>
            </a:r>
            <a:r>
              <a:rPr lang="zh-CN" altLang="zh-CN" dirty="0"/>
              <a:t>、</a:t>
            </a:r>
            <a:r>
              <a:rPr lang="en-US" altLang="zh-CN" dirty="0"/>
              <a:t>Seam</a:t>
            </a:r>
            <a:r>
              <a:rPr lang="zh-CN" altLang="zh-CN" dirty="0"/>
              <a:t>等优点，能够更好地满足开发人员的需求。</a:t>
            </a:r>
          </a:p>
          <a:p>
            <a:pPr lvl="1"/>
            <a:r>
              <a:rPr lang="zh-CN" altLang="zh-CN" dirty="0"/>
              <a:t>（</a:t>
            </a:r>
            <a:r>
              <a:rPr lang="en-US" altLang="zh-CN" dirty="0"/>
              <a:t>3</a:t>
            </a:r>
            <a:r>
              <a:rPr lang="zh-CN" altLang="zh-CN" dirty="0"/>
              <a:t>）便于与其他</a:t>
            </a:r>
            <a:r>
              <a:rPr lang="en-US" altLang="zh-CN" dirty="0"/>
              <a:t>Java EE</a:t>
            </a:r>
            <a:r>
              <a:rPr lang="zh-CN" altLang="zh-CN" dirty="0"/>
              <a:t>技术集成。</a:t>
            </a:r>
            <a:r>
              <a:rPr lang="en-US" altLang="zh-CN" dirty="0"/>
              <a:t>JSF</a:t>
            </a:r>
            <a:r>
              <a:rPr lang="zh-CN" altLang="zh-CN" dirty="0"/>
              <a:t>已经成为</a:t>
            </a:r>
            <a:r>
              <a:rPr lang="en-US" altLang="zh-CN" dirty="0"/>
              <a:t>Java EE</a:t>
            </a:r>
            <a:r>
              <a:rPr lang="zh-CN" altLang="zh-CN" dirty="0"/>
              <a:t>标准规范的一部分。当前的</a:t>
            </a:r>
            <a:r>
              <a:rPr lang="en-US" altLang="zh-CN" dirty="0"/>
              <a:t>JSF</a:t>
            </a:r>
            <a:r>
              <a:rPr lang="zh-CN" altLang="zh-CN" dirty="0"/>
              <a:t>标准已经与</a:t>
            </a:r>
            <a:r>
              <a:rPr lang="en-US" altLang="zh-CN" dirty="0"/>
              <a:t>CDI</a:t>
            </a:r>
            <a:r>
              <a:rPr lang="zh-CN" altLang="zh-CN" dirty="0"/>
              <a:t>、</a:t>
            </a:r>
            <a:r>
              <a:rPr lang="en-US" altLang="zh-CN" dirty="0"/>
              <a:t>Bean Validation</a:t>
            </a:r>
            <a:r>
              <a:rPr lang="zh-CN" altLang="zh-CN" dirty="0"/>
              <a:t>等技术规范实现紧密结合。</a:t>
            </a:r>
            <a:endParaRPr lang="zh-CN" altLang="en-US" dirty="0"/>
          </a:p>
        </p:txBody>
      </p:sp>
    </p:spTree>
    <p:extLst>
      <p:ext uri="{BB962C8B-B14F-4D97-AF65-F5344CB8AC3E}">
        <p14:creationId xmlns:p14="http://schemas.microsoft.com/office/powerpoint/2010/main" val="93628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zh-CN" dirty="0"/>
              <a:t>第一个</a:t>
            </a:r>
            <a:r>
              <a:rPr lang="en-US" altLang="zh-CN" dirty="0"/>
              <a:t>JSF</a:t>
            </a:r>
            <a:r>
              <a:rPr lang="zh-CN" altLang="zh-CN" dirty="0"/>
              <a:t>应用</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1026" name="图片 2" descr="SNAG-0028.tif"/>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403648" y="1600922"/>
            <a:ext cx="5900495"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699793" y="5301208"/>
            <a:ext cx="4475616" cy="523220"/>
          </a:xfrm>
          <a:prstGeom prst="rect">
            <a:avLst/>
          </a:prstGeom>
        </p:spPr>
        <p:txBody>
          <a:bodyPr wrap="square">
            <a:spAutoFit/>
          </a:bodyPr>
          <a:lstStyle/>
          <a:p>
            <a:r>
              <a:rPr lang="zh-CN" altLang="zh-CN" sz="2800" dirty="0"/>
              <a:t>为项目增加</a:t>
            </a:r>
            <a:r>
              <a:rPr lang="en-US" altLang="zh-CN" sz="2800" dirty="0"/>
              <a:t>JSF</a:t>
            </a:r>
            <a:r>
              <a:rPr lang="zh-CN" altLang="zh-CN" sz="2800" dirty="0"/>
              <a:t>框架支持</a:t>
            </a:r>
            <a:endParaRPr lang="zh-CN" altLang="en-US" sz="2800" dirty="0"/>
          </a:p>
        </p:txBody>
      </p:sp>
    </p:spTree>
    <p:extLst>
      <p:ext uri="{BB962C8B-B14F-4D97-AF65-F5344CB8AC3E}">
        <p14:creationId xmlns:p14="http://schemas.microsoft.com/office/powerpoint/2010/main" val="198486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zh-CN" dirty="0"/>
              <a:t>第一个</a:t>
            </a:r>
            <a:r>
              <a:rPr lang="en-US" altLang="zh-CN" dirty="0"/>
              <a:t>JSF</a:t>
            </a:r>
            <a:r>
              <a:rPr lang="zh-CN" altLang="zh-CN" dirty="0"/>
              <a:t>应用</a:t>
            </a:r>
            <a:endParaRPr lang="zh-CN" altLang="en-US" dirty="0"/>
          </a:p>
        </p:txBody>
      </p:sp>
      <p:sp>
        <p:nvSpPr>
          <p:cNvPr id="3" name="内容占位符 2"/>
          <p:cNvSpPr>
            <a:spLocks noGrp="1"/>
          </p:cNvSpPr>
          <p:nvPr>
            <p:ph sz="quarter" idx="1"/>
          </p:nvPr>
        </p:nvSpPr>
        <p:spPr/>
        <p:txBody>
          <a:bodyPr/>
          <a:lstStyle/>
          <a:p>
            <a:r>
              <a:rPr lang="zh-CN" altLang="en-US" dirty="0"/>
              <a:t>模型组件：</a:t>
            </a:r>
            <a:r>
              <a:rPr lang="en-US" altLang="zh-CN" dirty="0"/>
              <a:t>Message.java</a:t>
            </a:r>
            <a:endParaRPr lang="zh-CN" altLang="en-US" dirty="0"/>
          </a:p>
        </p:txBody>
      </p:sp>
      <p:sp>
        <p:nvSpPr>
          <p:cNvPr id="4" name="矩形 3"/>
          <p:cNvSpPr/>
          <p:nvPr/>
        </p:nvSpPr>
        <p:spPr>
          <a:xfrm>
            <a:off x="1835696" y="1916832"/>
            <a:ext cx="4572000" cy="3416320"/>
          </a:xfrm>
          <a:prstGeom prst="rect">
            <a:avLst/>
          </a:prstGeom>
        </p:spPr>
        <p:txBody>
          <a:bodyPr>
            <a:spAutoFit/>
          </a:bodyPr>
          <a:lstStyle/>
          <a:p>
            <a:r>
              <a:rPr lang="en-US" altLang="zh-CN" dirty="0"/>
              <a:t>package </a:t>
            </a:r>
            <a:r>
              <a:rPr lang="en-US" altLang="zh-CN" dirty="0" err="1"/>
              <a:t>com.demo.jsf</a:t>
            </a:r>
            <a:r>
              <a:rPr lang="en-US" altLang="zh-CN" dirty="0"/>
              <a:t>;</a:t>
            </a:r>
            <a:endParaRPr lang="zh-CN" altLang="zh-CN" dirty="0"/>
          </a:p>
          <a:p>
            <a:r>
              <a:rPr lang="en-US" altLang="zh-CN" dirty="0"/>
              <a:t>import </a:t>
            </a:r>
            <a:r>
              <a:rPr lang="en-US" altLang="zh-CN" dirty="0" err="1"/>
              <a:t>javax.faces.bean.ManagedBean</a:t>
            </a:r>
            <a:r>
              <a:rPr lang="en-US" altLang="zh-CN" dirty="0"/>
              <a:t>;</a:t>
            </a:r>
            <a:endParaRPr lang="zh-CN" altLang="zh-CN" dirty="0"/>
          </a:p>
          <a:p>
            <a:r>
              <a:rPr lang="en-US" altLang="zh-CN" dirty="0"/>
              <a:t>@</a:t>
            </a:r>
            <a:r>
              <a:rPr lang="en-US" altLang="zh-CN" dirty="0" err="1"/>
              <a:t>ManagedBean</a:t>
            </a:r>
            <a:endParaRPr lang="zh-CN" altLang="zh-CN" dirty="0"/>
          </a:p>
          <a:p>
            <a:r>
              <a:rPr lang="en-US" altLang="zh-CN" dirty="0"/>
              <a:t>public class Message  {</a:t>
            </a:r>
            <a:endParaRPr lang="zh-CN" altLang="zh-CN" dirty="0"/>
          </a:p>
          <a:p>
            <a:r>
              <a:rPr lang="en-US" altLang="zh-CN" dirty="0"/>
              <a:t>    public String </a:t>
            </a:r>
            <a:r>
              <a:rPr lang="en-US" altLang="zh-CN" dirty="0" err="1"/>
              <a:t>getWorld</a:t>
            </a:r>
            <a:r>
              <a:rPr lang="en-US" altLang="zh-CN" dirty="0"/>
              <a:t>() {</a:t>
            </a:r>
            <a:endParaRPr lang="zh-CN" altLang="zh-CN" dirty="0"/>
          </a:p>
          <a:p>
            <a:r>
              <a:rPr lang="en-US" altLang="zh-CN" dirty="0"/>
              <a:t>        return world;</a:t>
            </a:r>
            <a:endParaRPr lang="zh-CN" altLang="zh-CN" dirty="0"/>
          </a:p>
          <a:p>
            <a:r>
              <a:rPr lang="en-US" altLang="zh-CN" dirty="0"/>
              <a:t>    }</a:t>
            </a:r>
            <a:endParaRPr lang="zh-CN" altLang="zh-CN" dirty="0"/>
          </a:p>
          <a:p>
            <a:r>
              <a:rPr lang="en-US" altLang="zh-CN" dirty="0"/>
              <a:t>    public void </a:t>
            </a:r>
            <a:r>
              <a:rPr lang="en-US" altLang="zh-CN" dirty="0" err="1"/>
              <a:t>setWorld</a:t>
            </a:r>
            <a:r>
              <a:rPr lang="en-US" altLang="zh-CN" dirty="0"/>
              <a:t>(String world) {</a:t>
            </a:r>
            <a:endParaRPr lang="zh-CN" altLang="zh-CN" dirty="0"/>
          </a:p>
          <a:p>
            <a:r>
              <a:rPr lang="en-US" altLang="zh-CN" dirty="0"/>
              <a:t>        </a:t>
            </a:r>
            <a:r>
              <a:rPr lang="en-US" altLang="zh-CN" dirty="0" err="1"/>
              <a:t>this.world</a:t>
            </a:r>
            <a:r>
              <a:rPr lang="en-US" altLang="zh-CN" dirty="0"/>
              <a:t> = world;</a:t>
            </a:r>
            <a:endParaRPr lang="zh-CN" altLang="zh-CN" dirty="0"/>
          </a:p>
          <a:p>
            <a:r>
              <a:rPr lang="en-US" altLang="zh-CN" dirty="0"/>
              <a:t>    }</a:t>
            </a:r>
            <a:endParaRPr lang="zh-CN" altLang="zh-CN" dirty="0"/>
          </a:p>
          <a:p>
            <a:r>
              <a:rPr lang="en-US" altLang="zh-CN" dirty="0"/>
              <a:t>    private String world = "Hello World!";</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221580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zh-CN" dirty="0"/>
              <a:t>第一个</a:t>
            </a:r>
            <a:r>
              <a:rPr lang="en-US" altLang="zh-CN" dirty="0"/>
              <a:t>JSF</a:t>
            </a:r>
            <a:r>
              <a:rPr lang="zh-CN" altLang="zh-CN" dirty="0"/>
              <a:t>应用</a:t>
            </a:r>
            <a:endParaRPr lang="zh-CN" altLang="en-US" dirty="0"/>
          </a:p>
        </p:txBody>
      </p:sp>
      <p:sp>
        <p:nvSpPr>
          <p:cNvPr id="3" name="内容占位符 2"/>
          <p:cNvSpPr>
            <a:spLocks noGrp="1"/>
          </p:cNvSpPr>
          <p:nvPr>
            <p:ph sz="quarter" idx="1"/>
          </p:nvPr>
        </p:nvSpPr>
        <p:spPr/>
        <p:txBody>
          <a:bodyPr/>
          <a:lstStyle/>
          <a:p>
            <a:r>
              <a:rPr lang="zh-CN" altLang="en-US" dirty="0"/>
              <a:t>视图组件：</a:t>
            </a:r>
            <a:r>
              <a:rPr lang="en-US" altLang="zh-CN" dirty="0" err="1"/>
              <a:t>hello.xhtml</a:t>
            </a:r>
            <a:endParaRPr lang="zh-CN" altLang="en-US" dirty="0"/>
          </a:p>
        </p:txBody>
      </p:sp>
      <p:sp>
        <p:nvSpPr>
          <p:cNvPr id="4" name="矩形 3"/>
          <p:cNvSpPr/>
          <p:nvPr/>
        </p:nvSpPr>
        <p:spPr>
          <a:xfrm>
            <a:off x="1835696" y="1916832"/>
            <a:ext cx="4572000" cy="3139321"/>
          </a:xfrm>
          <a:prstGeom prst="rect">
            <a:avLst/>
          </a:prstGeom>
        </p:spPr>
        <p:txBody>
          <a:bodyPr>
            <a:spAutoFit/>
          </a:bodyPr>
          <a:lstStyle/>
          <a:p>
            <a:r>
              <a:rPr lang="en-US" altLang="zh-CN" dirty="0"/>
              <a:t>&lt;?xml version="1.0" encoding="UTF-8"?&gt;</a:t>
            </a:r>
            <a:endParaRPr lang="zh-CN" altLang="zh-CN" dirty="0"/>
          </a:p>
          <a:p>
            <a:r>
              <a:rPr lang="en-US" altLang="zh-CN" dirty="0"/>
              <a:t>&lt;!DOCTYPE html&gt;</a:t>
            </a:r>
            <a:endParaRPr lang="zh-CN" altLang="zh-CN" dirty="0"/>
          </a:p>
          <a:p>
            <a:r>
              <a:rPr lang="en-US" altLang="zh-CN" dirty="0"/>
              <a:t>&lt;html </a:t>
            </a:r>
            <a:r>
              <a:rPr lang="en-US" altLang="zh-CN" dirty="0" err="1"/>
              <a:t>xmlns</a:t>
            </a:r>
            <a:r>
              <a:rPr lang="en-US" altLang="zh-CN" dirty="0"/>
              <a:t>="http://www.w3.org/1999/xhtml"&gt;</a:t>
            </a:r>
            <a:endParaRPr lang="zh-CN" altLang="zh-CN" dirty="0"/>
          </a:p>
          <a:p>
            <a:r>
              <a:rPr lang="en-US" altLang="zh-CN" dirty="0"/>
              <a:t>    &lt;head&gt;</a:t>
            </a:r>
            <a:endParaRPr lang="zh-CN" altLang="zh-CN" dirty="0"/>
          </a:p>
          <a:p>
            <a:r>
              <a:rPr lang="en-US" altLang="zh-CN" dirty="0"/>
              <a:t>        &lt;title&gt;</a:t>
            </a:r>
            <a:r>
              <a:rPr lang="zh-CN" altLang="zh-CN" dirty="0"/>
              <a:t>第一个</a:t>
            </a:r>
            <a:r>
              <a:rPr lang="en-US" altLang="zh-CN" dirty="0"/>
              <a:t>JSF</a:t>
            </a:r>
            <a:r>
              <a:rPr lang="zh-CN" altLang="zh-CN" dirty="0"/>
              <a:t>应用</a:t>
            </a:r>
            <a:r>
              <a:rPr lang="en-US" altLang="zh-CN" dirty="0"/>
              <a:t>&lt;/title&gt;</a:t>
            </a:r>
            <a:endParaRPr lang="zh-CN" altLang="zh-CN" dirty="0"/>
          </a:p>
          <a:p>
            <a:r>
              <a:rPr lang="en-US" altLang="zh-CN" dirty="0"/>
              <a:t>    &lt;/head&gt;</a:t>
            </a:r>
            <a:endParaRPr lang="zh-CN" altLang="zh-CN" dirty="0"/>
          </a:p>
          <a:p>
            <a:r>
              <a:rPr lang="en-US" altLang="zh-CN" dirty="0"/>
              <a:t>    &lt;body&gt;</a:t>
            </a:r>
            <a:endParaRPr lang="zh-CN" altLang="zh-CN" dirty="0"/>
          </a:p>
          <a:p>
            <a:r>
              <a:rPr lang="en-US" altLang="zh-CN" dirty="0"/>
              <a:t>        &lt;div&gt; #{</a:t>
            </a:r>
            <a:r>
              <a:rPr lang="en-US" altLang="zh-CN" dirty="0" err="1"/>
              <a:t>message.world</a:t>
            </a:r>
            <a:r>
              <a:rPr lang="en-US" altLang="zh-CN" dirty="0"/>
              <a:t>}&lt;/div&gt;</a:t>
            </a:r>
            <a:endParaRPr lang="zh-CN" altLang="zh-CN" dirty="0"/>
          </a:p>
          <a:p>
            <a:r>
              <a:rPr lang="en-US" altLang="zh-CN" dirty="0"/>
              <a:t>    &lt;/body&gt;</a:t>
            </a:r>
            <a:endParaRPr lang="zh-CN" altLang="zh-CN" dirty="0"/>
          </a:p>
          <a:p>
            <a:r>
              <a:rPr lang="en-US" altLang="zh-CN" dirty="0"/>
              <a:t>&lt;/html&gt;</a:t>
            </a:r>
            <a:endParaRPr lang="zh-CN" altLang="zh-CN" dirty="0"/>
          </a:p>
        </p:txBody>
      </p:sp>
    </p:spTree>
    <p:extLst>
      <p:ext uri="{BB962C8B-B14F-4D97-AF65-F5344CB8AC3E}">
        <p14:creationId xmlns:p14="http://schemas.microsoft.com/office/powerpoint/2010/main" val="3132273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149</TotalTime>
  <Words>5538</Words>
  <Application>Microsoft Office PowerPoint</Application>
  <PresentationFormat>全屏显示(4:3)</PresentationFormat>
  <Paragraphs>466</Paragraphs>
  <Slides>46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Arial</vt:lpstr>
      <vt:lpstr>Franklin Gothic Book</vt:lpstr>
      <vt:lpstr>Perpetua</vt:lpstr>
      <vt:lpstr>Times New Roman</vt:lpstr>
      <vt:lpstr>Wingdings 2</vt:lpstr>
      <vt:lpstr>平衡</vt:lpstr>
      <vt:lpstr>第5章 JSF</vt:lpstr>
      <vt:lpstr>主要内容</vt:lpstr>
      <vt:lpstr>一、什么是JSF</vt:lpstr>
      <vt:lpstr>一、什么是JSF</vt:lpstr>
      <vt:lpstr>一、什么是JSF</vt:lpstr>
      <vt:lpstr>一、什么是JSF</vt:lpstr>
      <vt:lpstr>二、第一个JSF应用</vt:lpstr>
      <vt:lpstr>二、第一个JSF应用</vt:lpstr>
      <vt:lpstr>二、第一个JSF应用</vt:lpstr>
      <vt:lpstr>二、第一个JSF应用</vt:lpstr>
      <vt:lpstr>二、第一个JSF应用</vt:lpstr>
      <vt:lpstr>二、第一个JSF应用</vt:lpstr>
      <vt:lpstr>三、利用JSF组件构建视图</vt:lpstr>
      <vt:lpstr>三、利用JSF组件构建视图</vt:lpstr>
      <vt:lpstr>三、利用JSF组件构建视图</vt:lpstr>
      <vt:lpstr>三、利用JSF组件构建视图</vt:lpstr>
      <vt:lpstr>三、利用JSF组件构建视图</vt:lpstr>
      <vt:lpstr>三、利用JSF组件构建视图</vt:lpstr>
      <vt:lpstr>三、利用JSF组件构建视图</vt:lpstr>
      <vt:lpstr>三、利用JSF组件构建视图</vt:lpstr>
      <vt:lpstr>三、利用JSF组件构建视图</vt:lpstr>
      <vt:lpstr>三、利用JSF组件构建视图</vt:lpstr>
      <vt:lpstr>三、利用JSF组件构建视图</vt:lpstr>
      <vt:lpstr>三、利用JSF组件构建视图</vt:lpstr>
      <vt:lpstr>三、利用JSF组件构建视图</vt:lpstr>
      <vt:lpstr>三、利用JSF组件构建视图</vt:lpstr>
      <vt:lpstr>四、在视图中访问Web资源</vt:lpstr>
      <vt:lpstr>四、在视图中访问Web资源</vt:lpstr>
      <vt:lpstr>五、利用页面模板提高视图可维护性</vt:lpstr>
      <vt:lpstr>五、利用页面模板提高视图可维护性</vt:lpstr>
      <vt:lpstr>五、利用页面模板提高视图可维护性</vt:lpstr>
      <vt:lpstr>六、利用Managed Bean封装业务逻辑</vt:lpstr>
      <vt:lpstr>六、利用Managed Bean封装业务逻辑</vt:lpstr>
      <vt:lpstr>六、利用Managed Bean封装业务逻辑</vt:lpstr>
      <vt:lpstr>六、利用Managed Bean封装业务逻辑</vt:lpstr>
      <vt:lpstr>六、利用Managed Bean封装业务逻辑</vt:lpstr>
      <vt:lpstr>六、利用Managed Bean封装业务逻辑</vt:lpstr>
      <vt:lpstr>六、利用Managed Bean封装业务逻辑</vt:lpstr>
      <vt:lpstr>六、利用Managed Bean封装业务逻辑</vt:lpstr>
      <vt:lpstr>七、使用EL访问服务器端数据</vt:lpstr>
      <vt:lpstr>七、使用EL访问服务器端数据</vt:lpstr>
      <vt:lpstr>七、使用EL访问服务器端数据</vt:lpstr>
      <vt:lpstr>七、使用EL访问服务器端数据</vt:lpstr>
      <vt:lpstr>七、使用EL访问服务器端数据</vt:lpstr>
      <vt:lpstr>七、使用EL访问服务器端数据</vt:lpstr>
      <vt:lpstr>七、使用EL访问服务器端数据</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基于JSF构建表示逻辑层</dc:title>
  <dc:creator>雨林木风</dc:creator>
  <cp:lastModifiedBy>haoyu</cp:lastModifiedBy>
  <cp:revision>15</cp:revision>
  <dcterms:created xsi:type="dcterms:W3CDTF">2013-05-22T02:34:21Z</dcterms:created>
  <dcterms:modified xsi:type="dcterms:W3CDTF">2018-12-15T13:34:54Z</dcterms:modified>
</cp:coreProperties>
</file>