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349" r:id="rId3"/>
    <p:sldId id="471" r:id="rId4"/>
    <p:sldId id="304" r:id="rId5"/>
    <p:sldId id="479" r:id="rId6"/>
    <p:sldId id="480" r:id="rId7"/>
    <p:sldId id="478" r:id="rId8"/>
    <p:sldId id="476" r:id="rId9"/>
    <p:sldId id="477" r:id="rId10"/>
    <p:sldId id="474" r:id="rId11"/>
    <p:sldId id="461" r:id="rId12"/>
    <p:sldId id="481" r:id="rId13"/>
    <p:sldId id="463" r:id="rId14"/>
    <p:sldId id="464" r:id="rId15"/>
    <p:sldId id="376" r:id="rId16"/>
    <p:sldId id="462" r:id="rId17"/>
    <p:sldId id="382" r:id="rId18"/>
    <p:sldId id="466" r:id="rId19"/>
    <p:sldId id="467" r:id="rId20"/>
    <p:sldId id="465" r:id="rId21"/>
    <p:sldId id="468" r:id="rId22"/>
    <p:sldId id="424" r:id="rId23"/>
    <p:sldId id="469" r:id="rId24"/>
    <p:sldId id="470" r:id="rId25"/>
    <p:sldId id="475" r:id="rId26"/>
    <p:sldId id="413" r:id="rId27"/>
    <p:sldId id="408" r:id="rId28"/>
    <p:sldId id="4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471"/>
            <p14:sldId id="304"/>
            <p14:sldId id="479"/>
            <p14:sldId id="480"/>
            <p14:sldId id="478"/>
            <p14:sldId id="476"/>
            <p14:sldId id="477"/>
            <p14:sldId id="474"/>
            <p14:sldId id="461"/>
            <p14:sldId id="481"/>
            <p14:sldId id="463"/>
            <p14:sldId id="464"/>
            <p14:sldId id="376"/>
            <p14:sldId id="462"/>
            <p14:sldId id="382"/>
            <p14:sldId id="466"/>
            <p14:sldId id="467"/>
            <p14:sldId id="465"/>
            <p14:sldId id="468"/>
            <p14:sldId id="424"/>
            <p14:sldId id="469"/>
            <p14:sldId id="470"/>
            <p14:sldId id="475"/>
            <p14:sldId id="413"/>
            <p14:sldId id="408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68"/>
    <p:restoredTop sz="71549"/>
  </p:normalViewPr>
  <p:slideViewPr>
    <p:cSldViewPr snapToGrid="0" snapToObjects="1">
      <p:cViewPr varScale="1">
        <p:scale>
          <a:sx n="62" d="100"/>
          <a:sy n="62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okerShi/p/8117556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okerShi/p/8117556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81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0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39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https://www.cnblogs.com/JokerShi/p/8117556.html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https://www.cnblogs.com/JokerShi/p/8117556.html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71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12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46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29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131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531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1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35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996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9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41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1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69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30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52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文件，要是用一般的文本工具打开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文件的话确实会是一堆乱码，而用开发工具打开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的话，开发工具会给你反编译一遍，所以看起来就是正常代码了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33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82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04378"/>
            <a:ext cx="892454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计算机的任何存储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万物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在物理设备上是都是以二进制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归宗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，所以文本文件与二进制文件的区别并不是物理上的，而是逻辑上的。因此文本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是在二进制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上提供了一层抽象，用于字符层次的编码和解码。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B0DF46-338D-EE43-A147-7918AB1CD0D1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计算机中的万物归宗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35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文本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4447982" y="3198167"/>
            <a:ext cx="526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接下来介绍 文本的读，写</a:t>
            </a:r>
          </a:p>
        </p:txBody>
      </p:sp>
    </p:spTree>
    <p:extLst>
      <p:ext uri="{BB962C8B-B14F-4D97-AF65-F5344CB8AC3E}">
        <p14:creationId xmlns:p14="http://schemas.microsoft.com/office/powerpoint/2010/main" val="24730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7364"/>
            <a:ext cx="843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本地文件的包装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831944" y="2639291"/>
            <a:ext cx="6005273" cy="280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类包含了获得一个文件或目录的属性，以及对文件或目录进行改名和删除 的方法。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把你本地的文件包装成一个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是其中一些方法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E36404-E0DE-4E46-B5B7-942F2E43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379" y="1651000"/>
            <a:ext cx="3619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4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如何构造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424066" y="2922494"/>
            <a:ext cx="734386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一般采用构造函数 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File(String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filePath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filePath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是你电脑中文件的路径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File(“C:\\java\\.java”);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23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补充：绝对路径和相对路径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362636" y="2187388"/>
            <a:ext cx="10183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绝对路径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：由文件名和它的完整路径以及驱动器字母组成  比如：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C:\java\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io.java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相对路径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：相对于当前工作目录的路径，完整目录被忽略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若当前目录是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C:\java,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那么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io.java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就是此文件的相对路径。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外部邮寄地址： 浙江省杭州市临安区颐康街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号杭州医学院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号宿舍楼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101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那么这个邮寄地址就是一个绝对路径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如果在校内寄东西，那么“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号宿舍楼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”就够了，它就是宿舍的相对路径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8A4D3B-F73B-FC45-926D-96D9436184F8}"/>
              </a:ext>
            </a:extLst>
          </p:cNvPr>
          <p:cNvSpPr txBox="1"/>
          <p:nvPr/>
        </p:nvSpPr>
        <p:spPr>
          <a:xfrm>
            <a:off x="4581881" y="5541480"/>
            <a:ext cx="4149741" cy="119304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如何用命令行查看当前路径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chdir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30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69136" y="831273"/>
            <a:ext cx="925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的路径需要注意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469136" y="2076943"/>
            <a:ext cx="925372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中目录的分隔符是反斜杠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(\)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。但是在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中，反斜杠是一个特殊的字符，所以，文件路径中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应该写成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\\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C:\java\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io.java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对象中要写成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File(”C:\\java\\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io.java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路径分隔符因操作系统而异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469136" y="2076943"/>
            <a:ext cx="9253728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中，路径分隔符是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斜杠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中，路径分隔符是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反斜杠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斜杠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(/)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的目录分隔符，这点和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 样的。语句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 File(“image/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us.gif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或任何其他系统上都能工作。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所以：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当程序需要移植到不同操作系统中，请考虑文件路径代码是否需要更改，不然会出错。</a:t>
            </a:r>
          </a:p>
        </p:txBody>
      </p:sp>
    </p:spTree>
    <p:extLst>
      <p:ext uri="{BB962C8B-B14F-4D97-AF65-F5344CB8AC3E}">
        <p14:creationId xmlns:p14="http://schemas.microsoft.com/office/powerpoint/2010/main" val="305701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文件的输入和输出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232957"/>
            <a:ext cx="925372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对象封装了文件或路径的属性，但是它既不包括创建文件的方法，也不包括从（向） 文件读（写）数据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的方法。为了完成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操作，需要使用恰当 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I/O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类创建对象。这些对象包含从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文件读 （写）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数据的方法。文本文件本质上是存储在磁盘上的字符。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类从文件中读取文本数据，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PrintWriter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类向文本文件写入数据。 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3.2.1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Scanner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读数据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E6B600-F8E3-1D44-9572-12E21445447A}"/>
              </a:ext>
            </a:extLst>
          </p:cNvPr>
          <p:cNvSpPr txBox="1"/>
          <p:nvPr/>
        </p:nvSpPr>
        <p:spPr>
          <a:xfrm>
            <a:off x="406672" y="2709638"/>
            <a:ext cx="8426824" cy="326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有多种途径读数据，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输人由空白字符分隔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从键盘读取方式：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 input = new Scanner(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从文件中读取方式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 input = new Scanner(new File(filename)) 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	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之前我们用第一种方式从控制台读取字符串和基本类型数值。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C7A449-E2D8-4143-98FF-07A09A01D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013" y="2439475"/>
            <a:ext cx="3951429" cy="41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0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 用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Scanner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来读数据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F0CE6-3FFB-4748-9775-45BA00D4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32" y="1959414"/>
            <a:ext cx="7105651" cy="47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813179" y="1528105"/>
            <a:ext cx="4209608" cy="469459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文本和二进制对比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文件的输入和输出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本地读写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上读取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类简单介绍（不做要求）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3.2.2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用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PrintWriter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来写数据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BF99ED-98A8-CE43-9BAC-AF202B447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85" y="1969412"/>
            <a:ext cx="7053853" cy="4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7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19999" y="679146"/>
            <a:ext cx="8144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3.2.3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用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try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with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自动关闭通道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B5AFE3-EA49-8E4D-A501-23983350E2F9}"/>
              </a:ext>
            </a:extLst>
          </p:cNvPr>
          <p:cNvSpPr txBox="1"/>
          <p:nvPr/>
        </p:nvSpPr>
        <p:spPr>
          <a:xfrm>
            <a:off x="2111647" y="2347036"/>
            <a:ext cx="8552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程序员经常会忘记关闭文件。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 7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提供了下面的新的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 with resources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语法来自动关 闭文件。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声明和创建资源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使用资源来处理文件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735D7-C561-254B-A8A8-8C47C50E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753" y="3258809"/>
            <a:ext cx="5271247" cy="1700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49B6B7-6E97-D44D-A4BB-14E77CB66641}"/>
              </a:ext>
            </a:extLst>
          </p:cNvPr>
          <p:cNvSpPr txBox="1"/>
          <p:nvPr/>
        </p:nvSpPr>
        <p:spPr>
          <a:xfrm>
            <a:off x="1573155" y="5347857"/>
            <a:ext cx="843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中也有类似的语法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68183E-7076-5D42-AA9A-884094108D49}"/>
              </a:ext>
            </a:extLst>
          </p:cNvPr>
          <p:cNvSpPr/>
          <p:nvPr/>
        </p:nvSpPr>
        <p:spPr>
          <a:xfrm>
            <a:off x="7699102" y="5316341"/>
            <a:ext cx="4043184" cy="15035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dirty="0" err="1">
                <a:solidFill>
                  <a:srgbClr val="000000"/>
                </a:solidFill>
                <a:latin typeface="inherit"/>
              </a:rPr>
              <a:t>opened_file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onaco" pitchFamily="2" charset="0"/>
              </a:rPr>
              <a:t>=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4ED0"/>
                </a:solidFill>
                <a:latin typeface="inherit"/>
              </a:rPr>
              <a:t>open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altLang="zh-CN" dirty="0" err="1">
                <a:solidFill>
                  <a:srgbClr val="008000"/>
                </a:solidFill>
                <a:latin typeface="inherit"/>
              </a:rPr>
              <a:t>some_file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'w'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)</a:t>
            </a:r>
            <a:endParaRPr lang="en-US" altLang="zh-CN" dirty="0">
              <a:solidFill>
                <a:srgbClr val="000000"/>
              </a:solidFill>
              <a:latin typeface="Monaco" pitchFamily="2" charset="0"/>
            </a:endParaRPr>
          </a:p>
          <a:p>
            <a:pPr fontAlgn="base"/>
            <a:r>
              <a:rPr lang="en-US" altLang="zh-CN" dirty="0">
                <a:solidFill>
                  <a:srgbClr val="800080"/>
                </a:solidFill>
                <a:latin typeface="inherit"/>
              </a:rPr>
              <a:t>try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:</a:t>
            </a:r>
            <a:endParaRPr lang="en-US" altLang="zh-CN" dirty="0">
              <a:solidFill>
                <a:srgbClr val="000000"/>
              </a:solidFill>
              <a:latin typeface="Monaco" pitchFamily="2" charset="0"/>
            </a:endParaRPr>
          </a:p>
          <a:p>
            <a:pPr fontAlgn="base"/>
            <a:r>
              <a:rPr lang="en-US" altLang="zh-C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inherit"/>
              </a:rPr>
              <a:t>opened_file</a:t>
            </a:r>
            <a:r>
              <a:rPr lang="en-US" altLang="zh-CN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zh-CN" dirty="0" err="1">
                <a:solidFill>
                  <a:srgbClr val="004ED0"/>
                </a:solidFill>
                <a:latin typeface="inherit"/>
              </a:rPr>
              <a:t>write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'Hola!'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)</a:t>
            </a:r>
            <a:endParaRPr lang="en-US" altLang="zh-CN" dirty="0">
              <a:solidFill>
                <a:srgbClr val="000000"/>
              </a:solidFill>
              <a:latin typeface="Monaco" pitchFamily="2" charset="0"/>
            </a:endParaRPr>
          </a:p>
          <a:p>
            <a:pPr fontAlgn="base"/>
            <a:r>
              <a:rPr lang="en-US" altLang="zh-CN" dirty="0">
                <a:solidFill>
                  <a:srgbClr val="800080"/>
                </a:solidFill>
                <a:latin typeface="inherit"/>
              </a:rPr>
              <a:t>finally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:</a:t>
            </a:r>
            <a:endParaRPr lang="en-US" altLang="zh-CN" dirty="0">
              <a:solidFill>
                <a:srgbClr val="000000"/>
              </a:solidFill>
              <a:latin typeface="Monaco" pitchFamily="2" charset="0"/>
            </a:endParaRPr>
          </a:p>
          <a:p>
            <a:pPr fontAlgn="base"/>
            <a:r>
              <a:rPr lang="en-US" altLang="zh-C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inherit"/>
              </a:rPr>
              <a:t>opened_file</a:t>
            </a:r>
            <a:r>
              <a:rPr lang="en-US" altLang="zh-CN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zh-CN" dirty="0" err="1">
                <a:solidFill>
                  <a:srgbClr val="004ED0"/>
                </a:solidFill>
                <a:latin typeface="inherit"/>
              </a:rPr>
              <a:t>close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()</a:t>
            </a:r>
            <a:endParaRPr lang="en-US" altLang="zh-CN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713E0B-27C7-E242-9F25-8D4BD2EC264E}"/>
              </a:ext>
            </a:extLst>
          </p:cNvPr>
          <p:cNvSpPr/>
          <p:nvPr/>
        </p:nvSpPr>
        <p:spPr>
          <a:xfrm>
            <a:off x="1907775" y="5994188"/>
            <a:ext cx="4188225" cy="6463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dirty="0">
                <a:solidFill>
                  <a:srgbClr val="004ED0"/>
                </a:solidFill>
                <a:latin typeface="inherit"/>
              </a:rPr>
              <a:t>with open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altLang="zh-CN" dirty="0" err="1">
                <a:solidFill>
                  <a:srgbClr val="008000"/>
                </a:solidFill>
                <a:latin typeface="inherit"/>
              </a:rPr>
              <a:t>some_file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'w'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inherit"/>
              </a:rPr>
              <a:t>as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inherit"/>
              </a:rPr>
              <a:t>opened_file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:</a:t>
            </a:r>
            <a:endParaRPr lang="en-US" altLang="zh-CN" dirty="0">
              <a:solidFill>
                <a:srgbClr val="000000"/>
              </a:solidFill>
              <a:latin typeface="Monaco" pitchFamily="2" charset="0"/>
            </a:endParaRPr>
          </a:p>
          <a:p>
            <a:pPr fontAlgn="base"/>
            <a:r>
              <a:rPr lang="en-US" altLang="zh-C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inherit"/>
              </a:rPr>
              <a:t>opened_file</a:t>
            </a:r>
            <a:r>
              <a:rPr lang="en-US" altLang="zh-CN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zh-CN" dirty="0" err="1">
                <a:solidFill>
                  <a:srgbClr val="004ED0"/>
                </a:solidFill>
                <a:latin typeface="inherit"/>
              </a:rPr>
              <a:t>write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zh-CN" dirty="0">
                <a:solidFill>
                  <a:srgbClr val="008000"/>
                </a:solidFill>
                <a:latin typeface="inherit"/>
              </a:rPr>
              <a:t>'Hola!'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  <p:pic>
        <p:nvPicPr>
          <p:cNvPr id="11" name="图形 10" descr="转移">
            <a:extLst>
              <a:ext uri="{FF2B5EF4-FFF2-40B4-BE49-F238E27FC236}">
                <a16:creationId xmlns:a16="http://schemas.microsoft.com/office/drawing/2014/main" id="{6F0E6B51-C5CC-5D48-A87A-F0E09681B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0" y="5906767"/>
            <a:ext cx="733752" cy="7337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0FB142-3F3D-C84E-BC92-1B0F91CCD865}"/>
              </a:ext>
            </a:extLst>
          </p:cNvPr>
          <p:cNvSpPr txBox="1"/>
          <p:nvPr/>
        </p:nvSpPr>
        <p:spPr>
          <a:xfrm>
            <a:off x="178552" y="2848693"/>
            <a:ext cx="1907775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资源必须是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AutoCloseable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的子类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F48BF43-4DAE-EA4E-9442-46D5522C0E16}"/>
              </a:ext>
            </a:extLst>
          </p:cNvPr>
          <p:cNvCxnSpPr>
            <a:cxnSpLocks/>
          </p:cNvCxnSpPr>
          <p:nvPr/>
        </p:nvCxnSpPr>
        <p:spPr>
          <a:xfrm>
            <a:off x="2086327" y="3282615"/>
            <a:ext cx="1814627" cy="11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74089" y="32603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示例代码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本地读写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FEFDE7-8B93-B844-A6B4-F846F523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863600"/>
            <a:ext cx="5842000" cy="599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83022D-70B7-8A44-B3C8-9A12EC81F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9" y="2590875"/>
            <a:ext cx="5842001" cy="482525"/>
          </a:xfrm>
          <a:prstGeom prst="rect">
            <a:avLst/>
          </a:prstGeom>
          <a:ln w="38100">
            <a:tailEnd type="triangle"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F39ECE-33D1-7E43-A1E2-DA1FC26D1EA8}"/>
              </a:ext>
            </a:extLst>
          </p:cNvPr>
          <p:cNvSpPr txBox="1"/>
          <p:nvPr/>
        </p:nvSpPr>
        <p:spPr>
          <a:xfrm>
            <a:off x="311727" y="1828801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用命令行来执行代码，格式如下：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938AF7-4717-5F4F-9561-FFB09209625A}"/>
              </a:ext>
            </a:extLst>
          </p:cNvPr>
          <p:cNvSpPr txBox="1"/>
          <p:nvPr/>
        </p:nvSpPr>
        <p:spPr>
          <a:xfrm>
            <a:off x="1" y="3784601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ReplaceText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in.txt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out.txt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就会用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替换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int.txt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中所有出现的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然后将新文件保存在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out.txt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 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61131F-F2A1-E941-86A9-F374C3A7BB07}"/>
              </a:ext>
            </a:extLst>
          </p:cNvPr>
          <p:cNvSpPr txBox="1"/>
          <p:nvPr/>
        </p:nvSpPr>
        <p:spPr>
          <a:xfrm>
            <a:off x="2473035" y="3158590"/>
            <a:ext cx="760840" cy="3697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en-US" altLang="zh-CN" dirty="0" err="1"/>
              <a:t>arg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833571-2D60-D74D-BEE8-0283318BC0AB}"/>
              </a:ext>
            </a:extLst>
          </p:cNvPr>
          <p:cNvSpPr txBox="1"/>
          <p:nvPr/>
        </p:nvSpPr>
        <p:spPr>
          <a:xfrm>
            <a:off x="3408222" y="3158590"/>
            <a:ext cx="69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en-US" altLang="zh-CN" dirty="0" err="1"/>
              <a:t>arg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2C4435-99BC-1343-B15D-66FBE06F704D}"/>
              </a:ext>
            </a:extLst>
          </p:cNvPr>
          <p:cNvSpPr txBox="1"/>
          <p:nvPr/>
        </p:nvSpPr>
        <p:spPr>
          <a:xfrm>
            <a:off x="4237185" y="3158590"/>
            <a:ext cx="7608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en-US" altLang="zh-CN" dirty="0" err="1"/>
              <a:t>arg</a:t>
            </a:r>
            <a:r>
              <a:rPr lang="en-US" altLang="zh-CN" dirty="0"/>
              <a:t>[2]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7C4D07-073E-8649-A43D-29E1EA4C0585}"/>
              </a:ext>
            </a:extLst>
          </p:cNvPr>
          <p:cNvSpPr txBox="1"/>
          <p:nvPr/>
        </p:nvSpPr>
        <p:spPr>
          <a:xfrm>
            <a:off x="5111174" y="3158590"/>
            <a:ext cx="7608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arg</a:t>
            </a:r>
            <a:r>
              <a:rPr lang="en-US" altLang="zh-CN" dirty="0"/>
              <a:t>[3]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2C8638A-AC83-A548-9214-B1B036CC0AE3}"/>
              </a:ext>
            </a:extLst>
          </p:cNvPr>
          <p:cNvCxnSpPr/>
          <p:nvPr/>
        </p:nvCxnSpPr>
        <p:spPr>
          <a:xfrm flipH="1">
            <a:off x="3595255" y="3530460"/>
            <a:ext cx="238993" cy="35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E7B9AD6-52BB-3C4D-84F1-1D286259391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17605" y="3527922"/>
            <a:ext cx="45608" cy="33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509050F-39C2-E84B-B638-C12027AB699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111174" y="3527922"/>
            <a:ext cx="380420" cy="355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7692C82-8AE5-5B44-AD89-37556527AC21}"/>
              </a:ext>
            </a:extLst>
          </p:cNvPr>
          <p:cNvSpPr txBox="1"/>
          <p:nvPr/>
        </p:nvSpPr>
        <p:spPr>
          <a:xfrm>
            <a:off x="1039091" y="1039091"/>
            <a:ext cx="130925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程序名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28440C-22A5-F546-A6A6-3416FD263919}"/>
              </a:ext>
            </a:extLst>
          </p:cNvPr>
          <p:cNvSpPr txBox="1"/>
          <p:nvPr/>
        </p:nvSpPr>
        <p:spPr>
          <a:xfrm>
            <a:off x="2867891" y="1032789"/>
            <a:ext cx="21301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后面的都是参数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093953-0E04-7F41-A68B-A549F995BF26}"/>
              </a:ext>
            </a:extLst>
          </p:cNvPr>
          <p:cNvCxnSpPr>
            <a:stCxn id="12" idx="2"/>
          </p:cNvCxnSpPr>
          <p:nvPr/>
        </p:nvCxnSpPr>
        <p:spPr>
          <a:xfrm>
            <a:off x="2853455" y="3528371"/>
            <a:ext cx="14436" cy="355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3988CD5-68E9-1B48-AB54-2FC1783B7831}"/>
              </a:ext>
            </a:extLst>
          </p:cNvPr>
          <p:cNvCxnSpPr/>
          <p:nvPr/>
        </p:nvCxnSpPr>
        <p:spPr>
          <a:xfrm flipH="1">
            <a:off x="1330036" y="1402121"/>
            <a:ext cx="374073" cy="1188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D84B1CE-6061-144F-B0EC-97B3FEBDC6A0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814618" y="1402121"/>
            <a:ext cx="118340" cy="110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C5AED2DC-4076-AA44-97BA-5EF2937FBC70}"/>
              </a:ext>
            </a:extLst>
          </p:cNvPr>
          <p:cNvSpPr/>
          <p:nvPr/>
        </p:nvSpPr>
        <p:spPr>
          <a:xfrm>
            <a:off x="1802825" y="2505685"/>
            <a:ext cx="379271" cy="623711"/>
          </a:xfrm>
          <a:prstGeom prst="leftBrac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3665FCBF-F9AE-F44C-89F4-ACAF235DB51D}"/>
              </a:ext>
            </a:extLst>
          </p:cNvPr>
          <p:cNvSpPr/>
          <p:nvPr/>
        </p:nvSpPr>
        <p:spPr>
          <a:xfrm>
            <a:off x="5872013" y="2503147"/>
            <a:ext cx="477986" cy="626249"/>
          </a:xfrm>
          <a:prstGeom prst="rightBrac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5" grpId="0" animBg="1"/>
      <p:bldP spid="26" grpId="0" animBg="1"/>
      <p:bldP spid="37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74089" y="207817"/>
            <a:ext cx="891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示例代码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从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web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上读取数据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9112A2-B79B-F144-A76A-38A5631DD1B0}"/>
              </a:ext>
            </a:extLst>
          </p:cNvPr>
          <p:cNvSpPr txBox="1"/>
          <p:nvPr/>
        </p:nvSpPr>
        <p:spPr>
          <a:xfrm>
            <a:off x="1558636" y="1662545"/>
            <a:ext cx="874914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除了从电脑中的本地文件或者文件服务器中读取数据，如果知道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上文件的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UniformResourceLocator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统一资源定位器，为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上的文件提供唯一的地址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，也可以 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上访问数据。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www.google.com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index.html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是位于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服务器上的文件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index.html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482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74089" y="207817"/>
            <a:ext cx="891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示例代码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从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web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上读取数据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3FE190-7797-6B45-AAF8-503D17DE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371600"/>
            <a:ext cx="6858000" cy="5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中“流”的概念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DDBEB7-E5B1-AE42-9974-BD2DCC4FA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61" y="2987473"/>
            <a:ext cx="9295394" cy="37666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27E277-2504-6045-A24C-3FB3AF7423E0}"/>
              </a:ext>
            </a:extLst>
          </p:cNvPr>
          <p:cNvSpPr txBox="1"/>
          <p:nvPr/>
        </p:nvSpPr>
        <p:spPr>
          <a:xfrm>
            <a:off x="2002485" y="1853736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中，输入输出都是依靠 “流”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(stream)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这样的中介对象操作的。二进制使用的类也多以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Stream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后缀命名</a:t>
            </a:r>
          </a:p>
        </p:txBody>
      </p:sp>
    </p:spTree>
    <p:extLst>
      <p:ext uri="{BB962C8B-B14F-4D97-AF65-F5344CB8AC3E}">
        <p14:creationId xmlns:p14="http://schemas.microsoft.com/office/powerpoint/2010/main" val="247124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二进制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I/O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E4C1A6-8702-9C44-B8DB-D319EBAED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086" y="2951852"/>
            <a:ext cx="8495760" cy="35678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739339-6105-E743-8FA6-EC3D5D55ED0F}"/>
              </a:ext>
            </a:extLst>
          </p:cNvPr>
          <p:cNvSpPr txBox="1"/>
          <p:nvPr/>
        </p:nvSpPr>
        <p:spPr>
          <a:xfrm>
            <a:off x="2511136" y="1651260"/>
            <a:ext cx="716972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你只需知道：二进制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的工具类均是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stream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后缀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其他的</a:t>
            </a:r>
            <a:r>
              <a:rPr kumimoji="1"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用到再查</a:t>
            </a:r>
          </a:p>
        </p:txBody>
      </p:sp>
    </p:spTree>
    <p:extLst>
      <p:ext uri="{BB962C8B-B14F-4D97-AF65-F5344CB8AC3E}">
        <p14:creationId xmlns:p14="http://schemas.microsoft.com/office/powerpoint/2010/main" val="178455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大家自己做一个这节课的</a:t>
            </a:r>
            <a:endParaRPr kumimoji="1" lang="en-US" altLang="zh-CN" sz="6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357782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3411537" y="3429000"/>
            <a:ext cx="64286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 (Input/Output)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输入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在硬件上有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设备，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中讨论的是软件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4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在计算机硬件中的地位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25FE5F-54C7-954D-A27F-8E69639EA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50" y="2137500"/>
            <a:ext cx="8851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从硬件和软件的连接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B96D36-7A6C-614B-8263-8E2001803E0B}"/>
              </a:ext>
            </a:extLst>
          </p:cNvPr>
          <p:cNvSpPr/>
          <p:nvPr/>
        </p:nvSpPr>
        <p:spPr>
          <a:xfrm>
            <a:off x="378380" y="1958382"/>
            <a:ext cx="214162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硬件</a:t>
            </a:r>
            <a:r>
              <a:rPr kumimoji="1" lang="en-US" altLang="zh-CN" dirty="0"/>
              <a:t>I/O,</a:t>
            </a:r>
            <a:r>
              <a:rPr kumimoji="1" lang="zh-CN" altLang="en-US" dirty="0"/>
              <a:t>比如音响，扫描，打印机等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4A1578-0967-824E-81FC-FAA0BD380686}"/>
              </a:ext>
            </a:extLst>
          </p:cNvPr>
          <p:cNvSpPr/>
          <p:nvPr/>
        </p:nvSpPr>
        <p:spPr>
          <a:xfrm>
            <a:off x="3383145" y="1958382"/>
            <a:ext cx="214162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对应驱动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硬件厂商提供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93681F-C899-F04C-B2DB-5FE4B00F343A}"/>
              </a:ext>
            </a:extLst>
          </p:cNvPr>
          <p:cNvSpPr/>
          <p:nvPr/>
        </p:nvSpPr>
        <p:spPr>
          <a:xfrm>
            <a:off x="6387911" y="1958382"/>
            <a:ext cx="214162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操作系统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C1A13B-4F79-5E49-83D3-B907D1423512}"/>
              </a:ext>
            </a:extLst>
          </p:cNvPr>
          <p:cNvSpPr/>
          <p:nvPr/>
        </p:nvSpPr>
        <p:spPr>
          <a:xfrm>
            <a:off x="9392677" y="1958382"/>
            <a:ext cx="214162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各个软件</a:t>
            </a: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6A515882-482B-EB4B-98F8-541BB0E587FE}"/>
              </a:ext>
            </a:extLst>
          </p:cNvPr>
          <p:cNvSpPr/>
          <p:nvPr/>
        </p:nvSpPr>
        <p:spPr>
          <a:xfrm>
            <a:off x="2725271" y="2743212"/>
            <a:ext cx="466164" cy="2505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>
            <a:extLst>
              <a:ext uri="{FF2B5EF4-FFF2-40B4-BE49-F238E27FC236}">
                <a16:creationId xmlns:a16="http://schemas.microsoft.com/office/drawing/2014/main" id="{22E3EB39-095B-B441-A604-083910977128}"/>
              </a:ext>
            </a:extLst>
          </p:cNvPr>
          <p:cNvSpPr/>
          <p:nvPr/>
        </p:nvSpPr>
        <p:spPr>
          <a:xfrm>
            <a:off x="5732372" y="2688448"/>
            <a:ext cx="466164" cy="2505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>
            <a:extLst>
              <a:ext uri="{FF2B5EF4-FFF2-40B4-BE49-F238E27FC236}">
                <a16:creationId xmlns:a16="http://schemas.microsoft.com/office/drawing/2014/main" id="{DAE210DE-C494-9F40-A334-94988DBC0221}"/>
              </a:ext>
            </a:extLst>
          </p:cNvPr>
          <p:cNvSpPr/>
          <p:nvPr/>
        </p:nvSpPr>
        <p:spPr>
          <a:xfrm>
            <a:off x="8728022" y="2617915"/>
            <a:ext cx="466164" cy="2505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1F81D1-CAE0-4048-B497-DAE3B841915A}"/>
              </a:ext>
            </a:extLst>
          </p:cNvPr>
          <p:cNvSpPr txBox="1"/>
          <p:nvPr/>
        </p:nvSpPr>
        <p:spPr>
          <a:xfrm>
            <a:off x="378380" y="3854417"/>
            <a:ext cx="195244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硬件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BB23D4-1C24-E743-9A13-4FFDECCC6764}"/>
              </a:ext>
            </a:extLst>
          </p:cNvPr>
          <p:cNvSpPr txBox="1"/>
          <p:nvPr/>
        </p:nvSpPr>
        <p:spPr>
          <a:xfrm>
            <a:off x="3514165" y="3854417"/>
            <a:ext cx="80201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软件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CCE1A0-53EE-6548-A226-4D0188ABC165}"/>
              </a:ext>
            </a:extLst>
          </p:cNvPr>
          <p:cNvSpPr txBox="1"/>
          <p:nvPr/>
        </p:nvSpPr>
        <p:spPr>
          <a:xfrm>
            <a:off x="1219583" y="4493168"/>
            <a:ext cx="8610363" cy="23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播放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夜空中最亮的星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的过程：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网易云音乐程序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编写）会调用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调用操作系统的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操作系统调用声卡驱动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声卡驱动让音箱发声，一首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夜空中最亮的星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就这样播放出来了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8C56DA-DD7F-5447-B786-EA3B4D3CCE6E}"/>
              </a:ext>
            </a:extLst>
          </p:cNvPr>
          <p:cNvSpPr txBox="1"/>
          <p:nvPr/>
        </p:nvSpPr>
        <p:spPr>
          <a:xfrm>
            <a:off x="8728022" y="4752708"/>
            <a:ext cx="250319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接下来介绍的</a:t>
            </a:r>
            <a:r>
              <a:rPr kumimoji="1" lang="en-US" altLang="zh-CN" dirty="0">
                <a:solidFill>
                  <a:schemeClr val="bg1"/>
                </a:solidFill>
              </a:rPr>
              <a:t>Java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就是这个过程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E2AADA-DF71-2F4B-9E8B-55A4C9311E4F}"/>
              </a:ext>
            </a:extLst>
          </p:cNvPr>
          <p:cNvCxnSpPr>
            <a:cxnSpLocks/>
          </p:cNvCxnSpPr>
          <p:nvPr/>
        </p:nvCxnSpPr>
        <p:spPr>
          <a:xfrm flipH="1">
            <a:off x="7232073" y="5133109"/>
            <a:ext cx="149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3013501"/>
            <a:ext cx="892454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注意下面讲到的都是 软件中的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概念，硬件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微机原理类型课程中有，有兴趣的同学可以自行查询了解</a:t>
            </a:r>
          </a:p>
        </p:txBody>
      </p:sp>
    </p:spTree>
    <p:extLst>
      <p:ext uri="{BB962C8B-B14F-4D97-AF65-F5344CB8AC3E}">
        <p14:creationId xmlns:p14="http://schemas.microsoft.com/office/powerpoint/2010/main" val="90883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91400" y="903329"/>
            <a:ext cx="8330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计算机文件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251086"/>
            <a:ext cx="8924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文本文件：简单的说，是基于字符编码的文件，常见的编码有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编码等等。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可以用文本编辑器打开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二进制文件：是基于值编码的文件，你可以根据具体应用，指定某个值是什么意思（这样一个过程，可以看作是自定义编码）。用户一般不能直接读懂它们，只有通过相应的软件才能将其显示出来。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二进制文件一般是可执行程序、图形、图像、声音等等。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8DB8B8-BBAD-C146-A338-ACCE15DCFE00}"/>
              </a:ext>
            </a:extLst>
          </p:cNvPr>
          <p:cNvSpPr txBox="1"/>
          <p:nvPr/>
        </p:nvSpPr>
        <p:spPr>
          <a:xfrm>
            <a:off x="3832970" y="5814834"/>
            <a:ext cx="510988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注意下面讲到的都是 软件中的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概念，硬件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在 微机原理类型课程中有</a:t>
            </a:r>
          </a:p>
        </p:txBody>
      </p:sp>
    </p:spTree>
    <p:extLst>
      <p:ext uri="{BB962C8B-B14F-4D97-AF65-F5344CB8AC3E}">
        <p14:creationId xmlns:p14="http://schemas.microsoft.com/office/powerpoint/2010/main" val="26993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208273" y="3429000"/>
            <a:ext cx="892454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根据计算机文件类型，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也针对性地分为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就像水管运水，油管运油，不同的管道，运输不同的文件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96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二进制和文本对比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75335B-5962-1D4F-A274-B6C4B25F9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91" y="1991055"/>
            <a:ext cx="7735824" cy="4418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DDF017-73D3-064D-8D5C-7764D7FCCC33}"/>
              </a:ext>
            </a:extLst>
          </p:cNvPr>
          <p:cNvSpPr txBox="1"/>
          <p:nvPr/>
        </p:nvSpPr>
        <p:spPr>
          <a:xfrm>
            <a:off x="211285" y="3538397"/>
            <a:ext cx="3719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文本：编码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转码后存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1-&gt;0x31-&gt;0x31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二进制：按值直接存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1-&gt;1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82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27236</TotalTime>
  <Words>1854</Words>
  <Application>Microsoft Macintosh PowerPoint</Application>
  <PresentationFormat>宽屏</PresentationFormat>
  <Paragraphs>171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Microsoft YaHei</vt:lpstr>
      <vt:lpstr>inherit</vt:lpstr>
      <vt:lpstr>Arial</vt:lpstr>
      <vt:lpstr>Monaco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1370</cp:revision>
  <dcterms:created xsi:type="dcterms:W3CDTF">2019-09-24T01:18:33Z</dcterms:created>
  <dcterms:modified xsi:type="dcterms:W3CDTF">2020-05-17T01:45:47Z</dcterms:modified>
</cp:coreProperties>
</file>