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9" r:id="rId5"/>
    <p:sldId id="260" r:id="rId6"/>
    <p:sldId id="262" r:id="rId7"/>
    <p:sldId id="273" r:id="rId8"/>
    <p:sldId id="274" r:id="rId9"/>
    <p:sldId id="277" r:id="rId10"/>
    <p:sldId id="278" r:id="rId11"/>
    <p:sldId id="275" r:id="rId12"/>
    <p:sldId id="276" r:id="rId13"/>
    <p:sldId id="279" r:id="rId14"/>
    <p:sldId id="263" r:id="rId15"/>
    <p:sldId id="264" r:id="rId16"/>
    <p:sldId id="280" r:id="rId17"/>
    <p:sldId id="265" r:id="rId18"/>
    <p:sldId id="281" r:id="rId19"/>
    <p:sldId id="272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66" autoAdjust="0"/>
  </p:normalViewPr>
  <p:slideViewPr>
    <p:cSldViewPr>
      <p:cViewPr varScale="1">
        <p:scale>
          <a:sx n="69" d="100"/>
          <a:sy n="69" d="100"/>
        </p:scale>
        <p:origin x="11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1D913-5393-124D-AADB-71B6723A0557}" type="datetimeFigureOut">
              <a:rPr kumimoji="1" lang="zh-CN" altLang="en-US" smtClean="0"/>
              <a:t>2016/10/9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8CA2-25B0-9A46-8E80-46996E79CD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18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78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4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4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9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readXXFile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从读取对应的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ibm05.XX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文件中，并设置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等中的属性。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gnuPlot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("before1.txt")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函数将布局后每个模块的坐标和宽高输出出来，以方便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画图。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timberWolfAlgorithm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timberWolfAlgorithm2()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Timber-Wolf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算法的第一和第二阶段。由于初始布局中模块重合比较多，在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timberWolfAlgorithm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中，会进行一次初始布局，以减少重合，初始布局由模块顺序排列生成。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9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292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29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29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4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4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4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4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4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4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8CA2-25B0-9A46-8E80-46996E79CD5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4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132856"/>
            <a:ext cx="7270576" cy="1154559"/>
          </a:xfrm>
          <a:solidFill>
            <a:srgbClr val="76CCFF"/>
          </a:solidFill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8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1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7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755576" cy="1772816"/>
            <a:chOff x="0" y="0"/>
            <a:chExt cx="755576" cy="1772816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755576" cy="980728"/>
            </a:xfrm>
            <a:prstGeom prst="rect">
              <a:avLst/>
            </a:prstGeom>
            <a:solidFill>
              <a:srgbClr val="FF5D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燕尾形 8"/>
            <p:cNvSpPr/>
            <p:nvPr userDrawn="1"/>
          </p:nvSpPr>
          <p:spPr>
            <a:xfrm rot="16200000">
              <a:off x="-263438" y="753802"/>
              <a:ext cx="1282452" cy="755576"/>
            </a:xfrm>
            <a:prstGeom prst="chevron">
              <a:avLst/>
            </a:prstGeom>
            <a:solidFill>
              <a:srgbClr val="FF5D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64" y="2204864"/>
            <a:ext cx="7342584" cy="1470025"/>
          </a:xfrm>
          <a:solidFill>
            <a:srgbClr val="76CCFF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717032"/>
            <a:ext cx="7776864" cy="62292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5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0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2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48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1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74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8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5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32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57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5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1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4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1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7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08304" y="980728"/>
            <a:ext cx="1835696" cy="360040"/>
          </a:xfrm>
          <a:prstGeom prst="rect">
            <a:avLst/>
          </a:prstGeom>
          <a:solidFill>
            <a:srgbClr val="FF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980728"/>
            <a:ext cx="7308304" cy="360040"/>
          </a:xfrm>
          <a:prstGeom prst="rect">
            <a:avLst/>
          </a:prstGeom>
          <a:solidFill>
            <a:srgbClr val="7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00323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07524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EA31-A76D-47DD-96DA-D7249F00052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2F1A-0D8C-4C9E-A0FB-ED8E0D6EE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5D5C"/>
        </a:buClr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6CCFF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B5A0-CCB4-4E33-BAE4-C64A29CF581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09D9-D850-4234-956B-8352F29C7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0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772816"/>
            <a:ext cx="7270576" cy="165618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Timber-Wolf </a:t>
            </a:r>
            <a:r>
              <a:rPr lang="en-US" altLang="zh-CN" b="1" dirty="0"/>
              <a:t>VLSI</a:t>
            </a:r>
            <a:r>
              <a:rPr lang="zh-CN" altLang="en-US" b="1" dirty="0"/>
              <a:t>电路布局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94"/>
    </mc:Choice>
    <mc:Fallback xmlns="">
      <p:transition xmlns:p14="http://schemas.microsoft.com/office/powerpoint/2010/main" spd="slow" advTm="131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Timber-Wolf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（步骤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步骤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pPr lvl="1"/>
            <a:r>
              <a:rPr lang="zh-CN" altLang="en-US" dirty="0" smtClean="0"/>
              <a:t>与步骤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类似，同样是模拟退火算法框架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只在同一行内与相邻的模块交换位置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Cost </a:t>
            </a:r>
            <a:r>
              <a:rPr kumimoji="1" lang="zh-CN" altLang="en-US" dirty="0" smtClean="0"/>
              <a:t>只包括</a:t>
            </a:r>
            <a:r>
              <a:rPr kumimoji="1" lang="en-US" altLang="zh-CN" dirty="0" smtClean="0"/>
              <a:t>C1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C2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41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输入文件格式</a:t>
            </a:r>
            <a:endParaRPr kumimoji="1" lang="en-US" altLang="zh-CN" dirty="0" smtClean="0"/>
          </a:p>
          <a:p>
            <a:pPr lvl="1"/>
            <a:r>
              <a:rPr lang="zh-CN" altLang="zh-CN" dirty="0"/>
              <a:t>输入文件来自</a:t>
            </a:r>
            <a:r>
              <a:rPr lang="en-US" altLang="zh-CN" dirty="0"/>
              <a:t>ISPD 2004</a:t>
            </a:r>
            <a:r>
              <a:rPr lang="zh-CN" altLang="zh-CN" dirty="0"/>
              <a:t>论文</a:t>
            </a:r>
            <a:r>
              <a:rPr lang="en-US" altLang="zh-CN" dirty="0" err="1"/>
              <a:t>FasePlace</a:t>
            </a:r>
            <a:r>
              <a:rPr lang="en-US" altLang="zh-CN" dirty="0"/>
              <a:t> [5]</a:t>
            </a:r>
            <a:r>
              <a:rPr lang="zh-CN" altLang="zh-CN" dirty="0"/>
              <a:t>中使用的</a:t>
            </a:r>
            <a:r>
              <a:rPr lang="en-US" altLang="zh-CN" dirty="0" smtClean="0"/>
              <a:t>benchmarks</a:t>
            </a:r>
          </a:p>
          <a:p>
            <a:pPr lvl="1"/>
            <a:r>
              <a:rPr lang="zh-CN" altLang="zh-CN" dirty="0"/>
              <a:t>输入文件为</a:t>
            </a:r>
            <a:r>
              <a:rPr lang="en-US" altLang="zh-CN" dirty="0"/>
              <a:t>ibm05.nodes</a:t>
            </a:r>
            <a:r>
              <a:rPr lang="zh-CN" altLang="zh-CN" dirty="0"/>
              <a:t>、</a:t>
            </a:r>
            <a:r>
              <a:rPr lang="en-US" altLang="zh-CN" dirty="0"/>
              <a:t>ibm05.nets</a:t>
            </a:r>
            <a:r>
              <a:rPr lang="zh-CN" altLang="zh-CN" dirty="0"/>
              <a:t>、</a:t>
            </a:r>
            <a:r>
              <a:rPr lang="en-US" altLang="zh-CN" dirty="0"/>
              <a:t>ibm05.wts</a:t>
            </a:r>
            <a:r>
              <a:rPr lang="zh-CN" altLang="zh-CN" dirty="0"/>
              <a:t>、</a:t>
            </a:r>
            <a:r>
              <a:rPr lang="en-US" altLang="zh-CN" dirty="0"/>
              <a:t>ibm05.scl</a:t>
            </a:r>
            <a:r>
              <a:rPr lang="zh-CN" altLang="zh-CN" dirty="0"/>
              <a:t>、</a:t>
            </a:r>
            <a:r>
              <a:rPr lang="en-US" altLang="zh-CN" dirty="0" smtClean="0"/>
              <a:t>ibm05.pl</a:t>
            </a:r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85426"/>
              </p:ext>
            </p:extLst>
          </p:nvPr>
        </p:nvGraphicFramePr>
        <p:xfrm>
          <a:off x="1475656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79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文件后缀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每个模块的高、宽、是否固定等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.nets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连线网络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wts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每个模块的权重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scl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每行的信息，包括高、位置等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每个模块的位置和分为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</a:t>
            </a:r>
            <a:r>
              <a:rPr lang="zh-CN" altLang="zh-CN" dirty="0" smtClean="0"/>
              <a:t>文件</a:t>
            </a:r>
            <a:endParaRPr lang="en-US" altLang="zh-CN" dirty="0"/>
          </a:p>
          <a:p>
            <a:pPr lvl="1"/>
            <a:r>
              <a:rPr lang="zh-CN" altLang="en-US" dirty="0" smtClean="0"/>
              <a:t>不固定模块（</a:t>
            </a:r>
            <a:r>
              <a:rPr lang="en-US" altLang="zh-CN" dirty="0" smtClean="0"/>
              <a:t>cells</a:t>
            </a:r>
            <a:r>
              <a:rPr lang="zh-CN" altLang="en-US" dirty="0" smtClean="0"/>
              <a:t>）数、固定模块（</a:t>
            </a:r>
            <a:r>
              <a:rPr lang="en-US" altLang="zh-CN" dirty="0" smtClean="0"/>
              <a:t>pads</a:t>
            </a:r>
            <a:r>
              <a:rPr lang="zh-CN" altLang="en-US" dirty="0" smtClean="0"/>
              <a:t>）数、线网（</a:t>
            </a:r>
            <a:r>
              <a:rPr lang="en-US" altLang="zh-CN" dirty="0" smtClean="0"/>
              <a:t>nets</a:t>
            </a:r>
            <a:r>
              <a:rPr lang="zh-CN" altLang="en-US" dirty="0" smtClean="0"/>
              <a:t>）数、行（</a:t>
            </a:r>
            <a:r>
              <a:rPr lang="en-US" altLang="zh-CN" dirty="0" smtClean="0"/>
              <a:t>row</a:t>
            </a:r>
            <a:r>
              <a:rPr lang="zh-CN" altLang="en-US" dirty="0" smtClean="0"/>
              <a:t>）数如下表所示</a:t>
            </a:r>
            <a:endParaRPr kumimoji="1"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58796"/>
              </p:ext>
            </p:extLst>
          </p:nvPr>
        </p:nvGraphicFramePr>
        <p:xfrm>
          <a:off x="2123728" y="2924944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#cells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#pads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#nets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4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visual studio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中编写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头文件</a:t>
            </a:r>
            <a:r>
              <a:rPr kumimoji="1" lang="en-US" altLang="zh-CN" dirty="0" err="1" smtClean="0"/>
              <a:t>main_head.h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和 源文件</a:t>
            </a:r>
            <a:r>
              <a:rPr kumimoji="1" lang="en-US" altLang="zh-CN" dirty="0" smtClean="0"/>
              <a:t>main.cpp </a:t>
            </a:r>
            <a:r>
              <a:rPr kumimoji="1" lang="zh-CN" altLang="en-US" dirty="0" smtClean="0"/>
              <a:t>读取文件并进行布局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Plot_placement.m</a:t>
            </a:r>
            <a:r>
              <a:rPr kumimoji="1" lang="zh-CN" altLang="en-US" dirty="0" smtClean="0"/>
              <a:t>读取输出文件，画出布局结果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0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532859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头文件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定义了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类，代表布局的每个模块，包括名、宽、高、方向、坐标等等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定义了</a:t>
            </a:r>
            <a:r>
              <a:rPr kumimoji="1" lang="en-US" altLang="zh-CN" dirty="0"/>
              <a:t>row</a:t>
            </a:r>
            <a:r>
              <a:rPr kumimoji="1" lang="zh-CN" altLang="en-US" dirty="0"/>
              <a:t>类，代表布局每一行，包括行号、高度、方向、重合等等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定义</a:t>
            </a:r>
            <a:r>
              <a:rPr kumimoji="1" lang="zh-CN" altLang="en-US" dirty="0"/>
              <a:t>了一些全局变量。</a:t>
            </a:r>
            <a:r>
              <a:rPr kumimoji="1" lang="en-US" altLang="zh-CN" dirty="0"/>
              <a:t>map&lt;string, node&gt; </a:t>
            </a:r>
            <a:r>
              <a:rPr kumimoji="1" lang="en-US" altLang="zh-CN" dirty="0" err="1"/>
              <a:t>nodeId</a:t>
            </a:r>
            <a:r>
              <a:rPr kumimoji="1" lang="zh-CN" altLang="en-US" dirty="0"/>
              <a:t>，包括所有的模块信息；</a:t>
            </a:r>
            <a:r>
              <a:rPr kumimoji="1" lang="en-US" altLang="zh-CN" dirty="0"/>
              <a:t>map&lt;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 row&gt; </a:t>
            </a:r>
            <a:r>
              <a:rPr kumimoji="1" lang="en-US" altLang="zh-CN" dirty="0" err="1"/>
              <a:t>rowId</a:t>
            </a:r>
            <a:r>
              <a:rPr kumimoji="1" lang="zh-CN" altLang="en-US" dirty="0"/>
              <a:t>，包括了所有行的信息；</a:t>
            </a:r>
            <a:r>
              <a:rPr kumimoji="1" lang="en-US" altLang="zh-CN" dirty="0"/>
              <a:t>map&lt;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 vector&lt;string&gt; &gt; </a:t>
            </a:r>
            <a:r>
              <a:rPr kumimoji="1" lang="en-US" altLang="zh-CN" dirty="0" err="1"/>
              <a:t>netToCell</a:t>
            </a:r>
            <a:r>
              <a:rPr kumimoji="1" lang="zh-CN" altLang="en-US" dirty="0"/>
              <a:t>，包含了线网与模块的映射关系。</a:t>
            </a:r>
          </a:p>
        </p:txBody>
      </p:sp>
    </p:spTree>
    <p:extLst>
      <p:ext uri="{BB962C8B-B14F-4D97-AF65-F5344CB8AC3E}">
        <p14:creationId xmlns:p14="http://schemas.microsoft.com/office/powerpoint/2010/main" val="447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532859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原文件</a:t>
            </a:r>
            <a:endParaRPr kumimoji="1" lang="en-US" altLang="zh-CN" dirty="0" smtClean="0"/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int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main(){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readNodesFile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();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readWtsFile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();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readPlFile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();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readNetsFile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();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kern="100" dirty="0" err="1" smtClean="0">
                <a:latin typeface="Times New Roman"/>
                <a:ea typeface="宋体"/>
                <a:cs typeface="Times New Roman"/>
              </a:rPr>
              <a:t>readSclFile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(); //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读入文件</a:t>
            </a: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 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gnuPlot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("before1.txt"); //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将布局写入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txt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timberWolfAlgorithm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();   //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模拟退火进行布局</a:t>
            </a: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timberWolfAlgorithm2();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gnuPlot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("after1.txt"); 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return 0;</a:t>
            </a:r>
            <a:endParaRPr lang="zh-CN" altLang="zh-CN" kern="100" dirty="0">
              <a:latin typeface="Times New Roman"/>
              <a:ea typeface="宋体"/>
              <a:cs typeface="Times New Roman"/>
            </a:endParaRPr>
          </a:p>
          <a:p>
            <a:pPr lvl="1" indent="0" algn="just">
              <a:lnSpc>
                <a:spcPts val="2000"/>
              </a:lnSpc>
              <a:buNone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}</a:t>
            </a:r>
            <a:endParaRPr lang="zh-CN" altLang="zh-CN" kern="100" dirty="0">
              <a:effectLst/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5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5184576"/>
          </a:xfrm>
        </p:spPr>
        <p:txBody>
          <a:bodyPr/>
          <a:lstStyle/>
          <a:p>
            <a:r>
              <a:rPr lang="zh-CN" altLang="zh-CN" dirty="0"/>
              <a:t>布局前线长为</a:t>
            </a:r>
            <a:r>
              <a:rPr lang="en-US" altLang="zh-CN" dirty="0"/>
              <a:t>10828065</a:t>
            </a:r>
            <a:r>
              <a:rPr lang="zh-CN" altLang="zh-CN" dirty="0"/>
              <a:t>，重合为</a:t>
            </a:r>
            <a:r>
              <a:rPr lang="en-US" altLang="zh-CN" dirty="0" smtClean="0"/>
              <a:t>2459632</a:t>
            </a:r>
          </a:p>
        </p:txBody>
      </p:sp>
      <p:pic>
        <p:nvPicPr>
          <p:cNvPr id="4" name="图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7287" r="9653" b="7499"/>
          <a:stretch/>
        </p:blipFill>
        <p:spPr bwMode="auto">
          <a:xfrm>
            <a:off x="-366840" y="1935144"/>
            <a:ext cx="9540552" cy="50099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64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5184576"/>
          </a:xfrm>
        </p:spPr>
        <p:txBody>
          <a:bodyPr/>
          <a:lstStyle/>
          <a:p>
            <a:r>
              <a:rPr lang="zh-CN" altLang="zh-CN" dirty="0"/>
              <a:t>布局后线长为</a:t>
            </a:r>
            <a:r>
              <a:rPr lang="en-US" altLang="zh-CN" dirty="0"/>
              <a:t>10828006</a:t>
            </a:r>
            <a:r>
              <a:rPr lang="zh-CN" altLang="zh-CN" dirty="0"/>
              <a:t>，重合为</a:t>
            </a:r>
            <a:r>
              <a:rPr lang="en-US" altLang="zh-CN" dirty="0" smtClean="0"/>
              <a:t>2459184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t="6969" r="9428" b="7924"/>
          <a:stretch/>
        </p:blipFill>
        <p:spPr bwMode="auto">
          <a:xfrm>
            <a:off x="-1" y="1916832"/>
            <a:ext cx="9036497" cy="45741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08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Timber-Wolf</a:t>
            </a:r>
            <a:r>
              <a:rPr kumimoji="1" lang="zh-CN" altLang="en-US" dirty="0" smtClean="0"/>
              <a:t>是比较早期的布局方法，对于布局规模比较大、初始布局比较好的算法、</a:t>
            </a:r>
            <a:r>
              <a:rPr kumimoji="1" lang="en-US" altLang="zh-CN" dirty="0" smtClean="0"/>
              <a:t>Timber-Wolf</a:t>
            </a:r>
            <a:r>
              <a:rPr kumimoji="1" lang="zh-CN" altLang="en-US" dirty="0" smtClean="0"/>
              <a:t>不能再有效时间内明显较少线长和重合。</a:t>
            </a:r>
            <a:endParaRPr kumimoji="1" lang="en-US" altLang="zh-CN" dirty="0" smtClean="0"/>
          </a:p>
          <a:p>
            <a:pPr marL="400050" lvl="2" indent="0">
              <a:buClr>
                <a:srgbClr val="FF5D5C"/>
              </a:buClr>
              <a:buNone/>
            </a:pPr>
            <a:endParaRPr kumimoji="1" lang="en-US" altLang="zh-CN" dirty="0" smtClean="0"/>
          </a:p>
          <a:p>
            <a:pPr marL="742950" lvl="2" indent="-342900">
              <a:buClr>
                <a:srgbClr val="FF5D5C"/>
              </a:buClr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0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err="1"/>
              <a:t>Gerlhof</a:t>
            </a:r>
            <a:r>
              <a:rPr lang="en-US" altLang="zh-CN" dirty="0"/>
              <a:t> C, Kemper A, </a:t>
            </a:r>
            <a:r>
              <a:rPr lang="en-US" altLang="zh-CN" dirty="0" err="1"/>
              <a:t>Kilger</a:t>
            </a:r>
            <a:r>
              <a:rPr lang="en-US" altLang="zh-CN" dirty="0"/>
              <a:t> C, et al. Partition-based clustering in object bases: From theory to practice[J]. Lecture Notes in Computer Science, 1995, 730:301-316.</a:t>
            </a:r>
            <a:endParaRPr lang="zh-CN" altLang="zh-CN" dirty="0"/>
          </a:p>
          <a:p>
            <a:pPr lvl="0"/>
            <a:r>
              <a:rPr lang="en-US" altLang="zh-CN" dirty="0" err="1"/>
              <a:t>Kleinhans</a:t>
            </a:r>
            <a:r>
              <a:rPr lang="en-US" altLang="zh-CN" dirty="0"/>
              <a:t> J M, </a:t>
            </a:r>
            <a:r>
              <a:rPr lang="en-US" altLang="zh-CN" dirty="0" err="1"/>
              <a:t>Sigl</a:t>
            </a:r>
            <a:r>
              <a:rPr lang="en-US" altLang="zh-CN" dirty="0"/>
              <a:t> G, Johannes F M, et al. GORDIAN: VLSI placement by quadratic programming and slicing optimization[J]. IEEE Transactions on Computer-Aided Design of Integrated Circuits and Systems, 1991, 10(3): 356-365.</a:t>
            </a:r>
            <a:endParaRPr lang="zh-CN" altLang="zh-CN" dirty="0"/>
          </a:p>
          <a:p>
            <a:pPr lvl="0"/>
            <a:r>
              <a:rPr lang="en-US" altLang="zh-CN" dirty="0" err="1"/>
              <a:t>Sechen</a:t>
            </a:r>
            <a:r>
              <a:rPr lang="en-US" altLang="zh-CN" dirty="0"/>
              <a:t> C, </a:t>
            </a:r>
            <a:r>
              <a:rPr lang="en-US" altLang="zh-CN" dirty="0" err="1"/>
              <a:t>Sangiovannivincentelli</a:t>
            </a:r>
            <a:r>
              <a:rPr lang="en-US" altLang="zh-CN" dirty="0"/>
              <a:t> A. The </a:t>
            </a:r>
            <a:r>
              <a:rPr lang="en-US" altLang="zh-CN" dirty="0" err="1"/>
              <a:t>TimberWolf</a:t>
            </a:r>
            <a:r>
              <a:rPr lang="en-US" altLang="zh-CN" dirty="0"/>
              <a:t> placement and routing package[J]. IEEE Journal of Solid-state Circuits, 1985, 20(2): 510-522.</a:t>
            </a:r>
            <a:endParaRPr lang="zh-CN" altLang="zh-CN" dirty="0"/>
          </a:p>
          <a:p>
            <a:pPr lvl="0"/>
            <a:r>
              <a:rPr lang="en-US" altLang="zh-CN" dirty="0" err="1"/>
              <a:t>Sechen</a:t>
            </a:r>
            <a:r>
              <a:rPr lang="en-US" altLang="zh-CN" dirty="0"/>
              <a:t> C, </a:t>
            </a:r>
            <a:r>
              <a:rPr lang="en-US" altLang="zh-CN" dirty="0" err="1"/>
              <a:t>Sangiovannivincentelli</a:t>
            </a:r>
            <a:r>
              <a:rPr lang="en-US" altLang="zh-CN" dirty="0"/>
              <a:t> A. TimberWolf3.2: A New Standard Cell Placement and Global Routing Package[J]. Design Automation Conference, 1986.</a:t>
            </a:r>
            <a:endParaRPr lang="zh-CN" altLang="zh-CN" dirty="0"/>
          </a:p>
          <a:p>
            <a:pPr lvl="0"/>
            <a:r>
              <a:rPr lang="en-US" altLang="zh-CN" dirty="0"/>
              <a:t>Viswanathan N, Chu C </a:t>
            </a:r>
            <a:r>
              <a:rPr lang="en-US" altLang="zh-CN" dirty="0" err="1"/>
              <a:t>C</a:t>
            </a:r>
            <a:r>
              <a:rPr lang="en-US" altLang="zh-CN" dirty="0"/>
              <a:t>. </a:t>
            </a:r>
            <a:r>
              <a:rPr lang="en-US" altLang="zh-CN" dirty="0" err="1"/>
              <a:t>FastPlace</a:t>
            </a:r>
            <a:r>
              <a:rPr lang="en-US" altLang="zh-CN" dirty="0"/>
              <a:t> (efficient analytical placement using cell shifting, iterative local refinement and a hybrid net model)[J]., 2004.</a:t>
            </a:r>
            <a:endParaRPr lang="zh-CN" altLang="zh-CN" dirty="0"/>
          </a:p>
          <a:p>
            <a:pPr marL="400050" lvl="2" indent="0">
              <a:buClr>
                <a:srgbClr val="FF5D5C"/>
              </a:buClr>
              <a:buNone/>
            </a:pPr>
            <a:endParaRPr kumimoji="1" lang="en-US" altLang="zh-CN" dirty="0" smtClean="0"/>
          </a:p>
          <a:p>
            <a:pPr marL="742950" lvl="2" indent="-342900">
              <a:buClr>
                <a:srgbClr val="FF5D5C"/>
              </a:buClr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07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5184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版图设计</a:t>
            </a:r>
            <a:r>
              <a:rPr lang="zh-CN" altLang="en-US" dirty="0"/>
              <a:t>：划分（</a:t>
            </a:r>
            <a:r>
              <a:rPr lang="en-US" altLang="zh-CN" dirty="0"/>
              <a:t>partition)</a:t>
            </a:r>
            <a:r>
              <a:rPr lang="zh-CN" altLang="en-US" dirty="0"/>
              <a:t>、布图规划（</a:t>
            </a:r>
            <a:r>
              <a:rPr lang="en-US" altLang="zh-CN" dirty="0" err="1"/>
              <a:t>floorplanning</a:t>
            </a:r>
            <a:r>
              <a:rPr lang="en-US" altLang="zh-CN" dirty="0"/>
              <a:t>)</a:t>
            </a:r>
            <a:r>
              <a:rPr lang="zh-CN" altLang="en-US" dirty="0"/>
              <a:t>、布局（</a:t>
            </a:r>
            <a:r>
              <a:rPr lang="en-US" altLang="zh-CN" dirty="0"/>
              <a:t>placement</a:t>
            </a:r>
            <a:r>
              <a:rPr lang="zh-CN" altLang="en-US" dirty="0"/>
              <a:t>）、布线（</a:t>
            </a:r>
            <a:r>
              <a:rPr lang="en-US" altLang="zh-CN" dirty="0"/>
              <a:t>routing)</a:t>
            </a:r>
            <a:r>
              <a:rPr lang="zh-CN" altLang="en-US" dirty="0"/>
              <a:t>、版图压缩（</a:t>
            </a:r>
            <a:r>
              <a:rPr lang="en-US" altLang="zh-CN" dirty="0"/>
              <a:t>layout compaction</a:t>
            </a:r>
            <a:r>
              <a:rPr lang="zh-CN" altLang="en-US" dirty="0"/>
              <a:t>）、参数提取和版图验证（</a:t>
            </a:r>
            <a:r>
              <a:rPr lang="en-US" altLang="zh-CN" dirty="0"/>
              <a:t>extraction and verification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布局</a:t>
            </a:r>
            <a:r>
              <a:rPr lang="zh-CN" altLang="zh-CN" dirty="0"/>
              <a:t>的任务是要确定模块在芯片上的精确位置，设计的好坏直接影响着电路的</a:t>
            </a:r>
            <a:r>
              <a:rPr lang="zh-CN" altLang="zh-CN" dirty="0" smtClean="0"/>
              <a:t>质量。</a:t>
            </a:r>
          </a:p>
          <a:p>
            <a:pPr lvl="1"/>
            <a:r>
              <a:rPr lang="zh-CN" altLang="zh-CN" dirty="0" smtClean="0"/>
              <a:t>全局</a:t>
            </a:r>
            <a:r>
              <a:rPr lang="zh-CN" altLang="zh-CN" dirty="0"/>
              <a:t>布局（</a:t>
            </a:r>
            <a:r>
              <a:rPr lang="en-US" altLang="zh-CN" dirty="0"/>
              <a:t>global placement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详细</a:t>
            </a:r>
            <a:r>
              <a:rPr lang="zh-CN" altLang="zh-CN" dirty="0"/>
              <a:t>布局（</a:t>
            </a:r>
            <a:r>
              <a:rPr lang="en-US" altLang="zh-CN" dirty="0"/>
              <a:t>detail placement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1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00"/>
    </mc:Choice>
    <mc:Fallback xmlns="">
      <p:transition xmlns:p14="http://schemas.microsoft.com/office/powerpoint/2010/main" spd="slow" advTm="568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Mincut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Placement [1]</a:t>
            </a:r>
            <a:endParaRPr kumimoji="1" lang="en-US" altLang="zh-CN" dirty="0" smtClean="0"/>
          </a:p>
          <a:p>
            <a:pPr lvl="1"/>
            <a:r>
              <a:rPr lang="zh-CN" altLang="zh-CN" dirty="0" smtClean="0"/>
              <a:t>利用</a:t>
            </a:r>
            <a:r>
              <a:rPr lang="zh-CN" altLang="zh-CN" dirty="0"/>
              <a:t>划分进行</a:t>
            </a:r>
            <a:r>
              <a:rPr lang="zh-CN" altLang="zh-CN" dirty="0" smtClean="0"/>
              <a:t>布局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电路</a:t>
            </a:r>
            <a:r>
              <a:rPr lang="zh-CN" altLang="zh-CN" dirty="0"/>
              <a:t>不断地划分为两个子电路</a:t>
            </a:r>
            <a:endParaRPr kumimoji="1" lang="en-US" altLang="zh-CN" dirty="0" smtClean="0"/>
          </a:p>
          <a:p>
            <a:r>
              <a:rPr lang="en-US" altLang="zh-CN" dirty="0"/>
              <a:t>Gordian </a:t>
            </a:r>
            <a:r>
              <a:rPr lang="en-US" altLang="zh-CN" dirty="0" smtClean="0"/>
              <a:t>Placement [2]</a:t>
            </a:r>
          </a:p>
          <a:p>
            <a:pPr lvl="1"/>
            <a:r>
              <a:rPr lang="zh-CN" altLang="zh-CN" dirty="0" smtClean="0"/>
              <a:t>利用</a:t>
            </a:r>
            <a:r>
              <a:rPr lang="zh-CN" altLang="zh-CN" dirty="0"/>
              <a:t>二次规划进行布局</a:t>
            </a:r>
            <a:endParaRPr lang="en-US" altLang="zh-CN" dirty="0" smtClean="0"/>
          </a:p>
          <a:p>
            <a:r>
              <a:rPr lang="en-US" altLang="zh-CN" dirty="0" smtClean="0"/>
              <a:t>Timber-Wolf Placement [3][4]</a:t>
            </a:r>
          </a:p>
          <a:p>
            <a:pPr lvl="1"/>
            <a:r>
              <a:rPr lang="zh-CN" altLang="zh-CN" dirty="0"/>
              <a:t>基于模拟退火</a:t>
            </a:r>
            <a:r>
              <a:rPr lang="zh-CN" altLang="zh-CN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和</a:t>
            </a:r>
            <a:r>
              <a:rPr lang="zh-CN" altLang="zh-CN" dirty="0"/>
              <a:t>交换机制来进行的布局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3645024"/>
            <a:ext cx="5616624" cy="1440160"/>
          </a:xfrm>
          <a:prstGeom prst="rect">
            <a:avLst/>
          </a:prstGeom>
          <a:noFill/>
          <a:ln w="41275">
            <a:solidFill>
              <a:srgbClr val="FF2E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345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33"/>
    </mc:Choice>
    <mc:Fallback xmlns="">
      <p:transition xmlns:p14="http://schemas.microsoft.com/office/powerpoint/2010/main" spd="slow" advTm="11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输入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标准单元模块或宏模块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模块的大小、</a:t>
            </a:r>
            <a:r>
              <a:rPr kumimoji="1" lang="en-US" altLang="zh-CN" dirty="0" smtClean="0"/>
              <a:t>pin</a:t>
            </a:r>
            <a:r>
              <a:rPr kumimoji="1" lang="zh-CN" altLang="en-US" dirty="0" smtClean="0"/>
              <a:t>的位置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线网</a:t>
            </a:r>
            <a:endParaRPr kumimoji="1" lang="en-US" altLang="zh-CN" dirty="0" smtClean="0"/>
          </a:p>
          <a:p>
            <a:r>
              <a:rPr kumimoji="1" lang="zh-CN" altLang="en-US" dirty="0"/>
              <a:t>输出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各个模块的位置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模块之间没有重合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总线长最短</a:t>
            </a:r>
            <a:endParaRPr kumimoji="1" lang="en-US" altLang="zh-CN" dirty="0"/>
          </a:p>
          <a:p>
            <a:pPr lvl="1"/>
            <a:r>
              <a:rPr lang="zh-CN" altLang="zh-CN" dirty="0"/>
              <a:t>芯片密度（</a:t>
            </a:r>
            <a:r>
              <a:rPr lang="en-US" altLang="zh-CN" dirty="0"/>
              <a:t>chip density</a:t>
            </a:r>
            <a:r>
              <a:rPr lang="zh-CN" altLang="zh-CN" dirty="0"/>
              <a:t>）、布通率（</a:t>
            </a:r>
            <a:r>
              <a:rPr lang="en-US" altLang="zh-CN" dirty="0" err="1"/>
              <a:t>routability</a:t>
            </a:r>
            <a:r>
              <a:rPr lang="zh-CN" altLang="zh-CN" dirty="0"/>
              <a:t>）、时延（</a:t>
            </a:r>
            <a:r>
              <a:rPr lang="en-US" altLang="zh-CN" dirty="0"/>
              <a:t>timing</a:t>
            </a:r>
            <a:r>
              <a:rPr lang="zh-CN" altLang="zh-CN" dirty="0"/>
              <a:t>）等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0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Timber-Wolf</a:t>
            </a:r>
            <a:r>
              <a:rPr lang="zh-CN" altLang="zh-CN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endParaRPr kumimoji="1" lang="en-US" altLang="zh-CN" dirty="0" smtClean="0"/>
          </a:p>
          <a:p>
            <a:pPr lvl="1"/>
            <a:r>
              <a:rPr lang="zh-CN" altLang="zh-CN" dirty="0"/>
              <a:t>模块在不同行或相同行之间移动，允许模块之间有</a:t>
            </a:r>
            <a:r>
              <a:rPr lang="zh-CN" altLang="zh-CN" dirty="0" smtClean="0"/>
              <a:t>重叠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温度下降到一定程度后，第二个步骤开始</a:t>
            </a:r>
            <a:r>
              <a:rPr lang="zh-CN" altLang="zh-CN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步骤</a:t>
            </a:r>
            <a:r>
              <a:rPr kumimoji="1" lang="en-US" altLang="zh-CN" dirty="0" smtClean="0"/>
              <a:t>2</a:t>
            </a:r>
          </a:p>
          <a:p>
            <a:pPr lvl="1"/>
            <a:r>
              <a:rPr lang="zh-CN" altLang="zh-CN" dirty="0"/>
              <a:t>主要目的是减少重叠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</a:t>
            </a:r>
            <a:r>
              <a:rPr lang="zh-CN" altLang="zh-CN" dirty="0"/>
              <a:t>允许同一行中相邻的模块间的交换。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69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Timber-Wolf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（步骤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Timber-Wolf </a:t>
            </a:r>
            <a:r>
              <a:rPr lang="zh-CN" altLang="en-US" dirty="0"/>
              <a:t>算法步骤</a:t>
            </a:r>
            <a:r>
              <a:rPr lang="en-US" altLang="zh-CN" dirty="0"/>
              <a:t>1</a:t>
            </a:r>
            <a:r>
              <a:rPr lang="zh-CN" altLang="en-US" dirty="0" smtClean="0"/>
              <a:t>伪代码</a:t>
            </a:r>
            <a:endParaRPr kumimoji="1"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7723554" cy="386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Timber-Wolf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（步骤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function</a:t>
            </a:r>
          </a:p>
          <a:p>
            <a:r>
              <a:rPr lang="zh-CN" altLang="en-US" dirty="0" smtClean="0"/>
              <a:t>模块</a:t>
            </a:r>
            <a:r>
              <a:rPr lang="zh-CN" altLang="zh-CN" dirty="0" smtClean="0"/>
              <a:t>一共</a:t>
            </a:r>
            <a:r>
              <a:rPr lang="zh-CN" altLang="zh-CN" dirty="0"/>
              <a:t>有三种</a:t>
            </a:r>
            <a:r>
              <a:rPr lang="zh-CN" altLang="zh-CN" dirty="0" smtClean="0"/>
              <a:t>移动</a:t>
            </a:r>
            <a:r>
              <a:rPr lang="zh-CN" altLang="en-US" dirty="0" smtClean="0"/>
              <a:t>产生新的布局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319967"/>
            <a:ext cx="7626045" cy="45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26187" y="5141669"/>
            <a:ext cx="4662400" cy="10251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Timber-Wolf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（步骤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accept function</a:t>
            </a:r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260" y="2132856"/>
            <a:ext cx="4142254" cy="32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Timber-Wolf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（步骤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 function</a:t>
            </a:r>
          </a:p>
          <a:p>
            <a:pPr lvl="1"/>
            <a:r>
              <a:rPr lang="en-US" altLang="zh-CN" dirty="0" smtClean="0"/>
              <a:t>C1 </a:t>
            </a:r>
            <a:r>
              <a:rPr lang="zh-CN" altLang="en-US" dirty="0" smtClean="0"/>
              <a:t>互联线的长度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C2 </a:t>
            </a:r>
            <a:r>
              <a:rPr lang="zh-CN" altLang="en-US" dirty="0" smtClean="0"/>
              <a:t>模块重合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C3 </a:t>
            </a:r>
            <a:r>
              <a:rPr lang="zh-CN" altLang="zh-CN" dirty="0" smtClean="0"/>
              <a:t>控制</a:t>
            </a:r>
            <a:r>
              <a:rPr lang="zh-CN" altLang="zh-CN" dirty="0"/>
              <a:t>行宽度的惩罚函数，实际行长度与期望的行宽度相差越大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C3</a:t>
            </a:r>
            <a:r>
              <a:rPr lang="zh-CN" altLang="zh-CN" dirty="0" smtClean="0"/>
              <a:t>越</a:t>
            </a:r>
            <a:r>
              <a:rPr lang="zh-CN" altLang="zh-CN" dirty="0"/>
              <a:t>大</a:t>
            </a:r>
            <a:endParaRPr lang="en-US" altLang="zh-CN" dirty="0" smtClean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3780031"/>
            <a:ext cx="3384376" cy="247681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86631"/>
            <a:ext cx="4777080" cy="146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0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文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中文主题</Template>
  <TotalTime>537</TotalTime>
  <Words>916</Words>
  <Application>Microsoft Office PowerPoint</Application>
  <PresentationFormat>全屏显示(4:3)</PresentationFormat>
  <Paragraphs>138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中文主题</vt:lpstr>
      <vt:lpstr>自定义设计方案</vt:lpstr>
      <vt:lpstr>Timber-Wolf VLSI电路布局</vt:lpstr>
      <vt:lpstr>背景介绍</vt:lpstr>
      <vt:lpstr>解决方法</vt:lpstr>
      <vt:lpstr>问题描述</vt:lpstr>
      <vt:lpstr>Timber-Wolf算法</vt:lpstr>
      <vt:lpstr>Timber-Wolf算法（步骤1）</vt:lpstr>
      <vt:lpstr>Timber-Wolf算法（步骤1）</vt:lpstr>
      <vt:lpstr>Timber-Wolf算法（步骤1）</vt:lpstr>
      <vt:lpstr>Timber-Wolf算法（步骤1）</vt:lpstr>
      <vt:lpstr>Timber-Wolf算法（步骤2）</vt:lpstr>
      <vt:lpstr>算法实现</vt:lpstr>
      <vt:lpstr>算法实现</vt:lpstr>
      <vt:lpstr>算法实现</vt:lpstr>
      <vt:lpstr>算法实现</vt:lpstr>
      <vt:lpstr>算法实现</vt:lpstr>
      <vt:lpstr>结果与分析</vt:lpstr>
      <vt:lpstr>结果与分析</vt:lpstr>
      <vt:lpstr>总结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可避障碍的单层与多层 直线斯坦纳树构造算法</dc:title>
  <dc:creator>vermouth</dc:creator>
  <cp:lastModifiedBy>翟金源</cp:lastModifiedBy>
  <cp:revision>37</cp:revision>
  <dcterms:created xsi:type="dcterms:W3CDTF">2014-06-22T13:17:01Z</dcterms:created>
  <dcterms:modified xsi:type="dcterms:W3CDTF">2016-10-09T08:10:48Z</dcterms:modified>
</cp:coreProperties>
</file>