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1" r:id="rId3"/>
    <p:sldId id="257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9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3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766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5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9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6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9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5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6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7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3132B-EB0F-4BF9-A15D-BAFC2510C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D3FD8-88F9-49C9-9892-208318FB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Identifying Heart Abnormalities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FB565-8FBF-465D-963E-DBF217CB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A696C6"/>
                </a:solidFill>
              </a:rPr>
              <a:t>By: Zach Young</a:t>
            </a:r>
          </a:p>
        </p:txBody>
      </p:sp>
    </p:spTree>
    <p:extLst>
      <p:ext uri="{BB962C8B-B14F-4D97-AF65-F5344CB8AC3E}">
        <p14:creationId xmlns:p14="http://schemas.microsoft.com/office/powerpoint/2010/main" val="8916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4620-F0E3-49D0-90AB-5E4581FB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in the 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84F3-FCBD-40A1-8381-A6EC77C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463042" cy="3714749"/>
          </a:xfrm>
        </p:spPr>
        <p:txBody>
          <a:bodyPr>
            <a:normAutofit/>
          </a:bodyPr>
          <a:lstStyle/>
          <a:p>
            <a:r>
              <a:rPr lang="en-US" dirty="0"/>
              <a:t>Heart disease is the leading cause of death for men, women, and people of most racial and ethnic groups in the United States.</a:t>
            </a:r>
          </a:p>
          <a:p>
            <a:r>
              <a:rPr lang="en-US" dirty="0"/>
              <a:t>One person dies every 37 seconds in the United States from cardiovascular disease.</a:t>
            </a:r>
          </a:p>
          <a:p>
            <a:r>
              <a:rPr lang="en-US" dirty="0"/>
              <a:t>About 647,000 Americans die from heart disease each year—that’s 1 in every 4 deaths.</a:t>
            </a:r>
          </a:p>
          <a:p>
            <a:r>
              <a:rPr lang="en-US" dirty="0"/>
              <a:t>Heart disease costs the United States about $219 billion each year from 2014 to 2015. This includes the cost of health care services, medicines, and lost productivity.</a:t>
            </a:r>
          </a:p>
          <a:p>
            <a:r>
              <a:rPr lang="en-US" dirty="0"/>
              <a:t>However, if irregularities are identified soon enough, preventative measures can be taken saving both lives and money.  </a:t>
            </a:r>
          </a:p>
        </p:txBody>
      </p:sp>
    </p:spTree>
    <p:extLst>
      <p:ext uri="{BB962C8B-B14F-4D97-AF65-F5344CB8AC3E}">
        <p14:creationId xmlns:p14="http://schemas.microsoft.com/office/powerpoint/2010/main" val="20309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ECAB-5F3B-4909-9E50-21D34AD5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296"/>
            <a:ext cx="10353762" cy="1257300"/>
          </a:xfrm>
        </p:spPr>
        <p:txBody>
          <a:bodyPr/>
          <a:lstStyle/>
          <a:p>
            <a:r>
              <a:rPr lang="en-US" dirty="0"/>
              <a:t>Data &amp;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13E3-EE5F-44E6-8B1C-1741096F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88" y="1023828"/>
            <a:ext cx="12223906" cy="3707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Normal, Abnormal and Respiratory recordings (artifacts)</a:t>
            </a:r>
          </a:p>
          <a:p>
            <a:r>
              <a:rPr lang="en-US" dirty="0"/>
              <a:t>Features - Duration, spectrogram and </a:t>
            </a:r>
            <a:r>
              <a:rPr lang="en-US" dirty="0" err="1"/>
              <a:t>mel</a:t>
            </a:r>
            <a:r>
              <a:rPr lang="en-US" dirty="0"/>
              <a:t>-frequency cepstral coefficients (</a:t>
            </a:r>
            <a:r>
              <a:rPr lang="en-US" dirty="0" err="1"/>
              <a:t>mfcc</a:t>
            </a:r>
            <a:r>
              <a:rPr lang="en-US" dirty="0"/>
              <a:t>) </a:t>
            </a:r>
          </a:p>
          <a:p>
            <a:r>
              <a:rPr lang="en-US" dirty="0"/>
              <a:t>For spectrogram and </a:t>
            </a:r>
            <a:r>
              <a:rPr lang="en-US" dirty="0" err="1"/>
              <a:t>mfcc</a:t>
            </a:r>
            <a:r>
              <a:rPr lang="en-US" dirty="0"/>
              <a:t> data, took 10 second samples in order to standardize the data</a:t>
            </a:r>
          </a:p>
          <a:p>
            <a:r>
              <a:rPr lang="en-US" dirty="0"/>
              <a:t>Spectrogram data: A spectrogram is the visual representation of the spectrum of frequencies of a signal as it varies with time.</a:t>
            </a:r>
          </a:p>
          <a:p>
            <a:pPr lvl="1"/>
            <a:r>
              <a:rPr lang="en-US" dirty="0"/>
              <a:t>Have been shown to be effective in certain audio classification tasks – identifying bird calls</a:t>
            </a:r>
          </a:p>
          <a:p>
            <a:r>
              <a:rPr lang="en-US" dirty="0"/>
              <a:t>MFCC: Approximates the human auditory system's response more closely than the linearly-spaced frequency bands used in the normal </a:t>
            </a:r>
            <a:r>
              <a:rPr lang="en-US" dirty="0" err="1"/>
              <a:t>cepstrum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Have been shown to be effective in speech recognition use cases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F79FF-58B4-4604-84D6-53AF446A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t="40824" r="48236" b="23721"/>
          <a:stretch/>
        </p:blipFill>
        <p:spPr>
          <a:xfrm>
            <a:off x="549349" y="4449948"/>
            <a:ext cx="2851893" cy="2282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2C2E4-E905-4A6C-8763-C2443AFAE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9302" r="15755" b="35663"/>
          <a:stretch/>
        </p:blipFill>
        <p:spPr>
          <a:xfrm>
            <a:off x="4082903" y="4449948"/>
            <a:ext cx="7559748" cy="2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2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5A0A-C9C8-4117-BA89-6FCAF295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0114"/>
            <a:ext cx="10364411" cy="1257300"/>
          </a:xfrm>
        </p:spPr>
        <p:txBody>
          <a:bodyPr/>
          <a:lstStyle/>
          <a:p>
            <a:r>
              <a:rPr lang="en-US" dirty="0"/>
              <a:t>Data Visualization: Spectrogram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5E2E7-7782-4045-A1F4-A3801C7BC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0" t="34108" r="14972" b="22791"/>
          <a:stretch/>
        </p:blipFill>
        <p:spPr>
          <a:xfrm>
            <a:off x="562352" y="1382233"/>
            <a:ext cx="11056648" cy="50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4988-49E9-4EC4-9D9E-1E765D3C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Visualization: MFCCs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0C75B-CCB9-4C94-94EB-43919221E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t="31473" r="15843" b="20465"/>
          <a:stretch/>
        </p:blipFill>
        <p:spPr>
          <a:xfrm>
            <a:off x="787833" y="1733107"/>
            <a:ext cx="10479724" cy="46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F9CE-8998-4A8D-A4EC-5DBD8D81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7E11-48BE-4CCB-AE4C-2CBA3CF9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on both spectrogram data and </a:t>
            </a:r>
            <a:r>
              <a:rPr lang="en-US" dirty="0" err="1"/>
              <a:t>mfccs</a:t>
            </a:r>
            <a:r>
              <a:rPr lang="en-US" dirty="0"/>
              <a:t> to determine which is better</a:t>
            </a:r>
          </a:p>
          <a:p>
            <a:r>
              <a:rPr lang="en-US" dirty="0"/>
              <a:t>4 Types: Logistic Regression, K-nearest Neighbor, Random Forest, Gradient Boosting</a:t>
            </a:r>
          </a:p>
          <a:p>
            <a:r>
              <a:rPr lang="en-US" dirty="0"/>
              <a:t>Maximize Precision – do not want to predict an abnormal heart as normal</a:t>
            </a:r>
          </a:p>
          <a:p>
            <a:r>
              <a:rPr lang="en-US" dirty="0"/>
              <a:t>Overall, the accuracy and precision was higher modelling off of the </a:t>
            </a:r>
            <a:r>
              <a:rPr lang="en-US" dirty="0" err="1"/>
              <a:t>mfccs</a:t>
            </a:r>
            <a:endParaRPr lang="en-US" dirty="0"/>
          </a:p>
          <a:p>
            <a:r>
              <a:rPr lang="en-US" dirty="0"/>
              <a:t>Highest accuracy: K-nearest neighbors (91%)</a:t>
            </a:r>
          </a:p>
          <a:p>
            <a:r>
              <a:rPr lang="en-US" dirty="0"/>
              <a:t>Highest precision: K-nearest neighbors (90%)</a:t>
            </a:r>
          </a:p>
        </p:txBody>
      </p:sp>
    </p:spTree>
    <p:extLst>
      <p:ext uri="{BB962C8B-B14F-4D97-AF65-F5344CB8AC3E}">
        <p14:creationId xmlns:p14="http://schemas.microsoft.com/office/powerpoint/2010/main" val="207215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3EE9-51C5-424A-A49D-CD6ECB90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8420"/>
            <a:ext cx="3690103" cy="1257300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4BC4-4290-4D70-B659-0B522893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7" y="1647935"/>
            <a:ext cx="4221731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MLP and LSTM neural networks:</a:t>
            </a:r>
          </a:p>
          <a:p>
            <a:pPr lvl="1"/>
            <a:r>
              <a:rPr lang="en-US" dirty="0"/>
              <a:t>3 hidden layers</a:t>
            </a:r>
          </a:p>
          <a:p>
            <a:pPr lvl="1"/>
            <a:r>
              <a:rPr lang="en-US" dirty="0"/>
              <a:t>weighted abnormal (class imbalance)</a:t>
            </a:r>
          </a:p>
          <a:p>
            <a:r>
              <a:rPr lang="en-US" dirty="0"/>
              <a:t>Both spectrogram and </a:t>
            </a:r>
            <a:r>
              <a:rPr lang="en-US" dirty="0" err="1"/>
              <a:t>mfcc</a:t>
            </a:r>
            <a:r>
              <a:rPr lang="en-US" dirty="0"/>
              <a:t> data</a:t>
            </a:r>
          </a:p>
          <a:p>
            <a:r>
              <a:rPr lang="en-US" dirty="0"/>
              <a:t>Again, modelling off of </a:t>
            </a:r>
            <a:r>
              <a:rPr lang="en-US" dirty="0" err="1"/>
              <a:t>mfcc</a:t>
            </a:r>
            <a:r>
              <a:rPr lang="en-US" dirty="0"/>
              <a:t> data was more effective</a:t>
            </a:r>
          </a:p>
          <a:p>
            <a:r>
              <a:rPr lang="en-US" dirty="0"/>
              <a:t>For </a:t>
            </a:r>
            <a:r>
              <a:rPr lang="en-US" dirty="0" err="1"/>
              <a:t>mfcc</a:t>
            </a:r>
            <a:r>
              <a:rPr lang="en-US" dirty="0"/>
              <a:t>, MLP had 94% accuracy and 95% precision</a:t>
            </a:r>
          </a:p>
          <a:p>
            <a:r>
              <a:rPr lang="en-US" dirty="0"/>
              <a:t>LSTM had a 92% accuracy but only 94% precision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796DD-8250-4356-A4F4-669A4DE2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363" y="853596"/>
            <a:ext cx="6175399" cy="2575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F1210-A2A4-4FFA-AA03-4070EC93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63" y="4178594"/>
            <a:ext cx="6175400" cy="2368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99E26-CF6E-40FC-8666-61FD42C72F2D}"/>
              </a:ext>
            </a:extLst>
          </p:cNvPr>
          <p:cNvSpPr txBox="1"/>
          <p:nvPr/>
        </p:nvSpPr>
        <p:spPr>
          <a:xfrm>
            <a:off x="7618275" y="388420"/>
            <a:ext cx="28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Multilayer Perceptron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1A595-7CA8-4B7B-BEB5-14E45739C035}"/>
              </a:ext>
            </a:extLst>
          </p:cNvPr>
          <p:cNvSpPr txBox="1"/>
          <p:nvPr/>
        </p:nvSpPr>
        <p:spPr>
          <a:xfrm>
            <a:off x="7416256" y="3749158"/>
            <a:ext cx="352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Short-Term Memory </a:t>
            </a:r>
          </a:p>
        </p:txBody>
      </p:sp>
    </p:spTree>
    <p:extLst>
      <p:ext uri="{BB962C8B-B14F-4D97-AF65-F5344CB8AC3E}">
        <p14:creationId xmlns:p14="http://schemas.microsoft.com/office/powerpoint/2010/main" val="39029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962E-8F40-4D62-B374-358A92EC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2E27-09E4-44E0-A474-779C136E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2399413"/>
            <a:ext cx="4795284" cy="3257993"/>
          </a:xfrm>
        </p:spPr>
        <p:txBody>
          <a:bodyPr/>
          <a:lstStyle/>
          <a:p>
            <a:r>
              <a:rPr lang="en-US" dirty="0"/>
              <a:t>Integrate with Medical Equipment – Stethoscope</a:t>
            </a:r>
          </a:p>
          <a:p>
            <a:r>
              <a:rPr lang="en-US" dirty="0"/>
              <a:t>Supplement and reinforcement for current doctors or medically trained </a:t>
            </a:r>
          </a:p>
          <a:p>
            <a:r>
              <a:rPr lang="en-US" dirty="0"/>
              <a:t>Could be used by untrained to ascertain whether or not someone should be hospitalized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A49AA-BD10-4F47-B3A4-41188A0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04" y="2076450"/>
            <a:ext cx="5855882" cy="3903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92555-C877-4D54-8827-95A808B7A2F5}"/>
              </a:ext>
            </a:extLst>
          </p:cNvPr>
          <p:cNvSpPr txBox="1"/>
          <p:nvPr/>
        </p:nvSpPr>
        <p:spPr>
          <a:xfrm>
            <a:off x="6432698" y="5945965"/>
            <a:ext cx="448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Eko</a:t>
            </a:r>
            <a:r>
              <a:rPr lang="en-US" dirty="0"/>
              <a:t> Digital Stethoscope</a:t>
            </a:r>
          </a:p>
        </p:txBody>
      </p:sp>
    </p:spTree>
    <p:extLst>
      <p:ext uri="{BB962C8B-B14F-4D97-AF65-F5344CB8AC3E}">
        <p14:creationId xmlns:p14="http://schemas.microsoft.com/office/powerpoint/2010/main" val="427192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D42B-0528-47B6-9D6A-8FA11F5E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92" y="819150"/>
            <a:ext cx="4359954" cy="1257300"/>
          </a:xfrm>
        </p:spPr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AD60-494A-40E1-B233-BC88F4AB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359954" cy="4171950"/>
          </a:xfrm>
        </p:spPr>
        <p:txBody>
          <a:bodyPr/>
          <a:lstStyle/>
          <a:p>
            <a:r>
              <a:rPr lang="en-US" dirty="0"/>
              <a:t>Further work to better separate normal versus abnormal</a:t>
            </a:r>
          </a:p>
          <a:p>
            <a:r>
              <a:rPr lang="en-US" dirty="0"/>
              <a:t>Start to identify specific abnormalities</a:t>
            </a:r>
          </a:p>
          <a:p>
            <a:r>
              <a:rPr lang="en-US" dirty="0"/>
              <a:t>Much more data!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E6FE6-1EA6-465C-BB90-17AC6B1D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52" y="647700"/>
            <a:ext cx="56007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425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Georgia Pro Cond Light</vt:lpstr>
      <vt:lpstr>Speak Pro</vt:lpstr>
      <vt:lpstr>Wingdings 2</vt:lpstr>
      <vt:lpstr>SlateVTI</vt:lpstr>
      <vt:lpstr>Identifying Heart Abnormalities</vt:lpstr>
      <vt:lpstr>Heart Disease in the United States</vt:lpstr>
      <vt:lpstr>Data &amp; Feature Extraction</vt:lpstr>
      <vt:lpstr>Data Visualization: Spectrogram</vt:lpstr>
      <vt:lpstr>Data Visualization: MFCCs</vt:lpstr>
      <vt:lpstr>Models: Supervised Learning</vt:lpstr>
      <vt:lpstr>Deep Learning</vt:lpstr>
      <vt:lpstr>Applications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Heart Abnormalities</dc:title>
  <dc:creator>Zach Young</dc:creator>
  <cp:lastModifiedBy>Zach Young</cp:lastModifiedBy>
  <cp:revision>18</cp:revision>
  <dcterms:created xsi:type="dcterms:W3CDTF">2020-01-28T17:39:02Z</dcterms:created>
  <dcterms:modified xsi:type="dcterms:W3CDTF">2020-02-08T21:41:30Z</dcterms:modified>
</cp:coreProperties>
</file>