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ccc9fbb7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ccc9fbb7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one continuous variable grouped by a categorical variable </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0bcbea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0bcbea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normality for average drinks. Average drinks is a </a:t>
            </a:r>
            <a:r>
              <a:rPr lang="en"/>
              <a:t>continuous</a:t>
            </a:r>
            <a:r>
              <a:rPr lang="en"/>
              <a:t> variable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0bcbeae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0bcbeae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Skewness is right or positive because the mean is higher than the median. Kurtosis is high. Therefore, it means it has heavy tails or outliers. </a:t>
            </a:r>
            <a:endParaRPr/>
          </a:p>
          <a:p>
            <a:pPr indent="0" lvl="0" marL="0" rtl="0" algn="l">
              <a:spcBef>
                <a:spcPts val="0"/>
              </a:spcBef>
              <a:spcAft>
                <a:spcPts val="0"/>
              </a:spcAft>
              <a:buNone/>
            </a:pPr>
            <a:r>
              <a:rPr lang="en"/>
              <a:t>Our data for average drinks is not evenly distributed nor does it display a bell curve </a:t>
            </a:r>
            <a:r>
              <a:rPr lang="en"/>
              <a:t>shape</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0bcbeae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0bcbeae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0bcbeae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0bcbeae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BMI is between 25-30 it indicates overweight status or if your BMI is over 30 it indicates a </a:t>
            </a:r>
            <a:r>
              <a:rPr lang="en"/>
              <a:t>obesity</a:t>
            </a:r>
            <a:r>
              <a:rPr lang="en"/>
              <a:t> status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056b4c1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056b4c1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Statistically</a:t>
            </a:r>
            <a:r>
              <a:rPr lang="en"/>
              <a:t> significant because the P-value is less than 0.05. </a:t>
            </a:r>
            <a:endParaRPr/>
          </a:p>
          <a:p>
            <a:pPr indent="0" lvl="0" marL="0" rtl="0" algn="l">
              <a:lnSpc>
                <a:spcPct val="115000"/>
              </a:lnSpc>
              <a:spcBef>
                <a:spcPts val="0"/>
              </a:spcBef>
              <a:spcAft>
                <a:spcPts val="0"/>
              </a:spcAft>
              <a:buClr>
                <a:schemeClr val="dk1"/>
              </a:buClr>
              <a:buSzPts val="1100"/>
              <a:buFont typeface="Arial"/>
              <a:buNone/>
            </a:pPr>
            <a:r>
              <a:rPr lang="en" sz="1200">
                <a:solidFill>
                  <a:srgbClr val="BDC1C6"/>
                </a:solidFill>
                <a:highlight>
                  <a:srgbClr val="202124"/>
                </a:highlight>
                <a:latin typeface="Roboto"/>
                <a:ea typeface="Roboto"/>
                <a:cs typeface="Roboto"/>
                <a:sym typeface="Roboto"/>
              </a:rPr>
              <a:t>A one-tailed test is appropriate </a:t>
            </a:r>
            <a:r>
              <a:rPr b="1" lang="en" sz="1200">
                <a:solidFill>
                  <a:srgbClr val="BDC1C6"/>
                </a:solidFill>
                <a:highlight>
                  <a:srgbClr val="202124"/>
                </a:highlight>
                <a:latin typeface="Roboto"/>
                <a:ea typeface="Roboto"/>
                <a:cs typeface="Roboto"/>
                <a:sym typeface="Roboto"/>
              </a:rPr>
              <a:t>if you only want to determine if there is a difference between groups in a specific direction</a:t>
            </a:r>
            <a:r>
              <a:rPr lang="en" sz="1200">
                <a:solidFill>
                  <a:srgbClr val="BDC1C6"/>
                </a:solidFill>
                <a:highlight>
                  <a:srgbClr val="202124"/>
                </a:highlight>
                <a:latin typeface="Roboto"/>
                <a:ea typeface="Roboto"/>
                <a:cs typeface="Roboto"/>
                <a:sym typeface="Roboto"/>
              </a:rPr>
              <a:t>.</a:t>
            </a:r>
            <a:endParaRPr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ccc9fbb7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ccc9fbb7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434343"/>
                </a:solidFill>
                <a:latin typeface="Roboto"/>
                <a:ea typeface="Roboto"/>
                <a:cs typeface="Roboto"/>
                <a:sym typeface="Roboto"/>
              </a:rPr>
              <a:t>Chi-square with age, physical activity, etc. with a heart attack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ccc9fbb7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9ccc9fbb7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ccc9fbb7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ccc9fbb7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056b4c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056b4c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Deep dive - Optimal population health - US geographically inclusive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Having a variety of data allows us to s</a:t>
            </a:r>
            <a:r>
              <a:rPr lang="en" sz="1200">
                <a:solidFill>
                  <a:srgbClr val="333333"/>
                </a:solidFill>
                <a:highlight>
                  <a:srgbClr val="FFFFFF"/>
                </a:highlight>
                <a:latin typeface="Times New Roman"/>
                <a:ea typeface="Times New Roman"/>
                <a:cs typeface="Times New Roman"/>
                <a:sym typeface="Times New Roman"/>
              </a:rPr>
              <a:t>trengthen</a:t>
            </a:r>
            <a:r>
              <a:rPr lang="en" sz="1200">
                <a:solidFill>
                  <a:srgbClr val="333333"/>
                </a:solidFill>
                <a:highlight>
                  <a:srgbClr val="FFFFFF"/>
                </a:highlight>
                <a:latin typeface="Times New Roman"/>
                <a:ea typeface="Times New Roman"/>
                <a:cs typeface="Times New Roman"/>
                <a:sym typeface="Times New Roman"/>
              </a:rPr>
              <a:t> statistics by broadening the scope, makes a graveyard of data meaningful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Steps away from a b analysis and </a:t>
            </a:r>
            <a:r>
              <a:rPr lang="en" sz="1200">
                <a:solidFill>
                  <a:srgbClr val="333333"/>
                </a:solidFill>
                <a:highlight>
                  <a:srgbClr val="FFFFFF"/>
                </a:highlight>
                <a:latin typeface="Times New Roman"/>
                <a:ea typeface="Times New Roman"/>
                <a:cs typeface="Times New Roman"/>
                <a:sym typeface="Times New Roman"/>
              </a:rPr>
              <a:t>proves</a:t>
            </a:r>
            <a:r>
              <a:rPr lang="en" sz="1200">
                <a:solidFill>
                  <a:srgbClr val="333333"/>
                </a:solidFill>
                <a:highlight>
                  <a:srgbClr val="FFFFFF"/>
                </a:highlight>
                <a:latin typeface="Times New Roman"/>
                <a:ea typeface="Times New Roman"/>
                <a:cs typeface="Times New Roman"/>
                <a:sym typeface="Times New Roman"/>
              </a:rPr>
              <a:t> not only the difference but the </a:t>
            </a:r>
            <a:r>
              <a:rPr lang="en" sz="1200">
                <a:solidFill>
                  <a:srgbClr val="333333"/>
                </a:solidFill>
                <a:highlight>
                  <a:srgbClr val="FFFFFF"/>
                </a:highlight>
                <a:latin typeface="Times New Roman"/>
                <a:ea typeface="Times New Roman"/>
                <a:cs typeface="Times New Roman"/>
                <a:sym typeface="Times New Roman"/>
              </a:rPr>
              <a:t>significant</a:t>
            </a:r>
            <a:r>
              <a:rPr lang="en" sz="1200">
                <a:solidFill>
                  <a:srgbClr val="333333"/>
                </a:solidFill>
                <a:highlight>
                  <a:srgbClr val="FFFFFF"/>
                </a:highlight>
                <a:latin typeface="Times New Roman"/>
                <a:ea typeface="Times New Roman"/>
                <a:cs typeface="Times New Roman"/>
                <a:sym typeface="Times New Roman"/>
              </a:rPr>
              <a:t> difference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highlight>
                  <a:srgbClr val="FFFFFF"/>
                </a:highlight>
              </a:rPr>
              <a:t>Pre and post benefits for Cardiovascular Risk Factors</a:t>
            </a:r>
            <a:endParaRPr sz="1200">
              <a:solidFill>
                <a:schemeClr val="dk1"/>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0bcbeae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0bcbeae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0bcbeae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0bcbeae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a0bcbeaee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a0bcbeaee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0bcbeaee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0bcbeaee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05d4f065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805d4f065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05d4f065b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805d4f065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805d4f065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805d4f065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05d4f065b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05d4f065b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0bcbeaee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0bcbeaee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ff2bd6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ff2bd6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ccc9fbb7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ccc9fbb7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0bcbeae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0bcbeae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ccc9fbb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ccc9fbb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features of a data set and generating summaries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ccc9fbb7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ccc9fbb7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1-76 drink</a:t>
            </a:r>
            <a:endParaRPr/>
          </a:p>
          <a:p>
            <a:pPr indent="0" lvl="0" marL="0" rtl="0" algn="l">
              <a:spcBef>
                <a:spcPts val="0"/>
              </a:spcBef>
              <a:spcAft>
                <a:spcPts val="0"/>
              </a:spcAft>
              <a:buNone/>
            </a:pPr>
            <a:r>
              <a:rPr lang="en"/>
              <a:t>77-don’t know</a:t>
            </a:r>
            <a:endParaRPr/>
          </a:p>
          <a:p>
            <a:pPr indent="0" lvl="0" marL="0" rtl="0" algn="l">
              <a:spcBef>
                <a:spcPts val="0"/>
              </a:spcBef>
              <a:spcAft>
                <a:spcPts val="0"/>
              </a:spcAft>
              <a:buNone/>
            </a:pPr>
            <a:r>
              <a:rPr lang="en"/>
              <a:t>99-refused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ccc9fbb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ccc9fbb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One continuous variable. Includes histogram and boxplot, numerical measures of location and variation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ccc9fbb7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ccc9fbb7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ccc9fbb7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ccc9fbb7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one categorical variable. Includes pie graph/bar chart, frequencies and percentages.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1-HAD PHYSICAL ACTIVITY OR EXERCISE IN PAST 30 DAYS</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2-  NO PHY</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ccc9fbb7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ccc9fbb7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BMI- 1-9999 INCLUDES 2 DECIMAL POINTS</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www.cdc.gov/brfss/annual_data/annual_2021.html" TargetMode="External"/><Relationship Id="rId4" Type="http://schemas.openxmlformats.org/officeDocument/2006/relationships/hyperlink" Target="https://www.cdc.gov/brfss/annual_data/2021/files/LLCP2021XPT.zip" TargetMode="External"/><Relationship Id="rId5" Type="http://schemas.openxmlformats.org/officeDocument/2006/relationships/hyperlink" Target="https://www.cdc.gov/brfss/annual_data/2021/files/LLCP2021XPT.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s://bmcmedicine.biomedcentral.com/articles/10.1186/s12916-021-0204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76800" y="1120828"/>
            <a:ext cx="8390400" cy="16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BRFSS: The </a:t>
            </a:r>
            <a:r>
              <a:rPr lang="en"/>
              <a:t>Behavioral</a:t>
            </a:r>
            <a:r>
              <a:rPr lang="en"/>
              <a:t> Risk Factor </a:t>
            </a:r>
            <a:r>
              <a:rPr lang="en"/>
              <a:t>Surveillance</a:t>
            </a:r>
            <a:r>
              <a:rPr lang="en"/>
              <a:t> System </a:t>
            </a:r>
            <a:endParaRPr/>
          </a:p>
        </p:txBody>
      </p:sp>
      <p:sp>
        <p:nvSpPr>
          <p:cNvPr id="86" name="Google Shape;86;p13"/>
          <p:cNvSpPr txBox="1"/>
          <p:nvPr>
            <p:ph idx="1" type="subTitle"/>
          </p:nvPr>
        </p:nvSpPr>
        <p:spPr>
          <a:xfrm>
            <a:off x="460950" y="2890563"/>
            <a:ext cx="8222100" cy="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Isabella Zabaleta, Sydney Westfall, Jason Zhang, Anjala Khadka, Sireesha Annam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3037200" y="4193800"/>
            <a:ext cx="47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Average BMI is higher for patients who never smoked.</a:t>
            </a:r>
            <a:endParaRPr>
              <a:solidFill>
                <a:schemeClr val="lt1"/>
              </a:solidFill>
              <a:latin typeface="Roboto"/>
              <a:ea typeface="Roboto"/>
              <a:cs typeface="Roboto"/>
              <a:sym typeface="Roboto"/>
            </a:endParaRPr>
          </a:p>
        </p:txBody>
      </p:sp>
      <p:pic>
        <p:nvPicPr>
          <p:cNvPr id="152" name="Google Shape;152;p22"/>
          <p:cNvPicPr preferRelativeResize="0"/>
          <p:nvPr/>
        </p:nvPicPr>
        <p:blipFill>
          <a:blip r:embed="rId3">
            <a:alphaModFix/>
          </a:blip>
          <a:stretch>
            <a:fillRect/>
          </a:stretch>
        </p:blipFill>
        <p:spPr>
          <a:xfrm>
            <a:off x="0" y="0"/>
            <a:ext cx="2098464" cy="5143501"/>
          </a:xfrm>
          <a:prstGeom prst="rect">
            <a:avLst/>
          </a:prstGeom>
          <a:noFill/>
          <a:ln>
            <a:noFill/>
          </a:ln>
        </p:spPr>
      </p:pic>
      <p:pic>
        <p:nvPicPr>
          <p:cNvPr id="153" name="Google Shape;153;p22"/>
          <p:cNvPicPr preferRelativeResize="0"/>
          <p:nvPr/>
        </p:nvPicPr>
        <p:blipFill>
          <a:blip r:embed="rId4">
            <a:alphaModFix/>
          </a:blip>
          <a:stretch>
            <a:fillRect/>
          </a:stretch>
        </p:blipFill>
        <p:spPr>
          <a:xfrm>
            <a:off x="2573925" y="1129025"/>
            <a:ext cx="5722051" cy="2773264"/>
          </a:xfrm>
          <a:prstGeom prst="rect">
            <a:avLst/>
          </a:prstGeom>
          <a:noFill/>
          <a:ln>
            <a:noFill/>
          </a:ln>
        </p:spPr>
      </p:pic>
      <p:sp>
        <p:nvSpPr>
          <p:cNvPr id="154" name="Google Shape;154;p22"/>
          <p:cNvSpPr/>
          <p:nvPr/>
        </p:nvSpPr>
        <p:spPr>
          <a:xfrm>
            <a:off x="4866000" y="2520025"/>
            <a:ext cx="625500" cy="116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269250" y="227100"/>
            <a:ext cx="8817600" cy="12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T</a:t>
            </a:r>
            <a:r>
              <a:rPr b="1" lang="en" sz="2000"/>
              <a:t>est of normality, including measures of skewness, </a:t>
            </a:r>
            <a:endParaRPr b="1" sz="2000"/>
          </a:p>
          <a:p>
            <a:pPr indent="0" lvl="0" marL="0" rtl="0" algn="l">
              <a:spcBef>
                <a:spcPts val="0"/>
              </a:spcBef>
              <a:spcAft>
                <a:spcPts val="0"/>
              </a:spcAft>
              <a:buNone/>
            </a:pPr>
            <a:r>
              <a:rPr b="1" lang="en" sz="2000"/>
              <a:t>comparing the mean to the median, histogram with normal </a:t>
            </a:r>
            <a:endParaRPr b="1" sz="2000"/>
          </a:p>
          <a:p>
            <a:pPr indent="0" lvl="0" marL="0" rtl="0" algn="l">
              <a:spcBef>
                <a:spcPts val="0"/>
              </a:spcBef>
              <a:spcAft>
                <a:spcPts val="0"/>
              </a:spcAft>
              <a:buNone/>
            </a:pPr>
            <a:r>
              <a:rPr b="1" lang="en" sz="2000"/>
              <a:t>curve overlaid, normal q-q plot, and significance test for normality</a:t>
            </a:r>
            <a:endParaRPr sz="3800"/>
          </a:p>
        </p:txBody>
      </p:sp>
      <p:sp>
        <p:nvSpPr>
          <p:cNvPr id="160" name="Google Shape;160;p23"/>
          <p:cNvSpPr txBox="1"/>
          <p:nvPr/>
        </p:nvSpPr>
        <p:spPr>
          <a:xfrm>
            <a:off x="438625" y="1521600"/>
            <a:ext cx="49500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/*Test of normality*/</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data drinknormality;</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set project;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where AVEDRNK3~=9 and AVEDRNK3 ne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/*Histogram with normal curve overlay*/</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ods select Histogram ParameterEstimates GoodnessofFit FitQuantiles Bins;</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proc univariate data=drinknormality;</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title 'Normality for Binge Drinking';</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var AVEDRNK3;</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histogram AVEDRNK3 / normal;</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61" name="Google Shape;161;p23"/>
          <p:cNvSpPr txBox="1"/>
          <p:nvPr/>
        </p:nvSpPr>
        <p:spPr>
          <a:xfrm>
            <a:off x="5290000" y="1855000"/>
            <a:ext cx="34935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 QQ plot*/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proc univariate data=drinknormality;</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title 'Normality for Average Drinks';</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var AVEDRNK3;</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qqplot AVEDRNK3 /normal (MU=EST SIGMA=EST COLOR=RED L=1);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sz="17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blip>
          <a:stretch>
            <a:fillRect/>
          </a:stretch>
        </p:blipFill>
        <p:spPr>
          <a:xfrm>
            <a:off x="152375" y="181150"/>
            <a:ext cx="3139325" cy="4079001"/>
          </a:xfrm>
          <a:prstGeom prst="rect">
            <a:avLst/>
          </a:prstGeom>
          <a:noFill/>
          <a:ln>
            <a:noFill/>
          </a:ln>
        </p:spPr>
      </p:pic>
      <p:sp>
        <p:nvSpPr>
          <p:cNvPr id="167" name="Google Shape;167;p24"/>
          <p:cNvSpPr/>
          <p:nvPr/>
        </p:nvSpPr>
        <p:spPr>
          <a:xfrm>
            <a:off x="1128375" y="1495100"/>
            <a:ext cx="2012100" cy="169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1008075" y="2479575"/>
            <a:ext cx="430500" cy="35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4"/>
          <p:cNvPicPr preferRelativeResize="0"/>
          <p:nvPr/>
        </p:nvPicPr>
        <p:blipFill>
          <a:blip r:embed="rId4">
            <a:alphaModFix/>
          </a:blip>
          <a:stretch>
            <a:fillRect/>
          </a:stretch>
        </p:blipFill>
        <p:spPr>
          <a:xfrm>
            <a:off x="3444100" y="181150"/>
            <a:ext cx="5455450" cy="407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nvSpPr>
        <p:spPr>
          <a:xfrm>
            <a:off x="219300" y="4289000"/>
            <a:ext cx="8705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This data is not normal (P-Values for each goodness of fit test is &lt;0.05, meaning it is significantly different, or not normal). However, it is a drinking variable so we expect some skew. </a:t>
            </a:r>
            <a:endParaRPr sz="1600">
              <a:solidFill>
                <a:schemeClr val="lt1"/>
              </a:solidFill>
              <a:latin typeface="Roboto"/>
              <a:ea typeface="Roboto"/>
              <a:cs typeface="Roboto"/>
              <a:sym typeface="Roboto"/>
            </a:endParaRPr>
          </a:p>
        </p:txBody>
      </p:sp>
      <p:pic>
        <p:nvPicPr>
          <p:cNvPr id="175" name="Google Shape;175;p25"/>
          <p:cNvPicPr preferRelativeResize="0"/>
          <p:nvPr/>
        </p:nvPicPr>
        <p:blipFill>
          <a:blip r:embed="rId3">
            <a:alphaModFix/>
          </a:blip>
          <a:stretch>
            <a:fillRect/>
          </a:stretch>
        </p:blipFill>
        <p:spPr>
          <a:xfrm>
            <a:off x="302075" y="373300"/>
            <a:ext cx="3070375" cy="3832275"/>
          </a:xfrm>
          <a:prstGeom prst="rect">
            <a:avLst/>
          </a:prstGeom>
          <a:noFill/>
          <a:ln>
            <a:noFill/>
          </a:ln>
        </p:spPr>
      </p:pic>
      <p:sp>
        <p:nvSpPr>
          <p:cNvPr id="176" name="Google Shape;176;p25"/>
          <p:cNvSpPr/>
          <p:nvPr/>
        </p:nvSpPr>
        <p:spPr>
          <a:xfrm>
            <a:off x="2945175" y="1483800"/>
            <a:ext cx="333600" cy="615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a:blip r:embed="rId4">
            <a:alphaModFix/>
          </a:blip>
          <a:stretch>
            <a:fillRect/>
          </a:stretch>
        </p:blipFill>
        <p:spPr>
          <a:xfrm>
            <a:off x="3567175" y="288450"/>
            <a:ext cx="5055506" cy="383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33325" y="986275"/>
            <a:ext cx="7543500" cy="12618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sz="1400"/>
          </a:p>
          <a:p>
            <a:pPr indent="0" lvl="0" marL="0" marR="0" rtl="0" algn="l">
              <a:spcBef>
                <a:spcPts val="0"/>
              </a:spcBef>
              <a:spcAft>
                <a:spcPts val="0"/>
              </a:spcAft>
              <a:buNone/>
            </a:pPr>
            <a:r>
              <a:t/>
            </a:r>
            <a:endParaRPr b="1" sz="1400"/>
          </a:p>
          <a:p>
            <a:pPr indent="0" lvl="0" marL="0" marR="0" rtl="0" algn="l">
              <a:spcBef>
                <a:spcPts val="0"/>
              </a:spcBef>
              <a:spcAft>
                <a:spcPts val="0"/>
              </a:spcAft>
              <a:buNone/>
            </a:pPr>
            <a:r>
              <a:t/>
            </a:r>
            <a:endParaRPr b="1" sz="1400"/>
          </a:p>
          <a:p>
            <a:pPr indent="-317500" lvl="0" marL="457200" marR="0" rtl="0" algn="l">
              <a:lnSpc>
                <a:spcPct val="130000"/>
              </a:lnSpc>
              <a:spcBef>
                <a:spcPts val="0"/>
              </a:spcBef>
              <a:spcAft>
                <a:spcPts val="0"/>
              </a:spcAft>
              <a:buClr>
                <a:schemeClr val="lt1"/>
              </a:buClr>
              <a:buSzPts val="1400"/>
              <a:buChar char="●"/>
            </a:pPr>
            <a:r>
              <a:rPr lang="en" sz="1400"/>
              <a:t>H1: There is a significantly higher risk of heart attack for people who have higher BMI of &gt;25kg/m^2</a:t>
            </a:r>
            <a:endParaRPr sz="1400"/>
          </a:p>
          <a:p>
            <a:pPr indent="-317500" lvl="0" marL="457200" marR="0" rtl="0" algn="l">
              <a:lnSpc>
                <a:spcPct val="130000"/>
              </a:lnSpc>
              <a:spcBef>
                <a:spcPts val="0"/>
              </a:spcBef>
              <a:spcAft>
                <a:spcPts val="0"/>
              </a:spcAft>
              <a:buClr>
                <a:schemeClr val="lt1"/>
              </a:buClr>
              <a:buSzPts val="1400"/>
              <a:buChar char="●"/>
            </a:pPr>
            <a:r>
              <a:rPr lang="en" sz="1400"/>
              <a:t>H0: There is not significantly higher risk of heart attack for people who have higher BMI of &gt;25kg/m^2.</a:t>
            </a:r>
            <a:endParaRPr sz="1400"/>
          </a:p>
          <a:p>
            <a:pPr indent="0" lvl="0" marL="0" rtl="0" algn="l">
              <a:spcBef>
                <a:spcPts val="0"/>
              </a:spcBef>
              <a:spcAft>
                <a:spcPts val="0"/>
              </a:spcAft>
              <a:buNone/>
            </a:pPr>
            <a:r>
              <a:t/>
            </a:r>
            <a:endParaRPr/>
          </a:p>
        </p:txBody>
      </p:sp>
      <p:sp>
        <p:nvSpPr>
          <p:cNvPr id="183" name="Google Shape;183;p26"/>
          <p:cNvSpPr txBox="1"/>
          <p:nvPr/>
        </p:nvSpPr>
        <p:spPr>
          <a:xfrm>
            <a:off x="615100" y="2305325"/>
            <a:ext cx="61221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data BMIheartattack;</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set project;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keep CVDINFR4 _BMI5;</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where CVDINFR4=1;</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proc ttest data=BMIheartattack h0=2500 sides=U alpha=0.05 plots= none;</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title 'One Sided T-test';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var _BMI5;</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sz="1700">
              <a:solidFill>
                <a:schemeClr val="lt1"/>
              </a:solidFill>
              <a:latin typeface="Roboto"/>
              <a:ea typeface="Roboto"/>
              <a:cs typeface="Roboto"/>
              <a:sym typeface="Roboto"/>
            </a:endParaRPr>
          </a:p>
        </p:txBody>
      </p:sp>
      <p:sp>
        <p:nvSpPr>
          <p:cNvPr id="184" name="Google Shape;184;p26"/>
          <p:cNvSpPr txBox="1"/>
          <p:nvPr/>
        </p:nvSpPr>
        <p:spPr>
          <a:xfrm>
            <a:off x="498450" y="137875"/>
            <a:ext cx="6893400" cy="5541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400">
                <a:solidFill>
                  <a:schemeClr val="lt1"/>
                </a:solidFill>
                <a:latin typeface="Roboto"/>
                <a:ea typeface="Roboto"/>
                <a:cs typeface="Roboto"/>
                <a:sym typeface="Roboto"/>
              </a:rPr>
              <a:t>Test for H0 with 95% confidence interval (CI)</a:t>
            </a: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nvSpPr>
        <p:spPr>
          <a:xfrm>
            <a:off x="5181100" y="1081350"/>
            <a:ext cx="30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0" name="Google Shape;190;p27"/>
          <p:cNvSpPr txBox="1"/>
          <p:nvPr/>
        </p:nvSpPr>
        <p:spPr>
          <a:xfrm>
            <a:off x="5181100" y="1137775"/>
            <a:ext cx="37485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There is a statistically higher chance of a person with a BMI &gt;25% having a heart attack compared to someone with BMI&lt;25%. </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However, the hypothesized value is not included in the 95% CI [29.19-infinity]. </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This means we can say with 95% confidence that someone who has had a heart attack will fall within the 28.9+ BMI range.</a:t>
            </a:r>
            <a:endParaRPr sz="1700">
              <a:solidFill>
                <a:schemeClr val="lt1"/>
              </a:solidFill>
              <a:latin typeface="Roboto"/>
              <a:ea typeface="Roboto"/>
              <a:cs typeface="Roboto"/>
              <a:sym typeface="Roboto"/>
            </a:endParaRPr>
          </a:p>
        </p:txBody>
      </p:sp>
      <p:pic>
        <p:nvPicPr>
          <p:cNvPr id="191" name="Google Shape;191;p27"/>
          <p:cNvPicPr preferRelativeResize="0"/>
          <p:nvPr/>
        </p:nvPicPr>
        <p:blipFill>
          <a:blip r:embed="rId3">
            <a:alphaModFix/>
          </a:blip>
          <a:stretch>
            <a:fillRect/>
          </a:stretch>
        </p:blipFill>
        <p:spPr>
          <a:xfrm>
            <a:off x="143000" y="633950"/>
            <a:ext cx="4876300" cy="3778152"/>
          </a:xfrm>
          <a:prstGeom prst="rect">
            <a:avLst/>
          </a:prstGeom>
          <a:noFill/>
          <a:ln>
            <a:noFill/>
          </a:ln>
        </p:spPr>
      </p:pic>
      <p:sp>
        <p:nvSpPr>
          <p:cNvPr id="192" name="Google Shape;192;p27"/>
          <p:cNvSpPr/>
          <p:nvPr/>
        </p:nvSpPr>
        <p:spPr>
          <a:xfrm>
            <a:off x="1149125" y="3123800"/>
            <a:ext cx="1276800" cy="31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905575" y="3968100"/>
            <a:ext cx="658200" cy="31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59250" y="615100"/>
            <a:ext cx="8049000" cy="103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Contingency table with Chi-square significance </a:t>
            </a:r>
            <a:endParaRPr b="1" sz="2200"/>
          </a:p>
          <a:p>
            <a:pPr indent="0" lvl="0" marL="0" rtl="0" algn="l">
              <a:spcBef>
                <a:spcPts val="0"/>
              </a:spcBef>
              <a:spcAft>
                <a:spcPts val="0"/>
              </a:spcAft>
              <a:buNone/>
            </a:pPr>
            <a:r>
              <a:rPr b="1" lang="en" sz="2200"/>
              <a:t>test for H0: Does heart attack risk increase with age?</a:t>
            </a:r>
            <a:endParaRPr b="1" sz="2200"/>
          </a:p>
          <a:p>
            <a:pPr indent="0" lvl="0" marL="0" rtl="0" algn="l">
              <a:spcBef>
                <a:spcPts val="0"/>
              </a:spcBef>
              <a:spcAft>
                <a:spcPts val="0"/>
              </a:spcAft>
              <a:buNone/>
            </a:pPr>
            <a:r>
              <a:t/>
            </a:r>
            <a:endParaRPr/>
          </a:p>
        </p:txBody>
      </p:sp>
      <p:sp>
        <p:nvSpPr>
          <p:cNvPr id="199" name="Google Shape;199;p28"/>
          <p:cNvSpPr txBox="1"/>
          <p:nvPr/>
        </p:nvSpPr>
        <p:spPr>
          <a:xfrm>
            <a:off x="625700" y="1576450"/>
            <a:ext cx="7007100" cy="305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data ageMI;</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set project;</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keep _age_g CVDINFR4;</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where CVDINFR4&lt;7;</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proc freq data=ageMI;</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TITLE 'Chi-Squared Test for Age Group and Heart Attack';</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tables CVDINFR4* _AGE_G / chisq expected relrisk;</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nvSpPr>
        <p:spPr>
          <a:xfrm>
            <a:off x="5735900" y="1940700"/>
            <a:ext cx="3087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As expected, the chi- </a:t>
            </a:r>
            <a:r>
              <a:rPr lang="en">
                <a:solidFill>
                  <a:schemeClr val="lt1"/>
                </a:solidFill>
                <a:latin typeface="Roboto"/>
                <a:ea typeface="Roboto"/>
                <a:cs typeface="Roboto"/>
                <a:sym typeface="Roboto"/>
              </a:rPr>
              <a:t>square</a:t>
            </a:r>
            <a:r>
              <a:rPr lang="en">
                <a:solidFill>
                  <a:schemeClr val="lt1"/>
                </a:solidFill>
                <a:latin typeface="Roboto"/>
                <a:ea typeface="Roboto"/>
                <a:cs typeface="Roboto"/>
                <a:sym typeface="Roboto"/>
              </a:rPr>
              <a:t> test shows us that heart attack risk increases as age increases.</a:t>
            </a:r>
            <a:endParaRPr>
              <a:solidFill>
                <a:schemeClr val="lt1"/>
              </a:solidFill>
              <a:latin typeface="Roboto"/>
              <a:ea typeface="Roboto"/>
              <a:cs typeface="Roboto"/>
              <a:sym typeface="Roboto"/>
            </a:endParaRPr>
          </a:p>
        </p:txBody>
      </p:sp>
      <p:pic>
        <p:nvPicPr>
          <p:cNvPr id="205" name="Google Shape;205;p29"/>
          <p:cNvPicPr preferRelativeResize="0"/>
          <p:nvPr/>
        </p:nvPicPr>
        <p:blipFill>
          <a:blip r:embed="rId3">
            <a:alphaModFix/>
          </a:blip>
          <a:stretch>
            <a:fillRect/>
          </a:stretch>
        </p:blipFill>
        <p:spPr>
          <a:xfrm>
            <a:off x="152400" y="152400"/>
            <a:ext cx="5273199" cy="4785601"/>
          </a:xfrm>
          <a:prstGeom prst="rect">
            <a:avLst/>
          </a:prstGeom>
          <a:noFill/>
          <a:ln>
            <a:noFill/>
          </a:ln>
        </p:spPr>
      </p:pic>
      <p:sp>
        <p:nvSpPr>
          <p:cNvPr id="206" name="Google Shape;206;p29"/>
          <p:cNvSpPr/>
          <p:nvPr/>
        </p:nvSpPr>
        <p:spPr>
          <a:xfrm>
            <a:off x="3921100" y="3526125"/>
            <a:ext cx="432600" cy="667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11775" y="232800"/>
            <a:ext cx="6893700" cy="10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t>Independent t-test: Is there a significant difference between vegetable consumption and age?</a:t>
            </a:r>
            <a:endParaRPr b="1" sz="2300"/>
          </a:p>
        </p:txBody>
      </p:sp>
      <p:sp>
        <p:nvSpPr>
          <p:cNvPr id="212" name="Google Shape;212;p30"/>
          <p:cNvSpPr txBox="1"/>
          <p:nvPr/>
        </p:nvSpPr>
        <p:spPr>
          <a:xfrm>
            <a:off x="519650" y="1452900"/>
            <a:ext cx="6518100" cy="338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data ageveg;</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set project;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keep _VEGESU1 _AGE_G AGEGROUP;</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where _VEGESU1&lt;99998;</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if 1&lt;_AGE_G&lt;3 then AGEGROUP= 1;</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else AGEGROUP= 2;</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proc ttest data=ageveg;</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title 'Independent T test for Vegetable Consumption and Age';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class AGEGROUP;</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var _VEGESU1;</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nvSpPr>
        <p:spPr>
          <a:xfrm>
            <a:off x="5726775" y="1757725"/>
            <a:ext cx="2969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There is a statistically significant increase in vegetable consumption in patients age 45+.</a:t>
            </a:r>
            <a:endParaRPr>
              <a:solidFill>
                <a:schemeClr val="lt1"/>
              </a:solidFill>
              <a:latin typeface="Roboto"/>
              <a:ea typeface="Roboto"/>
              <a:cs typeface="Roboto"/>
              <a:sym typeface="Roboto"/>
            </a:endParaRPr>
          </a:p>
        </p:txBody>
      </p:sp>
      <p:pic>
        <p:nvPicPr>
          <p:cNvPr id="218" name="Google Shape;218;p31"/>
          <p:cNvPicPr preferRelativeResize="0"/>
          <p:nvPr/>
        </p:nvPicPr>
        <p:blipFill>
          <a:blip r:embed="rId3">
            <a:alphaModFix/>
          </a:blip>
          <a:stretch>
            <a:fillRect/>
          </a:stretch>
        </p:blipFill>
        <p:spPr>
          <a:xfrm>
            <a:off x="152400" y="152400"/>
            <a:ext cx="5177200" cy="4738600"/>
          </a:xfrm>
          <a:prstGeom prst="rect">
            <a:avLst/>
          </a:prstGeom>
          <a:noFill/>
          <a:ln>
            <a:noFill/>
          </a:ln>
        </p:spPr>
      </p:pic>
      <p:sp>
        <p:nvSpPr>
          <p:cNvPr id="219" name="Google Shape;219;p31"/>
          <p:cNvSpPr/>
          <p:nvPr/>
        </p:nvSpPr>
        <p:spPr>
          <a:xfrm>
            <a:off x="1962200" y="2397800"/>
            <a:ext cx="529500" cy="423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3545850" y="4560500"/>
            <a:ext cx="412800" cy="225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0" name="Shape 90"/>
        <p:cNvGrpSpPr/>
        <p:nvPr/>
      </p:nvGrpSpPr>
      <p:grpSpPr>
        <a:xfrm>
          <a:off x="0" y="0"/>
          <a:ext cx="0" cy="0"/>
          <a:chOff x="0" y="0"/>
          <a:chExt cx="0" cy="0"/>
        </a:xfrm>
      </p:grpSpPr>
      <p:sp>
        <p:nvSpPr>
          <p:cNvPr id="91" name="Google Shape;91;p14"/>
          <p:cNvSpPr txBox="1"/>
          <p:nvPr>
            <p:ph idx="2" type="body"/>
          </p:nvPr>
        </p:nvSpPr>
        <p:spPr>
          <a:xfrm>
            <a:off x="4924150" y="614150"/>
            <a:ext cx="3837000" cy="44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The</a:t>
            </a:r>
            <a:r>
              <a:rPr b="1"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Behavioral Risk Factor Surveillance System (BRFSS) established in 1985 is a national health-related-telephone survey that collects state data about U.S. residents regarding their health-related risk behaviors, chronic health conditions, and use of preventive services in all 50 states as well as the District of Columbia and three U.S. territories. It is the largest continuously conducted survey which collects more than 400,000 adult interviews each year. This survey has been helpful to target and build health promotional activities.</a:t>
            </a:r>
            <a:endParaRPr sz="1700">
              <a:latin typeface="Times New Roman"/>
              <a:ea typeface="Times New Roman"/>
              <a:cs typeface="Times New Roman"/>
              <a:sym typeface="Times New Roman"/>
            </a:endParaRPr>
          </a:p>
          <a:p>
            <a:pPr indent="0" lvl="0" marL="0" rtl="0" algn="l">
              <a:spcBef>
                <a:spcPts val="1000"/>
              </a:spcBef>
              <a:spcAft>
                <a:spcPts val="1600"/>
              </a:spcAft>
              <a:buNone/>
            </a:pPr>
            <a:r>
              <a:t/>
            </a:r>
            <a:endParaRPr/>
          </a:p>
        </p:txBody>
      </p:sp>
      <p:sp>
        <p:nvSpPr>
          <p:cNvPr id="92" name="Google Shape;92;p14"/>
          <p:cNvSpPr txBox="1"/>
          <p:nvPr/>
        </p:nvSpPr>
        <p:spPr>
          <a:xfrm>
            <a:off x="159825" y="211550"/>
            <a:ext cx="4231500" cy="500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Roboto"/>
                <a:ea typeface="Roboto"/>
                <a:cs typeface="Roboto"/>
                <a:sym typeface="Roboto"/>
              </a:rPr>
              <a:t>Why Did We Choose this Dataset?</a:t>
            </a:r>
            <a:endParaRPr b="1" sz="2100">
              <a:solidFill>
                <a:schemeClr val="lt1"/>
              </a:solidFill>
              <a:latin typeface="Roboto"/>
              <a:ea typeface="Roboto"/>
              <a:cs typeface="Roboto"/>
              <a:sym typeface="Roboto"/>
            </a:endParaRPr>
          </a:p>
          <a:p>
            <a:pPr indent="0" lvl="0" marL="0" rtl="0" algn="ctr">
              <a:spcBef>
                <a:spcPts val="0"/>
              </a:spcBef>
              <a:spcAft>
                <a:spcPts val="0"/>
              </a:spcAft>
              <a:buNone/>
            </a:pPr>
            <a:r>
              <a:t/>
            </a:r>
            <a:endParaRPr sz="18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Every 40 seconds someone in United States has a heart attack (CDC, 2022).</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The benefits of physical activity (Myers, 2003)</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Recurrent cardiovascular event associated with alcohol consumption (Ding, et. al., 2021)</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How cardiovascular/heart disease risks vary by race and ethnicity (Cleveland Clinic, 2022)</a:t>
            </a:r>
            <a:endParaRPr sz="1700">
              <a:solidFill>
                <a:schemeClr val="lt1"/>
              </a:solidFill>
              <a:latin typeface="Roboto"/>
              <a:ea typeface="Roboto"/>
              <a:cs typeface="Roboto"/>
              <a:sym typeface="Roboto"/>
            </a:endParaRPr>
          </a:p>
          <a:p>
            <a:pPr indent="0" lvl="0" marL="457200" rtl="0" algn="ctr">
              <a:spcBef>
                <a:spcPts val="0"/>
              </a:spcBef>
              <a:spcAft>
                <a:spcPts val="0"/>
              </a:spcAft>
              <a:buNone/>
            </a:pPr>
            <a:r>
              <a:t/>
            </a:r>
            <a:endParaRPr sz="1800">
              <a:solidFill>
                <a:schemeClr val="dk1"/>
              </a:solidFill>
              <a:latin typeface="Roboto"/>
              <a:ea typeface="Roboto"/>
              <a:cs typeface="Roboto"/>
              <a:sym typeface="Roboto"/>
            </a:endParaRPr>
          </a:p>
          <a:p>
            <a:pPr indent="0" lvl="0" marL="0" rtl="0" algn="ctr">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79625" y="106375"/>
            <a:ext cx="6456000" cy="104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t>Linear Correlation:</a:t>
            </a:r>
            <a:endParaRPr b="1" sz="2300"/>
          </a:p>
          <a:p>
            <a:pPr indent="0" lvl="0" marL="0" rtl="0" algn="l">
              <a:spcBef>
                <a:spcPts val="0"/>
              </a:spcBef>
              <a:spcAft>
                <a:spcPts val="0"/>
              </a:spcAft>
              <a:buNone/>
            </a:pPr>
            <a:r>
              <a:rPr b="1" lang="en" sz="2300"/>
              <a:t>Is vegetable consumption correlated with BMI?</a:t>
            </a:r>
            <a:endParaRPr b="1" sz="2300"/>
          </a:p>
        </p:txBody>
      </p:sp>
      <p:sp>
        <p:nvSpPr>
          <p:cNvPr id="226" name="Google Shape;226;p32"/>
          <p:cNvSpPr txBox="1"/>
          <p:nvPr/>
        </p:nvSpPr>
        <p:spPr>
          <a:xfrm>
            <a:off x="479625" y="1100625"/>
            <a:ext cx="79794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data BMIbyVegetables;</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set project;</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proc sgplot data=BMIbyVegetables (firstobs=1 obs=500);</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title 'BMI by Vegetable Consumption';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scatter x=_BMI5 y=_VEGESU1;</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Ellipse x=_BMI5 y=_VEGESU1;</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proc corr data=BMIbyVegetables;</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title 'Linear Correlation for BMI and Vegetable Consumption';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var _BMI5 _VEGESU1;</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800">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nvSpPr>
        <p:spPr>
          <a:xfrm>
            <a:off x="368850" y="4052750"/>
            <a:ext cx="84063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Mean BMI is 28.35 and mean vegetables consumed in a day is 2.78. These values have a loose, negative (but still statistically significant) correlation. This means that as BMI increases, vegetable consumption decreases. </a:t>
            </a:r>
            <a:endParaRPr>
              <a:solidFill>
                <a:schemeClr val="lt1"/>
              </a:solidFill>
              <a:latin typeface="Roboto"/>
              <a:ea typeface="Roboto"/>
              <a:cs typeface="Roboto"/>
              <a:sym typeface="Roboto"/>
            </a:endParaRPr>
          </a:p>
        </p:txBody>
      </p:sp>
      <p:pic>
        <p:nvPicPr>
          <p:cNvPr id="232" name="Google Shape;232;p33"/>
          <p:cNvPicPr preferRelativeResize="0"/>
          <p:nvPr/>
        </p:nvPicPr>
        <p:blipFill>
          <a:blip r:embed="rId3">
            <a:alphaModFix/>
          </a:blip>
          <a:stretch>
            <a:fillRect/>
          </a:stretch>
        </p:blipFill>
        <p:spPr>
          <a:xfrm>
            <a:off x="114750" y="449363"/>
            <a:ext cx="4254851" cy="3192951"/>
          </a:xfrm>
          <a:prstGeom prst="rect">
            <a:avLst/>
          </a:prstGeom>
          <a:noFill/>
          <a:ln>
            <a:noFill/>
          </a:ln>
        </p:spPr>
      </p:pic>
      <p:sp>
        <p:nvSpPr>
          <p:cNvPr id="233" name="Google Shape;233;p33"/>
          <p:cNvSpPr/>
          <p:nvPr/>
        </p:nvSpPr>
        <p:spPr>
          <a:xfrm>
            <a:off x="2501250" y="2661100"/>
            <a:ext cx="582900" cy="42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3"/>
          <p:cNvPicPr preferRelativeResize="0"/>
          <p:nvPr/>
        </p:nvPicPr>
        <p:blipFill>
          <a:blip r:embed="rId4">
            <a:alphaModFix/>
          </a:blip>
          <a:stretch>
            <a:fillRect/>
          </a:stretch>
        </p:blipFill>
        <p:spPr>
          <a:xfrm>
            <a:off x="4512601" y="363700"/>
            <a:ext cx="4469599" cy="33642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36325" y="326775"/>
            <a:ext cx="571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Simple </a:t>
            </a:r>
            <a:r>
              <a:rPr b="1" lang="en" sz="2400"/>
              <a:t>Logistic Regression Analysis: </a:t>
            </a:r>
            <a:endParaRPr b="1" sz="2400"/>
          </a:p>
        </p:txBody>
      </p:sp>
      <p:sp>
        <p:nvSpPr>
          <p:cNvPr id="240" name="Google Shape;240;p34"/>
          <p:cNvSpPr txBox="1"/>
          <p:nvPr/>
        </p:nvSpPr>
        <p:spPr>
          <a:xfrm>
            <a:off x="636325" y="1473375"/>
            <a:ext cx="63129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data simplogistic;</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set project;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KEEP _VEGESU1 CVDINFR4;</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PROC LOGISTIC DATA=simplogistic;</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title 'Logistic Regression- Vegetable Consumption and Heart Attack';</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MODEL CVDINFR4 (EVENT='1')=_VEGESU1;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WHERE _VEGESU1&lt;99998 AND CVDINFR4&lt;7 AND CVDINFR4~=.;</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RUN;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nvSpPr>
        <p:spPr>
          <a:xfrm>
            <a:off x="506250" y="4297200"/>
            <a:ext cx="8105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Vegetable consumption is not a statistically significant contributor to heart attack in regard to the BRFSS survey results.</a:t>
            </a:r>
            <a:endParaRPr>
              <a:solidFill>
                <a:schemeClr val="lt1"/>
              </a:solidFill>
              <a:latin typeface="Roboto"/>
              <a:ea typeface="Roboto"/>
              <a:cs typeface="Roboto"/>
              <a:sym typeface="Roboto"/>
            </a:endParaRPr>
          </a:p>
        </p:txBody>
      </p:sp>
      <p:pic>
        <p:nvPicPr>
          <p:cNvPr id="246" name="Google Shape;246;p35"/>
          <p:cNvPicPr preferRelativeResize="0"/>
          <p:nvPr/>
        </p:nvPicPr>
        <p:blipFill rotWithShape="1">
          <a:blip r:embed="rId3">
            <a:alphaModFix/>
          </a:blip>
          <a:srcRect b="0" l="5590" r="4529" t="2391"/>
          <a:stretch/>
        </p:blipFill>
        <p:spPr>
          <a:xfrm>
            <a:off x="0" y="923075"/>
            <a:ext cx="2958424" cy="3270999"/>
          </a:xfrm>
          <a:prstGeom prst="rect">
            <a:avLst/>
          </a:prstGeom>
          <a:noFill/>
          <a:ln>
            <a:noFill/>
          </a:ln>
        </p:spPr>
      </p:pic>
      <p:sp>
        <p:nvSpPr>
          <p:cNvPr id="247" name="Google Shape;247;p35"/>
          <p:cNvSpPr/>
          <p:nvPr/>
        </p:nvSpPr>
        <p:spPr>
          <a:xfrm>
            <a:off x="1013725" y="1844950"/>
            <a:ext cx="675000" cy="148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5"/>
          <p:cNvPicPr preferRelativeResize="0"/>
          <p:nvPr/>
        </p:nvPicPr>
        <p:blipFill>
          <a:blip r:embed="rId4">
            <a:alphaModFix/>
          </a:blip>
          <a:stretch>
            <a:fillRect/>
          </a:stretch>
        </p:blipFill>
        <p:spPr>
          <a:xfrm>
            <a:off x="2938696" y="923075"/>
            <a:ext cx="3240504" cy="3271001"/>
          </a:xfrm>
          <a:prstGeom prst="rect">
            <a:avLst/>
          </a:prstGeom>
          <a:noFill/>
          <a:ln>
            <a:noFill/>
          </a:ln>
        </p:spPr>
      </p:pic>
      <p:pic>
        <p:nvPicPr>
          <p:cNvPr id="249" name="Google Shape;249;p35"/>
          <p:cNvPicPr preferRelativeResize="0"/>
          <p:nvPr/>
        </p:nvPicPr>
        <p:blipFill>
          <a:blip r:embed="rId5">
            <a:alphaModFix/>
          </a:blip>
          <a:stretch>
            <a:fillRect/>
          </a:stretch>
        </p:blipFill>
        <p:spPr>
          <a:xfrm>
            <a:off x="6133175" y="923075"/>
            <a:ext cx="3038251" cy="3271000"/>
          </a:xfrm>
          <a:prstGeom prst="rect">
            <a:avLst/>
          </a:prstGeom>
          <a:noFill/>
          <a:ln>
            <a:noFill/>
          </a:ln>
        </p:spPr>
      </p:pic>
      <p:sp>
        <p:nvSpPr>
          <p:cNvPr id="250" name="Google Shape;250;p35"/>
          <p:cNvSpPr/>
          <p:nvPr/>
        </p:nvSpPr>
        <p:spPr>
          <a:xfrm>
            <a:off x="8133700" y="1299675"/>
            <a:ext cx="507900" cy="45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56025" y="1187775"/>
            <a:ext cx="7932600" cy="3117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H0: There is no increased risk of heart attack among people with hypertension and high cholesterol</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H1: There is increased risk of heart </a:t>
            </a:r>
            <a:r>
              <a:rPr lang="en" sz="1800"/>
              <a:t>attack</a:t>
            </a:r>
            <a:r>
              <a:rPr lang="en" sz="1800"/>
              <a:t> among people with hypertension and high cholesterol.</a:t>
            </a:r>
            <a:endParaRPr sz="1800"/>
          </a:p>
        </p:txBody>
      </p:sp>
      <p:sp>
        <p:nvSpPr>
          <p:cNvPr id="256" name="Google Shape;256;p36"/>
          <p:cNvSpPr txBox="1"/>
          <p:nvPr/>
        </p:nvSpPr>
        <p:spPr>
          <a:xfrm>
            <a:off x="784775" y="569850"/>
            <a:ext cx="640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oboto"/>
                <a:ea typeface="Roboto"/>
                <a:cs typeface="Roboto"/>
                <a:sym typeface="Roboto"/>
              </a:rPr>
              <a:t>Multiple Logistic Regression Hypothesis:</a:t>
            </a:r>
            <a:endParaRPr b="1" sz="2400">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nvSpPr>
        <p:spPr>
          <a:xfrm>
            <a:off x="516200" y="115300"/>
            <a:ext cx="550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oboto"/>
                <a:ea typeface="Roboto"/>
                <a:cs typeface="Roboto"/>
                <a:sym typeface="Roboto"/>
              </a:rPr>
              <a:t>Multiple Logistic Regression</a:t>
            </a:r>
            <a:endParaRPr b="1" sz="2400">
              <a:solidFill>
                <a:schemeClr val="lt1"/>
              </a:solidFill>
              <a:latin typeface="Roboto"/>
              <a:ea typeface="Roboto"/>
              <a:cs typeface="Roboto"/>
              <a:sym typeface="Roboto"/>
            </a:endParaRPr>
          </a:p>
        </p:txBody>
      </p:sp>
      <p:pic>
        <p:nvPicPr>
          <p:cNvPr id="262" name="Google Shape;262;p37"/>
          <p:cNvPicPr preferRelativeResize="0"/>
          <p:nvPr/>
        </p:nvPicPr>
        <p:blipFill>
          <a:blip r:embed="rId3">
            <a:alphaModFix/>
          </a:blip>
          <a:stretch>
            <a:fillRect/>
          </a:stretch>
        </p:blipFill>
        <p:spPr>
          <a:xfrm>
            <a:off x="516188" y="750625"/>
            <a:ext cx="8111623" cy="429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8"/>
          <p:cNvPicPr preferRelativeResize="0"/>
          <p:nvPr/>
        </p:nvPicPr>
        <p:blipFill>
          <a:blip r:embed="rId3">
            <a:alphaModFix/>
          </a:blip>
          <a:stretch>
            <a:fillRect/>
          </a:stretch>
        </p:blipFill>
        <p:spPr>
          <a:xfrm>
            <a:off x="152400" y="152400"/>
            <a:ext cx="4684476" cy="4838701"/>
          </a:xfrm>
          <a:prstGeom prst="rect">
            <a:avLst/>
          </a:prstGeom>
          <a:noFill/>
          <a:ln>
            <a:noFill/>
          </a:ln>
        </p:spPr>
      </p:pic>
      <p:pic>
        <p:nvPicPr>
          <p:cNvPr id="268" name="Google Shape;268;p38"/>
          <p:cNvPicPr preferRelativeResize="0"/>
          <p:nvPr/>
        </p:nvPicPr>
        <p:blipFill>
          <a:blip r:embed="rId4">
            <a:alphaModFix/>
          </a:blip>
          <a:stretch>
            <a:fillRect/>
          </a:stretch>
        </p:blipFill>
        <p:spPr>
          <a:xfrm>
            <a:off x="5064375" y="152400"/>
            <a:ext cx="3927225" cy="4724026"/>
          </a:xfrm>
          <a:prstGeom prst="rect">
            <a:avLst/>
          </a:prstGeom>
          <a:noFill/>
          <a:ln>
            <a:noFill/>
          </a:ln>
        </p:spPr>
      </p:pic>
      <p:sp>
        <p:nvSpPr>
          <p:cNvPr id="269" name="Google Shape;269;p38"/>
          <p:cNvSpPr txBox="1"/>
          <p:nvPr/>
        </p:nvSpPr>
        <p:spPr>
          <a:xfrm>
            <a:off x="2789375" y="1664350"/>
            <a:ext cx="466500" cy="5841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70" name="Google Shape;270;p38"/>
          <p:cNvSpPr txBox="1"/>
          <p:nvPr/>
        </p:nvSpPr>
        <p:spPr>
          <a:xfrm>
            <a:off x="3074825" y="2852775"/>
            <a:ext cx="520200" cy="2023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1" name="Google Shape;271;p38"/>
          <p:cNvSpPr txBox="1"/>
          <p:nvPr/>
        </p:nvSpPr>
        <p:spPr>
          <a:xfrm>
            <a:off x="7375375" y="597500"/>
            <a:ext cx="720600" cy="1824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2" name="Google Shape;272;p38"/>
          <p:cNvSpPr txBox="1"/>
          <p:nvPr/>
        </p:nvSpPr>
        <p:spPr>
          <a:xfrm>
            <a:off x="1750100" y="4146625"/>
            <a:ext cx="422100" cy="400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nvSpPr>
        <p:spPr>
          <a:xfrm>
            <a:off x="731750" y="689875"/>
            <a:ext cx="610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oboto"/>
                <a:ea typeface="Roboto"/>
                <a:cs typeface="Roboto"/>
                <a:sym typeface="Roboto"/>
              </a:rPr>
              <a:t>Results of Logistic Regression</a:t>
            </a:r>
            <a:endParaRPr b="1" sz="2400">
              <a:solidFill>
                <a:schemeClr val="lt1"/>
              </a:solidFill>
              <a:latin typeface="Roboto"/>
              <a:ea typeface="Roboto"/>
              <a:cs typeface="Roboto"/>
              <a:sym typeface="Roboto"/>
            </a:endParaRPr>
          </a:p>
        </p:txBody>
      </p:sp>
      <p:sp>
        <p:nvSpPr>
          <p:cNvPr id="278" name="Google Shape;278;p39"/>
          <p:cNvSpPr txBox="1"/>
          <p:nvPr/>
        </p:nvSpPr>
        <p:spPr>
          <a:xfrm>
            <a:off x="731750" y="1389275"/>
            <a:ext cx="7010100" cy="258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odds of heart attack among people who have hypertension and high serum </a:t>
            </a:r>
            <a:r>
              <a:rPr lang="en" sz="1600">
                <a:solidFill>
                  <a:schemeClr val="lt1"/>
                </a:solidFill>
                <a:latin typeface="Roboto"/>
                <a:ea typeface="Roboto"/>
                <a:cs typeface="Roboto"/>
                <a:sym typeface="Roboto"/>
              </a:rPr>
              <a:t>cholesterol</a:t>
            </a:r>
            <a:r>
              <a:rPr lang="en" sz="1600">
                <a:solidFill>
                  <a:schemeClr val="lt1"/>
                </a:solidFill>
                <a:latin typeface="Roboto"/>
                <a:ea typeface="Roboto"/>
                <a:cs typeface="Roboto"/>
                <a:sym typeface="Roboto"/>
              </a:rPr>
              <a:t>  is 0.8062 and 0.5973 times </a:t>
            </a:r>
            <a:r>
              <a:rPr lang="en" sz="1600">
                <a:solidFill>
                  <a:schemeClr val="lt1"/>
                </a:solidFill>
                <a:latin typeface="Roboto"/>
                <a:ea typeface="Roboto"/>
                <a:cs typeface="Roboto"/>
                <a:sym typeface="Roboto"/>
              </a:rPr>
              <a:t>respectively</a:t>
            </a:r>
            <a:r>
              <a:rPr lang="en" sz="1600">
                <a:solidFill>
                  <a:schemeClr val="lt1"/>
                </a:solidFill>
                <a:latin typeface="Roboto"/>
                <a:ea typeface="Roboto"/>
                <a:cs typeface="Roboto"/>
                <a:sym typeface="Roboto"/>
              </a:rPr>
              <a:t> than those without hypertension and high serum cholesterol adjusting for possible confounders.</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p-value is less than 0.05 which means we </a:t>
            </a:r>
            <a:r>
              <a:rPr lang="en" sz="1600">
                <a:solidFill>
                  <a:schemeClr val="lt1"/>
                </a:solidFill>
                <a:latin typeface="Roboto"/>
                <a:ea typeface="Roboto"/>
                <a:cs typeface="Roboto"/>
                <a:sym typeface="Roboto"/>
              </a:rPr>
              <a:t>reject</a:t>
            </a:r>
            <a:r>
              <a:rPr lang="en" sz="1600">
                <a:solidFill>
                  <a:schemeClr val="lt1"/>
                </a:solidFill>
                <a:latin typeface="Roboto"/>
                <a:ea typeface="Roboto"/>
                <a:cs typeface="Roboto"/>
                <a:sym typeface="Roboto"/>
              </a:rPr>
              <a:t> the null hypothesis and conclude that t</a:t>
            </a:r>
            <a:r>
              <a:rPr lang="en" sz="1600">
                <a:solidFill>
                  <a:schemeClr val="lt1"/>
                </a:solidFill>
                <a:latin typeface="Roboto"/>
                <a:ea typeface="Roboto"/>
                <a:cs typeface="Roboto"/>
                <a:sym typeface="Roboto"/>
              </a:rPr>
              <a:t>here is increased risk of heart attack among people with hypertension and high cholesterol.</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1062750" y="388000"/>
            <a:ext cx="6780600" cy="6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t>Conclusion and Discussion:</a:t>
            </a:r>
            <a:endParaRPr/>
          </a:p>
        </p:txBody>
      </p:sp>
      <p:sp>
        <p:nvSpPr>
          <p:cNvPr id="284" name="Google Shape;284;p40"/>
          <p:cNvSpPr txBox="1"/>
          <p:nvPr/>
        </p:nvSpPr>
        <p:spPr>
          <a:xfrm>
            <a:off x="141800" y="1264350"/>
            <a:ext cx="8185800" cy="27822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Conclusions:</a:t>
            </a:r>
            <a:endParaRPr sz="1350">
              <a:solidFill>
                <a:schemeClr val="lt1"/>
              </a:solidFill>
              <a:latin typeface="Roboto"/>
              <a:ea typeface="Roboto"/>
              <a:cs typeface="Roboto"/>
              <a:sym typeface="Roboto"/>
            </a:endParaRPr>
          </a:p>
          <a:p>
            <a:pPr indent="-314325" lvl="1" marL="9144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Heart attack is associated with a wide range of behavioral risk factors and determinants of health.</a:t>
            </a:r>
            <a:endParaRPr sz="1350">
              <a:solidFill>
                <a:schemeClr val="lt1"/>
              </a:solidFill>
              <a:latin typeface="Roboto"/>
              <a:ea typeface="Roboto"/>
              <a:cs typeface="Roboto"/>
              <a:sym typeface="Roboto"/>
            </a:endParaRPr>
          </a:p>
          <a:p>
            <a:pPr indent="-314325" lvl="1" marL="9144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Surveillance data does not trend with the majority of the population</a:t>
            </a:r>
            <a:endParaRPr sz="1350">
              <a:solidFill>
                <a:schemeClr val="lt1"/>
              </a:solidFill>
              <a:latin typeface="Roboto"/>
              <a:ea typeface="Roboto"/>
              <a:cs typeface="Roboto"/>
              <a:sym typeface="Roboto"/>
            </a:endParaRPr>
          </a:p>
          <a:p>
            <a:pPr indent="-314325" lvl="2" marL="13716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Dependent on controlled sample sizes  </a:t>
            </a:r>
            <a:endParaRPr sz="1350">
              <a:solidFill>
                <a:schemeClr val="lt1"/>
              </a:solidFill>
              <a:latin typeface="Roboto"/>
              <a:ea typeface="Roboto"/>
              <a:cs typeface="Roboto"/>
              <a:sym typeface="Roboto"/>
            </a:endParaRPr>
          </a:p>
          <a:p>
            <a:pPr indent="-314325" lvl="0" marL="4572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Study limitations:</a:t>
            </a:r>
            <a:endParaRPr sz="1350">
              <a:solidFill>
                <a:schemeClr val="lt1"/>
              </a:solidFill>
              <a:latin typeface="Roboto"/>
              <a:ea typeface="Roboto"/>
              <a:cs typeface="Roboto"/>
              <a:sym typeface="Roboto"/>
            </a:endParaRPr>
          </a:p>
          <a:p>
            <a:pPr indent="-314325" lvl="1" marL="9144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Survey bias</a:t>
            </a:r>
            <a:endParaRPr sz="1350">
              <a:solidFill>
                <a:schemeClr val="lt1"/>
              </a:solidFill>
              <a:latin typeface="Roboto"/>
              <a:ea typeface="Roboto"/>
              <a:cs typeface="Roboto"/>
              <a:sym typeface="Roboto"/>
            </a:endParaRPr>
          </a:p>
          <a:p>
            <a:pPr indent="-314325" lvl="1" marL="9144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Binary variables limited the analysis. If we had more robust data, more concrete conclusions </a:t>
            </a:r>
            <a:endParaRPr sz="1350">
              <a:solidFill>
                <a:schemeClr val="lt1"/>
              </a:solidFill>
              <a:latin typeface="Roboto"/>
              <a:ea typeface="Roboto"/>
              <a:cs typeface="Roboto"/>
              <a:sym typeface="Roboto"/>
            </a:endParaRPr>
          </a:p>
          <a:p>
            <a:pPr indent="0" lvl="0" marL="914400" marR="0" rtl="0" algn="l">
              <a:lnSpc>
                <a:spcPct val="115000"/>
              </a:lnSpc>
              <a:spcBef>
                <a:spcPts val="0"/>
              </a:spcBef>
              <a:spcAft>
                <a:spcPts val="0"/>
              </a:spcAft>
              <a:buNone/>
            </a:pPr>
            <a:r>
              <a:rPr lang="en" sz="1350">
                <a:solidFill>
                  <a:schemeClr val="lt1"/>
                </a:solidFill>
                <a:latin typeface="Roboto"/>
                <a:ea typeface="Roboto"/>
                <a:cs typeface="Roboto"/>
                <a:sym typeface="Roboto"/>
              </a:rPr>
              <a:t>could be made</a:t>
            </a:r>
            <a:endParaRPr sz="1350">
              <a:solidFill>
                <a:schemeClr val="lt1"/>
              </a:solidFill>
              <a:latin typeface="Roboto"/>
              <a:ea typeface="Roboto"/>
              <a:cs typeface="Roboto"/>
              <a:sym typeface="Roboto"/>
            </a:endParaRPr>
          </a:p>
          <a:p>
            <a:pPr indent="-314325" lvl="0" marL="4572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Identify items you found most: </a:t>
            </a:r>
            <a:endParaRPr sz="1350">
              <a:solidFill>
                <a:schemeClr val="lt1"/>
              </a:solidFill>
              <a:latin typeface="Roboto"/>
              <a:ea typeface="Roboto"/>
              <a:cs typeface="Roboto"/>
              <a:sym typeface="Roboto"/>
            </a:endParaRPr>
          </a:p>
          <a:p>
            <a:pPr indent="-314325" lvl="1" marL="9144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Enjoyable/interesting: working together </a:t>
            </a:r>
            <a:endParaRPr sz="1350">
              <a:solidFill>
                <a:schemeClr val="lt1"/>
              </a:solidFill>
              <a:latin typeface="Roboto"/>
              <a:ea typeface="Roboto"/>
              <a:cs typeface="Roboto"/>
              <a:sym typeface="Roboto"/>
            </a:endParaRPr>
          </a:p>
          <a:p>
            <a:pPr indent="-314325" lvl="1" marL="914400" marR="0" rtl="0" algn="l">
              <a:lnSpc>
                <a:spcPct val="115000"/>
              </a:lnSpc>
              <a:spcBef>
                <a:spcPts val="0"/>
              </a:spcBef>
              <a:spcAft>
                <a:spcPts val="0"/>
              </a:spcAft>
              <a:buClr>
                <a:schemeClr val="lt1"/>
              </a:buClr>
              <a:buSzPts val="1350"/>
              <a:buFont typeface="Roboto"/>
              <a:buChar char="○"/>
            </a:pPr>
            <a:r>
              <a:rPr lang="en" sz="1350">
                <a:solidFill>
                  <a:schemeClr val="lt1"/>
                </a:solidFill>
                <a:latin typeface="Roboto"/>
                <a:ea typeface="Roboto"/>
                <a:cs typeface="Roboto"/>
                <a:sym typeface="Roboto"/>
              </a:rPr>
              <a:t>Challenging: handling missing data, null values, compartmentalized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452650" y="423850"/>
            <a:ext cx="56187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Appendices</a:t>
            </a:r>
            <a:r>
              <a:rPr b="1" lang="en" sz="2400"/>
              <a:t>: </a:t>
            </a:r>
            <a:endParaRPr b="1" sz="2400"/>
          </a:p>
        </p:txBody>
      </p:sp>
      <p:sp>
        <p:nvSpPr>
          <p:cNvPr id="290" name="Google Shape;290;p41"/>
          <p:cNvSpPr txBox="1"/>
          <p:nvPr/>
        </p:nvSpPr>
        <p:spPr>
          <a:xfrm>
            <a:off x="0" y="1352700"/>
            <a:ext cx="8697900" cy="2721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Appendix 1: </a:t>
            </a:r>
            <a:r>
              <a:rPr lang="en" sz="1200" u="sng">
                <a:solidFill>
                  <a:schemeClr val="lt1"/>
                </a:solidFill>
                <a:latin typeface="Roboto"/>
                <a:ea typeface="Roboto"/>
                <a:cs typeface="Roboto"/>
                <a:sym typeface="Roboto"/>
                <a:hlinkClick r:id="rId3">
                  <a:extLst>
                    <a:ext uri="{A12FA001-AC4F-418D-AE19-62706E023703}">
                      <ahyp:hlinkClr val="tx"/>
                    </a:ext>
                  </a:extLst>
                </a:hlinkClick>
              </a:rPr>
              <a:t>https://www.cdc.gov/brfss/annual_data/annual_2021.html</a:t>
            </a:r>
            <a:r>
              <a:rPr lang="en" sz="1200">
                <a:solidFill>
                  <a:schemeClr val="lt1"/>
                </a:solidFill>
                <a:latin typeface="Roboto"/>
                <a:ea typeface="Roboto"/>
                <a:cs typeface="Roboto"/>
                <a:sym typeface="Roboto"/>
              </a:rPr>
              <a:t> </a:t>
            </a:r>
            <a:r>
              <a:rPr lang="en" sz="1200" u="sng">
                <a:solidFill>
                  <a:schemeClr val="lt1"/>
                </a:solidFill>
                <a:latin typeface="Roboto"/>
                <a:ea typeface="Roboto"/>
                <a:cs typeface="Roboto"/>
                <a:sym typeface="Roboto"/>
                <a:hlinkClick r:id="rId4">
                  <a:extLst>
                    <a:ext uri="{A12FA001-AC4F-418D-AE19-62706E023703}">
                      <ahyp:hlinkClr val="tx"/>
                    </a:ext>
                  </a:extLst>
                </a:hlinkClick>
              </a:rPr>
              <a:t>2021 BRFSS Data (SAS Transport Format) </a:t>
            </a:r>
            <a:endParaRPr sz="1200">
              <a:solidFill>
                <a:schemeClr val="lt1"/>
              </a:solidFill>
              <a:latin typeface="Roboto"/>
              <a:ea typeface="Roboto"/>
              <a:cs typeface="Roboto"/>
              <a:sym typeface="Roboto"/>
            </a:endParaRPr>
          </a:p>
          <a:p>
            <a:pPr indent="0" lvl="0" marL="457200" marR="0" rtl="0" algn="l">
              <a:lnSpc>
                <a:spcPct val="115000"/>
              </a:lnSpc>
              <a:spcBef>
                <a:spcPts val="0"/>
              </a:spcBef>
              <a:spcAft>
                <a:spcPts val="0"/>
              </a:spcAft>
              <a:buNone/>
            </a:pPr>
            <a:r>
              <a:rPr lang="en" sz="1200">
                <a:solidFill>
                  <a:schemeClr val="lt1"/>
                </a:solidFill>
                <a:latin typeface="Roboto"/>
                <a:ea typeface="Roboto"/>
                <a:cs typeface="Roboto"/>
                <a:sym typeface="Roboto"/>
              </a:rPr>
              <a:t> </a:t>
            </a:r>
            <a:r>
              <a:rPr lang="en" sz="1200" u="sng">
                <a:solidFill>
                  <a:schemeClr val="lt1"/>
                </a:solidFill>
                <a:latin typeface="Roboto"/>
                <a:ea typeface="Roboto"/>
                <a:cs typeface="Roboto"/>
                <a:sym typeface="Roboto"/>
                <a:hlinkClick r:id="rId5">
                  <a:extLst>
                    <a:ext uri="{A12FA001-AC4F-418D-AE19-62706E023703}">
                      <ahyp:hlinkClr val="tx"/>
                    </a:ext>
                  </a:extLst>
                </a:hlinkClick>
              </a:rPr>
              <a:t>[ZIP – 64.3 MB]</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Appendix 2:</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Isabella: built foundation and created slidedeck, collaborated in writing code, </a:t>
            </a:r>
            <a:r>
              <a:rPr lang="en" sz="1200">
                <a:solidFill>
                  <a:schemeClr val="lt1"/>
                </a:solidFill>
                <a:latin typeface="Roboto"/>
                <a:ea typeface="Roboto"/>
                <a:cs typeface="Roboto"/>
                <a:sym typeface="Roboto"/>
              </a:rPr>
              <a:t>presented</a:t>
            </a:r>
            <a:r>
              <a:rPr lang="en" sz="1200">
                <a:solidFill>
                  <a:schemeClr val="lt1"/>
                </a:solidFill>
                <a:latin typeface="Roboto"/>
                <a:ea typeface="Roboto"/>
                <a:cs typeface="Roboto"/>
                <a:sym typeface="Roboto"/>
              </a:rPr>
              <a:t> introduction and conclusion </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Sydney: led and drove </a:t>
            </a:r>
            <a:r>
              <a:rPr lang="en" sz="1200">
                <a:solidFill>
                  <a:schemeClr val="lt1"/>
                </a:solidFill>
                <a:latin typeface="Roboto"/>
                <a:ea typeface="Roboto"/>
                <a:cs typeface="Roboto"/>
                <a:sym typeface="Roboto"/>
              </a:rPr>
              <a:t>the</a:t>
            </a:r>
            <a:r>
              <a:rPr lang="en" sz="1200">
                <a:solidFill>
                  <a:schemeClr val="lt1"/>
                </a:solidFill>
                <a:latin typeface="Roboto"/>
                <a:ea typeface="Roboto"/>
                <a:cs typeface="Roboto"/>
                <a:sym typeface="Roboto"/>
              </a:rPr>
              <a:t> group in writing the code and interpretations,  presented visual analytics and findings </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Jason: collaborated in writing code, expanded on slides, presented visual analytics and findings </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Anjala: researched and selected the dataset, collaborated in writing code, presented visual </a:t>
            </a:r>
            <a:r>
              <a:rPr lang="en" sz="1200">
                <a:solidFill>
                  <a:schemeClr val="lt1"/>
                </a:solidFill>
                <a:latin typeface="Roboto"/>
                <a:ea typeface="Roboto"/>
                <a:cs typeface="Roboto"/>
                <a:sym typeface="Roboto"/>
              </a:rPr>
              <a:t>analytics</a:t>
            </a:r>
            <a:r>
              <a:rPr lang="en" sz="1200">
                <a:solidFill>
                  <a:schemeClr val="lt1"/>
                </a:solidFill>
                <a:latin typeface="Roboto"/>
                <a:ea typeface="Roboto"/>
                <a:cs typeface="Roboto"/>
                <a:sym typeface="Roboto"/>
              </a:rPr>
              <a:t> and </a:t>
            </a:r>
            <a:r>
              <a:rPr lang="en" sz="1200">
                <a:solidFill>
                  <a:schemeClr val="lt1"/>
                </a:solidFill>
                <a:latin typeface="Roboto"/>
                <a:ea typeface="Roboto"/>
                <a:cs typeface="Roboto"/>
                <a:sym typeface="Roboto"/>
              </a:rPr>
              <a:t>findings</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Sireesha: collaborated in writing code, expanded on interpretations, presented visual analytics and findings </a:t>
            </a:r>
            <a:endParaRPr sz="1200">
              <a:solidFill>
                <a:schemeClr val="l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Appendix 3:</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Multiple logistic regression analysis was not covered in the oral presentation</a:t>
            </a:r>
            <a:endParaRPr sz="1200">
              <a:solidFill>
                <a:schemeClr val="lt1"/>
              </a:solidFill>
              <a:latin typeface="Roboto"/>
              <a:ea typeface="Roboto"/>
              <a:cs typeface="Roboto"/>
              <a:sym typeface="Roboto"/>
            </a:endParaRPr>
          </a:p>
          <a:p>
            <a:pPr indent="-304800" lvl="1" marL="914400" marR="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Cholesterol and hypertension variables were not presented in the oral presentation </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6" name="Shape 96"/>
        <p:cNvGrpSpPr/>
        <p:nvPr/>
      </p:nvGrpSpPr>
      <p:grpSpPr>
        <a:xfrm>
          <a:off x="0" y="0"/>
          <a:ext cx="0" cy="0"/>
          <a:chOff x="0" y="0"/>
          <a:chExt cx="0" cy="0"/>
        </a:xfrm>
      </p:grpSpPr>
      <p:sp>
        <p:nvSpPr>
          <p:cNvPr id="97" name="Google Shape;97;p15"/>
          <p:cNvSpPr txBox="1"/>
          <p:nvPr>
            <p:ph idx="1" type="body"/>
          </p:nvPr>
        </p:nvSpPr>
        <p:spPr>
          <a:xfrm>
            <a:off x="794000" y="1099575"/>
            <a:ext cx="3438000" cy="35940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highlight>
                  <a:schemeClr val="dk1"/>
                </a:highlight>
              </a:rPr>
              <a:t>Independent variables:</a:t>
            </a:r>
            <a:endParaRPr b="1" sz="1500">
              <a:solidFill>
                <a:schemeClr val="lt1"/>
              </a:solidFill>
              <a:highlight>
                <a:schemeClr val="dk1"/>
              </a:highlight>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Age </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Sex </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Race</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Hypertension</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Cholesterol</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Physical activity</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BMI</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Average alcoholic drinks</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Smoking</a:t>
            </a:r>
            <a:endParaRPr sz="1500">
              <a:solidFill>
                <a:schemeClr val="lt1"/>
              </a:solidFill>
            </a:endParaRPr>
          </a:p>
          <a:p>
            <a:pPr indent="-336550" lvl="0" marL="457200" marR="0" rtl="0" algn="l">
              <a:spcBef>
                <a:spcPts val="0"/>
              </a:spcBef>
              <a:spcAft>
                <a:spcPts val="0"/>
              </a:spcAft>
              <a:buClr>
                <a:schemeClr val="lt1"/>
              </a:buClr>
              <a:buSzPts val="1700"/>
              <a:buFont typeface="Roboto"/>
              <a:buChar char="●"/>
            </a:pPr>
            <a:r>
              <a:rPr lang="en" sz="1500">
                <a:solidFill>
                  <a:schemeClr val="lt1"/>
                </a:solidFill>
              </a:rPr>
              <a:t>Vegetable consumption</a:t>
            </a:r>
            <a:endParaRPr sz="1900">
              <a:solidFill>
                <a:schemeClr val="lt1"/>
              </a:solidFill>
            </a:endParaRPr>
          </a:p>
        </p:txBody>
      </p:sp>
      <p:sp>
        <p:nvSpPr>
          <p:cNvPr id="98" name="Google Shape;98;p15"/>
          <p:cNvSpPr txBox="1"/>
          <p:nvPr/>
        </p:nvSpPr>
        <p:spPr>
          <a:xfrm>
            <a:off x="4910200" y="310625"/>
            <a:ext cx="2824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highlight>
                  <a:schemeClr val="dk1"/>
                </a:highlight>
                <a:latin typeface="Roboto"/>
                <a:ea typeface="Roboto"/>
                <a:cs typeface="Roboto"/>
                <a:sym typeface="Roboto"/>
              </a:rPr>
              <a:t>Categorical variables:</a:t>
            </a:r>
            <a:endParaRPr b="1" sz="1500">
              <a:solidFill>
                <a:schemeClr val="lt1"/>
              </a:solidFill>
              <a:highlight>
                <a:schemeClr val="dk1"/>
              </a:highlight>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Age</a:t>
            </a:r>
            <a:endParaRPr sz="1500">
              <a:solidFill>
                <a:schemeClr val="lt1"/>
              </a:solidFill>
              <a:latin typeface="Roboto"/>
              <a:ea typeface="Roboto"/>
              <a:cs typeface="Roboto"/>
              <a:sym typeface="Roboto"/>
            </a:endParaRPr>
          </a:p>
          <a:p>
            <a:pPr indent="-323850" lvl="0" marL="457200" marR="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Race</a:t>
            </a:r>
            <a:endParaRPr sz="1500">
              <a:solidFill>
                <a:schemeClr val="lt1"/>
              </a:solidFill>
              <a:latin typeface="Roboto"/>
              <a:ea typeface="Roboto"/>
              <a:cs typeface="Roboto"/>
              <a:sym typeface="Roboto"/>
            </a:endParaRPr>
          </a:p>
          <a:p>
            <a:pPr indent="-323850" lvl="0" marL="457200" marR="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Sex</a:t>
            </a:r>
            <a:endParaRPr sz="1500">
              <a:solidFill>
                <a:schemeClr val="lt1"/>
              </a:solidFill>
              <a:latin typeface="Roboto"/>
              <a:ea typeface="Roboto"/>
              <a:cs typeface="Roboto"/>
              <a:sym typeface="Roboto"/>
            </a:endParaRPr>
          </a:p>
          <a:p>
            <a:pPr indent="-323850" lvl="0" marL="457200" marR="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Hypertension</a:t>
            </a:r>
            <a:endParaRPr sz="1500">
              <a:solidFill>
                <a:schemeClr val="lt1"/>
              </a:solidFill>
              <a:latin typeface="Roboto"/>
              <a:ea typeface="Roboto"/>
              <a:cs typeface="Roboto"/>
              <a:sym typeface="Roboto"/>
            </a:endParaRPr>
          </a:p>
          <a:p>
            <a:pPr indent="-323850" lvl="0" marL="457200" marR="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Cholesterol</a:t>
            </a:r>
            <a:endParaRPr sz="1500">
              <a:solidFill>
                <a:schemeClr val="lt1"/>
              </a:solidFill>
              <a:latin typeface="Roboto"/>
              <a:ea typeface="Roboto"/>
              <a:cs typeface="Roboto"/>
              <a:sym typeface="Roboto"/>
            </a:endParaRPr>
          </a:p>
          <a:p>
            <a:pPr indent="-323850" lvl="0" marL="457200" marR="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Heart Attack</a:t>
            </a:r>
            <a:endParaRPr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Physical activity</a:t>
            </a:r>
            <a:endParaRPr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Smoking</a:t>
            </a:r>
            <a:endParaRPr sz="1500">
              <a:solidFill>
                <a:schemeClr val="lt1"/>
              </a:solidFill>
              <a:latin typeface="Roboto"/>
              <a:ea typeface="Roboto"/>
              <a:cs typeface="Roboto"/>
              <a:sym typeface="Roboto"/>
            </a:endParaRPr>
          </a:p>
        </p:txBody>
      </p:sp>
      <p:sp>
        <p:nvSpPr>
          <p:cNvPr id="99" name="Google Shape;99;p15"/>
          <p:cNvSpPr txBox="1"/>
          <p:nvPr/>
        </p:nvSpPr>
        <p:spPr>
          <a:xfrm>
            <a:off x="794000" y="310625"/>
            <a:ext cx="343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highlight>
                  <a:schemeClr val="dk1"/>
                </a:highlight>
                <a:latin typeface="Roboto"/>
                <a:ea typeface="Roboto"/>
                <a:cs typeface="Roboto"/>
                <a:sym typeface="Roboto"/>
              </a:rPr>
              <a:t>Dependent variable:</a:t>
            </a:r>
            <a:endParaRPr b="1" sz="1500">
              <a:solidFill>
                <a:schemeClr val="lt1"/>
              </a:solidFill>
              <a:highlight>
                <a:schemeClr val="dk1"/>
              </a:highlight>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Heart Attack</a:t>
            </a:r>
            <a:endParaRPr>
              <a:solidFill>
                <a:schemeClr val="lt1"/>
              </a:solidFill>
              <a:latin typeface="Roboto"/>
              <a:ea typeface="Roboto"/>
              <a:cs typeface="Roboto"/>
              <a:sym typeface="Roboto"/>
            </a:endParaRPr>
          </a:p>
        </p:txBody>
      </p:sp>
      <p:sp>
        <p:nvSpPr>
          <p:cNvPr id="100" name="Google Shape;100;p15"/>
          <p:cNvSpPr txBox="1"/>
          <p:nvPr/>
        </p:nvSpPr>
        <p:spPr>
          <a:xfrm>
            <a:off x="4910200" y="3036675"/>
            <a:ext cx="2824800" cy="12366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500">
                <a:solidFill>
                  <a:schemeClr val="lt1"/>
                </a:solidFill>
                <a:highlight>
                  <a:schemeClr val="dk1"/>
                </a:highlight>
                <a:latin typeface="Roboto"/>
                <a:ea typeface="Roboto"/>
                <a:cs typeface="Roboto"/>
                <a:sym typeface="Roboto"/>
              </a:rPr>
              <a:t>Continuous variables:</a:t>
            </a:r>
            <a:endParaRPr b="1" sz="1500">
              <a:solidFill>
                <a:schemeClr val="lt1"/>
              </a:solidFill>
              <a:highlight>
                <a:schemeClr val="dk1"/>
              </a:highlight>
              <a:latin typeface="Roboto"/>
              <a:ea typeface="Roboto"/>
              <a:cs typeface="Roboto"/>
              <a:sym typeface="Roboto"/>
            </a:endParaRPr>
          </a:p>
          <a:p>
            <a:pPr indent="-323850" lvl="0" marL="457200" marR="0" rtl="0" algn="l">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Average alcoholic drinks </a:t>
            </a:r>
            <a:endParaRPr sz="1500">
              <a:solidFill>
                <a:schemeClr val="lt1"/>
              </a:solidFill>
              <a:latin typeface="Roboto"/>
              <a:ea typeface="Roboto"/>
              <a:cs typeface="Roboto"/>
              <a:sym typeface="Roboto"/>
            </a:endParaRPr>
          </a:p>
          <a:p>
            <a:pPr indent="-323850" lvl="0" marL="457200" marR="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Vegetable consumption</a:t>
            </a:r>
            <a:endParaRPr sz="1500">
              <a:solidFill>
                <a:schemeClr val="lt1"/>
              </a:solidFill>
              <a:latin typeface="Roboto"/>
              <a:ea typeface="Roboto"/>
              <a:cs typeface="Roboto"/>
              <a:sym typeface="Roboto"/>
            </a:endParaRPr>
          </a:p>
          <a:p>
            <a:pPr indent="-323850" lvl="0" marL="457200" marR="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BMI</a:t>
            </a:r>
            <a:endParaRPr>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273600" y="379075"/>
            <a:ext cx="5618700" cy="96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References: </a:t>
            </a:r>
            <a:endParaRPr b="1" sz="2400"/>
          </a:p>
        </p:txBody>
      </p:sp>
      <p:sp>
        <p:nvSpPr>
          <p:cNvPr id="296" name="Google Shape;296;p42"/>
          <p:cNvSpPr txBox="1"/>
          <p:nvPr/>
        </p:nvSpPr>
        <p:spPr>
          <a:xfrm>
            <a:off x="225675" y="1260025"/>
            <a:ext cx="8463000" cy="32076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1200"/>
              </a:spcBef>
              <a:spcAft>
                <a:spcPts val="0"/>
              </a:spcAft>
              <a:buNone/>
            </a:pPr>
            <a:r>
              <a:rPr lang="en" sz="1200">
                <a:solidFill>
                  <a:schemeClr val="lt1"/>
                </a:solidFill>
                <a:latin typeface="Roboto"/>
                <a:ea typeface="Roboto"/>
                <a:cs typeface="Roboto"/>
                <a:sym typeface="Roboto"/>
              </a:rPr>
              <a:t>Centers for Disease Control and Prevention. (2022, October 14). </a:t>
            </a:r>
            <a:r>
              <a:rPr i="1" lang="en" sz="1200">
                <a:solidFill>
                  <a:schemeClr val="lt1"/>
                </a:solidFill>
                <a:latin typeface="Roboto"/>
                <a:ea typeface="Roboto"/>
                <a:cs typeface="Roboto"/>
                <a:sym typeface="Roboto"/>
              </a:rPr>
              <a:t>Heart disease facts</a:t>
            </a:r>
            <a:r>
              <a:rPr lang="en" sz="1200">
                <a:solidFill>
                  <a:schemeClr val="lt1"/>
                </a:solidFill>
                <a:latin typeface="Roboto"/>
                <a:ea typeface="Roboto"/>
                <a:cs typeface="Roboto"/>
                <a:sym typeface="Roboto"/>
              </a:rPr>
              <a:t>. Centers for Disease Control and Prevention. Retrieved December 8, 2022, from https://www.cdc.gov/heartdisease/facts.html</a:t>
            </a:r>
            <a:endParaRPr sz="1200">
              <a:solidFill>
                <a:schemeClr val="lt1"/>
              </a:solidFill>
              <a:latin typeface="Roboto"/>
              <a:ea typeface="Roboto"/>
              <a:cs typeface="Roboto"/>
              <a:sym typeface="Roboto"/>
            </a:endParaRPr>
          </a:p>
          <a:p>
            <a:pPr indent="-457200" lvl="0" marL="457200" rtl="0" algn="l">
              <a:lnSpc>
                <a:spcPct val="115000"/>
              </a:lnSpc>
              <a:spcBef>
                <a:spcPts val="1200"/>
              </a:spcBef>
              <a:spcAft>
                <a:spcPts val="0"/>
              </a:spcAft>
              <a:buNone/>
            </a:pPr>
            <a:r>
              <a:rPr lang="en" sz="1200">
                <a:solidFill>
                  <a:schemeClr val="lt1"/>
                </a:solidFill>
                <a:latin typeface="Roboto"/>
                <a:ea typeface="Roboto"/>
                <a:cs typeface="Roboto"/>
                <a:sym typeface="Roboto"/>
              </a:rPr>
              <a:t>Ding, C., O'Neill, D., Bell, S., Stamatakis, E., &amp; Britton, A. (2021, July 27). Association of alcohol consumption with morbidity and mortality in patients with cardiovascular disease: Original Data and meta-analysis of 48,423 men and women - </a:t>
            </a:r>
            <a:r>
              <a:rPr i="1" lang="en" sz="1200">
                <a:solidFill>
                  <a:schemeClr val="lt1"/>
                </a:solidFill>
                <a:latin typeface="Roboto"/>
                <a:ea typeface="Roboto"/>
                <a:cs typeface="Roboto"/>
                <a:sym typeface="Roboto"/>
              </a:rPr>
              <a:t>BMC medicine</a:t>
            </a:r>
            <a:r>
              <a:rPr lang="en" sz="1200">
                <a:solidFill>
                  <a:schemeClr val="lt1"/>
                </a:solidFill>
                <a:latin typeface="Roboto"/>
                <a:ea typeface="Roboto"/>
                <a:cs typeface="Roboto"/>
                <a:sym typeface="Roboto"/>
              </a:rPr>
              <a:t>. </a:t>
            </a:r>
            <a:r>
              <a:rPr i="1" lang="en" sz="12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Retrieved November 28, 2022, from </a:t>
            </a:r>
            <a:r>
              <a:rPr lang="en" sz="1200" u="sng">
                <a:solidFill>
                  <a:schemeClr val="lt1"/>
                </a:solidFill>
                <a:latin typeface="Roboto"/>
                <a:ea typeface="Roboto"/>
                <a:cs typeface="Roboto"/>
                <a:sym typeface="Roboto"/>
                <a:hlinkClick r:id="rId3">
                  <a:extLst>
                    <a:ext uri="{A12FA001-AC4F-418D-AE19-62706E023703}">
                      <ahyp:hlinkClr val="tx"/>
                    </a:ext>
                  </a:extLst>
                </a:hlinkClick>
              </a:rPr>
              <a:t>https://bmcmedicine.biomedcentral.com/articles/10.1186/s12916-021-02040-2</a:t>
            </a:r>
            <a:endParaRPr sz="1200">
              <a:solidFill>
                <a:schemeClr val="lt1"/>
              </a:solidFill>
              <a:latin typeface="Roboto"/>
              <a:ea typeface="Roboto"/>
              <a:cs typeface="Roboto"/>
              <a:sym typeface="Roboto"/>
            </a:endParaRPr>
          </a:p>
          <a:p>
            <a:pPr indent="0" lvl="0" marL="0" rtl="0" algn="l">
              <a:spcBef>
                <a:spcPts val="1200"/>
              </a:spcBef>
              <a:spcAft>
                <a:spcPts val="0"/>
              </a:spcAft>
              <a:buNone/>
            </a:pPr>
            <a:r>
              <a:rPr lang="en" sz="1200">
                <a:solidFill>
                  <a:schemeClr val="lt1"/>
                </a:solidFill>
                <a:latin typeface="Roboto"/>
                <a:ea typeface="Roboto"/>
                <a:cs typeface="Roboto"/>
                <a:sym typeface="Roboto"/>
              </a:rPr>
              <a:t>Heart disease risk: How race and ethnicity play a role. </a:t>
            </a:r>
            <a:r>
              <a:rPr i="1" lang="en" sz="1200">
                <a:solidFill>
                  <a:schemeClr val="lt1"/>
                </a:solidFill>
                <a:latin typeface="Roboto"/>
                <a:ea typeface="Roboto"/>
                <a:cs typeface="Roboto"/>
                <a:sym typeface="Roboto"/>
              </a:rPr>
              <a:t>Cleveland Clinic.</a:t>
            </a:r>
            <a:r>
              <a:rPr lang="en" sz="1200">
                <a:solidFill>
                  <a:schemeClr val="lt1"/>
                </a:solidFill>
                <a:latin typeface="Roboto"/>
                <a:ea typeface="Roboto"/>
                <a:cs typeface="Roboto"/>
                <a:sym typeface="Roboto"/>
              </a:rPr>
              <a:t> (2022, May). Retrieved November 28, 2022, </a:t>
            </a:r>
            <a:endParaRPr sz="1200">
              <a:solidFill>
                <a:schemeClr val="lt1"/>
              </a:solidFill>
              <a:latin typeface="Roboto"/>
              <a:ea typeface="Roboto"/>
              <a:cs typeface="Roboto"/>
              <a:sym typeface="Roboto"/>
            </a:endParaRPr>
          </a:p>
          <a:p>
            <a:pPr indent="457200" lvl="0" marL="0" rtl="0" algn="l">
              <a:spcBef>
                <a:spcPts val="1200"/>
              </a:spcBef>
              <a:spcAft>
                <a:spcPts val="0"/>
              </a:spcAft>
              <a:buNone/>
            </a:pPr>
            <a:r>
              <a:rPr lang="en" sz="1200">
                <a:solidFill>
                  <a:schemeClr val="lt1"/>
                </a:solidFill>
                <a:latin typeface="Roboto"/>
                <a:ea typeface="Roboto"/>
                <a:cs typeface="Roboto"/>
                <a:sym typeface="Roboto"/>
              </a:rPr>
              <a:t>from https://my.clevelandclinic.org/health/articles/23051-ethnicity-and-heart-disease </a:t>
            </a:r>
            <a:endParaRPr sz="1200">
              <a:solidFill>
                <a:schemeClr val="lt1"/>
              </a:solidFill>
              <a:latin typeface="Roboto"/>
              <a:ea typeface="Roboto"/>
              <a:cs typeface="Roboto"/>
              <a:sym typeface="Roboto"/>
            </a:endParaRPr>
          </a:p>
          <a:p>
            <a:pPr indent="-457200" lvl="0" marL="457200" rtl="0" algn="l">
              <a:lnSpc>
                <a:spcPct val="115000"/>
              </a:lnSpc>
              <a:spcBef>
                <a:spcPts val="1200"/>
              </a:spcBef>
              <a:spcAft>
                <a:spcPts val="0"/>
              </a:spcAft>
              <a:buNone/>
            </a:pPr>
            <a:r>
              <a:rPr lang="en" sz="1200">
                <a:solidFill>
                  <a:schemeClr val="lt1"/>
                </a:solidFill>
                <a:latin typeface="Roboto"/>
                <a:ea typeface="Roboto"/>
                <a:cs typeface="Roboto"/>
                <a:sym typeface="Roboto"/>
              </a:rPr>
              <a:t>Myers, J. (2003, January 7). Exercise and cardiovascular health. </a:t>
            </a:r>
            <a:r>
              <a:rPr i="1" lang="en" sz="1200">
                <a:solidFill>
                  <a:schemeClr val="lt1"/>
                </a:solidFill>
                <a:latin typeface="Roboto"/>
                <a:ea typeface="Roboto"/>
                <a:cs typeface="Roboto"/>
                <a:sym typeface="Roboto"/>
              </a:rPr>
              <a:t>Circulation</a:t>
            </a:r>
            <a:r>
              <a:rPr lang="en" sz="1200">
                <a:solidFill>
                  <a:schemeClr val="lt1"/>
                </a:solidFill>
                <a:latin typeface="Roboto"/>
                <a:ea typeface="Roboto"/>
                <a:cs typeface="Roboto"/>
                <a:sym typeface="Roboto"/>
              </a:rPr>
              <a:t>. Retrieved November 28, 2022, from https://www.ahajournals.org/doi/full/10.1161/01.CIR.0000048890.59383.8D </a:t>
            </a:r>
            <a:endParaRPr sz="1200">
              <a:solidFill>
                <a:schemeClr val="lt1"/>
              </a:solidFill>
              <a:latin typeface="Roboto"/>
              <a:ea typeface="Roboto"/>
              <a:cs typeface="Roboto"/>
              <a:sym typeface="Roboto"/>
            </a:endParaRPr>
          </a:p>
          <a:p>
            <a:pPr indent="-457200" lvl="0" marL="457200" rtl="0" algn="l">
              <a:lnSpc>
                <a:spcPct val="115000"/>
              </a:lnSpc>
              <a:spcBef>
                <a:spcPts val="1200"/>
              </a:spcBef>
              <a:spcAft>
                <a:spcPts val="1200"/>
              </a:spcAft>
              <a:buNone/>
            </a:pPr>
            <a:r>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14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Descriptive Statistics: one continuous variable, one categorical variable, one continuous variable grouped by a categorical variable</a:t>
            </a:r>
            <a:endParaRPr b="1">
              <a:solidFill>
                <a:schemeClr val="lt1"/>
              </a:solidFill>
            </a:endParaRPr>
          </a:p>
        </p:txBody>
      </p:sp>
      <p:sp>
        <p:nvSpPr>
          <p:cNvPr id="106" name="Google Shape;106;p16"/>
          <p:cNvSpPr txBox="1"/>
          <p:nvPr>
            <p:ph idx="1" type="body"/>
          </p:nvPr>
        </p:nvSpPr>
        <p:spPr>
          <a:xfrm>
            <a:off x="311700" y="2062425"/>
            <a:ext cx="8520600" cy="191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Average alcoholic drinks per day in the past 30 days- </a:t>
            </a:r>
            <a:r>
              <a:rPr lang="en">
                <a:solidFill>
                  <a:schemeClr val="lt1"/>
                </a:solidFill>
              </a:rPr>
              <a:t>Continuous</a:t>
            </a:r>
            <a:r>
              <a:rPr lang="en">
                <a:solidFill>
                  <a:schemeClr val="lt1"/>
                </a:solidFill>
              </a:rPr>
              <a:t> (histogram and boxplot)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Physical activity</a:t>
            </a:r>
            <a:r>
              <a:rPr lang="en">
                <a:solidFill>
                  <a:schemeClr val="lt1"/>
                </a:solidFill>
              </a:rPr>
              <a:t>- categorical (pie and bar chart)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BMI- continuous</a:t>
            </a:r>
            <a:endParaRPr>
              <a:solidFill>
                <a:schemeClr val="lt1"/>
              </a:solidFill>
            </a:endParaRPr>
          </a:p>
          <a:p>
            <a:pPr indent="-342900" lvl="1" marL="914400" rtl="0" algn="l">
              <a:spcBef>
                <a:spcPts val="0"/>
              </a:spcBef>
              <a:spcAft>
                <a:spcPts val="0"/>
              </a:spcAft>
              <a:buClr>
                <a:schemeClr val="lt1"/>
              </a:buClr>
              <a:buSzPts val="1800"/>
              <a:buChar char="○"/>
            </a:pPr>
            <a:r>
              <a:rPr lang="en" sz="1800">
                <a:solidFill>
                  <a:schemeClr val="lt1"/>
                </a:solidFill>
              </a:rPr>
              <a:t>Smoking - categorical  </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45000" y="235650"/>
            <a:ext cx="6031200" cy="13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Continuous</a:t>
            </a:r>
            <a:r>
              <a:rPr b="1" lang="en" sz="2200"/>
              <a:t> </a:t>
            </a:r>
            <a:r>
              <a:rPr b="1" lang="en" sz="2200"/>
              <a:t>Variable: Alcohol Consumption </a:t>
            </a:r>
            <a:endParaRPr b="1" sz="2200"/>
          </a:p>
          <a:p>
            <a:pPr indent="0" lvl="0" marL="0" rtl="0" algn="l">
              <a:spcBef>
                <a:spcPts val="0"/>
              </a:spcBef>
              <a:spcAft>
                <a:spcPts val="0"/>
              </a:spcAft>
              <a:buNone/>
            </a:pPr>
            <a:r>
              <a:rPr b="1" lang="en" sz="2200"/>
              <a:t>How many drinks does the average person have in 30 days? </a:t>
            </a:r>
            <a:endParaRPr b="1" sz="2200"/>
          </a:p>
        </p:txBody>
      </p:sp>
      <p:sp>
        <p:nvSpPr>
          <p:cNvPr id="112" name="Google Shape;112;p17"/>
          <p:cNvSpPr txBox="1"/>
          <p:nvPr/>
        </p:nvSpPr>
        <p:spPr>
          <a:xfrm>
            <a:off x="745000" y="2026025"/>
            <a:ext cx="7039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set project;</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where AVEDRNK3~=77 OR 99; /*77= dont know, 99= refused*/</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run;</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proc univariate data=alcohol normal plot; /*we want a histogram*/</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title 'Descriptive statistics for Alcohol Consumption';</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var AVEDRNK3;</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Run;</a:t>
            </a:r>
            <a:endParaRPr sz="16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7487225" y="2096925"/>
            <a:ext cx="1523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a:t>
            </a:r>
            <a:r>
              <a:rPr lang="en">
                <a:solidFill>
                  <a:schemeClr val="lt1"/>
                </a:solidFill>
                <a:latin typeface="Roboto"/>
                <a:ea typeface="Roboto"/>
                <a:cs typeface="Roboto"/>
                <a:sym typeface="Roboto"/>
              </a:rPr>
              <a:t>distribution</a:t>
            </a:r>
            <a:r>
              <a:rPr lang="en">
                <a:solidFill>
                  <a:schemeClr val="lt1"/>
                </a:solidFill>
                <a:latin typeface="Roboto"/>
                <a:ea typeface="Roboto"/>
                <a:cs typeface="Roboto"/>
                <a:sym typeface="Roboto"/>
              </a:rPr>
              <a:t> for average number of drinks per 30 days </a:t>
            </a:r>
            <a:r>
              <a:rPr lang="en" u="sng">
                <a:solidFill>
                  <a:schemeClr val="lt1"/>
                </a:solidFill>
                <a:latin typeface="Roboto"/>
                <a:ea typeface="Roboto"/>
                <a:cs typeface="Roboto"/>
                <a:sym typeface="Roboto"/>
              </a:rPr>
              <a:t>does not </a:t>
            </a:r>
            <a:r>
              <a:rPr lang="en">
                <a:solidFill>
                  <a:schemeClr val="lt1"/>
                </a:solidFill>
                <a:latin typeface="Roboto"/>
                <a:ea typeface="Roboto"/>
                <a:cs typeface="Roboto"/>
                <a:sym typeface="Roboto"/>
              </a:rPr>
              <a:t>follow a normal curve. This data is skewed left.</a:t>
            </a:r>
            <a:endParaRPr>
              <a:solidFill>
                <a:schemeClr val="lt1"/>
              </a:solidFill>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136675" y="171225"/>
            <a:ext cx="2834500" cy="2659605"/>
          </a:xfrm>
          <a:prstGeom prst="rect">
            <a:avLst/>
          </a:prstGeom>
          <a:noFill/>
          <a:ln>
            <a:noFill/>
          </a:ln>
        </p:spPr>
      </p:pic>
      <p:pic>
        <p:nvPicPr>
          <p:cNvPr id="119" name="Google Shape;119;p18"/>
          <p:cNvPicPr preferRelativeResize="0"/>
          <p:nvPr/>
        </p:nvPicPr>
        <p:blipFill>
          <a:blip r:embed="rId4">
            <a:alphaModFix/>
          </a:blip>
          <a:stretch>
            <a:fillRect/>
          </a:stretch>
        </p:blipFill>
        <p:spPr>
          <a:xfrm>
            <a:off x="136675" y="3009475"/>
            <a:ext cx="2834499" cy="1804925"/>
          </a:xfrm>
          <a:prstGeom prst="rect">
            <a:avLst/>
          </a:prstGeom>
          <a:noFill/>
          <a:ln>
            <a:noFill/>
          </a:ln>
        </p:spPr>
      </p:pic>
      <p:sp>
        <p:nvSpPr>
          <p:cNvPr id="120" name="Google Shape;120;p18"/>
          <p:cNvSpPr/>
          <p:nvPr/>
        </p:nvSpPr>
        <p:spPr>
          <a:xfrm>
            <a:off x="1088500" y="1034150"/>
            <a:ext cx="441900" cy="329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500975" y="4252175"/>
            <a:ext cx="348300" cy="496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a:blip r:embed="rId5">
            <a:alphaModFix/>
          </a:blip>
          <a:stretch>
            <a:fillRect/>
          </a:stretch>
        </p:blipFill>
        <p:spPr>
          <a:xfrm>
            <a:off x="3123574" y="331050"/>
            <a:ext cx="4211252" cy="2183134"/>
          </a:xfrm>
          <a:prstGeom prst="rect">
            <a:avLst/>
          </a:prstGeom>
          <a:noFill/>
          <a:ln>
            <a:noFill/>
          </a:ln>
        </p:spPr>
      </p:pic>
      <p:pic>
        <p:nvPicPr>
          <p:cNvPr id="123" name="Google Shape;123;p18"/>
          <p:cNvPicPr preferRelativeResize="0"/>
          <p:nvPr/>
        </p:nvPicPr>
        <p:blipFill>
          <a:blip r:embed="rId6">
            <a:alphaModFix/>
          </a:blip>
          <a:stretch>
            <a:fillRect/>
          </a:stretch>
        </p:blipFill>
        <p:spPr>
          <a:xfrm>
            <a:off x="3123574" y="2754134"/>
            <a:ext cx="4211249" cy="20602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230300" y="536550"/>
            <a:ext cx="6096600" cy="12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Categorical Variable: Physical Activity  </a:t>
            </a:r>
            <a:endParaRPr b="1" sz="2200"/>
          </a:p>
          <a:p>
            <a:pPr indent="0" lvl="0" marL="0" rtl="0" algn="l">
              <a:spcBef>
                <a:spcPts val="0"/>
              </a:spcBef>
              <a:spcAft>
                <a:spcPts val="0"/>
              </a:spcAft>
              <a:buNone/>
            </a:pPr>
            <a:r>
              <a:rPr b="1" lang="en" sz="2200"/>
              <a:t>How many times does the average person workout in 30 days? </a:t>
            </a:r>
            <a:endParaRPr/>
          </a:p>
        </p:txBody>
      </p:sp>
      <p:sp>
        <p:nvSpPr>
          <p:cNvPr id="129" name="Google Shape;129;p19"/>
          <p:cNvSpPr txBox="1"/>
          <p:nvPr/>
        </p:nvSpPr>
        <p:spPr>
          <a:xfrm>
            <a:off x="230300" y="1903875"/>
            <a:ext cx="4544700" cy="37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/*Descriptive statistics for one categorical variable*/</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data physicalactivity;</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set project;</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keep _TOTINDA;</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where _TOTINDA~=9;</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proc FREQ data=physicalactivity;</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title 'Desciptive Statistics for Physical Activity';</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tables _TOTINDA;</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endParaRPr>
          </a:p>
          <a:p>
            <a:pPr indent="0" lvl="0" marL="0" rtl="0" algn="l">
              <a:lnSpc>
                <a:spcPct val="115000"/>
              </a:lnSpc>
              <a:spcBef>
                <a:spcPts val="0"/>
              </a:spcBef>
              <a:spcAft>
                <a:spcPts val="0"/>
              </a:spcAft>
              <a:buNone/>
            </a:pPr>
            <a:r>
              <a:t/>
            </a:r>
            <a:endParaRPr sz="1300">
              <a:solidFill>
                <a:schemeClr val="lt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130" name="Google Shape;130;p19"/>
          <p:cNvSpPr txBox="1"/>
          <p:nvPr/>
        </p:nvSpPr>
        <p:spPr>
          <a:xfrm>
            <a:off x="5036025" y="1934575"/>
            <a:ext cx="40380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proc gchart data=physicalactivity;</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title 'Physcial Activity';</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vbar _TOTINDA / midpoints= 1 to 2 by 1;</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proc gchart data=physicalactivity;</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pie _TOTINDA / discrete</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value=inside percent=inside slice=outside;</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run;</a:t>
            </a:r>
            <a:endParaRPr sz="15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90250" y="245825"/>
            <a:ext cx="6290700" cy="122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Categorical</a:t>
            </a:r>
            <a:r>
              <a:rPr b="1" lang="en" sz="2200"/>
              <a:t> Variable: Physical Activity </a:t>
            </a:r>
            <a:endParaRPr b="1" sz="2200"/>
          </a:p>
          <a:p>
            <a:pPr indent="0" lvl="0" marL="0" rtl="0" algn="l">
              <a:spcBef>
                <a:spcPts val="0"/>
              </a:spcBef>
              <a:spcAft>
                <a:spcPts val="0"/>
              </a:spcAft>
              <a:buNone/>
            </a:pPr>
            <a:r>
              <a:rPr b="1" lang="en" sz="2200"/>
              <a:t>How many times does the average person have in 30 days? </a:t>
            </a:r>
            <a:endParaRPr b="1" sz="2200"/>
          </a:p>
          <a:p>
            <a:pPr indent="0" lvl="0" marL="0" rtl="0" algn="l">
              <a:spcBef>
                <a:spcPts val="0"/>
              </a:spcBef>
              <a:spcAft>
                <a:spcPts val="0"/>
              </a:spcAft>
              <a:buNone/>
            </a:pPr>
            <a:r>
              <a:t/>
            </a:r>
            <a:endParaRPr sz="2300"/>
          </a:p>
        </p:txBody>
      </p:sp>
      <p:sp>
        <p:nvSpPr>
          <p:cNvPr id="136" name="Google Shape;136;p20"/>
          <p:cNvSpPr txBox="1"/>
          <p:nvPr/>
        </p:nvSpPr>
        <p:spPr>
          <a:xfrm>
            <a:off x="1356150" y="4334825"/>
            <a:ext cx="64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83.1% of patients report “yes” to physical activity outside of their regular job.</a:t>
            </a:r>
            <a:endParaRPr>
              <a:solidFill>
                <a:schemeClr val="lt1"/>
              </a:solidFill>
              <a:latin typeface="Roboto"/>
              <a:ea typeface="Roboto"/>
              <a:cs typeface="Roboto"/>
              <a:sym typeface="Roboto"/>
            </a:endParaRPr>
          </a:p>
        </p:txBody>
      </p:sp>
      <p:pic>
        <p:nvPicPr>
          <p:cNvPr id="137" name="Google Shape;137;p20"/>
          <p:cNvPicPr preferRelativeResize="0"/>
          <p:nvPr/>
        </p:nvPicPr>
        <p:blipFill>
          <a:blip r:embed="rId3">
            <a:alphaModFix/>
          </a:blip>
          <a:stretch>
            <a:fillRect/>
          </a:stretch>
        </p:blipFill>
        <p:spPr>
          <a:xfrm>
            <a:off x="0" y="1388500"/>
            <a:ext cx="2602474" cy="2667550"/>
          </a:xfrm>
          <a:prstGeom prst="rect">
            <a:avLst/>
          </a:prstGeom>
          <a:noFill/>
          <a:ln>
            <a:noFill/>
          </a:ln>
        </p:spPr>
      </p:pic>
      <p:pic>
        <p:nvPicPr>
          <p:cNvPr id="138" name="Google Shape;138;p20"/>
          <p:cNvPicPr preferRelativeResize="0"/>
          <p:nvPr/>
        </p:nvPicPr>
        <p:blipFill>
          <a:blip r:embed="rId4">
            <a:alphaModFix/>
          </a:blip>
          <a:stretch>
            <a:fillRect/>
          </a:stretch>
        </p:blipFill>
        <p:spPr>
          <a:xfrm>
            <a:off x="2602475" y="1395325"/>
            <a:ext cx="5023451" cy="2397300"/>
          </a:xfrm>
          <a:prstGeom prst="rect">
            <a:avLst/>
          </a:prstGeom>
          <a:noFill/>
          <a:ln>
            <a:noFill/>
          </a:ln>
        </p:spPr>
      </p:pic>
      <p:pic>
        <p:nvPicPr>
          <p:cNvPr id="139" name="Google Shape;139;p20"/>
          <p:cNvPicPr preferRelativeResize="0"/>
          <p:nvPr/>
        </p:nvPicPr>
        <p:blipFill>
          <a:blip r:embed="rId5">
            <a:alphaModFix/>
          </a:blip>
          <a:stretch>
            <a:fillRect/>
          </a:stretch>
        </p:blipFill>
        <p:spPr>
          <a:xfrm>
            <a:off x="7625925" y="0"/>
            <a:ext cx="1518075"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01650" y="257150"/>
            <a:ext cx="6623400" cy="9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Continuous Variable grouped by Categorical: BMI grouped by smoking  </a:t>
            </a:r>
            <a:endParaRPr b="1" sz="2000"/>
          </a:p>
          <a:p>
            <a:pPr indent="0" lvl="0" marL="0" rtl="0" algn="l">
              <a:spcBef>
                <a:spcPts val="0"/>
              </a:spcBef>
              <a:spcAft>
                <a:spcPts val="0"/>
              </a:spcAft>
              <a:buNone/>
            </a:pPr>
            <a:r>
              <a:rPr b="1" lang="en" sz="2000"/>
              <a:t>Are smoking status and BMI directly correlated? </a:t>
            </a:r>
            <a:endParaRPr b="1" sz="2000"/>
          </a:p>
        </p:txBody>
      </p:sp>
      <p:sp>
        <p:nvSpPr>
          <p:cNvPr id="145" name="Google Shape;145;p21"/>
          <p:cNvSpPr txBox="1"/>
          <p:nvPr/>
        </p:nvSpPr>
        <p:spPr>
          <a:xfrm>
            <a:off x="413600" y="1198250"/>
            <a:ext cx="5903100" cy="409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data BMIbySmoking;</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set project;</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keep _BMI5 _SMOKER3;</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where _SMOKER3 ~=9;</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run;</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proc means data=BMIbySmoking;</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title 'Descriptive Statistics for BMI by Smoking Status';</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class _SMOKER3;</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var _BMI5;</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run;</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proc gchart data=BMIbySmoking;</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title 'BMI by Smoking Status';</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vbar _SMOKER3 / midpoints= 1 to 4 by 1 type=mean;</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run;</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146" name="Google Shape;146;p21"/>
          <p:cNvSpPr txBox="1"/>
          <p:nvPr/>
        </p:nvSpPr>
        <p:spPr>
          <a:xfrm>
            <a:off x="5928275" y="1573600"/>
            <a:ext cx="2464200" cy="24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300">
              <a:solidFill>
                <a:schemeClr val="lt1"/>
              </a:solidFill>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_SMOKER3=1: Current everyday smoker</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b="1"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_SMOKER3=2: Current smoker sometimes</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_SMOKER3=3: Former smoker</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lt1"/>
                </a:solidFill>
                <a:latin typeface="Roboto"/>
                <a:ea typeface="Roboto"/>
                <a:cs typeface="Roboto"/>
                <a:sym typeface="Roboto"/>
              </a:rPr>
              <a:t>_SMOKER3=4: Never smoked</a:t>
            </a:r>
            <a:endParaRPr sz="13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