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" ContentType="image/tiff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60" r:id="rId2"/>
    <p:sldId id="261" r:id="rId3"/>
    <p:sldId id="262" r:id="rId4"/>
    <p:sldId id="264" r:id="rId5"/>
    <p:sldId id="266" r:id="rId6"/>
    <p:sldId id="267" r:id="rId7"/>
    <p:sldId id="268" r:id="rId8"/>
    <p:sldId id="269" r:id="rId9"/>
    <p:sldId id="290" r:id="rId10"/>
    <p:sldId id="291" r:id="rId11"/>
    <p:sldId id="292" r:id="rId12"/>
    <p:sldId id="294" r:id="rId13"/>
    <p:sldId id="295" r:id="rId14"/>
    <p:sldId id="293" r:id="rId15"/>
    <p:sldId id="271" r:id="rId16"/>
    <p:sldId id="272" r:id="rId17"/>
    <p:sldId id="296" r:id="rId18"/>
    <p:sldId id="274" r:id="rId19"/>
    <p:sldId id="275" r:id="rId20"/>
    <p:sldId id="276" r:id="rId21"/>
    <p:sldId id="281" r:id="rId22"/>
    <p:sldId id="287" r:id="rId23"/>
    <p:sldId id="280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Arial Narrow" panose="020B0606020202030204" pitchFamily="34" charset="0"/>
      <p:regular r:id="rId30"/>
      <p:bold r:id="rId31"/>
      <p:italic r:id="rId32"/>
      <p:boldItalic r:id="rId33"/>
    </p:embeddedFont>
    <p:embeddedFont>
      <p:font typeface="华文细黑" panose="02010600040101010101" pitchFamily="2" charset="-122"/>
      <p:regular r:id="rId34"/>
    </p:embeddedFont>
    <p:embeddedFont>
      <p:font typeface="Cambria Math" panose="02040503050406030204" pitchFamily="18" charset="0"/>
      <p:regular r:id="rId35"/>
    </p:embeddedFont>
    <p:embeddedFont>
      <p:font typeface="微软雅黑" panose="020B0503020204020204" pitchFamily="34" charset="-122"/>
      <p:regular r:id="rId36"/>
      <p:bold r:id="rId3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pos="6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4DD"/>
    <a:srgbClr val="20517C"/>
    <a:srgbClr val="E8EAE9"/>
    <a:srgbClr val="FFFFFF"/>
    <a:srgbClr val="A5A5A5"/>
    <a:srgbClr val="16A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31" autoAdjust="0"/>
    <p:restoredTop sz="85766" autoAdjust="0"/>
  </p:normalViewPr>
  <p:slideViewPr>
    <p:cSldViewPr showGuides="1">
      <p:cViewPr varScale="1">
        <p:scale>
          <a:sx n="73" d="100"/>
          <a:sy n="73" d="100"/>
        </p:scale>
        <p:origin x="432" y="60"/>
      </p:cViewPr>
      <p:guideLst>
        <p:guide orient="horz" pos="2160"/>
        <p:guide pos="3840"/>
        <p:guide pos="7061"/>
        <p:guide pos="6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分类</a:t>
            </a:r>
            <a:r>
              <a:rPr lang="zh-CN" altLang="en-US" dirty="0" smtClean="0"/>
              <a:t>正确率</a:t>
            </a:r>
            <a:r>
              <a:rPr lang="en-US" altLang="zh-CN" dirty="0" smtClean="0"/>
              <a:t>%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分类正确率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0517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8-D</c:v>
                </c:pt>
                <c:pt idx="1">
                  <c:v>6-D</c:v>
                </c:pt>
                <c:pt idx="2">
                  <c:v>Energy</c:v>
                </c:pt>
                <c:pt idx="3">
                  <c:v>A5</c:v>
                </c:pt>
                <c:pt idx="4">
                  <c:v>SCP+MTM</c:v>
                </c:pt>
                <c:pt idx="5">
                  <c:v>SCP+WELCH</c:v>
                </c:pt>
                <c:pt idx="6">
                  <c:v>MTM</c:v>
                </c:pt>
                <c:pt idx="7">
                  <c:v>WELCH</c:v>
                </c:pt>
                <c:pt idx="8">
                  <c:v>SCP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88.74</c:v>
                </c:pt>
                <c:pt idx="1">
                  <c:v>90.47</c:v>
                </c:pt>
                <c:pt idx="2">
                  <c:v>47.44</c:v>
                </c:pt>
                <c:pt idx="3">
                  <c:v>63.82</c:v>
                </c:pt>
                <c:pt idx="4">
                  <c:v>89.42</c:v>
                </c:pt>
                <c:pt idx="5">
                  <c:v>88.74</c:v>
                </c:pt>
                <c:pt idx="6">
                  <c:v>73.38</c:v>
                </c:pt>
                <c:pt idx="7">
                  <c:v>70.989999999999995</c:v>
                </c:pt>
                <c:pt idx="8">
                  <c:v>86.35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46-4F90-9DE3-3FA58AA921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90033120"/>
        <c:axId val="530885960"/>
        <c:axId val="0"/>
      </c:bar3DChart>
      <c:catAx>
        <c:axId val="690033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85960"/>
        <c:crosses val="autoZero"/>
        <c:auto val="1"/>
        <c:lblAlgn val="ctr"/>
        <c:lblOffset val="100"/>
        <c:noMultiLvlLbl val="0"/>
      </c:catAx>
      <c:valAx>
        <c:axId val="530885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0033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0BA0B-DAEA-4680-AAC1-9E8B91E60633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DBA15-3F6E-4149-9019-6609FD57F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4680" y="0"/>
            <a:ext cx="12216680" cy="2132856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 userDrawn="1"/>
        </p:nvSpPr>
        <p:spPr>
          <a:xfrm>
            <a:off x="-24680" y="5301208"/>
            <a:ext cx="12216680" cy="1556792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KSO_Shape"/>
          <p:cNvSpPr>
            <a:spLocks/>
          </p:cNvSpPr>
          <p:nvPr userDrawn="1"/>
        </p:nvSpPr>
        <p:spPr bwMode="auto">
          <a:xfrm>
            <a:off x="8040216" y="2564904"/>
            <a:ext cx="3313621" cy="2016224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20517C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6" name="文本占位符 145"/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2924944"/>
            <a:ext cx="6549312" cy="8086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毕业论文答辩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</a:p>
        </p:txBody>
      </p:sp>
      <p:sp>
        <p:nvSpPr>
          <p:cNvPr id="149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839415" y="3958958"/>
            <a:ext cx="3379105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学院：金融学院</a:t>
            </a:r>
          </a:p>
        </p:txBody>
      </p:sp>
      <p:sp>
        <p:nvSpPr>
          <p:cNvPr id="150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4362537" y="3958958"/>
            <a:ext cx="3389647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专业：国际金融</a:t>
            </a:r>
          </a:p>
        </p:txBody>
      </p:sp>
      <p:sp>
        <p:nvSpPr>
          <p:cNvPr id="151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6717772" y="5950099"/>
            <a:ext cx="2618588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答辩人：北纬君</a:t>
            </a:r>
          </a:p>
        </p:txBody>
      </p:sp>
      <p:sp>
        <p:nvSpPr>
          <p:cNvPr id="152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9475105" y="5950099"/>
            <a:ext cx="2716895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指导老师：北纬君</a:t>
            </a:r>
          </a:p>
        </p:txBody>
      </p:sp>
    </p:spTree>
    <p:extLst>
      <p:ext uri="{BB962C8B-B14F-4D97-AF65-F5344CB8AC3E}">
        <p14:creationId xmlns:p14="http://schemas.microsoft.com/office/powerpoint/2010/main" val="37843078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359696" cy="68580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23392" y="836712"/>
            <a:ext cx="2003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0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 userDrawn="1"/>
        </p:nvSpPr>
        <p:spPr>
          <a:xfrm>
            <a:off x="830161" y="1852375"/>
            <a:ext cx="159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4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01</a:t>
            </a:r>
            <a:endParaRPr lang="zh-CN" altLang="en-US" dirty="0" smtClean="0"/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02</a:t>
            </a:r>
            <a:endParaRPr lang="zh-CN" altLang="en-US" dirty="0" smtClean="0"/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03</a:t>
            </a:r>
            <a:endParaRPr lang="zh-CN" altLang="en-US" dirty="0" smtClean="0"/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04</a:t>
            </a:r>
            <a:endParaRPr lang="zh-CN" altLang="en-US" dirty="0" smtClean="0"/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 hasCustomPrompt="1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05</a:t>
            </a:r>
            <a:endParaRPr lang="zh-CN" altLang="en-US" dirty="0" smtClean="0"/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 hasCustomPrompt="1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06</a:t>
            </a:r>
            <a:endParaRPr lang="zh-CN" altLang="en-US" dirty="0" smtClean="0"/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6672064" y="193587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 flipH="1">
            <a:off x="6672064" y="2731007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H="1">
            <a:off x="6672064" y="348586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 userDrawn="1"/>
        </p:nvCxnSpPr>
        <p:spPr>
          <a:xfrm flipH="1">
            <a:off x="6672064" y="42504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 userDrawn="1"/>
        </p:nvCxnSpPr>
        <p:spPr>
          <a:xfrm flipH="1">
            <a:off x="6672064" y="5015066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 flipH="1">
            <a:off x="6672064" y="58052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占位符 148"/>
          <p:cNvSpPr>
            <a:spLocks noGrp="1"/>
          </p:cNvSpPr>
          <p:nvPr>
            <p:ph type="body" sz="quarter" idx="17" hasCustomPrompt="1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 hasCustomPrompt="1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研究思路与方法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 hasCustomPrompt="1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研究难点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 hasCustomPrompt="1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研究数据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 hasCustomPrompt="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研究应用与成果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 hasCustomPrompt="1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研究结论</a:t>
            </a:r>
          </a:p>
        </p:txBody>
      </p:sp>
    </p:spTree>
    <p:extLst>
      <p:ext uri="{BB962C8B-B14F-4D97-AF65-F5344CB8AC3E}">
        <p14:creationId xmlns:p14="http://schemas.microsoft.com/office/powerpoint/2010/main" val="34947469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 smtClean="0"/>
          </a:p>
        </p:txBody>
      </p:sp>
      <p:sp>
        <p:nvSpPr>
          <p:cNvPr id="5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ONE</a:t>
            </a:r>
            <a:endParaRPr lang="zh-CN" altLang="en-US" dirty="0" smtClean="0"/>
          </a:p>
        </p:txBody>
      </p:sp>
      <p:sp>
        <p:nvSpPr>
          <p:cNvPr id="5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698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-24680" y="0"/>
            <a:ext cx="12216680" cy="112474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 smtClean="0"/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</a:p>
        </p:txBody>
      </p:sp>
      <p:cxnSp>
        <p:nvCxnSpPr>
          <p:cNvPr id="64" name="直接连接符 63"/>
          <p:cNvCxnSpPr/>
          <p:nvPr userDrawn="1"/>
        </p:nvCxnSpPr>
        <p:spPr>
          <a:xfrm flipH="1">
            <a:off x="1102301" y="407372"/>
            <a:ext cx="307464" cy="484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9521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5276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635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9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image" Target="../media/image6.t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image" Target="../media/image8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image" Target="../media/image9.t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image" Target="../media/image10.t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26" Type="http://schemas.openxmlformats.org/officeDocument/2006/relationships/tags" Target="../tags/tag65.xml"/><Relationship Id="rId3" Type="http://schemas.openxmlformats.org/officeDocument/2006/relationships/tags" Target="../tags/tag42.xml"/><Relationship Id="rId21" Type="http://schemas.openxmlformats.org/officeDocument/2006/relationships/tags" Target="../tags/tag60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5" Type="http://schemas.openxmlformats.org/officeDocument/2006/relationships/tags" Target="../tags/tag64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tags" Target="../tags/tag59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tags" Target="../tags/tag63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23" Type="http://schemas.openxmlformats.org/officeDocument/2006/relationships/tags" Target="../tags/tag62.xm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tags" Target="../tags/tag61.xml"/><Relationship Id="rId27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9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2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49465" y="2496044"/>
            <a:ext cx="6549312" cy="808633"/>
          </a:xfrm>
        </p:spPr>
        <p:txBody>
          <a:bodyPr/>
          <a:lstStyle/>
          <a:p>
            <a:r>
              <a:rPr lang="zh-CN" altLang="en-US" dirty="0"/>
              <a:t>时频信息在慢皮层脑电模式识别中的应用研究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39415" y="3958958"/>
            <a:ext cx="4176465" cy="5032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学院</a:t>
            </a:r>
            <a:r>
              <a:rPr lang="zh-CN" altLang="en-US" dirty="0" smtClean="0"/>
              <a:t>：自动化与电气工程学院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5226633" y="3958958"/>
            <a:ext cx="3389647" cy="5032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专业</a:t>
            </a:r>
            <a:r>
              <a:rPr lang="zh-CN" altLang="en-US" dirty="0" smtClean="0"/>
              <a:t>：自动化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717772" y="5950099"/>
            <a:ext cx="3050636" cy="5032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答辩人</a:t>
            </a:r>
            <a:r>
              <a:rPr lang="zh-CN" altLang="en-US" dirty="0" smtClean="0"/>
              <a:t>：</a:t>
            </a:r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指导老师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xxx</a:t>
            </a:r>
            <a:endParaRPr lang="zh-CN" altLang="en-US" dirty="0"/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44624"/>
            <a:ext cx="2034167" cy="202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96688" y="278936"/>
            <a:ext cx="1420728" cy="1008063"/>
          </a:xfrm>
        </p:spPr>
        <p:txBody>
          <a:bodyPr/>
          <a:lstStyle/>
          <a:p>
            <a:r>
              <a:rPr lang="en-US" altLang="zh-CN" dirty="0" smtClean="0"/>
              <a:t>02.3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特征提取</a:t>
            </a:r>
            <a:endParaRPr lang="zh-CN" altLang="en-US" dirty="0"/>
          </a:p>
        </p:txBody>
      </p:sp>
      <p:sp>
        <p:nvSpPr>
          <p:cNvPr id="30" name="MH_Other_2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997946" y="3772644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rgbClr val="20517C"/>
          </a:solidFill>
          <a:ln w="9525">
            <a:solidFill>
              <a:srgbClr val="20517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MH_Other_5"/>
          <p:cNvSpPr/>
          <p:nvPr>
            <p:custDataLst>
              <p:tags r:id="rId2"/>
            </p:custDataLst>
          </p:nvPr>
        </p:nvSpPr>
        <p:spPr>
          <a:xfrm rot="16200000">
            <a:off x="2517453" y="4069557"/>
            <a:ext cx="3313113" cy="444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703512" y="3831431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频域特征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855" y="2435225"/>
            <a:ext cx="7906145" cy="331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9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96688" y="278936"/>
            <a:ext cx="1420728" cy="1008063"/>
          </a:xfrm>
        </p:spPr>
        <p:txBody>
          <a:bodyPr/>
          <a:lstStyle/>
          <a:p>
            <a:r>
              <a:rPr lang="en-US" altLang="zh-CN" dirty="0" smtClean="0"/>
              <a:t>02.3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特征提取</a:t>
            </a:r>
            <a:endParaRPr lang="zh-CN" altLang="en-US" dirty="0"/>
          </a:p>
        </p:txBody>
      </p:sp>
      <p:sp>
        <p:nvSpPr>
          <p:cNvPr id="30" name="MH_Other_2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997946" y="3772644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rgbClr val="20517C"/>
          </a:solidFill>
          <a:ln w="9525">
            <a:solidFill>
              <a:srgbClr val="20517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MH_Other_5"/>
          <p:cNvSpPr/>
          <p:nvPr>
            <p:custDataLst>
              <p:tags r:id="rId2"/>
            </p:custDataLst>
          </p:nvPr>
        </p:nvSpPr>
        <p:spPr>
          <a:xfrm rot="16200000">
            <a:off x="2517453" y="4069557"/>
            <a:ext cx="3313113" cy="444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703512" y="3831431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级分解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855" y="2440134"/>
            <a:ext cx="7354761" cy="330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7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96688" y="278936"/>
            <a:ext cx="1420728" cy="1008063"/>
          </a:xfrm>
        </p:spPr>
        <p:txBody>
          <a:bodyPr/>
          <a:lstStyle/>
          <a:p>
            <a:r>
              <a:rPr lang="en-US" altLang="zh-CN" dirty="0" smtClean="0"/>
              <a:t>02.3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特征提取</a:t>
            </a:r>
            <a:endParaRPr lang="zh-CN" altLang="en-US" dirty="0"/>
          </a:p>
        </p:txBody>
      </p:sp>
      <p:sp>
        <p:nvSpPr>
          <p:cNvPr id="30" name="MH_Other_2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997946" y="3772644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rgbClr val="20517C"/>
          </a:solidFill>
          <a:ln w="9525">
            <a:solidFill>
              <a:srgbClr val="20517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MH_Other_5"/>
          <p:cNvSpPr/>
          <p:nvPr>
            <p:custDataLst>
              <p:tags r:id="rId2"/>
            </p:custDataLst>
          </p:nvPr>
        </p:nvSpPr>
        <p:spPr>
          <a:xfrm rot="16200000">
            <a:off x="2517453" y="4069557"/>
            <a:ext cx="3313113" cy="444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703512" y="3831431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波系数特征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854" y="2423623"/>
            <a:ext cx="7906145" cy="332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3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96688" y="278936"/>
            <a:ext cx="1420728" cy="1008063"/>
          </a:xfrm>
        </p:spPr>
        <p:txBody>
          <a:bodyPr/>
          <a:lstStyle/>
          <a:p>
            <a:r>
              <a:rPr lang="en-US" altLang="zh-CN" dirty="0" smtClean="0"/>
              <a:t>02.3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特征提取</a:t>
            </a:r>
            <a:endParaRPr lang="zh-CN" altLang="en-US" dirty="0"/>
          </a:p>
        </p:txBody>
      </p:sp>
      <p:sp>
        <p:nvSpPr>
          <p:cNvPr id="30" name="MH_Other_2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997946" y="3772644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rgbClr val="20517C"/>
          </a:solidFill>
          <a:ln w="9525">
            <a:solidFill>
              <a:srgbClr val="20517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MH_Other_5"/>
          <p:cNvSpPr/>
          <p:nvPr>
            <p:custDataLst>
              <p:tags r:id="rId2"/>
            </p:custDataLst>
          </p:nvPr>
        </p:nvSpPr>
        <p:spPr>
          <a:xfrm rot="16200000">
            <a:off x="2517453" y="4069557"/>
            <a:ext cx="3313113" cy="444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703512" y="3831431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波包分解树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855" y="2435225"/>
            <a:ext cx="7906145" cy="331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9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96688" y="278936"/>
            <a:ext cx="1420728" cy="1008063"/>
          </a:xfrm>
        </p:spPr>
        <p:txBody>
          <a:bodyPr/>
          <a:lstStyle/>
          <a:p>
            <a:r>
              <a:rPr lang="en-US" altLang="zh-CN" dirty="0" smtClean="0"/>
              <a:t>02.3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特征提取</a:t>
            </a:r>
            <a:endParaRPr lang="zh-CN" altLang="en-US" dirty="0"/>
          </a:p>
        </p:txBody>
      </p:sp>
      <p:sp>
        <p:nvSpPr>
          <p:cNvPr id="30" name="MH_Other_2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997946" y="3772644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rgbClr val="20517C"/>
          </a:solidFill>
          <a:ln w="9525">
            <a:solidFill>
              <a:srgbClr val="20517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MH_Other_5"/>
          <p:cNvSpPr/>
          <p:nvPr>
            <p:custDataLst>
              <p:tags r:id="rId2"/>
            </p:custDataLst>
          </p:nvPr>
        </p:nvSpPr>
        <p:spPr>
          <a:xfrm rot="16200000">
            <a:off x="2517453" y="4069557"/>
            <a:ext cx="3313113" cy="444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703512" y="3831431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波包能量特征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96" y="2432475"/>
            <a:ext cx="7905104" cy="331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7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5406" y="3890952"/>
            <a:ext cx="2340139" cy="496824"/>
          </a:xfrm>
        </p:spPr>
        <p:txBody>
          <a:bodyPr/>
          <a:lstStyle/>
          <a:p>
            <a:r>
              <a:rPr lang="en-US" altLang="zh-CN" dirty="0" smtClean="0"/>
              <a:t>PART  THREE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分类算法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3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96688" y="278936"/>
            <a:ext cx="1420728" cy="1008063"/>
          </a:xfrm>
        </p:spPr>
        <p:txBody>
          <a:bodyPr/>
          <a:lstStyle/>
          <a:p>
            <a:r>
              <a:rPr lang="en-US" altLang="zh-CN" dirty="0" smtClean="0"/>
              <a:t>03.1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梯度下降法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19" y="3004297"/>
            <a:ext cx="5046374" cy="222885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1538820" y="5396040"/>
            <a:ext cx="3343972" cy="395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目标函数的梯度和负梯度方向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3004297"/>
            <a:ext cx="4224511" cy="22288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5401" y="1659938"/>
            <a:ext cx="107291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dirty="0" smtClean="0"/>
              <a:t>        目标函数解的存在可以通过误差的收敛与否判断。如果目标函数是非线性的，误差按函数的导数方向下降得最快，在多元微积分学中称为梯度。</a:t>
            </a:r>
            <a:endParaRPr lang="zh-CN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7184341" y="5408563"/>
            <a:ext cx="3343972" cy="395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梯度下降示意图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909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96688" y="278936"/>
            <a:ext cx="1420728" cy="1008063"/>
          </a:xfrm>
        </p:spPr>
        <p:txBody>
          <a:bodyPr/>
          <a:lstStyle/>
          <a:p>
            <a:r>
              <a:rPr lang="en-US" altLang="zh-CN" dirty="0" smtClean="0"/>
              <a:t>03.2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7034672" cy="496824"/>
          </a:xfrm>
        </p:spPr>
        <p:txBody>
          <a:bodyPr/>
          <a:lstStyle/>
          <a:p>
            <a:r>
              <a:rPr lang="en-US" altLang="zh-CN" dirty="0" smtClean="0"/>
              <a:t>Logistic—</a:t>
            </a:r>
            <a:r>
              <a:rPr lang="zh-CN" altLang="en-US" dirty="0" smtClean="0"/>
              <a:t>世界不是非黑即白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383876" y="5397673"/>
            <a:ext cx="3343972" cy="395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Logistic</a:t>
            </a:r>
            <a:r>
              <a:rPr lang="zh-CN" altLang="en-US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587673"/>
            <a:ext cx="5715000" cy="381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6449668" y="1844824"/>
                <a:ext cx="3205301" cy="861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𝑙𝑜𝑔𝑖𝑠𝑡𝑖𝑐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668" y="1844824"/>
                <a:ext cx="3205301" cy="8610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6418341" y="3339317"/>
                <a:ext cx="50566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classLabel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logistic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341" y="3339317"/>
                <a:ext cx="505664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6449668" y="4403627"/>
                <a:ext cx="45960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668" y="4403627"/>
                <a:ext cx="459606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03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96688" y="278936"/>
            <a:ext cx="1420728" cy="1008063"/>
          </a:xfrm>
        </p:spPr>
        <p:txBody>
          <a:bodyPr/>
          <a:lstStyle/>
          <a:p>
            <a:r>
              <a:rPr lang="en-US" altLang="zh-CN" dirty="0" smtClean="0"/>
              <a:t>03.3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算法流程</a:t>
            </a:r>
            <a:endParaRPr lang="zh-CN" altLang="en-US" dirty="0"/>
          </a:p>
        </p:txBody>
      </p:sp>
      <p:sp>
        <p:nvSpPr>
          <p:cNvPr id="32" name="MH_Other_1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694359" y="2462975"/>
            <a:ext cx="421535" cy="426235"/>
          </a:xfrm>
          <a:custGeom>
            <a:avLst/>
            <a:gdLst>
              <a:gd name="T0" fmla="*/ 2147483646 w 30"/>
              <a:gd name="T1" fmla="*/ 2147483646 h 30"/>
              <a:gd name="T2" fmla="*/ 2147483646 w 30"/>
              <a:gd name="T3" fmla="*/ 2147483646 h 30"/>
              <a:gd name="T4" fmla="*/ 2147483646 w 30"/>
              <a:gd name="T5" fmla="*/ 2147483646 h 30"/>
              <a:gd name="T6" fmla="*/ 0 w 30"/>
              <a:gd name="T7" fmla="*/ 2147483646 h 30"/>
              <a:gd name="T8" fmla="*/ 0 w 30"/>
              <a:gd name="T9" fmla="*/ 2147483646 h 30"/>
              <a:gd name="T10" fmla="*/ 2147483646 w 30"/>
              <a:gd name="T11" fmla="*/ 0 h 30"/>
              <a:gd name="T12" fmla="*/ 2147483646 w 30"/>
              <a:gd name="T13" fmla="*/ 0 h 30"/>
              <a:gd name="T14" fmla="*/ 2147483646 w 30"/>
              <a:gd name="T15" fmla="*/ 2147483646 h 30"/>
              <a:gd name="T16" fmla="*/ 2147483646 w 30"/>
              <a:gd name="T17" fmla="*/ 2147483646 h 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" h="30">
                <a:moveTo>
                  <a:pt x="30" y="27"/>
                </a:moveTo>
                <a:cubicBezTo>
                  <a:pt x="30" y="28"/>
                  <a:pt x="28" y="30"/>
                  <a:pt x="2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0" y="2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30" y="2"/>
                  <a:pt x="30" y="3"/>
                </a:cubicBezTo>
                <a:cubicBezTo>
                  <a:pt x="30" y="27"/>
                  <a:pt x="30" y="27"/>
                  <a:pt x="30" y="27"/>
                </a:cubicBez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5" name="MH_Other_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058864" y="2218792"/>
            <a:ext cx="10226674" cy="4630601"/>
          </a:xfrm>
          <a:custGeom>
            <a:avLst/>
            <a:gdLst>
              <a:gd name="T0" fmla="*/ 262287250 w 10001"/>
              <a:gd name="T1" fmla="*/ 0 h 12408"/>
              <a:gd name="T2" fmla="*/ 2147483646 w 10001"/>
              <a:gd name="T3" fmla="*/ 0 h 12408"/>
              <a:gd name="T4" fmla="*/ 2147483646 w 10001"/>
              <a:gd name="T5" fmla="*/ 2147483646 h 12408"/>
              <a:gd name="T6" fmla="*/ 2147483646 w 10001"/>
              <a:gd name="T7" fmla="*/ 2147483646 h 12408"/>
              <a:gd name="T8" fmla="*/ 2147483646 w 10001"/>
              <a:gd name="T9" fmla="*/ 2147483646 h 12408"/>
              <a:gd name="T10" fmla="*/ 2147483646 w 10001"/>
              <a:gd name="T11" fmla="*/ 2147483646 h 12408"/>
              <a:gd name="T12" fmla="*/ 262287250 w 10001"/>
              <a:gd name="T13" fmla="*/ 2147483646 h 12408"/>
              <a:gd name="T14" fmla="*/ 0 w 10001"/>
              <a:gd name="T15" fmla="*/ 2147483646 h 124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01" h="12408">
                <a:moveTo>
                  <a:pt x="1" y="0"/>
                </a:moveTo>
                <a:lnTo>
                  <a:pt x="9287" y="0"/>
                </a:lnTo>
                <a:cubicBezTo>
                  <a:pt x="9689" y="0"/>
                  <a:pt x="10001" y="547"/>
                  <a:pt x="10001" y="1250"/>
                </a:cubicBezTo>
                <a:lnTo>
                  <a:pt x="10001" y="4688"/>
                </a:lnTo>
                <a:cubicBezTo>
                  <a:pt x="10001" y="5391"/>
                  <a:pt x="9689" y="5938"/>
                  <a:pt x="9287" y="5938"/>
                </a:cubicBezTo>
                <a:lnTo>
                  <a:pt x="715" y="5938"/>
                </a:lnTo>
                <a:cubicBezTo>
                  <a:pt x="336" y="5938"/>
                  <a:pt x="1" y="6484"/>
                  <a:pt x="1" y="7188"/>
                </a:cubicBezTo>
                <a:cubicBezTo>
                  <a:pt x="1" y="10000"/>
                  <a:pt x="0" y="12408"/>
                  <a:pt x="0" y="12408"/>
                </a:cubicBezTo>
              </a:path>
            </a:pathLst>
          </a:custGeom>
          <a:noFill/>
          <a:ln w="11113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MH_Other_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07185" y="2111957"/>
            <a:ext cx="236624" cy="238190"/>
          </a:xfrm>
          <a:prstGeom prst="ellipse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7" name="MH_Other_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47930" y="2154267"/>
            <a:ext cx="155137" cy="15357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1" name="MH_Other_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564147" y="2111957"/>
            <a:ext cx="236624" cy="238190"/>
          </a:xfrm>
          <a:prstGeom prst="ellipse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2" name="MH_Other_1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604890" y="2154267"/>
            <a:ext cx="155137" cy="15357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3" name="MH_Other_12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629727" y="2462975"/>
            <a:ext cx="408997" cy="426235"/>
          </a:xfrm>
          <a:custGeom>
            <a:avLst/>
            <a:gdLst>
              <a:gd name="T0" fmla="*/ 2147483646 w 29"/>
              <a:gd name="T1" fmla="*/ 2147483646 h 30"/>
              <a:gd name="T2" fmla="*/ 2147483646 w 29"/>
              <a:gd name="T3" fmla="*/ 2147483646 h 30"/>
              <a:gd name="T4" fmla="*/ 2147483646 w 29"/>
              <a:gd name="T5" fmla="*/ 2147483646 h 30"/>
              <a:gd name="T6" fmla="*/ 0 w 29"/>
              <a:gd name="T7" fmla="*/ 2147483646 h 30"/>
              <a:gd name="T8" fmla="*/ 0 w 29"/>
              <a:gd name="T9" fmla="*/ 2147483646 h 30"/>
              <a:gd name="T10" fmla="*/ 2147483646 w 29"/>
              <a:gd name="T11" fmla="*/ 0 h 30"/>
              <a:gd name="T12" fmla="*/ 2147483646 w 29"/>
              <a:gd name="T13" fmla="*/ 0 h 30"/>
              <a:gd name="T14" fmla="*/ 2147483646 w 29"/>
              <a:gd name="T15" fmla="*/ 2147483646 h 30"/>
              <a:gd name="T16" fmla="*/ 2147483646 w 29"/>
              <a:gd name="T17" fmla="*/ 2147483646 h 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9" h="30">
                <a:moveTo>
                  <a:pt x="29" y="27"/>
                </a:moveTo>
                <a:cubicBezTo>
                  <a:pt x="29" y="28"/>
                  <a:pt x="28" y="30"/>
                  <a:pt x="2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0" y="2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29" y="2"/>
                  <a:pt x="29" y="3"/>
                </a:cubicBezTo>
                <a:cubicBezTo>
                  <a:pt x="29" y="27"/>
                  <a:pt x="29" y="27"/>
                  <a:pt x="29" y="27"/>
                </a:cubicBez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6" name="MH_Other_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42554" y="2111957"/>
            <a:ext cx="242891" cy="238190"/>
          </a:xfrm>
          <a:prstGeom prst="ellipse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7" name="MH_Other_1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784864" y="2154267"/>
            <a:ext cx="159838" cy="15357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8" name="MH_Other_17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732117" y="4654185"/>
            <a:ext cx="421534" cy="427802"/>
          </a:xfrm>
          <a:custGeom>
            <a:avLst/>
            <a:gdLst>
              <a:gd name="T0" fmla="*/ 2147483646 w 30"/>
              <a:gd name="T1" fmla="*/ 2147483646 h 30"/>
              <a:gd name="T2" fmla="*/ 2147483646 w 30"/>
              <a:gd name="T3" fmla="*/ 2147483646 h 30"/>
              <a:gd name="T4" fmla="*/ 2147483646 w 30"/>
              <a:gd name="T5" fmla="*/ 2147483646 h 30"/>
              <a:gd name="T6" fmla="*/ 0 w 30"/>
              <a:gd name="T7" fmla="*/ 2147483646 h 30"/>
              <a:gd name="T8" fmla="*/ 0 w 30"/>
              <a:gd name="T9" fmla="*/ 2147483646 h 30"/>
              <a:gd name="T10" fmla="*/ 2147483646 w 30"/>
              <a:gd name="T11" fmla="*/ 0 h 30"/>
              <a:gd name="T12" fmla="*/ 2147483646 w 30"/>
              <a:gd name="T13" fmla="*/ 0 h 30"/>
              <a:gd name="T14" fmla="*/ 2147483646 w 30"/>
              <a:gd name="T15" fmla="*/ 2147483646 h 30"/>
              <a:gd name="T16" fmla="*/ 2147483646 w 30"/>
              <a:gd name="T17" fmla="*/ 2147483646 h 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" h="30">
                <a:moveTo>
                  <a:pt x="30" y="27"/>
                </a:moveTo>
                <a:cubicBezTo>
                  <a:pt x="30" y="28"/>
                  <a:pt x="29" y="30"/>
                  <a:pt x="27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28"/>
                  <a:pt x="0" y="2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4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9" y="0"/>
                  <a:pt x="30" y="2"/>
                  <a:pt x="30" y="3"/>
                </a:cubicBezTo>
                <a:cubicBezTo>
                  <a:pt x="30" y="27"/>
                  <a:pt x="30" y="27"/>
                  <a:pt x="30" y="27"/>
                </a:cubicBez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" name="MH_Other_2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844945" y="4304735"/>
            <a:ext cx="236623" cy="236622"/>
          </a:xfrm>
          <a:prstGeom prst="ellipse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52" name="MH_Other_2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885687" y="4345479"/>
            <a:ext cx="166106" cy="1551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53" name="MH_Other_22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7717630" y="4654185"/>
            <a:ext cx="404296" cy="427802"/>
          </a:xfrm>
          <a:custGeom>
            <a:avLst/>
            <a:gdLst>
              <a:gd name="T0" fmla="*/ 2147483646 w 29"/>
              <a:gd name="T1" fmla="*/ 2147483646 h 30"/>
              <a:gd name="T2" fmla="*/ 2147483646 w 29"/>
              <a:gd name="T3" fmla="*/ 2147483646 h 30"/>
              <a:gd name="T4" fmla="*/ 2147483646 w 29"/>
              <a:gd name="T5" fmla="*/ 2147483646 h 30"/>
              <a:gd name="T6" fmla="*/ 0 w 29"/>
              <a:gd name="T7" fmla="*/ 2147483646 h 30"/>
              <a:gd name="T8" fmla="*/ 0 w 29"/>
              <a:gd name="T9" fmla="*/ 2147483646 h 30"/>
              <a:gd name="T10" fmla="*/ 2147483646 w 29"/>
              <a:gd name="T11" fmla="*/ 0 h 30"/>
              <a:gd name="T12" fmla="*/ 2147483646 w 29"/>
              <a:gd name="T13" fmla="*/ 0 h 30"/>
              <a:gd name="T14" fmla="*/ 2147483646 w 29"/>
              <a:gd name="T15" fmla="*/ 2147483646 h 30"/>
              <a:gd name="T16" fmla="*/ 2147483646 w 29"/>
              <a:gd name="T17" fmla="*/ 2147483646 h 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9" h="30">
                <a:moveTo>
                  <a:pt x="29" y="27"/>
                </a:moveTo>
                <a:cubicBezTo>
                  <a:pt x="29" y="28"/>
                  <a:pt x="28" y="30"/>
                  <a:pt x="2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0" y="2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29" y="2"/>
                  <a:pt x="29" y="3"/>
                </a:cubicBezTo>
                <a:cubicBezTo>
                  <a:pt x="29" y="27"/>
                  <a:pt x="29" y="27"/>
                  <a:pt x="29" y="27"/>
                </a:cubicBez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6" name="MH_Other_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830457" y="4304735"/>
            <a:ext cx="238190" cy="236622"/>
          </a:xfrm>
          <a:prstGeom prst="ellipse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57" name="MH_Other_2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872767" y="4345479"/>
            <a:ext cx="153570" cy="1551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58" name="MH_SubTitle_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13989" y="1685950"/>
            <a:ext cx="1387127" cy="46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+mn-lt"/>
                <a:ea typeface="+mn-ea"/>
              </a:rPr>
              <a:t>A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59" name="MH_SubTitle_2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116972" y="1685950"/>
            <a:ext cx="1449509" cy="46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+mn-lt"/>
                <a:ea typeface="+mn-ea"/>
              </a:rPr>
              <a:t>B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60" name="MH_SubTitle_3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8928577" y="1685950"/>
            <a:ext cx="1464191" cy="46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+mn-lt"/>
                <a:ea typeface="+mn-ea"/>
              </a:rPr>
              <a:t>C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61" name="MH_SubTitle_5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221299" y="3818955"/>
            <a:ext cx="1471529" cy="47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+mn-lt"/>
                <a:ea typeface="+mn-ea"/>
              </a:rPr>
              <a:t>D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62" name="MH_SubTitle_4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206030" y="3818955"/>
            <a:ext cx="1449513" cy="47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+mn-lt"/>
                <a:ea typeface="+mn-ea"/>
              </a:rPr>
              <a:t>E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63" name="MH_Text_1"/>
          <p:cNvSpPr txBox="1"/>
          <p:nvPr>
            <p:custDataLst>
              <p:tags r:id="rId21"/>
            </p:custDataLst>
          </p:nvPr>
        </p:nvSpPr>
        <p:spPr>
          <a:xfrm>
            <a:off x="837687" y="3070178"/>
            <a:ext cx="2175619" cy="584507"/>
          </a:xfrm>
          <a:prstGeom prst="rect">
            <a:avLst/>
          </a:prstGeom>
          <a:noFill/>
        </p:spPr>
        <p:txBody>
          <a:bodyPr anchor="ctr"/>
          <a:lstStyle/>
          <a:p>
            <a:pPr algn="just">
              <a:defRPr/>
            </a:pPr>
            <a:r>
              <a:rPr lang="zh-CN" altLang="en-US" dirty="0">
                <a:solidFill>
                  <a:srgbClr val="20517C"/>
                </a:solidFill>
              </a:rPr>
              <a:t>导入数据并转换为矩阵，获取分类标签列表。</a:t>
            </a:r>
            <a:endParaRPr lang="zh-CN" altLang="en-US" dirty="0">
              <a:solidFill>
                <a:srgbClr val="20517C"/>
              </a:solidFill>
            </a:endParaRPr>
          </a:p>
        </p:txBody>
      </p:sp>
      <p:sp>
        <p:nvSpPr>
          <p:cNvPr id="68" name="MH_Other_12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9477959" y="2462975"/>
            <a:ext cx="408997" cy="426235"/>
          </a:xfrm>
          <a:custGeom>
            <a:avLst/>
            <a:gdLst>
              <a:gd name="T0" fmla="*/ 2147483646 w 29"/>
              <a:gd name="T1" fmla="*/ 2147483646 h 30"/>
              <a:gd name="T2" fmla="*/ 2147483646 w 29"/>
              <a:gd name="T3" fmla="*/ 2147483646 h 30"/>
              <a:gd name="T4" fmla="*/ 2147483646 w 29"/>
              <a:gd name="T5" fmla="*/ 2147483646 h 30"/>
              <a:gd name="T6" fmla="*/ 0 w 29"/>
              <a:gd name="T7" fmla="*/ 2147483646 h 30"/>
              <a:gd name="T8" fmla="*/ 0 w 29"/>
              <a:gd name="T9" fmla="*/ 2147483646 h 30"/>
              <a:gd name="T10" fmla="*/ 2147483646 w 29"/>
              <a:gd name="T11" fmla="*/ 0 h 30"/>
              <a:gd name="T12" fmla="*/ 2147483646 w 29"/>
              <a:gd name="T13" fmla="*/ 0 h 30"/>
              <a:gd name="T14" fmla="*/ 2147483646 w 29"/>
              <a:gd name="T15" fmla="*/ 2147483646 h 30"/>
              <a:gd name="T16" fmla="*/ 2147483646 w 29"/>
              <a:gd name="T17" fmla="*/ 2147483646 h 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9" h="30">
                <a:moveTo>
                  <a:pt x="29" y="27"/>
                </a:moveTo>
                <a:cubicBezTo>
                  <a:pt x="29" y="28"/>
                  <a:pt x="28" y="30"/>
                  <a:pt x="2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0" y="2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29" y="2"/>
                  <a:pt x="29" y="3"/>
                </a:cubicBezTo>
                <a:cubicBezTo>
                  <a:pt x="29" y="27"/>
                  <a:pt x="29" y="27"/>
                  <a:pt x="29" y="27"/>
                </a:cubicBezTo>
              </a:path>
            </a:pathLst>
          </a:custGeom>
          <a:solidFill>
            <a:srgbClr val="20517C"/>
          </a:solidFill>
          <a:ln w="9525">
            <a:solidFill>
              <a:srgbClr val="20517C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9" name="MH_Text_1"/>
          <p:cNvSpPr txBox="1"/>
          <p:nvPr>
            <p:custDataLst>
              <p:tags r:id="rId23"/>
            </p:custDataLst>
          </p:nvPr>
        </p:nvSpPr>
        <p:spPr>
          <a:xfrm>
            <a:off x="4776188" y="3222671"/>
            <a:ext cx="2175619" cy="584507"/>
          </a:xfrm>
          <a:prstGeom prst="rect">
            <a:avLst/>
          </a:prstGeom>
          <a:noFill/>
        </p:spPr>
        <p:txBody>
          <a:bodyPr anchor="ctr"/>
          <a:lstStyle/>
          <a:p>
            <a:pPr algn="just">
              <a:defRPr/>
            </a:pPr>
            <a:r>
              <a:rPr lang="zh-CN" altLang="en-US" dirty="0">
                <a:solidFill>
                  <a:srgbClr val="20517C"/>
                </a:solidFill>
              </a:rPr>
              <a:t>按分类绘制散点图，不同类别的样本用不同颜色或标志区分。</a:t>
            </a:r>
            <a:endParaRPr lang="zh-CN" altLang="en-US" dirty="0">
              <a:solidFill>
                <a:srgbClr val="20517C"/>
              </a:solidFill>
            </a:endParaRPr>
          </a:p>
        </p:txBody>
      </p:sp>
      <p:sp>
        <p:nvSpPr>
          <p:cNvPr id="70" name="MH_Text_1"/>
          <p:cNvSpPr txBox="1"/>
          <p:nvPr>
            <p:custDataLst>
              <p:tags r:id="rId24"/>
            </p:custDataLst>
          </p:nvPr>
        </p:nvSpPr>
        <p:spPr>
          <a:xfrm>
            <a:off x="8597487" y="3070178"/>
            <a:ext cx="2175619" cy="584507"/>
          </a:xfrm>
          <a:prstGeom prst="rect">
            <a:avLst/>
          </a:prstGeom>
          <a:noFill/>
        </p:spPr>
        <p:txBody>
          <a:bodyPr anchor="ctr"/>
          <a:lstStyle/>
          <a:p>
            <a:pPr algn="just">
              <a:defRPr/>
            </a:pPr>
            <a:r>
              <a:rPr lang="zh-CN" altLang="en-US" dirty="0">
                <a:solidFill>
                  <a:srgbClr val="20517C"/>
                </a:solidFill>
              </a:rPr>
              <a:t>构建</a:t>
            </a:r>
            <a:r>
              <a:rPr lang="en-US" altLang="zh-CN" dirty="0" err="1">
                <a:solidFill>
                  <a:srgbClr val="20517C"/>
                </a:solidFill>
              </a:rPr>
              <a:t>b+x</a:t>
            </a:r>
            <a:r>
              <a:rPr lang="zh-CN" altLang="en-US" dirty="0">
                <a:solidFill>
                  <a:srgbClr val="20517C"/>
                </a:solidFill>
              </a:rPr>
              <a:t>系数矩阵：实验中的</a:t>
            </a:r>
            <a:r>
              <a:rPr lang="en-US" altLang="zh-CN" dirty="0">
                <a:solidFill>
                  <a:srgbClr val="20517C"/>
                </a:solidFill>
              </a:rPr>
              <a:t>b</a:t>
            </a:r>
            <a:r>
              <a:rPr lang="zh-CN" altLang="en-US" dirty="0">
                <a:solidFill>
                  <a:srgbClr val="20517C"/>
                </a:solidFill>
              </a:rPr>
              <a:t>默认为</a:t>
            </a:r>
            <a:r>
              <a:rPr lang="en-US" altLang="zh-CN" dirty="0">
                <a:solidFill>
                  <a:srgbClr val="20517C"/>
                </a:solidFill>
              </a:rPr>
              <a:t>1</a:t>
            </a:r>
            <a:endParaRPr lang="zh-CN" altLang="en-US" dirty="0">
              <a:solidFill>
                <a:srgbClr val="20517C"/>
              </a:solidFill>
            </a:endParaRPr>
          </a:p>
        </p:txBody>
      </p:sp>
      <p:sp>
        <p:nvSpPr>
          <p:cNvPr id="71" name="MH_Text_1"/>
          <p:cNvSpPr txBox="1"/>
          <p:nvPr>
            <p:custDataLst>
              <p:tags r:id="rId25"/>
            </p:custDataLst>
          </p:nvPr>
        </p:nvSpPr>
        <p:spPr>
          <a:xfrm>
            <a:off x="2855074" y="5407341"/>
            <a:ext cx="2175619" cy="584507"/>
          </a:xfrm>
          <a:prstGeom prst="rect">
            <a:avLst/>
          </a:prstGeom>
          <a:noFill/>
        </p:spPr>
        <p:txBody>
          <a:bodyPr anchor="ctr"/>
          <a:lstStyle/>
          <a:p>
            <a:pPr algn="just">
              <a:defRPr/>
            </a:pPr>
            <a:r>
              <a:rPr lang="zh-CN" altLang="en-US" dirty="0">
                <a:solidFill>
                  <a:srgbClr val="20517C"/>
                </a:solidFill>
              </a:rPr>
              <a:t>定义步长和迭代次数</a:t>
            </a:r>
            <a:r>
              <a:rPr lang="en-US" altLang="zh-CN" dirty="0">
                <a:solidFill>
                  <a:srgbClr val="20517C"/>
                </a:solidFill>
              </a:rPr>
              <a:t>:</a:t>
            </a:r>
            <a:r>
              <a:rPr lang="zh-CN" altLang="en-US" dirty="0">
                <a:solidFill>
                  <a:srgbClr val="20517C"/>
                </a:solidFill>
              </a:rPr>
              <a:t>实验中的步长定义为</a:t>
            </a:r>
            <a:r>
              <a:rPr lang="en-US" altLang="zh-CN" dirty="0">
                <a:solidFill>
                  <a:srgbClr val="20517C"/>
                </a:solidFill>
              </a:rPr>
              <a:t>0.01</a:t>
            </a:r>
            <a:r>
              <a:rPr lang="zh-CN" altLang="en-US" dirty="0">
                <a:solidFill>
                  <a:srgbClr val="20517C"/>
                </a:solidFill>
              </a:rPr>
              <a:t>，迭代次数为</a:t>
            </a:r>
            <a:r>
              <a:rPr lang="en-US" altLang="zh-CN" dirty="0">
                <a:solidFill>
                  <a:srgbClr val="20517C"/>
                </a:solidFill>
              </a:rPr>
              <a:t>50</a:t>
            </a:r>
            <a:r>
              <a:rPr lang="zh-CN" altLang="en-US" dirty="0">
                <a:solidFill>
                  <a:srgbClr val="20517C"/>
                </a:solidFill>
              </a:rPr>
              <a:t>次。</a:t>
            </a:r>
            <a:endParaRPr lang="zh-CN" altLang="en-US" dirty="0">
              <a:solidFill>
                <a:srgbClr val="20517C"/>
              </a:solidFill>
            </a:endParaRPr>
          </a:p>
        </p:txBody>
      </p:sp>
      <p:sp>
        <p:nvSpPr>
          <p:cNvPr id="72" name="MH_Text_1"/>
          <p:cNvSpPr txBox="1"/>
          <p:nvPr>
            <p:custDataLst>
              <p:tags r:id="rId26"/>
            </p:custDataLst>
          </p:nvPr>
        </p:nvSpPr>
        <p:spPr>
          <a:xfrm>
            <a:off x="6938527" y="5406659"/>
            <a:ext cx="2175619" cy="584507"/>
          </a:xfrm>
          <a:prstGeom prst="rect">
            <a:avLst/>
          </a:prstGeom>
          <a:noFill/>
        </p:spPr>
        <p:txBody>
          <a:bodyPr anchor="ctr"/>
          <a:lstStyle/>
          <a:p>
            <a:pPr algn="just">
              <a:defRPr/>
            </a:pPr>
            <a:r>
              <a:rPr lang="zh-CN" altLang="en-US" dirty="0">
                <a:solidFill>
                  <a:srgbClr val="20517C"/>
                </a:solidFill>
              </a:rPr>
              <a:t>主程序：迭代过程。由梯度结果计算函数极值，迭代得到权重</a:t>
            </a:r>
            <a:r>
              <a:rPr lang="en-US" altLang="zh-CN" b="1" i="1" dirty="0">
                <a:solidFill>
                  <a:srgbClr val="20517C"/>
                </a:solidFill>
              </a:rPr>
              <a:t>w</a:t>
            </a:r>
            <a:endParaRPr lang="zh-CN" altLang="en-US" b="1" i="1" dirty="0">
              <a:solidFill>
                <a:srgbClr val="20517C"/>
              </a:solidFill>
            </a:endParaRPr>
          </a:p>
        </p:txBody>
      </p:sp>
      <p:sp>
        <p:nvSpPr>
          <p:cNvPr id="73" name="KSO_Shape"/>
          <p:cNvSpPr/>
          <p:nvPr/>
        </p:nvSpPr>
        <p:spPr>
          <a:xfrm>
            <a:off x="5711784" y="2531115"/>
            <a:ext cx="304428" cy="289714"/>
          </a:xfrm>
          <a:custGeom>
            <a:avLst/>
            <a:gdLst/>
            <a:ahLst/>
            <a:cxnLst/>
            <a:rect l="l" t="t" r="r" b="b"/>
            <a:pathLst>
              <a:path w="1059063" h="1007997">
                <a:moveTo>
                  <a:pt x="703357" y="0"/>
                </a:moveTo>
                <a:lnTo>
                  <a:pt x="1059063" y="345377"/>
                </a:lnTo>
                <a:cubicBezTo>
                  <a:pt x="1011759" y="390684"/>
                  <a:pt x="950318" y="412745"/>
                  <a:pt x="888735" y="411717"/>
                </a:cubicBezTo>
                <a:lnTo>
                  <a:pt x="615617" y="668531"/>
                </a:lnTo>
                <a:cubicBezTo>
                  <a:pt x="643882" y="763675"/>
                  <a:pt x="628025" y="864389"/>
                  <a:pt x="564718" y="936620"/>
                </a:cubicBezTo>
                <a:lnTo>
                  <a:pt x="370217" y="747767"/>
                </a:lnTo>
                <a:cubicBezTo>
                  <a:pt x="247618" y="834750"/>
                  <a:pt x="146199" y="930329"/>
                  <a:pt x="0" y="1007997"/>
                </a:cubicBezTo>
                <a:cubicBezTo>
                  <a:pt x="95002" y="875886"/>
                  <a:pt x="190003" y="777809"/>
                  <a:pt x="284746" y="664777"/>
                </a:cubicBezTo>
                <a:lnTo>
                  <a:pt x="96361" y="481861"/>
                </a:lnTo>
                <a:cubicBezTo>
                  <a:pt x="152055" y="429106"/>
                  <a:pt x="226831" y="406169"/>
                  <a:pt x="303394" y="411783"/>
                </a:cubicBezTo>
                <a:cubicBezTo>
                  <a:pt x="325459" y="413401"/>
                  <a:pt x="347673" y="417390"/>
                  <a:pt x="369433" y="424372"/>
                </a:cubicBezTo>
                <a:lnTo>
                  <a:pt x="642990" y="154959"/>
                </a:lnTo>
                <a:cubicBezTo>
                  <a:pt x="643358" y="99193"/>
                  <a:pt x="663662" y="44083"/>
                  <a:pt x="703357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4" name="KSO_Shape"/>
          <p:cNvSpPr>
            <a:spLocks/>
          </p:cNvSpPr>
          <p:nvPr/>
        </p:nvSpPr>
        <p:spPr bwMode="auto">
          <a:xfrm flipH="1">
            <a:off x="3779029" y="4724888"/>
            <a:ext cx="327710" cy="300401"/>
          </a:xfrm>
          <a:custGeom>
            <a:avLst/>
            <a:gdLst>
              <a:gd name="T0" fmla="*/ 2147483646 w 269"/>
              <a:gd name="T1" fmla="*/ 0 h 247"/>
              <a:gd name="T2" fmla="*/ 2147483646 w 269"/>
              <a:gd name="T3" fmla="*/ 0 h 247"/>
              <a:gd name="T4" fmla="*/ 2147483646 w 269"/>
              <a:gd name="T5" fmla="*/ 2147483646 h 247"/>
              <a:gd name="T6" fmla="*/ 2147483646 w 269"/>
              <a:gd name="T7" fmla="*/ 2147483646 h 247"/>
              <a:gd name="T8" fmla="*/ 2147483646 w 269"/>
              <a:gd name="T9" fmla="*/ 2147483646 h 247"/>
              <a:gd name="T10" fmla="*/ 2147483646 w 269"/>
              <a:gd name="T11" fmla="*/ 2147483646 h 247"/>
              <a:gd name="T12" fmla="*/ 2147483646 w 269"/>
              <a:gd name="T13" fmla="*/ 2147483646 h 247"/>
              <a:gd name="T14" fmla="*/ 2147483646 w 269"/>
              <a:gd name="T15" fmla="*/ 2147483646 h 247"/>
              <a:gd name="T16" fmla="*/ 2147483646 w 269"/>
              <a:gd name="T17" fmla="*/ 2147483646 h 247"/>
              <a:gd name="T18" fmla="*/ 2147483646 w 269"/>
              <a:gd name="T19" fmla="*/ 2147483646 h 247"/>
              <a:gd name="T20" fmla="*/ 2147483646 w 269"/>
              <a:gd name="T21" fmla="*/ 2147483646 h 247"/>
              <a:gd name="T22" fmla="*/ 2147483646 w 269"/>
              <a:gd name="T23" fmla="*/ 2147483646 h 247"/>
              <a:gd name="T24" fmla="*/ 2147483646 w 269"/>
              <a:gd name="T25" fmla="*/ 2147483646 h 247"/>
              <a:gd name="T26" fmla="*/ 2147483646 w 269"/>
              <a:gd name="T27" fmla="*/ 2147483646 h 247"/>
              <a:gd name="T28" fmla="*/ 2147483646 w 269"/>
              <a:gd name="T29" fmla="*/ 2147483646 h 247"/>
              <a:gd name="T30" fmla="*/ 2147483646 w 269"/>
              <a:gd name="T31" fmla="*/ 2147483646 h 247"/>
              <a:gd name="T32" fmla="*/ 2147483646 w 269"/>
              <a:gd name="T33" fmla="*/ 2147483646 h 247"/>
              <a:gd name="T34" fmla="*/ 2147483646 w 269"/>
              <a:gd name="T35" fmla="*/ 2147483646 h 247"/>
              <a:gd name="T36" fmla="*/ 2147483646 w 269"/>
              <a:gd name="T37" fmla="*/ 2147483646 h 247"/>
              <a:gd name="T38" fmla="*/ 2147483646 w 269"/>
              <a:gd name="T39" fmla="*/ 2147483646 h 247"/>
              <a:gd name="T40" fmla="*/ 2147483646 w 269"/>
              <a:gd name="T41" fmla="*/ 2147483646 h 247"/>
              <a:gd name="T42" fmla="*/ 2147483646 w 269"/>
              <a:gd name="T43" fmla="*/ 2147483646 h 247"/>
              <a:gd name="T44" fmla="*/ 2147483646 w 269"/>
              <a:gd name="T45" fmla="*/ 2147483646 h 247"/>
              <a:gd name="T46" fmla="*/ 2147483646 w 269"/>
              <a:gd name="T47" fmla="*/ 2147483646 h 247"/>
              <a:gd name="T48" fmla="*/ 2147483646 w 269"/>
              <a:gd name="T49" fmla="*/ 2147483646 h 247"/>
              <a:gd name="T50" fmla="*/ 2147483646 w 269"/>
              <a:gd name="T51" fmla="*/ 2147483646 h 247"/>
              <a:gd name="T52" fmla="*/ 2147483646 w 269"/>
              <a:gd name="T53" fmla="*/ 2147483646 h 247"/>
              <a:gd name="T54" fmla="*/ 2147483646 w 269"/>
              <a:gd name="T55" fmla="*/ 2147483646 h 247"/>
              <a:gd name="T56" fmla="*/ 2147483646 w 269"/>
              <a:gd name="T57" fmla="*/ 2147483646 h 247"/>
              <a:gd name="T58" fmla="*/ 2147483646 w 269"/>
              <a:gd name="T59" fmla="*/ 2147483646 h 247"/>
              <a:gd name="T60" fmla="*/ 2147483646 w 269"/>
              <a:gd name="T61" fmla="*/ 2147483646 h 247"/>
              <a:gd name="T62" fmla="*/ 2147483646 w 269"/>
              <a:gd name="T63" fmla="*/ 2147483646 h 247"/>
              <a:gd name="T64" fmla="*/ 2147483646 w 269"/>
              <a:gd name="T65" fmla="*/ 2147483646 h 247"/>
              <a:gd name="T66" fmla="*/ 2147483646 w 269"/>
              <a:gd name="T67" fmla="*/ 2147483646 h 247"/>
              <a:gd name="T68" fmla="*/ 2147483646 w 269"/>
              <a:gd name="T69" fmla="*/ 2147483646 h 247"/>
              <a:gd name="T70" fmla="*/ 2147483646 w 269"/>
              <a:gd name="T71" fmla="*/ 2147483646 h 247"/>
              <a:gd name="T72" fmla="*/ 2147483646 w 269"/>
              <a:gd name="T73" fmla="*/ 0 h 24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69" h="247">
                <a:moveTo>
                  <a:pt x="195" y="0"/>
                </a:moveTo>
                <a:cubicBezTo>
                  <a:pt x="194" y="0"/>
                  <a:pt x="193" y="0"/>
                  <a:pt x="192" y="0"/>
                </a:cubicBezTo>
                <a:cubicBezTo>
                  <a:pt x="164" y="1"/>
                  <a:pt x="145" y="24"/>
                  <a:pt x="144" y="24"/>
                </a:cubicBezTo>
                <a:cubicBezTo>
                  <a:pt x="21" y="150"/>
                  <a:pt x="21" y="150"/>
                  <a:pt x="21" y="150"/>
                </a:cubicBezTo>
                <a:cubicBezTo>
                  <a:pt x="0" y="172"/>
                  <a:pt x="0" y="208"/>
                  <a:pt x="21" y="230"/>
                </a:cubicBezTo>
                <a:cubicBezTo>
                  <a:pt x="32" y="241"/>
                  <a:pt x="46" y="247"/>
                  <a:pt x="60" y="247"/>
                </a:cubicBezTo>
                <a:cubicBezTo>
                  <a:pt x="75" y="247"/>
                  <a:pt x="89" y="241"/>
                  <a:pt x="99" y="230"/>
                </a:cubicBezTo>
                <a:cubicBezTo>
                  <a:pt x="217" y="111"/>
                  <a:pt x="217" y="111"/>
                  <a:pt x="217" y="111"/>
                </a:cubicBezTo>
                <a:cubicBezTo>
                  <a:pt x="235" y="91"/>
                  <a:pt x="238" y="63"/>
                  <a:pt x="223" y="47"/>
                </a:cubicBezTo>
                <a:cubicBezTo>
                  <a:pt x="216" y="40"/>
                  <a:pt x="207" y="37"/>
                  <a:pt x="197" y="37"/>
                </a:cubicBezTo>
                <a:cubicBezTo>
                  <a:pt x="185" y="37"/>
                  <a:pt x="171" y="42"/>
                  <a:pt x="161" y="53"/>
                </a:cubicBezTo>
                <a:cubicBezTo>
                  <a:pt x="46" y="170"/>
                  <a:pt x="46" y="170"/>
                  <a:pt x="46" y="170"/>
                </a:cubicBezTo>
                <a:cubicBezTo>
                  <a:pt x="43" y="174"/>
                  <a:pt x="43" y="179"/>
                  <a:pt x="46" y="182"/>
                </a:cubicBezTo>
                <a:cubicBezTo>
                  <a:pt x="48" y="183"/>
                  <a:pt x="50" y="184"/>
                  <a:pt x="52" y="184"/>
                </a:cubicBezTo>
                <a:cubicBezTo>
                  <a:pt x="54" y="184"/>
                  <a:pt x="56" y="183"/>
                  <a:pt x="57" y="182"/>
                </a:cubicBezTo>
                <a:cubicBezTo>
                  <a:pt x="172" y="65"/>
                  <a:pt x="172" y="65"/>
                  <a:pt x="172" y="65"/>
                </a:cubicBezTo>
                <a:cubicBezTo>
                  <a:pt x="179" y="57"/>
                  <a:pt x="189" y="53"/>
                  <a:pt x="197" y="53"/>
                </a:cubicBezTo>
                <a:cubicBezTo>
                  <a:pt x="203" y="53"/>
                  <a:pt x="208" y="55"/>
                  <a:pt x="211" y="59"/>
                </a:cubicBezTo>
                <a:cubicBezTo>
                  <a:pt x="221" y="68"/>
                  <a:pt x="218" y="86"/>
                  <a:pt x="205" y="99"/>
                </a:cubicBezTo>
                <a:cubicBezTo>
                  <a:pt x="88" y="219"/>
                  <a:pt x="88" y="219"/>
                  <a:pt x="88" y="219"/>
                </a:cubicBezTo>
                <a:cubicBezTo>
                  <a:pt x="81" y="227"/>
                  <a:pt x="70" y="231"/>
                  <a:pt x="60" y="231"/>
                </a:cubicBezTo>
                <a:cubicBezTo>
                  <a:pt x="50" y="231"/>
                  <a:pt x="40" y="227"/>
                  <a:pt x="32" y="219"/>
                </a:cubicBezTo>
                <a:cubicBezTo>
                  <a:pt x="17" y="203"/>
                  <a:pt x="17" y="177"/>
                  <a:pt x="32" y="162"/>
                </a:cubicBezTo>
                <a:cubicBezTo>
                  <a:pt x="156" y="35"/>
                  <a:pt x="156" y="35"/>
                  <a:pt x="156" y="35"/>
                </a:cubicBezTo>
                <a:cubicBezTo>
                  <a:pt x="156" y="35"/>
                  <a:pt x="171" y="17"/>
                  <a:pt x="193" y="16"/>
                </a:cubicBezTo>
                <a:cubicBezTo>
                  <a:pt x="194" y="16"/>
                  <a:pt x="194" y="16"/>
                  <a:pt x="195" y="16"/>
                </a:cubicBezTo>
                <a:cubicBezTo>
                  <a:pt x="208" y="16"/>
                  <a:pt x="221" y="23"/>
                  <a:pt x="234" y="36"/>
                </a:cubicBezTo>
                <a:cubicBezTo>
                  <a:pt x="247" y="49"/>
                  <a:pt x="253" y="63"/>
                  <a:pt x="253" y="77"/>
                </a:cubicBezTo>
                <a:cubicBezTo>
                  <a:pt x="252" y="99"/>
                  <a:pt x="234" y="115"/>
                  <a:pt x="234" y="116"/>
                </a:cubicBezTo>
                <a:cubicBezTo>
                  <a:pt x="165" y="186"/>
                  <a:pt x="165" y="186"/>
                  <a:pt x="165" y="186"/>
                </a:cubicBezTo>
                <a:cubicBezTo>
                  <a:pt x="162" y="189"/>
                  <a:pt x="162" y="194"/>
                  <a:pt x="165" y="198"/>
                </a:cubicBezTo>
                <a:cubicBezTo>
                  <a:pt x="167" y="199"/>
                  <a:pt x="169" y="200"/>
                  <a:pt x="171" y="200"/>
                </a:cubicBezTo>
                <a:cubicBezTo>
                  <a:pt x="173" y="200"/>
                  <a:pt x="175" y="199"/>
                  <a:pt x="176" y="198"/>
                </a:cubicBezTo>
                <a:cubicBezTo>
                  <a:pt x="244" y="128"/>
                  <a:pt x="244" y="128"/>
                  <a:pt x="244" y="128"/>
                </a:cubicBezTo>
                <a:cubicBezTo>
                  <a:pt x="245" y="127"/>
                  <a:pt x="267" y="107"/>
                  <a:pt x="269" y="78"/>
                </a:cubicBezTo>
                <a:cubicBezTo>
                  <a:pt x="269" y="59"/>
                  <a:pt x="261" y="41"/>
                  <a:pt x="245" y="24"/>
                </a:cubicBezTo>
                <a:cubicBezTo>
                  <a:pt x="229" y="8"/>
                  <a:pt x="212" y="0"/>
                  <a:pt x="1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5" name="KSO_Shape"/>
          <p:cNvSpPr>
            <a:spLocks/>
          </p:cNvSpPr>
          <p:nvPr/>
        </p:nvSpPr>
        <p:spPr bwMode="auto">
          <a:xfrm>
            <a:off x="1770489" y="2550603"/>
            <a:ext cx="269273" cy="270226"/>
          </a:xfrm>
          <a:custGeom>
            <a:avLst/>
            <a:gdLst>
              <a:gd name="T0" fmla="*/ 1572253 w 2913"/>
              <a:gd name="T1" fmla="*/ 556386 h 2922"/>
              <a:gd name="T2" fmla="*/ 1238334 w 2913"/>
              <a:gd name="T3" fmla="*/ 222431 h 2922"/>
              <a:gd name="T4" fmla="*/ 1405293 w 2913"/>
              <a:gd name="T5" fmla="*/ 54838 h 2922"/>
              <a:gd name="T6" fmla="*/ 1606138 w 2913"/>
              <a:gd name="T7" fmla="*/ 54838 h 2922"/>
              <a:gd name="T8" fmla="*/ 1739212 w 2913"/>
              <a:gd name="T9" fmla="*/ 188543 h 2922"/>
              <a:gd name="T10" fmla="*/ 1739212 w 2913"/>
              <a:gd name="T11" fmla="*/ 389408 h 2922"/>
              <a:gd name="T12" fmla="*/ 1572253 w 2913"/>
              <a:gd name="T13" fmla="*/ 556386 h 2922"/>
              <a:gd name="T14" fmla="*/ 602533 w 2913"/>
              <a:gd name="T15" fmla="*/ 1526209 h 2922"/>
              <a:gd name="T16" fmla="*/ 268614 w 2913"/>
              <a:gd name="T17" fmla="*/ 1192255 h 2922"/>
              <a:gd name="T18" fmla="*/ 1176109 w 2913"/>
              <a:gd name="T19" fmla="*/ 291440 h 2922"/>
              <a:gd name="T20" fmla="*/ 1510028 w 2913"/>
              <a:gd name="T21" fmla="*/ 625395 h 2922"/>
              <a:gd name="T22" fmla="*/ 602533 w 2913"/>
              <a:gd name="T23" fmla="*/ 1526209 h 2922"/>
              <a:gd name="T24" fmla="*/ 0 w 2913"/>
              <a:gd name="T25" fmla="*/ 1800397 h 2922"/>
              <a:gd name="T26" fmla="*/ 203309 w 2913"/>
              <a:gd name="T27" fmla="*/ 1257567 h 2922"/>
              <a:gd name="T28" fmla="*/ 534147 w 2913"/>
              <a:gd name="T29" fmla="*/ 1588441 h 2922"/>
              <a:gd name="T30" fmla="*/ 0 w 2913"/>
              <a:gd name="T31" fmla="*/ 1800397 h 292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913" h="2922">
                <a:moveTo>
                  <a:pt x="2552" y="903"/>
                </a:moveTo>
                <a:cubicBezTo>
                  <a:pt x="2010" y="361"/>
                  <a:pt x="2010" y="361"/>
                  <a:pt x="2010" y="361"/>
                </a:cubicBezTo>
                <a:cubicBezTo>
                  <a:pt x="2281" y="89"/>
                  <a:pt x="2281" y="89"/>
                  <a:pt x="2281" y="89"/>
                </a:cubicBezTo>
                <a:cubicBezTo>
                  <a:pt x="2371" y="0"/>
                  <a:pt x="2517" y="0"/>
                  <a:pt x="2607" y="89"/>
                </a:cubicBezTo>
                <a:cubicBezTo>
                  <a:pt x="2823" y="306"/>
                  <a:pt x="2823" y="306"/>
                  <a:pt x="2823" y="306"/>
                </a:cubicBezTo>
                <a:cubicBezTo>
                  <a:pt x="2913" y="396"/>
                  <a:pt x="2913" y="542"/>
                  <a:pt x="2823" y="632"/>
                </a:cubicBezTo>
                <a:lnTo>
                  <a:pt x="2552" y="903"/>
                </a:lnTo>
                <a:close/>
                <a:moveTo>
                  <a:pt x="978" y="2477"/>
                </a:moveTo>
                <a:cubicBezTo>
                  <a:pt x="436" y="1935"/>
                  <a:pt x="436" y="1935"/>
                  <a:pt x="436" y="1935"/>
                </a:cubicBezTo>
                <a:cubicBezTo>
                  <a:pt x="1909" y="473"/>
                  <a:pt x="1909" y="473"/>
                  <a:pt x="1909" y="473"/>
                </a:cubicBezTo>
                <a:cubicBezTo>
                  <a:pt x="2451" y="1015"/>
                  <a:pt x="2451" y="1015"/>
                  <a:pt x="2451" y="1015"/>
                </a:cubicBezTo>
                <a:lnTo>
                  <a:pt x="978" y="2477"/>
                </a:lnTo>
                <a:close/>
                <a:moveTo>
                  <a:pt x="0" y="2922"/>
                </a:moveTo>
                <a:cubicBezTo>
                  <a:pt x="330" y="2041"/>
                  <a:pt x="330" y="2041"/>
                  <a:pt x="330" y="2041"/>
                </a:cubicBezTo>
                <a:cubicBezTo>
                  <a:pt x="867" y="2578"/>
                  <a:pt x="867" y="2578"/>
                  <a:pt x="867" y="2578"/>
                </a:cubicBezTo>
                <a:lnTo>
                  <a:pt x="0" y="29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6" name="KSO_Shape"/>
          <p:cNvSpPr/>
          <p:nvPr/>
        </p:nvSpPr>
        <p:spPr>
          <a:xfrm>
            <a:off x="9538043" y="2578460"/>
            <a:ext cx="304428" cy="192297"/>
          </a:xfrm>
          <a:custGeom>
            <a:avLst/>
            <a:gdLst/>
            <a:ahLst/>
            <a:cxnLst/>
            <a:rect l="l" t="t" r="r" b="b"/>
            <a:pathLst>
              <a:path w="683211" h="432048">
                <a:moveTo>
                  <a:pt x="512137" y="280189"/>
                </a:moveTo>
                <a:cubicBezTo>
                  <a:pt x="588167" y="280189"/>
                  <a:pt x="653655" y="340557"/>
                  <a:pt x="683040" y="427518"/>
                </a:cubicBezTo>
                <a:lnTo>
                  <a:pt x="683211" y="432048"/>
                </a:lnTo>
                <a:lnTo>
                  <a:pt x="518050" y="432048"/>
                </a:lnTo>
                <a:lnTo>
                  <a:pt x="517720" y="423301"/>
                </a:lnTo>
                <a:cubicBezTo>
                  <a:pt x="501526" y="375376"/>
                  <a:pt x="479652" y="331635"/>
                  <a:pt x="452572" y="294062"/>
                </a:cubicBezTo>
                <a:cubicBezTo>
                  <a:pt x="471023" y="284776"/>
                  <a:pt x="491179" y="280189"/>
                  <a:pt x="512137" y="280189"/>
                </a:cubicBezTo>
                <a:close/>
                <a:moveTo>
                  <a:pt x="242652" y="216651"/>
                </a:moveTo>
                <a:cubicBezTo>
                  <a:pt x="350494" y="216651"/>
                  <a:pt x="443383" y="302276"/>
                  <a:pt x="485063" y="425622"/>
                </a:cubicBezTo>
                <a:lnTo>
                  <a:pt x="485305" y="432048"/>
                </a:lnTo>
                <a:lnTo>
                  <a:pt x="0" y="432048"/>
                </a:lnTo>
                <a:lnTo>
                  <a:pt x="242" y="425623"/>
                </a:lnTo>
                <a:cubicBezTo>
                  <a:pt x="41922" y="302276"/>
                  <a:pt x="134811" y="216651"/>
                  <a:pt x="242652" y="216651"/>
                </a:cubicBezTo>
                <a:close/>
                <a:moveTo>
                  <a:pt x="512137" y="127447"/>
                </a:moveTo>
                <a:cubicBezTo>
                  <a:pt x="549644" y="127447"/>
                  <a:pt x="580050" y="157437"/>
                  <a:pt x="580050" y="194431"/>
                </a:cubicBezTo>
                <a:cubicBezTo>
                  <a:pt x="580050" y="231425"/>
                  <a:pt x="549644" y="261414"/>
                  <a:pt x="512137" y="261414"/>
                </a:cubicBezTo>
                <a:cubicBezTo>
                  <a:pt x="474630" y="261414"/>
                  <a:pt x="444224" y="231425"/>
                  <a:pt x="444224" y="194431"/>
                </a:cubicBezTo>
                <a:cubicBezTo>
                  <a:pt x="444224" y="157437"/>
                  <a:pt x="474630" y="127447"/>
                  <a:pt x="512137" y="127447"/>
                </a:cubicBezTo>
                <a:close/>
                <a:moveTo>
                  <a:pt x="242652" y="0"/>
                </a:moveTo>
                <a:cubicBezTo>
                  <a:pt x="295853" y="0"/>
                  <a:pt x="338980" y="42537"/>
                  <a:pt x="338980" y="95010"/>
                </a:cubicBezTo>
                <a:cubicBezTo>
                  <a:pt x="338980" y="147482"/>
                  <a:pt x="295853" y="190020"/>
                  <a:pt x="242652" y="190020"/>
                </a:cubicBezTo>
                <a:cubicBezTo>
                  <a:pt x="189452" y="190020"/>
                  <a:pt x="146324" y="147482"/>
                  <a:pt x="146324" y="95010"/>
                </a:cubicBezTo>
                <a:cubicBezTo>
                  <a:pt x="146324" y="42537"/>
                  <a:pt x="189452" y="0"/>
                  <a:pt x="2426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7" name="KSO_Shape"/>
          <p:cNvSpPr>
            <a:spLocks/>
          </p:cNvSpPr>
          <p:nvPr/>
        </p:nvSpPr>
        <p:spPr bwMode="auto">
          <a:xfrm>
            <a:off x="7775554" y="4676447"/>
            <a:ext cx="260309" cy="384693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96688" y="278936"/>
            <a:ext cx="1420728" cy="1008063"/>
          </a:xfrm>
        </p:spPr>
        <p:txBody>
          <a:bodyPr/>
          <a:lstStyle/>
          <a:p>
            <a:r>
              <a:rPr lang="en-US" altLang="zh-CN" dirty="0" smtClean="0"/>
              <a:t>03.4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分类结果展示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613676" y="1700808"/>
                <a:ext cx="1055446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</a:t>
                </a:r>
                <a:r>
                  <a:rPr lang="zh-CN" altLang="en-US" sz="2400" dirty="0" smtClean="0"/>
                  <a:t>圆圈表示类别为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的二维数</a:t>
                </a:r>
                <a:r>
                  <a:rPr lang="zh-CN" altLang="en-US" sz="2400" dirty="0" smtClean="0"/>
                  <a:t>据点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/>
                  <a:t>，</a:t>
                </a:r>
                <a:r>
                  <a:rPr lang="zh-CN" altLang="en-US" sz="2400" dirty="0"/>
                  <a:t>叉号表示类别为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的二维数据点。图中所示直线为二分类器在二维情况下的超平面估计，它将训练数据分成两类，根据数据点落在超平面的哪一侧来对它进行</a:t>
                </a:r>
                <a:r>
                  <a:rPr lang="zh-CN" altLang="en-US" sz="2400" dirty="0" smtClean="0"/>
                  <a:t>分类。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76" y="1700808"/>
                <a:ext cx="10554460" cy="1200329"/>
              </a:xfrm>
              <a:prstGeom prst="rect">
                <a:avLst/>
              </a:prstGeom>
              <a:blipFill>
                <a:blip r:embed="rId2"/>
                <a:stretch>
                  <a:fillRect l="-924" t="-4569" r="-3813" b="-10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58" y="3140968"/>
            <a:ext cx="6264696" cy="324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1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159896" y="2709739"/>
            <a:ext cx="2232248" cy="503237"/>
          </a:xfrm>
        </p:spPr>
        <p:txBody>
          <a:bodyPr/>
          <a:lstStyle/>
          <a:p>
            <a:r>
              <a:rPr lang="en-US" altLang="zh-CN" dirty="0" smtClean="0"/>
              <a:t>PART  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5159896" y="3429819"/>
            <a:ext cx="2232248" cy="503237"/>
          </a:xfrm>
        </p:spPr>
        <p:txBody>
          <a:bodyPr/>
          <a:lstStyle/>
          <a:p>
            <a:r>
              <a:rPr lang="en-US" altLang="zh-CN" dirty="0"/>
              <a:t>PART  </a:t>
            </a:r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5159896" y="4149899"/>
            <a:ext cx="2232248" cy="503237"/>
          </a:xfrm>
        </p:spPr>
        <p:txBody>
          <a:bodyPr/>
          <a:lstStyle/>
          <a:p>
            <a:r>
              <a:rPr lang="en-US" altLang="zh-CN" dirty="0"/>
              <a:t>PART  </a:t>
            </a:r>
            <a:r>
              <a:rPr lang="en-US" altLang="zh-CN" dirty="0" smtClean="0"/>
              <a:t>03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159896" y="4941987"/>
            <a:ext cx="2232248" cy="503237"/>
          </a:xfrm>
        </p:spPr>
        <p:txBody>
          <a:bodyPr/>
          <a:lstStyle/>
          <a:p>
            <a:r>
              <a:rPr lang="en-US" altLang="zh-CN" dirty="0"/>
              <a:t>PART  </a:t>
            </a:r>
            <a:r>
              <a:rPr lang="en-US" altLang="zh-CN" dirty="0" smtClean="0"/>
              <a:t>04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7392144" y="2709739"/>
            <a:ext cx="2232248" cy="503237"/>
          </a:xfrm>
        </p:spPr>
        <p:txBody>
          <a:bodyPr/>
          <a:lstStyle/>
          <a:p>
            <a:r>
              <a:rPr lang="zh-CN" altLang="en-US" dirty="0" smtClean="0"/>
              <a:t>绪论引言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392144" y="3429819"/>
            <a:ext cx="3456384" cy="503237"/>
          </a:xfrm>
        </p:spPr>
        <p:txBody>
          <a:bodyPr/>
          <a:lstStyle/>
          <a:p>
            <a:r>
              <a:rPr lang="zh-CN" altLang="en-US" dirty="0" smtClean="0"/>
              <a:t>信号处理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9"/>
          </p:nvPr>
        </p:nvSpPr>
        <p:spPr>
          <a:xfrm>
            <a:off x="7392144" y="4149899"/>
            <a:ext cx="3168352" cy="503237"/>
          </a:xfrm>
        </p:spPr>
        <p:txBody>
          <a:bodyPr/>
          <a:lstStyle/>
          <a:p>
            <a:r>
              <a:rPr lang="zh-CN" altLang="en-US" dirty="0" smtClean="0"/>
              <a:t>分类算法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0"/>
          </p:nvPr>
        </p:nvSpPr>
        <p:spPr>
          <a:xfrm>
            <a:off x="7392144" y="4869160"/>
            <a:ext cx="3168352" cy="503237"/>
          </a:xfrm>
        </p:spPr>
        <p:txBody>
          <a:bodyPr/>
          <a:lstStyle/>
          <a:p>
            <a:r>
              <a:rPr lang="zh-CN" altLang="en-US" dirty="0" smtClean="0"/>
              <a:t>研究结论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8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5406" y="3890952"/>
            <a:ext cx="2340139" cy="496824"/>
          </a:xfrm>
        </p:spPr>
        <p:txBody>
          <a:bodyPr/>
          <a:lstStyle/>
          <a:p>
            <a:r>
              <a:rPr lang="en-US" altLang="zh-CN" dirty="0" smtClean="0"/>
              <a:t>PART  FORE 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研究</a:t>
            </a:r>
            <a:r>
              <a:rPr lang="zh-CN" altLang="en-US" dirty="0"/>
              <a:t>结论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2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96688" y="278936"/>
            <a:ext cx="1420728" cy="1008063"/>
          </a:xfrm>
        </p:spPr>
        <p:txBody>
          <a:bodyPr/>
          <a:lstStyle/>
          <a:p>
            <a:r>
              <a:rPr lang="en-US" altLang="zh-CN" dirty="0" smtClean="0"/>
              <a:t>04.1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分类效果</a:t>
            </a:r>
            <a:endParaRPr lang="zh-CN" altLang="en-US" dirty="0"/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3553505201"/>
              </p:ext>
            </p:extLst>
          </p:nvPr>
        </p:nvGraphicFramePr>
        <p:xfrm>
          <a:off x="1959992" y="14393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255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168696" y="278936"/>
            <a:ext cx="1492736" cy="1008063"/>
          </a:xfrm>
        </p:spPr>
        <p:txBody>
          <a:bodyPr/>
          <a:lstStyle/>
          <a:p>
            <a:r>
              <a:rPr lang="en-US" altLang="zh-CN" dirty="0" smtClean="0"/>
              <a:t>04.2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主要结论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476973" y="1794859"/>
            <a:ext cx="7238054" cy="4514461"/>
            <a:chOff x="2746378" y="1886197"/>
            <a:chExt cx="6800597" cy="4241614"/>
          </a:xfrm>
        </p:grpSpPr>
        <p:sp>
          <p:nvSpPr>
            <p:cNvPr id="4" name="MH_Text_1"/>
            <p:cNvSpPr/>
            <p:nvPr>
              <p:custDataLst>
                <p:tags r:id="rId1"/>
              </p:custDataLst>
            </p:nvPr>
          </p:nvSpPr>
          <p:spPr>
            <a:xfrm>
              <a:off x="3914030" y="2369138"/>
              <a:ext cx="2384320" cy="1957229"/>
            </a:xfrm>
            <a:prstGeom prst="wedgeEllipseCallout">
              <a:avLst>
                <a:gd name="adj1" fmla="val -40980"/>
                <a:gd name="adj2" fmla="val 53692"/>
              </a:avLst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lnSpc>
                  <a:spcPct val="130000"/>
                </a:lnSpc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MH_Other_1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3307090" y="4326367"/>
              <a:ext cx="723067" cy="932078"/>
            </a:xfrm>
            <a:custGeom>
              <a:avLst/>
              <a:gdLst>
                <a:gd name="T0" fmla="*/ 87 w 108"/>
                <a:gd name="T1" fmla="*/ 138 h 139"/>
                <a:gd name="T2" fmla="*/ 78 w 108"/>
                <a:gd name="T3" fmla="*/ 138 h 139"/>
                <a:gd name="T4" fmla="*/ 25 w 108"/>
                <a:gd name="T5" fmla="*/ 138 h 139"/>
                <a:gd name="T6" fmla="*/ 25 w 108"/>
                <a:gd name="T7" fmla="*/ 137 h 139"/>
                <a:gd name="T8" fmla="*/ 38 w 108"/>
                <a:gd name="T9" fmla="*/ 96 h 139"/>
                <a:gd name="T10" fmla="*/ 12 w 108"/>
                <a:gd name="T11" fmla="*/ 62 h 139"/>
                <a:gd name="T12" fmla="*/ 5 w 108"/>
                <a:gd name="T13" fmla="*/ 57 h 139"/>
                <a:gd name="T14" fmla="*/ 6 w 108"/>
                <a:gd name="T15" fmla="*/ 38 h 139"/>
                <a:gd name="T16" fmla="*/ 11 w 108"/>
                <a:gd name="T17" fmla="*/ 44 h 139"/>
                <a:gd name="T18" fmla="*/ 12 w 108"/>
                <a:gd name="T19" fmla="*/ 44 h 139"/>
                <a:gd name="T20" fmla="*/ 14 w 108"/>
                <a:gd name="T21" fmla="*/ 17 h 139"/>
                <a:gd name="T22" fmla="*/ 53 w 108"/>
                <a:gd name="T23" fmla="*/ 0 h 139"/>
                <a:gd name="T24" fmla="*/ 95 w 108"/>
                <a:gd name="T25" fmla="*/ 21 h 139"/>
                <a:gd name="T26" fmla="*/ 98 w 108"/>
                <a:gd name="T27" fmla="*/ 42 h 139"/>
                <a:gd name="T28" fmla="*/ 103 w 108"/>
                <a:gd name="T29" fmla="*/ 38 h 139"/>
                <a:gd name="T30" fmla="*/ 104 w 108"/>
                <a:gd name="T31" fmla="*/ 56 h 139"/>
                <a:gd name="T32" fmla="*/ 97 w 108"/>
                <a:gd name="T33" fmla="*/ 62 h 139"/>
                <a:gd name="T34" fmla="*/ 70 w 108"/>
                <a:gd name="T35" fmla="*/ 97 h 139"/>
                <a:gd name="T36" fmla="*/ 81 w 108"/>
                <a:gd name="T37" fmla="*/ 130 h 139"/>
                <a:gd name="T38" fmla="*/ 89 w 108"/>
                <a:gd name="T39" fmla="*/ 139 h 139"/>
                <a:gd name="T40" fmla="*/ 50 w 108"/>
                <a:gd name="T41" fmla="*/ 137 h 139"/>
                <a:gd name="T42" fmla="*/ 78 w 108"/>
                <a:gd name="T43" fmla="*/ 137 h 139"/>
                <a:gd name="T44" fmla="*/ 80 w 108"/>
                <a:gd name="T45" fmla="*/ 131 h 139"/>
                <a:gd name="T46" fmla="*/ 69 w 108"/>
                <a:gd name="T47" fmla="*/ 97 h 139"/>
                <a:gd name="T48" fmla="*/ 70 w 108"/>
                <a:gd name="T49" fmla="*/ 96 h 139"/>
                <a:gd name="T50" fmla="*/ 96 w 108"/>
                <a:gd name="T51" fmla="*/ 56 h 139"/>
                <a:gd name="T52" fmla="*/ 98 w 108"/>
                <a:gd name="T53" fmla="*/ 61 h 139"/>
                <a:gd name="T54" fmla="*/ 103 w 108"/>
                <a:gd name="T55" fmla="*/ 56 h 139"/>
                <a:gd name="T56" fmla="*/ 102 w 108"/>
                <a:gd name="T57" fmla="*/ 39 h 139"/>
                <a:gd name="T58" fmla="*/ 98 w 108"/>
                <a:gd name="T59" fmla="*/ 47 h 139"/>
                <a:gd name="T60" fmla="*/ 97 w 108"/>
                <a:gd name="T61" fmla="*/ 42 h 139"/>
                <a:gd name="T62" fmla="*/ 94 w 108"/>
                <a:gd name="T63" fmla="*/ 21 h 139"/>
                <a:gd name="T64" fmla="*/ 53 w 108"/>
                <a:gd name="T65" fmla="*/ 2 h 139"/>
                <a:gd name="T66" fmla="*/ 15 w 108"/>
                <a:gd name="T67" fmla="*/ 18 h 139"/>
                <a:gd name="T68" fmla="*/ 13 w 108"/>
                <a:gd name="T69" fmla="*/ 50 h 139"/>
                <a:gd name="T70" fmla="*/ 7 w 108"/>
                <a:gd name="T71" fmla="*/ 39 h 139"/>
                <a:gd name="T72" fmla="*/ 6 w 108"/>
                <a:gd name="T73" fmla="*/ 56 h 139"/>
                <a:gd name="T74" fmla="*/ 11 w 108"/>
                <a:gd name="T75" fmla="*/ 61 h 139"/>
                <a:gd name="T76" fmla="*/ 13 w 108"/>
                <a:gd name="T77" fmla="*/ 55 h 139"/>
                <a:gd name="T78" fmla="*/ 38 w 108"/>
                <a:gd name="T79" fmla="*/ 95 h 139"/>
                <a:gd name="T80" fmla="*/ 39 w 108"/>
                <a:gd name="T81" fmla="*/ 96 h 139"/>
                <a:gd name="T82" fmla="*/ 26 w 108"/>
                <a:gd name="T83" fmla="*/ 13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39">
                  <a:moveTo>
                    <a:pt x="89" y="139"/>
                  </a:moveTo>
                  <a:cubicBezTo>
                    <a:pt x="87" y="138"/>
                    <a:pt x="87" y="138"/>
                    <a:pt x="87" y="138"/>
                  </a:cubicBezTo>
                  <a:cubicBezTo>
                    <a:pt x="84" y="137"/>
                    <a:pt x="83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3" y="138"/>
                    <a:pt x="65" y="139"/>
                    <a:pt x="50" y="139"/>
                  </a:cubicBezTo>
                  <a:cubicBezTo>
                    <a:pt x="42" y="139"/>
                    <a:pt x="34" y="139"/>
                    <a:pt x="25" y="138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8" y="134"/>
                    <a:pt x="37" y="122"/>
                    <a:pt x="39" y="118"/>
                  </a:cubicBezTo>
                  <a:cubicBezTo>
                    <a:pt x="39" y="116"/>
                    <a:pt x="40" y="111"/>
                    <a:pt x="38" y="96"/>
                  </a:cubicBezTo>
                  <a:cubicBezTo>
                    <a:pt x="25" y="90"/>
                    <a:pt x="16" y="76"/>
                    <a:pt x="13" y="60"/>
                  </a:cubicBezTo>
                  <a:cubicBezTo>
                    <a:pt x="12" y="61"/>
                    <a:pt x="12" y="62"/>
                    <a:pt x="12" y="62"/>
                  </a:cubicBezTo>
                  <a:cubicBezTo>
                    <a:pt x="11" y="63"/>
                    <a:pt x="10" y="63"/>
                    <a:pt x="10" y="63"/>
                  </a:cubicBezTo>
                  <a:cubicBezTo>
                    <a:pt x="9" y="63"/>
                    <a:pt x="8" y="61"/>
                    <a:pt x="5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47"/>
                    <a:pt x="3" y="42"/>
                    <a:pt x="6" y="38"/>
                  </a:cubicBezTo>
                  <a:cubicBezTo>
                    <a:pt x="6" y="38"/>
                    <a:pt x="6" y="37"/>
                    <a:pt x="7" y="37"/>
                  </a:cubicBezTo>
                  <a:cubicBezTo>
                    <a:pt x="8" y="37"/>
                    <a:pt x="9" y="39"/>
                    <a:pt x="11" y="44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2"/>
                    <a:pt x="13" y="33"/>
                    <a:pt x="14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22" y="2"/>
                    <a:pt x="34" y="0"/>
                    <a:pt x="45" y="0"/>
                  </a:cubicBezTo>
                  <a:cubicBezTo>
                    <a:pt x="47" y="0"/>
                    <a:pt x="50" y="0"/>
                    <a:pt x="53" y="0"/>
                  </a:cubicBezTo>
                  <a:cubicBezTo>
                    <a:pt x="55" y="1"/>
                    <a:pt x="57" y="1"/>
                    <a:pt x="58" y="1"/>
                  </a:cubicBezTo>
                  <a:cubicBezTo>
                    <a:pt x="84" y="2"/>
                    <a:pt x="90" y="12"/>
                    <a:pt x="95" y="21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101" y="31"/>
                    <a:pt x="99" y="39"/>
                    <a:pt x="98" y="42"/>
                  </a:cubicBezTo>
                  <a:cubicBezTo>
                    <a:pt x="98" y="43"/>
                    <a:pt x="98" y="44"/>
                    <a:pt x="98" y="44"/>
                  </a:cubicBezTo>
                  <a:cubicBezTo>
                    <a:pt x="100" y="38"/>
                    <a:pt x="102" y="36"/>
                    <a:pt x="103" y="38"/>
                  </a:cubicBezTo>
                  <a:cubicBezTo>
                    <a:pt x="105" y="42"/>
                    <a:pt x="108" y="47"/>
                    <a:pt x="105" y="54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1" y="61"/>
                    <a:pt x="100" y="63"/>
                    <a:pt x="99" y="63"/>
                  </a:cubicBezTo>
                  <a:cubicBezTo>
                    <a:pt x="98" y="63"/>
                    <a:pt x="98" y="63"/>
                    <a:pt x="97" y="62"/>
                  </a:cubicBezTo>
                  <a:cubicBezTo>
                    <a:pt x="97" y="62"/>
                    <a:pt x="97" y="61"/>
                    <a:pt x="96" y="61"/>
                  </a:cubicBezTo>
                  <a:cubicBezTo>
                    <a:pt x="93" y="77"/>
                    <a:pt x="83" y="91"/>
                    <a:pt x="70" y="97"/>
                  </a:cubicBezTo>
                  <a:cubicBezTo>
                    <a:pt x="70" y="112"/>
                    <a:pt x="70" y="118"/>
                    <a:pt x="71" y="119"/>
                  </a:cubicBezTo>
                  <a:cubicBezTo>
                    <a:pt x="72" y="121"/>
                    <a:pt x="77" y="126"/>
                    <a:pt x="81" y="130"/>
                  </a:cubicBezTo>
                  <a:cubicBezTo>
                    <a:pt x="84" y="133"/>
                    <a:pt x="87" y="136"/>
                    <a:pt x="88" y="137"/>
                  </a:cubicBezTo>
                  <a:lnTo>
                    <a:pt x="89" y="139"/>
                  </a:lnTo>
                  <a:close/>
                  <a:moveTo>
                    <a:pt x="26" y="137"/>
                  </a:moveTo>
                  <a:cubicBezTo>
                    <a:pt x="35" y="137"/>
                    <a:pt x="43" y="137"/>
                    <a:pt x="50" y="137"/>
                  </a:cubicBezTo>
                  <a:cubicBezTo>
                    <a:pt x="65" y="137"/>
                    <a:pt x="73" y="137"/>
                    <a:pt x="78" y="137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82" y="136"/>
                    <a:pt x="84" y="136"/>
                    <a:pt x="86" y="137"/>
                  </a:cubicBezTo>
                  <a:cubicBezTo>
                    <a:pt x="84" y="135"/>
                    <a:pt x="82" y="133"/>
                    <a:pt x="80" y="131"/>
                  </a:cubicBezTo>
                  <a:cubicBezTo>
                    <a:pt x="75" y="126"/>
                    <a:pt x="71" y="122"/>
                    <a:pt x="70" y="119"/>
                  </a:cubicBezTo>
                  <a:cubicBezTo>
                    <a:pt x="69" y="117"/>
                    <a:pt x="68" y="110"/>
                    <a:pt x="69" y="97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2" y="90"/>
                    <a:pt x="92" y="76"/>
                    <a:pt x="95" y="60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00" y="62"/>
                    <a:pt x="101" y="58"/>
                    <a:pt x="103" y="56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7" y="47"/>
                    <a:pt x="104" y="43"/>
                    <a:pt x="102" y="39"/>
                  </a:cubicBezTo>
                  <a:cubicBezTo>
                    <a:pt x="102" y="39"/>
                    <a:pt x="101" y="40"/>
                    <a:pt x="99" y="44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96" y="44"/>
                    <a:pt x="96" y="43"/>
                    <a:pt x="97" y="42"/>
                  </a:cubicBezTo>
                  <a:cubicBezTo>
                    <a:pt x="98" y="39"/>
                    <a:pt x="99" y="31"/>
                    <a:pt x="94" y="23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89" y="13"/>
                    <a:pt x="84" y="3"/>
                    <a:pt x="58" y="2"/>
                  </a:cubicBezTo>
                  <a:cubicBezTo>
                    <a:pt x="57" y="2"/>
                    <a:pt x="55" y="2"/>
                    <a:pt x="53" y="2"/>
                  </a:cubicBezTo>
                  <a:cubicBezTo>
                    <a:pt x="50" y="2"/>
                    <a:pt x="47" y="1"/>
                    <a:pt x="45" y="1"/>
                  </a:cubicBezTo>
                  <a:cubicBezTo>
                    <a:pt x="34" y="1"/>
                    <a:pt x="23" y="3"/>
                    <a:pt x="15" y="18"/>
                  </a:cubicBezTo>
                  <a:cubicBezTo>
                    <a:pt x="14" y="44"/>
                    <a:pt x="14" y="45"/>
                    <a:pt x="12" y="45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8" y="40"/>
                    <a:pt x="7" y="39"/>
                    <a:pt x="7" y="39"/>
                  </a:cubicBezTo>
                  <a:cubicBezTo>
                    <a:pt x="5" y="43"/>
                    <a:pt x="2" y="47"/>
                    <a:pt x="5" y="54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8" y="58"/>
                    <a:pt x="9" y="62"/>
                    <a:pt x="10" y="62"/>
                  </a:cubicBezTo>
                  <a:cubicBezTo>
                    <a:pt x="10" y="62"/>
                    <a:pt x="10" y="62"/>
                    <a:pt x="11" y="61"/>
                  </a:cubicBezTo>
                  <a:cubicBezTo>
                    <a:pt x="11" y="61"/>
                    <a:pt x="11" y="61"/>
                    <a:pt x="11" y="60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7" y="76"/>
                    <a:pt x="26" y="89"/>
                    <a:pt x="38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41" y="108"/>
                    <a:pt x="41" y="115"/>
                    <a:pt x="40" y="118"/>
                  </a:cubicBezTo>
                  <a:cubicBezTo>
                    <a:pt x="39" y="122"/>
                    <a:pt x="30" y="133"/>
                    <a:pt x="26" y="137"/>
                  </a:cubicBez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MH_Other_2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3075482" y="4117369"/>
              <a:ext cx="1197579" cy="1457419"/>
            </a:xfrm>
            <a:custGeom>
              <a:avLst/>
              <a:gdLst>
                <a:gd name="connsiteX0" fmla="*/ 448256 w 1197579"/>
                <a:gd name="connsiteY0" fmla="*/ 1028098 h 1457419"/>
                <a:gd name="connsiteX1" fmla="*/ 595444 w 1197579"/>
                <a:gd name="connsiteY1" fmla="*/ 1128720 h 1457419"/>
                <a:gd name="connsiteX2" fmla="*/ 749323 w 1197579"/>
                <a:gd name="connsiteY2" fmla="*/ 1028098 h 1457419"/>
                <a:gd name="connsiteX3" fmla="*/ 1190889 w 1197579"/>
                <a:gd name="connsiteY3" fmla="*/ 1329965 h 1457419"/>
                <a:gd name="connsiteX4" fmla="*/ 1197579 w 1197579"/>
                <a:gd name="connsiteY4" fmla="*/ 1457419 h 1457419"/>
                <a:gd name="connsiteX5" fmla="*/ 0 w 1197579"/>
                <a:gd name="connsiteY5" fmla="*/ 1457419 h 1457419"/>
                <a:gd name="connsiteX6" fmla="*/ 6690 w 1197579"/>
                <a:gd name="connsiteY6" fmla="*/ 1329965 h 1457419"/>
                <a:gd name="connsiteX7" fmla="*/ 448256 w 1197579"/>
                <a:gd name="connsiteY7" fmla="*/ 1028098 h 1457419"/>
                <a:gd name="connsiteX8" fmla="*/ 624751 w 1197579"/>
                <a:gd name="connsiteY8" fmla="*/ 198 h 1457419"/>
                <a:gd name="connsiteX9" fmla="*/ 621411 w 1197579"/>
                <a:gd name="connsiteY9" fmla="*/ 7731 h 1457419"/>
                <a:gd name="connsiteX10" fmla="*/ 614730 w 1197579"/>
                <a:gd name="connsiteY10" fmla="*/ 34516 h 1457419"/>
                <a:gd name="connsiteX11" fmla="*/ 714938 w 1197579"/>
                <a:gd name="connsiteY11" fmla="*/ 34516 h 1457419"/>
                <a:gd name="connsiteX12" fmla="*/ 875270 w 1197579"/>
                <a:gd name="connsiteY12" fmla="*/ 101479 h 1457419"/>
                <a:gd name="connsiteX13" fmla="*/ 955436 w 1197579"/>
                <a:gd name="connsiteY13" fmla="*/ 248796 h 1457419"/>
                <a:gd name="connsiteX14" fmla="*/ 901992 w 1197579"/>
                <a:gd name="connsiteY14" fmla="*/ 483165 h 1457419"/>
                <a:gd name="connsiteX15" fmla="*/ 861909 w 1197579"/>
                <a:gd name="connsiteY15" fmla="*/ 576912 h 1457419"/>
                <a:gd name="connsiteX16" fmla="*/ 841868 w 1197579"/>
                <a:gd name="connsiteY16" fmla="*/ 576912 h 1457419"/>
                <a:gd name="connsiteX17" fmla="*/ 855229 w 1197579"/>
                <a:gd name="connsiteY17" fmla="*/ 503254 h 1457419"/>
                <a:gd name="connsiteX18" fmla="*/ 868590 w 1197579"/>
                <a:gd name="connsiteY18" fmla="*/ 416202 h 1457419"/>
                <a:gd name="connsiteX19" fmla="*/ 828507 w 1197579"/>
                <a:gd name="connsiteY19" fmla="*/ 322455 h 1457419"/>
                <a:gd name="connsiteX20" fmla="*/ 661494 w 1197579"/>
                <a:gd name="connsiteY20" fmla="*/ 262189 h 1457419"/>
                <a:gd name="connsiteX21" fmla="*/ 461079 w 1197579"/>
                <a:gd name="connsiteY21" fmla="*/ 255492 h 1457419"/>
                <a:gd name="connsiteX22" fmla="*/ 354191 w 1197579"/>
                <a:gd name="connsiteY22" fmla="*/ 322455 h 1457419"/>
                <a:gd name="connsiteX23" fmla="*/ 334149 w 1197579"/>
                <a:gd name="connsiteY23" fmla="*/ 436291 h 1457419"/>
                <a:gd name="connsiteX24" fmla="*/ 354191 w 1197579"/>
                <a:gd name="connsiteY24" fmla="*/ 563520 h 1457419"/>
                <a:gd name="connsiteX25" fmla="*/ 340830 w 1197579"/>
                <a:gd name="connsiteY25" fmla="*/ 563520 h 1457419"/>
                <a:gd name="connsiteX26" fmla="*/ 314108 w 1197579"/>
                <a:gd name="connsiteY26" fmla="*/ 516646 h 1457419"/>
                <a:gd name="connsiteX27" fmla="*/ 327469 w 1197579"/>
                <a:gd name="connsiteY27" fmla="*/ 108175 h 1457419"/>
                <a:gd name="connsiteX28" fmla="*/ 527884 w 1197579"/>
                <a:gd name="connsiteY28" fmla="*/ 1035 h 1457419"/>
                <a:gd name="connsiteX29" fmla="*/ 494481 w 1197579"/>
                <a:gd name="connsiteY29" fmla="*/ 54605 h 1457419"/>
                <a:gd name="connsiteX30" fmla="*/ 514523 w 1197579"/>
                <a:gd name="connsiteY30" fmla="*/ 47909 h 1457419"/>
                <a:gd name="connsiteX31" fmla="*/ 588008 w 1197579"/>
                <a:gd name="connsiteY31" fmla="*/ 7731 h 1457419"/>
                <a:gd name="connsiteX32" fmla="*/ 624751 w 1197579"/>
                <a:gd name="connsiteY32" fmla="*/ 198 h 145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97579" h="1457419">
                  <a:moveTo>
                    <a:pt x="448256" y="1028098"/>
                  </a:moveTo>
                  <a:cubicBezTo>
                    <a:pt x="448256" y="1028098"/>
                    <a:pt x="408114" y="1115304"/>
                    <a:pt x="595444" y="1128720"/>
                  </a:cubicBezTo>
                  <a:cubicBezTo>
                    <a:pt x="789466" y="1115304"/>
                    <a:pt x="749323" y="1028098"/>
                    <a:pt x="749323" y="1028098"/>
                  </a:cubicBezTo>
                  <a:cubicBezTo>
                    <a:pt x="749323" y="1028098"/>
                    <a:pt x="1177508" y="1028098"/>
                    <a:pt x="1190889" y="1329965"/>
                  </a:cubicBezTo>
                  <a:cubicBezTo>
                    <a:pt x="1190889" y="1356797"/>
                    <a:pt x="1190889" y="1403754"/>
                    <a:pt x="1197579" y="1457419"/>
                  </a:cubicBezTo>
                  <a:lnTo>
                    <a:pt x="0" y="1457419"/>
                  </a:lnTo>
                  <a:cubicBezTo>
                    <a:pt x="6690" y="1403754"/>
                    <a:pt x="6690" y="1356797"/>
                    <a:pt x="6690" y="1329965"/>
                  </a:cubicBezTo>
                  <a:cubicBezTo>
                    <a:pt x="20071" y="1028098"/>
                    <a:pt x="448256" y="1028098"/>
                    <a:pt x="448256" y="1028098"/>
                  </a:cubicBezTo>
                  <a:close/>
                  <a:moveTo>
                    <a:pt x="624751" y="198"/>
                  </a:moveTo>
                  <a:cubicBezTo>
                    <a:pt x="631432" y="1035"/>
                    <a:pt x="631432" y="4383"/>
                    <a:pt x="621411" y="7731"/>
                  </a:cubicBezTo>
                  <a:cubicBezTo>
                    <a:pt x="608050" y="21124"/>
                    <a:pt x="614730" y="34516"/>
                    <a:pt x="614730" y="34516"/>
                  </a:cubicBezTo>
                  <a:cubicBezTo>
                    <a:pt x="614730" y="34516"/>
                    <a:pt x="674855" y="34516"/>
                    <a:pt x="714938" y="34516"/>
                  </a:cubicBezTo>
                  <a:cubicBezTo>
                    <a:pt x="755021" y="41213"/>
                    <a:pt x="835187" y="61301"/>
                    <a:pt x="875270" y="101479"/>
                  </a:cubicBezTo>
                  <a:cubicBezTo>
                    <a:pt x="915353" y="134960"/>
                    <a:pt x="948756" y="195226"/>
                    <a:pt x="955436" y="248796"/>
                  </a:cubicBezTo>
                  <a:cubicBezTo>
                    <a:pt x="968797" y="355936"/>
                    <a:pt x="901992" y="476469"/>
                    <a:pt x="901992" y="483165"/>
                  </a:cubicBezTo>
                  <a:cubicBezTo>
                    <a:pt x="895312" y="489861"/>
                    <a:pt x="868590" y="556824"/>
                    <a:pt x="861909" y="576912"/>
                  </a:cubicBezTo>
                  <a:cubicBezTo>
                    <a:pt x="848548" y="590305"/>
                    <a:pt x="841868" y="576912"/>
                    <a:pt x="841868" y="576912"/>
                  </a:cubicBezTo>
                  <a:cubicBezTo>
                    <a:pt x="841868" y="576912"/>
                    <a:pt x="855229" y="516646"/>
                    <a:pt x="855229" y="503254"/>
                  </a:cubicBezTo>
                  <a:cubicBezTo>
                    <a:pt x="855229" y="489861"/>
                    <a:pt x="861909" y="449684"/>
                    <a:pt x="868590" y="416202"/>
                  </a:cubicBezTo>
                  <a:cubicBezTo>
                    <a:pt x="868590" y="382721"/>
                    <a:pt x="861909" y="342544"/>
                    <a:pt x="828507" y="322455"/>
                  </a:cubicBezTo>
                  <a:cubicBezTo>
                    <a:pt x="801785" y="302366"/>
                    <a:pt x="721618" y="268885"/>
                    <a:pt x="661494" y="262189"/>
                  </a:cubicBezTo>
                  <a:cubicBezTo>
                    <a:pt x="601369" y="248796"/>
                    <a:pt x="487801" y="248796"/>
                    <a:pt x="461079" y="255492"/>
                  </a:cubicBezTo>
                  <a:cubicBezTo>
                    <a:pt x="441037" y="268885"/>
                    <a:pt x="367552" y="302366"/>
                    <a:pt x="354191" y="322455"/>
                  </a:cubicBezTo>
                  <a:cubicBezTo>
                    <a:pt x="340830" y="342544"/>
                    <a:pt x="334149" y="409506"/>
                    <a:pt x="334149" y="436291"/>
                  </a:cubicBezTo>
                  <a:cubicBezTo>
                    <a:pt x="340830" y="456380"/>
                    <a:pt x="354191" y="563520"/>
                    <a:pt x="354191" y="563520"/>
                  </a:cubicBezTo>
                  <a:cubicBezTo>
                    <a:pt x="354191" y="563520"/>
                    <a:pt x="347510" y="576912"/>
                    <a:pt x="340830" y="563520"/>
                  </a:cubicBezTo>
                  <a:cubicBezTo>
                    <a:pt x="334149" y="556824"/>
                    <a:pt x="320788" y="536735"/>
                    <a:pt x="314108" y="516646"/>
                  </a:cubicBezTo>
                  <a:cubicBezTo>
                    <a:pt x="307427" y="496557"/>
                    <a:pt x="200539" y="242100"/>
                    <a:pt x="327469" y="108175"/>
                  </a:cubicBezTo>
                  <a:cubicBezTo>
                    <a:pt x="374232" y="61301"/>
                    <a:pt x="527884" y="1035"/>
                    <a:pt x="527884" y="1035"/>
                  </a:cubicBezTo>
                  <a:cubicBezTo>
                    <a:pt x="527884" y="1035"/>
                    <a:pt x="501162" y="34516"/>
                    <a:pt x="494481" y="54605"/>
                  </a:cubicBezTo>
                  <a:cubicBezTo>
                    <a:pt x="487801" y="67998"/>
                    <a:pt x="514523" y="47909"/>
                    <a:pt x="514523" y="47909"/>
                  </a:cubicBezTo>
                  <a:cubicBezTo>
                    <a:pt x="514523" y="47909"/>
                    <a:pt x="554606" y="27820"/>
                    <a:pt x="588008" y="7731"/>
                  </a:cubicBezTo>
                  <a:cubicBezTo>
                    <a:pt x="604710" y="1035"/>
                    <a:pt x="618071" y="-639"/>
                    <a:pt x="624751" y="1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MH_SubTitle_1"/>
            <p:cNvSpPr txBox="1"/>
            <p:nvPr>
              <p:custDataLst>
                <p:tags r:id="rId4"/>
              </p:custDataLst>
            </p:nvPr>
          </p:nvSpPr>
          <p:spPr>
            <a:xfrm>
              <a:off x="2746378" y="5604453"/>
              <a:ext cx="1826758" cy="52335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MH_Other_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290421" y="3851539"/>
              <a:ext cx="669402" cy="1013989"/>
            </a:xfrm>
            <a:custGeom>
              <a:avLst/>
              <a:gdLst>
                <a:gd name="T0" fmla="*/ 54 w 100"/>
                <a:gd name="T1" fmla="*/ 151 h 151"/>
                <a:gd name="T2" fmla="*/ 54 w 100"/>
                <a:gd name="T3" fmla="*/ 151 h 151"/>
                <a:gd name="T4" fmla="*/ 32 w 100"/>
                <a:gd name="T5" fmla="*/ 146 h 151"/>
                <a:gd name="T6" fmla="*/ 31 w 100"/>
                <a:gd name="T7" fmla="*/ 146 h 151"/>
                <a:gd name="T8" fmla="*/ 32 w 100"/>
                <a:gd name="T9" fmla="*/ 145 h 151"/>
                <a:gd name="T10" fmla="*/ 40 w 100"/>
                <a:gd name="T11" fmla="*/ 126 h 151"/>
                <a:gd name="T12" fmla="*/ 41 w 100"/>
                <a:gd name="T13" fmla="*/ 110 h 151"/>
                <a:gd name="T14" fmla="*/ 34 w 100"/>
                <a:gd name="T15" fmla="*/ 106 h 151"/>
                <a:gd name="T16" fmla="*/ 12 w 100"/>
                <a:gd name="T17" fmla="*/ 91 h 151"/>
                <a:gd name="T18" fmla="*/ 11 w 100"/>
                <a:gd name="T19" fmla="*/ 27 h 151"/>
                <a:gd name="T20" fmla="*/ 64 w 100"/>
                <a:gd name="T21" fmla="*/ 0 h 151"/>
                <a:gd name="T22" fmla="*/ 100 w 100"/>
                <a:gd name="T23" fmla="*/ 7 h 151"/>
                <a:gd name="T24" fmla="*/ 100 w 100"/>
                <a:gd name="T25" fmla="*/ 7 h 151"/>
                <a:gd name="T26" fmla="*/ 100 w 100"/>
                <a:gd name="T27" fmla="*/ 8 h 151"/>
                <a:gd name="T28" fmla="*/ 96 w 100"/>
                <a:gd name="T29" fmla="*/ 83 h 151"/>
                <a:gd name="T30" fmla="*/ 96 w 100"/>
                <a:gd name="T31" fmla="*/ 83 h 151"/>
                <a:gd name="T32" fmla="*/ 96 w 100"/>
                <a:gd name="T33" fmla="*/ 83 h 151"/>
                <a:gd name="T34" fmla="*/ 69 w 100"/>
                <a:gd name="T35" fmla="*/ 104 h 151"/>
                <a:gd name="T36" fmla="*/ 66 w 100"/>
                <a:gd name="T37" fmla="*/ 106 h 151"/>
                <a:gd name="T38" fmla="*/ 58 w 100"/>
                <a:gd name="T39" fmla="*/ 111 h 151"/>
                <a:gd name="T40" fmla="*/ 68 w 100"/>
                <a:gd name="T41" fmla="*/ 145 h 151"/>
                <a:gd name="T42" fmla="*/ 68 w 100"/>
                <a:gd name="T43" fmla="*/ 146 h 151"/>
                <a:gd name="T44" fmla="*/ 68 w 100"/>
                <a:gd name="T45" fmla="*/ 146 h 151"/>
                <a:gd name="T46" fmla="*/ 54 w 100"/>
                <a:gd name="T47" fmla="*/ 151 h 151"/>
                <a:gd name="T48" fmla="*/ 33 w 100"/>
                <a:gd name="T49" fmla="*/ 145 h 151"/>
                <a:gd name="T50" fmla="*/ 54 w 100"/>
                <a:gd name="T51" fmla="*/ 150 h 151"/>
                <a:gd name="T52" fmla="*/ 67 w 100"/>
                <a:gd name="T53" fmla="*/ 146 h 151"/>
                <a:gd name="T54" fmla="*/ 57 w 100"/>
                <a:gd name="T55" fmla="*/ 110 h 151"/>
                <a:gd name="T56" fmla="*/ 57 w 100"/>
                <a:gd name="T57" fmla="*/ 110 h 151"/>
                <a:gd name="T58" fmla="*/ 57 w 100"/>
                <a:gd name="T59" fmla="*/ 110 h 151"/>
                <a:gd name="T60" fmla="*/ 65 w 100"/>
                <a:gd name="T61" fmla="*/ 105 h 151"/>
                <a:gd name="T62" fmla="*/ 68 w 100"/>
                <a:gd name="T63" fmla="*/ 103 h 151"/>
                <a:gd name="T64" fmla="*/ 95 w 100"/>
                <a:gd name="T65" fmla="*/ 82 h 151"/>
                <a:gd name="T66" fmla="*/ 99 w 100"/>
                <a:gd name="T67" fmla="*/ 8 h 151"/>
                <a:gd name="T68" fmla="*/ 64 w 100"/>
                <a:gd name="T69" fmla="*/ 1 h 151"/>
                <a:gd name="T70" fmla="*/ 12 w 100"/>
                <a:gd name="T71" fmla="*/ 27 h 151"/>
                <a:gd name="T72" fmla="*/ 13 w 100"/>
                <a:gd name="T73" fmla="*/ 90 h 151"/>
                <a:gd name="T74" fmla="*/ 35 w 100"/>
                <a:gd name="T75" fmla="*/ 105 h 151"/>
                <a:gd name="T76" fmla="*/ 42 w 100"/>
                <a:gd name="T77" fmla="*/ 109 h 151"/>
                <a:gd name="T78" fmla="*/ 42 w 100"/>
                <a:gd name="T79" fmla="*/ 109 h 151"/>
                <a:gd name="T80" fmla="*/ 42 w 100"/>
                <a:gd name="T81" fmla="*/ 109 h 151"/>
                <a:gd name="T82" fmla="*/ 41 w 100"/>
                <a:gd name="T83" fmla="*/ 126 h 151"/>
                <a:gd name="T84" fmla="*/ 33 w 100"/>
                <a:gd name="T85" fmla="*/ 14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" h="151">
                  <a:moveTo>
                    <a:pt x="54" y="151"/>
                  </a:moveTo>
                  <a:cubicBezTo>
                    <a:pt x="54" y="151"/>
                    <a:pt x="54" y="151"/>
                    <a:pt x="54" y="151"/>
                  </a:cubicBezTo>
                  <a:cubicBezTo>
                    <a:pt x="47" y="151"/>
                    <a:pt x="40" y="149"/>
                    <a:pt x="32" y="146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36" y="139"/>
                    <a:pt x="38" y="133"/>
                    <a:pt x="40" y="126"/>
                  </a:cubicBezTo>
                  <a:cubicBezTo>
                    <a:pt x="41" y="121"/>
                    <a:pt x="41" y="116"/>
                    <a:pt x="41" y="110"/>
                  </a:cubicBezTo>
                  <a:cubicBezTo>
                    <a:pt x="39" y="109"/>
                    <a:pt x="36" y="107"/>
                    <a:pt x="34" y="106"/>
                  </a:cubicBezTo>
                  <a:cubicBezTo>
                    <a:pt x="26" y="101"/>
                    <a:pt x="12" y="92"/>
                    <a:pt x="12" y="91"/>
                  </a:cubicBezTo>
                  <a:cubicBezTo>
                    <a:pt x="0" y="68"/>
                    <a:pt x="0" y="45"/>
                    <a:pt x="11" y="27"/>
                  </a:cubicBezTo>
                  <a:cubicBezTo>
                    <a:pt x="21" y="9"/>
                    <a:pt x="41" y="0"/>
                    <a:pt x="64" y="0"/>
                  </a:cubicBezTo>
                  <a:cubicBezTo>
                    <a:pt x="75" y="0"/>
                    <a:pt x="87" y="2"/>
                    <a:pt x="100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19"/>
                    <a:pt x="98" y="63"/>
                    <a:pt x="96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3" y="87"/>
                    <a:pt x="77" y="98"/>
                    <a:pt x="69" y="104"/>
                  </a:cubicBezTo>
                  <a:cubicBezTo>
                    <a:pt x="67" y="105"/>
                    <a:pt x="66" y="106"/>
                    <a:pt x="66" y="106"/>
                  </a:cubicBezTo>
                  <a:cubicBezTo>
                    <a:pt x="63" y="108"/>
                    <a:pt x="61" y="110"/>
                    <a:pt x="58" y="111"/>
                  </a:cubicBezTo>
                  <a:cubicBezTo>
                    <a:pt x="61" y="123"/>
                    <a:pt x="64" y="136"/>
                    <a:pt x="68" y="145"/>
                  </a:cubicBezTo>
                  <a:cubicBezTo>
                    <a:pt x="68" y="146"/>
                    <a:pt x="68" y="146"/>
                    <a:pt x="68" y="146"/>
                  </a:cubicBezTo>
                  <a:cubicBezTo>
                    <a:pt x="68" y="146"/>
                    <a:pt x="68" y="146"/>
                    <a:pt x="68" y="146"/>
                  </a:cubicBezTo>
                  <a:cubicBezTo>
                    <a:pt x="67" y="148"/>
                    <a:pt x="62" y="151"/>
                    <a:pt x="54" y="151"/>
                  </a:cubicBezTo>
                  <a:close/>
                  <a:moveTo>
                    <a:pt x="33" y="145"/>
                  </a:moveTo>
                  <a:cubicBezTo>
                    <a:pt x="41" y="148"/>
                    <a:pt x="48" y="150"/>
                    <a:pt x="54" y="150"/>
                  </a:cubicBezTo>
                  <a:cubicBezTo>
                    <a:pt x="61" y="150"/>
                    <a:pt x="66" y="148"/>
                    <a:pt x="67" y="146"/>
                  </a:cubicBezTo>
                  <a:cubicBezTo>
                    <a:pt x="62" y="136"/>
                    <a:pt x="59" y="123"/>
                    <a:pt x="57" y="110"/>
                  </a:cubicBezTo>
                  <a:cubicBezTo>
                    <a:pt x="57" y="110"/>
                    <a:pt x="57" y="110"/>
                    <a:pt x="57" y="110"/>
                  </a:cubicBezTo>
                  <a:cubicBezTo>
                    <a:pt x="57" y="110"/>
                    <a:pt x="57" y="110"/>
                    <a:pt x="57" y="110"/>
                  </a:cubicBezTo>
                  <a:cubicBezTo>
                    <a:pt x="60" y="109"/>
                    <a:pt x="62" y="107"/>
                    <a:pt x="65" y="105"/>
                  </a:cubicBezTo>
                  <a:cubicBezTo>
                    <a:pt x="65" y="105"/>
                    <a:pt x="67" y="104"/>
                    <a:pt x="68" y="103"/>
                  </a:cubicBezTo>
                  <a:cubicBezTo>
                    <a:pt x="75" y="98"/>
                    <a:pt x="92" y="86"/>
                    <a:pt x="95" y="82"/>
                  </a:cubicBezTo>
                  <a:cubicBezTo>
                    <a:pt x="96" y="63"/>
                    <a:pt x="99" y="20"/>
                    <a:pt x="99" y="8"/>
                  </a:cubicBezTo>
                  <a:cubicBezTo>
                    <a:pt x="87" y="3"/>
                    <a:pt x="75" y="1"/>
                    <a:pt x="64" y="1"/>
                  </a:cubicBezTo>
                  <a:cubicBezTo>
                    <a:pt x="41" y="1"/>
                    <a:pt x="22" y="11"/>
                    <a:pt x="12" y="27"/>
                  </a:cubicBezTo>
                  <a:cubicBezTo>
                    <a:pt x="1" y="45"/>
                    <a:pt x="2" y="68"/>
                    <a:pt x="13" y="90"/>
                  </a:cubicBezTo>
                  <a:cubicBezTo>
                    <a:pt x="14" y="91"/>
                    <a:pt x="28" y="101"/>
                    <a:pt x="35" y="105"/>
                  </a:cubicBezTo>
                  <a:cubicBezTo>
                    <a:pt x="37" y="106"/>
                    <a:pt x="40" y="108"/>
                    <a:pt x="42" y="109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2" y="116"/>
                    <a:pt x="42" y="121"/>
                    <a:pt x="41" y="126"/>
                  </a:cubicBezTo>
                  <a:cubicBezTo>
                    <a:pt x="40" y="133"/>
                    <a:pt x="37" y="139"/>
                    <a:pt x="33" y="145"/>
                  </a:cubicBez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MH_Other_4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8168971" y="3645350"/>
              <a:ext cx="929255" cy="1415064"/>
            </a:xfrm>
            <a:custGeom>
              <a:avLst/>
              <a:gdLst>
                <a:gd name="connsiteX0" fmla="*/ 294153 w 929255"/>
                <a:gd name="connsiteY0" fmla="*/ 1013988 h 1415064"/>
                <a:gd name="connsiteX1" fmla="*/ 421173 w 929255"/>
                <a:gd name="connsiteY1" fmla="*/ 1054096 h 1415064"/>
                <a:gd name="connsiteX2" fmla="*/ 508082 w 929255"/>
                <a:gd name="connsiteY2" fmla="*/ 1054096 h 1415064"/>
                <a:gd name="connsiteX3" fmla="*/ 635103 w 929255"/>
                <a:gd name="connsiteY3" fmla="*/ 1013988 h 1415064"/>
                <a:gd name="connsiteX4" fmla="*/ 782179 w 929255"/>
                <a:gd name="connsiteY4" fmla="*/ 1087519 h 1415064"/>
                <a:gd name="connsiteX5" fmla="*/ 929255 w 929255"/>
                <a:gd name="connsiteY5" fmla="*/ 1194472 h 1415064"/>
                <a:gd name="connsiteX6" fmla="*/ 929255 w 929255"/>
                <a:gd name="connsiteY6" fmla="*/ 1415064 h 1415064"/>
                <a:gd name="connsiteX7" fmla="*/ 0 w 929255"/>
                <a:gd name="connsiteY7" fmla="*/ 1415064 h 1415064"/>
                <a:gd name="connsiteX8" fmla="*/ 0 w 929255"/>
                <a:gd name="connsiteY8" fmla="*/ 1194472 h 1415064"/>
                <a:gd name="connsiteX9" fmla="*/ 147077 w 929255"/>
                <a:gd name="connsiteY9" fmla="*/ 1087519 h 1415064"/>
                <a:gd name="connsiteX10" fmla="*/ 294153 w 929255"/>
                <a:gd name="connsiteY10" fmla="*/ 1013988 h 1415064"/>
                <a:gd name="connsiteX11" fmla="*/ 427824 w 929255"/>
                <a:gd name="connsiteY11" fmla="*/ 0 h 1415064"/>
                <a:gd name="connsiteX12" fmla="*/ 461281 w 929255"/>
                <a:gd name="connsiteY12" fmla="*/ 6713 h 1415064"/>
                <a:gd name="connsiteX13" fmla="*/ 461281 w 929255"/>
                <a:gd name="connsiteY13" fmla="*/ 0 h 1415064"/>
                <a:gd name="connsiteX14" fmla="*/ 494739 w 929255"/>
                <a:gd name="connsiteY14" fmla="*/ 0 h 1415064"/>
                <a:gd name="connsiteX15" fmla="*/ 882850 w 929255"/>
                <a:gd name="connsiteY15" fmla="*/ 671298 h 1415064"/>
                <a:gd name="connsiteX16" fmla="*/ 541580 w 929255"/>
                <a:gd name="connsiteY16" fmla="*/ 973382 h 1415064"/>
                <a:gd name="connsiteX17" fmla="*/ 688794 w 929255"/>
                <a:gd name="connsiteY17" fmla="*/ 785419 h 1415064"/>
                <a:gd name="connsiteX18" fmla="*/ 728944 w 929255"/>
                <a:gd name="connsiteY18" fmla="*/ 510187 h 1415064"/>
                <a:gd name="connsiteX19" fmla="*/ 467973 w 929255"/>
                <a:gd name="connsiteY19" fmla="*/ 510187 h 1415064"/>
                <a:gd name="connsiteX20" fmla="*/ 360908 w 929255"/>
                <a:gd name="connsiteY20" fmla="*/ 510187 h 1415064"/>
                <a:gd name="connsiteX21" fmla="*/ 320759 w 929255"/>
                <a:gd name="connsiteY21" fmla="*/ 382640 h 1415064"/>
                <a:gd name="connsiteX22" fmla="*/ 293993 w 929255"/>
                <a:gd name="connsiteY22" fmla="*/ 510187 h 1415064"/>
                <a:gd name="connsiteX23" fmla="*/ 200311 w 929255"/>
                <a:gd name="connsiteY23" fmla="*/ 510187 h 1415064"/>
                <a:gd name="connsiteX24" fmla="*/ 240460 w 929255"/>
                <a:gd name="connsiteY24" fmla="*/ 785419 h 1415064"/>
                <a:gd name="connsiteX25" fmla="*/ 387674 w 929255"/>
                <a:gd name="connsiteY25" fmla="*/ 980095 h 1415064"/>
                <a:gd name="connsiteX26" fmla="*/ 39713 w 929255"/>
                <a:gd name="connsiteY26" fmla="*/ 671298 h 1415064"/>
                <a:gd name="connsiteX27" fmla="*/ 427824 w 929255"/>
                <a:gd name="connsiteY27" fmla="*/ 0 h 141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29255" h="1415064">
                  <a:moveTo>
                    <a:pt x="294153" y="1013988"/>
                  </a:moveTo>
                  <a:cubicBezTo>
                    <a:pt x="294153" y="1013988"/>
                    <a:pt x="334265" y="1054096"/>
                    <a:pt x="421173" y="1054096"/>
                  </a:cubicBezTo>
                  <a:cubicBezTo>
                    <a:pt x="434544" y="1060780"/>
                    <a:pt x="494712" y="1060780"/>
                    <a:pt x="508082" y="1054096"/>
                  </a:cubicBezTo>
                  <a:cubicBezTo>
                    <a:pt x="594991" y="1054096"/>
                    <a:pt x="635103" y="1013988"/>
                    <a:pt x="635103" y="1013988"/>
                  </a:cubicBezTo>
                  <a:cubicBezTo>
                    <a:pt x="635103" y="1013988"/>
                    <a:pt x="728697" y="1067465"/>
                    <a:pt x="782179" y="1087519"/>
                  </a:cubicBezTo>
                  <a:cubicBezTo>
                    <a:pt x="855717" y="1107573"/>
                    <a:pt x="929255" y="1140996"/>
                    <a:pt x="929255" y="1194472"/>
                  </a:cubicBezTo>
                  <a:cubicBezTo>
                    <a:pt x="929255" y="1201157"/>
                    <a:pt x="929255" y="1408380"/>
                    <a:pt x="929255" y="1415064"/>
                  </a:cubicBezTo>
                  <a:cubicBezTo>
                    <a:pt x="929255" y="1415064"/>
                    <a:pt x="929255" y="1415064"/>
                    <a:pt x="0" y="1415064"/>
                  </a:cubicBezTo>
                  <a:cubicBezTo>
                    <a:pt x="0" y="1408380"/>
                    <a:pt x="0" y="1201157"/>
                    <a:pt x="0" y="1194472"/>
                  </a:cubicBezTo>
                  <a:cubicBezTo>
                    <a:pt x="0" y="1140996"/>
                    <a:pt x="73538" y="1107573"/>
                    <a:pt x="147077" y="1087519"/>
                  </a:cubicBezTo>
                  <a:cubicBezTo>
                    <a:pt x="200559" y="1067465"/>
                    <a:pt x="294153" y="1013988"/>
                    <a:pt x="294153" y="1013988"/>
                  </a:cubicBezTo>
                  <a:close/>
                  <a:moveTo>
                    <a:pt x="427824" y="0"/>
                  </a:moveTo>
                  <a:cubicBezTo>
                    <a:pt x="441207" y="0"/>
                    <a:pt x="454590" y="0"/>
                    <a:pt x="461281" y="6713"/>
                  </a:cubicBezTo>
                  <a:cubicBezTo>
                    <a:pt x="461281" y="6713"/>
                    <a:pt x="461281" y="6713"/>
                    <a:pt x="461281" y="0"/>
                  </a:cubicBezTo>
                  <a:cubicBezTo>
                    <a:pt x="474665" y="0"/>
                    <a:pt x="488048" y="0"/>
                    <a:pt x="494739" y="0"/>
                  </a:cubicBezTo>
                  <a:cubicBezTo>
                    <a:pt x="728944" y="0"/>
                    <a:pt x="963148" y="281945"/>
                    <a:pt x="882850" y="671298"/>
                  </a:cubicBezTo>
                  <a:cubicBezTo>
                    <a:pt x="842700" y="899539"/>
                    <a:pt x="541580" y="973382"/>
                    <a:pt x="541580" y="973382"/>
                  </a:cubicBezTo>
                  <a:cubicBezTo>
                    <a:pt x="541580" y="973382"/>
                    <a:pt x="641953" y="865975"/>
                    <a:pt x="688794" y="785419"/>
                  </a:cubicBezTo>
                  <a:cubicBezTo>
                    <a:pt x="722252" y="718289"/>
                    <a:pt x="735635" y="597455"/>
                    <a:pt x="728944" y="510187"/>
                  </a:cubicBezTo>
                  <a:cubicBezTo>
                    <a:pt x="728944" y="510187"/>
                    <a:pt x="728944" y="510187"/>
                    <a:pt x="467973" y="510187"/>
                  </a:cubicBezTo>
                  <a:cubicBezTo>
                    <a:pt x="467973" y="510187"/>
                    <a:pt x="467973" y="510187"/>
                    <a:pt x="360908" y="510187"/>
                  </a:cubicBezTo>
                  <a:cubicBezTo>
                    <a:pt x="360908" y="510187"/>
                    <a:pt x="360908" y="510187"/>
                    <a:pt x="320759" y="382640"/>
                  </a:cubicBezTo>
                  <a:cubicBezTo>
                    <a:pt x="320759" y="382640"/>
                    <a:pt x="320759" y="382640"/>
                    <a:pt x="293993" y="510187"/>
                  </a:cubicBezTo>
                  <a:cubicBezTo>
                    <a:pt x="293993" y="510187"/>
                    <a:pt x="293993" y="510187"/>
                    <a:pt x="200311" y="510187"/>
                  </a:cubicBezTo>
                  <a:cubicBezTo>
                    <a:pt x="193619" y="597455"/>
                    <a:pt x="207002" y="718289"/>
                    <a:pt x="240460" y="785419"/>
                  </a:cubicBezTo>
                  <a:cubicBezTo>
                    <a:pt x="287301" y="872688"/>
                    <a:pt x="387674" y="980095"/>
                    <a:pt x="387674" y="980095"/>
                  </a:cubicBezTo>
                  <a:cubicBezTo>
                    <a:pt x="387674" y="980095"/>
                    <a:pt x="86554" y="899539"/>
                    <a:pt x="39713" y="671298"/>
                  </a:cubicBezTo>
                  <a:cubicBezTo>
                    <a:pt x="-33894" y="281945"/>
                    <a:pt x="200311" y="0"/>
                    <a:pt x="427824" y="0"/>
                  </a:cubicBez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MH_SubTitle_2"/>
            <p:cNvSpPr txBox="1"/>
            <p:nvPr>
              <p:custDataLst>
                <p:tags r:id="rId7"/>
              </p:custDataLst>
            </p:nvPr>
          </p:nvSpPr>
          <p:spPr>
            <a:xfrm>
              <a:off x="7720217" y="5079528"/>
              <a:ext cx="1826758" cy="52335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b="1" dirty="0">
                <a:solidFill>
                  <a:srgbClr val="20517C"/>
                </a:solidFill>
              </a:endParaRPr>
            </a:p>
          </p:txBody>
        </p:sp>
        <p:sp>
          <p:nvSpPr>
            <p:cNvPr id="11" name="MH_Text_2"/>
            <p:cNvSpPr/>
            <p:nvPr>
              <p:custDataLst>
                <p:tags r:id="rId8"/>
              </p:custDataLst>
            </p:nvPr>
          </p:nvSpPr>
          <p:spPr>
            <a:xfrm flipH="1">
              <a:off x="5998500" y="1886197"/>
              <a:ext cx="2448479" cy="1812829"/>
            </a:xfrm>
            <a:prstGeom prst="wedgeEllipseCallout">
              <a:avLst>
                <a:gd name="adj1" fmla="val -41966"/>
                <a:gd name="adj2" fmla="val 51830"/>
              </a:avLst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da-DK" altLang="zh-CN" dirty="0" smtClean="0">
                  <a:solidFill>
                    <a:srgbClr val="FFFFFF"/>
                  </a:solidFill>
                </a:rPr>
                <a:t> 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4053385" y="2699108"/>
            <a:ext cx="1916496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kern="1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相比较单一信息分类，融合信息特征分类的效果更好。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67736" y="2260902"/>
            <a:ext cx="1916496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kern="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融合</a:t>
            </a:r>
            <a:r>
              <a:rPr lang="zh-CN" altLang="en-US" kern="1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信息中的冗余成分会降低分类效果。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058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52900" y="1930400"/>
            <a:ext cx="3848100" cy="1398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8000" dirty="0">
                <a:solidFill>
                  <a:srgbClr val="FFFFFF"/>
                </a:solidFill>
              </a:rPr>
              <a:t>THANKS</a:t>
            </a:r>
            <a:endParaRPr lang="zh-CN" altLang="en-US" sz="8000" dirty="0">
              <a:solidFill>
                <a:srgbClr val="FFFFFF"/>
              </a:solidFill>
            </a:endParaRPr>
          </a:p>
        </p:txBody>
      </p:sp>
      <p:cxnSp>
        <p:nvCxnSpPr>
          <p:cNvPr id="3" name="直接连接符 6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4152900" y="3352800"/>
            <a:ext cx="3848100" cy="0"/>
          </a:xfrm>
          <a:prstGeom prst="lin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直接连接符 8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2930526" y="5346700"/>
            <a:ext cx="6696075" cy="0"/>
          </a:xfrm>
          <a:prstGeom prst="line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343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PART  </a:t>
            </a:r>
            <a:r>
              <a:rPr lang="en-US" altLang="zh-CN" dirty="0"/>
              <a:t>O</a:t>
            </a:r>
            <a:r>
              <a:rPr lang="en-US" altLang="zh-CN" dirty="0" smtClean="0"/>
              <a:t>NE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绪论引言</a:t>
            </a:r>
          </a:p>
        </p:txBody>
      </p:sp>
    </p:spTree>
    <p:extLst>
      <p:ext uri="{BB962C8B-B14F-4D97-AF65-F5344CB8AC3E}">
        <p14:creationId xmlns:p14="http://schemas.microsoft.com/office/powerpoint/2010/main" val="1076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96688" y="278936"/>
            <a:ext cx="1420728" cy="1008063"/>
          </a:xfrm>
        </p:spPr>
        <p:txBody>
          <a:bodyPr/>
          <a:lstStyle/>
          <a:p>
            <a:r>
              <a:rPr lang="en-US" altLang="zh-CN" dirty="0" smtClean="0"/>
              <a:t>01.1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脑机接口系统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081830" y="2290763"/>
            <a:ext cx="974725" cy="1009650"/>
            <a:chOff x="1138982" y="2290763"/>
            <a:chExt cx="974725" cy="1009650"/>
          </a:xfrm>
        </p:grpSpPr>
        <p:sp>
          <p:nvSpPr>
            <p:cNvPr id="4" name="MH_Other_1"/>
            <p:cNvSpPr/>
            <p:nvPr>
              <p:custDataLst>
                <p:tags r:id="rId4"/>
              </p:custDataLst>
            </p:nvPr>
          </p:nvSpPr>
          <p:spPr>
            <a:xfrm>
              <a:off x="1273919" y="2430463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MH_Other_2"/>
            <p:cNvSpPr/>
            <p:nvPr>
              <p:custDataLst>
                <p:tags r:id="rId5"/>
              </p:custDataLst>
            </p:nvPr>
          </p:nvSpPr>
          <p:spPr>
            <a:xfrm>
              <a:off x="1138982" y="2290763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MH_Other_5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1421557" y="2600326"/>
              <a:ext cx="398463" cy="396875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81830" y="3869408"/>
            <a:ext cx="974725" cy="1009650"/>
            <a:chOff x="1138982" y="4435574"/>
            <a:chExt cx="974725" cy="1009650"/>
          </a:xfrm>
        </p:grpSpPr>
        <p:sp>
          <p:nvSpPr>
            <p:cNvPr id="8" name="MH_Other_3"/>
            <p:cNvSpPr/>
            <p:nvPr>
              <p:custDataLst>
                <p:tags r:id="rId1"/>
              </p:custDataLst>
            </p:nvPr>
          </p:nvSpPr>
          <p:spPr>
            <a:xfrm>
              <a:off x="1273919" y="4575274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MH_Other_4"/>
            <p:cNvSpPr/>
            <p:nvPr>
              <p:custDataLst>
                <p:tags r:id="rId2"/>
              </p:custDataLst>
            </p:nvPr>
          </p:nvSpPr>
          <p:spPr>
            <a:xfrm>
              <a:off x="1138982" y="4435574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MH_Other_6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1439020" y="4743549"/>
              <a:ext cx="396875" cy="393700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234901" y="2204864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脑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机接口定义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04193" y="2654303"/>
            <a:ext cx="9127380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/>
              <a:t>BCI</a:t>
            </a:r>
            <a:r>
              <a:rPr lang="zh-CN" altLang="en-US" dirty="0"/>
              <a:t>是</a:t>
            </a:r>
            <a:r>
              <a:rPr lang="en-US" altLang="zh-CN" dirty="0"/>
              <a:t>Brain Computer Interface</a:t>
            </a:r>
            <a:r>
              <a:rPr lang="zh-CN" altLang="en-US" dirty="0"/>
              <a:t>的缩写，即脑机接口技术</a:t>
            </a:r>
            <a:r>
              <a:rPr lang="zh-CN" altLang="en-US" dirty="0" smtClean="0"/>
              <a:t>。它</a:t>
            </a:r>
            <a:r>
              <a:rPr lang="zh-CN" altLang="en-US" dirty="0"/>
              <a:t>是在人或动物脑（或者脑细胞的培养物）与外部设备间建立的直接连接通路。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34900" y="3789040"/>
            <a:ext cx="270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脑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机接口结构框图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79" y="4348270"/>
            <a:ext cx="9020094" cy="210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1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96688" y="278936"/>
            <a:ext cx="1420728" cy="1008063"/>
          </a:xfrm>
        </p:spPr>
        <p:txBody>
          <a:bodyPr/>
          <a:lstStyle/>
          <a:p>
            <a:r>
              <a:rPr lang="en-US" altLang="zh-CN" dirty="0" smtClean="0"/>
              <a:t>01</a:t>
            </a:r>
            <a:r>
              <a:rPr lang="en-US" altLang="zh-CN" dirty="0" smtClean="0"/>
              <a:t>.2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10203024" cy="496824"/>
          </a:xfrm>
        </p:spPr>
        <p:txBody>
          <a:bodyPr/>
          <a:lstStyle/>
          <a:p>
            <a:r>
              <a:rPr lang="zh-CN" altLang="en-US" dirty="0"/>
              <a:t>皮层慢电位（</a:t>
            </a:r>
            <a:r>
              <a:rPr lang="en-US" altLang="zh-CN" dirty="0"/>
              <a:t>Slow cortical potential, SCP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23" name="MH_Other_1"/>
          <p:cNvSpPr/>
          <p:nvPr>
            <p:custDataLst>
              <p:tags r:id="rId1"/>
            </p:custDataLst>
          </p:nvPr>
        </p:nvSpPr>
        <p:spPr>
          <a:xfrm>
            <a:off x="5095950" y="2851428"/>
            <a:ext cx="2029123" cy="202777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MH_Other_6"/>
          <p:cNvCxnSpPr/>
          <p:nvPr>
            <p:custDataLst>
              <p:tags r:id="rId2"/>
            </p:custDataLst>
          </p:nvPr>
        </p:nvCxnSpPr>
        <p:spPr>
          <a:xfrm>
            <a:off x="4571195" y="2941091"/>
            <a:ext cx="605705" cy="50531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MH_Other_7"/>
          <p:cNvCxnSpPr/>
          <p:nvPr>
            <p:custDataLst>
              <p:tags r:id="rId3"/>
            </p:custDataLst>
          </p:nvPr>
        </p:nvCxnSpPr>
        <p:spPr>
          <a:xfrm flipV="1">
            <a:off x="4543271" y="4290973"/>
            <a:ext cx="637678" cy="5298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487079" y="3180660"/>
            <a:ext cx="1389992" cy="1254791"/>
            <a:chOff x="5513404" y="3446140"/>
            <a:chExt cx="1389992" cy="1254791"/>
          </a:xfrm>
        </p:grpSpPr>
        <p:sp>
          <p:nvSpPr>
            <p:cNvPr id="5" name="文本框 4"/>
            <p:cNvSpPr txBox="1"/>
            <p:nvPr/>
          </p:nvSpPr>
          <p:spPr>
            <a:xfrm>
              <a:off x="5809258" y="3446140"/>
              <a:ext cx="6480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 rot="20748463">
              <a:off x="5513404" y="3773722"/>
              <a:ext cx="648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 rot="1470371">
              <a:off x="6255324" y="3869934"/>
              <a:ext cx="648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MH_Other_4"/>
          <p:cNvSpPr/>
          <p:nvPr>
            <p:custDataLst>
              <p:tags r:id="rId4"/>
            </p:custDataLst>
          </p:nvPr>
        </p:nvSpPr>
        <p:spPr>
          <a:xfrm>
            <a:off x="3684030" y="2506286"/>
            <a:ext cx="878297" cy="879647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MH_Other_5"/>
          <p:cNvSpPr/>
          <p:nvPr>
            <p:custDataLst>
              <p:tags r:id="rId5"/>
            </p:custDataLst>
          </p:nvPr>
        </p:nvSpPr>
        <p:spPr>
          <a:xfrm>
            <a:off x="3633527" y="4373724"/>
            <a:ext cx="878297" cy="879647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41664" y="2547856"/>
            <a:ext cx="2822232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整个皮层低频电位的缓慢电压变化</a:t>
            </a:r>
            <a:r>
              <a:rPr lang="en-US" altLang="zh-CN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91161" y="4472157"/>
            <a:ext cx="2822232" cy="395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有明显的正负电位差异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MH_Other_2"/>
          <p:cNvSpPr/>
          <p:nvPr>
            <p:custDataLst>
              <p:tags r:id="rId6"/>
            </p:custDataLst>
          </p:nvPr>
        </p:nvSpPr>
        <p:spPr>
          <a:xfrm>
            <a:off x="7660890" y="2506286"/>
            <a:ext cx="878297" cy="879647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MH_Other_3"/>
          <p:cNvSpPr/>
          <p:nvPr>
            <p:custDataLst>
              <p:tags r:id="rId7"/>
            </p:custDataLst>
          </p:nvPr>
        </p:nvSpPr>
        <p:spPr>
          <a:xfrm>
            <a:off x="7689918" y="4388238"/>
            <a:ext cx="878297" cy="879647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542618" y="2547856"/>
            <a:ext cx="2822232" cy="395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与皮层兴奋相关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571646" y="4486671"/>
            <a:ext cx="2822232" cy="1059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kern="100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负向慢皮层与电位兴奋激活有关，正向慢皮层电位反映了皮层兴奋度的下降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 flipH="1">
            <a:off x="7042498" y="2941091"/>
            <a:ext cx="637678" cy="1879698"/>
            <a:chOff x="6375498" y="2941091"/>
            <a:chExt cx="637678" cy="1879698"/>
          </a:xfrm>
        </p:grpSpPr>
        <p:cxnSp>
          <p:nvCxnSpPr>
            <p:cNvPr id="62" name="MH_Other_6"/>
            <p:cNvCxnSpPr/>
            <p:nvPr>
              <p:custDataLst>
                <p:tags r:id="rId8"/>
              </p:custDataLst>
            </p:nvPr>
          </p:nvCxnSpPr>
          <p:spPr>
            <a:xfrm>
              <a:off x="6403422" y="2941091"/>
              <a:ext cx="605705" cy="50531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MH_Other_7"/>
            <p:cNvCxnSpPr/>
            <p:nvPr>
              <p:custDataLst>
                <p:tags r:id="rId9"/>
              </p:custDataLst>
            </p:nvPr>
          </p:nvCxnSpPr>
          <p:spPr>
            <a:xfrm flipV="1">
              <a:off x="6375498" y="4290973"/>
              <a:ext cx="637678" cy="529816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038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PART  TWO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信号处理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8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96688" y="278936"/>
            <a:ext cx="1420728" cy="1008063"/>
          </a:xfrm>
        </p:spPr>
        <p:txBody>
          <a:bodyPr/>
          <a:lstStyle/>
          <a:p>
            <a:r>
              <a:rPr lang="en-US" altLang="zh-CN" dirty="0" smtClean="0"/>
              <a:t>02.1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研究思路与方法</a:t>
            </a:r>
          </a:p>
        </p:txBody>
      </p:sp>
      <p:sp>
        <p:nvSpPr>
          <p:cNvPr id="50" name="矩形 49"/>
          <p:cNvSpPr/>
          <p:nvPr/>
        </p:nvSpPr>
        <p:spPr>
          <a:xfrm>
            <a:off x="2063552" y="4130974"/>
            <a:ext cx="2822232" cy="395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单一种类信息法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798178" y="2017053"/>
            <a:ext cx="2822232" cy="395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时频特征组合法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614602" y="2017053"/>
            <a:ext cx="282223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小波变换分析法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352968" y="4130974"/>
            <a:ext cx="2822232" cy="395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融合特征矢量</a:t>
            </a:r>
            <a:r>
              <a:rPr lang="zh-CN" altLang="en-US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法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76828" y="2839546"/>
            <a:ext cx="2201356" cy="3453169"/>
            <a:chOff x="4976828" y="2839546"/>
            <a:chExt cx="2201356" cy="3453169"/>
          </a:xfrm>
        </p:grpSpPr>
        <p:grpSp>
          <p:nvGrpSpPr>
            <p:cNvPr id="4" name="组合 3"/>
            <p:cNvGrpSpPr/>
            <p:nvPr/>
          </p:nvGrpSpPr>
          <p:grpSpPr>
            <a:xfrm>
              <a:off x="4976828" y="2839546"/>
              <a:ext cx="2201356" cy="3083837"/>
              <a:chOff x="5052698" y="2660650"/>
              <a:chExt cx="1883405" cy="2638425"/>
            </a:xfrm>
          </p:grpSpPr>
          <p:sp>
            <p:nvSpPr>
              <p:cNvPr id="26" name="MH_Other_1"/>
              <p:cNvSpPr>
                <a:spLocks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5375275" y="2881314"/>
                <a:ext cx="1238250" cy="1768475"/>
              </a:xfrm>
              <a:custGeom>
                <a:avLst/>
                <a:gdLst>
                  <a:gd name="T0" fmla="*/ 2147483646 w 585788"/>
                  <a:gd name="T1" fmla="*/ 0 h 835990"/>
                  <a:gd name="T2" fmla="*/ 2147483646 w 585788"/>
                  <a:gd name="T3" fmla="*/ 2147483646 h 835990"/>
                  <a:gd name="T4" fmla="*/ 2147483646 w 585788"/>
                  <a:gd name="T5" fmla="*/ 2147483646 h 835990"/>
                  <a:gd name="T6" fmla="*/ 2147483646 w 585788"/>
                  <a:gd name="T7" fmla="*/ 2147483646 h 835990"/>
                  <a:gd name="T8" fmla="*/ 2147483646 w 585788"/>
                  <a:gd name="T9" fmla="*/ 2147483646 h 835990"/>
                  <a:gd name="T10" fmla="*/ 2147483646 w 585788"/>
                  <a:gd name="T11" fmla="*/ 2147483646 h 835990"/>
                  <a:gd name="T12" fmla="*/ 2147483646 w 585788"/>
                  <a:gd name="T13" fmla="*/ 2147483646 h 835990"/>
                  <a:gd name="T14" fmla="*/ 2147483646 w 585788"/>
                  <a:gd name="T15" fmla="*/ 2147483646 h 835990"/>
                  <a:gd name="T16" fmla="*/ 2147483646 w 585788"/>
                  <a:gd name="T17" fmla="*/ 2147483646 h 835990"/>
                  <a:gd name="T18" fmla="*/ 2147483646 w 585788"/>
                  <a:gd name="T19" fmla="*/ 2147483646 h 835990"/>
                  <a:gd name="T20" fmla="*/ 2147483646 w 585788"/>
                  <a:gd name="T21" fmla="*/ 2147483646 h 835990"/>
                  <a:gd name="T22" fmla="*/ 2147483646 w 585788"/>
                  <a:gd name="T23" fmla="*/ 2147483646 h 835990"/>
                  <a:gd name="T24" fmla="*/ 2147483646 w 585788"/>
                  <a:gd name="T25" fmla="*/ 2147483646 h 835990"/>
                  <a:gd name="T26" fmla="*/ 2147483646 w 585788"/>
                  <a:gd name="T27" fmla="*/ 2147483646 h 835990"/>
                  <a:gd name="T28" fmla="*/ 2147483646 w 585788"/>
                  <a:gd name="T29" fmla="*/ 2147483646 h 835990"/>
                  <a:gd name="T30" fmla="*/ 2147483646 w 585788"/>
                  <a:gd name="T31" fmla="*/ 2147483646 h 835990"/>
                  <a:gd name="T32" fmla="*/ 2147483646 w 585788"/>
                  <a:gd name="T33" fmla="*/ 2147483646 h 835990"/>
                  <a:gd name="T34" fmla="*/ 2147483646 w 585788"/>
                  <a:gd name="T35" fmla="*/ 2147483646 h 835990"/>
                  <a:gd name="T36" fmla="*/ 2147483646 w 585788"/>
                  <a:gd name="T37" fmla="*/ 2147483646 h 835990"/>
                  <a:gd name="T38" fmla="*/ 2147483646 w 585788"/>
                  <a:gd name="T39" fmla="*/ 2147483646 h 835990"/>
                  <a:gd name="T40" fmla="*/ 0 w 585788"/>
                  <a:gd name="T41" fmla="*/ 2147483646 h 835990"/>
                  <a:gd name="T42" fmla="*/ 2147483646 w 585788"/>
                  <a:gd name="T43" fmla="*/ 0 h 83599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85788" h="835990">
                    <a:moveTo>
                      <a:pt x="292894" y="0"/>
                    </a:moveTo>
                    <a:cubicBezTo>
                      <a:pt x="454655" y="0"/>
                      <a:pt x="585788" y="130355"/>
                      <a:pt x="585788" y="291155"/>
                    </a:cubicBezTo>
                    <a:cubicBezTo>
                      <a:pt x="585788" y="351455"/>
                      <a:pt x="567348" y="407474"/>
                      <a:pt x="535766" y="453942"/>
                    </a:cubicBezTo>
                    <a:lnTo>
                      <a:pt x="500905" y="495944"/>
                    </a:lnTo>
                    <a:lnTo>
                      <a:pt x="482733" y="523214"/>
                    </a:lnTo>
                    <a:lnTo>
                      <a:pt x="458325" y="566455"/>
                    </a:lnTo>
                    <a:lnTo>
                      <a:pt x="440697" y="615462"/>
                    </a:lnTo>
                    <a:lnTo>
                      <a:pt x="429849" y="675999"/>
                    </a:lnTo>
                    <a:lnTo>
                      <a:pt x="429849" y="775453"/>
                    </a:lnTo>
                    <a:lnTo>
                      <a:pt x="423069" y="824459"/>
                    </a:lnTo>
                    <a:lnTo>
                      <a:pt x="408153" y="835990"/>
                    </a:lnTo>
                    <a:lnTo>
                      <a:pt x="184415" y="835990"/>
                    </a:lnTo>
                    <a:lnTo>
                      <a:pt x="162719" y="815811"/>
                    </a:lnTo>
                    <a:lnTo>
                      <a:pt x="160007" y="771129"/>
                    </a:lnTo>
                    <a:lnTo>
                      <a:pt x="155939" y="675999"/>
                    </a:lnTo>
                    <a:lnTo>
                      <a:pt x="145091" y="615462"/>
                    </a:lnTo>
                    <a:lnTo>
                      <a:pt x="124752" y="554924"/>
                    </a:lnTo>
                    <a:lnTo>
                      <a:pt x="88140" y="503035"/>
                    </a:lnTo>
                    <a:lnTo>
                      <a:pt x="71036" y="479261"/>
                    </a:lnTo>
                    <a:lnTo>
                      <a:pt x="50022" y="453942"/>
                    </a:lnTo>
                    <a:cubicBezTo>
                      <a:pt x="18440" y="407474"/>
                      <a:pt x="0" y="351455"/>
                      <a:pt x="0" y="291155"/>
                    </a:cubicBezTo>
                    <a:cubicBezTo>
                      <a:pt x="0" y="130355"/>
                      <a:pt x="131133" y="0"/>
                      <a:pt x="2928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7" name="MH_Other_2"/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5411789" y="2916239"/>
                <a:ext cx="1165225" cy="1709737"/>
              </a:xfrm>
              <a:custGeom>
                <a:avLst/>
                <a:gdLst>
                  <a:gd name="connsiteX0" fmla="*/ 275266 w 550532"/>
                  <a:gd name="connsiteY0" fmla="*/ 0 h 808604"/>
                  <a:gd name="connsiteX1" fmla="*/ 550532 w 550532"/>
                  <a:gd name="connsiteY1" fmla="*/ 273138 h 808604"/>
                  <a:gd name="connsiteX2" fmla="*/ 503521 w 550532"/>
                  <a:gd name="connsiteY2" fmla="*/ 425852 h 808604"/>
                  <a:gd name="connsiteX3" fmla="*/ 488921 w 550532"/>
                  <a:gd name="connsiteY3" fmla="*/ 443411 h 808604"/>
                  <a:gd name="connsiteX4" fmla="*/ 429848 w 550532"/>
                  <a:gd name="connsiteY4" fmla="*/ 534745 h 808604"/>
                  <a:gd name="connsiteX5" fmla="*/ 414932 w 550532"/>
                  <a:gd name="connsiteY5" fmla="*/ 575103 h 808604"/>
                  <a:gd name="connsiteX6" fmla="*/ 401372 w 550532"/>
                  <a:gd name="connsiteY6" fmla="*/ 615461 h 808604"/>
                  <a:gd name="connsiteX7" fmla="*/ 397304 w 550532"/>
                  <a:gd name="connsiteY7" fmla="*/ 660144 h 808604"/>
                  <a:gd name="connsiteX8" fmla="*/ 394592 w 550532"/>
                  <a:gd name="connsiteY8" fmla="*/ 703384 h 808604"/>
                  <a:gd name="connsiteX9" fmla="*/ 394592 w 550532"/>
                  <a:gd name="connsiteY9" fmla="*/ 772570 h 808604"/>
                  <a:gd name="connsiteX10" fmla="*/ 386456 w 550532"/>
                  <a:gd name="connsiteY10" fmla="*/ 799956 h 808604"/>
                  <a:gd name="connsiteX11" fmla="*/ 379676 w 550532"/>
                  <a:gd name="connsiteY11" fmla="*/ 808604 h 808604"/>
                  <a:gd name="connsiteX12" fmla="*/ 173566 w 550532"/>
                  <a:gd name="connsiteY12" fmla="*/ 808604 h 808604"/>
                  <a:gd name="connsiteX13" fmla="*/ 164074 w 550532"/>
                  <a:gd name="connsiteY13" fmla="*/ 799956 h 808604"/>
                  <a:gd name="connsiteX14" fmla="*/ 160006 w 550532"/>
                  <a:gd name="connsiteY14" fmla="*/ 795632 h 808604"/>
                  <a:gd name="connsiteX15" fmla="*/ 160006 w 550532"/>
                  <a:gd name="connsiteY15" fmla="*/ 687529 h 808604"/>
                  <a:gd name="connsiteX16" fmla="*/ 149158 w 550532"/>
                  <a:gd name="connsiteY16" fmla="*/ 622668 h 808604"/>
                  <a:gd name="connsiteX17" fmla="*/ 138310 w 550532"/>
                  <a:gd name="connsiteY17" fmla="*/ 579427 h 808604"/>
                  <a:gd name="connsiteX18" fmla="*/ 113903 w 550532"/>
                  <a:gd name="connsiteY18" fmla="*/ 523214 h 808604"/>
                  <a:gd name="connsiteX19" fmla="*/ 61638 w 550532"/>
                  <a:gd name="connsiteY19" fmla="*/ 443443 h 808604"/>
                  <a:gd name="connsiteX20" fmla="*/ 47011 w 550532"/>
                  <a:gd name="connsiteY20" fmla="*/ 425852 h 808604"/>
                  <a:gd name="connsiteX21" fmla="*/ 0 w 550532"/>
                  <a:gd name="connsiteY21" fmla="*/ 273138 h 808604"/>
                  <a:gd name="connsiteX22" fmla="*/ 275266 w 550532"/>
                  <a:gd name="connsiteY22" fmla="*/ 0 h 80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50532" h="808604">
                    <a:moveTo>
                      <a:pt x="275266" y="0"/>
                    </a:moveTo>
                    <a:cubicBezTo>
                      <a:pt x="427291" y="0"/>
                      <a:pt x="550532" y="122288"/>
                      <a:pt x="550532" y="273138"/>
                    </a:cubicBezTo>
                    <a:cubicBezTo>
                      <a:pt x="550532" y="329707"/>
                      <a:pt x="533201" y="382259"/>
                      <a:pt x="503521" y="425852"/>
                    </a:cubicBezTo>
                    <a:lnTo>
                      <a:pt x="488921" y="443411"/>
                    </a:lnTo>
                    <a:lnTo>
                      <a:pt x="429848" y="534745"/>
                    </a:lnTo>
                    <a:lnTo>
                      <a:pt x="414932" y="575103"/>
                    </a:lnTo>
                    <a:lnTo>
                      <a:pt x="401372" y="615461"/>
                    </a:lnTo>
                    <a:lnTo>
                      <a:pt x="397304" y="660144"/>
                    </a:lnTo>
                    <a:lnTo>
                      <a:pt x="394592" y="703384"/>
                    </a:lnTo>
                    <a:lnTo>
                      <a:pt x="394592" y="772570"/>
                    </a:lnTo>
                    <a:lnTo>
                      <a:pt x="386456" y="799956"/>
                    </a:lnTo>
                    <a:lnTo>
                      <a:pt x="379676" y="808604"/>
                    </a:lnTo>
                    <a:lnTo>
                      <a:pt x="173566" y="808604"/>
                    </a:lnTo>
                    <a:lnTo>
                      <a:pt x="164074" y="799956"/>
                    </a:lnTo>
                    <a:lnTo>
                      <a:pt x="160006" y="795632"/>
                    </a:lnTo>
                    <a:lnTo>
                      <a:pt x="160006" y="687529"/>
                    </a:lnTo>
                    <a:lnTo>
                      <a:pt x="149158" y="622668"/>
                    </a:lnTo>
                    <a:lnTo>
                      <a:pt x="138310" y="579427"/>
                    </a:lnTo>
                    <a:lnTo>
                      <a:pt x="113903" y="523214"/>
                    </a:lnTo>
                    <a:lnTo>
                      <a:pt x="61638" y="443443"/>
                    </a:lnTo>
                    <a:lnTo>
                      <a:pt x="47011" y="425852"/>
                    </a:lnTo>
                    <a:cubicBezTo>
                      <a:pt x="17331" y="382259"/>
                      <a:pt x="0" y="329707"/>
                      <a:pt x="0" y="273138"/>
                    </a:cubicBezTo>
                    <a:cubicBezTo>
                      <a:pt x="0" y="122288"/>
                      <a:pt x="123241" y="0"/>
                      <a:pt x="275266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>
                <a:lvl1pPr algn="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MH_Other_3"/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5495925" y="2976564"/>
                <a:ext cx="996950" cy="1597025"/>
              </a:xfrm>
              <a:custGeom>
                <a:avLst/>
                <a:gdLst>
                  <a:gd name="T0" fmla="*/ 183260 w 997836"/>
                  <a:gd name="T1" fmla="*/ 100504 h 1597088"/>
                  <a:gd name="T2" fmla="*/ 118413 w 997836"/>
                  <a:gd name="T3" fmla="*/ 219276 h 1597088"/>
                  <a:gd name="T4" fmla="*/ 73304 w 997836"/>
                  <a:gd name="T5" fmla="*/ 365480 h 1597088"/>
                  <a:gd name="T6" fmla="*/ 73304 w 997836"/>
                  <a:gd name="T7" fmla="*/ 432476 h 1597088"/>
                  <a:gd name="T8" fmla="*/ 73304 w 997836"/>
                  <a:gd name="T9" fmla="*/ 499472 h 1597088"/>
                  <a:gd name="T10" fmla="*/ 73304 w 997836"/>
                  <a:gd name="T11" fmla="*/ 569536 h 1597088"/>
                  <a:gd name="T12" fmla="*/ 87399 w 997836"/>
                  <a:gd name="T13" fmla="*/ 645676 h 1597088"/>
                  <a:gd name="T14" fmla="*/ 132511 w 997836"/>
                  <a:gd name="T15" fmla="*/ 746180 h 1597088"/>
                  <a:gd name="T16" fmla="*/ 183260 w 997836"/>
                  <a:gd name="T17" fmla="*/ 840588 h 1597088"/>
                  <a:gd name="T18" fmla="*/ 228370 w 997836"/>
                  <a:gd name="T19" fmla="*/ 941092 h 1597088"/>
                  <a:gd name="T20" fmla="*/ 279118 w 997836"/>
                  <a:gd name="T21" fmla="*/ 1044644 h 1597088"/>
                  <a:gd name="T22" fmla="*/ 301673 w 997836"/>
                  <a:gd name="T23" fmla="*/ 1212144 h 1597088"/>
                  <a:gd name="T24" fmla="*/ 310129 w 997836"/>
                  <a:gd name="T25" fmla="*/ 1382692 h 1597088"/>
                  <a:gd name="T26" fmla="*/ 287575 w 997836"/>
                  <a:gd name="T27" fmla="*/ 1263920 h 1597088"/>
                  <a:gd name="T28" fmla="*/ 265020 w 997836"/>
                  <a:gd name="T29" fmla="*/ 1145148 h 1597088"/>
                  <a:gd name="T30" fmla="*/ 205813 w 997836"/>
                  <a:gd name="T31" fmla="*/ 1017232 h 1597088"/>
                  <a:gd name="T32" fmla="*/ 132511 w 997836"/>
                  <a:gd name="T33" fmla="*/ 907584 h 1597088"/>
                  <a:gd name="T34" fmla="*/ 73304 w 997836"/>
                  <a:gd name="T35" fmla="*/ 788812 h 1597088"/>
                  <a:gd name="T36" fmla="*/ 14090 w 997836"/>
                  <a:gd name="T37" fmla="*/ 670040 h 1597088"/>
                  <a:gd name="T38" fmla="*/ 0 w 997836"/>
                  <a:gd name="T39" fmla="*/ 575612 h 1597088"/>
                  <a:gd name="T40" fmla="*/ 0 w 997836"/>
                  <a:gd name="T41" fmla="*/ 499472 h 1597088"/>
                  <a:gd name="T42" fmla="*/ 14090 w 997836"/>
                  <a:gd name="T43" fmla="*/ 408112 h 1597088"/>
                  <a:gd name="T44" fmla="*/ 36649 w 997836"/>
                  <a:gd name="T45" fmla="*/ 328924 h 1597088"/>
                  <a:gd name="T46" fmla="*/ 104316 w 997836"/>
                  <a:gd name="T47" fmla="*/ 210152 h 1597088"/>
                  <a:gd name="T48" fmla="*/ 538496 w 997836"/>
                  <a:gd name="T49" fmla="*/ 0 h 1597088"/>
                  <a:gd name="T50" fmla="*/ 606161 w 997836"/>
                  <a:gd name="T51" fmla="*/ 24364 h 1597088"/>
                  <a:gd name="T52" fmla="*/ 671007 w 997836"/>
                  <a:gd name="T53" fmla="*/ 48728 h 1597088"/>
                  <a:gd name="T54" fmla="*/ 738671 w 997836"/>
                  <a:gd name="T55" fmla="*/ 85283 h 1597088"/>
                  <a:gd name="T56" fmla="*/ 797876 w 997836"/>
                  <a:gd name="T57" fmla="*/ 127916 h 1597088"/>
                  <a:gd name="T58" fmla="*/ 848625 w 997836"/>
                  <a:gd name="T59" fmla="*/ 176644 h 1597088"/>
                  <a:gd name="T60" fmla="*/ 899375 w 997836"/>
                  <a:gd name="T61" fmla="*/ 228420 h 1597088"/>
                  <a:gd name="T62" fmla="*/ 936024 w 997836"/>
                  <a:gd name="T63" fmla="*/ 295416 h 1597088"/>
                  <a:gd name="T64" fmla="*/ 967040 w 997836"/>
                  <a:gd name="T65" fmla="*/ 371556 h 1597088"/>
                  <a:gd name="T66" fmla="*/ 981136 w 997836"/>
                  <a:gd name="T67" fmla="*/ 465983 h 1597088"/>
                  <a:gd name="T68" fmla="*/ 981136 w 997836"/>
                  <a:gd name="T69" fmla="*/ 569535 h 1597088"/>
                  <a:gd name="T70" fmla="*/ 967040 w 997836"/>
                  <a:gd name="T71" fmla="*/ 651752 h 1597088"/>
                  <a:gd name="T72" fmla="*/ 944484 w 997836"/>
                  <a:gd name="T73" fmla="*/ 746179 h 1597088"/>
                  <a:gd name="T74" fmla="*/ 840168 w 997836"/>
                  <a:gd name="T75" fmla="*/ 916727 h 1597088"/>
                  <a:gd name="T76" fmla="*/ 730213 w 997836"/>
                  <a:gd name="T77" fmla="*/ 1093371 h 1597088"/>
                  <a:gd name="T78" fmla="*/ 693561 w 997836"/>
                  <a:gd name="T79" fmla="*/ 1212144 h 1597088"/>
                  <a:gd name="T80" fmla="*/ 679465 w 997836"/>
                  <a:gd name="T81" fmla="*/ 1349203 h 1597088"/>
                  <a:gd name="T82" fmla="*/ 671007 w 997836"/>
                  <a:gd name="T83" fmla="*/ 1467975 h 1597088"/>
                  <a:gd name="T84" fmla="*/ 665368 w 997836"/>
                  <a:gd name="T85" fmla="*/ 1595891 h 1597088"/>
                  <a:gd name="T86" fmla="*/ 310127 w 997836"/>
                  <a:gd name="T87" fmla="*/ 1595891 h 1597088"/>
                  <a:gd name="T88" fmla="*/ 442639 w 997836"/>
                  <a:gd name="T89" fmla="*/ 1519751 h 1597088"/>
                  <a:gd name="T90" fmla="*/ 479290 w 997836"/>
                  <a:gd name="T91" fmla="*/ 1129908 h 1597088"/>
                  <a:gd name="T92" fmla="*/ 515942 w 997836"/>
                  <a:gd name="T93" fmla="*/ 1011136 h 1597088"/>
                  <a:gd name="T94" fmla="*/ 583605 w 997836"/>
                  <a:gd name="T95" fmla="*/ 874090 h 1597088"/>
                  <a:gd name="T96" fmla="*/ 671007 w 997836"/>
                  <a:gd name="T97" fmla="*/ 746179 h 1597088"/>
                  <a:gd name="T98" fmla="*/ 752767 w 997836"/>
                  <a:gd name="T99" fmla="*/ 618263 h 1597088"/>
                  <a:gd name="T100" fmla="*/ 803516 w 997836"/>
                  <a:gd name="T101" fmla="*/ 465983 h 1597088"/>
                  <a:gd name="T102" fmla="*/ 797876 w 997836"/>
                  <a:gd name="T103" fmla="*/ 322828 h 1597088"/>
                  <a:gd name="T104" fmla="*/ 738671 w 997836"/>
                  <a:gd name="T105" fmla="*/ 194912 h 1597088"/>
                  <a:gd name="T106" fmla="*/ 693561 w 997836"/>
                  <a:gd name="T107" fmla="*/ 134012 h 1597088"/>
                  <a:gd name="T108" fmla="*/ 642815 w 997836"/>
                  <a:gd name="T109" fmla="*/ 85283 h 1597088"/>
                  <a:gd name="T110" fmla="*/ 589245 w 997836"/>
                  <a:gd name="T111" fmla="*/ 42632 h 159708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997836" h="1597088">
                    <a:moveTo>
                      <a:pt x="186378" y="100580"/>
                    </a:moveTo>
                    <a:lnTo>
                      <a:pt x="120429" y="219447"/>
                    </a:lnTo>
                    <a:lnTo>
                      <a:pt x="74551" y="365746"/>
                    </a:lnTo>
                    <a:lnTo>
                      <a:pt x="74551" y="432799"/>
                    </a:lnTo>
                    <a:lnTo>
                      <a:pt x="74551" y="499852"/>
                    </a:lnTo>
                    <a:lnTo>
                      <a:pt x="74551" y="569954"/>
                    </a:lnTo>
                    <a:lnTo>
                      <a:pt x="88888" y="646151"/>
                    </a:lnTo>
                    <a:lnTo>
                      <a:pt x="134766" y="746731"/>
                    </a:lnTo>
                    <a:lnTo>
                      <a:pt x="186378" y="841215"/>
                    </a:lnTo>
                    <a:lnTo>
                      <a:pt x="232256" y="941795"/>
                    </a:lnTo>
                    <a:lnTo>
                      <a:pt x="283868" y="1045423"/>
                    </a:lnTo>
                    <a:lnTo>
                      <a:pt x="306807" y="1213056"/>
                    </a:lnTo>
                    <a:lnTo>
                      <a:pt x="315409" y="1383737"/>
                    </a:lnTo>
                    <a:lnTo>
                      <a:pt x="292470" y="1264870"/>
                    </a:lnTo>
                    <a:lnTo>
                      <a:pt x="269531" y="1146003"/>
                    </a:lnTo>
                    <a:lnTo>
                      <a:pt x="209317" y="1017992"/>
                    </a:lnTo>
                    <a:lnTo>
                      <a:pt x="134766" y="908268"/>
                    </a:lnTo>
                    <a:lnTo>
                      <a:pt x="74551" y="789401"/>
                    </a:lnTo>
                    <a:lnTo>
                      <a:pt x="14337" y="670534"/>
                    </a:lnTo>
                    <a:lnTo>
                      <a:pt x="0" y="576049"/>
                    </a:lnTo>
                    <a:lnTo>
                      <a:pt x="0" y="499852"/>
                    </a:lnTo>
                    <a:lnTo>
                      <a:pt x="14337" y="408416"/>
                    </a:lnTo>
                    <a:lnTo>
                      <a:pt x="37276" y="329171"/>
                    </a:lnTo>
                    <a:lnTo>
                      <a:pt x="106092" y="210304"/>
                    </a:lnTo>
                    <a:lnTo>
                      <a:pt x="186378" y="100580"/>
                    </a:lnTo>
                    <a:close/>
                    <a:moveTo>
                      <a:pt x="547662" y="0"/>
                    </a:moveTo>
                    <a:lnTo>
                      <a:pt x="616479" y="24383"/>
                    </a:lnTo>
                    <a:lnTo>
                      <a:pt x="682428" y="48766"/>
                    </a:lnTo>
                    <a:lnTo>
                      <a:pt x="751244" y="85340"/>
                    </a:lnTo>
                    <a:lnTo>
                      <a:pt x="811458" y="128011"/>
                    </a:lnTo>
                    <a:lnTo>
                      <a:pt x="863071" y="176777"/>
                    </a:lnTo>
                    <a:lnTo>
                      <a:pt x="914683" y="228591"/>
                    </a:lnTo>
                    <a:lnTo>
                      <a:pt x="951958" y="295644"/>
                    </a:lnTo>
                    <a:lnTo>
                      <a:pt x="983499" y="371841"/>
                    </a:lnTo>
                    <a:lnTo>
                      <a:pt x="997836" y="466325"/>
                    </a:lnTo>
                    <a:lnTo>
                      <a:pt x="997836" y="569953"/>
                    </a:lnTo>
                    <a:lnTo>
                      <a:pt x="983499" y="652246"/>
                    </a:lnTo>
                    <a:lnTo>
                      <a:pt x="960560" y="746730"/>
                    </a:lnTo>
                    <a:lnTo>
                      <a:pt x="854469" y="917411"/>
                    </a:lnTo>
                    <a:lnTo>
                      <a:pt x="742642" y="1094188"/>
                    </a:lnTo>
                    <a:lnTo>
                      <a:pt x="705366" y="1213056"/>
                    </a:lnTo>
                    <a:lnTo>
                      <a:pt x="691030" y="1350210"/>
                    </a:lnTo>
                    <a:lnTo>
                      <a:pt x="682428" y="1469077"/>
                    </a:lnTo>
                    <a:lnTo>
                      <a:pt x="676693" y="1597088"/>
                    </a:lnTo>
                    <a:lnTo>
                      <a:pt x="315407" y="1597088"/>
                    </a:lnTo>
                    <a:lnTo>
                      <a:pt x="450173" y="1520891"/>
                    </a:lnTo>
                    <a:lnTo>
                      <a:pt x="487448" y="1130763"/>
                    </a:lnTo>
                    <a:lnTo>
                      <a:pt x="524724" y="1011896"/>
                    </a:lnTo>
                    <a:lnTo>
                      <a:pt x="593540" y="874741"/>
                    </a:lnTo>
                    <a:lnTo>
                      <a:pt x="682428" y="746730"/>
                    </a:lnTo>
                    <a:lnTo>
                      <a:pt x="765581" y="618719"/>
                    </a:lnTo>
                    <a:lnTo>
                      <a:pt x="817193" y="466325"/>
                    </a:lnTo>
                    <a:lnTo>
                      <a:pt x="811458" y="323075"/>
                    </a:lnTo>
                    <a:lnTo>
                      <a:pt x="751244" y="195064"/>
                    </a:lnTo>
                    <a:lnTo>
                      <a:pt x="705366" y="134107"/>
                    </a:lnTo>
                    <a:lnTo>
                      <a:pt x="653754" y="85340"/>
                    </a:lnTo>
                    <a:lnTo>
                      <a:pt x="599275" y="42670"/>
                    </a:lnTo>
                    <a:lnTo>
                      <a:pt x="5476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" name="MH_Other_4"/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5759451" y="4625975"/>
                <a:ext cx="481013" cy="673100"/>
              </a:xfrm>
              <a:custGeom>
                <a:avLst/>
                <a:gdLst>
                  <a:gd name="T0" fmla="*/ 2147483646 w 168"/>
                  <a:gd name="T1" fmla="*/ 0 h 221"/>
                  <a:gd name="T2" fmla="*/ 2147483646 w 168"/>
                  <a:gd name="T3" fmla="*/ 2147483646 h 221"/>
                  <a:gd name="T4" fmla="*/ 2147483646 w 168"/>
                  <a:gd name="T5" fmla="*/ 2147483646 h 221"/>
                  <a:gd name="T6" fmla="*/ 2147483646 w 168"/>
                  <a:gd name="T7" fmla="*/ 2147483646 h 221"/>
                  <a:gd name="T8" fmla="*/ 2147483646 w 168"/>
                  <a:gd name="T9" fmla="*/ 2147483646 h 221"/>
                  <a:gd name="T10" fmla="*/ 2147483646 w 168"/>
                  <a:gd name="T11" fmla="*/ 2147483646 h 221"/>
                  <a:gd name="T12" fmla="*/ 0 w 168"/>
                  <a:gd name="T13" fmla="*/ 2147483646 h 221"/>
                  <a:gd name="T14" fmla="*/ 2147483646 w 168"/>
                  <a:gd name="T15" fmla="*/ 2147483646 h 221"/>
                  <a:gd name="T16" fmla="*/ 2147483646 w 168"/>
                  <a:gd name="T17" fmla="*/ 2147483646 h 221"/>
                  <a:gd name="T18" fmla="*/ 0 w 168"/>
                  <a:gd name="T19" fmla="*/ 2147483646 h 221"/>
                  <a:gd name="T20" fmla="*/ 2147483646 w 168"/>
                  <a:gd name="T21" fmla="*/ 2147483646 h 221"/>
                  <a:gd name="T22" fmla="*/ 2147483646 w 168"/>
                  <a:gd name="T23" fmla="*/ 2147483646 h 221"/>
                  <a:gd name="T24" fmla="*/ 2147483646 w 168"/>
                  <a:gd name="T25" fmla="*/ 2147483646 h 221"/>
                  <a:gd name="T26" fmla="*/ 2147483646 w 168"/>
                  <a:gd name="T27" fmla="*/ 2147483646 h 221"/>
                  <a:gd name="T28" fmla="*/ 2147483646 w 168"/>
                  <a:gd name="T29" fmla="*/ 2147483646 h 221"/>
                  <a:gd name="T30" fmla="*/ 2147483646 w 168"/>
                  <a:gd name="T31" fmla="*/ 2147483646 h 221"/>
                  <a:gd name="T32" fmla="*/ 2147483646 w 168"/>
                  <a:gd name="T33" fmla="*/ 2147483646 h 221"/>
                  <a:gd name="T34" fmla="*/ 2147483646 w 168"/>
                  <a:gd name="T35" fmla="*/ 2147483646 h 221"/>
                  <a:gd name="T36" fmla="*/ 2147483646 w 168"/>
                  <a:gd name="T37" fmla="*/ 2147483646 h 221"/>
                  <a:gd name="T38" fmla="*/ 2147483646 w 168"/>
                  <a:gd name="T39" fmla="*/ 2147483646 h 221"/>
                  <a:gd name="T40" fmla="*/ 2147483646 w 168"/>
                  <a:gd name="T41" fmla="*/ 2147483646 h 221"/>
                  <a:gd name="T42" fmla="*/ 2147483646 w 168"/>
                  <a:gd name="T43" fmla="*/ 2147483646 h 221"/>
                  <a:gd name="T44" fmla="*/ 2147483646 w 168"/>
                  <a:gd name="T45" fmla="*/ 2147483646 h 221"/>
                  <a:gd name="T46" fmla="*/ 2147483646 w 168"/>
                  <a:gd name="T47" fmla="*/ 2147483646 h 221"/>
                  <a:gd name="T48" fmla="*/ 2147483646 w 168"/>
                  <a:gd name="T49" fmla="*/ 2147483646 h 221"/>
                  <a:gd name="T50" fmla="*/ 2147483646 w 168"/>
                  <a:gd name="T51" fmla="*/ 2147483646 h 221"/>
                  <a:gd name="T52" fmla="*/ 2147483646 w 168"/>
                  <a:gd name="T53" fmla="*/ 2147483646 h 221"/>
                  <a:gd name="T54" fmla="*/ 2147483646 w 168"/>
                  <a:gd name="T55" fmla="*/ 2147483646 h 221"/>
                  <a:gd name="T56" fmla="*/ 2147483646 w 168"/>
                  <a:gd name="T57" fmla="*/ 2147483646 h 221"/>
                  <a:gd name="T58" fmla="*/ 2147483646 w 168"/>
                  <a:gd name="T59" fmla="*/ 2147483646 h 221"/>
                  <a:gd name="T60" fmla="*/ 2147483646 w 168"/>
                  <a:gd name="T61" fmla="*/ 2147483646 h 221"/>
                  <a:gd name="T62" fmla="*/ 2147483646 w 168"/>
                  <a:gd name="T63" fmla="*/ 2147483646 h 221"/>
                  <a:gd name="T64" fmla="*/ 2147483646 w 168"/>
                  <a:gd name="T65" fmla="*/ 2147483646 h 221"/>
                  <a:gd name="T66" fmla="*/ 2147483646 w 168"/>
                  <a:gd name="T67" fmla="*/ 2147483646 h 221"/>
                  <a:gd name="T68" fmla="*/ 2147483646 w 168"/>
                  <a:gd name="T69" fmla="*/ 2147483646 h 221"/>
                  <a:gd name="T70" fmla="*/ 2147483646 w 168"/>
                  <a:gd name="T71" fmla="*/ 2147483646 h 221"/>
                  <a:gd name="T72" fmla="*/ 2147483646 w 168"/>
                  <a:gd name="T73" fmla="*/ 2147483646 h 221"/>
                  <a:gd name="T74" fmla="*/ 2147483646 w 168"/>
                  <a:gd name="T75" fmla="*/ 2147483646 h 221"/>
                  <a:gd name="T76" fmla="*/ 2147483646 w 168"/>
                  <a:gd name="T77" fmla="*/ 2147483646 h 221"/>
                  <a:gd name="T78" fmla="*/ 2147483646 w 168"/>
                  <a:gd name="T79" fmla="*/ 2147483646 h 221"/>
                  <a:gd name="T80" fmla="*/ 2147483646 w 168"/>
                  <a:gd name="T81" fmla="*/ 2147483646 h 22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68"/>
                  <a:gd name="T124" fmla="*/ 0 h 221"/>
                  <a:gd name="T125" fmla="*/ 168 w 168"/>
                  <a:gd name="T126" fmla="*/ 221 h 22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68" h="221">
                    <a:moveTo>
                      <a:pt x="167" y="8"/>
                    </a:moveTo>
                    <a:lnTo>
                      <a:pt x="159" y="0"/>
                    </a:lnTo>
                    <a:lnTo>
                      <a:pt x="5" y="0"/>
                    </a:lnTo>
                    <a:lnTo>
                      <a:pt x="2" y="11"/>
                    </a:lnTo>
                    <a:lnTo>
                      <a:pt x="2" y="22"/>
                    </a:lnTo>
                    <a:lnTo>
                      <a:pt x="10" y="16"/>
                    </a:lnTo>
                    <a:lnTo>
                      <a:pt x="10" y="11"/>
                    </a:lnTo>
                    <a:lnTo>
                      <a:pt x="96" y="11"/>
                    </a:lnTo>
                    <a:lnTo>
                      <a:pt x="96" y="16"/>
                    </a:lnTo>
                    <a:lnTo>
                      <a:pt x="10" y="16"/>
                    </a:lnTo>
                    <a:lnTo>
                      <a:pt x="2" y="22"/>
                    </a:lnTo>
                    <a:lnTo>
                      <a:pt x="23" y="33"/>
                    </a:lnTo>
                    <a:lnTo>
                      <a:pt x="0" y="44"/>
                    </a:lnTo>
                    <a:lnTo>
                      <a:pt x="0" y="55"/>
                    </a:lnTo>
                    <a:lnTo>
                      <a:pt x="10" y="53"/>
                    </a:lnTo>
                    <a:lnTo>
                      <a:pt x="10" y="44"/>
                    </a:lnTo>
                    <a:lnTo>
                      <a:pt x="96" y="44"/>
                    </a:lnTo>
                    <a:lnTo>
                      <a:pt x="96" y="53"/>
                    </a:lnTo>
                    <a:lnTo>
                      <a:pt x="10" y="53"/>
                    </a:lnTo>
                    <a:lnTo>
                      <a:pt x="0" y="55"/>
                    </a:lnTo>
                    <a:lnTo>
                      <a:pt x="20" y="67"/>
                    </a:lnTo>
                    <a:lnTo>
                      <a:pt x="2" y="78"/>
                    </a:lnTo>
                    <a:lnTo>
                      <a:pt x="2" y="95"/>
                    </a:lnTo>
                    <a:lnTo>
                      <a:pt x="10" y="89"/>
                    </a:lnTo>
                    <a:lnTo>
                      <a:pt x="10" y="78"/>
                    </a:lnTo>
                    <a:lnTo>
                      <a:pt x="96" y="78"/>
                    </a:lnTo>
                    <a:lnTo>
                      <a:pt x="96" y="89"/>
                    </a:lnTo>
                    <a:lnTo>
                      <a:pt x="10" y="89"/>
                    </a:lnTo>
                    <a:lnTo>
                      <a:pt x="2" y="95"/>
                    </a:lnTo>
                    <a:lnTo>
                      <a:pt x="20" y="106"/>
                    </a:lnTo>
                    <a:lnTo>
                      <a:pt x="2" y="117"/>
                    </a:lnTo>
                    <a:lnTo>
                      <a:pt x="2" y="128"/>
                    </a:lnTo>
                    <a:lnTo>
                      <a:pt x="10" y="122"/>
                    </a:lnTo>
                    <a:lnTo>
                      <a:pt x="10" y="117"/>
                    </a:lnTo>
                    <a:lnTo>
                      <a:pt x="96" y="117"/>
                    </a:lnTo>
                    <a:lnTo>
                      <a:pt x="96" y="122"/>
                    </a:lnTo>
                    <a:lnTo>
                      <a:pt x="10" y="122"/>
                    </a:lnTo>
                    <a:lnTo>
                      <a:pt x="2" y="128"/>
                    </a:lnTo>
                    <a:lnTo>
                      <a:pt x="20" y="136"/>
                    </a:lnTo>
                    <a:lnTo>
                      <a:pt x="2" y="145"/>
                    </a:lnTo>
                    <a:lnTo>
                      <a:pt x="2" y="164"/>
                    </a:lnTo>
                    <a:lnTo>
                      <a:pt x="10" y="156"/>
                    </a:lnTo>
                    <a:lnTo>
                      <a:pt x="10" y="147"/>
                    </a:lnTo>
                    <a:lnTo>
                      <a:pt x="96" y="147"/>
                    </a:lnTo>
                    <a:lnTo>
                      <a:pt x="96" y="156"/>
                    </a:lnTo>
                    <a:lnTo>
                      <a:pt x="10" y="156"/>
                    </a:lnTo>
                    <a:lnTo>
                      <a:pt x="2" y="164"/>
                    </a:lnTo>
                    <a:lnTo>
                      <a:pt x="18" y="175"/>
                    </a:lnTo>
                    <a:lnTo>
                      <a:pt x="18" y="200"/>
                    </a:lnTo>
                    <a:lnTo>
                      <a:pt x="36" y="189"/>
                    </a:lnTo>
                    <a:lnTo>
                      <a:pt x="36" y="181"/>
                    </a:lnTo>
                    <a:lnTo>
                      <a:pt x="96" y="181"/>
                    </a:lnTo>
                    <a:lnTo>
                      <a:pt x="96" y="189"/>
                    </a:lnTo>
                    <a:lnTo>
                      <a:pt x="36" y="189"/>
                    </a:lnTo>
                    <a:lnTo>
                      <a:pt x="18" y="200"/>
                    </a:lnTo>
                    <a:lnTo>
                      <a:pt x="55" y="200"/>
                    </a:lnTo>
                    <a:lnTo>
                      <a:pt x="55" y="220"/>
                    </a:lnTo>
                    <a:lnTo>
                      <a:pt x="65" y="206"/>
                    </a:lnTo>
                    <a:lnTo>
                      <a:pt x="65" y="200"/>
                    </a:lnTo>
                    <a:lnTo>
                      <a:pt x="96" y="200"/>
                    </a:lnTo>
                    <a:lnTo>
                      <a:pt x="96" y="206"/>
                    </a:lnTo>
                    <a:lnTo>
                      <a:pt x="65" y="206"/>
                    </a:lnTo>
                    <a:lnTo>
                      <a:pt x="55" y="220"/>
                    </a:lnTo>
                    <a:lnTo>
                      <a:pt x="107" y="220"/>
                    </a:lnTo>
                    <a:lnTo>
                      <a:pt x="107" y="200"/>
                    </a:lnTo>
                    <a:lnTo>
                      <a:pt x="141" y="200"/>
                    </a:lnTo>
                    <a:lnTo>
                      <a:pt x="141" y="175"/>
                    </a:lnTo>
                    <a:lnTo>
                      <a:pt x="167" y="164"/>
                    </a:lnTo>
                    <a:lnTo>
                      <a:pt x="167" y="147"/>
                    </a:lnTo>
                    <a:lnTo>
                      <a:pt x="144" y="139"/>
                    </a:lnTo>
                    <a:lnTo>
                      <a:pt x="167" y="131"/>
                    </a:lnTo>
                    <a:lnTo>
                      <a:pt x="167" y="117"/>
                    </a:lnTo>
                    <a:lnTo>
                      <a:pt x="144" y="108"/>
                    </a:lnTo>
                    <a:lnTo>
                      <a:pt x="167" y="97"/>
                    </a:lnTo>
                    <a:lnTo>
                      <a:pt x="167" y="81"/>
                    </a:lnTo>
                    <a:lnTo>
                      <a:pt x="146" y="72"/>
                    </a:lnTo>
                    <a:lnTo>
                      <a:pt x="167" y="61"/>
                    </a:lnTo>
                    <a:lnTo>
                      <a:pt x="167" y="47"/>
                    </a:lnTo>
                    <a:lnTo>
                      <a:pt x="144" y="36"/>
                    </a:lnTo>
                    <a:lnTo>
                      <a:pt x="167" y="25"/>
                    </a:lnTo>
                    <a:lnTo>
                      <a:pt x="167" y="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38" name="MH_Other_5"/>
              <p:cNvCxnSpPr/>
              <p:nvPr>
                <p:custDataLst>
                  <p:tags r:id="rId5"/>
                </p:custDataLst>
              </p:nvPr>
            </p:nvCxnSpPr>
            <p:spPr>
              <a:xfrm rot="3600000">
                <a:off x="6823937" y="3190207"/>
                <a:ext cx="0" cy="173037"/>
              </a:xfrm>
              <a:prstGeom prst="line">
                <a:avLst/>
              </a:prstGeom>
              <a:ln w="19050"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MH_Other_6"/>
              <p:cNvCxnSpPr/>
              <p:nvPr>
                <p:custDataLst>
                  <p:tags r:id="rId6"/>
                </p:custDataLst>
              </p:nvPr>
            </p:nvCxnSpPr>
            <p:spPr>
              <a:xfrm rot="1200000">
                <a:off x="6412954" y="2660650"/>
                <a:ext cx="0" cy="173038"/>
              </a:xfrm>
              <a:prstGeom prst="line">
                <a:avLst/>
              </a:prstGeom>
              <a:ln w="19050"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MH_Other_7"/>
              <p:cNvCxnSpPr/>
              <p:nvPr>
                <p:custDataLst>
                  <p:tags r:id="rId7"/>
                </p:custDataLst>
              </p:nvPr>
            </p:nvCxnSpPr>
            <p:spPr>
              <a:xfrm rot="20400000">
                <a:off x="5632916" y="2660651"/>
                <a:ext cx="0" cy="173038"/>
              </a:xfrm>
              <a:prstGeom prst="line">
                <a:avLst/>
              </a:prstGeom>
              <a:ln w="19050"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MH_Other_8"/>
              <p:cNvCxnSpPr/>
              <p:nvPr>
                <p:custDataLst>
                  <p:tags r:id="rId8"/>
                </p:custDataLst>
              </p:nvPr>
            </p:nvCxnSpPr>
            <p:spPr>
              <a:xfrm rot="18000000">
                <a:off x="5207164" y="3189230"/>
                <a:ext cx="0" cy="173038"/>
              </a:xfrm>
              <a:prstGeom prst="line">
                <a:avLst/>
              </a:prstGeom>
              <a:ln w="19050"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MH_Other_9"/>
              <p:cNvCxnSpPr/>
              <p:nvPr>
                <p:custDataLst>
                  <p:tags r:id="rId9"/>
                </p:custDataLst>
              </p:nvPr>
            </p:nvCxnSpPr>
            <p:spPr>
              <a:xfrm rot="15600000">
                <a:off x="5139217" y="3882914"/>
                <a:ext cx="0" cy="173038"/>
              </a:xfrm>
              <a:prstGeom prst="line">
                <a:avLst/>
              </a:prstGeom>
              <a:ln w="19050"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MH_Other_10"/>
              <p:cNvCxnSpPr/>
              <p:nvPr>
                <p:custDataLst>
                  <p:tags r:id="rId10"/>
                </p:custDataLst>
              </p:nvPr>
            </p:nvCxnSpPr>
            <p:spPr>
              <a:xfrm rot="6000000" flipH="1">
                <a:off x="6849584" y="3852866"/>
                <a:ext cx="0" cy="173038"/>
              </a:xfrm>
              <a:prstGeom prst="line">
                <a:avLst/>
              </a:prstGeom>
              <a:ln w="19050"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本框 5"/>
            <p:cNvSpPr txBox="1"/>
            <p:nvPr/>
          </p:nvSpPr>
          <p:spPr>
            <a:xfrm>
              <a:off x="5753606" y="5923383"/>
              <a:ext cx="778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Idea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6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96688" y="278936"/>
            <a:ext cx="1420728" cy="1008063"/>
          </a:xfrm>
        </p:spPr>
        <p:txBody>
          <a:bodyPr/>
          <a:lstStyle/>
          <a:p>
            <a:r>
              <a:rPr lang="en-US" altLang="zh-CN" dirty="0" smtClean="0"/>
              <a:t>02.2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数据描述</a:t>
            </a:r>
            <a:endParaRPr lang="zh-CN" altLang="en-US" dirty="0"/>
          </a:p>
        </p:txBody>
      </p:sp>
      <p:sp>
        <p:nvSpPr>
          <p:cNvPr id="30" name="MH_Other_2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997946" y="3772644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rgbClr val="20517C"/>
          </a:solidFill>
          <a:ln w="9525">
            <a:solidFill>
              <a:srgbClr val="20517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MH_Other_5"/>
          <p:cNvSpPr/>
          <p:nvPr>
            <p:custDataLst>
              <p:tags r:id="rId2"/>
            </p:custDataLst>
          </p:nvPr>
        </p:nvSpPr>
        <p:spPr>
          <a:xfrm rot="16200000">
            <a:off x="2184970" y="4069557"/>
            <a:ext cx="3313113" cy="444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703512" y="3831431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Set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79777" y="2435225"/>
            <a:ext cx="30920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/>
              <a:t>每次持续 </a:t>
            </a:r>
            <a:r>
              <a:rPr lang="en-US" altLang="zh-CN" dirty="0" smtClean="0"/>
              <a:t>6</a:t>
            </a:r>
            <a:r>
              <a:rPr lang="zh-CN" altLang="en-US" dirty="0" smtClean="0"/>
              <a:t>秒钟</a:t>
            </a:r>
            <a:r>
              <a:rPr lang="en-US" altLang="zh-CN" dirty="0"/>
              <a:t>,</a:t>
            </a:r>
            <a:r>
              <a:rPr lang="zh-CN" altLang="en-US" dirty="0"/>
              <a:t>其中 </a:t>
            </a:r>
            <a:r>
              <a:rPr lang="en-US" altLang="zh-CN" dirty="0" smtClean="0"/>
              <a:t>0.5s </a:t>
            </a:r>
            <a:r>
              <a:rPr lang="zh-CN" altLang="en-US" dirty="0" smtClean="0"/>
              <a:t>至 </a:t>
            </a:r>
            <a:r>
              <a:rPr lang="en-US" altLang="zh-CN" dirty="0" smtClean="0"/>
              <a:t>6s </a:t>
            </a:r>
            <a:r>
              <a:rPr lang="zh-CN" altLang="en-US" dirty="0" smtClean="0"/>
              <a:t>计算机</a:t>
            </a:r>
            <a:r>
              <a:rPr lang="zh-CN" altLang="en-US" dirty="0"/>
              <a:t>屏幕上方或下方有一个高亮度的指示，暗示实验者需要将</a:t>
            </a:r>
            <a:r>
              <a:rPr lang="zh-CN" altLang="en-US" dirty="0" smtClean="0"/>
              <a:t>屏幕中间</a:t>
            </a:r>
            <a:r>
              <a:rPr lang="zh-CN" altLang="en-US" dirty="0"/>
              <a:t>的光标向上或向下移动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2s </a:t>
            </a:r>
            <a:r>
              <a:rPr lang="zh-CN" altLang="en-US" dirty="0" smtClean="0"/>
              <a:t>至 </a:t>
            </a:r>
            <a:r>
              <a:rPr lang="en-US" altLang="zh-CN" dirty="0" smtClean="0"/>
              <a:t>5.5s </a:t>
            </a:r>
            <a:r>
              <a:rPr lang="zh-CN" altLang="en-US" dirty="0" smtClean="0"/>
              <a:t>实验</a:t>
            </a:r>
            <a:r>
              <a:rPr lang="zh-CN" altLang="en-US" dirty="0"/>
              <a:t>者接受</a:t>
            </a:r>
            <a:r>
              <a:rPr lang="zh-CN" altLang="en-US" dirty="0" smtClean="0"/>
              <a:t>来自</a:t>
            </a:r>
            <a:r>
              <a:rPr lang="en-US" altLang="zh-CN" dirty="0" err="1" smtClean="0"/>
              <a:t>Cz</a:t>
            </a:r>
            <a:r>
              <a:rPr lang="en-US" altLang="zh-CN" dirty="0" smtClean="0"/>
              <a:t>-Mastoids </a:t>
            </a:r>
            <a:r>
              <a:rPr lang="zh-CN" altLang="en-US" dirty="0" smtClean="0"/>
              <a:t>电极</a:t>
            </a:r>
            <a:r>
              <a:rPr lang="zh-CN" altLang="en-US" dirty="0"/>
              <a:t>的 </a:t>
            </a:r>
            <a:r>
              <a:rPr lang="en-US" altLang="zh-CN" dirty="0" smtClean="0"/>
              <a:t>SCP </a:t>
            </a:r>
            <a:r>
              <a:rPr lang="zh-CN" altLang="en-US" dirty="0" smtClean="0"/>
              <a:t>幅度反馈信息</a:t>
            </a:r>
            <a:r>
              <a:rPr lang="zh-CN" altLang="en-US" dirty="0"/>
              <a:t>，反馈信息在屏幕中下方以一个长度正比于 </a:t>
            </a:r>
            <a:r>
              <a:rPr lang="en-US" altLang="zh-CN" dirty="0" smtClean="0"/>
              <a:t>SCP </a:t>
            </a:r>
            <a:r>
              <a:rPr lang="zh-CN" altLang="en-US" dirty="0" smtClean="0"/>
              <a:t>幅度</a:t>
            </a:r>
            <a:r>
              <a:rPr lang="zh-CN" altLang="en-US" dirty="0"/>
              <a:t>的亮条显示。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826" y="1940708"/>
            <a:ext cx="4252792" cy="430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9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96688" y="278936"/>
            <a:ext cx="1420728" cy="1008063"/>
          </a:xfrm>
        </p:spPr>
        <p:txBody>
          <a:bodyPr/>
          <a:lstStyle/>
          <a:p>
            <a:r>
              <a:rPr lang="en-US" altLang="zh-CN" dirty="0" smtClean="0"/>
              <a:t>02.3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特征提取</a:t>
            </a:r>
            <a:endParaRPr lang="zh-CN" altLang="en-US" dirty="0"/>
          </a:p>
        </p:txBody>
      </p:sp>
      <p:sp>
        <p:nvSpPr>
          <p:cNvPr id="30" name="MH_Other_2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997946" y="3772644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rgbClr val="20517C"/>
          </a:solidFill>
          <a:ln w="9525">
            <a:solidFill>
              <a:srgbClr val="20517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MH_Other_5"/>
          <p:cNvSpPr/>
          <p:nvPr>
            <p:custDataLst>
              <p:tags r:id="rId2"/>
            </p:custDataLst>
          </p:nvPr>
        </p:nvSpPr>
        <p:spPr>
          <a:xfrm rot="16200000">
            <a:off x="2517453" y="4069557"/>
            <a:ext cx="3313113" cy="444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703512" y="3831431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时域特征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855" y="2435225"/>
            <a:ext cx="7906145" cy="331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1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109"/>
  <p:tag name="MH_LIBRARY" val="GRAPHIC"/>
  <p:tag name="MH_TYPE" val="Other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109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109"/>
  <p:tag name="MH_LIBRARY" val="GRAPHIC"/>
  <p:tag name="MH_TYPE" val="Other"/>
  <p:tag name="MH_ORDER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109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109"/>
  <p:tag name="MH_LIBRARY" val="GRAPHIC"/>
  <p:tag name="MH_TYPE" val="Other"/>
  <p:tag name="MH_ORDER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109"/>
  <p:tag name="MH_LIBRARY" val="GRAPHIC"/>
  <p:tag name="MH_TYPE" val="Other"/>
  <p:tag name="MH_ORDER" val="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109"/>
  <p:tag name="MH_LIBRARY" val="GRAPHIC"/>
  <p:tag name="MH_TYPE" val="Other"/>
  <p:tag name="MH_ORDER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109"/>
  <p:tag name="MH_LIBRARY" val="GRAPHIC"/>
  <p:tag name="MH_TYPE" val="Other"/>
  <p:tag name="MH_ORDER" val="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109"/>
  <p:tag name="MH_LIBRARY" val="GRAPHIC"/>
  <p:tag name="MH_TYPE" val="Other"/>
  <p:tag name="MH_ORDER" val="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109"/>
  <p:tag name="MH_LIBRARY" val="GRAPHIC"/>
  <p:tag name="MH_TYPE" val="Other"/>
  <p:tag name="MH_ORDER" val="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741"/>
  <p:tag name="MH_LIBRARY" val="GRAPHIC"/>
  <p:tag name="MH_TYPE" val="Other"/>
  <p:tag name="MH_ORDER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741"/>
  <p:tag name="MH_LIBRARY" val="GRAPHIC"/>
  <p:tag name="MH_TYPE" val="Other"/>
  <p:tag name="MH_ORDER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741"/>
  <p:tag name="MH_LIBRARY" val="GRAPHIC"/>
  <p:tag name="MH_TYPE" val="Other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741"/>
  <p:tag name="MH_LIBRARY" val="GRAPHIC"/>
  <p:tag name="MH_TYPE" val="Other"/>
  <p:tag name="MH_ORDER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741"/>
  <p:tag name="MH_LIBRARY" val="GRAPHIC"/>
  <p:tag name="MH_TYPE" val="Other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741"/>
  <p:tag name="MH_LIBRARY" val="GRAPHIC"/>
  <p:tag name="MH_TYPE" val="Other"/>
  <p:tag name="MH_ORDER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741"/>
  <p:tag name="MH_LIBRARY" val="GRAPHIC"/>
  <p:tag name="MH_TYPE" val="Other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741"/>
  <p:tag name="MH_LIBRARY" val="GRAPHIC"/>
  <p:tag name="MH_TYPE" val="Other"/>
  <p:tag name="MH_ORDER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741"/>
  <p:tag name="MH_LIBRARY" val="GRAPHIC"/>
  <p:tag name="MH_TYPE" val="Other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741"/>
  <p:tag name="MH_LIBRARY" val="GRAPHIC"/>
  <p:tag name="MH_TYPE" val="Other"/>
  <p:tag name="MH_ORDER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741"/>
  <p:tag name="MH_LIBRARY" val="GRAPHIC"/>
  <p:tag name="MH_TYPE" val="Other"/>
  <p:tag name="MH_ORDER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741"/>
  <p:tag name="MH_LIBRARY" val="GRAPHIC"/>
  <p:tag name="MH_TYPE" val="Other"/>
  <p:tag name="MH_ORDER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741"/>
  <p:tag name="MH_LIBRARY" val="GRAPHIC"/>
  <p:tag name="MH_TYPE" val="Other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741"/>
  <p:tag name="MH_LIBRARY" val="GRAPHIC"/>
  <p:tag name="MH_TYPE" val="Other"/>
  <p:tag name="MH_ORDER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1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1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1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2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2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2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SubTitle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SubTitle"/>
  <p:tag name="MH_ORDER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SubTitle"/>
  <p:tag name="MH_ORDER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SubTitle"/>
  <p:tag name="MH_ORDER" val="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SubTitle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Text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1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Text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Text"/>
  <p:tag name="MH_ORDE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Text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Text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1630"/>
  <p:tag name="MH_LIBRARY" val="GRAPHIC"/>
  <p:tag name="MH_TYPE" val="Text"/>
  <p:tag name="MH_ORDER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1630"/>
  <p:tag name="MH_LIBRARY" val="GRAPHIC"/>
  <p:tag name="MH_TYPE" val="Other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1630"/>
  <p:tag name="MH_LIBRARY" val="GRAPHIC"/>
  <p:tag name="MH_TYPE" val="Other"/>
  <p:tag name="MH_ORDER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1630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1630"/>
  <p:tag name="MH_LIBRARY" val="GRAPHIC"/>
  <p:tag name="MH_TYPE" val="Other"/>
  <p:tag name="MH_ORDER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1630"/>
  <p:tag name="MH_LIBRARY" val="GRAPHIC"/>
  <p:tag name="MH_TYPE" val="Other"/>
  <p:tag name="MH_ORDER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1630"/>
  <p:tag name="MH_LIBRARY" val="GRAPHIC"/>
  <p:tag name="MH_TYPE" val="SubTitle"/>
  <p:tag name="MH_ORDER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1630"/>
  <p:tag name="MH_LIBRARY" val="GRAPHIC"/>
  <p:tag name="MH_TYPE" val="Text"/>
  <p:tag name="MH_ORDER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矩形 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直接连接符 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直接连接符 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20517C"/>
      </a:dk1>
      <a:lt1>
        <a:srgbClr val="FFFFFF"/>
      </a:lt1>
      <a:dk2>
        <a:srgbClr val="20517C"/>
      </a:dk2>
      <a:lt2>
        <a:srgbClr val="FFFFFF"/>
      </a:lt2>
      <a:accent1>
        <a:srgbClr val="20517C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答辩主题字体">
      <a:majorFont>
        <a:latin typeface="华文细黑"/>
        <a:ea typeface="微软雅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A000120150327A04KPBG</Template>
  <TotalTime>3676</TotalTime>
  <Words>500</Words>
  <Application>Microsoft Office PowerPoint</Application>
  <PresentationFormat>宽屏</PresentationFormat>
  <Paragraphs>103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Calibri</vt:lpstr>
      <vt:lpstr>宋体</vt:lpstr>
      <vt:lpstr>Arial Narrow</vt:lpstr>
      <vt:lpstr>华文细黑</vt:lpstr>
      <vt:lpstr>Cambria Math</vt:lpstr>
      <vt:lpstr>Times New Roman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@小川PPT</dc:creator>
  <cp:lastModifiedBy>章恺</cp:lastModifiedBy>
  <cp:revision>330</cp:revision>
  <dcterms:created xsi:type="dcterms:W3CDTF">2015-05-14T07:52:23Z</dcterms:created>
  <dcterms:modified xsi:type="dcterms:W3CDTF">2017-06-09T03:16:10Z</dcterms:modified>
</cp:coreProperties>
</file>