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>
                <a:solidFill>
                  <a:srgbClr val="FFFFFF"/>
                </a:solidFill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从下面看蓝天下的热气球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从上面看热气球顶部的特写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从下面看蓝天下的热气球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从下面看蓝天下的热气球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/>
          <p:nvPr>
            <p:ph type="title"/>
          </p:nvPr>
        </p:nvSpPr>
        <p:spPr>
          <a:xfrm>
            <a:off x="4315688" y="731517"/>
            <a:ext cx="15773402" cy="2651129"/>
          </a:xfrm>
          <a:prstGeom prst="rect">
            <a:avLst/>
          </a:prstGeom>
        </p:spPr>
        <p:txBody>
          <a:bodyPr lIns="91437" tIns="91437" rIns="91437" bIns="91437" anchor="ctr"/>
          <a:lstStyle>
            <a:lvl1pPr defTabSz="1371600">
              <a:lnSpc>
                <a:spcPct val="90000"/>
              </a:lnSpc>
              <a:defRPr b="0" spc="0" sz="66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0" name="正文级别 1…"/>
          <p:cNvSpPr txBox="1"/>
          <p:nvPr>
            <p:ph type="body" idx="1"/>
          </p:nvPr>
        </p:nvSpPr>
        <p:spPr>
          <a:xfrm>
            <a:off x="4315688" y="3657600"/>
            <a:ext cx="15773402" cy="8702679"/>
          </a:xfrm>
          <a:prstGeom prst="rect">
            <a:avLst/>
          </a:prstGeom>
        </p:spPr>
        <p:txBody>
          <a:bodyPr lIns="91437" tIns="91437" rIns="91437" bIns="91437"/>
          <a:lstStyle>
            <a:lvl1pPr marL="342900" indent="-342900" defTabSz="1371600">
              <a:spcBef>
                <a:spcPts val="1400"/>
              </a:spcBef>
              <a:buSzPct val="100000"/>
              <a:buChar char="●"/>
              <a:defRPr sz="4200">
                <a:latin typeface="Calibri"/>
                <a:ea typeface="Calibri"/>
                <a:cs typeface="Calibri"/>
                <a:sym typeface="Calibri"/>
              </a:defRPr>
            </a:lvl1pPr>
            <a:lvl2pPr marL="742950" indent="-400050" defTabSz="1371600">
              <a:spcBef>
                <a:spcPts val="1400"/>
              </a:spcBef>
              <a:buSzPct val="100000"/>
              <a:buChar char="●"/>
              <a:defRPr sz="4200">
                <a:latin typeface="Calibri"/>
                <a:ea typeface="Calibri"/>
                <a:cs typeface="Calibri"/>
                <a:sym typeface="Calibri"/>
              </a:defRPr>
            </a:lvl2pPr>
            <a:lvl3pPr marL="1165860" indent="-480060" defTabSz="1371600">
              <a:spcBef>
                <a:spcPts val="1400"/>
              </a:spcBef>
              <a:buSzPct val="100000"/>
              <a:buChar char="●"/>
              <a:defRPr sz="4200">
                <a:latin typeface="Calibri"/>
                <a:ea typeface="Calibri"/>
                <a:cs typeface="Calibri"/>
                <a:sym typeface="Calibri"/>
              </a:defRPr>
            </a:lvl3pPr>
            <a:lvl4pPr marL="1582614" indent="-553914" defTabSz="1371600">
              <a:spcBef>
                <a:spcPts val="1400"/>
              </a:spcBef>
              <a:buSzPct val="100000"/>
              <a:buChar char="●"/>
              <a:defRPr sz="4200">
                <a:latin typeface="Calibri"/>
                <a:ea typeface="Calibri"/>
                <a:cs typeface="Calibri"/>
                <a:sym typeface="Calibri"/>
              </a:defRPr>
            </a:lvl4pPr>
            <a:lvl5pPr marL="1925513" indent="-553913" defTabSz="1371600">
              <a:spcBef>
                <a:spcPts val="1400"/>
              </a:spcBef>
              <a:buSzPct val="100000"/>
              <a:buChar char="●"/>
              <a:defRPr sz="4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/>
          <p:nvPr>
            <p:ph type="sldNum" sz="quarter" idx="2"/>
          </p:nvPr>
        </p:nvSpPr>
        <p:spPr>
          <a:xfrm>
            <a:off x="19687537" y="12881811"/>
            <a:ext cx="401555" cy="392031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上面看热气球顶部的特写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从下面看热气球的特写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从下面看蓝天下的热气球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L Project for Regress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 Project for Regression</a:t>
            </a:r>
          </a:p>
        </p:txBody>
      </p:sp>
      <p:sp>
        <p:nvSpPr>
          <p:cNvPr id="161" name="Yiqing Hu 455858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Yiqing Hu 455858</a:t>
            </a:r>
          </a:p>
          <a:p>
            <a:pPr/>
            <a:r>
              <a:t>Raffaele Ricci K-15305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u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Tuning</a:t>
            </a:r>
          </a:p>
        </p:txBody>
      </p:sp>
      <p:sp>
        <p:nvSpPr>
          <p:cNvPr id="194" name="For Lass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For Lasso</a:t>
            </a:r>
          </a:p>
        </p:txBody>
      </p:sp>
      <p:pic>
        <p:nvPicPr>
          <p:cNvPr id="195" name="Lasso.png" descr="Lass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3243" y="3810000"/>
            <a:ext cx="11578746" cy="8684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u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Tuning</a:t>
            </a:r>
          </a:p>
        </p:txBody>
      </p:sp>
      <p:sp>
        <p:nvSpPr>
          <p:cNvPr id="198" name="For Rid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For Ridge</a:t>
            </a:r>
          </a:p>
        </p:txBody>
      </p:sp>
      <p:pic>
        <p:nvPicPr>
          <p:cNvPr id="199" name="Ridge_1.png" descr="Ridg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602" y="3756569"/>
            <a:ext cx="10388318" cy="7791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Ridge_2.png" descr="Ridge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02675" y="3691516"/>
            <a:ext cx="10561793" cy="7921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u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Tuning</a:t>
            </a:r>
          </a:p>
        </p:txBody>
      </p:sp>
      <p:sp>
        <p:nvSpPr>
          <p:cNvPr id="203" name="For ElasticNe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For ElasticNet</a:t>
            </a:r>
          </a:p>
        </p:txBody>
      </p:sp>
      <p:pic>
        <p:nvPicPr>
          <p:cNvPr id="20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9806" y="4897220"/>
            <a:ext cx="15743974" cy="3098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Validation.png" descr="Valid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408" y="1271656"/>
            <a:ext cx="15319163" cy="11489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Test.png" descr="Te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4893" y="635169"/>
            <a:ext cx="16594214" cy="12445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TimeCost.png" descr="TimeCo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9469" y="814794"/>
            <a:ext cx="15205062" cy="11403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sul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  <p:sp>
        <p:nvSpPr>
          <p:cNvPr id="213" name="LG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LGT</a:t>
            </a:r>
          </a:p>
        </p:txBody>
      </p:sp>
      <p:sp>
        <p:nvSpPr>
          <p:cNvPr id="214" name="Train time cost: within 3s  for full train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 time cost: within 3s  for full train data</a:t>
            </a:r>
          </a:p>
          <a:p>
            <a:pPr/>
            <a:r>
              <a:t>MAPE: 15.411% for 10% testset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f33006f9ef2bd5d4d21f3f11a72be89e.jpeg" descr="f33006f9ef2bd5d4d21f3f11a72be89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8501" y="3094216"/>
            <a:ext cx="8218444" cy="7889706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hanks…"/>
          <p:cNvSpPr/>
          <p:nvPr/>
        </p:nvSpPr>
        <p:spPr>
          <a:xfrm>
            <a:off x="5334718" y="3575895"/>
            <a:ext cx="4797029" cy="3345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5" y="0"/>
                </a:moveTo>
                <a:cubicBezTo>
                  <a:pt x="267" y="0"/>
                  <a:pt x="0" y="383"/>
                  <a:pt x="0" y="853"/>
                </a:cubicBezTo>
                <a:lnTo>
                  <a:pt x="0" y="18955"/>
                </a:lnTo>
                <a:cubicBezTo>
                  <a:pt x="0" y="19426"/>
                  <a:pt x="267" y="19806"/>
                  <a:pt x="595" y="19806"/>
                </a:cubicBezTo>
                <a:lnTo>
                  <a:pt x="11019" y="19806"/>
                </a:lnTo>
                <a:lnTo>
                  <a:pt x="21600" y="21600"/>
                </a:lnTo>
                <a:lnTo>
                  <a:pt x="17704" y="17244"/>
                </a:lnTo>
                <a:lnTo>
                  <a:pt x="17704" y="853"/>
                </a:lnTo>
                <a:cubicBezTo>
                  <a:pt x="17704" y="383"/>
                  <a:pt x="17439" y="0"/>
                  <a:pt x="17111" y="0"/>
                </a:cubicBezTo>
                <a:lnTo>
                  <a:pt x="595" y="0"/>
                </a:lnTo>
                <a:close/>
              </a:path>
            </a:pathLst>
          </a:custGeom>
          <a:solidFill>
            <a:srgbClr val="FFFFFF"/>
          </a:solidFill>
          <a:ln w="101600"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/>
          <a:lstStyle/>
          <a:p>
            <a:pPr defTabSz="1828800">
              <a:defRPr sz="6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Thanks </a:t>
            </a:r>
          </a:p>
          <a:p>
            <a:pPr defTabSz="1828800">
              <a:defRPr sz="6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guys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ata Che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Checking</a:t>
            </a:r>
          </a:p>
        </p:txBody>
      </p:sp>
      <p:sp>
        <p:nvSpPr>
          <p:cNvPr id="164" name="Correlation…"/>
          <p:cNvSpPr txBox="1"/>
          <p:nvPr>
            <p:ph type="body" idx="1"/>
          </p:nvPr>
        </p:nvSpPr>
        <p:spPr>
          <a:xfrm>
            <a:off x="1206500" y="3134755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Correlation</a:t>
            </a:r>
          </a:p>
          <a:p>
            <a:pPr/>
            <a:r>
              <a:t>Distribution</a:t>
            </a:r>
          </a:p>
          <a:p>
            <a:pPr/>
            <a:r>
              <a:t>NA</a:t>
            </a:r>
          </a:p>
        </p:txBody>
      </p:sp>
      <p:pic>
        <p:nvPicPr>
          <p:cNvPr id="165" name="Obraz 24" descr="Obraz 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13362" y="10967540"/>
            <a:ext cx="2872888" cy="2719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corr_heat.png" descr="corr_he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6792" y="276234"/>
            <a:ext cx="21332135" cy="12813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revious_cesarean.png" descr="previous_cesare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4968" y="3127844"/>
            <a:ext cx="12614064" cy="946054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Vis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Visualization</a:t>
            </a:r>
          </a:p>
        </p:txBody>
      </p:sp>
      <p:sp>
        <p:nvSpPr>
          <p:cNvPr id="171" name="Distribution of Discrete Data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Distribution of Discrete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Box_mother_height.png" descr="Box_mother_he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8541" y="2911224"/>
            <a:ext cx="14574095" cy="1093057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Vis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Visualization</a:t>
            </a:r>
          </a:p>
        </p:txBody>
      </p:sp>
      <p:sp>
        <p:nvSpPr>
          <p:cNvPr id="175" name="Distribution of Float Data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Distribution of Float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number_prenatal_visits.png" descr="number_prenatal_visi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107" y="3204762"/>
            <a:ext cx="12780263" cy="958519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Vis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Visualization</a:t>
            </a:r>
          </a:p>
        </p:txBody>
      </p:sp>
      <p:sp>
        <p:nvSpPr>
          <p:cNvPr id="179" name="Distribution of Int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Distribution of Int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NA Che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 Checking</a:t>
            </a:r>
          </a:p>
        </p:txBody>
      </p:sp>
      <p:graphicFrame>
        <p:nvGraphicFramePr>
          <p:cNvPr id="182" name="NA_check"/>
          <p:cNvGraphicFramePr/>
          <p:nvPr/>
        </p:nvGraphicFramePr>
        <p:xfrm>
          <a:off x="1209573" y="2944197"/>
          <a:ext cx="9881803" cy="930214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894552"/>
                <a:gridCol w="1951574"/>
                <a:gridCol w="2031230"/>
              </a:tblGrid>
              <a:tr h="601289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col_name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col_type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NA_ratio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601588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father_age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18.53563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mother_marital_status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17.20142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mother_height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10.19671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mother_body_mass_index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6.11313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mother_weight_gain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3.06378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number_prenatal_visits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2.49784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mother_delivery_weight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1.45773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cigarettes_before_pregnancy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0.47124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mother_race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int64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0.0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father_education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int64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0.0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prenatal_care_month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int64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0.0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previous_cesarean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object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0.0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newborn_gender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object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0.0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3000"/>
                        <a:t>newborn_weight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int64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0.0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eature Engine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Engineering</a:t>
            </a:r>
          </a:p>
        </p:txBody>
      </p:sp>
      <p:sp>
        <p:nvSpPr>
          <p:cNvPr id="185" name="int/float/discre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int/float/discrete</a:t>
            </a:r>
          </a:p>
        </p:txBody>
      </p:sp>
      <p:sp>
        <p:nvSpPr>
          <p:cNvPr id="186" name="Fill NA/outlier with median/mean to int and float features…"/>
          <p:cNvSpPr txBox="1"/>
          <p:nvPr>
            <p:ph type="body" idx="1"/>
          </p:nvPr>
        </p:nvSpPr>
        <p:spPr>
          <a:xfrm>
            <a:off x="1206500" y="3916749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Fill NA/outlier with median/mean to int and float features</a:t>
            </a:r>
          </a:p>
          <a:p>
            <a:pPr/>
            <a:r>
              <a:t>Make a new feature for old with which row has NA</a:t>
            </a:r>
          </a:p>
          <a:p>
            <a:pPr/>
            <a:r>
              <a:t>Truncate outliers </a:t>
            </a:r>
          </a:p>
          <a:p>
            <a:pPr/>
            <a:r>
              <a:t>Standardization and normalization for int and float features</a:t>
            </a:r>
          </a:p>
          <a:p>
            <a:pPr/>
            <a:r>
              <a:t>Make discrete features as dummies</a:t>
            </a:r>
          </a:p>
          <a:p>
            <a:pPr/>
            <a:r>
              <a:t>Power features which have high correlation with newborn weight</a:t>
            </a:r>
          </a:p>
        </p:txBody>
      </p:sp>
      <p:pic>
        <p:nvPicPr>
          <p:cNvPr id="187" name="Obraz 14" descr="Obraz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53084" y="12204334"/>
            <a:ext cx="4433464" cy="1241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</a:t>
            </a:r>
          </a:p>
        </p:txBody>
      </p:sp>
      <p:sp>
        <p:nvSpPr>
          <p:cNvPr id="190" name="GLM/SVM/GB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GLM/SVM/GBT</a:t>
            </a:r>
          </a:p>
        </p:txBody>
      </p:sp>
      <p:sp>
        <p:nvSpPr>
          <p:cNvPr id="191" name="LM, Ridge, Lasso, ElasticNet, F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LM, Ridge, Lasso, ElasticNet, FM</a:t>
            </a:r>
          </a:p>
          <a:p>
            <a:pPr/>
            <a:r>
              <a:t>SVR</a:t>
            </a:r>
          </a:p>
          <a:p>
            <a:pPr/>
            <a:r>
              <a:t>LGBMRegressor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