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79" r:id="rId25"/>
    <p:sldId id="281" r:id="rId26"/>
    <p:sldId id="282" r:id="rId27"/>
    <p:sldId id="27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4315688" y="731517"/>
            <a:ext cx="15773402" cy="2651129"/>
          </a:xfrm>
          <a:prstGeom prst="rect">
            <a:avLst/>
          </a:prstGeom>
        </p:spPr>
        <p:txBody>
          <a:bodyPr lIns="91437" tIns="91437" rIns="91437" bIns="91437" anchor="ctr"/>
          <a:lstStyle>
            <a:lvl1pPr defTabSz="1371600">
              <a:lnSpc>
                <a:spcPct val="90000"/>
              </a:lnSpc>
              <a:defRPr sz="66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4315688" y="3657600"/>
            <a:ext cx="15773402" cy="8702679"/>
          </a:xfrm>
          <a:prstGeom prst="rect">
            <a:avLst/>
          </a:prstGeom>
        </p:spPr>
        <p:txBody>
          <a:bodyPr lIns="91437" tIns="91437" rIns="91437" bIns="91437"/>
          <a:lstStyle>
            <a:lvl1pPr marL="342900" indent="-34290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marL="742950" indent="-40005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2pPr>
            <a:lvl3pPr marL="1165860" indent="-480060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3pPr>
            <a:lvl4pPr marL="1582614" indent="-553914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4pPr>
            <a:lvl5pPr marL="1925513" indent="-553913" defTabSz="1371600">
              <a:spcBef>
                <a:spcPts val="1400"/>
              </a:spcBef>
              <a:buSzPct val="100000"/>
              <a:buChar char="●"/>
              <a:defRPr sz="4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9687537" y="12881811"/>
            <a:ext cx="401555" cy="392031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从下面看蓝天下的热气球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L Project for Regress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ML Project for Regression</a:t>
            </a:r>
          </a:p>
        </p:txBody>
      </p:sp>
      <p:sp>
        <p:nvSpPr>
          <p:cNvPr id="161" name="Yiqing Hu 455858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Yiqing</a:t>
            </a:r>
            <a:r>
              <a:rPr dirty="0"/>
              <a:t> Hu 455858</a:t>
            </a:r>
          </a:p>
          <a:p>
            <a:r>
              <a:rPr dirty="0"/>
              <a:t>Raffaele Ricci K-15305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u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Tuning</a:t>
            </a:r>
          </a:p>
        </p:txBody>
      </p:sp>
      <p:sp>
        <p:nvSpPr>
          <p:cNvPr id="194" name="For Lass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For Lasso</a:t>
            </a:r>
          </a:p>
        </p:txBody>
      </p:sp>
      <p:pic>
        <p:nvPicPr>
          <p:cNvPr id="195" name="Lasso.png" descr="Las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43" y="3810000"/>
            <a:ext cx="11578746" cy="8684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u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Tuning</a:t>
            </a:r>
          </a:p>
        </p:txBody>
      </p:sp>
      <p:sp>
        <p:nvSpPr>
          <p:cNvPr id="198" name="For Ridg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For Ridge</a:t>
            </a:r>
          </a:p>
        </p:txBody>
      </p:sp>
      <p:pic>
        <p:nvPicPr>
          <p:cNvPr id="199" name="Ridge_1.png" descr="Rid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2" y="3756569"/>
            <a:ext cx="10388318" cy="7791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Ridge_2.png" descr="Ridg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675" y="3691516"/>
            <a:ext cx="10561793" cy="7921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u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Tuning</a:t>
            </a:r>
          </a:p>
        </p:txBody>
      </p:sp>
      <p:sp>
        <p:nvSpPr>
          <p:cNvPr id="203" name="For ElasticN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For ElasticNet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06" y="4897220"/>
            <a:ext cx="15743974" cy="309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alidation.png" descr="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08" y="1271656"/>
            <a:ext cx="15319163" cy="1148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Test.png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3" y="635169"/>
            <a:ext cx="16594214" cy="12445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TimeCost.png" descr="TimeC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69" y="814794"/>
            <a:ext cx="15205062" cy="1140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su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</a:t>
            </a:r>
          </a:p>
        </p:txBody>
      </p:sp>
      <p:sp>
        <p:nvSpPr>
          <p:cNvPr id="213" name="LG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LGT</a:t>
            </a:r>
          </a:p>
        </p:txBody>
      </p:sp>
      <p:sp>
        <p:nvSpPr>
          <p:cNvPr id="214" name="Train time cost: within 3s  for full train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Train time cost: within 3s  for full train data</a:t>
            </a:r>
          </a:p>
          <a:p>
            <a:r>
              <a:rPr dirty="0"/>
              <a:t>MAPE: 15.411% for 10% </a:t>
            </a:r>
            <a:r>
              <a:rPr dirty="0" err="1"/>
              <a:t>testset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0DEA3E2-16D6-C243-43DD-6245C75716B0}"/>
              </a:ext>
            </a:extLst>
          </p:cNvPr>
          <p:cNvSpPr txBox="1"/>
          <p:nvPr/>
        </p:nvSpPr>
        <p:spPr>
          <a:xfrm>
            <a:off x="2360544" y="9324874"/>
            <a:ext cx="12195312" cy="1785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0" cap="none" spc="0" normalizeH="0" baseline="0" noProof="0" dirty="0" err="1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sym typeface="Helvetica Neue"/>
              </a:rPr>
              <a:t>Yiqing</a:t>
            </a:r>
            <a:r>
              <a:rPr kumimoji="0" lang="it-IT" sz="5500" b="1" i="0" u="none" strike="noStrike" kern="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sym typeface="Helvetica Neue"/>
              </a:rPr>
              <a:t> Hu 455858</a:t>
            </a: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sym typeface="Helvetica Neue"/>
              </a:rPr>
              <a:t>Raffaele Ricci K-15305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B95CD9-2DAA-62FE-0EFA-9FE68B1CA8C3}"/>
              </a:ext>
            </a:extLst>
          </p:cNvPr>
          <p:cNvSpPr txBox="1"/>
          <p:nvPr/>
        </p:nvSpPr>
        <p:spPr>
          <a:xfrm>
            <a:off x="1570382" y="6411108"/>
            <a:ext cx="19301791" cy="1887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1600" b="1" i="0" u="none" strike="noStrike" kern="0" cap="none" spc="-23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t>ML Project for </a:t>
            </a:r>
            <a:r>
              <a:rPr kumimoji="0" lang="it-IT" sz="11600" b="1" i="0" u="none" strike="noStrike" kern="0" cap="none" spc="-232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Helvetica Neue"/>
              </a:rPr>
              <a:t>Classification</a:t>
            </a: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08231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F45E17-7024-F715-8C9D-83AFDFE7C55A}"/>
              </a:ext>
            </a:extLst>
          </p:cNvPr>
          <p:cNvSpPr txBox="1"/>
          <p:nvPr/>
        </p:nvSpPr>
        <p:spPr>
          <a:xfrm>
            <a:off x="174843" y="4126483"/>
            <a:ext cx="13103836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Na </a:t>
            </a:r>
            <a:r>
              <a:rPr lang="en-US" sz="8500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Values</a:t>
            </a: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l"/>
            <a:r>
              <a:rPr lang="en-US" sz="4800" dirty="0"/>
              <a:t> </a:t>
            </a: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customer sex = 1018</a:t>
            </a:r>
          </a:p>
          <a:p>
            <a:pPr algn="l"/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 total transaction amount 407</a:t>
            </a:r>
          </a:p>
          <a:p>
            <a:pPr algn="l"/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 customer age = 624</a:t>
            </a:r>
          </a:p>
          <a:p>
            <a:pPr algn="l"/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 customer salary range = 681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A04F3B-AF0F-8A80-44F5-AAD008E3FBE3}"/>
              </a:ext>
            </a:extLst>
          </p:cNvPr>
          <p:cNvSpPr txBox="1"/>
          <p:nvPr/>
        </p:nvSpPr>
        <p:spPr>
          <a:xfrm>
            <a:off x="2425148" y="974036"/>
            <a:ext cx="185861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it-IT" sz="8500" kern="1200" dirty="0" err="1">
                <a:solidFill>
                  <a:prstClr val="black"/>
                </a:solidFill>
                <a:latin typeface="Calibri" panose="020F0502020204030204"/>
              </a:rPr>
              <a:t>Dimension</a:t>
            </a:r>
            <a:r>
              <a:rPr lang="it-IT" sz="8500" kern="1200" dirty="0">
                <a:solidFill>
                  <a:prstClr val="black"/>
                </a:solidFill>
                <a:latin typeface="Calibri" panose="020F0502020204030204"/>
              </a:rPr>
              <a:t> of dataset = 10127,  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6FEEF5-5645-1E72-33D9-679BB894ABE5}"/>
              </a:ext>
            </a:extLst>
          </p:cNvPr>
          <p:cNvSpPr txBox="1"/>
          <p:nvPr/>
        </p:nvSpPr>
        <p:spPr>
          <a:xfrm>
            <a:off x="12781721" y="4257436"/>
            <a:ext cx="962407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sz="8500" b="1" kern="1200" dirty="0">
                <a:solidFill>
                  <a:schemeClr val="bg1">
                    <a:lumMod val="90000"/>
                    <a:lumOff val="10000"/>
                  </a:schemeClr>
                </a:solidFill>
                <a:latin typeface="+mj-lt"/>
              </a:rPr>
              <a:t>Unknown Values</a:t>
            </a:r>
          </a:p>
          <a:p>
            <a:pPr defTabSz="914400" hangingPunct="1"/>
            <a:endParaRPr lang="en-US" sz="1800" kern="1200" dirty="0">
              <a:solidFill>
                <a:srgbClr val="FF0000"/>
              </a:solidFill>
              <a:latin typeface="+mj-lt"/>
            </a:endParaRPr>
          </a:p>
          <a:p>
            <a:pPr defTabSz="914400" hangingPunct="1"/>
            <a:endParaRPr lang="en-US" sz="1800" kern="1200" dirty="0">
              <a:solidFill>
                <a:srgbClr val="FF0000"/>
              </a:solidFill>
              <a:latin typeface="+mj-lt"/>
            </a:endParaRPr>
          </a:p>
          <a:p>
            <a:pPr defTabSz="914400" hangingPunct="1"/>
            <a:endParaRPr lang="en-US" sz="1800" kern="1200" dirty="0">
              <a:solidFill>
                <a:srgbClr val="FF0000"/>
              </a:solidFill>
              <a:latin typeface="+mj-lt"/>
            </a:endParaRPr>
          </a:p>
          <a:p>
            <a:pPr algn="l" defTabSz="914400" hangingPunct="1"/>
            <a:r>
              <a:rPr lang="en-US" sz="1800" kern="1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4800" kern="1200" dirty="0">
                <a:solidFill>
                  <a:prstClr val="black"/>
                </a:solidFill>
                <a:latin typeface="+mj-lt"/>
              </a:rPr>
              <a:t>customer education = 1519</a:t>
            </a:r>
          </a:p>
          <a:p>
            <a:pPr algn="l" defTabSz="914400" hangingPunct="1"/>
            <a:r>
              <a:rPr lang="en-US" sz="4800" kern="1200" dirty="0">
                <a:solidFill>
                  <a:prstClr val="black"/>
                </a:solidFill>
                <a:latin typeface="+mj-lt"/>
              </a:rPr>
              <a:t> customer civil status = 749</a:t>
            </a:r>
            <a:endParaRPr lang="it-IT" sz="4800" kern="12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38049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B7625A-0134-276B-5640-80032086B551}"/>
              </a:ext>
            </a:extLst>
          </p:cNvPr>
          <p:cNvSpPr txBox="1"/>
          <p:nvPr/>
        </p:nvSpPr>
        <p:spPr>
          <a:xfrm>
            <a:off x="1227484" y="2876586"/>
            <a:ext cx="9029699" cy="2492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#customer_sex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0.003424409 </a:t>
            </a:r>
            <a:r>
              <a:rPr kumimoji="0" lang="it-IT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</a:t>
            </a: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4800" kern="1200" dirty="0" err="1">
                <a:solidFill>
                  <a:prstClr val="black"/>
                </a:solidFill>
                <a:latin typeface="Calibri" panose="020F0502020204030204"/>
              </a:rPr>
              <a:t>account_status</a:t>
            </a:r>
            <a:endParaRPr kumimoji="0" lang="it-IT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31F0A4-D487-75BA-8402-4E3C312A0153}"/>
              </a:ext>
            </a:extLst>
          </p:cNvPr>
          <p:cNvSpPr txBox="1"/>
          <p:nvPr/>
        </p:nvSpPr>
        <p:spPr>
          <a:xfrm>
            <a:off x="7335078" y="537427"/>
            <a:ext cx="9303026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Feature </a:t>
            </a: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Selection</a:t>
            </a: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0B7C45-3CA2-0E61-1326-2098AA199238}"/>
              </a:ext>
            </a:extLst>
          </p:cNvPr>
          <p:cNvSpPr txBox="1"/>
          <p:nvPr/>
        </p:nvSpPr>
        <p:spPr>
          <a:xfrm>
            <a:off x="9959009" y="2445445"/>
            <a:ext cx="13855147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#customer_age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6000" b="1" i="0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mean in group closed   mean in group  open </a:t>
            </a: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46.62196             46.25996 </a:t>
            </a: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Test t:  p-value = 0.09492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00CE5C-30EB-6342-2FDC-94708096006B}"/>
              </a:ext>
            </a:extLst>
          </p:cNvPr>
          <p:cNvSpPr txBox="1"/>
          <p:nvPr/>
        </p:nvSpPr>
        <p:spPr>
          <a:xfrm>
            <a:off x="1227484" y="8261142"/>
            <a:ext cx="17095305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we replace the NA value in total transaction amount with the mean 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Replace NA values with "Unknown“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actually in the variable of salary range we believe that the people with lower or higher salary    are unlikely to say own salary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02831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he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Checking</a:t>
            </a:r>
          </a:p>
        </p:txBody>
      </p:sp>
      <p:sp>
        <p:nvSpPr>
          <p:cNvPr id="164" name="Correlation…"/>
          <p:cNvSpPr txBox="1">
            <a:spLocks noGrp="1"/>
          </p:cNvSpPr>
          <p:nvPr>
            <p:ph type="body" idx="1"/>
          </p:nvPr>
        </p:nvSpPr>
        <p:spPr>
          <a:xfrm>
            <a:off x="1206500" y="3134755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Correlation</a:t>
            </a:r>
          </a:p>
          <a:p>
            <a:r>
              <a:t>Distribution</a:t>
            </a:r>
          </a:p>
          <a:p>
            <a:r>
              <a:t>NA</a:t>
            </a:r>
          </a:p>
        </p:txBody>
      </p:sp>
      <p:pic>
        <p:nvPicPr>
          <p:cNvPr id="165" name="Obraz 24" descr="Obraz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362" y="10967540"/>
            <a:ext cx="2872888" cy="271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9AA4175-CAD0-99A1-3D88-3BC07BAB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009" y="-42593"/>
            <a:ext cx="15743584" cy="1339467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526D64-7D31-66AE-225F-1349311D0CF4}"/>
              </a:ext>
            </a:extLst>
          </p:cNvPr>
          <p:cNvSpPr txBox="1"/>
          <p:nvPr/>
        </p:nvSpPr>
        <p:spPr>
          <a:xfrm>
            <a:off x="14212956" y="160436"/>
            <a:ext cx="9303026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Feature </a:t>
            </a: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Selection</a:t>
            </a: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44A33C-AE29-692F-1309-15E53310452D}"/>
              </a:ext>
            </a:extLst>
          </p:cNvPr>
          <p:cNvSpPr txBox="1"/>
          <p:nvPr/>
        </p:nvSpPr>
        <p:spPr>
          <a:xfrm>
            <a:off x="13492370" y="2633130"/>
            <a:ext cx="11459818" cy="8043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customer_number_of_dependents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   -0.0189905963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customer_relationship_length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           -0.0136868512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customer_available_credit_limit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         0.0174582135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total_products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                                     0.0795483222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period_inactive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                -0.1524488063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contacts_in_last_year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     -0.2044905100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credit_card_debt_balance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0.2630528831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remaining_credit_limit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                       0.0002850775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transaction_amount_ratio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0.1310628478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total_transaction_amount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0.0959313407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total_transaction_count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   0.3714027012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transaction_count_ratio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   0.1208377823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average_utilization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                          0.1784103316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01143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BB0AF6-B533-6BC6-875F-507586296446}"/>
              </a:ext>
            </a:extLst>
          </p:cNvPr>
          <p:cNvSpPr txBox="1"/>
          <p:nvPr/>
        </p:nvSpPr>
        <p:spPr>
          <a:xfrm>
            <a:off x="556593" y="2600870"/>
            <a:ext cx="2081253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Recode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ordinal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variables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with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levels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including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Unknown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level</a:t>
            </a: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8803B4-1F16-6FD6-7A29-5C268D7C4D55}"/>
              </a:ext>
            </a:extLst>
          </p:cNvPr>
          <p:cNvSpPr txBox="1"/>
          <p:nvPr/>
        </p:nvSpPr>
        <p:spPr>
          <a:xfrm>
            <a:off x="7335078" y="537427"/>
            <a:ext cx="9303026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Feature </a:t>
            </a: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Selection</a:t>
            </a: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D59B62-7D52-21B6-6674-DD9056277E54}"/>
              </a:ext>
            </a:extLst>
          </p:cNvPr>
          <p:cNvSpPr txBox="1"/>
          <p:nvPr/>
        </p:nvSpPr>
        <p:spPr>
          <a:xfrm>
            <a:off x="1033669" y="4264305"/>
            <a:ext cx="1166854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Correlation with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account_status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customer_education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0.035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customer_civil_status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0.024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customer_salary_range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0.037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credit_card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-classification = 0.015</a:t>
            </a: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B1C6DB-D216-9B41-D4C9-4DFEBD7ECF01}"/>
              </a:ext>
            </a:extLst>
          </p:cNvPr>
          <p:cNvSpPr txBox="1"/>
          <p:nvPr/>
        </p:nvSpPr>
        <p:spPr>
          <a:xfrm>
            <a:off x="0" y="9853247"/>
            <a:ext cx="224624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we don't remove anything from the earlier apart from the variable sex and age</a:t>
            </a: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78285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5511D0-4C1D-8791-9A5C-1D4B48773D62}"/>
              </a:ext>
            </a:extLst>
          </p:cNvPr>
          <p:cNvSpPr txBox="1"/>
          <p:nvPr/>
        </p:nvSpPr>
        <p:spPr>
          <a:xfrm>
            <a:off x="4886739" y="755731"/>
            <a:ext cx="14610522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Logistic</a:t>
            </a: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Regression</a:t>
            </a:r>
            <a:endParaRPr kumimoji="0" lang="it-IT" sz="8500" b="1" i="0" u="none" strike="noStrike" cap="none" spc="0" normalizeH="0" baseline="0" dirty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A955A5-05B7-6608-09DE-00979BBA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1" y="2584514"/>
            <a:ext cx="16179943" cy="103757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4ACC73-06BC-0DBC-8C62-6E93673FD005}"/>
              </a:ext>
            </a:extLst>
          </p:cNvPr>
          <p:cNvSpPr txBox="1"/>
          <p:nvPr/>
        </p:nvSpPr>
        <p:spPr>
          <a:xfrm>
            <a:off x="16659514" y="3623451"/>
            <a:ext cx="7017026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Division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of the dataset in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train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and test sample</a:t>
            </a:r>
          </a:p>
          <a:p>
            <a:pPr marL="342900" marR="0" indent="-3429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 big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difference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in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predictions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probit</a:t>
            </a: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and </a:t>
            </a:r>
            <a:r>
              <a:rPr kumimoji="0" lang="it-IT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logit</a:t>
            </a: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4800" dirty="0" err="1">
                <a:solidFill>
                  <a:schemeClr val="bg2">
                    <a:lumMod val="10000"/>
                  </a:schemeClr>
                </a:solidFill>
              </a:rPr>
              <a:t>Balanced</a:t>
            </a:r>
            <a:r>
              <a:rPr lang="it-IT" sz="4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4800" dirty="0" err="1">
                <a:solidFill>
                  <a:schemeClr val="bg2">
                    <a:lumMod val="10000"/>
                  </a:schemeClr>
                </a:solidFill>
              </a:rPr>
              <a:t>accuracy</a:t>
            </a:r>
            <a:r>
              <a:rPr lang="it-IT" sz="4800" dirty="0">
                <a:solidFill>
                  <a:schemeClr val="bg2">
                    <a:lumMod val="10000"/>
                  </a:schemeClr>
                </a:solidFill>
              </a:rPr>
              <a:t> = 0.735</a:t>
            </a: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037776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4ED756-837A-6BA2-DC68-2FEEE4445FE5}"/>
              </a:ext>
            </a:extLst>
          </p:cNvPr>
          <p:cNvSpPr txBox="1"/>
          <p:nvPr/>
        </p:nvSpPr>
        <p:spPr>
          <a:xfrm>
            <a:off x="7335078" y="537427"/>
            <a:ext cx="9303026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Feature </a:t>
            </a:r>
            <a:r>
              <a:rPr kumimoji="0" lang="it-IT" sz="8500" b="1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Selection</a:t>
            </a: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7F15F3-D7D5-41EC-219C-33537C8D1B33}"/>
              </a:ext>
            </a:extLst>
          </p:cNvPr>
          <p:cNvSpPr txBox="1"/>
          <p:nvPr/>
        </p:nvSpPr>
        <p:spPr>
          <a:xfrm>
            <a:off x="1033670" y="2036794"/>
            <a:ext cx="13556974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 logistic regression we have some insignificant variables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 LOGIT 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remaining_credit_limit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average_utilization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customer_available_credit_limit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customer_civil_status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 PROBIT 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customer_civil_status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4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customer_available_credit_limit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7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remaining_credit_limit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 13</a:t>
            </a:r>
            <a:endParaRPr kumimoji="0" lang="it-IT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56585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90E213-7FD3-175E-8571-F47336DF974C}"/>
              </a:ext>
            </a:extLst>
          </p:cNvPr>
          <p:cNvSpPr txBox="1"/>
          <p:nvPr/>
        </p:nvSpPr>
        <p:spPr>
          <a:xfrm>
            <a:off x="4230756" y="735852"/>
            <a:ext cx="14610522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KNN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AA4921-A95D-831E-D428-227C53F8D35B}"/>
              </a:ext>
            </a:extLst>
          </p:cNvPr>
          <p:cNvSpPr txBox="1"/>
          <p:nvPr/>
        </p:nvSpPr>
        <p:spPr>
          <a:xfrm>
            <a:off x="14620776" y="3473968"/>
            <a:ext cx="1065474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cross-</a:t>
            </a:r>
            <a:r>
              <a:rPr kumimoji="0" lang="it-IT" sz="3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validation</a:t>
            </a:r>
            <a:r>
              <a:rPr kumimoji="0" lang="it-IT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Accuracy was used to select the optimal model using the largest value.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The final value used for the model was k = 5.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Balanced Accuracy = 0.7995</a:t>
            </a:r>
            <a:endParaRPr kumimoji="0" lang="it-IT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254EB1D-16CF-0BD8-EE29-356A8720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495"/>
            <a:ext cx="14620776" cy="102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93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B3BA633-3BC3-FBE7-2D48-4BCC36EE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93" y="833992"/>
            <a:ext cx="14613379" cy="2267909"/>
          </a:xfrm>
          <a:prstGeom prst="rect">
            <a:avLst/>
          </a:prstGeom>
        </p:spPr>
      </p:pic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5323D8A-F2C7-2E2D-D1B4-AD1B48E5F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3" y="3101901"/>
            <a:ext cx="15763351" cy="863675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64E18D-7A98-B358-DC08-745F7339339E}"/>
              </a:ext>
            </a:extLst>
          </p:cNvPr>
          <p:cNvSpPr txBox="1"/>
          <p:nvPr/>
        </p:nvSpPr>
        <p:spPr>
          <a:xfrm>
            <a:off x="16498957" y="6306162"/>
            <a:ext cx="644055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We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compared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all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the models with scaling the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variables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but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still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the best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balanced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remains</a:t>
            </a:r>
            <a:r>
              <a:rPr kumimoji="0" lang="it-IT" sz="320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0.7995 of the model with K = 5</a:t>
            </a:r>
          </a:p>
        </p:txBody>
      </p:sp>
    </p:spTree>
    <p:extLst>
      <p:ext uri="{BB962C8B-B14F-4D97-AF65-F5344CB8AC3E}">
        <p14:creationId xmlns:p14="http://schemas.microsoft.com/office/powerpoint/2010/main" val="38701503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EAD8EA8-34C7-BEFB-8F28-546C55B96977}"/>
              </a:ext>
            </a:extLst>
          </p:cNvPr>
          <p:cNvSpPr txBox="1"/>
          <p:nvPr/>
        </p:nvSpPr>
        <p:spPr>
          <a:xfrm>
            <a:off x="6119191" y="471973"/>
            <a:ext cx="12145618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85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SVM Model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D966D9-A3BF-3831-27BF-B012BA1775FC}"/>
              </a:ext>
            </a:extLst>
          </p:cNvPr>
          <p:cNvSpPr txBox="1"/>
          <p:nvPr/>
        </p:nvSpPr>
        <p:spPr>
          <a:xfrm>
            <a:off x="357809" y="2522483"/>
            <a:ext cx="14451495" cy="1056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 the value of 0.5 is indicated as optimal,</a:t>
            </a:r>
          </a:p>
          <a:p>
            <a:pPr marL="0" marR="0" indent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 but the accuracy is identical for all C apart from 0.001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  C      Accuracy   Kappa   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#0.001  0.8393286  0.0000000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#0.010  0.8918042  0.5004691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0.020  0.8931677  0.5161437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0.050  0.8936379  0.5267727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0.100  0.8938730  0.5299907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0.200  0.8940611  0.5328512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0.500  0.8941081  0.5334885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1.000  0.8940141  0.5330844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2.000  0.8939670  0.5330912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5.000  0.8940611  0.5334981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 was used to select the optimal model using the largest value.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final value used for the model was C = 0.5.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A1A09CD-75E7-AFDE-F4D5-B68680361EBF}"/>
              </a:ext>
            </a:extLst>
          </p:cNvPr>
          <p:cNvSpPr/>
          <p:nvPr/>
        </p:nvSpPr>
        <p:spPr>
          <a:xfrm>
            <a:off x="13894904" y="5883965"/>
            <a:ext cx="3458818" cy="2206487"/>
          </a:xfrm>
          <a:prstGeom prst="rightArrow">
            <a:avLst/>
          </a:prstGeom>
          <a:solidFill>
            <a:schemeClr val="bg1">
              <a:lumMod val="90000"/>
              <a:lumOff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248639-F694-1957-F0BF-FBDFB68566DF}"/>
              </a:ext>
            </a:extLst>
          </p:cNvPr>
          <p:cNvSpPr txBox="1"/>
          <p:nvPr/>
        </p:nvSpPr>
        <p:spPr>
          <a:xfrm>
            <a:off x="18089217" y="6068040"/>
            <a:ext cx="530749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Balanced</a:t>
            </a:r>
            <a:r>
              <a:rPr kumimoji="0" lang="it-IT" sz="4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8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4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: 0.73</a:t>
            </a:r>
          </a:p>
        </p:txBody>
      </p:sp>
    </p:spTree>
    <p:extLst>
      <p:ext uri="{BB962C8B-B14F-4D97-AF65-F5344CB8AC3E}">
        <p14:creationId xmlns:p14="http://schemas.microsoft.com/office/powerpoint/2010/main" val="3441928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f33006f9ef2bd5d4d21f3f11a72be89e.jpeg" descr="f33006f9ef2bd5d4d21f3f11a72be89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01" y="3094216"/>
            <a:ext cx="8218444" cy="788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hanks…"/>
          <p:cNvSpPr/>
          <p:nvPr/>
        </p:nvSpPr>
        <p:spPr>
          <a:xfrm>
            <a:off x="5334718" y="3575895"/>
            <a:ext cx="4797029" cy="3345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5" y="0"/>
                </a:moveTo>
                <a:cubicBezTo>
                  <a:pt x="267" y="0"/>
                  <a:pt x="0" y="383"/>
                  <a:pt x="0" y="853"/>
                </a:cubicBezTo>
                <a:lnTo>
                  <a:pt x="0" y="18955"/>
                </a:lnTo>
                <a:cubicBezTo>
                  <a:pt x="0" y="19426"/>
                  <a:pt x="267" y="19806"/>
                  <a:pt x="595" y="19806"/>
                </a:cubicBezTo>
                <a:lnTo>
                  <a:pt x="11019" y="19806"/>
                </a:lnTo>
                <a:lnTo>
                  <a:pt x="21600" y="21600"/>
                </a:lnTo>
                <a:lnTo>
                  <a:pt x="17704" y="17244"/>
                </a:lnTo>
                <a:lnTo>
                  <a:pt x="17704" y="853"/>
                </a:lnTo>
                <a:cubicBezTo>
                  <a:pt x="17704" y="383"/>
                  <a:pt x="17439" y="0"/>
                  <a:pt x="17111" y="0"/>
                </a:cubicBezTo>
                <a:lnTo>
                  <a:pt x="595" y="0"/>
                </a:lnTo>
                <a:close/>
              </a:path>
            </a:pathLst>
          </a:custGeom>
          <a:solidFill>
            <a:srgbClr val="FFFFFF"/>
          </a:solidFill>
          <a:ln w="101600"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7" tIns="91437" rIns="91437" bIns="91437" anchor="ctr"/>
          <a:lstStyle/>
          <a:p>
            <a:pPr defTabSz="1828800">
              <a:defRPr sz="6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Thanks </a:t>
            </a:r>
          </a:p>
          <a:p>
            <a:pPr defTabSz="1828800">
              <a:defRPr sz="6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guys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orr_heat.png" descr="corr_he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276234"/>
            <a:ext cx="21332135" cy="1281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revious_cesarean.png" descr="previous_cesar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68" y="3127844"/>
            <a:ext cx="12614064" cy="9460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1" name="Distribution of Discrete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Distribution of Discrete Data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Box_mother_height.png" descr="Box_mother_h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41" y="2911224"/>
            <a:ext cx="14574095" cy="1093057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5" name="Distribution of Float Data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Distribution of Float Data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number_prenatal_visits.png" descr="number_prenatal_vis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07" y="3204762"/>
            <a:ext cx="12780263" cy="958519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9" name="Distribution of Int Dat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Distribution of Int Data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NA Che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Checking</a:t>
            </a:r>
          </a:p>
        </p:txBody>
      </p:sp>
      <p:graphicFrame>
        <p:nvGraphicFramePr>
          <p:cNvPr id="182" name="NA_check"/>
          <p:cNvGraphicFramePr/>
          <p:nvPr/>
        </p:nvGraphicFramePr>
        <p:xfrm>
          <a:off x="1209573" y="2944197"/>
          <a:ext cx="9877356" cy="8946366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589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289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col_name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col_type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NA_ratio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588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father_age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18.53563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mother_marital_status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17.20142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mother_height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10.19671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mother_body_mass_index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6.11313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mother_weight_gain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3.06378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number_prenatal_visits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2.49784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mother_delivery_weight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1.45773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cigarettes_before_pregnancy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float64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0.47124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mother_race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father_education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prenatal_care_month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previous_cesarean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object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newborn_gender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object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5653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/>
                        <a:t>newborn_weight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/>
                        <a:t>int64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3000"/>
                        <a:t>0.0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eature Engine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85" name="int/float/discre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int/float/discrete</a:t>
            </a:r>
          </a:p>
        </p:txBody>
      </p:sp>
      <p:sp>
        <p:nvSpPr>
          <p:cNvPr id="186" name="Fill NA/outlier with median/mean to int and float features…"/>
          <p:cNvSpPr txBox="1">
            <a:spLocks noGrp="1"/>
          </p:cNvSpPr>
          <p:nvPr>
            <p:ph type="body" idx="1"/>
          </p:nvPr>
        </p:nvSpPr>
        <p:spPr>
          <a:xfrm>
            <a:off x="1206500" y="3916749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Fill NA/outlier with median/mean to int and float features</a:t>
            </a:r>
          </a:p>
          <a:p>
            <a:r>
              <a:t>Make a new feature for old with which row has NA</a:t>
            </a:r>
          </a:p>
          <a:p>
            <a:r>
              <a:t>Truncate outliers </a:t>
            </a:r>
          </a:p>
          <a:p>
            <a:r>
              <a:t>Standardization and normalization for int and float features</a:t>
            </a:r>
          </a:p>
          <a:p>
            <a:r>
              <a:t>Make discrete features as dummies</a:t>
            </a:r>
          </a:p>
          <a:p>
            <a:r>
              <a:t>Power features which have high correlation with newborn weight</a:t>
            </a:r>
          </a:p>
        </p:txBody>
      </p:sp>
      <p:pic>
        <p:nvPicPr>
          <p:cNvPr id="187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084" y="12204334"/>
            <a:ext cx="4433464" cy="124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</a:t>
            </a:r>
          </a:p>
        </p:txBody>
      </p:sp>
      <p:sp>
        <p:nvSpPr>
          <p:cNvPr id="190" name="GLM/SVM/GB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GLM/SVM/GBT</a:t>
            </a:r>
          </a:p>
        </p:txBody>
      </p:sp>
      <p:sp>
        <p:nvSpPr>
          <p:cNvPr id="191" name="LM, Ridge, Lasso, ElasticNet, F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LM, Ridge, Lasso, ElasticNet, FM</a:t>
            </a:r>
          </a:p>
          <a:p>
            <a:r>
              <a:t>SVR</a:t>
            </a:r>
          </a:p>
          <a:p>
            <a:r>
              <a:t>LGBMRegressor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Personalizzato</PresentationFormat>
  <Paragraphs>173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Helvetica Neue Medium</vt:lpstr>
      <vt:lpstr>30_BasicColor</vt:lpstr>
      <vt:lpstr>ML Project for Regression</vt:lpstr>
      <vt:lpstr>Data Checking</vt:lpstr>
      <vt:lpstr>Presentazione standard di PowerPoint</vt:lpstr>
      <vt:lpstr>Visualization</vt:lpstr>
      <vt:lpstr>Visualization</vt:lpstr>
      <vt:lpstr>Visualization</vt:lpstr>
      <vt:lpstr>NA Checking</vt:lpstr>
      <vt:lpstr>Feature Engineering</vt:lpstr>
      <vt:lpstr>Algorithms</vt:lpstr>
      <vt:lpstr>Tuning</vt:lpstr>
      <vt:lpstr>Tuning</vt:lpstr>
      <vt:lpstr>Tuning</vt:lpstr>
      <vt:lpstr>Presentazione standard di PowerPoint</vt:lpstr>
      <vt:lpstr>Presentazione standard di PowerPoint</vt:lpstr>
      <vt:lpstr>Presentazione standard di PowerPoint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for Regression</dc:title>
  <cp:lastModifiedBy>Raffaele Ricci - raffaele.ricci6@studio.unibo.it</cp:lastModifiedBy>
  <cp:revision>1</cp:revision>
  <dcterms:modified xsi:type="dcterms:W3CDTF">2023-06-08T13:46:41Z</dcterms:modified>
</cp:coreProperties>
</file>