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6" r:id="rId2"/>
    <p:sldId id="417" r:id="rId3"/>
    <p:sldId id="483" r:id="rId4"/>
    <p:sldId id="487" r:id="rId5"/>
    <p:sldId id="488" r:id="rId6"/>
    <p:sldId id="489" r:id="rId7"/>
    <p:sldId id="490" r:id="rId8"/>
    <p:sldId id="484" r:id="rId9"/>
    <p:sldId id="491" r:id="rId10"/>
    <p:sldId id="492" r:id="rId11"/>
    <p:sldId id="493" r:id="rId12"/>
    <p:sldId id="494" r:id="rId13"/>
    <p:sldId id="485" r:id="rId14"/>
    <p:sldId id="496" r:id="rId15"/>
    <p:sldId id="486" r:id="rId16"/>
    <p:sldId id="495" r:id="rId17"/>
    <p:sldId id="4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2" autoAdjust="0"/>
    <p:restoredTop sz="77183"/>
  </p:normalViewPr>
  <p:slideViewPr>
    <p:cSldViewPr snapToGrid="0">
      <p:cViewPr varScale="1">
        <p:scale>
          <a:sx n="117" d="100"/>
          <a:sy n="117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266DC-2431-004E-AD20-D0E39D10CD29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CBC44-DA24-E24E-A8F6-6BF5D7DCFF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7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F0DE3-6217-5D44-AE24-CD4CB166A4A1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DAE57-C40F-294F-91BB-11CDA406C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3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It is easier to have a written document such as Omninet Marketing Requirements Document.</a:t>
            </a:r>
          </a:p>
          <a:p>
            <a:endParaRPr lang="en-US" dirty="0"/>
          </a:p>
          <a:p>
            <a:r>
              <a:rPr lang="en-US" dirty="0"/>
              <a:t>2.For example, I assigned opportunity testing for “user logout fails,” which had a risk priority number of 10. Why? Because it’s a simple programming task, most likely, and you can easily integrate testing it into some other tests.</a:t>
            </a:r>
          </a:p>
          <a:p>
            <a:endParaRPr lang="en-US" dirty="0"/>
          </a:p>
          <a:p>
            <a:r>
              <a:rPr lang="en-US" dirty="0"/>
              <a:t>3. For example, “call center agents unable to access/control current sessions,” was original two line items, one related to access, one to control. </a:t>
            </a:r>
          </a:p>
          <a:p>
            <a:endParaRPr lang="en-US" dirty="0"/>
          </a:p>
          <a:p>
            <a:r>
              <a:rPr lang="en-US" dirty="0"/>
              <a:t>4. We did this analysis alone, we will missed some important risks of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DAE57-C40F-294F-91BB-11CDA406CB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5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DAE57-C40F-294F-91BB-11CDA406CB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2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DADM Final Presentation (by Y. ZHU, T. SUN, Y. LI)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DADM Final Presentation (by Y. ZHU, T. SUN, Y. LI)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DADM Final Presentation (by Y. ZHU, T. SUN, Y. LI)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DADM Final Presentation (by Y. ZHU, T. SUN, Y. LI)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DADM Final Presentation (by Y. ZHU, T. SUN, Y. LI)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DADM Final Presentation (by Y. ZHU, T. SUN, Y. LI)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DADM Final Presentation (by Y. ZHU, T. SUN, Y. LI)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DADM Final Presentation (by Y. ZHU, T. SUN, Y. LI)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DADM Final Presentation (by Y. ZHU, T. SUN, Y. LI)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DADM Final Presentation (by Y. ZHU, T. SUN, Y. LI)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15,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DADM Final Presentation (by Y. ZHU, T. SUN, Y. LI)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June 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DADM Final Presentation (by Y. ZHU, T. SUN, Y. LI)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98F5-FAAC-4BFE-B5A2-1464C2B6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4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4">
            <a:extLst>
              <a:ext uri="{FF2B5EF4-FFF2-40B4-BE49-F238E27FC236}">
                <a16:creationId xmlns:a16="http://schemas.microsoft.com/office/drawing/2014/main" id="{E8B74CA9-ABDD-4293-A4F2-07DCD5A31621}"/>
              </a:ext>
            </a:extLst>
          </p:cNvPr>
          <p:cNvSpPr/>
          <p:nvPr/>
        </p:nvSpPr>
        <p:spPr>
          <a:xfrm>
            <a:off x="0" y="5549396"/>
            <a:ext cx="12192000" cy="1308604"/>
          </a:xfrm>
          <a:custGeom>
            <a:avLst/>
            <a:gdLst>
              <a:gd name="connsiteX0" fmla="*/ 7767927 w 12192000"/>
              <a:gd name="connsiteY0" fmla="*/ 248 h 1308604"/>
              <a:gd name="connsiteX1" fmla="*/ 12192000 w 12192000"/>
              <a:gd name="connsiteY1" fmla="*/ 718054 h 1308604"/>
              <a:gd name="connsiteX2" fmla="*/ 12192000 w 12192000"/>
              <a:gd name="connsiteY2" fmla="*/ 1308604 h 1308604"/>
              <a:gd name="connsiteX3" fmla="*/ 0 w 12192000"/>
              <a:gd name="connsiteY3" fmla="*/ 1308604 h 1308604"/>
              <a:gd name="connsiteX4" fmla="*/ 0 w 12192000"/>
              <a:gd name="connsiteY4" fmla="*/ 718054 h 1308604"/>
              <a:gd name="connsiteX5" fmla="*/ 7767927 w 12192000"/>
              <a:gd name="connsiteY5" fmla="*/ 248 h 130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308604">
                <a:moveTo>
                  <a:pt x="7767927" y="248"/>
                </a:moveTo>
                <a:cubicBezTo>
                  <a:pt x="8959300" y="-7636"/>
                  <a:pt x="10373916" y="171558"/>
                  <a:pt x="12192000" y="718054"/>
                </a:cubicBezTo>
                <a:lnTo>
                  <a:pt x="12192000" y="1308604"/>
                </a:lnTo>
                <a:lnTo>
                  <a:pt x="0" y="1308604"/>
                </a:lnTo>
                <a:lnTo>
                  <a:pt x="0" y="718054"/>
                </a:lnTo>
                <a:cubicBezTo>
                  <a:pt x="3136652" y="1262318"/>
                  <a:pt x="4723306" y="20395"/>
                  <a:pt x="7767927" y="248"/>
                </a:cubicBezTo>
                <a:close/>
              </a:path>
            </a:pathLst>
          </a:cu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任意多边形: 形状 15">
            <a:extLst>
              <a:ext uri="{FF2B5EF4-FFF2-40B4-BE49-F238E27FC236}">
                <a16:creationId xmlns:a16="http://schemas.microsoft.com/office/drawing/2014/main" id="{6AF58BC8-03A7-4E6A-B2B2-78EE1F2F8CB8}"/>
              </a:ext>
            </a:extLst>
          </p:cNvPr>
          <p:cNvSpPr/>
          <p:nvPr/>
        </p:nvSpPr>
        <p:spPr>
          <a:xfrm>
            <a:off x="0" y="5780536"/>
            <a:ext cx="12192000" cy="1077464"/>
          </a:xfrm>
          <a:custGeom>
            <a:avLst/>
            <a:gdLst>
              <a:gd name="connsiteX0" fmla="*/ 3035945 w 12192000"/>
              <a:gd name="connsiteY0" fmla="*/ 692 h 1077464"/>
              <a:gd name="connsiteX1" fmla="*/ 12192000 w 12192000"/>
              <a:gd name="connsiteY1" fmla="*/ 486913 h 1077464"/>
              <a:gd name="connsiteX2" fmla="*/ 12192000 w 12192000"/>
              <a:gd name="connsiteY2" fmla="*/ 1077464 h 1077464"/>
              <a:gd name="connsiteX3" fmla="*/ 0 w 12192000"/>
              <a:gd name="connsiteY3" fmla="*/ 1077464 h 1077464"/>
              <a:gd name="connsiteX4" fmla="*/ 0 w 12192000"/>
              <a:gd name="connsiteY4" fmla="*/ 486913 h 1077464"/>
              <a:gd name="connsiteX5" fmla="*/ 3035945 w 12192000"/>
              <a:gd name="connsiteY5" fmla="*/ 692 h 107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077464">
                <a:moveTo>
                  <a:pt x="3035945" y="692"/>
                </a:moveTo>
                <a:cubicBezTo>
                  <a:pt x="6039743" y="34178"/>
                  <a:pt x="8983266" y="1269154"/>
                  <a:pt x="12192000" y="486913"/>
                </a:cubicBezTo>
                <a:lnTo>
                  <a:pt x="12192000" y="1077464"/>
                </a:lnTo>
                <a:lnTo>
                  <a:pt x="0" y="1077464"/>
                </a:lnTo>
                <a:lnTo>
                  <a:pt x="0" y="486913"/>
                </a:lnTo>
                <a:cubicBezTo>
                  <a:pt x="1026716" y="111866"/>
                  <a:pt x="2034679" y="-10471"/>
                  <a:pt x="3035945" y="692"/>
                </a:cubicBezTo>
                <a:close/>
              </a:path>
            </a:pathLst>
          </a:cu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任意多边形: 形状 13">
            <a:extLst>
              <a:ext uri="{FF2B5EF4-FFF2-40B4-BE49-F238E27FC236}">
                <a16:creationId xmlns:a16="http://schemas.microsoft.com/office/drawing/2014/main" id="{359741A9-F98A-4C3F-9335-A84F5CDE3277}"/>
              </a:ext>
            </a:extLst>
          </p:cNvPr>
          <p:cNvSpPr/>
          <p:nvPr/>
        </p:nvSpPr>
        <p:spPr>
          <a:xfrm>
            <a:off x="0" y="5577835"/>
            <a:ext cx="12192000" cy="1280165"/>
          </a:xfrm>
          <a:custGeom>
            <a:avLst/>
            <a:gdLst>
              <a:gd name="connsiteX0" fmla="*/ 1927924 w 12192000"/>
              <a:gd name="connsiteY0" fmla="*/ 442 h 1280165"/>
              <a:gd name="connsiteX1" fmla="*/ 12192000 w 12192000"/>
              <a:gd name="connsiteY1" fmla="*/ 689615 h 1280165"/>
              <a:gd name="connsiteX2" fmla="*/ 12192000 w 12192000"/>
              <a:gd name="connsiteY2" fmla="*/ 1280165 h 1280165"/>
              <a:gd name="connsiteX3" fmla="*/ 0 w 12192000"/>
              <a:gd name="connsiteY3" fmla="*/ 1280165 h 1280165"/>
              <a:gd name="connsiteX4" fmla="*/ 0 w 12192000"/>
              <a:gd name="connsiteY4" fmla="*/ 689615 h 1280165"/>
              <a:gd name="connsiteX5" fmla="*/ 1927924 w 12192000"/>
              <a:gd name="connsiteY5" fmla="*/ 442 h 128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280165">
                <a:moveTo>
                  <a:pt x="1927924" y="442"/>
                </a:moveTo>
                <a:cubicBezTo>
                  <a:pt x="4188379" y="-35807"/>
                  <a:pt x="6605984" y="2174176"/>
                  <a:pt x="12192000" y="689615"/>
                </a:cubicBezTo>
                <a:lnTo>
                  <a:pt x="12192000" y="1280165"/>
                </a:lnTo>
                <a:lnTo>
                  <a:pt x="0" y="1280165"/>
                </a:lnTo>
                <a:lnTo>
                  <a:pt x="0" y="689615"/>
                </a:lnTo>
                <a:cubicBezTo>
                  <a:pt x="674390" y="196845"/>
                  <a:pt x="1294997" y="10591"/>
                  <a:pt x="1927924" y="442"/>
                </a:cubicBezTo>
                <a:close/>
              </a:path>
            </a:pathLst>
          </a:custGeom>
          <a:solidFill>
            <a:srgbClr val="0242B2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任意多边形: 形状 16">
            <a:extLst>
              <a:ext uri="{FF2B5EF4-FFF2-40B4-BE49-F238E27FC236}">
                <a16:creationId xmlns:a16="http://schemas.microsoft.com/office/drawing/2014/main" id="{27938DA6-AD51-41FF-AB90-E80448BA3B73}"/>
              </a:ext>
            </a:extLst>
          </p:cNvPr>
          <p:cNvSpPr/>
          <p:nvPr/>
        </p:nvSpPr>
        <p:spPr>
          <a:xfrm>
            <a:off x="0" y="5973870"/>
            <a:ext cx="12192000" cy="884130"/>
          </a:xfrm>
          <a:custGeom>
            <a:avLst/>
            <a:gdLst>
              <a:gd name="connsiteX0" fmla="*/ 9231795 w 12192000"/>
              <a:gd name="connsiteY0" fmla="*/ 554 h 884130"/>
              <a:gd name="connsiteX1" fmla="*/ 12192000 w 12192000"/>
              <a:gd name="connsiteY1" fmla="*/ 293580 h 884130"/>
              <a:gd name="connsiteX2" fmla="*/ 12192000 w 12192000"/>
              <a:gd name="connsiteY2" fmla="*/ 884130 h 884130"/>
              <a:gd name="connsiteX3" fmla="*/ 0 w 12192000"/>
              <a:gd name="connsiteY3" fmla="*/ 884130 h 884130"/>
              <a:gd name="connsiteX4" fmla="*/ 0 w 12192000"/>
              <a:gd name="connsiteY4" fmla="*/ 293580 h 884130"/>
              <a:gd name="connsiteX5" fmla="*/ 9231795 w 12192000"/>
              <a:gd name="connsiteY5" fmla="*/ 554 h 88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884130">
                <a:moveTo>
                  <a:pt x="9231795" y="554"/>
                </a:moveTo>
                <a:cubicBezTo>
                  <a:pt x="10106267" y="7942"/>
                  <a:pt x="11079063" y="89984"/>
                  <a:pt x="12192000" y="293580"/>
                </a:cubicBezTo>
                <a:lnTo>
                  <a:pt x="12192000" y="884130"/>
                </a:lnTo>
                <a:lnTo>
                  <a:pt x="0" y="884130"/>
                </a:lnTo>
                <a:lnTo>
                  <a:pt x="0" y="293580"/>
                </a:lnTo>
                <a:cubicBezTo>
                  <a:pt x="3499346" y="1338353"/>
                  <a:pt x="5442415" y="-31460"/>
                  <a:pt x="9231795" y="554"/>
                </a:cubicBezTo>
                <a:close/>
              </a:path>
            </a:pathLst>
          </a:cu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0E91FD00-7AB6-4714-AE0B-9D27A688BA97}"/>
              </a:ext>
            </a:extLst>
          </p:cNvPr>
          <p:cNvSpPr txBox="1"/>
          <p:nvPr/>
        </p:nvSpPr>
        <p:spPr>
          <a:xfrm>
            <a:off x="1190172" y="1684276"/>
            <a:ext cx="5718232" cy="16619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Report to</a:t>
            </a:r>
          </a:p>
          <a:p>
            <a:r>
              <a:rPr lang="en-US" altLang="zh-CN" sz="5400" b="1" dirty="0">
                <a:solidFill>
                  <a:srgbClr val="024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Final Project</a:t>
            </a:r>
            <a:endParaRPr lang="zh-CN" altLang="en-US" sz="5400" b="1" dirty="0">
              <a:solidFill>
                <a:srgbClr val="0242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F25499-A481-41C5-86E1-545155E98F69}"/>
              </a:ext>
            </a:extLst>
          </p:cNvPr>
          <p:cNvSpPr/>
          <p:nvPr/>
        </p:nvSpPr>
        <p:spPr>
          <a:xfrm>
            <a:off x="1190172" y="3631950"/>
            <a:ext cx="5718232" cy="43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Software Testing (Spring 2018)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8AC7D1-D5AF-4BCA-AA52-2A3EA966AE5B}"/>
              </a:ext>
            </a:extLst>
          </p:cNvPr>
          <p:cNvSpPr/>
          <p:nvPr/>
        </p:nvSpPr>
        <p:spPr>
          <a:xfrm>
            <a:off x="1190172" y="4606563"/>
            <a:ext cx="5718232" cy="371471"/>
          </a:xfrm>
          <a:prstGeom prst="rect">
            <a:avLst/>
          </a:prstGeom>
          <a:solidFill>
            <a:srgbClr val="024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Yanqiao</a:t>
            </a:r>
            <a:r>
              <a:rPr lang="en-US" altLang="zh-CN" b="1" dirty="0"/>
              <a:t> ZHU, Yang LI, </a:t>
            </a:r>
            <a:r>
              <a:rPr lang="en-US" altLang="zh-CN" b="1" dirty="0" err="1"/>
              <a:t>Jingru</a:t>
            </a:r>
            <a:r>
              <a:rPr lang="en-US" altLang="zh-CN" b="1" dirty="0"/>
              <a:t> GAN, Han LI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5330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545C-43D8-0447-9256-25219925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 Group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A1BFD-3323-3844-9DA1-62863B1C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functionality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Localization</a:t>
            </a:r>
          </a:p>
          <a:p>
            <a:r>
              <a:rPr lang="en-US" dirty="0"/>
              <a:t>Security and privacy</a:t>
            </a:r>
          </a:p>
          <a:p>
            <a:r>
              <a:rPr lang="en-US" dirty="0"/>
              <a:t>Supportability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9F8A9-55F3-1041-824F-876F9DB8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26,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5E86E-EBA4-8240-9E0C-6A5B69BE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DADM Final Presentation (by Y. ZHU, T. SUN, Y. LI)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B98CC-1044-1D4C-85F7-A76DD311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545C-43D8-0447-9256-25219925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 Group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A1BFD-3323-3844-9DA1-62863B1C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r>
              <a:rPr lang="en-US" dirty="0"/>
              <a:t>Error handling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9F8A9-55F3-1041-824F-876F9DB8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26,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5E86E-EBA4-8240-9E0C-6A5B69BE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DADM Final Presentation (by Y. ZHU, T. SUN, Y. LI)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B98CC-1044-1D4C-85F7-A76DD311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9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545C-43D8-0447-9256-25219925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 Group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A1BFD-3323-3844-9DA1-62863B1C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test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9F8A9-55F3-1041-824F-876F9DB8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26,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5E86E-EBA4-8240-9E0C-6A5B69BE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DADM Final Presentation (by Y. ZHU, T. SUN, Y. LI)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B98CC-1044-1D4C-85F7-A76DD311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4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Part 1: Risk Analysis Report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Part 2: Test Suite Design Document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Part 3: Detailed Test Case Design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Part 4: Test Plan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 Final Presentation (by Y. ZHU, Y. LI, J. GAN, H. LI)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E9EC-660B-1E44-996F-D7C9FC40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Design (e.g. payment)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4FE9D-E438-1540-9A8E-85A1A3EC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26,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28A97-1D61-3D48-9AC6-70A8FC5A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DADM Final Presentation (by Y. ZHU, T. SUN, Y. LI)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E6909-27E5-B247-9ADC-6FC17B88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BA883B-C4B0-EA4E-9E1D-649BEAC5A2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697" y="1825625"/>
            <a:ext cx="72586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4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Part 1: Risk Analysis Report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Part 2: Test Suite Design Document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Part 3: Detailed Test Case Design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Part 4: Test Plan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 Final Presentation (by Y. ZHU, Y. LI, J. GAN, H. LI)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2A8C-A84B-D34F-814E-14B46E8A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D4BB27-E85A-A448-ABCB-37863D325C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Identifier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Test items</a:t>
            </a:r>
          </a:p>
          <a:p>
            <a:r>
              <a:rPr lang="en-US" dirty="0"/>
              <a:t>Features to be tested</a:t>
            </a:r>
          </a:p>
          <a:p>
            <a:r>
              <a:rPr lang="en-US" dirty="0"/>
              <a:t>Features not to be tested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Item pass/fail criteria</a:t>
            </a:r>
          </a:p>
          <a:p>
            <a:r>
              <a:rPr lang="en-US" dirty="0"/>
              <a:t>Test deliverables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1A4B41-1CEB-BD45-84F7-F0AF9389D0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tasks</a:t>
            </a:r>
          </a:p>
          <a:p>
            <a:r>
              <a:rPr lang="en-US" dirty="0"/>
              <a:t>Environmental needs</a:t>
            </a:r>
          </a:p>
          <a:p>
            <a:r>
              <a:rPr lang="en-US" dirty="0"/>
              <a:t>Responsibilities</a:t>
            </a:r>
          </a:p>
          <a:p>
            <a:r>
              <a:rPr lang="en-US" dirty="0"/>
              <a:t>Staffing and training needs</a:t>
            </a:r>
          </a:p>
          <a:p>
            <a:r>
              <a:rPr lang="en-US" dirty="0"/>
              <a:t>Schedule</a:t>
            </a:r>
          </a:p>
          <a:p>
            <a:r>
              <a:rPr lang="en-US" dirty="0"/>
              <a:t>Risks and contingencies</a:t>
            </a:r>
          </a:p>
          <a:p>
            <a:r>
              <a:rPr lang="en-US" dirty="0"/>
              <a:t>Approvals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1769-1C4F-9B46-A8E3-C2EAA238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26,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4927E-F3AD-1D47-8F16-C5C03F53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DADM Final Presentation (by Y. ZHU, T. SUN, Y. LI)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4C5B7-1991-A94D-A47E-BE9BC1E9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8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84C3810-2C96-744C-AD0F-CCE10986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Concluding Remarks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4E959E-05B6-6543-9D65-3AC5A09D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799E5-D173-EF42-A87E-BB931CE7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26, 2018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8CE53-D760-D242-BB4A-CCABD705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</a:t>
            </a:r>
            <a:r>
              <a:rPr lang="en-US"/>
              <a:t>ADM Final Presentation (by Y. ZHU, T. SUN, Y. LI)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841C7-8AEC-FE4A-B002-432272E8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Part 1: Risk Analysis Report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Part 2: Test Suite Design Document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Part 3: Detailed Test Case Design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Part 4: Test Plan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 Final Presentation (by Y. ZHU, Y. LI, J. GAN, H. LI)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3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Part 1: Risk Analysis Report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Part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2: Test Suite Design Document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Part 3: Detailed Test Case Design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Part 4: Test Plan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 Final Presentation (by Y. ZHU, Y. LI, J. GAN, H. LI)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8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80B8-633D-6545-99E7-225BDAEB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Extent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4878-5A58-3D4E-8BA6-8C67AFC651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Extensive testing</a:t>
            </a:r>
          </a:p>
          <a:p>
            <a:pPr lvl="1"/>
            <a:r>
              <a:rPr lang="en-US" dirty="0"/>
              <a:t>Test the entire risk area</a:t>
            </a:r>
          </a:p>
          <a:p>
            <a:pPr lvl="1"/>
            <a:r>
              <a:rPr lang="en-US" dirty="0"/>
              <a:t>With many variations</a:t>
            </a:r>
          </a:p>
          <a:p>
            <a:r>
              <a:rPr lang="en-US" dirty="0"/>
              <a:t>Broad testing</a:t>
            </a:r>
          </a:p>
          <a:p>
            <a:pPr lvl="1"/>
            <a:r>
              <a:rPr lang="en-US" dirty="0"/>
              <a:t>Testing the entire risk area</a:t>
            </a:r>
          </a:p>
          <a:p>
            <a:pPr lvl="1"/>
            <a:r>
              <a:rPr lang="en-US" dirty="0"/>
              <a:t>With few variations</a:t>
            </a:r>
          </a:p>
          <a:p>
            <a:r>
              <a:rPr lang="en-US" dirty="0"/>
              <a:t>Cursory testing</a:t>
            </a:r>
          </a:p>
          <a:p>
            <a:pPr lvl="1"/>
            <a:r>
              <a:rPr lang="en-US" dirty="0"/>
              <a:t>Test a sample of the risk area</a:t>
            </a:r>
          </a:p>
          <a:p>
            <a:pPr lvl="1"/>
            <a:r>
              <a:rPr lang="en-US" dirty="0"/>
              <a:t>Exploring it briefly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9C2B95-F34F-7C46-81E4-85D52577D0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Opportunity testing</a:t>
            </a:r>
          </a:p>
          <a:p>
            <a:pPr lvl="1"/>
            <a:r>
              <a:rPr lang="en-US" dirty="0"/>
              <a:t>Test the risk area only if some other test brings to the area</a:t>
            </a:r>
          </a:p>
          <a:p>
            <a:r>
              <a:rPr lang="en-US" dirty="0"/>
              <a:t>Report bugs</a:t>
            </a:r>
          </a:p>
          <a:p>
            <a:pPr lvl="1"/>
            <a:r>
              <a:rPr lang="en-US" dirty="0"/>
              <a:t>If we see problems in the risk area, report them, but don’t do anything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53808-390C-CE44-A0A0-AF81CFE3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26,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19F25-80DC-9241-81EE-105DB2E3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DADM Final Presentation (by Y. ZHU, T. SUN, Y. LI)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0B98D-CBBC-9342-BCBE-14BDBDE5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7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F09B-AF6F-A14A-94EF-E96ACCBA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F3BCB-3945-8C44-9594-D3D159F67A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  <a:p>
            <a:r>
              <a:rPr lang="en-US" dirty="0"/>
              <a:t>Localization</a:t>
            </a:r>
          </a:p>
          <a:p>
            <a:r>
              <a:rPr lang="en-US" dirty="0"/>
              <a:t>Usability and User Interface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Supportability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A2CB51-197F-D74A-8340-834BBBADBE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7618" y="1690688"/>
            <a:ext cx="5181600" cy="39646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F14FB-3AFF-1C4E-BF6B-FB38CDDE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26,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ED0B-E07D-CF41-BFE6-7F475DF2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DADM Final Presentation (by Y. ZHU, T. SUN, Y. LI)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A4C70-D78E-CB4F-A6D1-BA2AF85E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8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861F-D79B-F44D-95C3-85A6ACA4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&amp;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6CF2-6301-994A-A109-35E260B783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Work directly from specifications made identify the risks straightforward.</a:t>
            </a:r>
          </a:p>
          <a:p>
            <a:r>
              <a:rPr lang="en-US" dirty="0"/>
              <a:t>Some risks are deviated from what the aggregate risk priority #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9F5EB-D28B-7E45-B1C6-C5D681F868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Combine some items which have the same risk priority #</a:t>
            </a:r>
          </a:p>
          <a:p>
            <a:r>
              <a:rPr lang="en-US" dirty="0"/>
              <a:t>Cross-functional teams work together to reduce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 missed risks.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9D39-7495-4F44-9F36-1985E2F8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26,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3A7B6-AF2B-5642-8660-8818CE0B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DADM Final Presentation (by Y. ZHU, T. SUN, Y. LI)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E4666-70E0-F248-A191-6D256DE5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28D8-DAC4-644B-986F-72D4D818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1F7F-3EFD-C240-87F6-271050EA3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10D6A-3139-ED46-9526-A70FDE0B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26,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D929-C679-9A4B-8836-E09D60A2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DADM Final Presentation (by Y. ZHU, T. SUN, Y. LI)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C979-88AA-2043-A365-6267B105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1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Part 1: Risk Analysis Report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Part 2: Test Suite Design Document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Part 3: Detailed Test Case Design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Part 4: Test Plan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 Final Presentation (by Y. ZHU, Y. LI, J. GAN, H. LI)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5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545C-43D8-0447-9256-25219925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A1BFD-3323-3844-9DA1-62863B1C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Kiosk functionality</a:t>
            </a:r>
          </a:p>
          <a:p>
            <a:r>
              <a:rPr lang="en-US" dirty="0"/>
              <a:t>Call center functionality</a:t>
            </a:r>
          </a:p>
          <a:p>
            <a:r>
              <a:rPr lang="en-US" dirty="0"/>
              <a:t>Data center functionality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9F8A9-55F3-1041-824F-876F9DB8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26,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5E86E-EBA4-8240-9E0C-6A5B69BE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DADM Final Presentation (by Y. ZHU, T. SUN, Y. LI)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B98CC-1044-1D4C-85F7-A76DD311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98F5-FAAC-4BFE-B5A2-1464C2B641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1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en Sans_Roboto">
      <a:majorFont>
        <a:latin typeface="Open Sans"/>
        <a:ea typeface="方正兰亭黑Pro_GB18030 DemiBold"/>
        <a:cs typeface=""/>
      </a:majorFont>
      <a:minorFont>
        <a:latin typeface="Roboto"/>
        <a:ea typeface="方正兰亭黑Pro_GB180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1617</TotalTime>
  <Words>857</Words>
  <Application>Microsoft Macintosh PowerPoint</Application>
  <PresentationFormat>Widescreen</PresentationFormat>
  <Paragraphs>146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DengXian</vt:lpstr>
      <vt:lpstr>方正兰亭黑Pro_GB18030</vt:lpstr>
      <vt:lpstr>方正兰亭黑Pro_GB18030 DemiBold</vt:lpstr>
      <vt:lpstr>Arial</vt:lpstr>
      <vt:lpstr>Calibri</vt:lpstr>
      <vt:lpstr>Open Sans</vt:lpstr>
      <vt:lpstr>Roboto</vt:lpstr>
      <vt:lpstr>Office Theme</vt:lpstr>
      <vt:lpstr>PowerPoint Presentation</vt:lpstr>
      <vt:lpstr>Outline</vt:lpstr>
      <vt:lpstr>Outline</vt:lpstr>
      <vt:lpstr>Level of Extent</vt:lpstr>
      <vt:lpstr>A Brief Glance</vt:lpstr>
      <vt:lpstr>Rules &amp; Addition</vt:lpstr>
      <vt:lpstr>Issues</vt:lpstr>
      <vt:lpstr>Outline</vt:lpstr>
      <vt:lpstr>Test Suite Group</vt:lpstr>
      <vt:lpstr>Test Suite Group (cont.)</vt:lpstr>
      <vt:lpstr>Test Suite Group (cont.)</vt:lpstr>
      <vt:lpstr>Test Suite Group (cont.)</vt:lpstr>
      <vt:lpstr>Outline</vt:lpstr>
      <vt:lpstr>Test Case Design (e.g. payment)</vt:lpstr>
      <vt:lpstr>Outline</vt:lpstr>
      <vt:lpstr>Test Plan Outline</vt:lpstr>
      <vt:lpstr>Concluding Remarks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Design</dc:title>
  <dc:creator>Yanqiao ZHU</dc:creator>
  <cp:lastModifiedBy>Yang Li</cp:lastModifiedBy>
  <cp:revision>461</cp:revision>
  <cp:lastPrinted>2018-06-15T02:07:50Z</cp:lastPrinted>
  <dcterms:created xsi:type="dcterms:W3CDTF">2017-10-27T08:49:20Z</dcterms:created>
  <dcterms:modified xsi:type="dcterms:W3CDTF">2018-06-25T18:59:32Z</dcterms:modified>
</cp:coreProperties>
</file>